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2.xml" ContentType="application/vnd.openxmlformats-officedocument.theme+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5.xml" ContentType="application/vnd.openxmlformats-officedocument.theme+xml"/>
  <Override PartName="/ppt/slideLayouts/slideLayout49.xml" ContentType="application/vnd.openxmlformats-officedocument.presentationml.slideLayout+xml"/>
  <Override PartName="/ppt/theme/theme1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1.xml" ContentType="application/vnd.openxmlformats-officedocument.theme+xml"/>
  <Override PartName="/ppt/slideLayouts/slideLayout84.xml" ContentType="application/vnd.openxmlformats-officedocument.presentationml.slideLayout+xml"/>
  <Override PartName="/ppt/theme/theme22.xml" ContentType="application/vnd.openxmlformats-officedocument.theme+xml"/>
  <Override PartName="/ppt/slideLayouts/slideLayout85.xml" ContentType="application/vnd.openxmlformats-officedocument.presentationml.slideLayout+xml"/>
  <Override PartName="/ppt/theme/theme2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4.xml" ContentType="application/vnd.openxmlformats-officedocument.presentationml.tags+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5.xml" ContentType="application/vnd.openxmlformats-officedocument.presentationml.tags+xml"/>
  <Override PartName="/ppt/notesSlides/notesSlide55.xml" ContentType="application/vnd.openxmlformats-officedocument.presentationml.notesSlide+xml"/>
  <Override PartName="/ppt/tags/tag16.xml" ContentType="application/vnd.openxmlformats-officedocument.presentationml.tags+xml"/>
  <Override PartName="/ppt/notesSlides/notesSlide5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7.xml" ContentType="application/vnd.openxmlformats-officedocument.presentationml.notesSlide+xml"/>
  <Override PartName="/ppt/tags/tag17.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18.xml" ContentType="application/vnd.openxmlformats-officedocument.presentationml.tags+xml"/>
  <Override PartName="/ppt/notesSlides/notesSlide60.xml" ContentType="application/vnd.openxmlformats-officedocument.presentationml.notesSlide+xml"/>
  <Override PartName="/ppt/tags/tag19.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20.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21.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22.xml" ContentType="application/vnd.openxmlformats-officedocument.presentationml.tags+xml"/>
  <Override PartName="/ppt/notesSlides/notesSlide72.xml" ContentType="application/vnd.openxmlformats-officedocument.presentationml.notesSlide+xml"/>
  <Override PartName="/ppt/tags/tag23.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24.xml" ContentType="application/vnd.openxmlformats-officedocument.presentationml.tags+xml"/>
  <Override PartName="/ppt/notesSlides/notesSlide83.xml" ContentType="application/vnd.openxmlformats-officedocument.presentationml.notesSlide+xml"/>
  <Override PartName="/ppt/tags/tag25.xml" ContentType="application/vnd.openxmlformats-officedocument.presentationml.tags+xml"/>
  <Override PartName="/ppt/notesSlides/notesSlide8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823" r:id="rId2"/>
    <p:sldMasterId id="2147483827" r:id="rId3"/>
    <p:sldMasterId id="2147483780" r:id="rId4"/>
    <p:sldMasterId id="2147483788" r:id="rId5"/>
    <p:sldMasterId id="2147483785" r:id="rId6"/>
    <p:sldMasterId id="2147483797" r:id="rId7"/>
    <p:sldMasterId id="2147483791" r:id="rId8"/>
    <p:sldMasterId id="2147483794" r:id="rId9"/>
    <p:sldMasterId id="2147483803" r:id="rId10"/>
    <p:sldMasterId id="2147483800" r:id="rId11"/>
    <p:sldMasterId id="2147483660" r:id="rId12"/>
    <p:sldMasterId id="2147483670" r:id="rId13"/>
    <p:sldMasterId id="2147483672" r:id="rId14"/>
    <p:sldMasterId id="2147483683" r:id="rId15"/>
    <p:sldMasterId id="2147483703" r:id="rId16"/>
    <p:sldMasterId id="2147483707" r:id="rId17"/>
    <p:sldMasterId id="2147483717" r:id="rId18"/>
    <p:sldMasterId id="2147483725" r:id="rId19"/>
    <p:sldMasterId id="2147483737" r:id="rId20"/>
    <p:sldMasterId id="2147483771" r:id="rId21"/>
    <p:sldMasterId id="2147483810" r:id="rId22"/>
    <p:sldMasterId id="2147483813" r:id="rId23"/>
    <p:sldMasterId id="2147483819" r:id="rId24"/>
  </p:sldMasterIdLst>
  <p:notesMasterIdLst>
    <p:notesMasterId r:id="rId123"/>
  </p:notesMasterIdLst>
  <p:handoutMasterIdLst>
    <p:handoutMasterId r:id="rId124"/>
  </p:handoutMasterIdLst>
  <p:sldIdLst>
    <p:sldId id="583" r:id="rId25"/>
    <p:sldId id="341" r:id="rId26"/>
    <p:sldId id="257" r:id="rId27"/>
    <p:sldId id="258" r:id="rId28"/>
    <p:sldId id="259" r:id="rId29"/>
    <p:sldId id="472" r:id="rId30"/>
    <p:sldId id="518" r:id="rId31"/>
    <p:sldId id="519" r:id="rId32"/>
    <p:sldId id="521" r:id="rId33"/>
    <p:sldId id="546" r:id="rId34"/>
    <p:sldId id="574" r:id="rId35"/>
    <p:sldId id="523" r:id="rId36"/>
    <p:sldId id="522" r:id="rId37"/>
    <p:sldId id="524" r:id="rId38"/>
    <p:sldId id="520" r:id="rId39"/>
    <p:sldId id="544" r:id="rId40"/>
    <p:sldId id="569" r:id="rId41"/>
    <p:sldId id="525" r:id="rId42"/>
    <p:sldId id="526" r:id="rId43"/>
    <p:sldId id="575" r:id="rId44"/>
    <p:sldId id="527" r:id="rId45"/>
    <p:sldId id="528" r:id="rId46"/>
    <p:sldId id="529" r:id="rId47"/>
    <p:sldId id="530" r:id="rId48"/>
    <p:sldId id="532" r:id="rId49"/>
    <p:sldId id="533" r:id="rId50"/>
    <p:sldId id="535" r:id="rId51"/>
    <p:sldId id="534" r:id="rId52"/>
    <p:sldId id="568" r:id="rId53"/>
    <p:sldId id="536" r:id="rId54"/>
    <p:sldId id="537" r:id="rId55"/>
    <p:sldId id="538" r:id="rId56"/>
    <p:sldId id="539" r:id="rId57"/>
    <p:sldId id="540" r:id="rId58"/>
    <p:sldId id="565" r:id="rId59"/>
    <p:sldId id="461" r:id="rId60"/>
    <p:sldId id="462" r:id="rId61"/>
    <p:sldId id="463" r:id="rId62"/>
    <p:sldId id="465" r:id="rId63"/>
    <p:sldId id="581" r:id="rId64"/>
    <p:sldId id="444" r:id="rId65"/>
    <p:sldId id="573" r:id="rId66"/>
    <p:sldId id="445" r:id="rId67"/>
    <p:sldId id="446" r:id="rId68"/>
    <p:sldId id="579" r:id="rId69"/>
    <p:sldId id="455" r:id="rId70"/>
    <p:sldId id="576" r:id="rId71"/>
    <p:sldId id="456" r:id="rId72"/>
    <p:sldId id="572" r:id="rId73"/>
    <p:sldId id="342" r:id="rId74"/>
    <p:sldId id="363" r:id="rId75"/>
    <p:sldId id="276" r:id="rId76"/>
    <p:sldId id="277" r:id="rId77"/>
    <p:sldId id="278" r:id="rId78"/>
    <p:sldId id="545" r:id="rId79"/>
    <p:sldId id="279" r:id="rId80"/>
    <p:sldId id="578" r:id="rId81"/>
    <p:sldId id="503" r:id="rId82"/>
    <p:sldId id="280" r:id="rId83"/>
    <p:sldId id="283" r:id="rId84"/>
    <p:sldId id="508" r:id="rId85"/>
    <p:sldId id="281" r:id="rId86"/>
    <p:sldId id="566" r:id="rId87"/>
    <p:sldId id="567" r:id="rId88"/>
    <p:sldId id="507" r:id="rId89"/>
    <p:sldId id="516" r:id="rId90"/>
    <p:sldId id="505" r:id="rId91"/>
    <p:sldId id="506" r:id="rId92"/>
    <p:sldId id="284" r:id="rId93"/>
    <p:sldId id="368" r:id="rId94"/>
    <p:sldId id="286" r:id="rId95"/>
    <p:sldId id="509" r:id="rId96"/>
    <p:sldId id="510" r:id="rId97"/>
    <p:sldId id="512" r:id="rId98"/>
    <p:sldId id="515" r:id="rId99"/>
    <p:sldId id="289" r:id="rId100"/>
    <p:sldId id="287" r:id="rId101"/>
    <p:sldId id="424" r:id="rId102"/>
    <p:sldId id="425" r:id="rId103"/>
    <p:sldId id="426" r:id="rId104"/>
    <p:sldId id="577" r:id="rId105"/>
    <p:sldId id="414" r:id="rId106"/>
    <p:sldId id="415" r:id="rId107"/>
    <p:sldId id="416" r:id="rId108"/>
    <p:sldId id="570" r:id="rId109"/>
    <p:sldId id="571" r:id="rId110"/>
    <p:sldId id="580" r:id="rId111"/>
    <p:sldId id="563" r:id="rId112"/>
    <p:sldId id="550" r:id="rId113"/>
    <p:sldId id="556" r:id="rId114"/>
    <p:sldId id="558" r:id="rId115"/>
    <p:sldId id="559" r:id="rId116"/>
    <p:sldId id="560" r:id="rId117"/>
    <p:sldId id="561" r:id="rId118"/>
    <p:sldId id="562" r:id="rId119"/>
    <p:sldId id="440" r:id="rId120"/>
    <p:sldId id="439" r:id="rId121"/>
    <p:sldId id="423" r:id="rId122"/>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la McClure" initials="CM" lastIdx="17" clrIdx="6"/>
  <p:cmAuthor id="1" name="Karie Watson" initials="KW" lastIdx="71" clrIdx="0">
    <p:extLst>
      <p:ext uri="{19B8F6BF-5375-455C-9EA6-DF929625EA0E}">
        <p15:presenceInfo xmlns:p15="http://schemas.microsoft.com/office/powerpoint/2012/main" userId="S-1-5-21-4095628063-3556742122-3606576086-133138" providerId="AD"/>
      </p:ext>
    </p:extLst>
  </p:cmAuthor>
  <p:cmAuthor id="2" name="Susan Razik" initials="SR" lastIdx="19" clrIdx="1">
    <p:extLst>
      <p:ext uri="{19B8F6BF-5375-455C-9EA6-DF929625EA0E}">
        <p15:presenceInfo xmlns:p15="http://schemas.microsoft.com/office/powerpoint/2012/main" userId="S-1-5-21-4095628063-3556742122-3606576086-10170" providerId="AD"/>
      </p:ext>
    </p:extLst>
  </p:cmAuthor>
  <p:cmAuthor id="3" name="Leslie Long" initials="LL" lastIdx="15" clrIdx="2">
    <p:extLst>
      <p:ext uri="{19B8F6BF-5375-455C-9EA6-DF929625EA0E}">
        <p15:presenceInfo xmlns:p15="http://schemas.microsoft.com/office/powerpoint/2012/main" userId="S-1-5-21-4095628063-3556742122-3606576086-120535" providerId="AD"/>
      </p:ext>
    </p:extLst>
  </p:cmAuthor>
  <p:cmAuthor id="4" name="Erin Gordon" initials="EG" lastIdx="24" clrIdx="3">
    <p:extLst>
      <p:ext uri="{19B8F6BF-5375-455C-9EA6-DF929625EA0E}">
        <p15:presenceInfo xmlns:p15="http://schemas.microsoft.com/office/powerpoint/2012/main" userId="S-1-5-21-4095628063-3556742122-3606576086-10842" providerId="AD"/>
      </p:ext>
    </p:extLst>
  </p:cmAuthor>
  <p:cmAuthor id="5" name="Amy Miner" initials="AM" lastIdx="12" clrIdx="4">
    <p:extLst>
      <p:ext uri="{19B8F6BF-5375-455C-9EA6-DF929625EA0E}">
        <p15:presenceInfo xmlns:p15="http://schemas.microsoft.com/office/powerpoint/2012/main" userId="S-1-5-21-4095628063-3556742122-3606576086-8437" providerId="AD"/>
      </p:ext>
    </p:extLst>
  </p:cmAuthor>
  <p:cmAuthor id="6" name="David Santana" initials="DS" lastIdx="5" clrIdx="5">
    <p:extLst>
      <p:ext uri="{19B8F6BF-5375-455C-9EA6-DF929625EA0E}">
        <p15:presenceInfo xmlns:p15="http://schemas.microsoft.com/office/powerpoint/2012/main" userId="S-1-5-21-4095628063-3556742122-3606576086-67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21E"/>
    <a:srgbClr val="FFCB00"/>
    <a:srgbClr val="558ED5"/>
    <a:srgbClr val="EEECE1"/>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5405" autoAdjust="0"/>
  </p:normalViewPr>
  <p:slideViewPr>
    <p:cSldViewPr snapToGrid="0">
      <p:cViewPr varScale="1">
        <p:scale>
          <a:sx n="69" d="100"/>
          <a:sy n="69" d="100"/>
        </p:scale>
        <p:origin x="696" y="58"/>
      </p:cViewPr>
      <p:guideLst/>
    </p:cSldViewPr>
  </p:slideViewPr>
  <p:outlineViewPr>
    <p:cViewPr>
      <p:scale>
        <a:sx n="33" d="100"/>
        <a:sy n="33" d="100"/>
      </p:scale>
      <p:origin x="0" y="-11400"/>
    </p:cViewPr>
  </p:outlineViewPr>
  <p:notesTextViewPr>
    <p:cViewPr>
      <p:scale>
        <a:sx n="3" d="2"/>
        <a:sy n="3" d="2"/>
      </p:scale>
      <p:origin x="0" y="0"/>
    </p:cViewPr>
  </p:notesTextViewPr>
  <p:sorterViewPr>
    <p:cViewPr>
      <p:scale>
        <a:sx n="79" d="100"/>
        <a:sy n="79" d="100"/>
      </p:scale>
      <p:origin x="0" y="-17635"/>
    </p:cViewPr>
  </p:sorterViewPr>
  <p:notesViewPr>
    <p:cSldViewPr snapToGrid="0">
      <p:cViewPr>
        <p:scale>
          <a:sx n="80" d="100"/>
          <a:sy n="80" d="100"/>
        </p:scale>
        <p:origin x="2717" y="-41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117" Type="http://schemas.openxmlformats.org/officeDocument/2006/relationships/slide" Target="slides/slide93.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12" Type="http://schemas.openxmlformats.org/officeDocument/2006/relationships/slide" Target="slides/slide88.xml"/><Relationship Id="rId16" Type="http://schemas.openxmlformats.org/officeDocument/2006/relationships/slideMaster" Target="slideMasters/slideMaster16.xml"/><Relationship Id="rId107" Type="http://schemas.openxmlformats.org/officeDocument/2006/relationships/slide" Target="slides/slide83.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102" Type="http://schemas.openxmlformats.org/officeDocument/2006/relationships/slide" Target="slides/slide78.xml"/><Relationship Id="rId123" Type="http://schemas.openxmlformats.org/officeDocument/2006/relationships/notesMaster" Target="notesMasters/notesMaster1.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slide" Target="slides/slide81.xml"/><Relationship Id="rId113" Type="http://schemas.openxmlformats.org/officeDocument/2006/relationships/slide" Target="slides/slide89.xml"/><Relationship Id="rId118" Type="http://schemas.openxmlformats.org/officeDocument/2006/relationships/slide" Target="slides/slide94.xml"/><Relationship Id="rId12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93" Type="http://schemas.openxmlformats.org/officeDocument/2006/relationships/slide" Target="slides/slide69.xml"/><Relationship Id="rId98" Type="http://schemas.openxmlformats.org/officeDocument/2006/relationships/slide" Target="slides/slide74.xml"/><Relationship Id="rId121" Type="http://schemas.openxmlformats.org/officeDocument/2006/relationships/slide" Target="slides/slide9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103" Type="http://schemas.openxmlformats.org/officeDocument/2006/relationships/slide" Target="slides/slide79.xml"/><Relationship Id="rId108" Type="http://schemas.openxmlformats.org/officeDocument/2006/relationships/slide" Target="slides/slide84.xml"/><Relationship Id="rId116" Type="http://schemas.openxmlformats.org/officeDocument/2006/relationships/slide" Target="slides/slide92.xml"/><Relationship Id="rId124" Type="http://schemas.openxmlformats.org/officeDocument/2006/relationships/handoutMaster" Target="handoutMasters/handoutMaster1.xml"/><Relationship Id="rId129"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11"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6" Type="http://schemas.openxmlformats.org/officeDocument/2006/relationships/slide" Target="slides/slide82.xml"/><Relationship Id="rId114" Type="http://schemas.openxmlformats.org/officeDocument/2006/relationships/slide" Target="slides/slide90.xml"/><Relationship Id="rId119" Type="http://schemas.openxmlformats.org/officeDocument/2006/relationships/slide" Target="slides/slide95.xml"/><Relationship Id="rId12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slide" Target="slides/slide77.xml"/><Relationship Id="rId122" Type="http://schemas.openxmlformats.org/officeDocument/2006/relationships/slide" Target="slides/slide9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109" Type="http://schemas.openxmlformats.org/officeDocument/2006/relationships/slide" Target="slides/slide8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slide" Target="slides/slide80.xml"/><Relationship Id="rId120" Type="http://schemas.openxmlformats.org/officeDocument/2006/relationships/slide" Target="slides/slide96.xml"/><Relationship Id="rId125"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110" Type="http://schemas.openxmlformats.org/officeDocument/2006/relationships/slide" Target="slides/slide86.xml"/><Relationship Id="rId115" Type="http://schemas.openxmlformats.org/officeDocument/2006/relationships/slide" Target="slides/slide91.xml"/><Relationship Id="rId61" Type="http://schemas.openxmlformats.org/officeDocument/2006/relationships/slide" Target="slides/slide37.xml"/><Relationship Id="rId8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58A0E-DCE4-4A74-ACF9-6EE3D0DA91A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19F65480-E900-4346-BC22-7DE9756D5370}">
      <dgm:prSet phldrT="[Text]" custT="1"/>
      <dgm:spPr/>
      <dgm:t>
        <a:bodyPr/>
        <a:lstStyle/>
        <a:p>
          <a:r>
            <a:rPr lang="en-US" sz="2000" b="1" dirty="0">
              <a:solidFill>
                <a:schemeClr val="tx2">
                  <a:lumMod val="75000"/>
                </a:schemeClr>
              </a:solidFill>
            </a:rPr>
            <a:t>Enrollment Periods</a:t>
          </a:r>
        </a:p>
      </dgm:t>
    </dgm:pt>
    <dgm:pt modelId="{2AD2FC4A-07FA-4332-B6C1-AAF21B781C02}" type="parTrans" cxnId="{A5F6565A-D772-4BD8-BC04-E04CFBE8E43C}">
      <dgm:prSet/>
      <dgm:spPr/>
      <dgm:t>
        <a:bodyPr/>
        <a:lstStyle/>
        <a:p>
          <a:endParaRPr lang="en-US"/>
        </a:p>
      </dgm:t>
    </dgm:pt>
    <dgm:pt modelId="{1660CA2A-35D0-4960-9DE1-D72C161951DD}" type="sibTrans" cxnId="{A5F6565A-D772-4BD8-BC04-E04CFBE8E43C}">
      <dgm:prSet/>
      <dgm:spPr/>
      <dgm:t>
        <a:bodyPr/>
        <a:lstStyle/>
        <a:p>
          <a:endParaRPr lang="en-US"/>
        </a:p>
      </dgm:t>
    </dgm:pt>
    <dgm:pt modelId="{0631777E-A271-4AAE-A27F-DFC8B8228842}">
      <dgm:prSet phldrT="[Text]" custT="1"/>
      <dgm:spPr/>
      <dgm:t>
        <a:bodyPr/>
        <a:lstStyle/>
        <a:p>
          <a:r>
            <a:rPr lang="en-US" sz="2400" dirty="0"/>
            <a:t>Initial	</a:t>
          </a:r>
        </a:p>
      </dgm:t>
    </dgm:pt>
    <dgm:pt modelId="{E7C4709F-4EC4-45F4-91BC-B739C5069E0D}" type="parTrans" cxnId="{6525A26A-EA4E-4E1C-9475-A668856C66CF}">
      <dgm:prSet/>
      <dgm:spPr/>
      <dgm:t>
        <a:bodyPr/>
        <a:lstStyle/>
        <a:p>
          <a:endParaRPr lang="en-US"/>
        </a:p>
      </dgm:t>
    </dgm:pt>
    <dgm:pt modelId="{3CAF2F13-E221-4AEA-8D34-8F33E190AB87}" type="sibTrans" cxnId="{6525A26A-EA4E-4E1C-9475-A668856C66CF}">
      <dgm:prSet/>
      <dgm:spPr/>
      <dgm:t>
        <a:bodyPr/>
        <a:lstStyle/>
        <a:p>
          <a:endParaRPr lang="en-US"/>
        </a:p>
      </dgm:t>
    </dgm:pt>
    <dgm:pt modelId="{74304633-6B56-465E-9DD4-41470379869F}">
      <dgm:prSet phldrT="[Text]" custT="1"/>
      <dgm:spPr>
        <a:solidFill>
          <a:schemeClr val="tx2">
            <a:lumMod val="40000"/>
            <a:lumOff val="60000"/>
          </a:schemeClr>
        </a:solidFill>
      </dgm:spPr>
      <dgm:t>
        <a:bodyPr/>
        <a:lstStyle/>
        <a:p>
          <a:r>
            <a:rPr lang="en-US" sz="2400" dirty="0">
              <a:solidFill>
                <a:srgbClr val="0070C0"/>
              </a:solidFill>
            </a:rPr>
            <a:t>Open</a:t>
          </a:r>
        </a:p>
      </dgm:t>
    </dgm:pt>
    <dgm:pt modelId="{72C19A24-BD54-4579-AF9F-99B05403F81C}" type="parTrans" cxnId="{067FF802-B10E-4036-B6B1-AC47413095FF}">
      <dgm:prSet/>
      <dgm:spPr/>
      <dgm:t>
        <a:bodyPr/>
        <a:lstStyle/>
        <a:p>
          <a:endParaRPr lang="en-US"/>
        </a:p>
      </dgm:t>
    </dgm:pt>
    <dgm:pt modelId="{D9DE1176-939A-4873-B28C-4C0A7622DB64}" type="sibTrans" cxnId="{067FF802-B10E-4036-B6B1-AC47413095FF}">
      <dgm:prSet/>
      <dgm:spPr/>
      <dgm:t>
        <a:bodyPr/>
        <a:lstStyle/>
        <a:p>
          <a:endParaRPr lang="en-US"/>
        </a:p>
      </dgm:t>
    </dgm:pt>
    <dgm:pt modelId="{094F8026-D4C0-4DFD-B41A-53C064F4E2CA}">
      <dgm:prSet phldrT="[Text]" custT="1"/>
      <dgm:spPr>
        <a:solidFill>
          <a:schemeClr val="accent1">
            <a:lumMod val="20000"/>
            <a:lumOff val="80000"/>
          </a:schemeClr>
        </a:solidFill>
      </dgm:spPr>
      <dgm:t>
        <a:bodyPr/>
        <a:lstStyle/>
        <a:p>
          <a:r>
            <a:rPr lang="en-US" sz="2400" dirty="0">
              <a:solidFill>
                <a:srgbClr val="0070C0"/>
              </a:solidFill>
            </a:rPr>
            <a:t>General</a:t>
          </a:r>
        </a:p>
      </dgm:t>
    </dgm:pt>
    <dgm:pt modelId="{E57B6A92-7B4A-447B-9590-D3BA0E545814}" type="parTrans" cxnId="{1F0F1BF0-8023-4D78-8073-626DD36C55FE}">
      <dgm:prSet/>
      <dgm:spPr/>
      <dgm:t>
        <a:bodyPr/>
        <a:lstStyle/>
        <a:p>
          <a:endParaRPr lang="en-US"/>
        </a:p>
      </dgm:t>
    </dgm:pt>
    <dgm:pt modelId="{AC1B88C2-B6D4-4996-8AB9-D9C653AE0BC5}" type="sibTrans" cxnId="{1F0F1BF0-8023-4D78-8073-626DD36C55FE}">
      <dgm:prSet/>
      <dgm:spPr/>
      <dgm:t>
        <a:bodyPr/>
        <a:lstStyle/>
        <a:p>
          <a:endParaRPr lang="en-US"/>
        </a:p>
      </dgm:t>
    </dgm:pt>
    <dgm:pt modelId="{27532ACD-6B66-4CE2-BE02-18B300B5F412}">
      <dgm:prSet phldrT="[Text]" custT="1"/>
      <dgm:spPr>
        <a:solidFill>
          <a:schemeClr val="accent1">
            <a:lumMod val="40000"/>
            <a:lumOff val="60000"/>
          </a:schemeClr>
        </a:solidFill>
      </dgm:spPr>
      <dgm:t>
        <a:bodyPr/>
        <a:lstStyle/>
        <a:p>
          <a:r>
            <a:rPr lang="en-US" sz="2400" dirty="0">
              <a:solidFill>
                <a:srgbClr val="0070C0"/>
              </a:solidFill>
            </a:rPr>
            <a:t>Special</a:t>
          </a:r>
        </a:p>
      </dgm:t>
    </dgm:pt>
    <dgm:pt modelId="{1AB090B7-47B6-477C-AB89-84A1DE78F6B8}" type="parTrans" cxnId="{E4A248AD-7ABB-4217-BF9F-A4A4930C9A59}">
      <dgm:prSet/>
      <dgm:spPr/>
      <dgm:t>
        <a:bodyPr/>
        <a:lstStyle/>
        <a:p>
          <a:endParaRPr lang="en-US"/>
        </a:p>
      </dgm:t>
    </dgm:pt>
    <dgm:pt modelId="{E9FFC771-F210-4236-A33A-42A2BBAF9710}" type="sibTrans" cxnId="{E4A248AD-7ABB-4217-BF9F-A4A4930C9A59}">
      <dgm:prSet/>
      <dgm:spPr/>
      <dgm:t>
        <a:bodyPr/>
        <a:lstStyle/>
        <a:p>
          <a:endParaRPr lang="en-US"/>
        </a:p>
      </dgm:t>
    </dgm:pt>
    <dgm:pt modelId="{C1925D24-0327-44A0-B89B-13B73E3FDE55}" type="pres">
      <dgm:prSet presAssocID="{46758A0E-DCE4-4A74-ACF9-6EE3D0DA91A0}" presName="diagram" presStyleCnt="0">
        <dgm:presLayoutVars>
          <dgm:chMax val="1"/>
          <dgm:dir/>
          <dgm:animLvl val="ctr"/>
          <dgm:resizeHandles val="exact"/>
        </dgm:presLayoutVars>
      </dgm:prSet>
      <dgm:spPr/>
      <dgm:t>
        <a:bodyPr/>
        <a:lstStyle/>
        <a:p>
          <a:endParaRPr lang="en-US"/>
        </a:p>
      </dgm:t>
    </dgm:pt>
    <dgm:pt modelId="{812704A1-C122-4EC8-8FDE-3C3A06A4EBAF}" type="pres">
      <dgm:prSet presAssocID="{46758A0E-DCE4-4A74-ACF9-6EE3D0DA91A0}" presName="matrix" presStyleCnt="0"/>
      <dgm:spPr/>
    </dgm:pt>
    <dgm:pt modelId="{E5B4D9BF-E151-44A0-A9C5-4DEAEBEEED03}" type="pres">
      <dgm:prSet presAssocID="{46758A0E-DCE4-4A74-ACF9-6EE3D0DA91A0}" presName="tile1" presStyleLbl="node1" presStyleIdx="0" presStyleCnt="4" custLinFactNeighborX="-1684" custLinFactNeighborY="0"/>
      <dgm:spPr/>
      <dgm:t>
        <a:bodyPr/>
        <a:lstStyle/>
        <a:p>
          <a:endParaRPr lang="en-US"/>
        </a:p>
      </dgm:t>
    </dgm:pt>
    <dgm:pt modelId="{5E2FAB3B-51B0-4164-B7F0-FE060645DC26}" type="pres">
      <dgm:prSet presAssocID="{46758A0E-DCE4-4A74-ACF9-6EE3D0DA91A0}" presName="tile1text" presStyleLbl="node1" presStyleIdx="0" presStyleCnt="4">
        <dgm:presLayoutVars>
          <dgm:chMax val="0"/>
          <dgm:chPref val="0"/>
          <dgm:bulletEnabled val="1"/>
        </dgm:presLayoutVars>
      </dgm:prSet>
      <dgm:spPr/>
      <dgm:t>
        <a:bodyPr/>
        <a:lstStyle/>
        <a:p>
          <a:endParaRPr lang="en-US"/>
        </a:p>
      </dgm:t>
    </dgm:pt>
    <dgm:pt modelId="{5853F1E4-9DB9-46FA-A18C-97E361236394}" type="pres">
      <dgm:prSet presAssocID="{46758A0E-DCE4-4A74-ACF9-6EE3D0DA91A0}" presName="tile2" presStyleLbl="node1" presStyleIdx="1" presStyleCnt="4" custLinFactNeighborX="1228" custLinFactNeighborY="987"/>
      <dgm:spPr/>
      <dgm:t>
        <a:bodyPr/>
        <a:lstStyle/>
        <a:p>
          <a:endParaRPr lang="en-US"/>
        </a:p>
      </dgm:t>
    </dgm:pt>
    <dgm:pt modelId="{39CD8526-0D8F-4EA7-8C0D-A1CF84C530D8}" type="pres">
      <dgm:prSet presAssocID="{46758A0E-DCE4-4A74-ACF9-6EE3D0DA91A0}" presName="tile2text" presStyleLbl="node1" presStyleIdx="1" presStyleCnt="4">
        <dgm:presLayoutVars>
          <dgm:chMax val="0"/>
          <dgm:chPref val="0"/>
          <dgm:bulletEnabled val="1"/>
        </dgm:presLayoutVars>
      </dgm:prSet>
      <dgm:spPr/>
      <dgm:t>
        <a:bodyPr/>
        <a:lstStyle/>
        <a:p>
          <a:endParaRPr lang="en-US"/>
        </a:p>
      </dgm:t>
    </dgm:pt>
    <dgm:pt modelId="{51A04B06-420E-47B6-8353-E8C4A0062164}" type="pres">
      <dgm:prSet presAssocID="{46758A0E-DCE4-4A74-ACF9-6EE3D0DA91A0}" presName="tile3" presStyleLbl="node1" presStyleIdx="2" presStyleCnt="4"/>
      <dgm:spPr/>
      <dgm:t>
        <a:bodyPr/>
        <a:lstStyle/>
        <a:p>
          <a:endParaRPr lang="en-US"/>
        </a:p>
      </dgm:t>
    </dgm:pt>
    <dgm:pt modelId="{1B624243-1DAF-4B84-A99D-54685B9350B9}" type="pres">
      <dgm:prSet presAssocID="{46758A0E-DCE4-4A74-ACF9-6EE3D0DA91A0}" presName="tile3text" presStyleLbl="node1" presStyleIdx="2" presStyleCnt="4">
        <dgm:presLayoutVars>
          <dgm:chMax val="0"/>
          <dgm:chPref val="0"/>
          <dgm:bulletEnabled val="1"/>
        </dgm:presLayoutVars>
      </dgm:prSet>
      <dgm:spPr/>
      <dgm:t>
        <a:bodyPr/>
        <a:lstStyle/>
        <a:p>
          <a:endParaRPr lang="en-US"/>
        </a:p>
      </dgm:t>
    </dgm:pt>
    <dgm:pt modelId="{B33A88EC-3585-45D9-9FC3-A181680426B8}" type="pres">
      <dgm:prSet presAssocID="{46758A0E-DCE4-4A74-ACF9-6EE3D0DA91A0}" presName="tile4" presStyleLbl="node1" presStyleIdx="3" presStyleCnt="4"/>
      <dgm:spPr/>
      <dgm:t>
        <a:bodyPr/>
        <a:lstStyle/>
        <a:p>
          <a:endParaRPr lang="en-US"/>
        </a:p>
      </dgm:t>
    </dgm:pt>
    <dgm:pt modelId="{C7E11E19-E4A3-43F8-B94A-05268AA7E004}" type="pres">
      <dgm:prSet presAssocID="{46758A0E-DCE4-4A74-ACF9-6EE3D0DA91A0}" presName="tile4text" presStyleLbl="node1" presStyleIdx="3" presStyleCnt="4">
        <dgm:presLayoutVars>
          <dgm:chMax val="0"/>
          <dgm:chPref val="0"/>
          <dgm:bulletEnabled val="1"/>
        </dgm:presLayoutVars>
      </dgm:prSet>
      <dgm:spPr/>
      <dgm:t>
        <a:bodyPr/>
        <a:lstStyle/>
        <a:p>
          <a:endParaRPr lang="en-US"/>
        </a:p>
      </dgm:t>
    </dgm:pt>
    <dgm:pt modelId="{F1C4FA3A-3703-4E14-8855-C9C9BA959453}" type="pres">
      <dgm:prSet presAssocID="{46758A0E-DCE4-4A74-ACF9-6EE3D0DA91A0}" presName="centerTile" presStyleLbl="fgShp" presStyleIdx="0" presStyleCnt="1" custScaleX="119303">
        <dgm:presLayoutVars>
          <dgm:chMax val="0"/>
          <dgm:chPref val="0"/>
        </dgm:presLayoutVars>
      </dgm:prSet>
      <dgm:spPr/>
      <dgm:t>
        <a:bodyPr/>
        <a:lstStyle/>
        <a:p>
          <a:endParaRPr lang="en-US"/>
        </a:p>
      </dgm:t>
    </dgm:pt>
  </dgm:ptLst>
  <dgm:cxnLst>
    <dgm:cxn modelId="{2AFC65DC-30F7-4718-8E6F-3D9CCC0F7FB5}" type="presOf" srcId="{0631777E-A271-4AAE-A27F-DFC8B8228842}" destId="{5E2FAB3B-51B0-4164-B7F0-FE060645DC26}" srcOrd="1" destOrd="0" presId="urn:microsoft.com/office/officeart/2005/8/layout/matrix1"/>
    <dgm:cxn modelId="{B6B51936-0224-4591-B862-DE9960240323}" type="presOf" srcId="{094F8026-D4C0-4DFD-B41A-53C064F4E2CA}" destId="{1B624243-1DAF-4B84-A99D-54685B9350B9}" srcOrd="1" destOrd="0" presId="urn:microsoft.com/office/officeart/2005/8/layout/matrix1"/>
    <dgm:cxn modelId="{9FFAA531-013B-4DFD-B430-1560FEB2358D}" type="presOf" srcId="{27532ACD-6B66-4CE2-BE02-18B300B5F412}" destId="{C7E11E19-E4A3-43F8-B94A-05268AA7E004}" srcOrd="1" destOrd="0" presId="urn:microsoft.com/office/officeart/2005/8/layout/matrix1"/>
    <dgm:cxn modelId="{89BDB1B9-3C1A-44B7-BA07-E525BC792B42}" type="presOf" srcId="{74304633-6B56-465E-9DD4-41470379869F}" destId="{39CD8526-0D8F-4EA7-8C0D-A1CF84C530D8}" srcOrd="1" destOrd="0" presId="urn:microsoft.com/office/officeart/2005/8/layout/matrix1"/>
    <dgm:cxn modelId="{22445532-6D30-4C2A-951F-115405ADF84F}" type="presOf" srcId="{27532ACD-6B66-4CE2-BE02-18B300B5F412}" destId="{B33A88EC-3585-45D9-9FC3-A181680426B8}" srcOrd="0" destOrd="0" presId="urn:microsoft.com/office/officeart/2005/8/layout/matrix1"/>
    <dgm:cxn modelId="{067FF802-B10E-4036-B6B1-AC47413095FF}" srcId="{19F65480-E900-4346-BC22-7DE9756D5370}" destId="{74304633-6B56-465E-9DD4-41470379869F}" srcOrd="1" destOrd="0" parTransId="{72C19A24-BD54-4579-AF9F-99B05403F81C}" sibTransId="{D9DE1176-939A-4873-B28C-4C0A7622DB64}"/>
    <dgm:cxn modelId="{A5F6565A-D772-4BD8-BC04-E04CFBE8E43C}" srcId="{46758A0E-DCE4-4A74-ACF9-6EE3D0DA91A0}" destId="{19F65480-E900-4346-BC22-7DE9756D5370}" srcOrd="0" destOrd="0" parTransId="{2AD2FC4A-07FA-4332-B6C1-AAF21B781C02}" sibTransId="{1660CA2A-35D0-4960-9DE1-D72C161951DD}"/>
    <dgm:cxn modelId="{E4A248AD-7ABB-4217-BF9F-A4A4930C9A59}" srcId="{19F65480-E900-4346-BC22-7DE9756D5370}" destId="{27532ACD-6B66-4CE2-BE02-18B300B5F412}" srcOrd="3" destOrd="0" parTransId="{1AB090B7-47B6-477C-AB89-84A1DE78F6B8}" sibTransId="{E9FFC771-F210-4236-A33A-42A2BBAF9710}"/>
    <dgm:cxn modelId="{F8EDFDE7-CA51-4B62-979A-306A54ABCA77}" type="presOf" srcId="{094F8026-D4C0-4DFD-B41A-53C064F4E2CA}" destId="{51A04B06-420E-47B6-8353-E8C4A0062164}" srcOrd="0" destOrd="0" presId="urn:microsoft.com/office/officeart/2005/8/layout/matrix1"/>
    <dgm:cxn modelId="{6525A26A-EA4E-4E1C-9475-A668856C66CF}" srcId="{19F65480-E900-4346-BC22-7DE9756D5370}" destId="{0631777E-A271-4AAE-A27F-DFC8B8228842}" srcOrd="0" destOrd="0" parTransId="{E7C4709F-4EC4-45F4-91BC-B739C5069E0D}" sibTransId="{3CAF2F13-E221-4AEA-8D34-8F33E190AB87}"/>
    <dgm:cxn modelId="{006A60E7-6736-48FD-ADCC-B572EBFF3A60}" type="presOf" srcId="{0631777E-A271-4AAE-A27F-DFC8B8228842}" destId="{E5B4D9BF-E151-44A0-A9C5-4DEAEBEEED03}" srcOrd="0" destOrd="0" presId="urn:microsoft.com/office/officeart/2005/8/layout/matrix1"/>
    <dgm:cxn modelId="{846BF525-456F-46D1-B952-7AA1F587F9D2}" type="presOf" srcId="{74304633-6B56-465E-9DD4-41470379869F}" destId="{5853F1E4-9DB9-46FA-A18C-97E361236394}" srcOrd="0" destOrd="0" presId="urn:microsoft.com/office/officeart/2005/8/layout/matrix1"/>
    <dgm:cxn modelId="{5773FFE3-0FF3-4C31-AB7D-3337372B3CCD}" type="presOf" srcId="{19F65480-E900-4346-BC22-7DE9756D5370}" destId="{F1C4FA3A-3703-4E14-8855-C9C9BA959453}" srcOrd="0" destOrd="0" presId="urn:microsoft.com/office/officeart/2005/8/layout/matrix1"/>
    <dgm:cxn modelId="{5C4A3546-EF7F-42FD-9794-12EBC8255A06}" type="presOf" srcId="{46758A0E-DCE4-4A74-ACF9-6EE3D0DA91A0}" destId="{C1925D24-0327-44A0-B89B-13B73E3FDE55}" srcOrd="0" destOrd="0" presId="urn:microsoft.com/office/officeart/2005/8/layout/matrix1"/>
    <dgm:cxn modelId="{1F0F1BF0-8023-4D78-8073-626DD36C55FE}" srcId="{19F65480-E900-4346-BC22-7DE9756D5370}" destId="{094F8026-D4C0-4DFD-B41A-53C064F4E2CA}" srcOrd="2" destOrd="0" parTransId="{E57B6A92-7B4A-447B-9590-D3BA0E545814}" sibTransId="{AC1B88C2-B6D4-4996-8AB9-D9C653AE0BC5}"/>
    <dgm:cxn modelId="{9F2D0812-FA97-4417-8801-E67752239A65}" type="presParOf" srcId="{C1925D24-0327-44A0-B89B-13B73E3FDE55}" destId="{812704A1-C122-4EC8-8FDE-3C3A06A4EBAF}" srcOrd="0" destOrd="0" presId="urn:microsoft.com/office/officeart/2005/8/layout/matrix1"/>
    <dgm:cxn modelId="{0D5C2B50-801B-4813-BC55-83117E4A84CC}" type="presParOf" srcId="{812704A1-C122-4EC8-8FDE-3C3A06A4EBAF}" destId="{E5B4D9BF-E151-44A0-A9C5-4DEAEBEEED03}" srcOrd="0" destOrd="0" presId="urn:microsoft.com/office/officeart/2005/8/layout/matrix1"/>
    <dgm:cxn modelId="{FBDB2C69-2999-41D3-902B-ED668E370666}" type="presParOf" srcId="{812704A1-C122-4EC8-8FDE-3C3A06A4EBAF}" destId="{5E2FAB3B-51B0-4164-B7F0-FE060645DC26}" srcOrd="1" destOrd="0" presId="urn:microsoft.com/office/officeart/2005/8/layout/matrix1"/>
    <dgm:cxn modelId="{708F673B-2708-47C1-BC3A-EAAE8C1A7414}" type="presParOf" srcId="{812704A1-C122-4EC8-8FDE-3C3A06A4EBAF}" destId="{5853F1E4-9DB9-46FA-A18C-97E361236394}" srcOrd="2" destOrd="0" presId="urn:microsoft.com/office/officeart/2005/8/layout/matrix1"/>
    <dgm:cxn modelId="{4BD8B788-20A3-4A73-B418-52BEF9D1F7A3}" type="presParOf" srcId="{812704A1-C122-4EC8-8FDE-3C3A06A4EBAF}" destId="{39CD8526-0D8F-4EA7-8C0D-A1CF84C530D8}" srcOrd="3" destOrd="0" presId="urn:microsoft.com/office/officeart/2005/8/layout/matrix1"/>
    <dgm:cxn modelId="{73EF7F9E-7E84-400C-B9C0-C5FCD5B96048}" type="presParOf" srcId="{812704A1-C122-4EC8-8FDE-3C3A06A4EBAF}" destId="{51A04B06-420E-47B6-8353-E8C4A0062164}" srcOrd="4" destOrd="0" presId="urn:microsoft.com/office/officeart/2005/8/layout/matrix1"/>
    <dgm:cxn modelId="{2E1A2DE0-CFB7-4925-9F02-5B7E30B61963}" type="presParOf" srcId="{812704A1-C122-4EC8-8FDE-3C3A06A4EBAF}" destId="{1B624243-1DAF-4B84-A99D-54685B9350B9}" srcOrd="5" destOrd="0" presId="urn:microsoft.com/office/officeart/2005/8/layout/matrix1"/>
    <dgm:cxn modelId="{6950DE99-B5B9-46B0-B56C-237B1D3F263D}" type="presParOf" srcId="{812704A1-C122-4EC8-8FDE-3C3A06A4EBAF}" destId="{B33A88EC-3585-45D9-9FC3-A181680426B8}" srcOrd="6" destOrd="0" presId="urn:microsoft.com/office/officeart/2005/8/layout/matrix1"/>
    <dgm:cxn modelId="{AA6AAB4E-A30E-4BD0-ACC9-3304C441D9C2}" type="presParOf" srcId="{812704A1-C122-4EC8-8FDE-3C3A06A4EBAF}" destId="{C7E11E19-E4A3-43F8-B94A-05268AA7E004}" srcOrd="7" destOrd="0" presId="urn:microsoft.com/office/officeart/2005/8/layout/matrix1"/>
    <dgm:cxn modelId="{662E90FF-4F89-410A-82D4-D9FBEDAFD371}" type="presParOf" srcId="{C1925D24-0327-44A0-B89B-13B73E3FDE55}" destId="{F1C4FA3A-3703-4E14-8855-C9C9BA95945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05E563-FE14-44A0-B4B1-F33A121422C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CDD5D09A-4777-4C37-9655-61ED78D89FFD}">
      <dgm:prSet phldrT="[Text]" custT="1"/>
      <dgm:spPr>
        <a:solidFill>
          <a:schemeClr val="accent1">
            <a:lumMod val="50000"/>
          </a:schemeClr>
        </a:solidFill>
      </dgm:spPr>
      <dgm:t>
        <a:bodyPr/>
        <a:lstStyle/>
        <a:p>
          <a:r>
            <a:rPr lang="en-US" sz="2000" b="1" dirty="0" smtClean="0"/>
            <a:t>Cost (Monthly Premium) Varies Due To:</a:t>
          </a:r>
          <a:endParaRPr lang="en-US" sz="2000" b="1" dirty="0"/>
        </a:p>
      </dgm:t>
    </dgm:pt>
    <dgm:pt modelId="{2C8FA475-179D-4CA4-926B-E90CB4199592}" type="parTrans" cxnId="{7FB2D076-B7DB-4261-9BE6-D301B76D71CF}">
      <dgm:prSet/>
      <dgm:spPr/>
      <dgm:t>
        <a:bodyPr/>
        <a:lstStyle/>
        <a:p>
          <a:endParaRPr lang="en-US"/>
        </a:p>
      </dgm:t>
    </dgm:pt>
    <dgm:pt modelId="{6BD3E5BB-E0B2-4177-9091-B5DB605A889F}" type="sibTrans" cxnId="{7FB2D076-B7DB-4261-9BE6-D301B76D71CF}">
      <dgm:prSet/>
      <dgm:spPr/>
      <dgm:t>
        <a:bodyPr/>
        <a:lstStyle/>
        <a:p>
          <a:endParaRPr lang="en-US"/>
        </a:p>
      </dgm:t>
    </dgm:pt>
    <dgm:pt modelId="{34F0BE71-6860-47F8-A6B1-372D83D635C2}">
      <dgm:prSet phldrT="[Text]" custT="1"/>
      <dgm:spPr/>
      <dgm:t>
        <a:bodyPr/>
        <a:lstStyle/>
        <a:p>
          <a:r>
            <a:rPr lang="en-US" sz="2000" dirty="0" smtClean="0"/>
            <a:t>Is it a Medicare SELECT policy?</a:t>
          </a:r>
          <a:endParaRPr lang="en-US" sz="2000" dirty="0"/>
        </a:p>
      </dgm:t>
    </dgm:pt>
    <dgm:pt modelId="{8BDB5FB8-53E7-4F40-8032-7C6CCF8667A7}" type="parTrans" cxnId="{1815D84B-DE33-4ED9-9597-7B908CDBF790}">
      <dgm:prSet/>
      <dgm:spPr/>
      <dgm:t>
        <a:bodyPr/>
        <a:lstStyle/>
        <a:p>
          <a:endParaRPr lang="en-US"/>
        </a:p>
      </dgm:t>
    </dgm:pt>
    <dgm:pt modelId="{5DAC8F73-9BC5-4226-8913-6FE640AC3212}" type="sibTrans" cxnId="{1815D84B-DE33-4ED9-9597-7B908CDBF790}">
      <dgm:prSet/>
      <dgm:spPr/>
      <dgm:t>
        <a:bodyPr/>
        <a:lstStyle/>
        <a:p>
          <a:endParaRPr lang="en-US"/>
        </a:p>
      </dgm:t>
    </dgm:pt>
    <dgm:pt modelId="{E0392D21-7D50-47A5-A58C-7FFDCA8507F4}">
      <dgm:prSet phldrT="[Text]" custT="1"/>
      <dgm:spPr/>
      <dgm:t>
        <a:bodyPr/>
        <a:lstStyle/>
        <a:p>
          <a:r>
            <a:rPr lang="en-US" sz="2000" dirty="0" smtClean="0"/>
            <a:t>Is medical underwriting used?</a:t>
          </a:r>
          <a:endParaRPr lang="en-US" sz="2000" dirty="0"/>
        </a:p>
      </dgm:t>
    </dgm:pt>
    <dgm:pt modelId="{BC9F9DE3-8A8E-4E8A-910E-08825FF4ADC9}" type="parTrans" cxnId="{1467E2B0-0156-4E19-91E1-C7DB953913ED}">
      <dgm:prSet/>
      <dgm:spPr/>
      <dgm:t>
        <a:bodyPr/>
        <a:lstStyle/>
        <a:p>
          <a:endParaRPr lang="en-US"/>
        </a:p>
      </dgm:t>
    </dgm:pt>
    <dgm:pt modelId="{E37DB66B-980A-4046-83A5-517F4913DFE4}" type="sibTrans" cxnId="{1467E2B0-0156-4E19-91E1-C7DB953913ED}">
      <dgm:prSet/>
      <dgm:spPr/>
      <dgm:t>
        <a:bodyPr/>
        <a:lstStyle/>
        <a:p>
          <a:endParaRPr lang="en-US"/>
        </a:p>
      </dgm:t>
    </dgm:pt>
    <dgm:pt modelId="{B48904FF-8411-4A4C-A7EA-2212445E2082}">
      <dgm:prSet phldrT="[Text]" custT="1"/>
      <dgm:spPr/>
      <dgm:t>
        <a:bodyPr/>
        <a:lstStyle/>
        <a:p>
          <a:r>
            <a:rPr lang="en-US" sz="2000" dirty="0" smtClean="0"/>
            <a:t>Are you in your Medigap OEP?</a:t>
          </a:r>
          <a:endParaRPr lang="en-US" sz="2000" dirty="0"/>
        </a:p>
      </dgm:t>
    </dgm:pt>
    <dgm:pt modelId="{0914A888-8E4E-42C0-A932-343896C92A07}" type="parTrans" cxnId="{B2DAB492-3AB8-40F2-A62F-5C02085CD581}">
      <dgm:prSet/>
      <dgm:spPr/>
      <dgm:t>
        <a:bodyPr/>
        <a:lstStyle/>
        <a:p>
          <a:endParaRPr lang="en-US"/>
        </a:p>
      </dgm:t>
    </dgm:pt>
    <dgm:pt modelId="{86481207-9AEA-41E5-8AA0-14C8F97D03DD}" type="sibTrans" cxnId="{B2DAB492-3AB8-40F2-A62F-5C02085CD581}">
      <dgm:prSet/>
      <dgm:spPr/>
      <dgm:t>
        <a:bodyPr/>
        <a:lstStyle/>
        <a:p>
          <a:endParaRPr lang="en-US"/>
        </a:p>
      </dgm:t>
    </dgm:pt>
    <dgm:pt modelId="{33B38B63-1C26-438F-87B7-6626AC1065BA}">
      <dgm:prSet phldrT="[Text]" custT="1"/>
      <dgm:spPr/>
      <dgm:t>
        <a:bodyPr/>
        <a:lstStyle/>
        <a:p>
          <a:r>
            <a:rPr lang="en-US" sz="2000" dirty="0" smtClean="0"/>
            <a:t>Where do you live (ZIP, Rural, Urban, etc.)?</a:t>
          </a:r>
          <a:endParaRPr lang="en-US" sz="2000" dirty="0"/>
        </a:p>
      </dgm:t>
    </dgm:pt>
    <dgm:pt modelId="{A10E5DB6-8314-4002-9F58-7FE34445C95A}" type="parTrans" cxnId="{E999A5AC-89BD-48CA-8AFB-A7D3060177F2}">
      <dgm:prSet/>
      <dgm:spPr/>
      <dgm:t>
        <a:bodyPr/>
        <a:lstStyle/>
        <a:p>
          <a:endParaRPr lang="en-US"/>
        </a:p>
      </dgm:t>
    </dgm:pt>
    <dgm:pt modelId="{15851FEF-2C7F-4305-8EDD-73BF38294A1F}" type="sibTrans" cxnId="{E999A5AC-89BD-48CA-8AFB-A7D3060177F2}">
      <dgm:prSet/>
      <dgm:spPr/>
      <dgm:t>
        <a:bodyPr/>
        <a:lstStyle/>
        <a:p>
          <a:endParaRPr lang="en-US"/>
        </a:p>
      </dgm:t>
    </dgm:pt>
    <dgm:pt modelId="{066B36A7-084B-4D6E-A0FA-89B1FEA4FCAA}">
      <dgm:prSet phldrT="[Text]" custT="1"/>
      <dgm:spPr/>
      <dgm:t>
        <a:bodyPr/>
        <a:lstStyle/>
        <a:p>
          <a:r>
            <a:rPr lang="en-US" sz="2000" dirty="0" smtClean="0"/>
            <a:t>Which company is providing the policy/plan?</a:t>
          </a:r>
          <a:endParaRPr lang="en-US" sz="2000" dirty="0"/>
        </a:p>
      </dgm:t>
    </dgm:pt>
    <dgm:pt modelId="{FB9A2128-0AFA-4F37-9D73-A99F685AF9FF}" type="parTrans" cxnId="{D9DD8582-E99C-4495-B082-08D731A32961}">
      <dgm:prSet/>
      <dgm:spPr/>
      <dgm:t>
        <a:bodyPr/>
        <a:lstStyle/>
        <a:p>
          <a:endParaRPr lang="en-US"/>
        </a:p>
      </dgm:t>
    </dgm:pt>
    <dgm:pt modelId="{C692FA30-249F-4DCF-B5BE-37AB78D11D3F}" type="sibTrans" cxnId="{D9DD8582-E99C-4495-B082-08D731A32961}">
      <dgm:prSet/>
      <dgm:spPr/>
      <dgm:t>
        <a:bodyPr/>
        <a:lstStyle/>
        <a:p>
          <a:endParaRPr lang="en-US"/>
        </a:p>
      </dgm:t>
    </dgm:pt>
    <dgm:pt modelId="{34D6F12D-4872-4595-A617-2E0845C435C8}">
      <dgm:prSet phldrT="[Text]"/>
      <dgm:spPr/>
      <dgm:t>
        <a:bodyPr/>
        <a:lstStyle/>
        <a:p>
          <a:r>
            <a:rPr lang="en-US" dirty="0" smtClean="0"/>
            <a:t>Your age, in some states, age-rated or under 65</a:t>
          </a:r>
          <a:endParaRPr lang="en-US" dirty="0"/>
        </a:p>
      </dgm:t>
    </dgm:pt>
    <dgm:pt modelId="{E5074259-CAFA-4132-A791-8C72FBEC45E3}" type="parTrans" cxnId="{8C1EE586-3DA5-4712-811B-D51A028B3001}">
      <dgm:prSet/>
      <dgm:spPr/>
      <dgm:t>
        <a:bodyPr/>
        <a:lstStyle/>
        <a:p>
          <a:endParaRPr lang="en-US"/>
        </a:p>
      </dgm:t>
    </dgm:pt>
    <dgm:pt modelId="{529D9D23-495D-4277-901E-B9C6F20C22C7}" type="sibTrans" cxnId="{8C1EE586-3DA5-4712-811B-D51A028B3001}">
      <dgm:prSet/>
      <dgm:spPr/>
      <dgm:t>
        <a:bodyPr/>
        <a:lstStyle/>
        <a:p>
          <a:endParaRPr lang="en-US"/>
        </a:p>
      </dgm:t>
    </dgm:pt>
    <dgm:pt modelId="{29796D8F-E61D-4E84-BC1E-FA1B8E153F97}" type="pres">
      <dgm:prSet presAssocID="{FB05E563-FE14-44A0-B4B1-F33A121422CC}" presName="cycle" presStyleCnt="0">
        <dgm:presLayoutVars>
          <dgm:chMax val="1"/>
          <dgm:dir/>
          <dgm:animLvl val="ctr"/>
          <dgm:resizeHandles val="exact"/>
        </dgm:presLayoutVars>
      </dgm:prSet>
      <dgm:spPr/>
      <dgm:t>
        <a:bodyPr/>
        <a:lstStyle/>
        <a:p>
          <a:endParaRPr lang="en-US"/>
        </a:p>
      </dgm:t>
    </dgm:pt>
    <dgm:pt modelId="{5D177837-31D5-41EC-8ED8-0B97B5FF3982}" type="pres">
      <dgm:prSet presAssocID="{CDD5D09A-4777-4C37-9655-61ED78D89FFD}" presName="centerShape" presStyleLbl="node0" presStyleIdx="0" presStyleCnt="1" custLinFactNeighborX="520" custLinFactNeighborY="-876"/>
      <dgm:spPr/>
      <dgm:t>
        <a:bodyPr/>
        <a:lstStyle/>
        <a:p>
          <a:endParaRPr lang="en-US"/>
        </a:p>
      </dgm:t>
    </dgm:pt>
    <dgm:pt modelId="{68347973-729C-43FA-8529-1E72A0016FC3}" type="pres">
      <dgm:prSet presAssocID="{8BDB5FB8-53E7-4F40-8032-7C6CCF8667A7}" presName="parTrans" presStyleLbl="bgSibTrans2D1" presStyleIdx="0" presStyleCnt="6"/>
      <dgm:spPr/>
      <dgm:t>
        <a:bodyPr/>
        <a:lstStyle/>
        <a:p>
          <a:endParaRPr lang="en-US"/>
        </a:p>
      </dgm:t>
    </dgm:pt>
    <dgm:pt modelId="{DBFCE381-9A91-443D-A41C-202D2F79FD13}" type="pres">
      <dgm:prSet presAssocID="{34F0BE71-6860-47F8-A6B1-372D83D635C2}" presName="node" presStyleLbl="node1" presStyleIdx="0" presStyleCnt="6" custScaleX="137943" custScaleY="116530">
        <dgm:presLayoutVars>
          <dgm:bulletEnabled val="1"/>
        </dgm:presLayoutVars>
      </dgm:prSet>
      <dgm:spPr/>
      <dgm:t>
        <a:bodyPr/>
        <a:lstStyle/>
        <a:p>
          <a:endParaRPr lang="en-US"/>
        </a:p>
      </dgm:t>
    </dgm:pt>
    <dgm:pt modelId="{12F26579-599C-481A-95AE-BF07F11CABAD}" type="pres">
      <dgm:prSet presAssocID="{BC9F9DE3-8A8E-4E8A-910E-08825FF4ADC9}" presName="parTrans" presStyleLbl="bgSibTrans2D1" presStyleIdx="1" presStyleCnt="6"/>
      <dgm:spPr/>
      <dgm:t>
        <a:bodyPr/>
        <a:lstStyle/>
        <a:p>
          <a:endParaRPr lang="en-US"/>
        </a:p>
      </dgm:t>
    </dgm:pt>
    <dgm:pt modelId="{F82E8F6A-2BC9-4567-B66E-F1B48B13B439}" type="pres">
      <dgm:prSet presAssocID="{E0392D21-7D50-47A5-A58C-7FFDCA8507F4}" presName="node" presStyleLbl="node1" presStyleIdx="1" presStyleCnt="6" custScaleX="127203" custScaleY="119272" custRadScaleRad="94952" custRadScaleInc="-14783">
        <dgm:presLayoutVars>
          <dgm:bulletEnabled val="1"/>
        </dgm:presLayoutVars>
      </dgm:prSet>
      <dgm:spPr/>
      <dgm:t>
        <a:bodyPr/>
        <a:lstStyle/>
        <a:p>
          <a:endParaRPr lang="en-US"/>
        </a:p>
      </dgm:t>
    </dgm:pt>
    <dgm:pt modelId="{2076DF39-889D-4A1B-B3DB-92782EFC5560}" type="pres">
      <dgm:prSet presAssocID="{0914A888-8E4E-42C0-A932-343896C92A07}" presName="parTrans" presStyleLbl="bgSibTrans2D1" presStyleIdx="2" presStyleCnt="6"/>
      <dgm:spPr/>
      <dgm:t>
        <a:bodyPr/>
        <a:lstStyle/>
        <a:p>
          <a:endParaRPr lang="en-US"/>
        </a:p>
      </dgm:t>
    </dgm:pt>
    <dgm:pt modelId="{00C70992-CD4B-4A31-8150-B8B0D8596555}" type="pres">
      <dgm:prSet presAssocID="{B48904FF-8411-4A4C-A7EA-2212445E2082}" presName="node" presStyleLbl="node1" presStyleIdx="2" presStyleCnt="6" custScaleX="115470" custScaleY="121584" custRadScaleRad="109980" custRadScaleInc="6434">
        <dgm:presLayoutVars>
          <dgm:bulletEnabled val="1"/>
        </dgm:presLayoutVars>
      </dgm:prSet>
      <dgm:spPr/>
      <dgm:t>
        <a:bodyPr/>
        <a:lstStyle/>
        <a:p>
          <a:endParaRPr lang="en-US"/>
        </a:p>
      </dgm:t>
    </dgm:pt>
    <dgm:pt modelId="{45D8C2B0-D9E8-41F5-B184-437BA247C17C}" type="pres">
      <dgm:prSet presAssocID="{A10E5DB6-8314-4002-9F58-7FE34445C95A}" presName="parTrans" presStyleLbl="bgSibTrans2D1" presStyleIdx="3" presStyleCnt="6"/>
      <dgm:spPr/>
      <dgm:t>
        <a:bodyPr/>
        <a:lstStyle/>
        <a:p>
          <a:endParaRPr lang="en-US"/>
        </a:p>
      </dgm:t>
    </dgm:pt>
    <dgm:pt modelId="{6CAB8591-DB62-4B0D-B33E-0CF4A7389ABF}" type="pres">
      <dgm:prSet presAssocID="{33B38B63-1C26-438F-87B7-6626AC1065BA}" presName="node" presStyleLbl="node1" presStyleIdx="3" presStyleCnt="6" custScaleX="140949" custScaleY="108055" custRadScaleRad="113980" custRadScaleInc="10248">
        <dgm:presLayoutVars>
          <dgm:bulletEnabled val="1"/>
        </dgm:presLayoutVars>
      </dgm:prSet>
      <dgm:spPr/>
      <dgm:t>
        <a:bodyPr/>
        <a:lstStyle/>
        <a:p>
          <a:endParaRPr lang="en-US"/>
        </a:p>
      </dgm:t>
    </dgm:pt>
    <dgm:pt modelId="{D05C5F00-84EE-49F8-B8ED-214A42F21773}" type="pres">
      <dgm:prSet presAssocID="{FB9A2128-0AFA-4F37-9D73-A99F685AF9FF}" presName="parTrans" presStyleLbl="bgSibTrans2D1" presStyleIdx="4" presStyleCnt="6"/>
      <dgm:spPr/>
      <dgm:t>
        <a:bodyPr/>
        <a:lstStyle/>
        <a:p>
          <a:endParaRPr lang="en-US"/>
        </a:p>
      </dgm:t>
    </dgm:pt>
    <dgm:pt modelId="{DE7BA0F4-85C0-4095-8C8C-9394032746D7}" type="pres">
      <dgm:prSet presAssocID="{066B36A7-084B-4D6E-A0FA-89B1FEA4FCAA}" presName="node" presStyleLbl="node1" presStyleIdx="4" presStyleCnt="6" custScaleX="132828" custScaleY="129542" custRadScaleRad="99345" custRadScaleInc="15524">
        <dgm:presLayoutVars>
          <dgm:bulletEnabled val="1"/>
        </dgm:presLayoutVars>
      </dgm:prSet>
      <dgm:spPr/>
      <dgm:t>
        <a:bodyPr/>
        <a:lstStyle/>
        <a:p>
          <a:endParaRPr lang="en-US"/>
        </a:p>
      </dgm:t>
    </dgm:pt>
    <dgm:pt modelId="{6BB26B5A-A13D-4D40-8E30-321432A88C98}" type="pres">
      <dgm:prSet presAssocID="{E5074259-CAFA-4132-A791-8C72FBEC45E3}" presName="parTrans" presStyleLbl="bgSibTrans2D1" presStyleIdx="5" presStyleCnt="6"/>
      <dgm:spPr/>
      <dgm:t>
        <a:bodyPr/>
        <a:lstStyle/>
        <a:p>
          <a:endParaRPr lang="en-US"/>
        </a:p>
      </dgm:t>
    </dgm:pt>
    <dgm:pt modelId="{1573E8B2-0692-4AAC-A1BB-90F0E01119ED}" type="pres">
      <dgm:prSet presAssocID="{34D6F12D-4872-4595-A617-2E0845C435C8}" presName="node" presStyleLbl="node1" presStyleIdx="5" presStyleCnt="6" custScaleX="134533" custScaleY="126823">
        <dgm:presLayoutVars>
          <dgm:bulletEnabled val="1"/>
        </dgm:presLayoutVars>
      </dgm:prSet>
      <dgm:spPr/>
      <dgm:t>
        <a:bodyPr/>
        <a:lstStyle/>
        <a:p>
          <a:endParaRPr lang="en-US"/>
        </a:p>
      </dgm:t>
    </dgm:pt>
  </dgm:ptLst>
  <dgm:cxnLst>
    <dgm:cxn modelId="{7FB2D076-B7DB-4261-9BE6-D301B76D71CF}" srcId="{FB05E563-FE14-44A0-B4B1-F33A121422CC}" destId="{CDD5D09A-4777-4C37-9655-61ED78D89FFD}" srcOrd="0" destOrd="0" parTransId="{2C8FA475-179D-4CA4-926B-E90CB4199592}" sibTransId="{6BD3E5BB-E0B2-4177-9091-B5DB605A889F}"/>
    <dgm:cxn modelId="{D9DD8582-E99C-4495-B082-08D731A32961}" srcId="{CDD5D09A-4777-4C37-9655-61ED78D89FFD}" destId="{066B36A7-084B-4D6E-A0FA-89B1FEA4FCAA}" srcOrd="4" destOrd="0" parTransId="{FB9A2128-0AFA-4F37-9D73-A99F685AF9FF}" sibTransId="{C692FA30-249F-4DCF-B5BE-37AB78D11D3F}"/>
    <dgm:cxn modelId="{07B24B63-BFF0-4FC6-96D6-206F0B0D8797}" type="presOf" srcId="{8BDB5FB8-53E7-4F40-8032-7C6CCF8667A7}" destId="{68347973-729C-43FA-8529-1E72A0016FC3}" srcOrd="0" destOrd="0" presId="urn:microsoft.com/office/officeart/2005/8/layout/radial4"/>
    <dgm:cxn modelId="{1815D84B-DE33-4ED9-9597-7B908CDBF790}" srcId="{CDD5D09A-4777-4C37-9655-61ED78D89FFD}" destId="{34F0BE71-6860-47F8-A6B1-372D83D635C2}" srcOrd="0" destOrd="0" parTransId="{8BDB5FB8-53E7-4F40-8032-7C6CCF8667A7}" sibTransId="{5DAC8F73-9BC5-4226-8913-6FE640AC3212}"/>
    <dgm:cxn modelId="{B2DAB492-3AB8-40F2-A62F-5C02085CD581}" srcId="{CDD5D09A-4777-4C37-9655-61ED78D89FFD}" destId="{B48904FF-8411-4A4C-A7EA-2212445E2082}" srcOrd="2" destOrd="0" parTransId="{0914A888-8E4E-42C0-A932-343896C92A07}" sibTransId="{86481207-9AEA-41E5-8AA0-14C8F97D03DD}"/>
    <dgm:cxn modelId="{E999A5AC-89BD-48CA-8AFB-A7D3060177F2}" srcId="{CDD5D09A-4777-4C37-9655-61ED78D89FFD}" destId="{33B38B63-1C26-438F-87B7-6626AC1065BA}" srcOrd="3" destOrd="0" parTransId="{A10E5DB6-8314-4002-9F58-7FE34445C95A}" sibTransId="{15851FEF-2C7F-4305-8EDD-73BF38294A1F}"/>
    <dgm:cxn modelId="{8C1EE586-3DA5-4712-811B-D51A028B3001}" srcId="{CDD5D09A-4777-4C37-9655-61ED78D89FFD}" destId="{34D6F12D-4872-4595-A617-2E0845C435C8}" srcOrd="5" destOrd="0" parTransId="{E5074259-CAFA-4132-A791-8C72FBEC45E3}" sibTransId="{529D9D23-495D-4277-901E-B9C6F20C22C7}"/>
    <dgm:cxn modelId="{245F28D4-4903-4CBF-BCAB-C69EDB09B884}" type="presOf" srcId="{0914A888-8E4E-42C0-A932-343896C92A07}" destId="{2076DF39-889D-4A1B-B3DB-92782EFC5560}" srcOrd="0" destOrd="0" presId="urn:microsoft.com/office/officeart/2005/8/layout/radial4"/>
    <dgm:cxn modelId="{7C04E977-CF16-45D2-81B0-66E621537A1F}" type="presOf" srcId="{FB05E563-FE14-44A0-B4B1-F33A121422CC}" destId="{29796D8F-E61D-4E84-BC1E-FA1B8E153F97}" srcOrd="0" destOrd="0" presId="urn:microsoft.com/office/officeart/2005/8/layout/radial4"/>
    <dgm:cxn modelId="{19694A6F-3FE0-4A65-AA38-58024B75E314}" type="presOf" srcId="{B48904FF-8411-4A4C-A7EA-2212445E2082}" destId="{00C70992-CD4B-4A31-8150-B8B0D8596555}" srcOrd="0" destOrd="0" presId="urn:microsoft.com/office/officeart/2005/8/layout/radial4"/>
    <dgm:cxn modelId="{63775A4E-4806-4FE4-AF43-4E6BF22EDEB5}" type="presOf" srcId="{E5074259-CAFA-4132-A791-8C72FBEC45E3}" destId="{6BB26B5A-A13D-4D40-8E30-321432A88C98}" srcOrd="0" destOrd="0" presId="urn:microsoft.com/office/officeart/2005/8/layout/radial4"/>
    <dgm:cxn modelId="{35954B4F-F548-4291-989E-76FC54CA82A8}" type="presOf" srcId="{33B38B63-1C26-438F-87B7-6626AC1065BA}" destId="{6CAB8591-DB62-4B0D-B33E-0CF4A7389ABF}" srcOrd="0" destOrd="0" presId="urn:microsoft.com/office/officeart/2005/8/layout/radial4"/>
    <dgm:cxn modelId="{19120340-8D24-46F7-BA3E-B5E0C82C0954}" type="presOf" srcId="{066B36A7-084B-4D6E-A0FA-89B1FEA4FCAA}" destId="{DE7BA0F4-85C0-4095-8C8C-9394032746D7}" srcOrd="0" destOrd="0" presId="urn:microsoft.com/office/officeart/2005/8/layout/radial4"/>
    <dgm:cxn modelId="{1467E2B0-0156-4E19-91E1-C7DB953913ED}" srcId="{CDD5D09A-4777-4C37-9655-61ED78D89FFD}" destId="{E0392D21-7D50-47A5-A58C-7FFDCA8507F4}" srcOrd="1" destOrd="0" parTransId="{BC9F9DE3-8A8E-4E8A-910E-08825FF4ADC9}" sibTransId="{E37DB66B-980A-4046-83A5-517F4913DFE4}"/>
    <dgm:cxn modelId="{F402AD75-6243-4747-90DE-B4160E9F0CE1}" type="presOf" srcId="{E0392D21-7D50-47A5-A58C-7FFDCA8507F4}" destId="{F82E8F6A-2BC9-4567-B66E-F1B48B13B439}" srcOrd="0" destOrd="0" presId="urn:microsoft.com/office/officeart/2005/8/layout/radial4"/>
    <dgm:cxn modelId="{B38ACC96-9BC1-412C-AFC7-7B74D07D95B0}" type="presOf" srcId="{A10E5DB6-8314-4002-9F58-7FE34445C95A}" destId="{45D8C2B0-D9E8-41F5-B184-437BA247C17C}" srcOrd="0" destOrd="0" presId="urn:microsoft.com/office/officeart/2005/8/layout/radial4"/>
    <dgm:cxn modelId="{985E1154-9D94-41F6-B811-04762AC1BE5E}" type="presOf" srcId="{34D6F12D-4872-4595-A617-2E0845C435C8}" destId="{1573E8B2-0692-4AAC-A1BB-90F0E01119ED}" srcOrd="0" destOrd="0" presId="urn:microsoft.com/office/officeart/2005/8/layout/radial4"/>
    <dgm:cxn modelId="{58979C8D-1C7D-4535-871D-6636352F648B}" type="presOf" srcId="{CDD5D09A-4777-4C37-9655-61ED78D89FFD}" destId="{5D177837-31D5-41EC-8ED8-0B97B5FF3982}" srcOrd="0" destOrd="0" presId="urn:microsoft.com/office/officeart/2005/8/layout/radial4"/>
    <dgm:cxn modelId="{47D385F0-05A3-47CD-A2F6-EF584B7B63FA}" type="presOf" srcId="{BC9F9DE3-8A8E-4E8A-910E-08825FF4ADC9}" destId="{12F26579-599C-481A-95AE-BF07F11CABAD}" srcOrd="0" destOrd="0" presId="urn:microsoft.com/office/officeart/2005/8/layout/radial4"/>
    <dgm:cxn modelId="{C830E810-CDAA-438B-AC58-6D6372A162D2}" type="presOf" srcId="{FB9A2128-0AFA-4F37-9D73-A99F685AF9FF}" destId="{D05C5F00-84EE-49F8-B8ED-214A42F21773}" srcOrd="0" destOrd="0" presId="urn:microsoft.com/office/officeart/2005/8/layout/radial4"/>
    <dgm:cxn modelId="{15B4FD4F-CBFA-4B19-8DB7-8D186BD90954}" type="presOf" srcId="{34F0BE71-6860-47F8-A6B1-372D83D635C2}" destId="{DBFCE381-9A91-443D-A41C-202D2F79FD13}" srcOrd="0" destOrd="0" presId="urn:microsoft.com/office/officeart/2005/8/layout/radial4"/>
    <dgm:cxn modelId="{5BD4DCBE-5D55-44C4-9906-A7B1F298D1E7}" type="presParOf" srcId="{29796D8F-E61D-4E84-BC1E-FA1B8E153F97}" destId="{5D177837-31D5-41EC-8ED8-0B97B5FF3982}" srcOrd="0" destOrd="0" presId="urn:microsoft.com/office/officeart/2005/8/layout/radial4"/>
    <dgm:cxn modelId="{0A9F761F-F2D5-4432-AE73-D90217B37C2F}" type="presParOf" srcId="{29796D8F-E61D-4E84-BC1E-FA1B8E153F97}" destId="{68347973-729C-43FA-8529-1E72A0016FC3}" srcOrd="1" destOrd="0" presId="urn:microsoft.com/office/officeart/2005/8/layout/radial4"/>
    <dgm:cxn modelId="{377DE3A7-5E09-4531-BD0E-3205E86C0B1E}" type="presParOf" srcId="{29796D8F-E61D-4E84-BC1E-FA1B8E153F97}" destId="{DBFCE381-9A91-443D-A41C-202D2F79FD13}" srcOrd="2" destOrd="0" presId="urn:microsoft.com/office/officeart/2005/8/layout/radial4"/>
    <dgm:cxn modelId="{C0FA8190-129E-4548-A98A-C653CC74C4D1}" type="presParOf" srcId="{29796D8F-E61D-4E84-BC1E-FA1B8E153F97}" destId="{12F26579-599C-481A-95AE-BF07F11CABAD}" srcOrd="3" destOrd="0" presId="urn:microsoft.com/office/officeart/2005/8/layout/radial4"/>
    <dgm:cxn modelId="{AE638666-5FFC-4E62-ADCF-048ACC2BE25F}" type="presParOf" srcId="{29796D8F-E61D-4E84-BC1E-FA1B8E153F97}" destId="{F82E8F6A-2BC9-4567-B66E-F1B48B13B439}" srcOrd="4" destOrd="0" presId="urn:microsoft.com/office/officeart/2005/8/layout/radial4"/>
    <dgm:cxn modelId="{DAC34201-0245-427B-B51E-919AD2BA8C2E}" type="presParOf" srcId="{29796D8F-E61D-4E84-BC1E-FA1B8E153F97}" destId="{2076DF39-889D-4A1B-B3DB-92782EFC5560}" srcOrd="5" destOrd="0" presId="urn:microsoft.com/office/officeart/2005/8/layout/radial4"/>
    <dgm:cxn modelId="{4822E470-6902-403D-AD2B-6E874B323F49}" type="presParOf" srcId="{29796D8F-E61D-4E84-BC1E-FA1B8E153F97}" destId="{00C70992-CD4B-4A31-8150-B8B0D8596555}" srcOrd="6" destOrd="0" presId="urn:microsoft.com/office/officeart/2005/8/layout/radial4"/>
    <dgm:cxn modelId="{68AF0BDD-1E40-4A75-A855-9E35DB7E8716}" type="presParOf" srcId="{29796D8F-E61D-4E84-BC1E-FA1B8E153F97}" destId="{45D8C2B0-D9E8-41F5-B184-437BA247C17C}" srcOrd="7" destOrd="0" presId="urn:microsoft.com/office/officeart/2005/8/layout/radial4"/>
    <dgm:cxn modelId="{3BED94E9-6BA5-49BD-8A6B-E652F7D398B8}" type="presParOf" srcId="{29796D8F-E61D-4E84-BC1E-FA1B8E153F97}" destId="{6CAB8591-DB62-4B0D-B33E-0CF4A7389ABF}" srcOrd="8" destOrd="0" presId="urn:microsoft.com/office/officeart/2005/8/layout/radial4"/>
    <dgm:cxn modelId="{A25FE06D-3E57-4D9D-AC0F-456FA4563C7A}" type="presParOf" srcId="{29796D8F-E61D-4E84-BC1E-FA1B8E153F97}" destId="{D05C5F00-84EE-49F8-B8ED-214A42F21773}" srcOrd="9" destOrd="0" presId="urn:microsoft.com/office/officeart/2005/8/layout/radial4"/>
    <dgm:cxn modelId="{F866B8D1-FCC2-40B2-941F-FB2BCED1F427}" type="presParOf" srcId="{29796D8F-E61D-4E84-BC1E-FA1B8E153F97}" destId="{DE7BA0F4-85C0-4095-8C8C-9394032746D7}" srcOrd="10" destOrd="0" presId="urn:microsoft.com/office/officeart/2005/8/layout/radial4"/>
    <dgm:cxn modelId="{988EF384-7E0F-4F58-83DA-56E896E5A364}" type="presParOf" srcId="{29796D8F-E61D-4E84-BC1E-FA1B8E153F97}" destId="{6BB26B5A-A13D-4D40-8E30-321432A88C98}" srcOrd="11" destOrd="0" presId="urn:microsoft.com/office/officeart/2005/8/layout/radial4"/>
    <dgm:cxn modelId="{F05B028E-C63F-47A0-81E7-DE52EBE3FB5E}" type="presParOf" srcId="{29796D8F-E61D-4E84-BC1E-FA1B8E153F97}" destId="{1573E8B2-0692-4AAC-A1BB-90F0E01119ED}" srcOrd="1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527E54-3FEF-45CC-87BA-BCAFE4612E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2766C5E-4B60-49F6-B947-F93941BC8E8E}">
      <dgm:prSet phldrT="[Text]" custT="1"/>
      <dgm:spPr/>
      <dgm:t>
        <a:bodyPr/>
        <a:lstStyle/>
        <a:p>
          <a:r>
            <a:rPr lang="en-US" sz="2800" dirty="0"/>
            <a:t>Medicare Pays Primary</a:t>
          </a:r>
        </a:p>
      </dgm:t>
    </dgm:pt>
    <dgm:pt modelId="{897F3C78-E772-439E-B291-A0CF06A72760}" type="parTrans" cxnId="{19BFBA79-E57E-46BE-94C1-A3109D2F7EFD}">
      <dgm:prSet/>
      <dgm:spPr/>
      <dgm:t>
        <a:bodyPr/>
        <a:lstStyle/>
        <a:p>
          <a:endParaRPr lang="en-US"/>
        </a:p>
      </dgm:t>
    </dgm:pt>
    <dgm:pt modelId="{7E90B3C4-7E43-44BE-A31E-9D14A36DCD0B}" type="sibTrans" cxnId="{19BFBA79-E57E-46BE-94C1-A3109D2F7EFD}">
      <dgm:prSet/>
      <dgm:spPr/>
      <dgm:t>
        <a:bodyPr/>
        <a:lstStyle/>
        <a:p>
          <a:endParaRPr lang="en-US"/>
        </a:p>
      </dgm:t>
    </dgm:pt>
    <dgm:pt modelId="{14254C5C-ABC7-4208-9239-C90185FE9467}">
      <dgm:prSet phldrT="[Text]" custT="1"/>
      <dgm:spPr/>
      <dgm:t>
        <a:bodyPr/>
        <a:lstStyle/>
        <a:p>
          <a:r>
            <a:rPr lang="en-US" sz="2400" dirty="0"/>
            <a:t>If you have no </a:t>
          </a:r>
          <a:r>
            <a:rPr lang="en-US" sz="2400" dirty="0" smtClean="0"/>
            <a:t>other primary  </a:t>
          </a:r>
          <a:r>
            <a:rPr lang="en-US" sz="2400" dirty="0"/>
            <a:t>insurance</a:t>
          </a:r>
        </a:p>
      </dgm:t>
    </dgm:pt>
    <dgm:pt modelId="{45BE122A-E9C4-4B57-8022-E7A881046D2C}" type="parTrans" cxnId="{4EB81D08-D84D-43B1-AB11-7A64EE4E6F5E}">
      <dgm:prSet/>
      <dgm:spPr/>
      <dgm:t>
        <a:bodyPr/>
        <a:lstStyle/>
        <a:p>
          <a:endParaRPr lang="en-US"/>
        </a:p>
      </dgm:t>
    </dgm:pt>
    <dgm:pt modelId="{1DBDF775-F9BF-4FE9-A61C-33599970DA70}" type="sibTrans" cxnId="{4EB81D08-D84D-43B1-AB11-7A64EE4E6F5E}">
      <dgm:prSet/>
      <dgm:spPr/>
      <dgm:t>
        <a:bodyPr/>
        <a:lstStyle/>
        <a:p>
          <a:endParaRPr lang="en-US"/>
        </a:p>
      </dgm:t>
    </dgm:pt>
    <dgm:pt modelId="{643D7765-D93A-4234-A654-E62FF653FB9C}">
      <dgm:prSet phldrT="[Text]" custT="1"/>
      <dgm:spPr/>
      <dgm:t>
        <a:bodyPr/>
        <a:lstStyle/>
        <a:p>
          <a:r>
            <a:rPr lang="en-US" sz="2800" dirty="0"/>
            <a:t>Medicare Pays Secondary</a:t>
          </a:r>
        </a:p>
      </dgm:t>
    </dgm:pt>
    <dgm:pt modelId="{05729E22-2B0A-40F7-887C-B48B01A197F7}" type="parTrans" cxnId="{DB4F358E-5E25-4FFD-A159-9D7DDDC3F773}">
      <dgm:prSet/>
      <dgm:spPr/>
      <dgm:t>
        <a:bodyPr/>
        <a:lstStyle/>
        <a:p>
          <a:endParaRPr lang="en-US"/>
        </a:p>
      </dgm:t>
    </dgm:pt>
    <dgm:pt modelId="{83CC69AF-6616-463F-8D16-857956C156CD}" type="sibTrans" cxnId="{DB4F358E-5E25-4FFD-A159-9D7DDDC3F773}">
      <dgm:prSet/>
      <dgm:spPr/>
      <dgm:t>
        <a:bodyPr/>
        <a:lstStyle/>
        <a:p>
          <a:endParaRPr lang="en-US"/>
        </a:p>
      </dgm:t>
    </dgm:pt>
    <dgm:pt modelId="{7760D617-5018-42C0-A9BE-16DC615CE39E}">
      <dgm:prSet phldrT="[Text]" custT="1"/>
      <dgm:spPr/>
      <dgm:t>
        <a:bodyPr/>
        <a:lstStyle/>
        <a:p>
          <a:r>
            <a:rPr lang="en-US" sz="2400" dirty="0"/>
            <a:t>If you have other insurance that must pay first (Medicare may make secondary payment if appropriate)</a:t>
          </a:r>
        </a:p>
      </dgm:t>
    </dgm:pt>
    <dgm:pt modelId="{7641FD4A-D47D-4752-9045-7FE98CCD6036}" type="parTrans" cxnId="{0BA9210E-1019-4FB6-893D-C5FC782550DA}">
      <dgm:prSet/>
      <dgm:spPr/>
      <dgm:t>
        <a:bodyPr/>
        <a:lstStyle/>
        <a:p>
          <a:endParaRPr lang="en-US"/>
        </a:p>
      </dgm:t>
    </dgm:pt>
    <dgm:pt modelId="{EFBB3D50-2514-4F12-B249-6EC615A8A763}" type="sibTrans" cxnId="{0BA9210E-1019-4FB6-893D-C5FC782550DA}">
      <dgm:prSet/>
      <dgm:spPr/>
      <dgm:t>
        <a:bodyPr/>
        <a:lstStyle/>
        <a:p>
          <a:endParaRPr lang="en-US"/>
        </a:p>
      </dgm:t>
    </dgm:pt>
    <dgm:pt modelId="{A7A05961-A115-4E79-BCAC-64B335D82C13}">
      <dgm:prSet phldrT="[Text]" custT="1"/>
      <dgm:spPr/>
      <dgm:t>
        <a:bodyPr/>
        <a:lstStyle/>
        <a:p>
          <a:r>
            <a:rPr lang="en-US" sz="2800" dirty="0"/>
            <a:t>Medicare Doesn’t Pay </a:t>
          </a:r>
        </a:p>
      </dgm:t>
    </dgm:pt>
    <dgm:pt modelId="{64793EBB-14BB-4F02-82FE-843FA8A970A7}" type="parTrans" cxnId="{CE475E25-9B62-4AE4-BFB8-8FD877D24F10}">
      <dgm:prSet/>
      <dgm:spPr/>
      <dgm:t>
        <a:bodyPr/>
        <a:lstStyle/>
        <a:p>
          <a:endParaRPr lang="en-US"/>
        </a:p>
      </dgm:t>
    </dgm:pt>
    <dgm:pt modelId="{B8A49CA9-6782-4A6F-B76A-F685B40C3055}" type="sibTrans" cxnId="{CE475E25-9B62-4AE4-BFB8-8FD877D24F10}">
      <dgm:prSet/>
      <dgm:spPr/>
      <dgm:t>
        <a:bodyPr/>
        <a:lstStyle/>
        <a:p>
          <a:endParaRPr lang="en-US"/>
        </a:p>
      </dgm:t>
    </dgm:pt>
    <dgm:pt modelId="{906C176B-FC65-41E3-9A02-A515784BCD8F}">
      <dgm:prSet phldrT="[Text]" custT="1"/>
      <dgm:spPr/>
      <dgm:t>
        <a:bodyPr/>
        <a:lstStyle/>
        <a:p>
          <a:r>
            <a:rPr lang="en-US" sz="2400" dirty="0"/>
            <a:t>For services and items other health insurance is responsible for paying</a:t>
          </a:r>
        </a:p>
      </dgm:t>
    </dgm:pt>
    <dgm:pt modelId="{FE709661-4F6A-4AC1-A4DA-76C35F1E39AB}" type="parTrans" cxnId="{A09C018F-5A7D-49C8-A742-535500B531A0}">
      <dgm:prSet/>
      <dgm:spPr/>
      <dgm:t>
        <a:bodyPr/>
        <a:lstStyle/>
        <a:p>
          <a:endParaRPr lang="en-US"/>
        </a:p>
      </dgm:t>
    </dgm:pt>
    <dgm:pt modelId="{6291708F-0D9E-46D5-A20A-00170CC9F73D}" type="sibTrans" cxnId="{A09C018F-5A7D-49C8-A742-535500B531A0}">
      <dgm:prSet/>
      <dgm:spPr/>
      <dgm:t>
        <a:bodyPr/>
        <a:lstStyle/>
        <a:p>
          <a:endParaRPr lang="en-US"/>
        </a:p>
      </dgm:t>
    </dgm:pt>
    <dgm:pt modelId="{E315EBB2-6C91-4834-94C3-2A47D9F8ABCB}" type="pres">
      <dgm:prSet presAssocID="{F8527E54-3FEF-45CC-87BA-BCAFE4612E92}" presName="Name0" presStyleCnt="0">
        <dgm:presLayoutVars>
          <dgm:dir/>
          <dgm:animLvl val="lvl"/>
          <dgm:resizeHandles val="exact"/>
        </dgm:presLayoutVars>
      </dgm:prSet>
      <dgm:spPr/>
      <dgm:t>
        <a:bodyPr/>
        <a:lstStyle/>
        <a:p>
          <a:endParaRPr lang="en-US"/>
        </a:p>
      </dgm:t>
    </dgm:pt>
    <dgm:pt modelId="{4B9AFDC1-B346-4A88-A795-B9D882107EA9}" type="pres">
      <dgm:prSet presAssocID="{92766C5E-4B60-49F6-B947-F93941BC8E8E}" presName="linNode" presStyleCnt="0"/>
      <dgm:spPr/>
    </dgm:pt>
    <dgm:pt modelId="{99B48861-372D-49FB-8A2A-7F1B193BD1FF}" type="pres">
      <dgm:prSet presAssocID="{92766C5E-4B60-49F6-B947-F93941BC8E8E}" presName="parentText" presStyleLbl="node1" presStyleIdx="0" presStyleCnt="3" custLinFactNeighborX="231" custLinFactNeighborY="-2455">
        <dgm:presLayoutVars>
          <dgm:chMax val="1"/>
          <dgm:bulletEnabled val="1"/>
        </dgm:presLayoutVars>
      </dgm:prSet>
      <dgm:spPr/>
      <dgm:t>
        <a:bodyPr/>
        <a:lstStyle/>
        <a:p>
          <a:endParaRPr lang="en-US"/>
        </a:p>
      </dgm:t>
    </dgm:pt>
    <dgm:pt modelId="{2F992786-0EC9-423B-8DA4-8E3A358B1848}" type="pres">
      <dgm:prSet presAssocID="{92766C5E-4B60-49F6-B947-F93941BC8E8E}" presName="descendantText" presStyleLbl="alignAccFollowNode1" presStyleIdx="0" presStyleCnt="3" custLinFactNeighborX="-579" custLinFactNeighborY="2765">
        <dgm:presLayoutVars>
          <dgm:bulletEnabled val="1"/>
        </dgm:presLayoutVars>
      </dgm:prSet>
      <dgm:spPr/>
      <dgm:t>
        <a:bodyPr/>
        <a:lstStyle/>
        <a:p>
          <a:endParaRPr lang="en-US"/>
        </a:p>
      </dgm:t>
    </dgm:pt>
    <dgm:pt modelId="{91C3B1C8-B80F-4551-AE87-67C5BD9818A6}" type="pres">
      <dgm:prSet presAssocID="{7E90B3C4-7E43-44BE-A31E-9D14A36DCD0B}" presName="sp" presStyleCnt="0"/>
      <dgm:spPr/>
    </dgm:pt>
    <dgm:pt modelId="{1692DDAF-754F-4055-A201-110CF846117E}" type="pres">
      <dgm:prSet presAssocID="{643D7765-D93A-4234-A654-E62FF653FB9C}" presName="linNode" presStyleCnt="0"/>
      <dgm:spPr/>
    </dgm:pt>
    <dgm:pt modelId="{C4FE5796-5946-4A79-B1F4-E49D3471D52A}" type="pres">
      <dgm:prSet presAssocID="{643D7765-D93A-4234-A654-E62FF653FB9C}" presName="parentText" presStyleLbl="node1" presStyleIdx="1" presStyleCnt="3">
        <dgm:presLayoutVars>
          <dgm:chMax val="1"/>
          <dgm:bulletEnabled val="1"/>
        </dgm:presLayoutVars>
      </dgm:prSet>
      <dgm:spPr/>
      <dgm:t>
        <a:bodyPr/>
        <a:lstStyle/>
        <a:p>
          <a:endParaRPr lang="en-US"/>
        </a:p>
      </dgm:t>
    </dgm:pt>
    <dgm:pt modelId="{63D89D6F-5925-4233-A6DA-253BD27DE9B6}" type="pres">
      <dgm:prSet presAssocID="{643D7765-D93A-4234-A654-E62FF653FB9C}" presName="descendantText" presStyleLbl="alignAccFollowNode1" presStyleIdx="1" presStyleCnt="3">
        <dgm:presLayoutVars>
          <dgm:bulletEnabled val="1"/>
        </dgm:presLayoutVars>
      </dgm:prSet>
      <dgm:spPr/>
      <dgm:t>
        <a:bodyPr/>
        <a:lstStyle/>
        <a:p>
          <a:endParaRPr lang="en-US"/>
        </a:p>
      </dgm:t>
    </dgm:pt>
    <dgm:pt modelId="{EE16DEA2-8ADD-471E-8CAB-A47529CDCED4}" type="pres">
      <dgm:prSet presAssocID="{83CC69AF-6616-463F-8D16-857956C156CD}" presName="sp" presStyleCnt="0"/>
      <dgm:spPr/>
    </dgm:pt>
    <dgm:pt modelId="{7058819D-AE2D-4F3D-B4FC-E493391D7874}" type="pres">
      <dgm:prSet presAssocID="{A7A05961-A115-4E79-BCAC-64B335D82C13}" presName="linNode" presStyleCnt="0"/>
      <dgm:spPr/>
    </dgm:pt>
    <dgm:pt modelId="{62AE9CF9-CBA3-4C7F-9996-FDB761F10EE0}" type="pres">
      <dgm:prSet presAssocID="{A7A05961-A115-4E79-BCAC-64B335D82C13}" presName="parentText" presStyleLbl="node1" presStyleIdx="2" presStyleCnt="3">
        <dgm:presLayoutVars>
          <dgm:chMax val="1"/>
          <dgm:bulletEnabled val="1"/>
        </dgm:presLayoutVars>
      </dgm:prSet>
      <dgm:spPr/>
      <dgm:t>
        <a:bodyPr/>
        <a:lstStyle/>
        <a:p>
          <a:endParaRPr lang="en-US"/>
        </a:p>
      </dgm:t>
    </dgm:pt>
    <dgm:pt modelId="{9AA425D2-4511-46D7-AFA4-9552DD553E3F}" type="pres">
      <dgm:prSet presAssocID="{A7A05961-A115-4E79-BCAC-64B335D82C13}" presName="descendantText" presStyleLbl="alignAccFollowNode1" presStyleIdx="2" presStyleCnt="3">
        <dgm:presLayoutVars>
          <dgm:bulletEnabled val="1"/>
        </dgm:presLayoutVars>
      </dgm:prSet>
      <dgm:spPr/>
      <dgm:t>
        <a:bodyPr/>
        <a:lstStyle/>
        <a:p>
          <a:endParaRPr lang="en-US"/>
        </a:p>
      </dgm:t>
    </dgm:pt>
  </dgm:ptLst>
  <dgm:cxnLst>
    <dgm:cxn modelId="{A09C018F-5A7D-49C8-A742-535500B531A0}" srcId="{A7A05961-A115-4E79-BCAC-64B335D82C13}" destId="{906C176B-FC65-41E3-9A02-A515784BCD8F}" srcOrd="0" destOrd="0" parTransId="{FE709661-4F6A-4AC1-A4DA-76C35F1E39AB}" sibTransId="{6291708F-0D9E-46D5-A20A-00170CC9F73D}"/>
    <dgm:cxn modelId="{19BFBA79-E57E-46BE-94C1-A3109D2F7EFD}" srcId="{F8527E54-3FEF-45CC-87BA-BCAFE4612E92}" destId="{92766C5E-4B60-49F6-B947-F93941BC8E8E}" srcOrd="0" destOrd="0" parTransId="{897F3C78-E772-439E-B291-A0CF06A72760}" sibTransId="{7E90B3C4-7E43-44BE-A31E-9D14A36DCD0B}"/>
    <dgm:cxn modelId="{4EB81D08-D84D-43B1-AB11-7A64EE4E6F5E}" srcId="{92766C5E-4B60-49F6-B947-F93941BC8E8E}" destId="{14254C5C-ABC7-4208-9239-C90185FE9467}" srcOrd="0" destOrd="0" parTransId="{45BE122A-E9C4-4B57-8022-E7A881046D2C}" sibTransId="{1DBDF775-F9BF-4FE9-A61C-33599970DA70}"/>
    <dgm:cxn modelId="{DB4F358E-5E25-4FFD-A159-9D7DDDC3F773}" srcId="{F8527E54-3FEF-45CC-87BA-BCAFE4612E92}" destId="{643D7765-D93A-4234-A654-E62FF653FB9C}" srcOrd="1" destOrd="0" parTransId="{05729E22-2B0A-40F7-887C-B48B01A197F7}" sibTransId="{83CC69AF-6616-463F-8D16-857956C156CD}"/>
    <dgm:cxn modelId="{90B9C283-9CA7-48A3-BF3E-EBD9329B4748}" type="presOf" srcId="{A7A05961-A115-4E79-BCAC-64B335D82C13}" destId="{62AE9CF9-CBA3-4C7F-9996-FDB761F10EE0}" srcOrd="0" destOrd="0" presId="urn:microsoft.com/office/officeart/2005/8/layout/vList5"/>
    <dgm:cxn modelId="{0BA9210E-1019-4FB6-893D-C5FC782550DA}" srcId="{643D7765-D93A-4234-A654-E62FF653FB9C}" destId="{7760D617-5018-42C0-A9BE-16DC615CE39E}" srcOrd="0" destOrd="0" parTransId="{7641FD4A-D47D-4752-9045-7FE98CCD6036}" sibTransId="{EFBB3D50-2514-4F12-B249-6EC615A8A763}"/>
    <dgm:cxn modelId="{2BE3FB2D-86A6-4739-A501-9EB76C66C050}" type="presOf" srcId="{643D7765-D93A-4234-A654-E62FF653FB9C}" destId="{C4FE5796-5946-4A79-B1F4-E49D3471D52A}" srcOrd="0" destOrd="0" presId="urn:microsoft.com/office/officeart/2005/8/layout/vList5"/>
    <dgm:cxn modelId="{508A4E8D-80D6-47D8-9A79-C6E31E5AA3BA}" type="presOf" srcId="{7760D617-5018-42C0-A9BE-16DC615CE39E}" destId="{63D89D6F-5925-4233-A6DA-253BD27DE9B6}" srcOrd="0" destOrd="0" presId="urn:microsoft.com/office/officeart/2005/8/layout/vList5"/>
    <dgm:cxn modelId="{A106CC71-1163-4B76-80BE-5F21F68D49A3}" type="presOf" srcId="{F8527E54-3FEF-45CC-87BA-BCAFE4612E92}" destId="{E315EBB2-6C91-4834-94C3-2A47D9F8ABCB}" srcOrd="0" destOrd="0" presId="urn:microsoft.com/office/officeart/2005/8/layout/vList5"/>
    <dgm:cxn modelId="{CE475E25-9B62-4AE4-BFB8-8FD877D24F10}" srcId="{F8527E54-3FEF-45CC-87BA-BCAFE4612E92}" destId="{A7A05961-A115-4E79-BCAC-64B335D82C13}" srcOrd="2" destOrd="0" parTransId="{64793EBB-14BB-4F02-82FE-843FA8A970A7}" sibTransId="{B8A49CA9-6782-4A6F-B76A-F685B40C3055}"/>
    <dgm:cxn modelId="{8F079242-A13E-4299-B29E-4F58C521A6AC}" type="presOf" srcId="{14254C5C-ABC7-4208-9239-C90185FE9467}" destId="{2F992786-0EC9-423B-8DA4-8E3A358B1848}" srcOrd="0" destOrd="0" presId="urn:microsoft.com/office/officeart/2005/8/layout/vList5"/>
    <dgm:cxn modelId="{38A02B3B-056F-481B-BBFD-6554E59BC32E}" type="presOf" srcId="{92766C5E-4B60-49F6-B947-F93941BC8E8E}" destId="{99B48861-372D-49FB-8A2A-7F1B193BD1FF}" srcOrd="0" destOrd="0" presId="urn:microsoft.com/office/officeart/2005/8/layout/vList5"/>
    <dgm:cxn modelId="{12D1017B-14A8-4EC7-8F83-6628BE0680E8}" type="presOf" srcId="{906C176B-FC65-41E3-9A02-A515784BCD8F}" destId="{9AA425D2-4511-46D7-AFA4-9552DD553E3F}" srcOrd="0" destOrd="0" presId="urn:microsoft.com/office/officeart/2005/8/layout/vList5"/>
    <dgm:cxn modelId="{22DE9031-8195-40E9-A525-B62AAC3AC1D5}" type="presParOf" srcId="{E315EBB2-6C91-4834-94C3-2A47D9F8ABCB}" destId="{4B9AFDC1-B346-4A88-A795-B9D882107EA9}" srcOrd="0" destOrd="0" presId="urn:microsoft.com/office/officeart/2005/8/layout/vList5"/>
    <dgm:cxn modelId="{C8D88C95-5B6F-44C0-BAFF-CBE0AF10F3EE}" type="presParOf" srcId="{4B9AFDC1-B346-4A88-A795-B9D882107EA9}" destId="{99B48861-372D-49FB-8A2A-7F1B193BD1FF}" srcOrd="0" destOrd="0" presId="urn:microsoft.com/office/officeart/2005/8/layout/vList5"/>
    <dgm:cxn modelId="{8F0CE71F-7B8F-4223-92A7-7E63C85AEF7B}" type="presParOf" srcId="{4B9AFDC1-B346-4A88-A795-B9D882107EA9}" destId="{2F992786-0EC9-423B-8DA4-8E3A358B1848}" srcOrd="1" destOrd="0" presId="urn:microsoft.com/office/officeart/2005/8/layout/vList5"/>
    <dgm:cxn modelId="{0DDBCDAB-F4EB-456A-B582-34725D74923C}" type="presParOf" srcId="{E315EBB2-6C91-4834-94C3-2A47D9F8ABCB}" destId="{91C3B1C8-B80F-4551-AE87-67C5BD9818A6}" srcOrd="1" destOrd="0" presId="urn:microsoft.com/office/officeart/2005/8/layout/vList5"/>
    <dgm:cxn modelId="{8DEE0896-BCED-499C-B272-A536BC897A58}" type="presParOf" srcId="{E315EBB2-6C91-4834-94C3-2A47D9F8ABCB}" destId="{1692DDAF-754F-4055-A201-110CF846117E}" srcOrd="2" destOrd="0" presId="urn:microsoft.com/office/officeart/2005/8/layout/vList5"/>
    <dgm:cxn modelId="{3F6A1963-88E1-4832-94CD-E8B745A40FBC}" type="presParOf" srcId="{1692DDAF-754F-4055-A201-110CF846117E}" destId="{C4FE5796-5946-4A79-B1F4-E49D3471D52A}" srcOrd="0" destOrd="0" presId="urn:microsoft.com/office/officeart/2005/8/layout/vList5"/>
    <dgm:cxn modelId="{77162F62-2368-4D46-84CD-F4025B6E2DA0}" type="presParOf" srcId="{1692DDAF-754F-4055-A201-110CF846117E}" destId="{63D89D6F-5925-4233-A6DA-253BD27DE9B6}" srcOrd="1" destOrd="0" presId="urn:microsoft.com/office/officeart/2005/8/layout/vList5"/>
    <dgm:cxn modelId="{73E18A4F-3153-4715-A2C9-9048060B493D}" type="presParOf" srcId="{E315EBB2-6C91-4834-94C3-2A47D9F8ABCB}" destId="{EE16DEA2-8ADD-471E-8CAB-A47529CDCED4}" srcOrd="3" destOrd="0" presId="urn:microsoft.com/office/officeart/2005/8/layout/vList5"/>
    <dgm:cxn modelId="{81A6E8D2-AC38-4CCB-8F88-69055FF72EDD}" type="presParOf" srcId="{E315EBB2-6C91-4834-94C3-2A47D9F8ABCB}" destId="{7058819D-AE2D-4F3D-B4FC-E493391D7874}" srcOrd="4" destOrd="0" presId="urn:microsoft.com/office/officeart/2005/8/layout/vList5"/>
    <dgm:cxn modelId="{EE5A9643-B044-4A52-9075-4E886C0ADDEC}" type="presParOf" srcId="{7058819D-AE2D-4F3D-B4FC-E493391D7874}" destId="{62AE9CF9-CBA3-4C7F-9996-FDB761F10EE0}" srcOrd="0" destOrd="0" presId="urn:microsoft.com/office/officeart/2005/8/layout/vList5"/>
    <dgm:cxn modelId="{B9B5A1C6-DD23-4938-BF26-ED39B2AA9E64}" type="presParOf" srcId="{7058819D-AE2D-4F3D-B4FC-E493391D7874}" destId="{9AA425D2-4511-46D7-AFA4-9552DD553E3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EE2803-B811-4C0B-94C8-A4E223AFB54B}"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A7ED65A-5C16-4A94-AEA1-C3ADC24E80B1}">
      <dgm:prSet phldrT="[Text]"/>
      <dgm:spPr/>
      <dgm:t>
        <a:bodyPr/>
        <a:lstStyle/>
        <a:p>
          <a:r>
            <a:rPr lang="en-US" dirty="0"/>
            <a:t>1. </a:t>
          </a:r>
        </a:p>
        <a:p>
          <a:r>
            <a:rPr lang="en-US" dirty="0"/>
            <a:t>Record</a:t>
          </a:r>
        </a:p>
      </dgm:t>
    </dgm:pt>
    <dgm:pt modelId="{8C0B2DE6-408A-4CF7-B56C-4375825C3E9E}" type="parTrans" cxnId="{C53DF05C-E1DA-41D3-BE86-21C8BF1388C6}">
      <dgm:prSet/>
      <dgm:spPr/>
      <dgm:t>
        <a:bodyPr/>
        <a:lstStyle/>
        <a:p>
          <a:endParaRPr lang="en-US"/>
        </a:p>
      </dgm:t>
    </dgm:pt>
    <dgm:pt modelId="{68359B39-75BD-4E3A-81C8-CFC288765A25}" type="sibTrans" cxnId="{C53DF05C-E1DA-41D3-BE86-21C8BF1388C6}">
      <dgm:prSet/>
      <dgm:spPr/>
      <dgm:t>
        <a:bodyPr/>
        <a:lstStyle/>
        <a:p>
          <a:endParaRPr lang="en-US"/>
        </a:p>
      </dgm:t>
    </dgm:pt>
    <dgm:pt modelId="{45026BE3-42B9-403F-AD9D-C8C95D9E8550}">
      <dgm:prSet phldrT="[Text]"/>
      <dgm:spPr/>
      <dgm:t>
        <a:bodyPr/>
        <a:lstStyle/>
        <a:p>
          <a:r>
            <a:rPr lang="en-US" dirty="0"/>
            <a:t>2. </a:t>
          </a:r>
        </a:p>
        <a:p>
          <a:r>
            <a:rPr lang="en-US" dirty="0"/>
            <a:t>Review</a:t>
          </a:r>
        </a:p>
      </dgm:t>
    </dgm:pt>
    <dgm:pt modelId="{3D91093A-FC64-46A7-AFCA-B31733F5C7F5}" type="parTrans" cxnId="{7DFC833B-18D1-4C9E-82CA-B49B0BB15F2D}">
      <dgm:prSet/>
      <dgm:spPr/>
      <dgm:t>
        <a:bodyPr/>
        <a:lstStyle/>
        <a:p>
          <a:endParaRPr lang="en-US"/>
        </a:p>
      </dgm:t>
    </dgm:pt>
    <dgm:pt modelId="{472A0640-5184-450D-8F94-2074E8A25C07}" type="sibTrans" cxnId="{7DFC833B-18D1-4C9E-82CA-B49B0BB15F2D}">
      <dgm:prSet/>
      <dgm:spPr/>
      <dgm:t>
        <a:bodyPr/>
        <a:lstStyle/>
        <a:p>
          <a:endParaRPr lang="en-US"/>
        </a:p>
      </dgm:t>
    </dgm:pt>
    <dgm:pt modelId="{385EE7EF-0404-4CCE-BC0E-AAC461805CC1}">
      <dgm:prSet phldrT="[Text]"/>
      <dgm:spPr/>
      <dgm:t>
        <a:bodyPr/>
        <a:lstStyle/>
        <a:p>
          <a:r>
            <a:rPr lang="en-US" dirty="0"/>
            <a:t>3. </a:t>
          </a:r>
        </a:p>
        <a:p>
          <a:r>
            <a:rPr lang="en-US" dirty="0"/>
            <a:t>Report</a:t>
          </a:r>
        </a:p>
      </dgm:t>
    </dgm:pt>
    <dgm:pt modelId="{A110C025-199B-45BE-9015-D1FCC2D59AE2}" type="parTrans" cxnId="{4A4DD1E4-A37A-4EEF-9639-E6A130994463}">
      <dgm:prSet/>
      <dgm:spPr/>
      <dgm:t>
        <a:bodyPr/>
        <a:lstStyle/>
        <a:p>
          <a:endParaRPr lang="en-US"/>
        </a:p>
      </dgm:t>
    </dgm:pt>
    <dgm:pt modelId="{1745B110-6695-4FAB-876C-74D8F3BFA5AA}" type="sibTrans" cxnId="{4A4DD1E4-A37A-4EEF-9639-E6A130994463}">
      <dgm:prSet/>
      <dgm:spPr/>
      <dgm:t>
        <a:bodyPr/>
        <a:lstStyle/>
        <a:p>
          <a:endParaRPr lang="en-US"/>
        </a:p>
      </dgm:t>
    </dgm:pt>
    <dgm:pt modelId="{FBDBC285-58C7-4F44-8DF2-698ECCDE0087}">
      <dgm:prSet phldrT="[Text]"/>
      <dgm:spPr>
        <a:ln>
          <a:solidFill>
            <a:schemeClr val="accent5">
              <a:lumMod val="50000"/>
            </a:schemeClr>
          </a:solidFill>
        </a:ln>
      </dgm:spPr>
      <dgm:t>
        <a:bodyPr/>
        <a:lstStyle/>
        <a:p>
          <a:r>
            <a:rPr lang="en-US" dirty="0"/>
            <a:t>4. Remember</a:t>
          </a:r>
        </a:p>
      </dgm:t>
    </dgm:pt>
    <dgm:pt modelId="{208F4050-2101-4F86-9E7A-9D4735FCD7FA}" type="parTrans" cxnId="{A02DD1AF-8585-4783-801D-8B8495ED6229}">
      <dgm:prSet/>
      <dgm:spPr/>
      <dgm:t>
        <a:bodyPr/>
        <a:lstStyle/>
        <a:p>
          <a:endParaRPr lang="en-US"/>
        </a:p>
      </dgm:t>
    </dgm:pt>
    <dgm:pt modelId="{B93B1DCD-D81D-4C8F-A1FB-C03115D2861D}" type="sibTrans" cxnId="{A02DD1AF-8585-4783-801D-8B8495ED6229}">
      <dgm:prSet/>
      <dgm:spPr/>
      <dgm:t>
        <a:bodyPr/>
        <a:lstStyle/>
        <a:p>
          <a:endParaRPr lang="en-US"/>
        </a:p>
      </dgm:t>
    </dgm:pt>
    <dgm:pt modelId="{777C6E2B-9F12-4990-96BD-10CCB0FB7E19}" type="pres">
      <dgm:prSet presAssocID="{A8EE2803-B811-4C0B-94C8-A4E223AFB54B}" presName="Name0" presStyleCnt="0">
        <dgm:presLayoutVars>
          <dgm:chMax val="11"/>
          <dgm:chPref val="11"/>
          <dgm:dir/>
          <dgm:resizeHandles/>
        </dgm:presLayoutVars>
      </dgm:prSet>
      <dgm:spPr/>
      <dgm:t>
        <a:bodyPr/>
        <a:lstStyle/>
        <a:p>
          <a:endParaRPr lang="en-US"/>
        </a:p>
      </dgm:t>
    </dgm:pt>
    <dgm:pt modelId="{8EF2A8D6-A556-41D7-8F18-346BF698A141}" type="pres">
      <dgm:prSet presAssocID="{FBDBC285-58C7-4F44-8DF2-698ECCDE0087}" presName="Accent4" presStyleCnt="0"/>
      <dgm:spPr/>
    </dgm:pt>
    <dgm:pt modelId="{BDDC7D27-E82E-4A4C-80F6-775C0A799F14}" type="pres">
      <dgm:prSet presAssocID="{FBDBC285-58C7-4F44-8DF2-698ECCDE0087}" presName="Accent" presStyleLbl="node1" presStyleIdx="0" presStyleCnt="4"/>
      <dgm:spPr/>
    </dgm:pt>
    <dgm:pt modelId="{F1A9603D-0F72-48BB-85ED-7303B50D406D}" type="pres">
      <dgm:prSet presAssocID="{FBDBC285-58C7-4F44-8DF2-698ECCDE0087}" presName="ParentBackground4" presStyleCnt="0"/>
      <dgm:spPr/>
    </dgm:pt>
    <dgm:pt modelId="{2E9168C8-22B3-4DC1-8420-61A5BCE30221}" type="pres">
      <dgm:prSet presAssocID="{FBDBC285-58C7-4F44-8DF2-698ECCDE0087}" presName="ParentBackground" presStyleLbl="fgAcc1" presStyleIdx="0" presStyleCnt="4"/>
      <dgm:spPr/>
      <dgm:t>
        <a:bodyPr/>
        <a:lstStyle/>
        <a:p>
          <a:endParaRPr lang="en-US"/>
        </a:p>
      </dgm:t>
    </dgm:pt>
    <dgm:pt modelId="{C4A00C21-0429-4E2A-8CB0-916AC3C5FB30}" type="pres">
      <dgm:prSet presAssocID="{FBDBC285-58C7-4F44-8DF2-698ECCDE0087}" presName="Parent4" presStyleLbl="revTx" presStyleIdx="0" presStyleCnt="0">
        <dgm:presLayoutVars>
          <dgm:chMax val="1"/>
          <dgm:chPref val="1"/>
          <dgm:bulletEnabled val="1"/>
        </dgm:presLayoutVars>
      </dgm:prSet>
      <dgm:spPr/>
      <dgm:t>
        <a:bodyPr/>
        <a:lstStyle/>
        <a:p>
          <a:endParaRPr lang="en-US"/>
        </a:p>
      </dgm:t>
    </dgm:pt>
    <dgm:pt modelId="{D0D81E84-0E97-495D-8026-5C3F4AD4DDC3}" type="pres">
      <dgm:prSet presAssocID="{385EE7EF-0404-4CCE-BC0E-AAC461805CC1}" presName="Accent3" presStyleCnt="0"/>
      <dgm:spPr/>
    </dgm:pt>
    <dgm:pt modelId="{665764D0-0798-4A97-9EBF-BC24DF017058}" type="pres">
      <dgm:prSet presAssocID="{385EE7EF-0404-4CCE-BC0E-AAC461805CC1}" presName="Accent" presStyleLbl="node1" presStyleIdx="1" presStyleCnt="4"/>
      <dgm:spPr>
        <a:solidFill>
          <a:schemeClr val="accent5">
            <a:lumMod val="50000"/>
          </a:schemeClr>
        </a:solidFill>
      </dgm:spPr>
    </dgm:pt>
    <dgm:pt modelId="{FB9DBD13-A193-46B7-B356-639DCDB1C382}" type="pres">
      <dgm:prSet presAssocID="{385EE7EF-0404-4CCE-BC0E-AAC461805CC1}" presName="ParentBackground3" presStyleCnt="0"/>
      <dgm:spPr/>
    </dgm:pt>
    <dgm:pt modelId="{981FB1D4-87FF-4FEE-80DD-0682EA1869D2}" type="pres">
      <dgm:prSet presAssocID="{385EE7EF-0404-4CCE-BC0E-AAC461805CC1}" presName="ParentBackground" presStyleLbl="fgAcc1" presStyleIdx="1" presStyleCnt="4"/>
      <dgm:spPr/>
      <dgm:t>
        <a:bodyPr/>
        <a:lstStyle/>
        <a:p>
          <a:endParaRPr lang="en-US"/>
        </a:p>
      </dgm:t>
    </dgm:pt>
    <dgm:pt modelId="{257F17E3-5113-4D5E-8992-A28929818928}" type="pres">
      <dgm:prSet presAssocID="{385EE7EF-0404-4CCE-BC0E-AAC461805CC1}" presName="Parent3" presStyleLbl="revTx" presStyleIdx="0" presStyleCnt="0">
        <dgm:presLayoutVars>
          <dgm:chMax val="1"/>
          <dgm:chPref val="1"/>
          <dgm:bulletEnabled val="1"/>
        </dgm:presLayoutVars>
      </dgm:prSet>
      <dgm:spPr/>
      <dgm:t>
        <a:bodyPr/>
        <a:lstStyle/>
        <a:p>
          <a:endParaRPr lang="en-US"/>
        </a:p>
      </dgm:t>
    </dgm:pt>
    <dgm:pt modelId="{E864E92B-0528-4717-8E35-D53FEB8A5971}" type="pres">
      <dgm:prSet presAssocID="{45026BE3-42B9-403F-AD9D-C8C95D9E8550}" presName="Accent2" presStyleCnt="0"/>
      <dgm:spPr/>
    </dgm:pt>
    <dgm:pt modelId="{BED6D4C0-05E2-4520-B69B-6E239DABEC5C}" type="pres">
      <dgm:prSet presAssocID="{45026BE3-42B9-403F-AD9D-C8C95D9E8550}" presName="Accent" presStyleLbl="node1" presStyleIdx="2" presStyleCnt="4"/>
      <dgm:spPr>
        <a:solidFill>
          <a:schemeClr val="accent5">
            <a:lumMod val="60000"/>
            <a:lumOff val="40000"/>
          </a:schemeClr>
        </a:solidFill>
      </dgm:spPr>
    </dgm:pt>
    <dgm:pt modelId="{03C1798F-51AE-4EF3-85C6-9FC509CB0348}" type="pres">
      <dgm:prSet presAssocID="{45026BE3-42B9-403F-AD9D-C8C95D9E8550}" presName="ParentBackground2" presStyleCnt="0"/>
      <dgm:spPr/>
    </dgm:pt>
    <dgm:pt modelId="{744BDD03-2191-4655-943C-29BDB2ADBE1A}" type="pres">
      <dgm:prSet presAssocID="{45026BE3-42B9-403F-AD9D-C8C95D9E8550}" presName="ParentBackground" presStyleLbl="fgAcc1" presStyleIdx="2" presStyleCnt="4" custLinFactNeighborX="687" custLinFactNeighborY="-657"/>
      <dgm:spPr/>
      <dgm:t>
        <a:bodyPr/>
        <a:lstStyle/>
        <a:p>
          <a:endParaRPr lang="en-US"/>
        </a:p>
      </dgm:t>
    </dgm:pt>
    <dgm:pt modelId="{5C1265E1-D143-4B5E-A210-8240529671B3}" type="pres">
      <dgm:prSet presAssocID="{45026BE3-42B9-403F-AD9D-C8C95D9E8550}" presName="Parent2" presStyleLbl="revTx" presStyleIdx="0" presStyleCnt="0">
        <dgm:presLayoutVars>
          <dgm:chMax val="1"/>
          <dgm:chPref val="1"/>
          <dgm:bulletEnabled val="1"/>
        </dgm:presLayoutVars>
      </dgm:prSet>
      <dgm:spPr/>
      <dgm:t>
        <a:bodyPr/>
        <a:lstStyle/>
        <a:p>
          <a:endParaRPr lang="en-US"/>
        </a:p>
      </dgm:t>
    </dgm:pt>
    <dgm:pt modelId="{9BBBF911-BFC4-428D-B8B1-A3E444339B4F}" type="pres">
      <dgm:prSet presAssocID="{7A7ED65A-5C16-4A94-AEA1-C3ADC24E80B1}" presName="Accent1" presStyleCnt="0"/>
      <dgm:spPr/>
    </dgm:pt>
    <dgm:pt modelId="{72077CD8-B01B-4D33-AA17-593D8BA632DE}" type="pres">
      <dgm:prSet presAssocID="{7A7ED65A-5C16-4A94-AEA1-C3ADC24E80B1}" presName="Accent" presStyleLbl="node1" presStyleIdx="3" presStyleCnt="4"/>
      <dgm:spPr>
        <a:solidFill>
          <a:schemeClr val="accent5">
            <a:lumMod val="20000"/>
            <a:lumOff val="80000"/>
          </a:schemeClr>
        </a:solidFill>
        <a:ln>
          <a:solidFill>
            <a:schemeClr val="accent5">
              <a:lumMod val="75000"/>
            </a:schemeClr>
          </a:solidFill>
        </a:ln>
      </dgm:spPr>
    </dgm:pt>
    <dgm:pt modelId="{03CA3C0F-BD2E-46B3-B221-BD7D66B39803}" type="pres">
      <dgm:prSet presAssocID="{7A7ED65A-5C16-4A94-AEA1-C3ADC24E80B1}" presName="ParentBackground1" presStyleCnt="0"/>
      <dgm:spPr/>
    </dgm:pt>
    <dgm:pt modelId="{1A0ADB16-0F79-4138-ADBD-B3E01874084B}" type="pres">
      <dgm:prSet presAssocID="{7A7ED65A-5C16-4A94-AEA1-C3ADC24E80B1}" presName="ParentBackground" presStyleLbl="fgAcc1" presStyleIdx="3" presStyleCnt="4"/>
      <dgm:spPr/>
      <dgm:t>
        <a:bodyPr/>
        <a:lstStyle/>
        <a:p>
          <a:endParaRPr lang="en-US"/>
        </a:p>
      </dgm:t>
    </dgm:pt>
    <dgm:pt modelId="{5FD3B83E-3490-4789-BD75-597E7726F37E}" type="pres">
      <dgm:prSet presAssocID="{7A7ED65A-5C16-4A94-AEA1-C3ADC24E80B1}" presName="Parent1" presStyleLbl="revTx" presStyleIdx="0" presStyleCnt="0">
        <dgm:presLayoutVars>
          <dgm:chMax val="1"/>
          <dgm:chPref val="1"/>
          <dgm:bulletEnabled val="1"/>
        </dgm:presLayoutVars>
      </dgm:prSet>
      <dgm:spPr/>
      <dgm:t>
        <a:bodyPr/>
        <a:lstStyle/>
        <a:p>
          <a:endParaRPr lang="en-US"/>
        </a:p>
      </dgm:t>
    </dgm:pt>
  </dgm:ptLst>
  <dgm:cxnLst>
    <dgm:cxn modelId="{E7DD6C9F-CF2A-42D1-AA86-C849048DB34E}" type="presOf" srcId="{FBDBC285-58C7-4F44-8DF2-698ECCDE0087}" destId="{C4A00C21-0429-4E2A-8CB0-916AC3C5FB30}" srcOrd="1" destOrd="0" presId="urn:microsoft.com/office/officeart/2011/layout/CircleProcess"/>
    <dgm:cxn modelId="{C53DF05C-E1DA-41D3-BE86-21C8BF1388C6}" srcId="{A8EE2803-B811-4C0B-94C8-A4E223AFB54B}" destId="{7A7ED65A-5C16-4A94-AEA1-C3ADC24E80B1}" srcOrd="0" destOrd="0" parTransId="{8C0B2DE6-408A-4CF7-B56C-4375825C3E9E}" sibTransId="{68359B39-75BD-4E3A-81C8-CFC288765A25}"/>
    <dgm:cxn modelId="{662BEE43-E459-488D-A811-2326F4335C72}" type="presOf" srcId="{385EE7EF-0404-4CCE-BC0E-AAC461805CC1}" destId="{257F17E3-5113-4D5E-8992-A28929818928}" srcOrd="1" destOrd="0" presId="urn:microsoft.com/office/officeart/2011/layout/CircleProcess"/>
    <dgm:cxn modelId="{020A76CD-203C-4283-A33E-39ECDF7A2241}" type="presOf" srcId="{45026BE3-42B9-403F-AD9D-C8C95D9E8550}" destId="{5C1265E1-D143-4B5E-A210-8240529671B3}" srcOrd="1" destOrd="0" presId="urn:microsoft.com/office/officeart/2011/layout/CircleProcess"/>
    <dgm:cxn modelId="{4A4DD1E4-A37A-4EEF-9639-E6A130994463}" srcId="{A8EE2803-B811-4C0B-94C8-A4E223AFB54B}" destId="{385EE7EF-0404-4CCE-BC0E-AAC461805CC1}" srcOrd="2" destOrd="0" parTransId="{A110C025-199B-45BE-9015-D1FCC2D59AE2}" sibTransId="{1745B110-6695-4FAB-876C-74D8F3BFA5AA}"/>
    <dgm:cxn modelId="{BEAAF458-A6D3-48ED-8457-4A518F3B5477}" type="presOf" srcId="{385EE7EF-0404-4CCE-BC0E-AAC461805CC1}" destId="{981FB1D4-87FF-4FEE-80DD-0682EA1869D2}" srcOrd="0" destOrd="0" presId="urn:microsoft.com/office/officeart/2011/layout/CircleProcess"/>
    <dgm:cxn modelId="{7DFC833B-18D1-4C9E-82CA-B49B0BB15F2D}" srcId="{A8EE2803-B811-4C0B-94C8-A4E223AFB54B}" destId="{45026BE3-42B9-403F-AD9D-C8C95D9E8550}" srcOrd="1" destOrd="0" parTransId="{3D91093A-FC64-46A7-AFCA-B31733F5C7F5}" sibTransId="{472A0640-5184-450D-8F94-2074E8A25C07}"/>
    <dgm:cxn modelId="{ED44906E-ED81-4102-B57D-0B628B86FBC1}" type="presOf" srcId="{45026BE3-42B9-403F-AD9D-C8C95D9E8550}" destId="{744BDD03-2191-4655-943C-29BDB2ADBE1A}" srcOrd="0" destOrd="0" presId="urn:microsoft.com/office/officeart/2011/layout/CircleProcess"/>
    <dgm:cxn modelId="{05E079C9-3EBA-468F-A460-28E9B14115A8}" type="presOf" srcId="{7A7ED65A-5C16-4A94-AEA1-C3ADC24E80B1}" destId="{1A0ADB16-0F79-4138-ADBD-B3E01874084B}" srcOrd="0" destOrd="0" presId="urn:microsoft.com/office/officeart/2011/layout/CircleProcess"/>
    <dgm:cxn modelId="{A02DD1AF-8585-4783-801D-8B8495ED6229}" srcId="{A8EE2803-B811-4C0B-94C8-A4E223AFB54B}" destId="{FBDBC285-58C7-4F44-8DF2-698ECCDE0087}" srcOrd="3" destOrd="0" parTransId="{208F4050-2101-4F86-9E7A-9D4735FCD7FA}" sibTransId="{B93B1DCD-D81D-4C8F-A1FB-C03115D2861D}"/>
    <dgm:cxn modelId="{81EAA557-08A2-4D3E-A412-329A73E05E40}" type="presOf" srcId="{A8EE2803-B811-4C0B-94C8-A4E223AFB54B}" destId="{777C6E2B-9F12-4990-96BD-10CCB0FB7E19}" srcOrd="0" destOrd="0" presId="urn:microsoft.com/office/officeart/2011/layout/CircleProcess"/>
    <dgm:cxn modelId="{C7ED6E54-D7A0-4B47-A36C-DED54BC36782}" type="presOf" srcId="{7A7ED65A-5C16-4A94-AEA1-C3ADC24E80B1}" destId="{5FD3B83E-3490-4789-BD75-597E7726F37E}" srcOrd="1" destOrd="0" presId="urn:microsoft.com/office/officeart/2011/layout/CircleProcess"/>
    <dgm:cxn modelId="{021199ED-8001-46F2-84AE-41AD3AB92389}" type="presOf" srcId="{FBDBC285-58C7-4F44-8DF2-698ECCDE0087}" destId="{2E9168C8-22B3-4DC1-8420-61A5BCE30221}" srcOrd="0" destOrd="0" presId="urn:microsoft.com/office/officeart/2011/layout/CircleProcess"/>
    <dgm:cxn modelId="{64868D24-E2FD-4369-AB26-E4A74C6A527F}" type="presParOf" srcId="{777C6E2B-9F12-4990-96BD-10CCB0FB7E19}" destId="{8EF2A8D6-A556-41D7-8F18-346BF698A141}" srcOrd="0" destOrd="0" presId="urn:microsoft.com/office/officeart/2011/layout/CircleProcess"/>
    <dgm:cxn modelId="{1A55D098-0FB0-4B82-95AF-C406368FADE3}" type="presParOf" srcId="{8EF2A8D6-A556-41D7-8F18-346BF698A141}" destId="{BDDC7D27-E82E-4A4C-80F6-775C0A799F14}" srcOrd="0" destOrd="0" presId="urn:microsoft.com/office/officeart/2011/layout/CircleProcess"/>
    <dgm:cxn modelId="{9B757A9D-0067-473E-951D-2846C7CEE9FC}" type="presParOf" srcId="{777C6E2B-9F12-4990-96BD-10CCB0FB7E19}" destId="{F1A9603D-0F72-48BB-85ED-7303B50D406D}" srcOrd="1" destOrd="0" presId="urn:microsoft.com/office/officeart/2011/layout/CircleProcess"/>
    <dgm:cxn modelId="{3D6ACFEE-CD97-462D-A8FD-8B136A07BBA9}" type="presParOf" srcId="{F1A9603D-0F72-48BB-85ED-7303B50D406D}" destId="{2E9168C8-22B3-4DC1-8420-61A5BCE30221}" srcOrd="0" destOrd="0" presId="urn:microsoft.com/office/officeart/2011/layout/CircleProcess"/>
    <dgm:cxn modelId="{D2835682-2612-4957-A9F3-FA3429FFDA9D}" type="presParOf" srcId="{777C6E2B-9F12-4990-96BD-10CCB0FB7E19}" destId="{C4A00C21-0429-4E2A-8CB0-916AC3C5FB30}" srcOrd="2" destOrd="0" presId="urn:microsoft.com/office/officeart/2011/layout/CircleProcess"/>
    <dgm:cxn modelId="{1D7D0803-DBE7-453F-A22F-C7BA71CFF68A}" type="presParOf" srcId="{777C6E2B-9F12-4990-96BD-10CCB0FB7E19}" destId="{D0D81E84-0E97-495D-8026-5C3F4AD4DDC3}" srcOrd="3" destOrd="0" presId="urn:microsoft.com/office/officeart/2011/layout/CircleProcess"/>
    <dgm:cxn modelId="{A10C14DD-3E15-4B7A-ABDD-190EAC55E36F}" type="presParOf" srcId="{D0D81E84-0E97-495D-8026-5C3F4AD4DDC3}" destId="{665764D0-0798-4A97-9EBF-BC24DF017058}" srcOrd="0" destOrd="0" presId="urn:microsoft.com/office/officeart/2011/layout/CircleProcess"/>
    <dgm:cxn modelId="{09D6FB11-F1AC-45DA-944B-394D9C9FE868}" type="presParOf" srcId="{777C6E2B-9F12-4990-96BD-10CCB0FB7E19}" destId="{FB9DBD13-A193-46B7-B356-639DCDB1C382}" srcOrd="4" destOrd="0" presId="urn:microsoft.com/office/officeart/2011/layout/CircleProcess"/>
    <dgm:cxn modelId="{A5882ED1-D4DF-476B-90CB-3EF48FBD9DF5}" type="presParOf" srcId="{FB9DBD13-A193-46B7-B356-639DCDB1C382}" destId="{981FB1D4-87FF-4FEE-80DD-0682EA1869D2}" srcOrd="0" destOrd="0" presId="urn:microsoft.com/office/officeart/2011/layout/CircleProcess"/>
    <dgm:cxn modelId="{8F6FA3AE-3F25-4301-8CBA-E829CC8CAF33}" type="presParOf" srcId="{777C6E2B-9F12-4990-96BD-10CCB0FB7E19}" destId="{257F17E3-5113-4D5E-8992-A28929818928}" srcOrd="5" destOrd="0" presId="urn:microsoft.com/office/officeart/2011/layout/CircleProcess"/>
    <dgm:cxn modelId="{ABB5F54C-017D-41D0-85E0-EB2240A472DF}" type="presParOf" srcId="{777C6E2B-9F12-4990-96BD-10CCB0FB7E19}" destId="{E864E92B-0528-4717-8E35-D53FEB8A5971}" srcOrd="6" destOrd="0" presId="urn:microsoft.com/office/officeart/2011/layout/CircleProcess"/>
    <dgm:cxn modelId="{5B41D4BC-1753-49E6-88A8-FD90BD61986A}" type="presParOf" srcId="{E864E92B-0528-4717-8E35-D53FEB8A5971}" destId="{BED6D4C0-05E2-4520-B69B-6E239DABEC5C}" srcOrd="0" destOrd="0" presId="urn:microsoft.com/office/officeart/2011/layout/CircleProcess"/>
    <dgm:cxn modelId="{75ABCB7A-40F5-4E54-8C7D-5FB6FD67E198}" type="presParOf" srcId="{777C6E2B-9F12-4990-96BD-10CCB0FB7E19}" destId="{03C1798F-51AE-4EF3-85C6-9FC509CB0348}" srcOrd="7" destOrd="0" presId="urn:microsoft.com/office/officeart/2011/layout/CircleProcess"/>
    <dgm:cxn modelId="{E04AB44D-A077-4378-800A-7C3E7A292192}" type="presParOf" srcId="{03C1798F-51AE-4EF3-85C6-9FC509CB0348}" destId="{744BDD03-2191-4655-943C-29BDB2ADBE1A}" srcOrd="0" destOrd="0" presId="urn:microsoft.com/office/officeart/2011/layout/CircleProcess"/>
    <dgm:cxn modelId="{E5A52F3B-D622-4D50-8950-A297CFCE716D}" type="presParOf" srcId="{777C6E2B-9F12-4990-96BD-10CCB0FB7E19}" destId="{5C1265E1-D143-4B5E-A210-8240529671B3}" srcOrd="8" destOrd="0" presId="urn:microsoft.com/office/officeart/2011/layout/CircleProcess"/>
    <dgm:cxn modelId="{53D39B26-642F-4E00-8967-F8ED38F24ADB}" type="presParOf" srcId="{777C6E2B-9F12-4990-96BD-10CCB0FB7E19}" destId="{9BBBF911-BFC4-428D-B8B1-A3E444339B4F}" srcOrd="9" destOrd="0" presId="urn:microsoft.com/office/officeart/2011/layout/CircleProcess"/>
    <dgm:cxn modelId="{0FC8BCCB-C85D-4025-88D1-F425C6C32579}" type="presParOf" srcId="{9BBBF911-BFC4-428D-B8B1-A3E444339B4F}" destId="{72077CD8-B01B-4D33-AA17-593D8BA632DE}" srcOrd="0" destOrd="0" presId="urn:microsoft.com/office/officeart/2011/layout/CircleProcess"/>
    <dgm:cxn modelId="{C98C079E-0F0C-4EC4-92C8-5454922DA772}" type="presParOf" srcId="{777C6E2B-9F12-4990-96BD-10CCB0FB7E19}" destId="{03CA3C0F-BD2E-46B3-B221-BD7D66B39803}" srcOrd="10" destOrd="0" presId="urn:microsoft.com/office/officeart/2011/layout/CircleProcess"/>
    <dgm:cxn modelId="{FE6FFE81-39F6-4FAE-9B98-502EAC300C03}" type="presParOf" srcId="{03CA3C0F-BD2E-46B3-B221-BD7D66B39803}" destId="{1A0ADB16-0F79-4138-ADBD-B3E01874084B}" srcOrd="0" destOrd="0" presId="urn:microsoft.com/office/officeart/2011/layout/CircleProcess"/>
    <dgm:cxn modelId="{5FC93225-0DC9-4BD6-B660-A5192590DFF8}" type="presParOf" srcId="{777C6E2B-9F12-4990-96BD-10CCB0FB7E19}" destId="{5FD3B83E-3490-4789-BD75-597E7726F37E}"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CE7446B5-3306-431B-9C17-DCED9B348B7F}">
      <dgm:prSet phldrT="[Text]"/>
      <dgm:spPr>
        <a:solidFill>
          <a:srgbClr val="0070C0"/>
        </a:solidFill>
      </dgm:spPr>
      <dgm:t>
        <a:bodyPr/>
        <a:lstStyle/>
        <a:p>
          <a:r>
            <a:rPr lang="en-US" dirty="0"/>
            <a:t>Starts</a:t>
          </a:r>
        </a:p>
      </dgm:t>
    </dgm:pt>
    <dgm:pt modelId="{7DCFFC9B-584E-44B7-9D68-69C03EC7E126}" type="parTrans" cxnId="{41C0FD01-D70F-4E22-B63F-514C3E38E7BE}">
      <dgm:prSet/>
      <dgm:spPr/>
      <dgm:t>
        <a:bodyPr/>
        <a:lstStyle/>
        <a:p>
          <a:endParaRPr lang="en-US"/>
        </a:p>
      </dgm:t>
    </dgm:pt>
    <dgm:pt modelId="{D7E731B6-7AD3-4219-B342-8D941DEB2A06}" type="sibTrans" cxnId="{41C0FD01-D70F-4E22-B63F-514C3E38E7BE}">
      <dgm:prSet/>
      <dgm:spPr/>
      <dgm:t>
        <a:bodyPr/>
        <a:lstStyle/>
        <a:p>
          <a:endParaRPr lang="en-US"/>
        </a:p>
      </dgm:t>
    </dgm:pt>
    <dgm:pt modelId="{920F29A2-7517-464F-90ED-8FCF5914CF64}">
      <dgm:prSet phldrT="[Text]"/>
      <dgm:spPr>
        <a:solidFill>
          <a:srgbClr val="0070C0"/>
        </a:solidFill>
      </dgm:spPr>
      <dgm:t>
        <a:bodyPr/>
        <a:lstStyle/>
        <a:p>
          <a:pPr algn="ctr"/>
          <a:r>
            <a:rPr lang="en-US" dirty="0"/>
            <a:t>Nov </a:t>
          </a:r>
        </a:p>
      </dgm:t>
    </dgm:pt>
    <dgm:pt modelId="{00A3E05D-D443-4C8E-A4C4-64615A2BD080}" type="parTrans" cxnId="{F478BA9F-0E13-406A-A9CF-D9A8515326E5}">
      <dgm:prSet/>
      <dgm:spPr/>
      <dgm:t>
        <a:bodyPr/>
        <a:lstStyle/>
        <a:p>
          <a:endParaRPr lang="en-US"/>
        </a:p>
      </dgm:t>
    </dgm:pt>
    <dgm:pt modelId="{DC8D8BE1-8274-49A4-91A4-6080D971476F}" type="sibTrans" cxnId="{F478BA9F-0E13-406A-A9CF-D9A8515326E5}">
      <dgm:prSet/>
      <dgm:spPr/>
      <dgm:t>
        <a:bodyPr/>
        <a:lstStyle/>
        <a:p>
          <a:endParaRPr lang="en-US"/>
        </a:p>
      </dgm:t>
    </dgm:pt>
    <dgm:pt modelId="{2A077B0D-5DA4-4EF4-AB5F-BC5E36084FBA}">
      <dgm:prSet phldrT="[Text]"/>
      <dgm:spPr>
        <a:solidFill>
          <a:srgbClr val="0070C0"/>
        </a:solidFill>
      </dgm:spPr>
      <dgm:t>
        <a:bodyPr/>
        <a:lstStyle/>
        <a:p>
          <a:r>
            <a:rPr lang="en-US" dirty="0"/>
            <a:t>Ends</a:t>
          </a:r>
        </a:p>
      </dgm:t>
    </dgm:pt>
    <dgm:pt modelId="{E036BCF9-AF9F-4DE2-81A4-D8DC829CC5ED}" type="parTrans" cxnId="{791B750B-0D05-4AA9-A161-D512229FA547}">
      <dgm:prSet/>
      <dgm:spPr/>
      <dgm:t>
        <a:bodyPr/>
        <a:lstStyle/>
        <a:p>
          <a:endParaRPr lang="en-US"/>
        </a:p>
      </dgm:t>
    </dgm:pt>
    <dgm:pt modelId="{C4D96571-8F50-4B39-89F6-27962B6C2477}" type="sibTrans" cxnId="{791B750B-0D05-4AA9-A161-D512229FA547}">
      <dgm:prSet/>
      <dgm:spPr/>
      <dgm:t>
        <a:bodyPr/>
        <a:lstStyle/>
        <a:p>
          <a:endParaRPr lang="en-US"/>
        </a:p>
      </dgm:t>
    </dgm:pt>
    <dgm:pt modelId="{D4F83DD4-C97A-4075-B34B-2C3292F9CAC7}">
      <dgm:prSet phldrT="[Text]"/>
      <dgm:spPr>
        <a:solidFill>
          <a:srgbClr val="0070C0"/>
        </a:solidFill>
      </dgm:spPr>
      <dgm:t>
        <a:bodyPr/>
        <a:lstStyle/>
        <a:p>
          <a:pPr algn="ctr">
            <a:lnSpc>
              <a:spcPct val="100000"/>
            </a:lnSpc>
            <a:spcAft>
              <a:spcPts val="0"/>
            </a:spcAft>
          </a:pPr>
          <a:r>
            <a:rPr lang="en-US" dirty="0" smtClean="0"/>
            <a:t>Dec 7</a:t>
          </a:r>
          <a:endParaRPr lang="en-US" dirty="0"/>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dgm:spPr>
        <a:solidFill>
          <a:schemeClr val="tx2">
            <a:lumMod val="40000"/>
            <a:lumOff val="60000"/>
          </a:schemeClr>
        </a:solidFill>
      </dgm:spPr>
      <dgm:t>
        <a:bodyPr/>
        <a:lstStyle/>
        <a:p>
          <a:pPr algn="ctr"/>
          <a:r>
            <a:rPr lang="en-US" dirty="0"/>
            <a:t>Oct 15 </a:t>
          </a:r>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AEF18998-71F0-4703-A2AB-E7BE86E1C170}">
      <dgm:prSet phldrT="[Text]"/>
      <dgm:spPr>
        <a:solidFill>
          <a:srgbClr val="0070C0"/>
        </a:solidFill>
      </dgm:spPr>
      <dgm:t>
        <a:bodyPr/>
        <a:lstStyle/>
        <a:p>
          <a:r>
            <a:rPr lang="en-US" dirty="0"/>
            <a:t>Continues</a:t>
          </a:r>
        </a:p>
      </dgm: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t>
        <a:bodyPr/>
        <a:lstStyle/>
        <a:p>
          <a:endParaRPr lang="en-US"/>
        </a:p>
      </dgm:t>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9236" custLinFactNeighborY="2478"/>
      <dgm:spPr/>
      <dgm:t>
        <a:bodyPr/>
        <a:lstStyle/>
        <a:p>
          <a:endParaRPr lang="en-US"/>
        </a:p>
      </dgm:t>
    </dgm:pt>
    <dgm:pt modelId="{B0B6A3FB-ED1F-47CE-85F8-2EBD2C36CBD3}" type="pres">
      <dgm:prSet presAssocID="{CE7446B5-3306-431B-9C17-DCED9B348B7F}" presName="parentNode" presStyleLbl="node1" presStyleIdx="0" presStyleCnt="3">
        <dgm:presLayoutVars>
          <dgm:chMax val="0"/>
          <dgm:bulletEnabled val="1"/>
        </dgm:presLayoutVars>
      </dgm:prSet>
      <dgm:spPr/>
      <dgm:t>
        <a:bodyPr/>
        <a:lstStyle/>
        <a:p>
          <a:endParaRPr lang="en-US"/>
        </a:p>
      </dgm:t>
    </dgm:pt>
    <dgm:pt modelId="{4FB17124-6943-4A5C-84AB-2DB05267FC22}" type="pres">
      <dgm:prSet presAssocID="{CE7446B5-3306-431B-9C17-DCED9B348B7F}" presName="childNode" presStyleLbl="node1" presStyleIdx="0" presStyleCnt="3">
        <dgm:presLayoutVars>
          <dgm:bulletEnabled val="1"/>
        </dgm:presLayoutVars>
      </dgm:prSet>
      <dgm:spPr/>
      <dgm:t>
        <a:bodyPr/>
        <a:lstStyle/>
        <a:p>
          <a:endParaRPr lang="en-US"/>
        </a:p>
      </dgm:t>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4393"/>
      <dgm:spPr/>
      <dgm:t>
        <a:bodyPr/>
        <a:lstStyle/>
        <a:p>
          <a:endParaRPr lang="en-US"/>
        </a:p>
      </dgm:t>
    </dgm:pt>
    <dgm:pt modelId="{4B6946BE-C9AB-4F4D-8E46-7CD948D87237}" type="pres">
      <dgm:prSet presAssocID="{AEF18998-71F0-4703-A2AB-E7BE86E1C170}" presName="parentNode" presStyleLbl="node1" presStyleIdx="1" presStyleCnt="3">
        <dgm:presLayoutVars>
          <dgm:chMax val="0"/>
          <dgm:bulletEnabled val="1"/>
        </dgm:presLayoutVars>
      </dgm:prSet>
      <dgm:spPr/>
      <dgm:t>
        <a:bodyPr/>
        <a:lstStyle/>
        <a:p>
          <a:endParaRPr lang="en-US"/>
        </a:p>
      </dgm:t>
    </dgm:pt>
    <dgm:pt modelId="{B4D72B62-4A7E-40AC-9FFD-41F32E631DAA}" type="pres">
      <dgm:prSet presAssocID="{AEF18998-71F0-4703-A2AB-E7BE86E1C170}" presName="childNode" presStyleLbl="node1" presStyleIdx="1" presStyleCnt="3">
        <dgm:presLayoutVars>
          <dgm:bulletEnabled val="1"/>
        </dgm:presLayoutVars>
      </dgm:prSet>
      <dgm:spPr/>
      <dgm:t>
        <a:bodyPr/>
        <a:lstStyle/>
        <a:p>
          <a:endParaRPr lang="en-US"/>
        </a:p>
      </dgm:t>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custScaleX="95758"/>
      <dgm:spPr/>
      <dgm:t>
        <a:bodyPr/>
        <a:lstStyle/>
        <a:p>
          <a:endParaRPr lang="en-US"/>
        </a:p>
      </dgm:t>
    </dgm:pt>
    <dgm:pt modelId="{BD547890-99AB-49C6-8C07-F1F276FE002C}" type="pres">
      <dgm:prSet presAssocID="{2A077B0D-5DA4-4EF4-AB5F-BC5E36084FBA}" presName="parentNode" presStyleLbl="node1" presStyleIdx="2" presStyleCnt="3">
        <dgm:presLayoutVars>
          <dgm:chMax val="0"/>
          <dgm:bulletEnabled val="1"/>
        </dgm:presLayoutVars>
      </dgm:prSet>
      <dgm:spPr/>
      <dgm:t>
        <a:bodyPr/>
        <a:lstStyle/>
        <a:p>
          <a:endParaRPr lang="en-US"/>
        </a:p>
      </dgm:t>
    </dgm:pt>
    <dgm:pt modelId="{D996FEBF-6D3D-4E96-A123-C3008B460487}" type="pres">
      <dgm:prSet presAssocID="{2A077B0D-5DA4-4EF4-AB5F-BC5E36084FBA}" presName="childNode" presStyleLbl="node1" presStyleIdx="2" presStyleCnt="3">
        <dgm:presLayoutVars>
          <dgm:bulletEnabled val="1"/>
        </dgm:presLayoutVars>
      </dgm:prSet>
      <dgm:spPr/>
      <dgm:t>
        <a:bodyPr/>
        <a:lstStyle/>
        <a:p>
          <a:endParaRPr lang="en-US"/>
        </a:p>
      </dgm:t>
    </dgm:pt>
  </dgm:ptLst>
  <dgm:cxnLst>
    <dgm:cxn modelId="{791B750B-0D05-4AA9-A161-D512229FA547}" srcId="{D0A732FD-4E74-460C-8676-67B28356C318}" destId="{2A077B0D-5DA4-4EF4-AB5F-BC5E36084FBA}" srcOrd="2" destOrd="0" parTransId="{E036BCF9-AF9F-4DE2-81A4-D8DC829CC5ED}" sibTransId="{C4D96571-8F50-4B39-89F6-27962B6C2477}"/>
    <dgm:cxn modelId="{DB279DA9-72DE-4E41-92FA-C1B39978C994}" type="presOf" srcId="{CE7446B5-3306-431B-9C17-DCED9B348B7F}" destId="{B0B6A3FB-ED1F-47CE-85F8-2EBD2C36CBD3}" srcOrd="1" destOrd="0" presId="urn:microsoft.com/office/officeart/2005/8/layout/hProcess7"/>
    <dgm:cxn modelId="{EB3DA951-42AE-46CB-B173-BA60E7CDA5A3}" type="presOf" srcId="{2A077B0D-5DA4-4EF4-AB5F-BC5E36084FBA}" destId="{5DAF2A97-352B-436B-B285-1ACB224A0544}"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F478BA9F-0E13-406A-A9CF-D9A8515326E5}" srcId="{AEF18998-71F0-4703-A2AB-E7BE86E1C170}" destId="{920F29A2-7517-464F-90ED-8FCF5914CF64}" srcOrd="0" destOrd="0" parTransId="{00A3E05D-D443-4C8E-A4C4-64615A2BD080}" sibTransId="{DC8D8BE1-8274-49A4-91A4-6080D971476F}"/>
    <dgm:cxn modelId="{D101E230-CB6F-4361-84E3-3D55AD7E10E2}" type="presOf" srcId="{83BECA8D-01FF-4796-AB34-3E7FB1A365E6}" destId="{4FB17124-6943-4A5C-84AB-2DB05267FC22}" srcOrd="0" destOrd="0"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41C0FD01-D70F-4E22-B63F-514C3E38E7BE}" srcId="{D0A732FD-4E74-460C-8676-67B28356C318}" destId="{CE7446B5-3306-431B-9C17-DCED9B348B7F}" srcOrd="0" destOrd="0" parTransId="{7DCFFC9B-584E-44B7-9D68-69C03EC7E126}" sibTransId="{D7E731B6-7AD3-4219-B342-8D941DEB2A06}"/>
    <dgm:cxn modelId="{6B10A874-2DA5-44B5-A149-679C0A462819}" type="presOf" srcId="{920F29A2-7517-464F-90ED-8FCF5914CF64}" destId="{B4D72B62-4A7E-40AC-9FFD-41F32E631DAA}" srcOrd="0" destOrd="0" presId="urn:microsoft.com/office/officeart/2005/8/layout/hProcess7"/>
    <dgm:cxn modelId="{F565E4D5-D394-4704-9F2A-52E4A4764E21}" type="presOf" srcId="{CE7446B5-3306-431B-9C17-DCED9B348B7F}" destId="{44198CE7-DC3D-4BB1-8365-DF2D6974C8F7}" srcOrd="0" destOrd="0" presId="urn:microsoft.com/office/officeart/2005/8/layout/hProcess7"/>
    <dgm:cxn modelId="{C5541824-CD7D-46B1-8BEF-441C9A1B354E}" type="presOf" srcId="{AEF18998-71F0-4703-A2AB-E7BE86E1C170}" destId="{DF6BABB6-FCC3-49F8-BA63-9E4B73F116CA}" srcOrd="0" destOrd="0" presId="urn:microsoft.com/office/officeart/2005/8/layout/hProcess7"/>
    <dgm:cxn modelId="{FE434B88-2CD6-4012-9FAC-C949AF676CD3}" type="presOf" srcId="{D0A732FD-4E74-460C-8676-67B28356C318}" destId="{6988D722-701C-499E-9BD8-8851E1A0A0CC}" srcOrd="0" destOrd="0" presId="urn:microsoft.com/office/officeart/2005/8/layout/hProcess7"/>
    <dgm:cxn modelId="{D3827546-8A23-43E7-8D91-B342495AF6A1}" srcId="{D0A732FD-4E74-460C-8676-67B28356C318}" destId="{AEF18998-71F0-4703-A2AB-E7BE86E1C170}" srcOrd="1" destOrd="0" parTransId="{0AEB60E1-E4E8-4A35-8567-BF0A1F21F094}" sibTransId="{40B83393-F054-4627-954F-75F55AD4B3FA}"/>
    <dgm:cxn modelId="{7A0B53F1-37F2-4D7C-B9DA-89F8FD286E4A}" type="presOf" srcId="{2A077B0D-5DA4-4EF4-AB5F-BC5E36084FBA}" destId="{BD547890-99AB-49C6-8C07-F1F276FE002C}" srcOrd="1" destOrd="0" presId="urn:microsoft.com/office/officeart/2005/8/layout/hProcess7"/>
    <dgm:cxn modelId="{4C709273-BBB5-46A9-94DE-BD982887FE84}" type="presOf" srcId="{D4F83DD4-C97A-4075-B34B-2C3292F9CAC7}" destId="{D996FEBF-6D3D-4E96-A123-C3008B460487}" srcOrd="0" destOrd="0" presId="urn:microsoft.com/office/officeart/2005/8/layout/hProcess7"/>
    <dgm:cxn modelId="{C8D38C83-1159-4F3A-A313-7F86D2BCC09B}" type="presOf" srcId="{AEF18998-71F0-4703-A2AB-E7BE86E1C170}" destId="{4B6946BE-C9AB-4F4D-8E46-7CD948D87237}" srcOrd="1" destOrd="0" presId="urn:microsoft.com/office/officeart/2005/8/layout/hProcess7"/>
    <dgm:cxn modelId="{503A2993-50D0-47F1-9023-FE6A2F2155C5}" type="presParOf" srcId="{6988D722-701C-499E-9BD8-8851E1A0A0CC}" destId="{191AA64B-DC05-439B-ADA1-0B7F017E8920}" srcOrd="0" destOrd="0" presId="urn:microsoft.com/office/officeart/2005/8/layout/hProcess7"/>
    <dgm:cxn modelId="{92602D68-DFC4-4263-A0C9-D8155B382DC1}" type="presParOf" srcId="{191AA64B-DC05-439B-ADA1-0B7F017E8920}" destId="{44198CE7-DC3D-4BB1-8365-DF2D6974C8F7}" srcOrd="0" destOrd="0" presId="urn:microsoft.com/office/officeart/2005/8/layout/hProcess7"/>
    <dgm:cxn modelId="{86DB03BD-2540-42B7-922A-BE585A910710}" type="presParOf" srcId="{191AA64B-DC05-439B-ADA1-0B7F017E8920}" destId="{B0B6A3FB-ED1F-47CE-85F8-2EBD2C36CBD3}" srcOrd="1" destOrd="0" presId="urn:microsoft.com/office/officeart/2005/8/layout/hProcess7"/>
    <dgm:cxn modelId="{6C632135-4635-4DCC-9699-35AEDE92E2B5}" type="presParOf" srcId="{191AA64B-DC05-439B-ADA1-0B7F017E8920}" destId="{4FB17124-6943-4A5C-84AB-2DB05267FC22}" srcOrd="2" destOrd="0" presId="urn:microsoft.com/office/officeart/2005/8/layout/hProcess7"/>
    <dgm:cxn modelId="{23E85938-F94D-4B67-A9F1-27D4A6F3DEA5}" type="presParOf" srcId="{6988D722-701C-499E-9BD8-8851E1A0A0CC}" destId="{5072A9B0-9981-406C-B19F-50A06510F98C}" srcOrd="1" destOrd="0" presId="urn:microsoft.com/office/officeart/2005/8/layout/hProcess7"/>
    <dgm:cxn modelId="{5408B922-15A6-43C3-A1CC-9F96F8C46C2E}" type="presParOf" srcId="{6988D722-701C-499E-9BD8-8851E1A0A0CC}" destId="{05BF3E3E-DB1D-4559-8024-FB1239B6A48A}" srcOrd="2" destOrd="0" presId="urn:microsoft.com/office/officeart/2005/8/layout/hProcess7"/>
    <dgm:cxn modelId="{31EC7CD4-2C8C-460D-910B-4FB5300D1A81}" type="presParOf" srcId="{05BF3E3E-DB1D-4559-8024-FB1239B6A48A}" destId="{1659C2A5-4200-46E1-9898-A3D3EA27902F}" srcOrd="0" destOrd="0" presId="urn:microsoft.com/office/officeart/2005/8/layout/hProcess7"/>
    <dgm:cxn modelId="{A2463FB2-31F1-4D6B-92DF-3EA504198C65}" type="presParOf" srcId="{05BF3E3E-DB1D-4559-8024-FB1239B6A48A}" destId="{C3697F08-8247-49E8-8409-B2EDCA8A6D8A}" srcOrd="1" destOrd="0" presId="urn:microsoft.com/office/officeart/2005/8/layout/hProcess7"/>
    <dgm:cxn modelId="{D10C793F-E6CB-47CA-A72E-E229A73A7D24}" type="presParOf" srcId="{05BF3E3E-DB1D-4559-8024-FB1239B6A48A}" destId="{7130D272-90C7-4B83-9173-2BD07F9DA418}" srcOrd="2" destOrd="0" presId="urn:microsoft.com/office/officeart/2005/8/layout/hProcess7"/>
    <dgm:cxn modelId="{294DD7A6-6F85-4A0C-A8B0-99BC1F6CA8E2}" type="presParOf" srcId="{6988D722-701C-499E-9BD8-8851E1A0A0CC}" destId="{BC035B2F-6DC9-42D6-AC66-63761C4447C8}" srcOrd="3" destOrd="0" presId="urn:microsoft.com/office/officeart/2005/8/layout/hProcess7"/>
    <dgm:cxn modelId="{3B11CB0F-7408-4BF3-A9E2-5A2221086940}" type="presParOf" srcId="{6988D722-701C-499E-9BD8-8851E1A0A0CC}" destId="{0A7A16DF-739E-4429-B844-23B06A2364F4}" srcOrd="4" destOrd="0" presId="urn:microsoft.com/office/officeart/2005/8/layout/hProcess7"/>
    <dgm:cxn modelId="{33F2E8BF-CD12-4EDA-B510-596E41C56A1D}" type="presParOf" srcId="{0A7A16DF-739E-4429-B844-23B06A2364F4}" destId="{DF6BABB6-FCC3-49F8-BA63-9E4B73F116CA}" srcOrd="0" destOrd="0" presId="urn:microsoft.com/office/officeart/2005/8/layout/hProcess7"/>
    <dgm:cxn modelId="{844F8469-AD24-469F-8722-B5D2EA6DB96B}" type="presParOf" srcId="{0A7A16DF-739E-4429-B844-23B06A2364F4}" destId="{4B6946BE-C9AB-4F4D-8E46-7CD948D87237}" srcOrd="1" destOrd="0" presId="urn:microsoft.com/office/officeart/2005/8/layout/hProcess7"/>
    <dgm:cxn modelId="{986F9AFD-3F00-4316-B3F7-149B7BCC6BBB}" type="presParOf" srcId="{0A7A16DF-739E-4429-B844-23B06A2364F4}" destId="{B4D72B62-4A7E-40AC-9FFD-41F32E631DAA}" srcOrd="2" destOrd="0" presId="urn:microsoft.com/office/officeart/2005/8/layout/hProcess7"/>
    <dgm:cxn modelId="{2664F71B-5495-4C6F-B974-DF8B880704B3}" type="presParOf" srcId="{6988D722-701C-499E-9BD8-8851E1A0A0CC}" destId="{BE4C1E3A-BBDE-4C1D-A8A0-AF3C3BA7704C}" srcOrd="5" destOrd="0" presId="urn:microsoft.com/office/officeart/2005/8/layout/hProcess7"/>
    <dgm:cxn modelId="{35CEDE52-89BB-4184-B049-2FEAACBDF67C}" type="presParOf" srcId="{6988D722-701C-499E-9BD8-8851E1A0A0CC}" destId="{6D9FE7D1-DE7C-4404-B41F-1496757EBD25}" srcOrd="6" destOrd="0" presId="urn:microsoft.com/office/officeart/2005/8/layout/hProcess7"/>
    <dgm:cxn modelId="{05709853-11CE-4354-83F8-B172F3CC47C3}" type="presParOf" srcId="{6D9FE7D1-DE7C-4404-B41F-1496757EBD25}" destId="{25B8A66D-2F28-4B5C-9FDF-43B80D0FD855}" srcOrd="0" destOrd="0" presId="urn:microsoft.com/office/officeart/2005/8/layout/hProcess7"/>
    <dgm:cxn modelId="{C19D0792-4536-43C6-8880-091B80B040E0}" type="presParOf" srcId="{6D9FE7D1-DE7C-4404-B41F-1496757EBD25}" destId="{4840E816-AD25-499D-BB79-1BAAB2921A58}" srcOrd="1" destOrd="0" presId="urn:microsoft.com/office/officeart/2005/8/layout/hProcess7"/>
    <dgm:cxn modelId="{FDE12C25-7322-42DC-AD37-816166B457F4}" type="presParOf" srcId="{6D9FE7D1-DE7C-4404-B41F-1496757EBD25}" destId="{02F69D5A-7A0F-4513-88B1-3ED32B19A24D}" srcOrd="2" destOrd="0" presId="urn:microsoft.com/office/officeart/2005/8/layout/hProcess7"/>
    <dgm:cxn modelId="{9BF8A0B1-3637-4C0B-AD9A-FE8CD19B0B0C}" type="presParOf" srcId="{6988D722-701C-499E-9BD8-8851E1A0A0CC}" destId="{FDA74CF7-71CA-4039-937C-7190D7FC0A48}" srcOrd="7" destOrd="0" presId="urn:microsoft.com/office/officeart/2005/8/layout/hProcess7"/>
    <dgm:cxn modelId="{AAFF0CD8-BC17-42F6-BD22-B61F7E00DBD0}" type="presParOf" srcId="{6988D722-701C-499E-9BD8-8851E1A0A0CC}" destId="{203B6D1D-1540-440E-8B90-57C2D6E105F6}" srcOrd="8" destOrd="0" presId="urn:microsoft.com/office/officeart/2005/8/layout/hProcess7"/>
    <dgm:cxn modelId="{52807152-7B44-43FF-B2FD-D62A4A3B81AB}" type="presParOf" srcId="{203B6D1D-1540-440E-8B90-57C2D6E105F6}" destId="{5DAF2A97-352B-436B-B285-1ACB224A0544}" srcOrd="0" destOrd="0" presId="urn:microsoft.com/office/officeart/2005/8/layout/hProcess7"/>
    <dgm:cxn modelId="{99A25C84-08C4-4E10-976C-A591325A42E3}" type="presParOf" srcId="{203B6D1D-1540-440E-8B90-57C2D6E105F6}" destId="{BD547890-99AB-49C6-8C07-F1F276FE002C}" srcOrd="1" destOrd="0" presId="urn:microsoft.com/office/officeart/2005/8/layout/hProcess7"/>
    <dgm:cxn modelId="{DCD021D1-CFAA-41A5-809E-363EBE23A6E7}" type="presParOf" srcId="{203B6D1D-1540-440E-8B90-57C2D6E105F6}" destId="{D996FEBF-6D3D-4E96-A123-C3008B46048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9A365E08-0344-4CC5-8774-63CDA16468A2}">
      <dgm:prSet phldrT="[Text]"/>
      <dgm:spPr>
        <a:solidFill>
          <a:srgbClr val="0070C0"/>
        </a:solidFill>
      </dgm:spPr>
      <dgm:t>
        <a:bodyPr/>
        <a:lstStyle/>
        <a:p>
          <a:r>
            <a:rPr lang="en-US" dirty="0"/>
            <a:t>Coverage Begins</a:t>
          </a:r>
        </a:p>
      </dgm:t>
    </dgm:pt>
    <dgm:pt modelId="{2A0163F8-49B5-49B6-A598-A2631FDE8BF2}" type="parTrans" cxnId="{D91DA57E-D808-439F-9EFC-9E41089249D7}">
      <dgm:prSet/>
      <dgm:spPr/>
      <dgm:t>
        <a:bodyPr/>
        <a:lstStyle/>
        <a:p>
          <a:endParaRPr lang="en-US"/>
        </a:p>
      </dgm:t>
    </dgm:pt>
    <dgm:pt modelId="{D4C6348B-CB5E-47AF-A605-342F15DD69E6}" type="sibTrans" cxnId="{D91DA57E-D808-439F-9EFC-9E41089249D7}">
      <dgm:prSet/>
      <dgm:spPr/>
      <dgm:t>
        <a:bodyPr/>
        <a:lstStyle/>
        <a:p>
          <a:endParaRPr lang="en-US"/>
        </a:p>
      </dgm:t>
    </dgm:pt>
    <dgm:pt modelId="{C18FA4FC-1DB3-43E6-A7FE-193B0B55A5BB}">
      <dgm:prSet phldrT="[Text]"/>
      <dgm:spPr/>
      <dgm:t>
        <a:bodyPr/>
        <a:lstStyle/>
        <a:p>
          <a:r>
            <a:rPr lang="en-US" dirty="0"/>
            <a:t>Jan 1</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t>
        <a:bodyPr/>
        <a:lstStyle/>
        <a:p>
          <a:endParaRPr lang="en-US"/>
        </a:p>
      </dgm:t>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LinFactNeighborY="-766"/>
      <dgm:spPr/>
      <dgm:t>
        <a:bodyPr/>
        <a:lstStyle/>
        <a:p>
          <a:endParaRPr lang="en-US"/>
        </a:p>
      </dgm:t>
    </dgm:pt>
    <dgm:pt modelId="{2ECCACA7-0701-41EA-AC42-09F5621BCA70}" type="pres">
      <dgm:prSet presAssocID="{9A365E08-0344-4CC5-8774-63CDA16468A2}" presName="parentNode" presStyleLbl="node1" presStyleIdx="0" presStyleCnt="1">
        <dgm:presLayoutVars>
          <dgm:chMax val="0"/>
          <dgm:bulletEnabled val="1"/>
        </dgm:presLayoutVars>
      </dgm:prSet>
      <dgm:spPr/>
      <dgm:t>
        <a:bodyPr/>
        <a:lstStyle/>
        <a:p>
          <a:endParaRPr lang="en-US"/>
        </a:p>
      </dgm:t>
    </dgm:pt>
    <dgm:pt modelId="{7DDC2B3D-A8E4-4B2E-894C-D9268877AFA7}" type="pres">
      <dgm:prSet presAssocID="{9A365E08-0344-4CC5-8774-63CDA16468A2}" presName="childNode" presStyleLbl="node1" presStyleIdx="0" presStyleCnt="1">
        <dgm:presLayoutVars>
          <dgm:bulletEnabled val="1"/>
        </dgm:presLayoutVars>
      </dgm:prSet>
      <dgm:spPr/>
      <dgm:t>
        <a:bodyPr/>
        <a:lstStyle/>
        <a:p>
          <a:endParaRPr lang="en-US"/>
        </a:p>
      </dgm:t>
    </dgm:pt>
  </dgm:ptLst>
  <dgm:cxnLst>
    <dgm:cxn modelId="{5B13A025-B923-4DA7-BF2F-A2758384955E}" srcId="{9A365E08-0344-4CC5-8774-63CDA16468A2}" destId="{C18FA4FC-1DB3-43E6-A7FE-193B0B55A5BB}" srcOrd="0" destOrd="0" parTransId="{CE47235C-F205-4B1A-970B-6E16EF69F53F}" sibTransId="{68239A12-C78F-482B-A5C2-AD62C8E03388}"/>
    <dgm:cxn modelId="{0AE66C9E-CFF6-4B40-ABC6-9A3DC4357657}" type="presOf" srcId="{C18FA4FC-1DB3-43E6-A7FE-193B0B55A5BB}" destId="{7DDC2B3D-A8E4-4B2E-894C-D9268877AFA7}"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8173D8CA-E278-43F5-8011-72CB6B280C3A}" type="presOf" srcId="{B00D7963-AF3A-448C-AD12-645530A91311}" destId="{3B021341-F780-446C-AE18-6CA92A6D01B5}" srcOrd="0" destOrd="0" presId="urn:microsoft.com/office/officeart/2005/8/layout/hProcess7"/>
    <dgm:cxn modelId="{580844BD-0AFF-410C-8BF1-E46C430D5D9A}" type="presOf" srcId="{9A365E08-0344-4CC5-8774-63CDA16468A2}" destId="{85F8C5F2-219C-4337-B7E7-253D6F847DF4}" srcOrd="0" destOrd="0" presId="urn:microsoft.com/office/officeart/2005/8/layout/hProcess7"/>
    <dgm:cxn modelId="{5D9F16FF-A801-4D62-9047-528CCE4EE274}" type="presOf" srcId="{9A365E08-0344-4CC5-8774-63CDA16468A2}" destId="{2ECCACA7-0701-41EA-AC42-09F5621BCA70}" srcOrd="1" destOrd="0" presId="urn:microsoft.com/office/officeart/2005/8/layout/hProcess7"/>
    <dgm:cxn modelId="{BC90DC71-C2FF-4B6C-8953-2C74942185AA}" type="presParOf" srcId="{3B021341-F780-446C-AE18-6CA92A6D01B5}" destId="{D15D1962-5CE7-40A4-B700-038B145CC324}" srcOrd="0" destOrd="0" presId="urn:microsoft.com/office/officeart/2005/8/layout/hProcess7"/>
    <dgm:cxn modelId="{B04A5DA9-B963-4032-9D7D-0719C2569E24}" type="presParOf" srcId="{D15D1962-5CE7-40A4-B700-038B145CC324}" destId="{85F8C5F2-219C-4337-B7E7-253D6F847DF4}" srcOrd="0" destOrd="0" presId="urn:microsoft.com/office/officeart/2005/8/layout/hProcess7"/>
    <dgm:cxn modelId="{6BE59B7F-80F7-47B7-9F80-89B58ED5E490}" type="presParOf" srcId="{D15D1962-5CE7-40A4-B700-038B145CC324}" destId="{2ECCACA7-0701-41EA-AC42-09F5621BCA70}" srcOrd="1" destOrd="0" presId="urn:microsoft.com/office/officeart/2005/8/layout/hProcess7"/>
    <dgm:cxn modelId="{41E3A397-6A7F-4EB0-9BAB-31891D128A8A}"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CE7446B5-3306-431B-9C17-DCED9B348B7F}">
      <dgm:prSet phldrT="[Text]"/>
      <dgm:spPr>
        <a:solidFill>
          <a:srgbClr val="0070C0"/>
        </a:solidFill>
      </dgm:spPr>
      <dgm:t>
        <a:bodyPr/>
        <a:lstStyle/>
        <a:p>
          <a:r>
            <a:rPr lang="en-US" dirty="0"/>
            <a:t>Starts</a:t>
          </a:r>
        </a:p>
      </dgm:t>
    </dgm:pt>
    <dgm:pt modelId="{7DCFFC9B-584E-44B7-9D68-69C03EC7E126}" type="parTrans" cxnId="{41C0FD01-D70F-4E22-B63F-514C3E38E7BE}">
      <dgm:prSet/>
      <dgm:spPr/>
      <dgm:t>
        <a:bodyPr/>
        <a:lstStyle/>
        <a:p>
          <a:endParaRPr lang="en-US"/>
        </a:p>
      </dgm:t>
    </dgm:pt>
    <dgm:pt modelId="{D7E731B6-7AD3-4219-B342-8D941DEB2A06}" type="sibTrans" cxnId="{41C0FD01-D70F-4E22-B63F-514C3E38E7BE}">
      <dgm:prSet/>
      <dgm:spPr/>
      <dgm:t>
        <a:bodyPr/>
        <a:lstStyle/>
        <a:p>
          <a:endParaRPr lang="en-US"/>
        </a:p>
      </dgm:t>
    </dgm:pt>
    <dgm:pt modelId="{920F29A2-7517-464F-90ED-8FCF5914CF64}">
      <dgm:prSet phldrT="[Text]"/>
      <dgm:spPr>
        <a:solidFill>
          <a:srgbClr val="0070C0"/>
        </a:solidFill>
      </dgm:spPr>
      <dgm:t>
        <a:bodyPr/>
        <a:lstStyle/>
        <a:p>
          <a:pPr algn="ctr"/>
          <a:r>
            <a:rPr lang="en-US" dirty="0"/>
            <a:t>Feb </a:t>
          </a:r>
        </a:p>
      </dgm:t>
    </dgm:pt>
    <dgm:pt modelId="{00A3E05D-D443-4C8E-A4C4-64615A2BD080}" type="parTrans" cxnId="{F478BA9F-0E13-406A-A9CF-D9A8515326E5}">
      <dgm:prSet/>
      <dgm:spPr/>
      <dgm:t>
        <a:bodyPr/>
        <a:lstStyle/>
        <a:p>
          <a:endParaRPr lang="en-US"/>
        </a:p>
      </dgm:t>
    </dgm:pt>
    <dgm:pt modelId="{DC8D8BE1-8274-49A4-91A4-6080D971476F}" type="sibTrans" cxnId="{F478BA9F-0E13-406A-A9CF-D9A8515326E5}">
      <dgm:prSet/>
      <dgm:spPr/>
      <dgm:t>
        <a:bodyPr/>
        <a:lstStyle/>
        <a:p>
          <a:endParaRPr lang="en-US"/>
        </a:p>
      </dgm:t>
    </dgm:pt>
    <dgm:pt modelId="{2A077B0D-5DA4-4EF4-AB5F-BC5E36084FBA}">
      <dgm:prSet phldrT="[Text]"/>
      <dgm:spPr>
        <a:solidFill>
          <a:srgbClr val="0070C0"/>
        </a:solidFill>
      </dgm:spPr>
      <dgm:t>
        <a:bodyPr/>
        <a:lstStyle/>
        <a:p>
          <a:r>
            <a:rPr lang="en-US" dirty="0"/>
            <a:t>Ends</a:t>
          </a:r>
        </a:p>
      </dgm:t>
    </dgm:pt>
    <dgm:pt modelId="{E036BCF9-AF9F-4DE2-81A4-D8DC829CC5ED}" type="parTrans" cxnId="{791B750B-0D05-4AA9-A161-D512229FA547}">
      <dgm:prSet/>
      <dgm:spPr/>
      <dgm:t>
        <a:bodyPr/>
        <a:lstStyle/>
        <a:p>
          <a:endParaRPr lang="en-US"/>
        </a:p>
      </dgm:t>
    </dgm:pt>
    <dgm:pt modelId="{C4D96571-8F50-4B39-89F6-27962B6C2477}" type="sibTrans" cxnId="{791B750B-0D05-4AA9-A161-D512229FA547}">
      <dgm:prSet/>
      <dgm:spPr/>
      <dgm:t>
        <a:bodyPr/>
        <a:lstStyle/>
        <a:p>
          <a:endParaRPr lang="en-US"/>
        </a:p>
      </dgm:t>
    </dgm:pt>
    <dgm:pt modelId="{D4F83DD4-C97A-4075-B34B-2C3292F9CAC7}">
      <dgm:prSet phldrT="[Text]"/>
      <dgm:spPr>
        <a:solidFill>
          <a:srgbClr val="0070C0"/>
        </a:solidFill>
      </dgm:spPr>
      <dgm:t>
        <a:bodyPr/>
        <a:lstStyle/>
        <a:p>
          <a:pPr algn="ctr">
            <a:lnSpc>
              <a:spcPct val="100000"/>
            </a:lnSpc>
            <a:spcAft>
              <a:spcPts val="0"/>
            </a:spcAft>
          </a:pPr>
          <a:r>
            <a:rPr lang="en-US" dirty="0"/>
            <a:t>Mar</a:t>
          </a:r>
        </a:p>
        <a:p>
          <a:pPr algn="ctr">
            <a:lnSpc>
              <a:spcPct val="100000"/>
            </a:lnSpc>
            <a:spcAft>
              <a:spcPts val="0"/>
            </a:spcAft>
          </a:pPr>
          <a:r>
            <a:rPr lang="en-US" dirty="0"/>
            <a:t>31</a:t>
          </a:r>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dgm:spPr>
        <a:solidFill>
          <a:schemeClr val="tx2">
            <a:lumMod val="40000"/>
            <a:lumOff val="60000"/>
          </a:schemeClr>
        </a:solidFill>
      </dgm:spPr>
      <dgm:t>
        <a:bodyPr/>
        <a:lstStyle/>
        <a:p>
          <a:pPr algn="ctr"/>
          <a:r>
            <a:rPr lang="en-US" dirty="0"/>
            <a:t>Jan       1 </a:t>
          </a:r>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AEF18998-71F0-4703-A2AB-E7BE86E1C170}">
      <dgm:prSet phldrT="[Text]"/>
      <dgm:spPr>
        <a:solidFill>
          <a:srgbClr val="0070C0"/>
        </a:solidFill>
      </dgm:spPr>
      <dgm:t>
        <a:bodyPr/>
        <a:lstStyle/>
        <a:p>
          <a:r>
            <a:rPr lang="en-US" dirty="0"/>
            <a:t>Continues</a:t>
          </a:r>
        </a:p>
      </dgm: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t>
        <a:bodyPr/>
        <a:lstStyle/>
        <a:p>
          <a:endParaRPr lang="en-US"/>
        </a:p>
      </dgm:t>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9236" custLinFactNeighborY="2478"/>
      <dgm:spPr/>
      <dgm:t>
        <a:bodyPr/>
        <a:lstStyle/>
        <a:p>
          <a:endParaRPr lang="en-US"/>
        </a:p>
      </dgm:t>
    </dgm:pt>
    <dgm:pt modelId="{B0B6A3FB-ED1F-47CE-85F8-2EBD2C36CBD3}" type="pres">
      <dgm:prSet presAssocID="{CE7446B5-3306-431B-9C17-DCED9B348B7F}" presName="parentNode" presStyleLbl="node1" presStyleIdx="0" presStyleCnt="3">
        <dgm:presLayoutVars>
          <dgm:chMax val="0"/>
          <dgm:bulletEnabled val="1"/>
        </dgm:presLayoutVars>
      </dgm:prSet>
      <dgm:spPr/>
      <dgm:t>
        <a:bodyPr/>
        <a:lstStyle/>
        <a:p>
          <a:endParaRPr lang="en-US"/>
        </a:p>
      </dgm:t>
    </dgm:pt>
    <dgm:pt modelId="{4FB17124-6943-4A5C-84AB-2DB05267FC22}" type="pres">
      <dgm:prSet presAssocID="{CE7446B5-3306-431B-9C17-DCED9B348B7F}" presName="childNode" presStyleLbl="node1" presStyleIdx="0" presStyleCnt="3">
        <dgm:presLayoutVars>
          <dgm:bulletEnabled val="1"/>
        </dgm:presLayoutVars>
      </dgm:prSet>
      <dgm:spPr/>
      <dgm:t>
        <a:bodyPr/>
        <a:lstStyle/>
        <a:p>
          <a:endParaRPr lang="en-US"/>
        </a:p>
      </dgm:t>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4393"/>
      <dgm:spPr/>
      <dgm:t>
        <a:bodyPr/>
        <a:lstStyle/>
        <a:p>
          <a:endParaRPr lang="en-US"/>
        </a:p>
      </dgm:t>
    </dgm:pt>
    <dgm:pt modelId="{4B6946BE-C9AB-4F4D-8E46-7CD948D87237}" type="pres">
      <dgm:prSet presAssocID="{AEF18998-71F0-4703-A2AB-E7BE86E1C170}" presName="parentNode" presStyleLbl="node1" presStyleIdx="1" presStyleCnt="3">
        <dgm:presLayoutVars>
          <dgm:chMax val="0"/>
          <dgm:bulletEnabled val="1"/>
        </dgm:presLayoutVars>
      </dgm:prSet>
      <dgm:spPr/>
      <dgm:t>
        <a:bodyPr/>
        <a:lstStyle/>
        <a:p>
          <a:endParaRPr lang="en-US"/>
        </a:p>
      </dgm:t>
    </dgm:pt>
    <dgm:pt modelId="{B4D72B62-4A7E-40AC-9FFD-41F32E631DAA}" type="pres">
      <dgm:prSet presAssocID="{AEF18998-71F0-4703-A2AB-E7BE86E1C170}" presName="childNode" presStyleLbl="node1" presStyleIdx="1" presStyleCnt="3">
        <dgm:presLayoutVars>
          <dgm:bulletEnabled val="1"/>
        </dgm:presLayoutVars>
      </dgm:prSet>
      <dgm:spPr/>
      <dgm:t>
        <a:bodyPr/>
        <a:lstStyle/>
        <a:p>
          <a:endParaRPr lang="en-US"/>
        </a:p>
      </dgm:t>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dgm:spPr/>
      <dgm:t>
        <a:bodyPr/>
        <a:lstStyle/>
        <a:p>
          <a:endParaRPr lang="en-US"/>
        </a:p>
      </dgm:t>
    </dgm:pt>
    <dgm:pt modelId="{BD547890-99AB-49C6-8C07-F1F276FE002C}" type="pres">
      <dgm:prSet presAssocID="{2A077B0D-5DA4-4EF4-AB5F-BC5E36084FBA}" presName="parentNode" presStyleLbl="node1" presStyleIdx="2" presStyleCnt="3">
        <dgm:presLayoutVars>
          <dgm:chMax val="0"/>
          <dgm:bulletEnabled val="1"/>
        </dgm:presLayoutVars>
      </dgm:prSet>
      <dgm:spPr/>
      <dgm:t>
        <a:bodyPr/>
        <a:lstStyle/>
        <a:p>
          <a:endParaRPr lang="en-US"/>
        </a:p>
      </dgm:t>
    </dgm:pt>
    <dgm:pt modelId="{D996FEBF-6D3D-4E96-A123-C3008B460487}" type="pres">
      <dgm:prSet presAssocID="{2A077B0D-5DA4-4EF4-AB5F-BC5E36084FBA}" presName="childNode" presStyleLbl="node1" presStyleIdx="2" presStyleCnt="3">
        <dgm:presLayoutVars>
          <dgm:bulletEnabled val="1"/>
        </dgm:presLayoutVars>
      </dgm:prSet>
      <dgm:spPr/>
      <dgm:t>
        <a:bodyPr/>
        <a:lstStyle/>
        <a:p>
          <a:endParaRPr lang="en-US"/>
        </a:p>
      </dgm:t>
    </dgm:pt>
  </dgm:ptLst>
  <dgm:cxnLst>
    <dgm:cxn modelId="{580DBB7B-8062-45B2-A040-C032B4648912}" type="presOf" srcId="{CE7446B5-3306-431B-9C17-DCED9B348B7F}" destId="{44198CE7-DC3D-4BB1-8365-DF2D6974C8F7}" srcOrd="0" destOrd="0" presId="urn:microsoft.com/office/officeart/2005/8/layout/hProcess7"/>
    <dgm:cxn modelId="{41C0FD01-D70F-4E22-B63F-514C3E38E7BE}" srcId="{D0A732FD-4E74-460C-8676-67B28356C318}" destId="{CE7446B5-3306-431B-9C17-DCED9B348B7F}" srcOrd="0" destOrd="0" parTransId="{7DCFFC9B-584E-44B7-9D68-69C03EC7E126}" sibTransId="{D7E731B6-7AD3-4219-B342-8D941DEB2A06}"/>
    <dgm:cxn modelId="{D3827546-8A23-43E7-8D91-B342495AF6A1}" srcId="{D0A732FD-4E74-460C-8676-67B28356C318}" destId="{AEF18998-71F0-4703-A2AB-E7BE86E1C170}" srcOrd="1" destOrd="0" parTransId="{0AEB60E1-E4E8-4A35-8567-BF0A1F21F094}" sibTransId="{40B83393-F054-4627-954F-75F55AD4B3FA}"/>
    <dgm:cxn modelId="{39F38D9C-1EB5-4388-8A8C-BD04F5E4C56B}" type="presOf" srcId="{2A077B0D-5DA4-4EF4-AB5F-BC5E36084FBA}" destId="{BD547890-99AB-49C6-8C07-F1F276FE002C}" srcOrd="1" destOrd="0" presId="urn:microsoft.com/office/officeart/2005/8/layout/hProcess7"/>
    <dgm:cxn modelId="{E26ABF89-0C91-4ED8-8881-2CBD6DBD028E}" type="presOf" srcId="{2A077B0D-5DA4-4EF4-AB5F-BC5E36084FBA}" destId="{5DAF2A97-352B-436B-B285-1ACB224A0544}" srcOrd="0" destOrd="0" presId="urn:microsoft.com/office/officeart/2005/8/layout/hProcess7"/>
    <dgm:cxn modelId="{42FFAE24-6B42-43C4-8427-7DED3C09D741}" type="presOf" srcId="{D0A732FD-4E74-460C-8676-67B28356C318}" destId="{6988D722-701C-499E-9BD8-8851E1A0A0CC}" srcOrd="0" destOrd="0"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459742B5-ACFA-4D43-B4EA-F09FE1196B83}" type="presOf" srcId="{CE7446B5-3306-431B-9C17-DCED9B348B7F}" destId="{B0B6A3FB-ED1F-47CE-85F8-2EBD2C36CBD3}" srcOrd="1" destOrd="0" presId="urn:microsoft.com/office/officeart/2005/8/layout/hProcess7"/>
    <dgm:cxn modelId="{B8574955-0F6C-48D1-B0C8-E12A5097410B}" type="presOf" srcId="{83BECA8D-01FF-4796-AB34-3E7FB1A365E6}" destId="{4FB17124-6943-4A5C-84AB-2DB05267FC22}" srcOrd="0" destOrd="0" presId="urn:microsoft.com/office/officeart/2005/8/layout/hProcess7"/>
    <dgm:cxn modelId="{B4DECAA3-D4C7-4972-ABD7-F5FC6A51406E}" type="presOf" srcId="{920F29A2-7517-464F-90ED-8FCF5914CF64}" destId="{B4D72B62-4A7E-40AC-9FFD-41F32E631DAA}" srcOrd="0" destOrd="0" presId="urn:microsoft.com/office/officeart/2005/8/layout/hProcess7"/>
    <dgm:cxn modelId="{572DB62F-0FDC-4C18-8888-CB91D82CCB0D}" type="presOf" srcId="{D4F83DD4-C97A-4075-B34B-2C3292F9CAC7}" destId="{D996FEBF-6D3D-4E96-A123-C3008B460487}" srcOrd="0" destOrd="0" presId="urn:microsoft.com/office/officeart/2005/8/layout/hProcess7"/>
    <dgm:cxn modelId="{B3FDC3EB-F9A1-4EE9-8F49-51DECA5A264C}" type="presOf" srcId="{AEF18998-71F0-4703-A2AB-E7BE86E1C170}" destId="{DF6BABB6-FCC3-49F8-BA63-9E4B73F116CA}" srcOrd="0" destOrd="0"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F478BA9F-0E13-406A-A9CF-D9A8515326E5}" srcId="{AEF18998-71F0-4703-A2AB-E7BE86E1C170}" destId="{920F29A2-7517-464F-90ED-8FCF5914CF64}" srcOrd="0" destOrd="0" parTransId="{00A3E05D-D443-4C8E-A4C4-64615A2BD080}" sibTransId="{DC8D8BE1-8274-49A4-91A4-6080D971476F}"/>
    <dgm:cxn modelId="{791B750B-0D05-4AA9-A161-D512229FA547}" srcId="{D0A732FD-4E74-460C-8676-67B28356C318}" destId="{2A077B0D-5DA4-4EF4-AB5F-BC5E36084FBA}" srcOrd="2" destOrd="0" parTransId="{E036BCF9-AF9F-4DE2-81A4-D8DC829CC5ED}" sibTransId="{C4D96571-8F50-4B39-89F6-27962B6C2477}"/>
    <dgm:cxn modelId="{DB1CAF89-C73C-4F01-8EA4-9C8B4E1D388D}" type="presOf" srcId="{AEF18998-71F0-4703-A2AB-E7BE86E1C170}" destId="{4B6946BE-C9AB-4F4D-8E46-7CD948D87237}" srcOrd="1" destOrd="0" presId="urn:microsoft.com/office/officeart/2005/8/layout/hProcess7"/>
    <dgm:cxn modelId="{EBB0F9EE-7A20-4750-AB2A-FBD4BF029CDB}" type="presParOf" srcId="{6988D722-701C-499E-9BD8-8851E1A0A0CC}" destId="{191AA64B-DC05-439B-ADA1-0B7F017E8920}" srcOrd="0" destOrd="0" presId="urn:microsoft.com/office/officeart/2005/8/layout/hProcess7"/>
    <dgm:cxn modelId="{2809E78E-BBC9-47F3-BAE0-CF609179259A}" type="presParOf" srcId="{191AA64B-DC05-439B-ADA1-0B7F017E8920}" destId="{44198CE7-DC3D-4BB1-8365-DF2D6974C8F7}" srcOrd="0" destOrd="0" presId="urn:microsoft.com/office/officeart/2005/8/layout/hProcess7"/>
    <dgm:cxn modelId="{28BD0624-2AA1-40CA-AAF2-E84415961277}" type="presParOf" srcId="{191AA64B-DC05-439B-ADA1-0B7F017E8920}" destId="{B0B6A3FB-ED1F-47CE-85F8-2EBD2C36CBD3}" srcOrd="1" destOrd="0" presId="urn:microsoft.com/office/officeart/2005/8/layout/hProcess7"/>
    <dgm:cxn modelId="{D576651A-7C08-4283-9F33-FBEDE67624AF}" type="presParOf" srcId="{191AA64B-DC05-439B-ADA1-0B7F017E8920}" destId="{4FB17124-6943-4A5C-84AB-2DB05267FC22}" srcOrd="2" destOrd="0" presId="urn:microsoft.com/office/officeart/2005/8/layout/hProcess7"/>
    <dgm:cxn modelId="{5B7BAB95-C989-463B-995A-0285CFEBEC36}" type="presParOf" srcId="{6988D722-701C-499E-9BD8-8851E1A0A0CC}" destId="{5072A9B0-9981-406C-B19F-50A06510F98C}" srcOrd="1" destOrd="0" presId="urn:microsoft.com/office/officeart/2005/8/layout/hProcess7"/>
    <dgm:cxn modelId="{8454AC45-8CCD-4FDD-A0F9-966D3251EEF6}" type="presParOf" srcId="{6988D722-701C-499E-9BD8-8851E1A0A0CC}" destId="{05BF3E3E-DB1D-4559-8024-FB1239B6A48A}" srcOrd="2" destOrd="0" presId="urn:microsoft.com/office/officeart/2005/8/layout/hProcess7"/>
    <dgm:cxn modelId="{BEB130BC-C1A2-486D-B3B8-9C1ADE1A2F64}" type="presParOf" srcId="{05BF3E3E-DB1D-4559-8024-FB1239B6A48A}" destId="{1659C2A5-4200-46E1-9898-A3D3EA27902F}" srcOrd="0" destOrd="0" presId="urn:microsoft.com/office/officeart/2005/8/layout/hProcess7"/>
    <dgm:cxn modelId="{119756CD-6B25-46D8-BEA1-4A899AF6E4FA}" type="presParOf" srcId="{05BF3E3E-DB1D-4559-8024-FB1239B6A48A}" destId="{C3697F08-8247-49E8-8409-B2EDCA8A6D8A}" srcOrd="1" destOrd="0" presId="urn:microsoft.com/office/officeart/2005/8/layout/hProcess7"/>
    <dgm:cxn modelId="{67058D2A-E91A-49EC-8353-6C39AAE68821}" type="presParOf" srcId="{05BF3E3E-DB1D-4559-8024-FB1239B6A48A}" destId="{7130D272-90C7-4B83-9173-2BD07F9DA418}" srcOrd="2" destOrd="0" presId="urn:microsoft.com/office/officeart/2005/8/layout/hProcess7"/>
    <dgm:cxn modelId="{E5371BB8-CDE2-4095-96A4-3A87E3414F38}" type="presParOf" srcId="{6988D722-701C-499E-9BD8-8851E1A0A0CC}" destId="{BC035B2F-6DC9-42D6-AC66-63761C4447C8}" srcOrd="3" destOrd="0" presId="urn:microsoft.com/office/officeart/2005/8/layout/hProcess7"/>
    <dgm:cxn modelId="{BE90CD9A-F7CA-41E0-943A-0575C434AE3B}" type="presParOf" srcId="{6988D722-701C-499E-9BD8-8851E1A0A0CC}" destId="{0A7A16DF-739E-4429-B844-23B06A2364F4}" srcOrd="4" destOrd="0" presId="urn:microsoft.com/office/officeart/2005/8/layout/hProcess7"/>
    <dgm:cxn modelId="{B9C48234-1CB9-47A3-9AE3-92A7DBB968BE}" type="presParOf" srcId="{0A7A16DF-739E-4429-B844-23B06A2364F4}" destId="{DF6BABB6-FCC3-49F8-BA63-9E4B73F116CA}" srcOrd="0" destOrd="0" presId="urn:microsoft.com/office/officeart/2005/8/layout/hProcess7"/>
    <dgm:cxn modelId="{B78956C9-9C7A-4E41-9237-AC4A8CE3E768}" type="presParOf" srcId="{0A7A16DF-739E-4429-B844-23B06A2364F4}" destId="{4B6946BE-C9AB-4F4D-8E46-7CD948D87237}" srcOrd="1" destOrd="0" presId="urn:microsoft.com/office/officeart/2005/8/layout/hProcess7"/>
    <dgm:cxn modelId="{C169FFA9-7D48-466C-8937-DD94D2EE3FA9}" type="presParOf" srcId="{0A7A16DF-739E-4429-B844-23B06A2364F4}" destId="{B4D72B62-4A7E-40AC-9FFD-41F32E631DAA}" srcOrd="2" destOrd="0" presId="urn:microsoft.com/office/officeart/2005/8/layout/hProcess7"/>
    <dgm:cxn modelId="{90B74190-272B-4988-8AB3-CAE2CE6EFCE7}" type="presParOf" srcId="{6988D722-701C-499E-9BD8-8851E1A0A0CC}" destId="{BE4C1E3A-BBDE-4C1D-A8A0-AF3C3BA7704C}" srcOrd="5" destOrd="0" presId="urn:microsoft.com/office/officeart/2005/8/layout/hProcess7"/>
    <dgm:cxn modelId="{72CE3B91-98AC-438C-8905-CD2B9FE4D8BC}" type="presParOf" srcId="{6988D722-701C-499E-9BD8-8851E1A0A0CC}" destId="{6D9FE7D1-DE7C-4404-B41F-1496757EBD25}" srcOrd="6" destOrd="0" presId="urn:microsoft.com/office/officeart/2005/8/layout/hProcess7"/>
    <dgm:cxn modelId="{5D45BA3F-2217-4FC4-9844-39AB035B7B6D}" type="presParOf" srcId="{6D9FE7D1-DE7C-4404-B41F-1496757EBD25}" destId="{25B8A66D-2F28-4B5C-9FDF-43B80D0FD855}" srcOrd="0" destOrd="0" presId="urn:microsoft.com/office/officeart/2005/8/layout/hProcess7"/>
    <dgm:cxn modelId="{2575A738-145E-44D9-AFD9-B49CD99D1C1A}" type="presParOf" srcId="{6D9FE7D1-DE7C-4404-B41F-1496757EBD25}" destId="{4840E816-AD25-499D-BB79-1BAAB2921A58}" srcOrd="1" destOrd="0" presId="urn:microsoft.com/office/officeart/2005/8/layout/hProcess7"/>
    <dgm:cxn modelId="{AE1D514A-DB0B-4654-BF9B-ABAAF31E0C20}" type="presParOf" srcId="{6D9FE7D1-DE7C-4404-B41F-1496757EBD25}" destId="{02F69D5A-7A0F-4513-88B1-3ED32B19A24D}" srcOrd="2" destOrd="0" presId="urn:microsoft.com/office/officeart/2005/8/layout/hProcess7"/>
    <dgm:cxn modelId="{7CE95242-B2A8-431E-88CF-8F168C38721E}" type="presParOf" srcId="{6988D722-701C-499E-9BD8-8851E1A0A0CC}" destId="{FDA74CF7-71CA-4039-937C-7190D7FC0A48}" srcOrd="7" destOrd="0" presId="urn:microsoft.com/office/officeart/2005/8/layout/hProcess7"/>
    <dgm:cxn modelId="{542F7A02-8263-4CE5-921E-295DCA6D0351}" type="presParOf" srcId="{6988D722-701C-499E-9BD8-8851E1A0A0CC}" destId="{203B6D1D-1540-440E-8B90-57C2D6E105F6}" srcOrd="8" destOrd="0" presId="urn:microsoft.com/office/officeart/2005/8/layout/hProcess7"/>
    <dgm:cxn modelId="{F19B51BC-3C25-4615-B6EC-D21941E1B02C}" type="presParOf" srcId="{203B6D1D-1540-440E-8B90-57C2D6E105F6}" destId="{5DAF2A97-352B-436B-B285-1ACB224A0544}" srcOrd="0" destOrd="0" presId="urn:microsoft.com/office/officeart/2005/8/layout/hProcess7"/>
    <dgm:cxn modelId="{770E6ECC-9468-48A0-A4D4-39FCC0B51AD1}" type="presParOf" srcId="{203B6D1D-1540-440E-8B90-57C2D6E105F6}" destId="{BD547890-99AB-49C6-8C07-F1F276FE002C}" srcOrd="1" destOrd="0" presId="urn:microsoft.com/office/officeart/2005/8/layout/hProcess7"/>
    <dgm:cxn modelId="{176935A0-5BEE-4352-B56B-B08E0B9843CB}" type="presParOf" srcId="{203B6D1D-1540-440E-8B90-57C2D6E105F6}" destId="{D996FEBF-6D3D-4E96-A123-C3008B46048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9A365E08-0344-4CC5-8774-63CDA16468A2}">
      <dgm:prSet phldrT="[Text]"/>
      <dgm:spPr>
        <a:solidFill>
          <a:srgbClr val="0070C0"/>
        </a:solidFill>
      </dgm:spPr>
      <dgm:t>
        <a:bodyPr/>
        <a:lstStyle/>
        <a:p>
          <a:r>
            <a:rPr lang="en-US" dirty="0"/>
            <a:t>Coverage Begins</a:t>
          </a:r>
        </a:p>
      </dgm:t>
    </dgm:pt>
    <dgm:pt modelId="{2A0163F8-49B5-49B6-A598-A2631FDE8BF2}" type="parTrans" cxnId="{D91DA57E-D808-439F-9EFC-9E41089249D7}">
      <dgm:prSet/>
      <dgm:spPr/>
      <dgm:t>
        <a:bodyPr/>
        <a:lstStyle/>
        <a:p>
          <a:endParaRPr lang="en-US"/>
        </a:p>
      </dgm:t>
    </dgm:pt>
    <dgm:pt modelId="{D4C6348B-CB5E-47AF-A605-342F15DD69E6}" type="sibTrans" cxnId="{D91DA57E-D808-439F-9EFC-9E41089249D7}">
      <dgm:prSet/>
      <dgm:spPr/>
      <dgm:t>
        <a:bodyPr/>
        <a:lstStyle/>
        <a:p>
          <a:endParaRPr lang="en-US"/>
        </a:p>
      </dgm:t>
    </dgm:pt>
    <dgm:pt modelId="{C18FA4FC-1DB3-43E6-A7FE-193B0B55A5BB}">
      <dgm:prSet phldrT="[Text]"/>
      <dgm:spPr/>
      <dgm:t>
        <a:bodyPr/>
        <a:lstStyle/>
        <a:p>
          <a:r>
            <a:rPr lang="en-US" dirty="0"/>
            <a:t>Jul 1</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t>
        <a:bodyPr/>
        <a:lstStyle/>
        <a:p>
          <a:endParaRPr lang="en-US"/>
        </a:p>
      </dgm:t>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LinFactNeighborY="-766"/>
      <dgm:spPr/>
      <dgm:t>
        <a:bodyPr/>
        <a:lstStyle/>
        <a:p>
          <a:endParaRPr lang="en-US"/>
        </a:p>
      </dgm:t>
    </dgm:pt>
    <dgm:pt modelId="{2ECCACA7-0701-41EA-AC42-09F5621BCA70}" type="pres">
      <dgm:prSet presAssocID="{9A365E08-0344-4CC5-8774-63CDA16468A2}" presName="parentNode" presStyleLbl="node1" presStyleIdx="0" presStyleCnt="1">
        <dgm:presLayoutVars>
          <dgm:chMax val="0"/>
          <dgm:bulletEnabled val="1"/>
        </dgm:presLayoutVars>
      </dgm:prSet>
      <dgm:spPr/>
      <dgm:t>
        <a:bodyPr/>
        <a:lstStyle/>
        <a:p>
          <a:endParaRPr lang="en-US"/>
        </a:p>
      </dgm:t>
    </dgm:pt>
    <dgm:pt modelId="{7DDC2B3D-A8E4-4B2E-894C-D9268877AFA7}" type="pres">
      <dgm:prSet presAssocID="{9A365E08-0344-4CC5-8774-63CDA16468A2}" presName="childNode" presStyleLbl="node1" presStyleIdx="0" presStyleCnt="1">
        <dgm:presLayoutVars>
          <dgm:bulletEnabled val="1"/>
        </dgm:presLayoutVars>
      </dgm:prSet>
      <dgm:spPr/>
      <dgm:t>
        <a:bodyPr/>
        <a:lstStyle/>
        <a:p>
          <a:endParaRPr lang="en-US"/>
        </a:p>
      </dgm:t>
    </dgm:pt>
  </dgm:ptLst>
  <dgm:cxnLst>
    <dgm:cxn modelId="{2AD6491E-994A-44CE-8B8C-814FBDB48793}" type="presOf" srcId="{9A365E08-0344-4CC5-8774-63CDA16468A2}" destId="{85F8C5F2-219C-4337-B7E7-253D6F847DF4}" srcOrd="0" destOrd="0" presId="urn:microsoft.com/office/officeart/2005/8/layout/hProcess7"/>
    <dgm:cxn modelId="{5B13A025-B923-4DA7-BF2F-A2758384955E}" srcId="{9A365E08-0344-4CC5-8774-63CDA16468A2}" destId="{C18FA4FC-1DB3-43E6-A7FE-193B0B55A5BB}" srcOrd="0" destOrd="0" parTransId="{CE47235C-F205-4B1A-970B-6E16EF69F53F}" sibTransId="{68239A12-C78F-482B-A5C2-AD62C8E03388}"/>
    <dgm:cxn modelId="{51C0FA24-9021-4807-91EC-F9A8CD14D189}" type="presOf" srcId="{9A365E08-0344-4CC5-8774-63CDA16468A2}" destId="{2ECCACA7-0701-41EA-AC42-09F5621BCA70}" srcOrd="1"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FDA4EFAF-AC7E-4CBC-98E1-DEDAAB768FB9}" type="presOf" srcId="{C18FA4FC-1DB3-43E6-A7FE-193B0B55A5BB}" destId="{7DDC2B3D-A8E4-4B2E-894C-D9268877AFA7}" srcOrd="0" destOrd="0" presId="urn:microsoft.com/office/officeart/2005/8/layout/hProcess7"/>
    <dgm:cxn modelId="{4933BDA6-4877-4CF7-8BC6-24916389EE45}" type="presOf" srcId="{B00D7963-AF3A-448C-AD12-645530A91311}" destId="{3B021341-F780-446C-AE18-6CA92A6D01B5}" srcOrd="0" destOrd="0" presId="urn:microsoft.com/office/officeart/2005/8/layout/hProcess7"/>
    <dgm:cxn modelId="{FC7B5D00-2EF3-4906-9A3B-087E25092F44}" type="presParOf" srcId="{3B021341-F780-446C-AE18-6CA92A6D01B5}" destId="{D15D1962-5CE7-40A4-B700-038B145CC324}" srcOrd="0" destOrd="0" presId="urn:microsoft.com/office/officeart/2005/8/layout/hProcess7"/>
    <dgm:cxn modelId="{F68A8635-ED9F-4EF8-AD0B-B066167E59BF}" type="presParOf" srcId="{D15D1962-5CE7-40A4-B700-038B145CC324}" destId="{85F8C5F2-219C-4337-B7E7-253D6F847DF4}" srcOrd="0" destOrd="0" presId="urn:microsoft.com/office/officeart/2005/8/layout/hProcess7"/>
    <dgm:cxn modelId="{7613FCDA-04B4-430E-BE9E-EC422A975A8F}" type="presParOf" srcId="{D15D1962-5CE7-40A4-B700-038B145CC324}" destId="{2ECCACA7-0701-41EA-AC42-09F5621BCA70}" srcOrd="1" destOrd="0" presId="urn:microsoft.com/office/officeart/2005/8/layout/hProcess7"/>
    <dgm:cxn modelId="{51828A5E-7426-46F8-91C8-0C03DB009836}"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1A3E2C-E65E-4B82-B96C-7E27F9343C0C}"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CC7E2B9B-910C-4222-9705-FA6DB7BB6356}">
      <dgm:prSet phldrT="[Text]"/>
      <dgm:spPr>
        <a:solidFill>
          <a:srgbClr val="0070C0"/>
        </a:solidFill>
      </dgm:spPr>
      <dgm:t>
        <a:bodyPr/>
        <a:lstStyle/>
        <a:p>
          <a:r>
            <a:rPr lang="en-US" dirty="0"/>
            <a:t>Month</a:t>
          </a:r>
        </a:p>
      </dgm:t>
    </dgm:pt>
    <dgm:pt modelId="{AFA0AA4B-F2B2-4FDB-9825-B0FFE026F072}" type="parTrans" cxnId="{98621E1C-7121-4F88-A8ED-462562AD7F94}">
      <dgm:prSet/>
      <dgm:spPr/>
      <dgm:t>
        <a:bodyPr/>
        <a:lstStyle/>
        <a:p>
          <a:endParaRPr lang="en-US"/>
        </a:p>
      </dgm:t>
    </dgm:pt>
    <dgm:pt modelId="{160F7205-55D9-4FED-9E2B-0F073D52B7AC}" type="sibTrans" cxnId="{98621E1C-7121-4F88-A8ED-462562AD7F94}">
      <dgm:prSet/>
      <dgm:spPr/>
      <dgm:t>
        <a:bodyPr/>
        <a:lstStyle/>
        <a:p>
          <a:endParaRPr lang="en-US"/>
        </a:p>
      </dgm:t>
    </dgm:pt>
    <dgm:pt modelId="{5EB88495-7A12-4EFB-ACF9-26A1FE0B2DBD}">
      <dgm:prSet phldrT="[Text]"/>
      <dgm:spPr>
        <a:solidFill>
          <a:schemeClr val="tx2">
            <a:lumMod val="75000"/>
          </a:schemeClr>
        </a:solidFill>
      </dgm:spPr>
      <dgm:t>
        <a:bodyPr/>
        <a:lstStyle/>
        <a:p>
          <a:r>
            <a:rPr lang="en-US" dirty="0"/>
            <a:t>Retirement or EGHP Coverage Ends</a:t>
          </a:r>
        </a:p>
      </dgm:t>
    </dgm:pt>
    <dgm:pt modelId="{CF64BC1B-C84B-49E4-AF8C-0D103D47F200}" type="parTrans" cxnId="{B5BA0BD1-1884-4529-B5A3-C0DEF5DF1CA2}">
      <dgm:prSet/>
      <dgm:spPr/>
      <dgm:t>
        <a:bodyPr/>
        <a:lstStyle/>
        <a:p>
          <a:endParaRPr lang="en-US"/>
        </a:p>
      </dgm:t>
    </dgm:pt>
    <dgm:pt modelId="{651902CE-C652-48E2-B933-406148566FBD}" type="sibTrans" cxnId="{B5BA0BD1-1884-4529-B5A3-C0DEF5DF1CA2}">
      <dgm:prSet/>
      <dgm:spPr/>
      <dgm:t>
        <a:bodyPr/>
        <a:lstStyle/>
        <a:p>
          <a:endParaRPr lang="en-US"/>
        </a:p>
      </dgm:t>
    </dgm:pt>
    <dgm:pt modelId="{1E71E805-DD26-4B5D-9D45-E05F983F1920}" type="pres">
      <dgm:prSet presAssocID="{731A3E2C-E65E-4B82-B96C-7E27F9343C0C}" presName="Name0" presStyleCnt="0">
        <dgm:presLayoutVars>
          <dgm:dir/>
          <dgm:animLvl val="lvl"/>
          <dgm:resizeHandles val="exact"/>
        </dgm:presLayoutVars>
      </dgm:prSet>
      <dgm:spPr/>
      <dgm:t>
        <a:bodyPr/>
        <a:lstStyle/>
        <a:p>
          <a:endParaRPr lang="en-US"/>
        </a:p>
      </dgm:t>
    </dgm:pt>
    <dgm:pt modelId="{E0DD2D2B-218A-4559-9162-84CD4A02C33F}" type="pres">
      <dgm:prSet presAssocID="{CC7E2B9B-910C-4222-9705-FA6DB7BB6356}" presName="compositeNode" presStyleCnt="0">
        <dgm:presLayoutVars>
          <dgm:bulletEnabled val="1"/>
        </dgm:presLayoutVars>
      </dgm:prSet>
      <dgm:spPr/>
    </dgm:pt>
    <dgm:pt modelId="{DE82570A-EE07-4568-A4F3-E88C3ACE658F}" type="pres">
      <dgm:prSet presAssocID="{CC7E2B9B-910C-4222-9705-FA6DB7BB6356}" presName="bgRect" presStyleLbl="node1" presStyleIdx="0" presStyleCnt="1" custLinFactNeighborY="-1305"/>
      <dgm:spPr/>
      <dgm:t>
        <a:bodyPr/>
        <a:lstStyle/>
        <a:p>
          <a:endParaRPr lang="en-US"/>
        </a:p>
      </dgm:t>
    </dgm:pt>
    <dgm:pt modelId="{E10582AC-1E7C-46CC-9C08-02108EF637A8}" type="pres">
      <dgm:prSet presAssocID="{CC7E2B9B-910C-4222-9705-FA6DB7BB6356}" presName="parentNode" presStyleLbl="node1" presStyleIdx="0" presStyleCnt="1">
        <dgm:presLayoutVars>
          <dgm:chMax val="0"/>
          <dgm:bulletEnabled val="1"/>
        </dgm:presLayoutVars>
      </dgm:prSet>
      <dgm:spPr/>
      <dgm:t>
        <a:bodyPr/>
        <a:lstStyle/>
        <a:p>
          <a:endParaRPr lang="en-US"/>
        </a:p>
      </dgm:t>
    </dgm:pt>
    <dgm:pt modelId="{64B4DB6B-1FBD-477A-AEA0-610D68DD5CD8}" type="pres">
      <dgm:prSet presAssocID="{CC7E2B9B-910C-4222-9705-FA6DB7BB6356}" presName="childNode" presStyleLbl="node1" presStyleIdx="0" presStyleCnt="1">
        <dgm:presLayoutVars>
          <dgm:bulletEnabled val="1"/>
        </dgm:presLayoutVars>
      </dgm:prSet>
      <dgm:spPr/>
      <dgm:t>
        <a:bodyPr/>
        <a:lstStyle/>
        <a:p>
          <a:endParaRPr lang="en-US"/>
        </a:p>
      </dgm:t>
    </dgm:pt>
  </dgm:ptLst>
  <dgm:cxnLst>
    <dgm:cxn modelId="{B5BA0BD1-1884-4529-B5A3-C0DEF5DF1CA2}" srcId="{CC7E2B9B-910C-4222-9705-FA6DB7BB6356}" destId="{5EB88495-7A12-4EFB-ACF9-26A1FE0B2DBD}" srcOrd="0" destOrd="0" parTransId="{CF64BC1B-C84B-49E4-AF8C-0D103D47F200}" sibTransId="{651902CE-C652-48E2-B933-406148566FBD}"/>
    <dgm:cxn modelId="{1A19BFCD-626D-4741-9D58-871075B9BC27}" type="presOf" srcId="{CC7E2B9B-910C-4222-9705-FA6DB7BB6356}" destId="{E10582AC-1E7C-46CC-9C08-02108EF637A8}" srcOrd="1" destOrd="0" presId="urn:microsoft.com/office/officeart/2005/8/layout/hProcess7"/>
    <dgm:cxn modelId="{CBDD72B0-2E9D-4EEF-9962-A49045D15952}" type="presOf" srcId="{CC7E2B9B-910C-4222-9705-FA6DB7BB6356}" destId="{DE82570A-EE07-4568-A4F3-E88C3ACE658F}" srcOrd="0" destOrd="0" presId="urn:microsoft.com/office/officeart/2005/8/layout/hProcess7"/>
    <dgm:cxn modelId="{C9CC4B44-C2B6-402C-8A4F-E78EDA253A44}" type="presOf" srcId="{5EB88495-7A12-4EFB-ACF9-26A1FE0B2DBD}" destId="{64B4DB6B-1FBD-477A-AEA0-610D68DD5CD8}" srcOrd="0" destOrd="0" presId="urn:microsoft.com/office/officeart/2005/8/layout/hProcess7"/>
    <dgm:cxn modelId="{98621E1C-7121-4F88-A8ED-462562AD7F94}" srcId="{731A3E2C-E65E-4B82-B96C-7E27F9343C0C}" destId="{CC7E2B9B-910C-4222-9705-FA6DB7BB6356}" srcOrd="0" destOrd="0" parTransId="{AFA0AA4B-F2B2-4FDB-9825-B0FFE026F072}" sibTransId="{160F7205-55D9-4FED-9E2B-0F073D52B7AC}"/>
    <dgm:cxn modelId="{AC4574A3-C99C-4A5D-B29C-A69C16BCEC10}" type="presOf" srcId="{731A3E2C-E65E-4B82-B96C-7E27F9343C0C}" destId="{1E71E805-DD26-4B5D-9D45-E05F983F1920}" srcOrd="0" destOrd="0" presId="urn:microsoft.com/office/officeart/2005/8/layout/hProcess7"/>
    <dgm:cxn modelId="{AD2A9E69-E87C-433E-8D59-BA0C2E5026DC}" type="presParOf" srcId="{1E71E805-DD26-4B5D-9D45-E05F983F1920}" destId="{E0DD2D2B-218A-4559-9162-84CD4A02C33F}" srcOrd="0" destOrd="0" presId="urn:microsoft.com/office/officeart/2005/8/layout/hProcess7"/>
    <dgm:cxn modelId="{A1492BEF-11A0-4F57-8B3E-676AC9CE7F0B}" type="presParOf" srcId="{E0DD2D2B-218A-4559-9162-84CD4A02C33F}" destId="{DE82570A-EE07-4568-A4F3-E88C3ACE658F}" srcOrd="0" destOrd="0" presId="urn:microsoft.com/office/officeart/2005/8/layout/hProcess7"/>
    <dgm:cxn modelId="{81A84A0A-0CF6-48DE-9217-D426EC7CCC60}" type="presParOf" srcId="{E0DD2D2B-218A-4559-9162-84CD4A02C33F}" destId="{E10582AC-1E7C-46CC-9C08-02108EF637A8}" srcOrd="1" destOrd="0" presId="urn:microsoft.com/office/officeart/2005/8/layout/hProcess7"/>
    <dgm:cxn modelId="{5C7ADB33-AA83-4395-858D-7CDEAA3C5C34}" type="presParOf" srcId="{E0DD2D2B-218A-4559-9162-84CD4A02C33F}" destId="{64B4DB6B-1FBD-477A-AEA0-610D68DD5CD8}" srcOrd="2" destOrd="0" presId="urn:microsoft.com/office/officeart/2005/8/layout/hProcess7"/>
  </dgm:cxnLst>
  <dgm:bg>
    <a:solidFill>
      <a:schemeClr val="accent5">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125BBE-D335-4FBA-9CBB-A7A3FC1AC24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63D07367-EE83-4598-BF50-321C1F21D088}">
      <dgm:prSet phldrT="[Text]"/>
      <dgm:spPr>
        <a:solidFill>
          <a:srgbClr val="0070C0"/>
        </a:solidFill>
      </dgm:spPr>
      <dgm:t>
        <a:bodyPr/>
        <a:lstStyle/>
        <a:p>
          <a:r>
            <a:rPr lang="en-US" dirty="0"/>
            <a:t>Month</a:t>
          </a:r>
        </a:p>
      </dgm:t>
    </dgm:pt>
    <dgm:pt modelId="{64920C1D-CE04-4D50-9E5A-924523B4252A}" type="parTrans" cxnId="{80D26E2B-4A27-461C-8E0E-8CFB6F3CD2C1}">
      <dgm:prSet/>
      <dgm:spPr/>
      <dgm:t>
        <a:bodyPr/>
        <a:lstStyle/>
        <a:p>
          <a:endParaRPr lang="en-US"/>
        </a:p>
      </dgm:t>
    </dgm:pt>
    <dgm:pt modelId="{A9D0F1C4-E3A1-4DE6-AEFF-77DF0AE6284E}" type="sibTrans" cxnId="{80D26E2B-4A27-461C-8E0E-8CFB6F3CD2C1}">
      <dgm:prSet/>
      <dgm:spPr/>
      <dgm:t>
        <a:bodyPr/>
        <a:lstStyle/>
        <a:p>
          <a:endParaRPr lang="en-US"/>
        </a:p>
      </dgm:t>
    </dgm:pt>
    <dgm:pt modelId="{A1E81152-BF0D-4AD9-B7DD-1A7C71FD577E}">
      <dgm:prSet phldrT="[Text]"/>
      <dgm:spPr/>
      <dgm:t>
        <a:bodyPr/>
        <a:lstStyle/>
        <a:p>
          <a:pPr algn="ctr"/>
          <a:r>
            <a:rPr lang="en-US" dirty="0"/>
            <a:t>1</a:t>
          </a:r>
        </a:p>
      </dgm:t>
    </dgm:pt>
    <dgm:pt modelId="{FED36C56-A6F6-42BD-857B-05D755C989AF}" type="parTrans" cxnId="{563A7B14-BEA6-4EDB-AFFF-2DFD6BC62915}">
      <dgm:prSet/>
      <dgm:spPr/>
      <dgm:t>
        <a:bodyPr/>
        <a:lstStyle/>
        <a:p>
          <a:endParaRPr lang="en-US"/>
        </a:p>
      </dgm:t>
    </dgm:pt>
    <dgm:pt modelId="{1791106C-BB60-4000-8262-65913B662C79}" type="sibTrans" cxnId="{563A7B14-BEA6-4EDB-AFFF-2DFD6BC62915}">
      <dgm:prSet/>
      <dgm:spPr/>
      <dgm:t>
        <a:bodyPr/>
        <a:lstStyle/>
        <a:p>
          <a:endParaRPr lang="en-US"/>
        </a:p>
      </dgm:t>
    </dgm:pt>
    <dgm:pt modelId="{FAD6CCE1-7933-43B5-8ED7-A9DE1433501D}">
      <dgm:prSet phldrT="[Text]"/>
      <dgm:spPr>
        <a:solidFill>
          <a:srgbClr val="0070C0"/>
        </a:solidFill>
        <a:ln>
          <a:noFill/>
        </a:ln>
      </dgm:spPr>
      <dgm:t>
        <a:bodyPr/>
        <a:lstStyle/>
        <a:p>
          <a:r>
            <a:rPr lang="en-US" dirty="0"/>
            <a:t>Month</a:t>
          </a:r>
        </a:p>
      </dgm:t>
    </dgm:pt>
    <dgm:pt modelId="{4D68AEE6-C376-4E0C-A662-84034AD37C7E}" type="parTrans" cxnId="{C417D9B9-498F-46CE-ADD3-A032FC052A45}">
      <dgm:prSet/>
      <dgm:spPr/>
      <dgm:t>
        <a:bodyPr/>
        <a:lstStyle/>
        <a:p>
          <a:endParaRPr lang="en-US"/>
        </a:p>
      </dgm:t>
    </dgm:pt>
    <dgm:pt modelId="{DE6A1467-7AF9-462B-970B-DDE127996C20}" type="sibTrans" cxnId="{C417D9B9-498F-46CE-ADD3-A032FC052A45}">
      <dgm:prSet/>
      <dgm:spPr/>
      <dgm:t>
        <a:bodyPr/>
        <a:lstStyle/>
        <a:p>
          <a:endParaRPr lang="en-US"/>
        </a:p>
      </dgm:t>
    </dgm:pt>
    <dgm:pt modelId="{77259E51-94FA-4816-BFA1-E584176F7D13}">
      <dgm:prSet phldrT="[Text]"/>
      <dgm:spPr/>
      <dgm:t>
        <a:bodyPr/>
        <a:lstStyle/>
        <a:p>
          <a:pPr algn="ctr"/>
          <a:r>
            <a:rPr lang="en-US" dirty="0"/>
            <a:t>2</a:t>
          </a:r>
        </a:p>
      </dgm:t>
    </dgm:pt>
    <dgm:pt modelId="{07CD974C-0828-4A47-AF03-BC97603A172F}" type="parTrans" cxnId="{624FFBDD-72CC-42C6-BD9E-F4E2742337EE}">
      <dgm:prSet/>
      <dgm:spPr/>
      <dgm:t>
        <a:bodyPr/>
        <a:lstStyle/>
        <a:p>
          <a:endParaRPr lang="en-US"/>
        </a:p>
      </dgm:t>
    </dgm:pt>
    <dgm:pt modelId="{4F232007-C4AC-4BE2-A78A-87902170A6E3}" type="sibTrans" cxnId="{624FFBDD-72CC-42C6-BD9E-F4E2742337EE}">
      <dgm:prSet/>
      <dgm:spPr/>
      <dgm:t>
        <a:bodyPr/>
        <a:lstStyle/>
        <a:p>
          <a:endParaRPr lang="en-US"/>
        </a:p>
      </dgm:t>
    </dgm:pt>
    <dgm:pt modelId="{FE2ED0FA-64D8-464A-B4A8-559444897CEB}">
      <dgm:prSet phldrT="[Text]"/>
      <dgm:spPr>
        <a:solidFill>
          <a:srgbClr val="0070C0"/>
        </a:solidFill>
      </dgm:spPr>
      <dgm:t>
        <a:bodyPr/>
        <a:lstStyle/>
        <a:p>
          <a:r>
            <a:rPr lang="en-US" dirty="0"/>
            <a:t>Month</a:t>
          </a:r>
        </a:p>
      </dgm:t>
    </dgm:pt>
    <dgm:pt modelId="{0FF20F7B-8E3F-446D-A8DB-6C14FCC82153}" type="parTrans" cxnId="{AB56CACE-96EF-47B9-AEF8-53E05C626080}">
      <dgm:prSet/>
      <dgm:spPr/>
      <dgm:t>
        <a:bodyPr/>
        <a:lstStyle/>
        <a:p>
          <a:endParaRPr lang="en-US"/>
        </a:p>
      </dgm:t>
    </dgm:pt>
    <dgm:pt modelId="{8A032875-3406-4607-98A3-9A43B1A41EE8}" type="sibTrans" cxnId="{AB56CACE-96EF-47B9-AEF8-53E05C626080}">
      <dgm:prSet/>
      <dgm:spPr/>
      <dgm:t>
        <a:bodyPr/>
        <a:lstStyle/>
        <a:p>
          <a:endParaRPr lang="en-US"/>
        </a:p>
      </dgm:t>
    </dgm:pt>
    <dgm:pt modelId="{B53D65AE-A9C7-4BF7-A5B5-81F7668C9A03}">
      <dgm:prSet phldrT="[Text]"/>
      <dgm:spPr/>
      <dgm:t>
        <a:bodyPr/>
        <a:lstStyle/>
        <a:p>
          <a:pPr algn="ctr"/>
          <a:r>
            <a:rPr lang="en-US" dirty="0"/>
            <a:t>3</a:t>
          </a:r>
        </a:p>
      </dgm:t>
    </dgm:pt>
    <dgm:pt modelId="{13A76A74-D1C5-4506-9BFF-33CFCD42F1AD}" type="parTrans" cxnId="{68781613-D6A8-4B30-BAA4-65D0D6C6C31B}">
      <dgm:prSet/>
      <dgm:spPr/>
      <dgm:t>
        <a:bodyPr/>
        <a:lstStyle/>
        <a:p>
          <a:endParaRPr lang="en-US"/>
        </a:p>
      </dgm:t>
    </dgm:pt>
    <dgm:pt modelId="{91CFD2AF-3B5A-4F5E-925A-FC1AD20245FC}" type="sibTrans" cxnId="{68781613-D6A8-4B30-BAA4-65D0D6C6C31B}">
      <dgm:prSet/>
      <dgm:spPr/>
      <dgm:t>
        <a:bodyPr/>
        <a:lstStyle/>
        <a:p>
          <a:endParaRPr lang="en-US"/>
        </a:p>
      </dgm:t>
    </dgm:pt>
    <dgm:pt modelId="{B8EF2A98-C9DE-4477-AB79-37BC259BA7A2}">
      <dgm:prSet phldrT="[Text]"/>
      <dgm:spPr>
        <a:solidFill>
          <a:srgbClr val="0070C0"/>
        </a:solidFill>
      </dgm:spPr>
      <dgm:t>
        <a:bodyPr/>
        <a:lstStyle/>
        <a:p>
          <a:pPr algn="r"/>
          <a:r>
            <a:rPr lang="en-US" dirty="0"/>
            <a:t>Month</a:t>
          </a:r>
        </a:p>
      </dgm:t>
    </dgm:pt>
    <dgm:pt modelId="{155EDC0C-6C0C-4D5C-BE7E-0EF183ED259E}" type="parTrans" cxnId="{CA45C884-98B6-4D7B-987C-F4253E525ACF}">
      <dgm:prSet/>
      <dgm:spPr/>
      <dgm:t>
        <a:bodyPr/>
        <a:lstStyle/>
        <a:p>
          <a:endParaRPr lang="en-US"/>
        </a:p>
      </dgm:t>
    </dgm:pt>
    <dgm:pt modelId="{9ED8F643-0CFE-49E4-A2BF-1BE47C9867AB}" type="sibTrans" cxnId="{CA45C884-98B6-4D7B-987C-F4253E525ACF}">
      <dgm:prSet/>
      <dgm:spPr/>
      <dgm:t>
        <a:bodyPr/>
        <a:lstStyle/>
        <a:p>
          <a:endParaRPr lang="en-US"/>
        </a:p>
      </dgm:t>
    </dgm:pt>
    <dgm:pt modelId="{960956CD-8EF3-4114-8D54-355D9B953D90}">
      <dgm:prSet phldrT="[Text]"/>
      <dgm:spPr/>
      <dgm:t>
        <a:bodyPr/>
        <a:lstStyle/>
        <a:p>
          <a:pPr algn="ctr"/>
          <a:r>
            <a:rPr lang="en-US" dirty="0"/>
            <a:t>4</a:t>
          </a:r>
        </a:p>
      </dgm:t>
    </dgm:pt>
    <dgm:pt modelId="{1BC74E7F-BB17-4D8A-9F80-D0F897218C9A}" type="parTrans" cxnId="{E945CB86-1FCD-4B5B-A99B-F42AD08A3E31}">
      <dgm:prSet/>
      <dgm:spPr/>
      <dgm:t>
        <a:bodyPr/>
        <a:lstStyle/>
        <a:p>
          <a:endParaRPr lang="en-US"/>
        </a:p>
      </dgm:t>
    </dgm:pt>
    <dgm:pt modelId="{3A7A5760-A41A-424D-9903-6F1335509A57}" type="sibTrans" cxnId="{E945CB86-1FCD-4B5B-A99B-F42AD08A3E31}">
      <dgm:prSet/>
      <dgm:spPr/>
      <dgm:t>
        <a:bodyPr/>
        <a:lstStyle/>
        <a:p>
          <a:endParaRPr lang="en-US"/>
        </a:p>
      </dgm:t>
    </dgm:pt>
    <dgm:pt modelId="{259BDDFC-9350-4668-8A57-6B3906D10B76}">
      <dgm:prSet phldrT="[Text]"/>
      <dgm:spPr>
        <a:solidFill>
          <a:srgbClr val="0070C0"/>
        </a:solidFill>
      </dgm:spPr>
      <dgm:t>
        <a:bodyPr/>
        <a:lstStyle/>
        <a:p>
          <a:pPr algn="r"/>
          <a:r>
            <a:rPr lang="en-US" dirty="0"/>
            <a:t>Month</a:t>
          </a:r>
        </a:p>
      </dgm:t>
    </dgm:pt>
    <dgm:pt modelId="{E3E39FEE-72F4-4349-9478-D8478323BDB1}" type="parTrans" cxnId="{079646BD-8F69-4DBA-BB49-065F93E6EA9D}">
      <dgm:prSet/>
      <dgm:spPr/>
      <dgm:t>
        <a:bodyPr/>
        <a:lstStyle/>
        <a:p>
          <a:endParaRPr lang="en-US"/>
        </a:p>
      </dgm:t>
    </dgm:pt>
    <dgm:pt modelId="{EAD50BD4-DBC2-4A37-B441-1CB19BF6D045}" type="sibTrans" cxnId="{079646BD-8F69-4DBA-BB49-065F93E6EA9D}">
      <dgm:prSet/>
      <dgm:spPr/>
      <dgm:t>
        <a:bodyPr/>
        <a:lstStyle/>
        <a:p>
          <a:endParaRPr lang="en-US"/>
        </a:p>
      </dgm:t>
    </dgm:pt>
    <dgm:pt modelId="{A6A75F2A-DCBA-4761-885B-FE0418647564}">
      <dgm:prSet phldrT="[Text]"/>
      <dgm:spPr/>
      <dgm:t>
        <a:bodyPr/>
        <a:lstStyle/>
        <a:p>
          <a:pPr algn="ctr"/>
          <a:r>
            <a:rPr lang="en-US" dirty="0"/>
            <a:t>5</a:t>
          </a:r>
        </a:p>
      </dgm:t>
    </dgm:pt>
    <dgm:pt modelId="{B44F0C55-5770-4B9C-AED0-83E16FB7010B}" type="parTrans" cxnId="{F6933816-DB03-4C65-BD70-E525A987D38B}">
      <dgm:prSet/>
      <dgm:spPr/>
      <dgm:t>
        <a:bodyPr/>
        <a:lstStyle/>
        <a:p>
          <a:endParaRPr lang="en-US"/>
        </a:p>
      </dgm:t>
    </dgm:pt>
    <dgm:pt modelId="{88AA217A-70BD-4E44-85BF-E8F850B7B715}" type="sibTrans" cxnId="{F6933816-DB03-4C65-BD70-E525A987D38B}">
      <dgm:prSet/>
      <dgm:spPr/>
      <dgm:t>
        <a:bodyPr/>
        <a:lstStyle/>
        <a:p>
          <a:endParaRPr lang="en-US"/>
        </a:p>
      </dgm:t>
    </dgm:pt>
    <dgm:pt modelId="{02B94D32-DEEA-4C79-8E01-1201A8BDE4D1}">
      <dgm:prSet phldrT="[Text]"/>
      <dgm:spPr>
        <a:solidFill>
          <a:srgbClr val="0070C0"/>
        </a:solidFill>
      </dgm:spPr>
      <dgm:t>
        <a:bodyPr/>
        <a:lstStyle/>
        <a:p>
          <a:pPr algn="r"/>
          <a:r>
            <a:rPr lang="en-US" dirty="0"/>
            <a:t>Month</a:t>
          </a:r>
        </a:p>
      </dgm:t>
    </dgm:pt>
    <dgm:pt modelId="{E5344DF5-94C7-4BA6-BD57-B087887B0B4A}" type="parTrans" cxnId="{D93F92A5-3590-42D8-A23F-688B301A01B8}">
      <dgm:prSet/>
      <dgm:spPr/>
      <dgm:t>
        <a:bodyPr/>
        <a:lstStyle/>
        <a:p>
          <a:endParaRPr lang="en-US"/>
        </a:p>
      </dgm:t>
    </dgm:pt>
    <dgm:pt modelId="{82B299C2-368B-4BF1-BAF4-561B1C819520}" type="sibTrans" cxnId="{D93F92A5-3590-42D8-A23F-688B301A01B8}">
      <dgm:prSet/>
      <dgm:spPr/>
      <dgm:t>
        <a:bodyPr/>
        <a:lstStyle/>
        <a:p>
          <a:endParaRPr lang="en-US"/>
        </a:p>
      </dgm:t>
    </dgm:pt>
    <dgm:pt modelId="{144C7E06-03D4-45B7-BE15-EA4230564D0E}">
      <dgm:prSet phldrT="[Text]"/>
      <dgm:spPr/>
      <dgm:t>
        <a:bodyPr/>
        <a:lstStyle/>
        <a:p>
          <a:pPr algn="ctr"/>
          <a:r>
            <a:rPr lang="en-US" dirty="0"/>
            <a:t>6</a:t>
          </a:r>
        </a:p>
      </dgm:t>
    </dgm:pt>
    <dgm:pt modelId="{04F970DA-BE5C-41A9-BC33-6AC0B31B739A}" type="parTrans" cxnId="{25641448-B95D-4118-8BB8-A7712505EC03}">
      <dgm:prSet/>
      <dgm:spPr/>
      <dgm:t>
        <a:bodyPr/>
        <a:lstStyle/>
        <a:p>
          <a:endParaRPr lang="en-US"/>
        </a:p>
      </dgm:t>
    </dgm:pt>
    <dgm:pt modelId="{22995C0B-42DE-48EB-8632-9003631C9543}" type="sibTrans" cxnId="{25641448-B95D-4118-8BB8-A7712505EC03}">
      <dgm:prSet/>
      <dgm:spPr/>
      <dgm:t>
        <a:bodyPr/>
        <a:lstStyle/>
        <a:p>
          <a:endParaRPr lang="en-US"/>
        </a:p>
      </dgm:t>
    </dgm:pt>
    <dgm:pt modelId="{E71D1CA5-0EDF-4EF4-BE50-BD66C0487C0C}">
      <dgm:prSet phldrT="[Text]"/>
      <dgm:spPr>
        <a:solidFill>
          <a:srgbClr val="0070C0"/>
        </a:solidFill>
      </dgm:spPr>
      <dgm:t>
        <a:bodyPr/>
        <a:lstStyle/>
        <a:p>
          <a:pPr algn="r"/>
          <a:r>
            <a:rPr lang="en-US" dirty="0"/>
            <a:t>Month</a:t>
          </a:r>
        </a:p>
      </dgm:t>
    </dgm:pt>
    <dgm:pt modelId="{E30864CC-E2FF-4A86-B713-C84F44CC2F9A}" type="parTrans" cxnId="{72922D8C-BFF0-4C77-BF18-D3EACDAAD47F}">
      <dgm:prSet/>
      <dgm:spPr/>
      <dgm:t>
        <a:bodyPr/>
        <a:lstStyle/>
        <a:p>
          <a:endParaRPr lang="en-US"/>
        </a:p>
      </dgm:t>
    </dgm:pt>
    <dgm:pt modelId="{0151ADD1-B336-40D2-9AE6-4EC8B07725AC}" type="sibTrans" cxnId="{72922D8C-BFF0-4C77-BF18-D3EACDAAD47F}">
      <dgm:prSet/>
      <dgm:spPr/>
      <dgm:t>
        <a:bodyPr/>
        <a:lstStyle/>
        <a:p>
          <a:endParaRPr lang="en-US"/>
        </a:p>
      </dgm:t>
    </dgm:pt>
    <dgm:pt modelId="{22A66F9A-FDE0-4875-A571-9A20DCB13749}">
      <dgm:prSet phldrT="[Text]"/>
      <dgm:spPr/>
      <dgm:t>
        <a:bodyPr/>
        <a:lstStyle/>
        <a:p>
          <a:pPr algn="r"/>
          <a:r>
            <a:rPr lang="en-US" dirty="0"/>
            <a:t>7</a:t>
          </a:r>
        </a:p>
      </dgm:t>
    </dgm:pt>
    <dgm:pt modelId="{4E761D62-37B1-4F3B-9917-E5BB5083A10D}" type="parTrans" cxnId="{E0F6D806-5D84-4E43-B697-94D2561FF7A9}">
      <dgm:prSet/>
      <dgm:spPr/>
      <dgm:t>
        <a:bodyPr/>
        <a:lstStyle/>
        <a:p>
          <a:endParaRPr lang="en-US"/>
        </a:p>
      </dgm:t>
    </dgm:pt>
    <dgm:pt modelId="{CA6C68E5-83C5-4AC7-80CC-C30A2D378F5D}" type="sibTrans" cxnId="{E0F6D806-5D84-4E43-B697-94D2561FF7A9}">
      <dgm:prSet/>
      <dgm:spPr/>
      <dgm:t>
        <a:bodyPr/>
        <a:lstStyle/>
        <a:p>
          <a:endParaRPr lang="en-US"/>
        </a:p>
      </dgm:t>
    </dgm:pt>
    <dgm:pt modelId="{01AF806C-E1D7-4EE8-AD6D-02F5E33489B2}">
      <dgm:prSet phldrT="[Text]"/>
      <dgm:spPr>
        <a:solidFill>
          <a:srgbClr val="0070C0"/>
        </a:solidFill>
      </dgm:spPr>
      <dgm:t>
        <a:bodyPr/>
        <a:lstStyle/>
        <a:p>
          <a:pPr algn="r"/>
          <a:r>
            <a:rPr lang="en-US" dirty="0"/>
            <a:t>Month</a:t>
          </a:r>
        </a:p>
      </dgm:t>
    </dgm:pt>
    <dgm:pt modelId="{3DE4C1FD-8617-4B2E-9E2D-C5CFF154B017}" type="parTrans" cxnId="{6EE3E7AF-8206-4247-9218-A04E9CD94632}">
      <dgm:prSet/>
      <dgm:spPr/>
      <dgm:t>
        <a:bodyPr/>
        <a:lstStyle/>
        <a:p>
          <a:endParaRPr lang="en-US"/>
        </a:p>
      </dgm:t>
    </dgm:pt>
    <dgm:pt modelId="{C2FC97CE-DAA6-488F-87A4-0E7813C6E906}" type="sibTrans" cxnId="{6EE3E7AF-8206-4247-9218-A04E9CD94632}">
      <dgm:prSet/>
      <dgm:spPr/>
      <dgm:t>
        <a:bodyPr/>
        <a:lstStyle/>
        <a:p>
          <a:endParaRPr lang="en-US"/>
        </a:p>
      </dgm:t>
    </dgm:pt>
    <dgm:pt modelId="{ED438D6D-C5B4-46F6-877B-5273CE43DF1B}">
      <dgm:prSet phldrT="[Text]"/>
      <dgm:spPr/>
      <dgm:t>
        <a:bodyPr/>
        <a:lstStyle/>
        <a:p>
          <a:pPr algn="r"/>
          <a:r>
            <a:rPr lang="en-US" dirty="0"/>
            <a:t>8</a:t>
          </a:r>
        </a:p>
      </dgm:t>
    </dgm:pt>
    <dgm:pt modelId="{B04C3DBA-E2C8-4CA9-BB25-51C4D970147A}" type="parTrans" cxnId="{8EDF9C14-4EF8-4650-A6E9-086A0CE5B232}">
      <dgm:prSet/>
      <dgm:spPr/>
      <dgm:t>
        <a:bodyPr/>
        <a:lstStyle/>
        <a:p>
          <a:endParaRPr lang="en-US"/>
        </a:p>
      </dgm:t>
    </dgm:pt>
    <dgm:pt modelId="{A6362DD4-E922-4A83-9820-3E79ED059CB9}" type="sibTrans" cxnId="{8EDF9C14-4EF8-4650-A6E9-086A0CE5B232}">
      <dgm:prSet/>
      <dgm:spPr/>
      <dgm:t>
        <a:bodyPr/>
        <a:lstStyle/>
        <a:p>
          <a:endParaRPr lang="en-US"/>
        </a:p>
      </dgm:t>
    </dgm:pt>
    <dgm:pt modelId="{EFC3EAA7-0E20-4891-BF95-2E1F8AD5490F}" type="pres">
      <dgm:prSet presAssocID="{AD125BBE-D335-4FBA-9CBB-A7A3FC1AC242}" presName="Name0" presStyleCnt="0">
        <dgm:presLayoutVars>
          <dgm:dir/>
          <dgm:animLvl val="lvl"/>
          <dgm:resizeHandles val="exact"/>
        </dgm:presLayoutVars>
      </dgm:prSet>
      <dgm:spPr/>
      <dgm:t>
        <a:bodyPr/>
        <a:lstStyle/>
        <a:p>
          <a:endParaRPr lang="en-US"/>
        </a:p>
      </dgm:t>
    </dgm:pt>
    <dgm:pt modelId="{26B08172-5F44-448D-A099-6FBBE4116705}" type="pres">
      <dgm:prSet presAssocID="{63D07367-EE83-4598-BF50-321C1F21D088}" presName="compositeNode" presStyleCnt="0">
        <dgm:presLayoutVars>
          <dgm:bulletEnabled val="1"/>
        </dgm:presLayoutVars>
      </dgm:prSet>
      <dgm:spPr/>
    </dgm:pt>
    <dgm:pt modelId="{481ED34A-FB42-4791-832C-306D25F86B83}" type="pres">
      <dgm:prSet presAssocID="{63D07367-EE83-4598-BF50-321C1F21D088}" presName="bgRect" presStyleLbl="node1" presStyleIdx="0" presStyleCnt="8"/>
      <dgm:spPr/>
      <dgm:t>
        <a:bodyPr/>
        <a:lstStyle/>
        <a:p>
          <a:endParaRPr lang="en-US"/>
        </a:p>
      </dgm:t>
    </dgm:pt>
    <dgm:pt modelId="{3D342F14-8F87-4171-9AFD-BCF3F31C3517}" type="pres">
      <dgm:prSet presAssocID="{63D07367-EE83-4598-BF50-321C1F21D088}" presName="parentNode" presStyleLbl="node1" presStyleIdx="0" presStyleCnt="8">
        <dgm:presLayoutVars>
          <dgm:chMax val="0"/>
          <dgm:bulletEnabled val="1"/>
        </dgm:presLayoutVars>
      </dgm:prSet>
      <dgm:spPr/>
      <dgm:t>
        <a:bodyPr/>
        <a:lstStyle/>
        <a:p>
          <a:endParaRPr lang="en-US"/>
        </a:p>
      </dgm:t>
    </dgm:pt>
    <dgm:pt modelId="{CE1FF248-920D-4423-9A97-DDB50EBCAAA4}" type="pres">
      <dgm:prSet presAssocID="{63D07367-EE83-4598-BF50-321C1F21D088}" presName="childNode" presStyleLbl="node1" presStyleIdx="0" presStyleCnt="8">
        <dgm:presLayoutVars>
          <dgm:bulletEnabled val="1"/>
        </dgm:presLayoutVars>
      </dgm:prSet>
      <dgm:spPr/>
      <dgm:t>
        <a:bodyPr/>
        <a:lstStyle/>
        <a:p>
          <a:endParaRPr lang="en-US"/>
        </a:p>
      </dgm:t>
    </dgm:pt>
    <dgm:pt modelId="{F9922A21-2901-408C-9AAB-86D4903A20E1}" type="pres">
      <dgm:prSet presAssocID="{A9D0F1C4-E3A1-4DE6-AEFF-77DF0AE6284E}" presName="hSp" presStyleCnt="0"/>
      <dgm:spPr/>
    </dgm:pt>
    <dgm:pt modelId="{EC3B28F4-D350-4A2D-8830-BBFB78A5B167}" type="pres">
      <dgm:prSet presAssocID="{A9D0F1C4-E3A1-4DE6-AEFF-77DF0AE6284E}" presName="vProcSp" presStyleCnt="0"/>
      <dgm:spPr/>
    </dgm:pt>
    <dgm:pt modelId="{D8C90BD6-B1C5-46AA-BE31-881E264331F3}" type="pres">
      <dgm:prSet presAssocID="{A9D0F1C4-E3A1-4DE6-AEFF-77DF0AE6284E}" presName="vSp1" presStyleCnt="0"/>
      <dgm:spPr/>
    </dgm:pt>
    <dgm:pt modelId="{8159F9CE-E531-4EDC-92A0-6B8495D951E2}" type="pres">
      <dgm:prSet presAssocID="{A9D0F1C4-E3A1-4DE6-AEFF-77DF0AE6284E}" presName="simulatedConn" presStyleLbl="solidFgAcc1" presStyleIdx="0" presStyleCnt="7"/>
      <dgm:spPr/>
    </dgm:pt>
    <dgm:pt modelId="{2D3C71B6-51F0-4297-A19D-0E8542D3EA87}" type="pres">
      <dgm:prSet presAssocID="{A9D0F1C4-E3A1-4DE6-AEFF-77DF0AE6284E}" presName="vSp2" presStyleCnt="0"/>
      <dgm:spPr/>
    </dgm:pt>
    <dgm:pt modelId="{76B9CEF5-E2DB-4715-814B-940A3E58950C}" type="pres">
      <dgm:prSet presAssocID="{A9D0F1C4-E3A1-4DE6-AEFF-77DF0AE6284E}" presName="sibTrans" presStyleCnt="0"/>
      <dgm:spPr/>
    </dgm:pt>
    <dgm:pt modelId="{2A972414-2409-4F87-8F8B-2628176A48C9}" type="pres">
      <dgm:prSet presAssocID="{FAD6CCE1-7933-43B5-8ED7-A9DE1433501D}" presName="compositeNode" presStyleCnt="0">
        <dgm:presLayoutVars>
          <dgm:bulletEnabled val="1"/>
        </dgm:presLayoutVars>
      </dgm:prSet>
      <dgm:spPr/>
    </dgm:pt>
    <dgm:pt modelId="{A5381C51-460A-4518-92B3-08CC2532E398}" type="pres">
      <dgm:prSet presAssocID="{FAD6CCE1-7933-43B5-8ED7-A9DE1433501D}" presName="bgRect" presStyleLbl="node1" presStyleIdx="1" presStyleCnt="8"/>
      <dgm:spPr/>
      <dgm:t>
        <a:bodyPr/>
        <a:lstStyle/>
        <a:p>
          <a:endParaRPr lang="en-US"/>
        </a:p>
      </dgm:t>
    </dgm:pt>
    <dgm:pt modelId="{1E5C1D72-1856-4790-B6A7-400A33787C03}" type="pres">
      <dgm:prSet presAssocID="{FAD6CCE1-7933-43B5-8ED7-A9DE1433501D}" presName="parentNode" presStyleLbl="node1" presStyleIdx="1" presStyleCnt="8">
        <dgm:presLayoutVars>
          <dgm:chMax val="0"/>
          <dgm:bulletEnabled val="1"/>
        </dgm:presLayoutVars>
      </dgm:prSet>
      <dgm:spPr/>
      <dgm:t>
        <a:bodyPr/>
        <a:lstStyle/>
        <a:p>
          <a:endParaRPr lang="en-US"/>
        </a:p>
      </dgm:t>
    </dgm:pt>
    <dgm:pt modelId="{9A4AE64F-A4E3-466F-940F-6DE7998B1993}" type="pres">
      <dgm:prSet presAssocID="{FAD6CCE1-7933-43B5-8ED7-A9DE1433501D}" presName="childNode" presStyleLbl="node1" presStyleIdx="1" presStyleCnt="8">
        <dgm:presLayoutVars>
          <dgm:bulletEnabled val="1"/>
        </dgm:presLayoutVars>
      </dgm:prSet>
      <dgm:spPr/>
      <dgm:t>
        <a:bodyPr/>
        <a:lstStyle/>
        <a:p>
          <a:endParaRPr lang="en-US"/>
        </a:p>
      </dgm:t>
    </dgm:pt>
    <dgm:pt modelId="{AB7C7CA8-6F22-4F26-B643-95BA93096E2E}" type="pres">
      <dgm:prSet presAssocID="{DE6A1467-7AF9-462B-970B-DDE127996C20}" presName="hSp" presStyleCnt="0"/>
      <dgm:spPr/>
    </dgm:pt>
    <dgm:pt modelId="{D55AD210-0D96-4595-9747-2046DC80F718}" type="pres">
      <dgm:prSet presAssocID="{DE6A1467-7AF9-462B-970B-DDE127996C20}" presName="vProcSp" presStyleCnt="0"/>
      <dgm:spPr/>
    </dgm:pt>
    <dgm:pt modelId="{DFEDA8C6-94C4-453C-A9FD-EFF3002AFF76}" type="pres">
      <dgm:prSet presAssocID="{DE6A1467-7AF9-462B-970B-DDE127996C20}" presName="vSp1" presStyleCnt="0"/>
      <dgm:spPr/>
    </dgm:pt>
    <dgm:pt modelId="{A53F5625-F7DE-4DCB-A777-CDF15E64F2ED}" type="pres">
      <dgm:prSet presAssocID="{DE6A1467-7AF9-462B-970B-DDE127996C20}" presName="simulatedConn" presStyleLbl="solidFgAcc1" presStyleIdx="1" presStyleCnt="7"/>
      <dgm:spPr/>
    </dgm:pt>
    <dgm:pt modelId="{FBCFA2D1-9D64-4BA2-A14A-D70EC6C7173F}" type="pres">
      <dgm:prSet presAssocID="{DE6A1467-7AF9-462B-970B-DDE127996C20}" presName="vSp2" presStyleCnt="0"/>
      <dgm:spPr/>
    </dgm:pt>
    <dgm:pt modelId="{3EEBBCDE-3703-4CEA-8009-9A833ED6C806}" type="pres">
      <dgm:prSet presAssocID="{DE6A1467-7AF9-462B-970B-DDE127996C20}" presName="sibTrans" presStyleCnt="0"/>
      <dgm:spPr/>
    </dgm:pt>
    <dgm:pt modelId="{003C69DE-0D59-4C80-8DE6-40206E00ACF3}" type="pres">
      <dgm:prSet presAssocID="{FE2ED0FA-64D8-464A-B4A8-559444897CEB}" presName="compositeNode" presStyleCnt="0">
        <dgm:presLayoutVars>
          <dgm:bulletEnabled val="1"/>
        </dgm:presLayoutVars>
      </dgm:prSet>
      <dgm:spPr/>
    </dgm:pt>
    <dgm:pt modelId="{AFCBFC7E-25E0-4AC3-8A0E-FC4D5CD42F36}" type="pres">
      <dgm:prSet presAssocID="{FE2ED0FA-64D8-464A-B4A8-559444897CEB}" presName="bgRect" presStyleLbl="node1" presStyleIdx="2" presStyleCnt="8"/>
      <dgm:spPr/>
      <dgm:t>
        <a:bodyPr/>
        <a:lstStyle/>
        <a:p>
          <a:endParaRPr lang="en-US"/>
        </a:p>
      </dgm:t>
    </dgm:pt>
    <dgm:pt modelId="{E2E15D84-5538-420E-9761-6036C9936AEF}" type="pres">
      <dgm:prSet presAssocID="{FE2ED0FA-64D8-464A-B4A8-559444897CEB}" presName="parentNode" presStyleLbl="node1" presStyleIdx="2" presStyleCnt="8">
        <dgm:presLayoutVars>
          <dgm:chMax val="0"/>
          <dgm:bulletEnabled val="1"/>
        </dgm:presLayoutVars>
      </dgm:prSet>
      <dgm:spPr/>
      <dgm:t>
        <a:bodyPr/>
        <a:lstStyle/>
        <a:p>
          <a:endParaRPr lang="en-US"/>
        </a:p>
      </dgm:t>
    </dgm:pt>
    <dgm:pt modelId="{E19BEAA1-6EF4-4258-A2D2-E4F88A84E773}" type="pres">
      <dgm:prSet presAssocID="{FE2ED0FA-64D8-464A-B4A8-559444897CEB}" presName="childNode" presStyleLbl="node1" presStyleIdx="2" presStyleCnt="8">
        <dgm:presLayoutVars>
          <dgm:bulletEnabled val="1"/>
        </dgm:presLayoutVars>
      </dgm:prSet>
      <dgm:spPr/>
      <dgm:t>
        <a:bodyPr/>
        <a:lstStyle/>
        <a:p>
          <a:endParaRPr lang="en-US"/>
        </a:p>
      </dgm:t>
    </dgm:pt>
    <dgm:pt modelId="{49564929-6268-403E-9141-2C4C291B90DC}" type="pres">
      <dgm:prSet presAssocID="{8A032875-3406-4607-98A3-9A43B1A41EE8}" presName="hSp" presStyleCnt="0"/>
      <dgm:spPr/>
    </dgm:pt>
    <dgm:pt modelId="{E70E03FC-B1A5-444A-A1E7-A3BC10013A21}" type="pres">
      <dgm:prSet presAssocID="{8A032875-3406-4607-98A3-9A43B1A41EE8}" presName="vProcSp" presStyleCnt="0"/>
      <dgm:spPr/>
    </dgm:pt>
    <dgm:pt modelId="{33FA297B-AE41-4A94-B833-78D3FE4419AD}" type="pres">
      <dgm:prSet presAssocID="{8A032875-3406-4607-98A3-9A43B1A41EE8}" presName="vSp1" presStyleCnt="0"/>
      <dgm:spPr/>
    </dgm:pt>
    <dgm:pt modelId="{1FD34BC2-C630-42A0-8E73-1E649C57A9EA}" type="pres">
      <dgm:prSet presAssocID="{8A032875-3406-4607-98A3-9A43B1A41EE8}" presName="simulatedConn" presStyleLbl="solidFgAcc1" presStyleIdx="2" presStyleCnt="7"/>
      <dgm:spPr/>
    </dgm:pt>
    <dgm:pt modelId="{3520983C-49EE-438E-85F5-FB224728E824}" type="pres">
      <dgm:prSet presAssocID="{8A032875-3406-4607-98A3-9A43B1A41EE8}" presName="vSp2" presStyleCnt="0"/>
      <dgm:spPr/>
    </dgm:pt>
    <dgm:pt modelId="{17957E79-2F29-43AB-B0D2-855BE2A325AE}" type="pres">
      <dgm:prSet presAssocID="{8A032875-3406-4607-98A3-9A43B1A41EE8}" presName="sibTrans" presStyleCnt="0"/>
      <dgm:spPr/>
    </dgm:pt>
    <dgm:pt modelId="{6AF47D28-F37A-47D1-B6FE-640CBFA3EBE1}" type="pres">
      <dgm:prSet presAssocID="{B8EF2A98-C9DE-4477-AB79-37BC259BA7A2}" presName="compositeNode" presStyleCnt="0">
        <dgm:presLayoutVars>
          <dgm:bulletEnabled val="1"/>
        </dgm:presLayoutVars>
      </dgm:prSet>
      <dgm:spPr/>
    </dgm:pt>
    <dgm:pt modelId="{12733D8D-7AA1-414B-8387-0BB1BB0C6E08}" type="pres">
      <dgm:prSet presAssocID="{B8EF2A98-C9DE-4477-AB79-37BC259BA7A2}" presName="bgRect" presStyleLbl="node1" presStyleIdx="3" presStyleCnt="8"/>
      <dgm:spPr/>
      <dgm:t>
        <a:bodyPr/>
        <a:lstStyle/>
        <a:p>
          <a:endParaRPr lang="en-US"/>
        </a:p>
      </dgm:t>
    </dgm:pt>
    <dgm:pt modelId="{2EDAA5A6-1C16-497C-8590-CAD5E922057A}" type="pres">
      <dgm:prSet presAssocID="{B8EF2A98-C9DE-4477-AB79-37BC259BA7A2}" presName="parentNode" presStyleLbl="node1" presStyleIdx="3" presStyleCnt="8">
        <dgm:presLayoutVars>
          <dgm:chMax val="0"/>
          <dgm:bulletEnabled val="1"/>
        </dgm:presLayoutVars>
      </dgm:prSet>
      <dgm:spPr/>
      <dgm:t>
        <a:bodyPr/>
        <a:lstStyle/>
        <a:p>
          <a:endParaRPr lang="en-US"/>
        </a:p>
      </dgm:t>
    </dgm:pt>
    <dgm:pt modelId="{556232B1-BC49-45DB-BE43-1CDDBF58312B}" type="pres">
      <dgm:prSet presAssocID="{B8EF2A98-C9DE-4477-AB79-37BC259BA7A2}" presName="childNode" presStyleLbl="node1" presStyleIdx="3" presStyleCnt="8">
        <dgm:presLayoutVars>
          <dgm:bulletEnabled val="1"/>
        </dgm:presLayoutVars>
      </dgm:prSet>
      <dgm:spPr/>
      <dgm:t>
        <a:bodyPr/>
        <a:lstStyle/>
        <a:p>
          <a:endParaRPr lang="en-US"/>
        </a:p>
      </dgm:t>
    </dgm:pt>
    <dgm:pt modelId="{4A10BDC9-B18B-47CC-B130-E7C1F373FF41}" type="pres">
      <dgm:prSet presAssocID="{9ED8F643-0CFE-49E4-A2BF-1BE47C9867AB}" presName="hSp" presStyleCnt="0"/>
      <dgm:spPr/>
    </dgm:pt>
    <dgm:pt modelId="{79CFA16C-C283-4A28-87FB-97F66FE15249}" type="pres">
      <dgm:prSet presAssocID="{9ED8F643-0CFE-49E4-A2BF-1BE47C9867AB}" presName="vProcSp" presStyleCnt="0"/>
      <dgm:spPr/>
    </dgm:pt>
    <dgm:pt modelId="{E684ADBF-7AA2-484E-B2F7-3783EF71F393}" type="pres">
      <dgm:prSet presAssocID="{9ED8F643-0CFE-49E4-A2BF-1BE47C9867AB}" presName="vSp1" presStyleCnt="0"/>
      <dgm:spPr/>
    </dgm:pt>
    <dgm:pt modelId="{98EC5AE5-8395-4111-9369-0DAF626AD7EE}" type="pres">
      <dgm:prSet presAssocID="{9ED8F643-0CFE-49E4-A2BF-1BE47C9867AB}" presName="simulatedConn" presStyleLbl="solidFgAcc1" presStyleIdx="3" presStyleCnt="7"/>
      <dgm:spPr/>
    </dgm:pt>
    <dgm:pt modelId="{49C3017B-04D6-4121-81DC-EA0ED51D5CDA}" type="pres">
      <dgm:prSet presAssocID="{9ED8F643-0CFE-49E4-A2BF-1BE47C9867AB}" presName="vSp2" presStyleCnt="0"/>
      <dgm:spPr/>
    </dgm:pt>
    <dgm:pt modelId="{49DA6B51-7310-4BA5-8F50-4B60D95EFB75}" type="pres">
      <dgm:prSet presAssocID="{9ED8F643-0CFE-49E4-A2BF-1BE47C9867AB}" presName="sibTrans" presStyleCnt="0"/>
      <dgm:spPr/>
    </dgm:pt>
    <dgm:pt modelId="{3DCAC881-9753-46E9-86DB-A2D0F20C7CBD}" type="pres">
      <dgm:prSet presAssocID="{259BDDFC-9350-4668-8A57-6B3906D10B76}" presName="compositeNode" presStyleCnt="0">
        <dgm:presLayoutVars>
          <dgm:bulletEnabled val="1"/>
        </dgm:presLayoutVars>
      </dgm:prSet>
      <dgm:spPr/>
    </dgm:pt>
    <dgm:pt modelId="{89A2951F-597C-4E92-855F-7D908DA68272}" type="pres">
      <dgm:prSet presAssocID="{259BDDFC-9350-4668-8A57-6B3906D10B76}" presName="bgRect" presStyleLbl="node1" presStyleIdx="4" presStyleCnt="8"/>
      <dgm:spPr/>
      <dgm:t>
        <a:bodyPr/>
        <a:lstStyle/>
        <a:p>
          <a:endParaRPr lang="en-US"/>
        </a:p>
      </dgm:t>
    </dgm:pt>
    <dgm:pt modelId="{D26AD2B2-4770-45A1-B9D7-C62A82D34E34}" type="pres">
      <dgm:prSet presAssocID="{259BDDFC-9350-4668-8A57-6B3906D10B76}" presName="parentNode" presStyleLbl="node1" presStyleIdx="4" presStyleCnt="8">
        <dgm:presLayoutVars>
          <dgm:chMax val="0"/>
          <dgm:bulletEnabled val="1"/>
        </dgm:presLayoutVars>
      </dgm:prSet>
      <dgm:spPr/>
      <dgm:t>
        <a:bodyPr/>
        <a:lstStyle/>
        <a:p>
          <a:endParaRPr lang="en-US"/>
        </a:p>
      </dgm:t>
    </dgm:pt>
    <dgm:pt modelId="{E0C90F4D-320C-41F0-A85D-1912C8186F20}" type="pres">
      <dgm:prSet presAssocID="{259BDDFC-9350-4668-8A57-6B3906D10B76}" presName="childNode" presStyleLbl="node1" presStyleIdx="4" presStyleCnt="8">
        <dgm:presLayoutVars>
          <dgm:bulletEnabled val="1"/>
        </dgm:presLayoutVars>
      </dgm:prSet>
      <dgm:spPr/>
      <dgm:t>
        <a:bodyPr/>
        <a:lstStyle/>
        <a:p>
          <a:endParaRPr lang="en-US"/>
        </a:p>
      </dgm:t>
    </dgm:pt>
    <dgm:pt modelId="{8E9D0102-2F6E-4BF4-879B-96C6D72CB9CC}" type="pres">
      <dgm:prSet presAssocID="{EAD50BD4-DBC2-4A37-B441-1CB19BF6D045}" presName="hSp" presStyleCnt="0"/>
      <dgm:spPr/>
    </dgm:pt>
    <dgm:pt modelId="{FE449ABD-B65C-4BE8-9EA7-63779D77C7A7}" type="pres">
      <dgm:prSet presAssocID="{EAD50BD4-DBC2-4A37-B441-1CB19BF6D045}" presName="vProcSp" presStyleCnt="0"/>
      <dgm:spPr/>
    </dgm:pt>
    <dgm:pt modelId="{AC5FEEEA-E86B-4665-A7E5-ECC132AC2483}" type="pres">
      <dgm:prSet presAssocID="{EAD50BD4-DBC2-4A37-B441-1CB19BF6D045}" presName="vSp1" presStyleCnt="0"/>
      <dgm:spPr/>
    </dgm:pt>
    <dgm:pt modelId="{081752A7-AF3E-477D-8170-B1EEBEFF6D1F}" type="pres">
      <dgm:prSet presAssocID="{EAD50BD4-DBC2-4A37-B441-1CB19BF6D045}" presName="simulatedConn" presStyleLbl="solidFgAcc1" presStyleIdx="4" presStyleCnt="7"/>
      <dgm:spPr/>
    </dgm:pt>
    <dgm:pt modelId="{D54F5306-7506-4892-8316-7474923A11BD}" type="pres">
      <dgm:prSet presAssocID="{EAD50BD4-DBC2-4A37-B441-1CB19BF6D045}" presName="vSp2" presStyleCnt="0"/>
      <dgm:spPr/>
    </dgm:pt>
    <dgm:pt modelId="{666158F7-F09D-4A7B-B189-FD9D3A3CF345}" type="pres">
      <dgm:prSet presAssocID="{EAD50BD4-DBC2-4A37-B441-1CB19BF6D045}" presName="sibTrans" presStyleCnt="0"/>
      <dgm:spPr/>
    </dgm:pt>
    <dgm:pt modelId="{A96056E5-A2CD-4605-BA40-59CD4C0A55C0}" type="pres">
      <dgm:prSet presAssocID="{02B94D32-DEEA-4C79-8E01-1201A8BDE4D1}" presName="compositeNode" presStyleCnt="0">
        <dgm:presLayoutVars>
          <dgm:bulletEnabled val="1"/>
        </dgm:presLayoutVars>
      </dgm:prSet>
      <dgm:spPr/>
    </dgm:pt>
    <dgm:pt modelId="{33D0016E-7B38-4391-A1E1-3AF1A0744C4C}" type="pres">
      <dgm:prSet presAssocID="{02B94D32-DEEA-4C79-8E01-1201A8BDE4D1}" presName="bgRect" presStyleLbl="node1" presStyleIdx="5" presStyleCnt="8"/>
      <dgm:spPr/>
      <dgm:t>
        <a:bodyPr/>
        <a:lstStyle/>
        <a:p>
          <a:endParaRPr lang="en-US"/>
        </a:p>
      </dgm:t>
    </dgm:pt>
    <dgm:pt modelId="{F73058E4-11B3-4339-88FD-4D75E15F9026}" type="pres">
      <dgm:prSet presAssocID="{02B94D32-DEEA-4C79-8E01-1201A8BDE4D1}" presName="parentNode" presStyleLbl="node1" presStyleIdx="5" presStyleCnt="8">
        <dgm:presLayoutVars>
          <dgm:chMax val="0"/>
          <dgm:bulletEnabled val="1"/>
        </dgm:presLayoutVars>
      </dgm:prSet>
      <dgm:spPr/>
      <dgm:t>
        <a:bodyPr/>
        <a:lstStyle/>
        <a:p>
          <a:endParaRPr lang="en-US"/>
        </a:p>
      </dgm:t>
    </dgm:pt>
    <dgm:pt modelId="{0F93D4BC-DB62-4A4C-A145-F0276749176A}" type="pres">
      <dgm:prSet presAssocID="{02B94D32-DEEA-4C79-8E01-1201A8BDE4D1}" presName="childNode" presStyleLbl="node1" presStyleIdx="5" presStyleCnt="8">
        <dgm:presLayoutVars>
          <dgm:bulletEnabled val="1"/>
        </dgm:presLayoutVars>
      </dgm:prSet>
      <dgm:spPr/>
      <dgm:t>
        <a:bodyPr/>
        <a:lstStyle/>
        <a:p>
          <a:endParaRPr lang="en-US"/>
        </a:p>
      </dgm:t>
    </dgm:pt>
    <dgm:pt modelId="{C31B3CD1-AB82-4E81-82D1-AD3BC1826D57}" type="pres">
      <dgm:prSet presAssocID="{82B299C2-368B-4BF1-BAF4-561B1C819520}" presName="hSp" presStyleCnt="0"/>
      <dgm:spPr/>
    </dgm:pt>
    <dgm:pt modelId="{A70DA184-5CC5-4DA8-BD0F-A36FDCE27CDD}" type="pres">
      <dgm:prSet presAssocID="{82B299C2-368B-4BF1-BAF4-561B1C819520}" presName="vProcSp" presStyleCnt="0"/>
      <dgm:spPr/>
    </dgm:pt>
    <dgm:pt modelId="{E4871801-526F-4B8D-B2DD-2A2D1D396F12}" type="pres">
      <dgm:prSet presAssocID="{82B299C2-368B-4BF1-BAF4-561B1C819520}" presName="vSp1" presStyleCnt="0"/>
      <dgm:spPr/>
    </dgm:pt>
    <dgm:pt modelId="{7FE6D93B-7C54-4FF3-A5DF-911BA6559A09}" type="pres">
      <dgm:prSet presAssocID="{82B299C2-368B-4BF1-BAF4-561B1C819520}" presName="simulatedConn" presStyleLbl="solidFgAcc1" presStyleIdx="5" presStyleCnt="7"/>
      <dgm:spPr/>
    </dgm:pt>
    <dgm:pt modelId="{E4CE3A3E-C46A-404A-814D-8EEF82551BFE}" type="pres">
      <dgm:prSet presAssocID="{82B299C2-368B-4BF1-BAF4-561B1C819520}" presName="vSp2" presStyleCnt="0"/>
      <dgm:spPr/>
    </dgm:pt>
    <dgm:pt modelId="{DD13A8F6-0899-4A84-91A0-97BFDDDCFC81}" type="pres">
      <dgm:prSet presAssocID="{82B299C2-368B-4BF1-BAF4-561B1C819520}" presName="sibTrans" presStyleCnt="0"/>
      <dgm:spPr/>
    </dgm:pt>
    <dgm:pt modelId="{CB3A7064-C668-45FD-953F-757C9FD81EFB}" type="pres">
      <dgm:prSet presAssocID="{E71D1CA5-0EDF-4EF4-BE50-BD66C0487C0C}" presName="compositeNode" presStyleCnt="0">
        <dgm:presLayoutVars>
          <dgm:bulletEnabled val="1"/>
        </dgm:presLayoutVars>
      </dgm:prSet>
      <dgm:spPr/>
    </dgm:pt>
    <dgm:pt modelId="{A09AFD84-9EE0-43D8-B562-64042810BCA5}" type="pres">
      <dgm:prSet presAssocID="{E71D1CA5-0EDF-4EF4-BE50-BD66C0487C0C}" presName="bgRect" presStyleLbl="node1" presStyleIdx="6" presStyleCnt="8"/>
      <dgm:spPr/>
      <dgm:t>
        <a:bodyPr/>
        <a:lstStyle/>
        <a:p>
          <a:endParaRPr lang="en-US"/>
        </a:p>
      </dgm:t>
    </dgm:pt>
    <dgm:pt modelId="{38FDA564-761B-4ACE-8E2D-0DF19F72AB84}" type="pres">
      <dgm:prSet presAssocID="{E71D1CA5-0EDF-4EF4-BE50-BD66C0487C0C}" presName="parentNode" presStyleLbl="node1" presStyleIdx="6" presStyleCnt="8">
        <dgm:presLayoutVars>
          <dgm:chMax val="0"/>
          <dgm:bulletEnabled val="1"/>
        </dgm:presLayoutVars>
      </dgm:prSet>
      <dgm:spPr/>
      <dgm:t>
        <a:bodyPr/>
        <a:lstStyle/>
        <a:p>
          <a:endParaRPr lang="en-US"/>
        </a:p>
      </dgm:t>
    </dgm:pt>
    <dgm:pt modelId="{CB11C1F2-0ED3-4807-B57B-0047CF137885}" type="pres">
      <dgm:prSet presAssocID="{E71D1CA5-0EDF-4EF4-BE50-BD66C0487C0C}" presName="childNode" presStyleLbl="node1" presStyleIdx="6" presStyleCnt="8">
        <dgm:presLayoutVars>
          <dgm:bulletEnabled val="1"/>
        </dgm:presLayoutVars>
      </dgm:prSet>
      <dgm:spPr/>
      <dgm:t>
        <a:bodyPr/>
        <a:lstStyle/>
        <a:p>
          <a:endParaRPr lang="en-US"/>
        </a:p>
      </dgm:t>
    </dgm:pt>
    <dgm:pt modelId="{52EA3A75-DB38-403F-81DA-E3C853D28C14}" type="pres">
      <dgm:prSet presAssocID="{0151ADD1-B336-40D2-9AE6-4EC8B07725AC}" presName="hSp" presStyleCnt="0"/>
      <dgm:spPr/>
    </dgm:pt>
    <dgm:pt modelId="{95FAD940-7E7B-43D8-A1F6-F69B7154E79E}" type="pres">
      <dgm:prSet presAssocID="{0151ADD1-B336-40D2-9AE6-4EC8B07725AC}" presName="vProcSp" presStyleCnt="0"/>
      <dgm:spPr/>
    </dgm:pt>
    <dgm:pt modelId="{1AC5F59A-73B4-41A7-A34E-AE32DD92FAD7}" type="pres">
      <dgm:prSet presAssocID="{0151ADD1-B336-40D2-9AE6-4EC8B07725AC}" presName="vSp1" presStyleCnt="0"/>
      <dgm:spPr/>
    </dgm:pt>
    <dgm:pt modelId="{37D31B51-FBFE-4159-9044-BF33FA96225E}" type="pres">
      <dgm:prSet presAssocID="{0151ADD1-B336-40D2-9AE6-4EC8B07725AC}" presName="simulatedConn" presStyleLbl="solidFgAcc1" presStyleIdx="6" presStyleCnt="7"/>
      <dgm:spPr/>
    </dgm:pt>
    <dgm:pt modelId="{E2AD9199-A754-49FC-B884-143225CB265F}" type="pres">
      <dgm:prSet presAssocID="{0151ADD1-B336-40D2-9AE6-4EC8B07725AC}" presName="vSp2" presStyleCnt="0"/>
      <dgm:spPr/>
    </dgm:pt>
    <dgm:pt modelId="{1D71459E-2720-4BEC-874E-622369CE6453}" type="pres">
      <dgm:prSet presAssocID="{0151ADD1-B336-40D2-9AE6-4EC8B07725AC}" presName="sibTrans" presStyleCnt="0"/>
      <dgm:spPr/>
    </dgm:pt>
    <dgm:pt modelId="{5726179E-9F2D-47E0-BE28-347FD6FC2050}" type="pres">
      <dgm:prSet presAssocID="{01AF806C-E1D7-4EE8-AD6D-02F5E33489B2}" presName="compositeNode" presStyleCnt="0">
        <dgm:presLayoutVars>
          <dgm:bulletEnabled val="1"/>
        </dgm:presLayoutVars>
      </dgm:prSet>
      <dgm:spPr/>
    </dgm:pt>
    <dgm:pt modelId="{F389AE3F-4466-4A08-A813-F775568D5B6E}" type="pres">
      <dgm:prSet presAssocID="{01AF806C-E1D7-4EE8-AD6D-02F5E33489B2}" presName="bgRect" presStyleLbl="node1" presStyleIdx="7" presStyleCnt="8"/>
      <dgm:spPr/>
      <dgm:t>
        <a:bodyPr/>
        <a:lstStyle/>
        <a:p>
          <a:endParaRPr lang="en-US"/>
        </a:p>
      </dgm:t>
    </dgm:pt>
    <dgm:pt modelId="{5650D474-E145-4339-8133-0204288967D7}" type="pres">
      <dgm:prSet presAssocID="{01AF806C-E1D7-4EE8-AD6D-02F5E33489B2}" presName="parentNode" presStyleLbl="node1" presStyleIdx="7" presStyleCnt="8">
        <dgm:presLayoutVars>
          <dgm:chMax val="0"/>
          <dgm:bulletEnabled val="1"/>
        </dgm:presLayoutVars>
      </dgm:prSet>
      <dgm:spPr/>
      <dgm:t>
        <a:bodyPr/>
        <a:lstStyle/>
        <a:p>
          <a:endParaRPr lang="en-US"/>
        </a:p>
      </dgm:t>
    </dgm:pt>
    <dgm:pt modelId="{EC17F69B-ABA0-48E6-8480-201905EF4FD2}" type="pres">
      <dgm:prSet presAssocID="{01AF806C-E1D7-4EE8-AD6D-02F5E33489B2}" presName="childNode" presStyleLbl="node1" presStyleIdx="7" presStyleCnt="8">
        <dgm:presLayoutVars>
          <dgm:bulletEnabled val="1"/>
        </dgm:presLayoutVars>
      </dgm:prSet>
      <dgm:spPr/>
      <dgm:t>
        <a:bodyPr/>
        <a:lstStyle/>
        <a:p>
          <a:endParaRPr lang="en-US"/>
        </a:p>
      </dgm:t>
    </dgm:pt>
  </dgm:ptLst>
  <dgm:cxnLst>
    <dgm:cxn modelId="{E945CB86-1FCD-4B5B-A99B-F42AD08A3E31}" srcId="{B8EF2A98-C9DE-4477-AB79-37BC259BA7A2}" destId="{960956CD-8EF3-4114-8D54-355D9B953D90}" srcOrd="0" destOrd="0" parTransId="{1BC74E7F-BB17-4D8A-9F80-D0F897218C9A}" sibTransId="{3A7A5760-A41A-424D-9903-6F1335509A57}"/>
    <dgm:cxn modelId="{C417D9B9-498F-46CE-ADD3-A032FC052A45}" srcId="{AD125BBE-D335-4FBA-9CBB-A7A3FC1AC242}" destId="{FAD6CCE1-7933-43B5-8ED7-A9DE1433501D}" srcOrd="1" destOrd="0" parTransId="{4D68AEE6-C376-4E0C-A662-84034AD37C7E}" sibTransId="{DE6A1467-7AF9-462B-970B-DDE127996C20}"/>
    <dgm:cxn modelId="{E0F6D806-5D84-4E43-B697-94D2561FF7A9}" srcId="{E71D1CA5-0EDF-4EF4-BE50-BD66C0487C0C}" destId="{22A66F9A-FDE0-4875-A571-9A20DCB13749}" srcOrd="0" destOrd="0" parTransId="{4E761D62-37B1-4F3B-9917-E5BB5083A10D}" sibTransId="{CA6C68E5-83C5-4AC7-80CC-C30A2D378F5D}"/>
    <dgm:cxn modelId="{EF13EF1D-BDB0-49D0-AE0C-DF6291FE470C}" type="presOf" srcId="{A1E81152-BF0D-4AD9-B7DD-1A7C71FD577E}" destId="{CE1FF248-920D-4423-9A97-DDB50EBCAAA4}" srcOrd="0" destOrd="0" presId="urn:microsoft.com/office/officeart/2005/8/layout/hProcess7"/>
    <dgm:cxn modelId="{37EFAB46-1DA4-4884-9371-5211BB8D85AF}" type="presOf" srcId="{A6A75F2A-DCBA-4761-885B-FE0418647564}" destId="{E0C90F4D-320C-41F0-A85D-1912C8186F20}" srcOrd="0" destOrd="0" presId="urn:microsoft.com/office/officeart/2005/8/layout/hProcess7"/>
    <dgm:cxn modelId="{563A7B14-BEA6-4EDB-AFFF-2DFD6BC62915}" srcId="{63D07367-EE83-4598-BF50-321C1F21D088}" destId="{A1E81152-BF0D-4AD9-B7DD-1A7C71FD577E}" srcOrd="0" destOrd="0" parTransId="{FED36C56-A6F6-42BD-857B-05D755C989AF}" sibTransId="{1791106C-BB60-4000-8262-65913B662C79}"/>
    <dgm:cxn modelId="{AF68130A-C3A2-4234-931E-E170CEB610F6}" type="presOf" srcId="{01AF806C-E1D7-4EE8-AD6D-02F5E33489B2}" destId="{F389AE3F-4466-4A08-A813-F775568D5B6E}" srcOrd="0" destOrd="0" presId="urn:microsoft.com/office/officeart/2005/8/layout/hProcess7"/>
    <dgm:cxn modelId="{8EDF9C14-4EF8-4650-A6E9-086A0CE5B232}" srcId="{01AF806C-E1D7-4EE8-AD6D-02F5E33489B2}" destId="{ED438D6D-C5B4-46F6-877B-5273CE43DF1B}" srcOrd="0" destOrd="0" parTransId="{B04C3DBA-E2C8-4CA9-BB25-51C4D970147A}" sibTransId="{A6362DD4-E922-4A83-9820-3E79ED059CB9}"/>
    <dgm:cxn modelId="{BFB877BD-ED6D-4A47-90F9-B5B40722C8A4}" type="presOf" srcId="{B8EF2A98-C9DE-4477-AB79-37BC259BA7A2}" destId="{2EDAA5A6-1C16-497C-8590-CAD5E922057A}" srcOrd="1" destOrd="0" presId="urn:microsoft.com/office/officeart/2005/8/layout/hProcess7"/>
    <dgm:cxn modelId="{4C4CE646-E253-4EF3-A165-D04C4E34E19E}" type="presOf" srcId="{E71D1CA5-0EDF-4EF4-BE50-BD66C0487C0C}" destId="{A09AFD84-9EE0-43D8-B562-64042810BCA5}" srcOrd="0" destOrd="0" presId="urn:microsoft.com/office/officeart/2005/8/layout/hProcess7"/>
    <dgm:cxn modelId="{9981FFCB-9E9C-4D0E-9D17-54E8BD278EC6}" type="presOf" srcId="{02B94D32-DEEA-4C79-8E01-1201A8BDE4D1}" destId="{33D0016E-7B38-4391-A1E1-3AF1A0744C4C}" srcOrd="0" destOrd="0" presId="urn:microsoft.com/office/officeart/2005/8/layout/hProcess7"/>
    <dgm:cxn modelId="{F6933816-DB03-4C65-BD70-E525A987D38B}" srcId="{259BDDFC-9350-4668-8A57-6B3906D10B76}" destId="{A6A75F2A-DCBA-4761-885B-FE0418647564}" srcOrd="0" destOrd="0" parTransId="{B44F0C55-5770-4B9C-AED0-83E16FB7010B}" sibTransId="{88AA217A-70BD-4E44-85BF-E8F850B7B715}"/>
    <dgm:cxn modelId="{25641448-B95D-4118-8BB8-A7712505EC03}" srcId="{02B94D32-DEEA-4C79-8E01-1201A8BDE4D1}" destId="{144C7E06-03D4-45B7-BE15-EA4230564D0E}" srcOrd="0" destOrd="0" parTransId="{04F970DA-BE5C-41A9-BC33-6AC0B31B739A}" sibTransId="{22995C0B-42DE-48EB-8632-9003631C9543}"/>
    <dgm:cxn modelId="{C0179788-811C-4D92-BD7E-CF40ABCA6696}" type="presOf" srcId="{01AF806C-E1D7-4EE8-AD6D-02F5E33489B2}" destId="{5650D474-E145-4339-8133-0204288967D7}" srcOrd="1" destOrd="0" presId="urn:microsoft.com/office/officeart/2005/8/layout/hProcess7"/>
    <dgm:cxn modelId="{D93F92A5-3590-42D8-A23F-688B301A01B8}" srcId="{AD125BBE-D335-4FBA-9CBB-A7A3FC1AC242}" destId="{02B94D32-DEEA-4C79-8E01-1201A8BDE4D1}" srcOrd="5" destOrd="0" parTransId="{E5344DF5-94C7-4BA6-BD57-B087887B0B4A}" sibTransId="{82B299C2-368B-4BF1-BAF4-561B1C819520}"/>
    <dgm:cxn modelId="{F59E3C6C-2B6B-4C21-A666-1BBA60CB20E9}" type="presOf" srcId="{B53D65AE-A9C7-4BF7-A5B5-81F7668C9A03}" destId="{E19BEAA1-6EF4-4258-A2D2-E4F88A84E773}" srcOrd="0" destOrd="0" presId="urn:microsoft.com/office/officeart/2005/8/layout/hProcess7"/>
    <dgm:cxn modelId="{88ABE8F2-D35E-4E1F-AA92-282BC2E8E2B2}" type="presOf" srcId="{259BDDFC-9350-4668-8A57-6B3906D10B76}" destId="{D26AD2B2-4770-45A1-B9D7-C62A82D34E34}" srcOrd="1" destOrd="0" presId="urn:microsoft.com/office/officeart/2005/8/layout/hProcess7"/>
    <dgm:cxn modelId="{624FFBDD-72CC-42C6-BD9E-F4E2742337EE}" srcId="{FAD6CCE1-7933-43B5-8ED7-A9DE1433501D}" destId="{77259E51-94FA-4816-BFA1-E584176F7D13}" srcOrd="0" destOrd="0" parTransId="{07CD974C-0828-4A47-AF03-BC97603A172F}" sibTransId="{4F232007-C4AC-4BE2-A78A-87902170A6E3}"/>
    <dgm:cxn modelId="{12F919FE-DD57-40B0-9BBA-61A87917FCE8}" type="presOf" srcId="{B8EF2A98-C9DE-4477-AB79-37BC259BA7A2}" destId="{12733D8D-7AA1-414B-8387-0BB1BB0C6E08}" srcOrd="0" destOrd="0" presId="urn:microsoft.com/office/officeart/2005/8/layout/hProcess7"/>
    <dgm:cxn modelId="{AFBE4C68-57B7-4926-894E-173510A03263}" type="presOf" srcId="{144C7E06-03D4-45B7-BE15-EA4230564D0E}" destId="{0F93D4BC-DB62-4A4C-A145-F0276749176A}" srcOrd="0" destOrd="0" presId="urn:microsoft.com/office/officeart/2005/8/layout/hProcess7"/>
    <dgm:cxn modelId="{2913DD4C-14B8-4DEE-991A-E3872EA8F8ED}" type="presOf" srcId="{FAD6CCE1-7933-43B5-8ED7-A9DE1433501D}" destId="{A5381C51-460A-4518-92B3-08CC2532E398}" srcOrd="0" destOrd="0" presId="urn:microsoft.com/office/officeart/2005/8/layout/hProcess7"/>
    <dgm:cxn modelId="{5E4892C4-A95E-4DBC-BAE9-62B94DA2FDAE}" type="presOf" srcId="{FE2ED0FA-64D8-464A-B4A8-559444897CEB}" destId="{AFCBFC7E-25E0-4AC3-8A0E-FC4D5CD42F36}" srcOrd="0" destOrd="0" presId="urn:microsoft.com/office/officeart/2005/8/layout/hProcess7"/>
    <dgm:cxn modelId="{1905498B-7801-41D2-9A70-E0D721BB277E}" type="presOf" srcId="{E71D1CA5-0EDF-4EF4-BE50-BD66C0487C0C}" destId="{38FDA564-761B-4ACE-8E2D-0DF19F72AB84}" srcOrd="1" destOrd="0" presId="urn:microsoft.com/office/officeart/2005/8/layout/hProcess7"/>
    <dgm:cxn modelId="{8B818505-6EFD-4DBF-A8FA-B7A594563033}" type="presOf" srcId="{960956CD-8EF3-4114-8D54-355D9B953D90}" destId="{556232B1-BC49-45DB-BE43-1CDDBF58312B}" srcOrd="0" destOrd="0" presId="urn:microsoft.com/office/officeart/2005/8/layout/hProcess7"/>
    <dgm:cxn modelId="{3C93FEE6-0FBD-4E34-B7D7-A54935C7B7E8}" type="presOf" srcId="{259BDDFC-9350-4668-8A57-6B3906D10B76}" destId="{89A2951F-597C-4E92-855F-7D908DA68272}" srcOrd="0" destOrd="0" presId="urn:microsoft.com/office/officeart/2005/8/layout/hProcess7"/>
    <dgm:cxn modelId="{80D26E2B-4A27-461C-8E0E-8CFB6F3CD2C1}" srcId="{AD125BBE-D335-4FBA-9CBB-A7A3FC1AC242}" destId="{63D07367-EE83-4598-BF50-321C1F21D088}" srcOrd="0" destOrd="0" parTransId="{64920C1D-CE04-4D50-9E5A-924523B4252A}" sibTransId="{A9D0F1C4-E3A1-4DE6-AEFF-77DF0AE6284E}"/>
    <dgm:cxn modelId="{90A6AEA8-61D1-4833-935F-C4F74B5B2F07}" type="presOf" srcId="{77259E51-94FA-4816-BFA1-E584176F7D13}" destId="{9A4AE64F-A4E3-466F-940F-6DE7998B1993}" srcOrd="0" destOrd="0" presId="urn:microsoft.com/office/officeart/2005/8/layout/hProcess7"/>
    <dgm:cxn modelId="{A4800BAD-E1F1-47A5-8BC2-2A179185192F}" type="presOf" srcId="{63D07367-EE83-4598-BF50-321C1F21D088}" destId="{3D342F14-8F87-4171-9AFD-BCF3F31C3517}" srcOrd="1" destOrd="0" presId="urn:microsoft.com/office/officeart/2005/8/layout/hProcess7"/>
    <dgm:cxn modelId="{9E56B327-AE97-46A8-99CD-2765474D5634}" type="presOf" srcId="{63D07367-EE83-4598-BF50-321C1F21D088}" destId="{481ED34A-FB42-4791-832C-306D25F86B83}" srcOrd="0" destOrd="0" presId="urn:microsoft.com/office/officeart/2005/8/layout/hProcess7"/>
    <dgm:cxn modelId="{079646BD-8F69-4DBA-BB49-065F93E6EA9D}" srcId="{AD125BBE-D335-4FBA-9CBB-A7A3FC1AC242}" destId="{259BDDFC-9350-4668-8A57-6B3906D10B76}" srcOrd="4" destOrd="0" parTransId="{E3E39FEE-72F4-4349-9478-D8478323BDB1}" sibTransId="{EAD50BD4-DBC2-4A37-B441-1CB19BF6D045}"/>
    <dgm:cxn modelId="{D78C0822-8631-416C-9974-8917480D9A40}" type="presOf" srcId="{AD125BBE-D335-4FBA-9CBB-A7A3FC1AC242}" destId="{EFC3EAA7-0E20-4891-BF95-2E1F8AD5490F}" srcOrd="0" destOrd="0" presId="urn:microsoft.com/office/officeart/2005/8/layout/hProcess7"/>
    <dgm:cxn modelId="{68781613-D6A8-4B30-BAA4-65D0D6C6C31B}" srcId="{FE2ED0FA-64D8-464A-B4A8-559444897CEB}" destId="{B53D65AE-A9C7-4BF7-A5B5-81F7668C9A03}" srcOrd="0" destOrd="0" parTransId="{13A76A74-D1C5-4506-9BFF-33CFCD42F1AD}" sibTransId="{91CFD2AF-3B5A-4F5E-925A-FC1AD20245FC}"/>
    <dgm:cxn modelId="{72922D8C-BFF0-4C77-BF18-D3EACDAAD47F}" srcId="{AD125BBE-D335-4FBA-9CBB-A7A3FC1AC242}" destId="{E71D1CA5-0EDF-4EF4-BE50-BD66C0487C0C}" srcOrd="6" destOrd="0" parTransId="{E30864CC-E2FF-4A86-B713-C84F44CC2F9A}" sibTransId="{0151ADD1-B336-40D2-9AE6-4EC8B07725AC}"/>
    <dgm:cxn modelId="{6AEA7459-D8CA-45BC-A4BA-F66BA92B547B}" type="presOf" srcId="{ED438D6D-C5B4-46F6-877B-5273CE43DF1B}" destId="{EC17F69B-ABA0-48E6-8480-201905EF4FD2}" srcOrd="0" destOrd="0" presId="urn:microsoft.com/office/officeart/2005/8/layout/hProcess7"/>
    <dgm:cxn modelId="{2FE5C9F3-38D9-4C9B-9F03-E95A5785ABAC}" type="presOf" srcId="{FAD6CCE1-7933-43B5-8ED7-A9DE1433501D}" destId="{1E5C1D72-1856-4790-B6A7-400A33787C03}" srcOrd="1" destOrd="0" presId="urn:microsoft.com/office/officeart/2005/8/layout/hProcess7"/>
    <dgm:cxn modelId="{6EE3E7AF-8206-4247-9218-A04E9CD94632}" srcId="{AD125BBE-D335-4FBA-9CBB-A7A3FC1AC242}" destId="{01AF806C-E1D7-4EE8-AD6D-02F5E33489B2}" srcOrd="7" destOrd="0" parTransId="{3DE4C1FD-8617-4B2E-9E2D-C5CFF154B017}" sibTransId="{C2FC97CE-DAA6-488F-87A4-0E7813C6E906}"/>
    <dgm:cxn modelId="{AB56CACE-96EF-47B9-AEF8-53E05C626080}" srcId="{AD125BBE-D335-4FBA-9CBB-A7A3FC1AC242}" destId="{FE2ED0FA-64D8-464A-B4A8-559444897CEB}" srcOrd="2" destOrd="0" parTransId="{0FF20F7B-8E3F-446D-A8DB-6C14FCC82153}" sibTransId="{8A032875-3406-4607-98A3-9A43B1A41EE8}"/>
    <dgm:cxn modelId="{CA45C884-98B6-4D7B-987C-F4253E525ACF}" srcId="{AD125BBE-D335-4FBA-9CBB-A7A3FC1AC242}" destId="{B8EF2A98-C9DE-4477-AB79-37BC259BA7A2}" srcOrd="3" destOrd="0" parTransId="{155EDC0C-6C0C-4D5C-BE7E-0EF183ED259E}" sibTransId="{9ED8F643-0CFE-49E4-A2BF-1BE47C9867AB}"/>
    <dgm:cxn modelId="{C6334C8A-9A99-4494-A886-2A34DBB26925}" type="presOf" srcId="{FE2ED0FA-64D8-464A-B4A8-559444897CEB}" destId="{E2E15D84-5538-420E-9761-6036C9936AEF}" srcOrd="1" destOrd="0" presId="urn:microsoft.com/office/officeart/2005/8/layout/hProcess7"/>
    <dgm:cxn modelId="{D7725DF5-8BA1-42AF-A587-B1A8D935909D}" type="presOf" srcId="{02B94D32-DEEA-4C79-8E01-1201A8BDE4D1}" destId="{F73058E4-11B3-4339-88FD-4D75E15F9026}" srcOrd="1" destOrd="0" presId="urn:microsoft.com/office/officeart/2005/8/layout/hProcess7"/>
    <dgm:cxn modelId="{3A65F5EA-620B-4926-90BD-294BD3CA2BA4}" type="presOf" srcId="{22A66F9A-FDE0-4875-A571-9A20DCB13749}" destId="{CB11C1F2-0ED3-4807-B57B-0047CF137885}" srcOrd="0" destOrd="0" presId="urn:microsoft.com/office/officeart/2005/8/layout/hProcess7"/>
    <dgm:cxn modelId="{F0ED53DE-B6DB-45AE-85FB-2CFAD57CD19D}" type="presParOf" srcId="{EFC3EAA7-0E20-4891-BF95-2E1F8AD5490F}" destId="{26B08172-5F44-448D-A099-6FBBE4116705}" srcOrd="0" destOrd="0" presId="urn:microsoft.com/office/officeart/2005/8/layout/hProcess7"/>
    <dgm:cxn modelId="{FE80A33B-6048-425F-8819-CF64CC93F769}" type="presParOf" srcId="{26B08172-5F44-448D-A099-6FBBE4116705}" destId="{481ED34A-FB42-4791-832C-306D25F86B83}" srcOrd="0" destOrd="0" presId="urn:microsoft.com/office/officeart/2005/8/layout/hProcess7"/>
    <dgm:cxn modelId="{15EE5C6D-D523-410F-ABA4-C44FB374C67F}" type="presParOf" srcId="{26B08172-5F44-448D-A099-6FBBE4116705}" destId="{3D342F14-8F87-4171-9AFD-BCF3F31C3517}" srcOrd="1" destOrd="0" presId="urn:microsoft.com/office/officeart/2005/8/layout/hProcess7"/>
    <dgm:cxn modelId="{9C7033AB-8816-46BC-B653-74EC789CAFD2}" type="presParOf" srcId="{26B08172-5F44-448D-A099-6FBBE4116705}" destId="{CE1FF248-920D-4423-9A97-DDB50EBCAAA4}" srcOrd="2" destOrd="0" presId="urn:microsoft.com/office/officeart/2005/8/layout/hProcess7"/>
    <dgm:cxn modelId="{51C3290E-D98C-43DA-BA34-AEAA27F91DAC}" type="presParOf" srcId="{EFC3EAA7-0E20-4891-BF95-2E1F8AD5490F}" destId="{F9922A21-2901-408C-9AAB-86D4903A20E1}" srcOrd="1" destOrd="0" presId="urn:microsoft.com/office/officeart/2005/8/layout/hProcess7"/>
    <dgm:cxn modelId="{E58C4C11-6EE6-4346-9FB2-4EB7134D7359}" type="presParOf" srcId="{EFC3EAA7-0E20-4891-BF95-2E1F8AD5490F}" destId="{EC3B28F4-D350-4A2D-8830-BBFB78A5B167}" srcOrd="2" destOrd="0" presId="urn:microsoft.com/office/officeart/2005/8/layout/hProcess7"/>
    <dgm:cxn modelId="{D20656E4-B0AD-442B-9620-6A3BD69A3341}" type="presParOf" srcId="{EC3B28F4-D350-4A2D-8830-BBFB78A5B167}" destId="{D8C90BD6-B1C5-46AA-BE31-881E264331F3}" srcOrd="0" destOrd="0" presId="urn:microsoft.com/office/officeart/2005/8/layout/hProcess7"/>
    <dgm:cxn modelId="{6394E87D-43A2-4C06-815D-4CB1313DB46B}" type="presParOf" srcId="{EC3B28F4-D350-4A2D-8830-BBFB78A5B167}" destId="{8159F9CE-E531-4EDC-92A0-6B8495D951E2}" srcOrd="1" destOrd="0" presId="urn:microsoft.com/office/officeart/2005/8/layout/hProcess7"/>
    <dgm:cxn modelId="{909CF3F9-5B85-4A1B-A0DF-F4E3666979FE}" type="presParOf" srcId="{EC3B28F4-D350-4A2D-8830-BBFB78A5B167}" destId="{2D3C71B6-51F0-4297-A19D-0E8542D3EA87}" srcOrd="2" destOrd="0" presId="urn:microsoft.com/office/officeart/2005/8/layout/hProcess7"/>
    <dgm:cxn modelId="{86A541F1-AA51-4573-BF7B-9EF099A9A1D0}" type="presParOf" srcId="{EFC3EAA7-0E20-4891-BF95-2E1F8AD5490F}" destId="{76B9CEF5-E2DB-4715-814B-940A3E58950C}" srcOrd="3" destOrd="0" presId="urn:microsoft.com/office/officeart/2005/8/layout/hProcess7"/>
    <dgm:cxn modelId="{DE5DA082-A47D-4A67-A8A6-E843D3DFF016}" type="presParOf" srcId="{EFC3EAA7-0E20-4891-BF95-2E1F8AD5490F}" destId="{2A972414-2409-4F87-8F8B-2628176A48C9}" srcOrd="4" destOrd="0" presId="urn:microsoft.com/office/officeart/2005/8/layout/hProcess7"/>
    <dgm:cxn modelId="{F1EFE49A-CD6B-4F14-AAB7-0C88CDD24D9C}" type="presParOf" srcId="{2A972414-2409-4F87-8F8B-2628176A48C9}" destId="{A5381C51-460A-4518-92B3-08CC2532E398}" srcOrd="0" destOrd="0" presId="urn:microsoft.com/office/officeart/2005/8/layout/hProcess7"/>
    <dgm:cxn modelId="{A6247412-E4C4-4BC6-8DDF-1ACC36BA2C41}" type="presParOf" srcId="{2A972414-2409-4F87-8F8B-2628176A48C9}" destId="{1E5C1D72-1856-4790-B6A7-400A33787C03}" srcOrd="1" destOrd="0" presId="urn:microsoft.com/office/officeart/2005/8/layout/hProcess7"/>
    <dgm:cxn modelId="{6C3289B7-E554-4F31-9C56-431928E13A45}" type="presParOf" srcId="{2A972414-2409-4F87-8F8B-2628176A48C9}" destId="{9A4AE64F-A4E3-466F-940F-6DE7998B1993}" srcOrd="2" destOrd="0" presId="urn:microsoft.com/office/officeart/2005/8/layout/hProcess7"/>
    <dgm:cxn modelId="{B0181481-D112-4A33-B9BD-797CD64E33D3}" type="presParOf" srcId="{EFC3EAA7-0E20-4891-BF95-2E1F8AD5490F}" destId="{AB7C7CA8-6F22-4F26-B643-95BA93096E2E}" srcOrd="5" destOrd="0" presId="urn:microsoft.com/office/officeart/2005/8/layout/hProcess7"/>
    <dgm:cxn modelId="{0F70488E-417F-4CFD-9A5F-2FB96A023406}" type="presParOf" srcId="{EFC3EAA7-0E20-4891-BF95-2E1F8AD5490F}" destId="{D55AD210-0D96-4595-9747-2046DC80F718}" srcOrd="6" destOrd="0" presId="urn:microsoft.com/office/officeart/2005/8/layout/hProcess7"/>
    <dgm:cxn modelId="{AA2E3AC0-39E4-4B98-9BC5-75DDDAC423E6}" type="presParOf" srcId="{D55AD210-0D96-4595-9747-2046DC80F718}" destId="{DFEDA8C6-94C4-453C-A9FD-EFF3002AFF76}" srcOrd="0" destOrd="0" presId="urn:microsoft.com/office/officeart/2005/8/layout/hProcess7"/>
    <dgm:cxn modelId="{9BFD1D88-6F09-4801-AD70-C30EEF628BF7}" type="presParOf" srcId="{D55AD210-0D96-4595-9747-2046DC80F718}" destId="{A53F5625-F7DE-4DCB-A777-CDF15E64F2ED}" srcOrd="1" destOrd="0" presId="urn:microsoft.com/office/officeart/2005/8/layout/hProcess7"/>
    <dgm:cxn modelId="{963344FE-84C5-4C45-B42D-1441971DC72B}" type="presParOf" srcId="{D55AD210-0D96-4595-9747-2046DC80F718}" destId="{FBCFA2D1-9D64-4BA2-A14A-D70EC6C7173F}" srcOrd="2" destOrd="0" presId="urn:microsoft.com/office/officeart/2005/8/layout/hProcess7"/>
    <dgm:cxn modelId="{757AE559-F1E4-4A4F-A035-1843C915DC13}" type="presParOf" srcId="{EFC3EAA7-0E20-4891-BF95-2E1F8AD5490F}" destId="{3EEBBCDE-3703-4CEA-8009-9A833ED6C806}" srcOrd="7" destOrd="0" presId="urn:microsoft.com/office/officeart/2005/8/layout/hProcess7"/>
    <dgm:cxn modelId="{B6F88EDB-4FA4-4821-B5B6-2BDE2FCFB13C}" type="presParOf" srcId="{EFC3EAA7-0E20-4891-BF95-2E1F8AD5490F}" destId="{003C69DE-0D59-4C80-8DE6-40206E00ACF3}" srcOrd="8" destOrd="0" presId="urn:microsoft.com/office/officeart/2005/8/layout/hProcess7"/>
    <dgm:cxn modelId="{1E9BE4C9-26B6-4F17-AF3D-44BFED791F72}" type="presParOf" srcId="{003C69DE-0D59-4C80-8DE6-40206E00ACF3}" destId="{AFCBFC7E-25E0-4AC3-8A0E-FC4D5CD42F36}" srcOrd="0" destOrd="0" presId="urn:microsoft.com/office/officeart/2005/8/layout/hProcess7"/>
    <dgm:cxn modelId="{B97964B0-EDAE-47F1-B9C6-A0980568ACA3}" type="presParOf" srcId="{003C69DE-0D59-4C80-8DE6-40206E00ACF3}" destId="{E2E15D84-5538-420E-9761-6036C9936AEF}" srcOrd="1" destOrd="0" presId="urn:microsoft.com/office/officeart/2005/8/layout/hProcess7"/>
    <dgm:cxn modelId="{1FB04E0A-1C82-4E65-9182-88A9A58DD3F4}" type="presParOf" srcId="{003C69DE-0D59-4C80-8DE6-40206E00ACF3}" destId="{E19BEAA1-6EF4-4258-A2D2-E4F88A84E773}" srcOrd="2" destOrd="0" presId="urn:microsoft.com/office/officeart/2005/8/layout/hProcess7"/>
    <dgm:cxn modelId="{F9511E12-AC91-4BBC-9896-15A0EED34DCF}" type="presParOf" srcId="{EFC3EAA7-0E20-4891-BF95-2E1F8AD5490F}" destId="{49564929-6268-403E-9141-2C4C291B90DC}" srcOrd="9" destOrd="0" presId="urn:microsoft.com/office/officeart/2005/8/layout/hProcess7"/>
    <dgm:cxn modelId="{E983481C-9C67-4EA1-8479-0B9FD9C02629}" type="presParOf" srcId="{EFC3EAA7-0E20-4891-BF95-2E1F8AD5490F}" destId="{E70E03FC-B1A5-444A-A1E7-A3BC10013A21}" srcOrd="10" destOrd="0" presId="urn:microsoft.com/office/officeart/2005/8/layout/hProcess7"/>
    <dgm:cxn modelId="{97C17BA6-DD7A-4D7A-961E-4033A125532E}" type="presParOf" srcId="{E70E03FC-B1A5-444A-A1E7-A3BC10013A21}" destId="{33FA297B-AE41-4A94-B833-78D3FE4419AD}" srcOrd="0" destOrd="0" presId="urn:microsoft.com/office/officeart/2005/8/layout/hProcess7"/>
    <dgm:cxn modelId="{47B3074A-4C6C-4169-A979-2B94220AA4CE}" type="presParOf" srcId="{E70E03FC-B1A5-444A-A1E7-A3BC10013A21}" destId="{1FD34BC2-C630-42A0-8E73-1E649C57A9EA}" srcOrd="1" destOrd="0" presId="urn:microsoft.com/office/officeart/2005/8/layout/hProcess7"/>
    <dgm:cxn modelId="{B3BCE4B6-9041-4200-956F-9DF51256203C}" type="presParOf" srcId="{E70E03FC-B1A5-444A-A1E7-A3BC10013A21}" destId="{3520983C-49EE-438E-85F5-FB224728E824}" srcOrd="2" destOrd="0" presId="urn:microsoft.com/office/officeart/2005/8/layout/hProcess7"/>
    <dgm:cxn modelId="{D3093A5F-D24B-4CE3-9B97-0E03D4225377}" type="presParOf" srcId="{EFC3EAA7-0E20-4891-BF95-2E1F8AD5490F}" destId="{17957E79-2F29-43AB-B0D2-855BE2A325AE}" srcOrd="11" destOrd="0" presId="urn:microsoft.com/office/officeart/2005/8/layout/hProcess7"/>
    <dgm:cxn modelId="{C1F2474A-C720-4192-8A48-50D208C5200F}" type="presParOf" srcId="{EFC3EAA7-0E20-4891-BF95-2E1F8AD5490F}" destId="{6AF47D28-F37A-47D1-B6FE-640CBFA3EBE1}" srcOrd="12" destOrd="0" presId="urn:microsoft.com/office/officeart/2005/8/layout/hProcess7"/>
    <dgm:cxn modelId="{C8EDAA73-C29F-4667-833D-B169873365A7}" type="presParOf" srcId="{6AF47D28-F37A-47D1-B6FE-640CBFA3EBE1}" destId="{12733D8D-7AA1-414B-8387-0BB1BB0C6E08}" srcOrd="0" destOrd="0" presId="urn:microsoft.com/office/officeart/2005/8/layout/hProcess7"/>
    <dgm:cxn modelId="{7EC4D740-E611-48CB-B862-3A208CA1D950}" type="presParOf" srcId="{6AF47D28-F37A-47D1-B6FE-640CBFA3EBE1}" destId="{2EDAA5A6-1C16-497C-8590-CAD5E922057A}" srcOrd="1" destOrd="0" presId="urn:microsoft.com/office/officeart/2005/8/layout/hProcess7"/>
    <dgm:cxn modelId="{9A6A01E8-E6CD-4539-9687-027F968628A0}" type="presParOf" srcId="{6AF47D28-F37A-47D1-B6FE-640CBFA3EBE1}" destId="{556232B1-BC49-45DB-BE43-1CDDBF58312B}" srcOrd="2" destOrd="0" presId="urn:microsoft.com/office/officeart/2005/8/layout/hProcess7"/>
    <dgm:cxn modelId="{6237E690-CD5E-432B-BEFB-2E5DFC58B89F}" type="presParOf" srcId="{EFC3EAA7-0E20-4891-BF95-2E1F8AD5490F}" destId="{4A10BDC9-B18B-47CC-B130-E7C1F373FF41}" srcOrd="13" destOrd="0" presId="urn:microsoft.com/office/officeart/2005/8/layout/hProcess7"/>
    <dgm:cxn modelId="{82819138-C132-46D2-B059-D1CDEC11DA4C}" type="presParOf" srcId="{EFC3EAA7-0E20-4891-BF95-2E1F8AD5490F}" destId="{79CFA16C-C283-4A28-87FB-97F66FE15249}" srcOrd="14" destOrd="0" presId="urn:microsoft.com/office/officeart/2005/8/layout/hProcess7"/>
    <dgm:cxn modelId="{3B9B9CB7-D2E7-43F3-81B0-DB9ACDAD22D8}" type="presParOf" srcId="{79CFA16C-C283-4A28-87FB-97F66FE15249}" destId="{E684ADBF-7AA2-484E-B2F7-3783EF71F393}" srcOrd="0" destOrd="0" presId="urn:microsoft.com/office/officeart/2005/8/layout/hProcess7"/>
    <dgm:cxn modelId="{6B450F19-7800-46BC-AB0D-78DCB8AA7321}" type="presParOf" srcId="{79CFA16C-C283-4A28-87FB-97F66FE15249}" destId="{98EC5AE5-8395-4111-9369-0DAF626AD7EE}" srcOrd="1" destOrd="0" presId="urn:microsoft.com/office/officeart/2005/8/layout/hProcess7"/>
    <dgm:cxn modelId="{0B30839E-7FC3-4982-8E88-CF67500964A9}" type="presParOf" srcId="{79CFA16C-C283-4A28-87FB-97F66FE15249}" destId="{49C3017B-04D6-4121-81DC-EA0ED51D5CDA}" srcOrd="2" destOrd="0" presId="urn:microsoft.com/office/officeart/2005/8/layout/hProcess7"/>
    <dgm:cxn modelId="{6634AEF8-B0A3-48FE-9F5A-CF556BDC1F9A}" type="presParOf" srcId="{EFC3EAA7-0E20-4891-BF95-2E1F8AD5490F}" destId="{49DA6B51-7310-4BA5-8F50-4B60D95EFB75}" srcOrd="15" destOrd="0" presId="urn:microsoft.com/office/officeart/2005/8/layout/hProcess7"/>
    <dgm:cxn modelId="{3BB73FE4-011E-47E0-A566-B87202EA26DB}" type="presParOf" srcId="{EFC3EAA7-0E20-4891-BF95-2E1F8AD5490F}" destId="{3DCAC881-9753-46E9-86DB-A2D0F20C7CBD}" srcOrd="16" destOrd="0" presId="urn:microsoft.com/office/officeart/2005/8/layout/hProcess7"/>
    <dgm:cxn modelId="{5CA402F5-B8E6-4940-9FB1-FEF6D70EDEB1}" type="presParOf" srcId="{3DCAC881-9753-46E9-86DB-A2D0F20C7CBD}" destId="{89A2951F-597C-4E92-855F-7D908DA68272}" srcOrd="0" destOrd="0" presId="urn:microsoft.com/office/officeart/2005/8/layout/hProcess7"/>
    <dgm:cxn modelId="{F6D97DD6-952A-4E2D-A807-0A608FF6676C}" type="presParOf" srcId="{3DCAC881-9753-46E9-86DB-A2D0F20C7CBD}" destId="{D26AD2B2-4770-45A1-B9D7-C62A82D34E34}" srcOrd="1" destOrd="0" presId="urn:microsoft.com/office/officeart/2005/8/layout/hProcess7"/>
    <dgm:cxn modelId="{63CB8E13-2F19-46E0-BEC7-0C8199141871}" type="presParOf" srcId="{3DCAC881-9753-46E9-86DB-A2D0F20C7CBD}" destId="{E0C90F4D-320C-41F0-A85D-1912C8186F20}" srcOrd="2" destOrd="0" presId="urn:microsoft.com/office/officeart/2005/8/layout/hProcess7"/>
    <dgm:cxn modelId="{7A03A04A-737E-4817-B6D5-BA15FDD90FF8}" type="presParOf" srcId="{EFC3EAA7-0E20-4891-BF95-2E1F8AD5490F}" destId="{8E9D0102-2F6E-4BF4-879B-96C6D72CB9CC}" srcOrd="17" destOrd="0" presId="urn:microsoft.com/office/officeart/2005/8/layout/hProcess7"/>
    <dgm:cxn modelId="{54C3208B-D63A-4A6C-A731-EA0E45E993CC}" type="presParOf" srcId="{EFC3EAA7-0E20-4891-BF95-2E1F8AD5490F}" destId="{FE449ABD-B65C-4BE8-9EA7-63779D77C7A7}" srcOrd="18" destOrd="0" presId="urn:microsoft.com/office/officeart/2005/8/layout/hProcess7"/>
    <dgm:cxn modelId="{1D00002B-DFD9-4660-AD6D-61B5F137A6A4}" type="presParOf" srcId="{FE449ABD-B65C-4BE8-9EA7-63779D77C7A7}" destId="{AC5FEEEA-E86B-4665-A7E5-ECC132AC2483}" srcOrd="0" destOrd="0" presId="urn:microsoft.com/office/officeart/2005/8/layout/hProcess7"/>
    <dgm:cxn modelId="{D6406176-07B4-4B88-9345-F0A7AA234F7C}" type="presParOf" srcId="{FE449ABD-B65C-4BE8-9EA7-63779D77C7A7}" destId="{081752A7-AF3E-477D-8170-B1EEBEFF6D1F}" srcOrd="1" destOrd="0" presId="urn:microsoft.com/office/officeart/2005/8/layout/hProcess7"/>
    <dgm:cxn modelId="{B5C17586-55AB-4D7A-8500-4AE36557A6C9}" type="presParOf" srcId="{FE449ABD-B65C-4BE8-9EA7-63779D77C7A7}" destId="{D54F5306-7506-4892-8316-7474923A11BD}" srcOrd="2" destOrd="0" presId="urn:microsoft.com/office/officeart/2005/8/layout/hProcess7"/>
    <dgm:cxn modelId="{7AAE4ABE-6E0A-4D89-B567-216DEC152D60}" type="presParOf" srcId="{EFC3EAA7-0E20-4891-BF95-2E1F8AD5490F}" destId="{666158F7-F09D-4A7B-B189-FD9D3A3CF345}" srcOrd="19" destOrd="0" presId="urn:microsoft.com/office/officeart/2005/8/layout/hProcess7"/>
    <dgm:cxn modelId="{65A6EF14-EFC8-42CE-9DF5-09BE558875DC}" type="presParOf" srcId="{EFC3EAA7-0E20-4891-BF95-2E1F8AD5490F}" destId="{A96056E5-A2CD-4605-BA40-59CD4C0A55C0}" srcOrd="20" destOrd="0" presId="urn:microsoft.com/office/officeart/2005/8/layout/hProcess7"/>
    <dgm:cxn modelId="{CF87600B-4E92-4253-B52F-A0087C751107}" type="presParOf" srcId="{A96056E5-A2CD-4605-BA40-59CD4C0A55C0}" destId="{33D0016E-7B38-4391-A1E1-3AF1A0744C4C}" srcOrd="0" destOrd="0" presId="urn:microsoft.com/office/officeart/2005/8/layout/hProcess7"/>
    <dgm:cxn modelId="{90B79FB4-4A69-478B-99AE-C8AEAFB5488E}" type="presParOf" srcId="{A96056E5-A2CD-4605-BA40-59CD4C0A55C0}" destId="{F73058E4-11B3-4339-88FD-4D75E15F9026}" srcOrd="1" destOrd="0" presId="urn:microsoft.com/office/officeart/2005/8/layout/hProcess7"/>
    <dgm:cxn modelId="{D7154CC5-8FC6-43A0-B47B-68F0A213559A}" type="presParOf" srcId="{A96056E5-A2CD-4605-BA40-59CD4C0A55C0}" destId="{0F93D4BC-DB62-4A4C-A145-F0276749176A}" srcOrd="2" destOrd="0" presId="urn:microsoft.com/office/officeart/2005/8/layout/hProcess7"/>
    <dgm:cxn modelId="{0238E297-14F5-46EF-BFF0-1DAD03FACC01}" type="presParOf" srcId="{EFC3EAA7-0E20-4891-BF95-2E1F8AD5490F}" destId="{C31B3CD1-AB82-4E81-82D1-AD3BC1826D57}" srcOrd="21" destOrd="0" presId="urn:microsoft.com/office/officeart/2005/8/layout/hProcess7"/>
    <dgm:cxn modelId="{89BB7205-F14E-4106-A060-6A549CA4941D}" type="presParOf" srcId="{EFC3EAA7-0E20-4891-BF95-2E1F8AD5490F}" destId="{A70DA184-5CC5-4DA8-BD0F-A36FDCE27CDD}" srcOrd="22" destOrd="0" presId="urn:microsoft.com/office/officeart/2005/8/layout/hProcess7"/>
    <dgm:cxn modelId="{90B2C11F-6855-4C5E-BB72-EF15403DD8D4}" type="presParOf" srcId="{A70DA184-5CC5-4DA8-BD0F-A36FDCE27CDD}" destId="{E4871801-526F-4B8D-B2DD-2A2D1D396F12}" srcOrd="0" destOrd="0" presId="urn:microsoft.com/office/officeart/2005/8/layout/hProcess7"/>
    <dgm:cxn modelId="{65A131A3-0A7C-45D6-BDBD-962E8C231D92}" type="presParOf" srcId="{A70DA184-5CC5-4DA8-BD0F-A36FDCE27CDD}" destId="{7FE6D93B-7C54-4FF3-A5DF-911BA6559A09}" srcOrd="1" destOrd="0" presId="urn:microsoft.com/office/officeart/2005/8/layout/hProcess7"/>
    <dgm:cxn modelId="{58C27513-4F82-46C7-96BC-0A013C93FA13}" type="presParOf" srcId="{A70DA184-5CC5-4DA8-BD0F-A36FDCE27CDD}" destId="{E4CE3A3E-C46A-404A-814D-8EEF82551BFE}" srcOrd="2" destOrd="0" presId="urn:microsoft.com/office/officeart/2005/8/layout/hProcess7"/>
    <dgm:cxn modelId="{E608CA97-D86B-4561-9396-CBDDFBBF3C02}" type="presParOf" srcId="{EFC3EAA7-0E20-4891-BF95-2E1F8AD5490F}" destId="{DD13A8F6-0899-4A84-91A0-97BFDDDCFC81}" srcOrd="23" destOrd="0" presId="urn:microsoft.com/office/officeart/2005/8/layout/hProcess7"/>
    <dgm:cxn modelId="{00EE6292-A097-4294-A1D4-777845C348E8}" type="presParOf" srcId="{EFC3EAA7-0E20-4891-BF95-2E1F8AD5490F}" destId="{CB3A7064-C668-45FD-953F-757C9FD81EFB}" srcOrd="24" destOrd="0" presId="urn:microsoft.com/office/officeart/2005/8/layout/hProcess7"/>
    <dgm:cxn modelId="{F42EC6A6-ED0A-4706-AD25-54264E28AAD0}" type="presParOf" srcId="{CB3A7064-C668-45FD-953F-757C9FD81EFB}" destId="{A09AFD84-9EE0-43D8-B562-64042810BCA5}" srcOrd="0" destOrd="0" presId="urn:microsoft.com/office/officeart/2005/8/layout/hProcess7"/>
    <dgm:cxn modelId="{7D99CEC7-72E9-487C-8E28-4B3774E0748E}" type="presParOf" srcId="{CB3A7064-C668-45FD-953F-757C9FD81EFB}" destId="{38FDA564-761B-4ACE-8E2D-0DF19F72AB84}" srcOrd="1" destOrd="0" presId="urn:microsoft.com/office/officeart/2005/8/layout/hProcess7"/>
    <dgm:cxn modelId="{4E02D345-8C1F-4E63-B2BB-6D338C58936A}" type="presParOf" srcId="{CB3A7064-C668-45FD-953F-757C9FD81EFB}" destId="{CB11C1F2-0ED3-4807-B57B-0047CF137885}" srcOrd="2" destOrd="0" presId="urn:microsoft.com/office/officeart/2005/8/layout/hProcess7"/>
    <dgm:cxn modelId="{B9106511-3B28-418F-A3EC-66228D81399C}" type="presParOf" srcId="{EFC3EAA7-0E20-4891-BF95-2E1F8AD5490F}" destId="{52EA3A75-DB38-403F-81DA-E3C853D28C14}" srcOrd="25" destOrd="0" presId="urn:microsoft.com/office/officeart/2005/8/layout/hProcess7"/>
    <dgm:cxn modelId="{83126340-443E-4108-BDE0-A13CF19FF9BD}" type="presParOf" srcId="{EFC3EAA7-0E20-4891-BF95-2E1F8AD5490F}" destId="{95FAD940-7E7B-43D8-A1F6-F69B7154E79E}" srcOrd="26" destOrd="0" presId="urn:microsoft.com/office/officeart/2005/8/layout/hProcess7"/>
    <dgm:cxn modelId="{5D1CB9BF-0630-4A48-91AD-FD7696A4A8F2}" type="presParOf" srcId="{95FAD940-7E7B-43D8-A1F6-F69B7154E79E}" destId="{1AC5F59A-73B4-41A7-A34E-AE32DD92FAD7}" srcOrd="0" destOrd="0" presId="urn:microsoft.com/office/officeart/2005/8/layout/hProcess7"/>
    <dgm:cxn modelId="{B140A3B4-C779-45F6-8EFA-EE7510B34898}" type="presParOf" srcId="{95FAD940-7E7B-43D8-A1F6-F69B7154E79E}" destId="{37D31B51-FBFE-4159-9044-BF33FA96225E}" srcOrd="1" destOrd="0" presId="urn:microsoft.com/office/officeart/2005/8/layout/hProcess7"/>
    <dgm:cxn modelId="{950A6812-CDA8-4F4D-BF2F-980C739967C7}" type="presParOf" srcId="{95FAD940-7E7B-43D8-A1F6-F69B7154E79E}" destId="{E2AD9199-A754-49FC-B884-143225CB265F}" srcOrd="2" destOrd="0" presId="urn:microsoft.com/office/officeart/2005/8/layout/hProcess7"/>
    <dgm:cxn modelId="{9BEB4308-DE38-422B-81D7-F56E0AA2107A}" type="presParOf" srcId="{EFC3EAA7-0E20-4891-BF95-2E1F8AD5490F}" destId="{1D71459E-2720-4BEC-874E-622369CE6453}" srcOrd="27" destOrd="0" presId="urn:microsoft.com/office/officeart/2005/8/layout/hProcess7"/>
    <dgm:cxn modelId="{68F9294A-BF6B-4C60-9DF0-AD9913CE6643}" type="presParOf" srcId="{EFC3EAA7-0E20-4891-BF95-2E1F8AD5490F}" destId="{5726179E-9F2D-47E0-BE28-347FD6FC2050}" srcOrd="28" destOrd="0" presId="urn:microsoft.com/office/officeart/2005/8/layout/hProcess7"/>
    <dgm:cxn modelId="{D0324C00-A679-43D9-8652-1EACB3A70763}" type="presParOf" srcId="{5726179E-9F2D-47E0-BE28-347FD6FC2050}" destId="{F389AE3F-4466-4A08-A813-F775568D5B6E}" srcOrd="0" destOrd="0" presId="urn:microsoft.com/office/officeart/2005/8/layout/hProcess7"/>
    <dgm:cxn modelId="{D0156F53-BE86-47C2-A3E5-E4205233C8BF}" type="presParOf" srcId="{5726179E-9F2D-47E0-BE28-347FD6FC2050}" destId="{5650D474-E145-4339-8133-0204288967D7}" srcOrd="1" destOrd="0" presId="urn:microsoft.com/office/officeart/2005/8/layout/hProcess7"/>
    <dgm:cxn modelId="{C329DCE6-5089-4AE4-98F8-99000E76A8E5}" type="presParOf" srcId="{5726179E-9F2D-47E0-BE28-347FD6FC2050}" destId="{EC17F69B-ABA0-48E6-8480-201905EF4FD2}" srcOrd="2" destOrd="0" presId="urn:microsoft.com/office/officeart/2005/8/layout/hProcess7"/>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322B83-2C92-4F65-B25F-174D98949B0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72B3D412-F0AC-4519-9674-2FF954465A8A}">
      <dgm:prSet phldrT="[Text]" custT="1"/>
      <dgm:spPr/>
      <dgm:t>
        <a:bodyPr/>
        <a:lstStyle/>
        <a:p>
          <a:r>
            <a:rPr lang="en-US" sz="2800" dirty="0">
              <a:latin typeface="+mj-lt"/>
            </a:rPr>
            <a:t>You </a:t>
          </a:r>
          <a:r>
            <a:rPr lang="en-US" sz="2800" dirty="0" smtClean="0">
              <a:latin typeface="+mj-lt"/>
            </a:rPr>
            <a:t>Can Usually</a:t>
          </a:r>
          <a:endParaRPr lang="en-US" sz="2800" dirty="0">
            <a:latin typeface="+mj-lt"/>
          </a:endParaRPr>
        </a:p>
      </dgm:t>
    </dgm:pt>
    <dgm:pt modelId="{215F956A-8345-4470-9C09-0C67310FD0D9}" type="parTrans" cxnId="{14B8FE41-7C18-4DD0-8C80-62DFE497ED99}">
      <dgm:prSet/>
      <dgm:spPr/>
      <dgm:t>
        <a:bodyPr/>
        <a:lstStyle/>
        <a:p>
          <a:endParaRPr lang="en-US"/>
        </a:p>
      </dgm:t>
    </dgm:pt>
    <dgm:pt modelId="{D2019182-3DE0-49C7-BEE3-EEBFA01923BC}" type="sibTrans" cxnId="{14B8FE41-7C18-4DD0-8C80-62DFE497ED99}">
      <dgm:prSet/>
      <dgm:spPr/>
      <dgm:t>
        <a:bodyPr/>
        <a:lstStyle/>
        <a:p>
          <a:endParaRPr lang="en-US"/>
        </a:p>
      </dgm:t>
    </dgm:pt>
    <dgm:pt modelId="{3440E007-0069-4420-9F22-BB5FF9F31C45}">
      <dgm:prSet phldrT="[Text]"/>
      <dgm:spPr/>
      <dgm:t>
        <a:bodyPr/>
        <a:lstStyle/>
        <a:p>
          <a:r>
            <a:rPr lang="en-US" dirty="0"/>
            <a:t>Get Original Medicare</a:t>
          </a:r>
        </a:p>
      </dgm:t>
    </dgm:pt>
    <dgm:pt modelId="{0A4869D8-BA7B-452D-BFF4-34F29C80C1DF}" type="parTrans" cxnId="{2750A7B9-314C-49F7-BE4F-DA6982B5F231}">
      <dgm:prSet/>
      <dgm:spPr/>
      <dgm:t>
        <a:bodyPr/>
        <a:lstStyle/>
        <a:p>
          <a:endParaRPr lang="en-US"/>
        </a:p>
      </dgm:t>
    </dgm:pt>
    <dgm:pt modelId="{5C915A04-B12A-4D68-A9BB-BAFFE8E176D7}" type="sibTrans" cxnId="{2750A7B9-314C-49F7-BE4F-DA6982B5F231}">
      <dgm:prSet/>
      <dgm:spPr/>
      <dgm:t>
        <a:bodyPr/>
        <a:lstStyle/>
        <a:p>
          <a:endParaRPr lang="en-US"/>
        </a:p>
      </dgm:t>
    </dgm:pt>
    <dgm:pt modelId="{3808C494-51ED-4696-91A4-A9D5E56EC248}">
      <dgm:prSet phldrT="[Text]"/>
      <dgm:spPr/>
      <dgm:t>
        <a:bodyPr/>
        <a:lstStyle/>
        <a:p>
          <a:r>
            <a:rPr lang="en-US" dirty="0"/>
            <a:t>Join an ESRD Special Needs Plan </a:t>
          </a:r>
        </a:p>
        <a:p>
          <a:r>
            <a:rPr lang="en-US" dirty="0"/>
            <a:t>(if available in your area)</a:t>
          </a:r>
        </a:p>
      </dgm:t>
    </dgm:pt>
    <dgm:pt modelId="{AEA72319-BE9F-4440-A31D-731C1C7F116C}" type="parTrans" cxnId="{E9D2442E-A651-4458-9476-ED697FFBBE11}">
      <dgm:prSet/>
      <dgm:spPr/>
      <dgm:t>
        <a:bodyPr/>
        <a:lstStyle/>
        <a:p>
          <a:endParaRPr lang="en-US"/>
        </a:p>
      </dgm:t>
    </dgm:pt>
    <dgm:pt modelId="{0D8BFE41-00D6-4D0A-B33B-5669E82929B8}" type="sibTrans" cxnId="{E9D2442E-A651-4458-9476-ED697FFBBE11}">
      <dgm:prSet/>
      <dgm:spPr/>
      <dgm:t>
        <a:bodyPr/>
        <a:lstStyle/>
        <a:p>
          <a:endParaRPr lang="en-US"/>
        </a:p>
      </dgm:t>
    </dgm:pt>
    <dgm:pt modelId="{32AC3FD8-71B3-46A5-8EA1-DA70C29C6512}">
      <dgm:prSet phldrT="[Text]" custT="1"/>
      <dgm:spPr/>
      <dgm:t>
        <a:bodyPr/>
        <a:lstStyle/>
        <a:p>
          <a:r>
            <a:rPr lang="en-US" sz="2800" dirty="0">
              <a:latin typeface="+mj-lt"/>
            </a:rPr>
            <a:t>You Can’t</a:t>
          </a:r>
        </a:p>
      </dgm:t>
    </dgm:pt>
    <dgm:pt modelId="{91A53CE6-A1B6-45CA-974B-7EF07F2BB5D6}" type="parTrans" cxnId="{50D8CF60-972F-435F-B99D-1BB72DD08881}">
      <dgm:prSet/>
      <dgm:spPr/>
      <dgm:t>
        <a:bodyPr/>
        <a:lstStyle/>
        <a:p>
          <a:endParaRPr lang="en-US"/>
        </a:p>
      </dgm:t>
    </dgm:pt>
    <dgm:pt modelId="{E8735B61-B350-461C-8B0F-49E099AA5C93}" type="sibTrans" cxnId="{50D8CF60-972F-435F-B99D-1BB72DD08881}">
      <dgm:prSet/>
      <dgm:spPr/>
      <dgm:t>
        <a:bodyPr/>
        <a:lstStyle/>
        <a:p>
          <a:endParaRPr lang="en-US"/>
        </a:p>
      </dgm:t>
    </dgm:pt>
    <dgm:pt modelId="{72698D2A-BE1A-41A5-B8D1-F92FBEFAE91F}">
      <dgm:prSet phldrT="[Text]"/>
      <dgm:spPr/>
      <dgm:t>
        <a:bodyPr/>
        <a:lstStyle/>
        <a:p>
          <a:r>
            <a:rPr lang="en-US" dirty="0"/>
            <a:t>Get Medicare Advantage </a:t>
          </a:r>
        </a:p>
        <a:p>
          <a:r>
            <a:rPr lang="en-US" dirty="0"/>
            <a:t>(with some exceptions)</a:t>
          </a:r>
        </a:p>
      </dgm:t>
    </dgm:pt>
    <dgm:pt modelId="{7DB2C2F9-ABF2-4294-8A49-4E4BBA16CB0A}" type="parTrans" cxnId="{7D113908-5CBA-4FEA-8193-344C6306B2A5}">
      <dgm:prSet/>
      <dgm:spPr/>
      <dgm:t>
        <a:bodyPr/>
        <a:lstStyle/>
        <a:p>
          <a:endParaRPr lang="en-US"/>
        </a:p>
      </dgm:t>
    </dgm:pt>
    <dgm:pt modelId="{1D9268C8-5F82-4AEF-8B2C-0D4415EBD1D6}" type="sibTrans" cxnId="{7D113908-5CBA-4FEA-8193-344C6306B2A5}">
      <dgm:prSet/>
      <dgm:spPr/>
      <dgm:t>
        <a:bodyPr/>
        <a:lstStyle/>
        <a:p>
          <a:endParaRPr lang="en-US"/>
        </a:p>
      </dgm:t>
    </dgm:pt>
    <dgm:pt modelId="{8EE56085-AD5C-4A6B-96A2-2F6FDC551830}" type="pres">
      <dgm:prSet presAssocID="{33322B83-2C92-4F65-B25F-174D98949B02}" presName="diagram" presStyleCnt="0">
        <dgm:presLayoutVars>
          <dgm:chPref val="1"/>
          <dgm:dir/>
          <dgm:animOne val="branch"/>
          <dgm:animLvl val="lvl"/>
          <dgm:resizeHandles/>
        </dgm:presLayoutVars>
      </dgm:prSet>
      <dgm:spPr/>
      <dgm:t>
        <a:bodyPr/>
        <a:lstStyle/>
        <a:p>
          <a:endParaRPr lang="en-US"/>
        </a:p>
      </dgm:t>
    </dgm:pt>
    <dgm:pt modelId="{A735C560-2E5A-48B0-BF0C-833C4F31C05B}" type="pres">
      <dgm:prSet presAssocID="{72B3D412-F0AC-4519-9674-2FF954465A8A}" presName="root" presStyleCnt="0"/>
      <dgm:spPr/>
    </dgm:pt>
    <dgm:pt modelId="{B077E313-FDD9-4ED8-985F-B99A528C1BF2}" type="pres">
      <dgm:prSet presAssocID="{72B3D412-F0AC-4519-9674-2FF954465A8A}" presName="rootComposite" presStyleCnt="0"/>
      <dgm:spPr/>
    </dgm:pt>
    <dgm:pt modelId="{3C177A37-CF04-4B25-A727-AA87BEDC83CF}" type="pres">
      <dgm:prSet presAssocID="{72B3D412-F0AC-4519-9674-2FF954465A8A}" presName="rootText" presStyleLbl="node1" presStyleIdx="0" presStyleCnt="2" custScaleY="62033" custLinFactNeighborX="1382" custLinFactNeighborY="1339"/>
      <dgm:spPr/>
      <dgm:t>
        <a:bodyPr/>
        <a:lstStyle/>
        <a:p>
          <a:endParaRPr lang="en-US"/>
        </a:p>
      </dgm:t>
    </dgm:pt>
    <dgm:pt modelId="{48CCA068-7A27-4A73-9264-8D38BAF6243A}" type="pres">
      <dgm:prSet presAssocID="{72B3D412-F0AC-4519-9674-2FF954465A8A}" presName="rootConnector" presStyleLbl="node1" presStyleIdx="0" presStyleCnt="2"/>
      <dgm:spPr/>
      <dgm:t>
        <a:bodyPr/>
        <a:lstStyle/>
        <a:p>
          <a:endParaRPr lang="en-US"/>
        </a:p>
      </dgm:t>
    </dgm:pt>
    <dgm:pt modelId="{461803C3-845C-4A47-8901-76296EAE0267}" type="pres">
      <dgm:prSet presAssocID="{72B3D412-F0AC-4519-9674-2FF954465A8A}" presName="childShape" presStyleCnt="0"/>
      <dgm:spPr/>
    </dgm:pt>
    <dgm:pt modelId="{C77D5C21-4054-4804-89E4-69F26D993A02}" type="pres">
      <dgm:prSet presAssocID="{0A4869D8-BA7B-452D-BFF4-34F29C80C1DF}" presName="Name13" presStyleLbl="parChTrans1D2" presStyleIdx="0" presStyleCnt="3"/>
      <dgm:spPr/>
      <dgm:t>
        <a:bodyPr/>
        <a:lstStyle/>
        <a:p>
          <a:endParaRPr lang="en-US"/>
        </a:p>
      </dgm:t>
    </dgm:pt>
    <dgm:pt modelId="{EE5831ED-CE60-4AD1-A221-C0BFD09F6DD4}" type="pres">
      <dgm:prSet presAssocID="{3440E007-0069-4420-9F22-BB5FF9F31C45}" presName="childText" presStyleLbl="bgAcc1" presStyleIdx="0" presStyleCnt="3" custLinFactNeighborY="-9856">
        <dgm:presLayoutVars>
          <dgm:bulletEnabled val="1"/>
        </dgm:presLayoutVars>
      </dgm:prSet>
      <dgm:spPr/>
      <dgm:t>
        <a:bodyPr/>
        <a:lstStyle/>
        <a:p>
          <a:endParaRPr lang="en-US"/>
        </a:p>
      </dgm:t>
    </dgm:pt>
    <dgm:pt modelId="{F31D4BA6-3172-4CA6-A039-4B536994D495}" type="pres">
      <dgm:prSet presAssocID="{AEA72319-BE9F-4440-A31D-731C1C7F116C}" presName="Name13" presStyleLbl="parChTrans1D2" presStyleIdx="1" presStyleCnt="3"/>
      <dgm:spPr/>
      <dgm:t>
        <a:bodyPr/>
        <a:lstStyle/>
        <a:p>
          <a:endParaRPr lang="en-US"/>
        </a:p>
      </dgm:t>
    </dgm:pt>
    <dgm:pt modelId="{3CBC73C0-3765-47AD-B09E-B5A291AA3F5C}" type="pres">
      <dgm:prSet presAssocID="{3808C494-51ED-4696-91A4-A9D5E56EC248}" presName="childText" presStyleLbl="bgAcc1" presStyleIdx="1" presStyleCnt="3" custLinFactNeighborY="-12320">
        <dgm:presLayoutVars>
          <dgm:bulletEnabled val="1"/>
        </dgm:presLayoutVars>
      </dgm:prSet>
      <dgm:spPr/>
      <dgm:t>
        <a:bodyPr/>
        <a:lstStyle/>
        <a:p>
          <a:endParaRPr lang="en-US"/>
        </a:p>
      </dgm:t>
    </dgm:pt>
    <dgm:pt modelId="{6FE799A0-A281-4A31-A8D0-A2ED511232E7}" type="pres">
      <dgm:prSet presAssocID="{32AC3FD8-71B3-46A5-8EA1-DA70C29C6512}" presName="root" presStyleCnt="0"/>
      <dgm:spPr/>
    </dgm:pt>
    <dgm:pt modelId="{37B3477B-8C16-4FB1-8538-6B463B899C12}" type="pres">
      <dgm:prSet presAssocID="{32AC3FD8-71B3-46A5-8EA1-DA70C29C6512}" presName="rootComposite" presStyleCnt="0"/>
      <dgm:spPr/>
    </dgm:pt>
    <dgm:pt modelId="{742EBE3E-0885-4AB6-82B1-FF50BC9DAA4E}" type="pres">
      <dgm:prSet presAssocID="{32AC3FD8-71B3-46A5-8EA1-DA70C29C6512}" presName="rootText" presStyleLbl="node1" presStyleIdx="1" presStyleCnt="2" custScaleY="61777"/>
      <dgm:spPr/>
      <dgm:t>
        <a:bodyPr/>
        <a:lstStyle/>
        <a:p>
          <a:endParaRPr lang="en-US"/>
        </a:p>
      </dgm:t>
    </dgm:pt>
    <dgm:pt modelId="{0DEC2ECA-B479-48C7-91E4-B0D8D8E0F26B}" type="pres">
      <dgm:prSet presAssocID="{32AC3FD8-71B3-46A5-8EA1-DA70C29C6512}" presName="rootConnector" presStyleLbl="node1" presStyleIdx="1" presStyleCnt="2"/>
      <dgm:spPr/>
      <dgm:t>
        <a:bodyPr/>
        <a:lstStyle/>
        <a:p>
          <a:endParaRPr lang="en-US"/>
        </a:p>
      </dgm:t>
    </dgm:pt>
    <dgm:pt modelId="{46C30F41-3902-431F-A889-BB8CA342ACA3}" type="pres">
      <dgm:prSet presAssocID="{32AC3FD8-71B3-46A5-8EA1-DA70C29C6512}" presName="childShape" presStyleCnt="0"/>
      <dgm:spPr/>
    </dgm:pt>
    <dgm:pt modelId="{E48717E7-F792-4981-B902-82BAE8163C7F}" type="pres">
      <dgm:prSet presAssocID="{7DB2C2F9-ABF2-4294-8A49-4E4BBA16CB0A}" presName="Name13" presStyleLbl="parChTrans1D2" presStyleIdx="2" presStyleCnt="3"/>
      <dgm:spPr/>
      <dgm:t>
        <a:bodyPr/>
        <a:lstStyle/>
        <a:p>
          <a:endParaRPr lang="en-US"/>
        </a:p>
      </dgm:t>
    </dgm:pt>
    <dgm:pt modelId="{5B2406F2-8E6B-4290-8459-6C1ECBDF199F}" type="pres">
      <dgm:prSet presAssocID="{72698D2A-BE1A-41A5-B8D1-F92FBEFAE91F}" presName="childText" presStyleLbl="bgAcc1" presStyleIdx="2" presStyleCnt="3" custLinFactNeighborY="-6160">
        <dgm:presLayoutVars>
          <dgm:bulletEnabled val="1"/>
        </dgm:presLayoutVars>
      </dgm:prSet>
      <dgm:spPr/>
      <dgm:t>
        <a:bodyPr/>
        <a:lstStyle/>
        <a:p>
          <a:endParaRPr lang="en-US"/>
        </a:p>
      </dgm:t>
    </dgm:pt>
  </dgm:ptLst>
  <dgm:cxnLst>
    <dgm:cxn modelId="{6281F74B-B94B-4A2C-92CB-9C357258E223}" type="presOf" srcId="{72B3D412-F0AC-4519-9674-2FF954465A8A}" destId="{3C177A37-CF04-4B25-A727-AA87BEDC83CF}" srcOrd="0" destOrd="0" presId="urn:microsoft.com/office/officeart/2005/8/layout/hierarchy3"/>
    <dgm:cxn modelId="{6F594546-AA96-4E1C-AD0A-BF7B7439F481}" type="presOf" srcId="{7DB2C2F9-ABF2-4294-8A49-4E4BBA16CB0A}" destId="{E48717E7-F792-4981-B902-82BAE8163C7F}" srcOrd="0" destOrd="0" presId="urn:microsoft.com/office/officeart/2005/8/layout/hierarchy3"/>
    <dgm:cxn modelId="{4AFB41ED-6866-4A16-8160-4A978B18F861}" type="presOf" srcId="{33322B83-2C92-4F65-B25F-174D98949B02}" destId="{8EE56085-AD5C-4A6B-96A2-2F6FDC551830}" srcOrd="0" destOrd="0" presId="urn:microsoft.com/office/officeart/2005/8/layout/hierarchy3"/>
    <dgm:cxn modelId="{E9D2442E-A651-4458-9476-ED697FFBBE11}" srcId="{72B3D412-F0AC-4519-9674-2FF954465A8A}" destId="{3808C494-51ED-4696-91A4-A9D5E56EC248}" srcOrd="1" destOrd="0" parTransId="{AEA72319-BE9F-4440-A31D-731C1C7F116C}" sibTransId="{0D8BFE41-00D6-4D0A-B33B-5669E82929B8}"/>
    <dgm:cxn modelId="{14B8FE41-7C18-4DD0-8C80-62DFE497ED99}" srcId="{33322B83-2C92-4F65-B25F-174D98949B02}" destId="{72B3D412-F0AC-4519-9674-2FF954465A8A}" srcOrd="0" destOrd="0" parTransId="{215F956A-8345-4470-9C09-0C67310FD0D9}" sibTransId="{D2019182-3DE0-49C7-BEE3-EEBFA01923BC}"/>
    <dgm:cxn modelId="{4EC86198-5A1B-4AA0-92BC-D956742DD38A}" type="presOf" srcId="{3808C494-51ED-4696-91A4-A9D5E56EC248}" destId="{3CBC73C0-3765-47AD-B09E-B5A291AA3F5C}" srcOrd="0" destOrd="0" presId="urn:microsoft.com/office/officeart/2005/8/layout/hierarchy3"/>
    <dgm:cxn modelId="{8C0E7AC9-7859-4F62-8BE3-41D737BBA00A}" type="presOf" srcId="{3440E007-0069-4420-9F22-BB5FF9F31C45}" destId="{EE5831ED-CE60-4AD1-A221-C0BFD09F6DD4}" srcOrd="0" destOrd="0" presId="urn:microsoft.com/office/officeart/2005/8/layout/hierarchy3"/>
    <dgm:cxn modelId="{778C7146-BAA1-4A5B-818E-2E1F754B2240}" type="presOf" srcId="{32AC3FD8-71B3-46A5-8EA1-DA70C29C6512}" destId="{0DEC2ECA-B479-48C7-91E4-B0D8D8E0F26B}" srcOrd="1" destOrd="0" presId="urn:microsoft.com/office/officeart/2005/8/layout/hierarchy3"/>
    <dgm:cxn modelId="{00D2DE5E-E3D6-4E05-B57F-4D3E3AE7FD79}" type="presOf" srcId="{AEA72319-BE9F-4440-A31D-731C1C7F116C}" destId="{F31D4BA6-3172-4CA6-A039-4B536994D495}" srcOrd="0" destOrd="0" presId="urn:microsoft.com/office/officeart/2005/8/layout/hierarchy3"/>
    <dgm:cxn modelId="{2750A7B9-314C-49F7-BE4F-DA6982B5F231}" srcId="{72B3D412-F0AC-4519-9674-2FF954465A8A}" destId="{3440E007-0069-4420-9F22-BB5FF9F31C45}" srcOrd="0" destOrd="0" parTransId="{0A4869D8-BA7B-452D-BFF4-34F29C80C1DF}" sibTransId="{5C915A04-B12A-4D68-A9BB-BAFFE8E176D7}"/>
    <dgm:cxn modelId="{2520C9D6-1487-49BA-B390-031DC066B3ED}" type="presOf" srcId="{72B3D412-F0AC-4519-9674-2FF954465A8A}" destId="{48CCA068-7A27-4A73-9264-8D38BAF6243A}" srcOrd="1" destOrd="0" presId="urn:microsoft.com/office/officeart/2005/8/layout/hierarchy3"/>
    <dgm:cxn modelId="{C0C586E9-D31F-4C87-9ED0-3DD546A956C8}" type="presOf" srcId="{0A4869D8-BA7B-452D-BFF4-34F29C80C1DF}" destId="{C77D5C21-4054-4804-89E4-69F26D993A02}" srcOrd="0" destOrd="0" presId="urn:microsoft.com/office/officeart/2005/8/layout/hierarchy3"/>
    <dgm:cxn modelId="{50D8CF60-972F-435F-B99D-1BB72DD08881}" srcId="{33322B83-2C92-4F65-B25F-174D98949B02}" destId="{32AC3FD8-71B3-46A5-8EA1-DA70C29C6512}" srcOrd="1" destOrd="0" parTransId="{91A53CE6-A1B6-45CA-974B-7EF07F2BB5D6}" sibTransId="{E8735B61-B350-461C-8B0F-49E099AA5C93}"/>
    <dgm:cxn modelId="{43A3B5C4-9144-4C69-94AD-096C391142CE}" type="presOf" srcId="{72698D2A-BE1A-41A5-B8D1-F92FBEFAE91F}" destId="{5B2406F2-8E6B-4290-8459-6C1ECBDF199F}" srcOrd="0" destOrd="0" presId="urn:microsoft.com/office/officeart/2005/8/layout/hierarchy3"/>
    <dgm:cxn modelId="{7D113908-5CBA-4FEA-8193-344C6306B2A5}" srcId="{32AC3FD8-71B3-46A5-8EA1-DA70C29C6512}" destId="{72698D2A-BE1A-41A5-B8D1-F92FBEFAE91F}" srcOrd="0" destOrd="0" parTransId="{7DB2C2F9-ABF2-4294-8A49-4E4BBA16CB0A}" sibTransId="{1D9268C8-5F82-4AEF-8B2C-0D4415EBD1D6}"/>
    <dgm:cxn modelId="{183B23EF-31E6-4543-A5D5-9117B192B129}" type="presOf" srcId="{32AC3FD8-71B3-46A5-8EA1-DA70C29C6512}" destId="{742EBE3E-0885-4AB6-82B1-FF50BC9DAA4E}" srcOrd="0" destOrd="0" presId="urn:microsoft.com/office/officeart/2005/8/layout/hierarchy3"/>
    <dgm:cxn modelId="{6F486906-0D25-48E4-9AC9-14D153E3F2FD}" type="presParOf" srcId="{8EE56085-AD5C-4A6B-96A2-2F6FDC551830}" destId="{A735C560-2E5A-48B0-BF0C-833C4F31C05B}" srcOrd="0" destOrd="0" presId="urn:microsoft.com/office/officeart/2005/8/layout/hierarchy3"/>
    <dgm:cxn modelId="{FBF4CC7A-4D17-4E60-976F-BBE0CBBD438B}" type="presParOf" srcId="{A735C560-2E5A-48B0-BF0C-833C4F31C05B}" destId="{B077E313-FDD9-4ED8-985F-B99A528C1BF2}" srcOrd="0" destOrd="0" presId="urn:microsoft.com/office/officeart/2005/8/layout/hierarchy3"/>
    <dgm:cxn modelId="{C4835143-63F1-4737-90D7-4C609CE8D71E}" type="presParOf" srcId="{B077E313-FDD9-4ED8-985F-B99A528C1BF2}" destId="{3C177A37-CF04-4B25-A727-AA87BEDC83CF}" srcOrd="0" destOrd="0" presId="urn:microsoft.com/office/officeart/2005/8/layout/hierarchy3"/>
    <dgm:cxn modelId="{281AFF3F-ADAF-483A-A839-A47935A53F41}" type="presParOf" srcId="{B077E313-FDD9-4ED8-985F-B99A528C1BF2}" destId="{48CCA068-7A27-4A73-9264-8D38BAF6243A}" srcOrd="1" destOrd="0" presId="urn:microsoft.com/office/officeart/2005/8/layout/hierarchy3"/>
    <dgm:cxn modelId="{80CDE580-7E39-4FDB-8F38-A40C992B9BFE}" type="presParOf" srcId="{A735C560-2E5A-48B0-BF0C-833C4F31C05B}" destId="{461803C3-845C-4A47-8901-76296EAE0267}" srcOrd="1" destOrd="0" presId="urn:microsoft.com/office/officeart/2005/8/layout/hierarchy3"/>
    <dgm:cxn modelId="{5FACC075-714E-4780-8820-BB219E19443B}" type="presParOf" srcId="{461803C3-845C-4A47-8901-76296EAE0267}" destId="{C77D5C21-4054-4804-89E4-69F26D993A02}" srcOrd="0" destOrd="0" presId="urn:microsoft.com/office/officeart/2005/8/layout/hierarchy3"/>
    <dgm:cxn modelId="{5DE2B64E-F706-4E7E-9911-04515F313CB0}" type="presParOf" srcId="{461803C3-845C-4A47-8901-76296EAE0267}" destId="{EE5831ED-CE60-4AD1-A221-C0BFD09F6DD4}" srcOrd="1" destOrd="0" presId="urn:microsoft.com/office/officeart/2005/8/layout/hierarchy3"/>
    <dgm:cxn modelId="{DE083699-A395-47AC-B958-CD41F8436904}" type="presParOf" srcId="{461803C3-845C-4A47-8901-76296EAE0267}" destId="{F31D4BA6-3172-4CA6-A039-4B536994D495}" srcOrd="2" destOrd="0" presId="urn:microsoft.com/office/officeart/2005/8/layout/hierarchy3"/>
    <dgm:cxn modelId="{1552CCD8-9E7B-4476-9626-B78AD703D7A1}" type="presParOf" srcId="{461803C3-845C-4A47-8901-76296EAE0267}" destId="{3CBC73C0-3765-47AD-B09E-B5A291AA3F5C}" srcOrd="3" destOrd="0" presId="urn:microsoft.com/office/officeart/2005/8/layout/hierarchy3"/>
    <dgm:cxn modelId="{97951136-AD9A-4157-9A8B-A7C64EEB4737}" type="presParOf" srcId="{8EE56085-AD5C-4A6B-96A2-2F6FDC551830}" destId="{6FE799A0-A281-4A31-A8D0-A2ED511232E7}" srcOrd="1" destOrd="0" presId="urn:microsoft.com/office/officeart/2005/8/layout/hierarchy3"/>
    <dgm:cxn modelId="{045EC16F-B69B-475B-A7FB-7D708F529BB1}" type="presParOf" srcId="{6FE799A0-A281-4A31-A8D0-A2ED511232E7}" destId="{37B3477B-8C16-4FB1-8538-6B463B899C12}" srcOrd="0" destOrd="0" presId="urn:microsoft.com/office/officeart/2005/8/layout/hierarchy3"/>
    <dgm:cxn modelId="{2CD13A33-81FF-4B56-8149-1AB62939C424}" type="presParOf" srcId="{37B3477B-8C16-4FB1-8538-6B463B899C12}" destId="{742EBE3E-0885-4AB6-82B1-FF50BC9DAA4E}" srcOrd="0" destOrd="0" presId="urn:microsoft.com/office/officeart/2005/8/layout/hierarchy3"/>
    <dgm:cxn modelId="{8D8B2347-0CB4-4FF4-830D-04B034BA4B66}" type="presParOf" srcId="{37B3477B-8C16-4FB1-8538-6B463B899C12}" destId="{0DEC2ECA-B479-48C7-91E4-B0D8D8E0F26B}" srcOrd="1" destOrd="0" presId="urn:microsoft.com/office/officeart/2005/8/layout/hierarchy3"/>
    <dgm:cxn modelId="{2C0C31A5-131D-4B26-A039-2DE27880C281}" type="presParOf" srcId="{6FE799A0-A281-4A31-A8D0-A2ED511232E7}" destId="{46C30F41-3902-431F-A889-BB8CA342ACA3}" srcOrd="1" destOrd="0" presId="urn:microsoft.com/office/officeart/2005/8/layout/hierarchy3"/>
    <dgm:cxn modelId="{817362ED-4A2E-4C0A-93E2-ED33CE56AF98}" type="presParOf" srcId="{46C30F41-3902-431F-A889-BB8CA342ACA3}" destId="{E48717E7-F792-4981-B902-82BAE8163C7F}" srcOrd="0" destOrd="0" presId="urn:microsoft.com/office/officeart/2005/8/layout/hierarchy3"/>
    <dgm:cxn modelId="{1AB7F8A0-F998-4F98-9F1B-D960FEF7718B}" type="presParOf" srcId="{46C30F41-3902-431F-A889-BB8CA342ACA3}" destId="{5B2406F2-8E6B-4290-8459-6C1ECBDF199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6C48A6-1383-4C54-BA43-73BAB1EC3CD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38FFC97-1099-4AD0-A4AC-BFF81153B5CC}">
      <dgm:prSet phldrT="[Text]" custT="1"/>
      <dgm:spPr/>
      <dgm:t>
        <a:bodyPr/>
        <a:lstStyle/>
        <a:p>
          <a:r>
            <a:rPr lang="en-US" sz="2200" b="1" dirty="0">
              <a:solidFill>
                <a:schemeClr val="tx2">
                  <a:lumMod val="75000"/>
                </a:schemeClr>
              </a:solidFill>
            </a:rPr>
            <a:t>All Medigap Plans Cover</a:t>
          </a:r>
        </a:p>
      </dgm:t>
    </dgm:pt>
    <dgm:pt modelId="{8108C840-F3DA-4F42-82ED-E83D4416E654}" type="parTrans" cxnId="{23FB364C-5B3C-48A8-8773-307A3C5846DF}">
      <dgm:prSet/>
      <dgm:spPr/>
      <dgm:t>
        <a:bodyPr/>
        <a:lstStyle/>
        <a:p>
          <a:endParaRPr lang="en-US"/>
        </a:p>
      </dgm:t>
    </dgm:pt>
    <dgm:pt modelId="{7B399F6E-7C6F-4243-A0B8-D132D55C2F7A}" type="sibTrans" cxnId="{23FB364C-5B3C-48A8-8773-307A3C5846DF}">
      <dgm:prSet/>
      <dgm:spPr/>
      <dgm:t>
        <a:bodyPr/>
        <a:lstStyle/>
        <a:p>
          <a:endParaRPr lang="en-US"/>
        </a:p>
      </dgm:t>
    </dgm:pt>
    <dgm:pt modelId="{273A1BAC-0A48-4F63-B759-D691CC843749}">
      <dgm:prSet phldrT="[Text]" custT="1"/>
      <dgm:spPr>
        <a:solidFill>
          <a:schemeClr val="tx2"/>
        </a:solidFill>
      </dgm:spPr>
      <dgm:t>
        <a:bodyPr anchor="t"/>
        <a:lstStyle/>
        <a:p>
          <a:r>
            <a:rPr lang="en-US" sz="2200" b="1" dirty="0"/>
            <a:t>Medicare Part A coinsurance and hospital costs (up to an additional 365 days after Medicare benefits are used)</a:t>
          </a:r>
        </a:p>
      </dgm:t>
    </dgm:pt>
    <dgm:pt modelId="{DF278298-C569-436B-AAF9-1F04158AE044}" type="parTrans" cxnId="{05DC8A22-F329-4A42-B45B-1E0A9E486A93}">
      <dgm:prSet/>
      <dgm:spPr/>
      <dgm:t>
        <a:bodyPr/>
        <a:lstStyle/>
        <a:p>
          <a:endParaRPr lang="en-US"/>
        </a:p>
      </dgm:t>
    </dgm:pt>
    <dgm:pt modelId="{F4B5E9DC-FF20-425E-AC1C-39C00F6A4DB3}" type="sibTrans" cxnId="{05DC8A22-F329-4A42-B45B-1E0A9E486A93}">
      <dgm:prSet/>
      <dgm:spPr/>
      <dgm:t>
        <a:bodyPr/>
        <a:lstStyle/>
        <a:p>
          <a:endParaRPr lang="en-US"/>
        </a:p>
      </dgm:t>
    </dgm:pt>
    <dgm:pt modelId="{34CBDFE4-5BF3-46C4-A28B-6B5D20FBE1E9}">
      <dgm:prSet phldrT="[Text]" phldr="1"/>
      <dgm:spPr/>
      <dgm:t>
        <a:bodyPr/>
        <a:lstStyle/>
        <a:p>
          <a:endParaRPr lang="en-US" sz="2200" dirty="0"/>
        </a:p>
      </dgm:t>
    </dgm:pt>
    <dgm:pt modelId="{B291E654-481F-4E44-8204-222BA0C76113}" type="parTrans" cxnId="{203AFC2B-5AE0-4C36-B011-739C81459AED}">
      <dgm:prSet/>
      <dgm:spPr/>
      <dgm:t>
        <a:bodyPr/>
        <a:lstStyle/>
        <a:p>
          <a:endParaRPr lang="en-US"/>
        </a:p>
      </dgm:t>
    </dgm:pt>
    <dgm:pt modelId="{D074F413-53BD-41B1-AFFD-08ED32B328C0}" type="sibTrans" cxnId="{203AFC2B-5AE0-4C36-B011-739C81459AED}">
      <dgm:prSet/>
      <dgm:spPr/>
      <dgm:t>
        <a:bodyPr/>
        <a:lstStyle/>
        <a:p>
          <a:endParaRPr lang="en-US"/>
        </a:p>
      </dgm:t>
    </dgm:pt>
    <dgm:pt modelId="{C70AE696-2B33-4548-8B60-487A1CF356AE}">
      <dgm:prSet phldrT="[Text]" phldr="1"/>
      <dgm:spPr/>
      <dgm:t>
        <a:bodyPr/>
        <a:lstStyle/>
        <a:p>
          <a:endParaRPr lang="en-US" dirty="0"/>
        </a:p>
      </dgm:t>
    </dgm:pt>
    <dgm:pt modelId="{915366DD-E824-4241-866B-998B64065B9E}" type="parTrans" cxnId="{F42B9DFF-E715-44B7-8643-D1FE0139709B}">
      <dgm:prSet/>
      <dgm:spPr/>
      <dgm:t>
        <a:bodyPr/>
        <a:lstStyle/>
        <a:p>
          <a:endParaRPr lang="en-US"/>
        </a:p>
      </dgm:t>
    </dgm:pt>
    <dgm:pt modelId="{C02DE394-D0D7-433D-ADD8-542A1D0F185D}" type="sibTrans" cxnId="{F42B9DFF-E715-44B7-8643-D1FE0139709B}">
      <dgm:prSet/>
      <dgm:spPr/>
      <dgm:t>
        <a:bodyPr/>
        <a:lstStyle/>
        <a:p>
          <a:endParaRPr lang="en-US"/>
        </a:p>
      </dgm:t>
    </dgm:pt>
    <dgm:pt modelId="{34E11BD6-9087-4E13-AC85-C37409B3C9B7}">
      <dgm:prSet custT="1"/>
      <dgm:spPr>
        <a:solidFill>
          <a:schemeClr val="tx2"/>
        </a:solidFill>
      </dgm:spPr>
      <dgm:t>
        <a:bodyPr anchor="t"/>
        <a:lstStyle/>
        <a:p>
          <a:r>
            <a:rPr lang="en-US" sz="2200" b="1" dirty="0"/>
            <a:t>Medicare Part B coinsurance or copayment </a:t>
          </a:r>
        </a:p>
      </dgm:t>
    </dgm:pt>
    <dgm:pt modelId="{6F389C09-19F7-4649-87AB-90D0A4386E02}" type="parTrans" cxnId="{2C1CAAA7-7863-49B5-B466-4B3431D0948C}">
      <dgm:prSet/>
      <dgm:spPr/>
      <dgm:t>
        <a:bodyPr/>
        <a:lstStyle/>
        <a:p>
          <a:endParaRPr lang="en-US"/>
        </a:p>
      </dgm:t>
    </dgm:pt>
    <dgm:pt modelId="{4FC2DBC9-2759-447A-A351-94A76F2E3C4B}" type="sibTrans" cxnId="{2C1CAAA7-7863-49B5-B466-4B3431D0948C}">
      <dgm:prSet/>
      <dgm:spPr/>
      <dgm:t>
        <a:bodyPr/>
        <a:lstStyle/>
        <a:p>
          <a:endParaRPr lang="en-US"/>
        </a:p>
      </dgm:t>
    </dgm:pt>
    <dgm:pt modelId="{663A1084-29B8-4E25-8A54-D3DB8996A38A}">
      <dgm:prSet custT="1"/>
      <dgm:spPr>
        <a:solidFill>
          <a:schemeClr val="tx2"/>
        </a:solidFill>
      </dgm:spPr>
      <dgm:t>
        <a:bodyPr anchor="t"/>
        <a:lstStyle/>
        <a:p>
          <a:r>
            <a:rPr lang="en-US" sz="2200" b="1" dirty="0"/>
            <a:t>Blood (first 3 pints)</a:t>
          </a:r>
        </a:p>
      </dgm:t>
    </dgm:pt>
    <dgm:pt modelId="{21B9CA39-F331-448E-9397-D4F663178622}" type="parTrans" cxnId="{621E2FAE-EE02-4BE0-8F0E-29267CDF843B}">
      <dgm:prSet/>
      <dgm:spPr/>
      <dgm:t>
        <a:bodyPr/>
        <a:lstStyle/>
        <a:p>
          <a:endParaRPr lang="en-US"/>
        </a:p>
      </dgm:t>
    </dgm:pt>
    <dgm:pt modelId="{9AB3EE23-E95C-4B0E-B56A-0F06489B1AA8}" type="sibTrans" cxnId="{621E2FAE-EE02-4BE0-8F0E-29267CDF843B}">
      <dgm:prSet/>
      <dgm:spPr/>
      <dgm:t>
        <a:bodyPr/>
        <a:lstStyle/>
        <a:p>
          <a:endParaRPr lang="en-US"/>
        </a:p>
      </dgm:t>
    </dgm:pt>
    <dgm:pt modelId="{A2F99572-7119-4CDF-AEFC-E83F855F604A}">
      <dgm:prSet phldrT="[Text]" custT="1"/>
      <dgm:spPr>
        <a:solidFill>
          <a:schemeClr val="tx2"/>
        </a:solidFill>
      </dgm:spPr>
      <dgm:t>
        <a:bodyPr anchor="t"/>
        <a:lstStyle/>
        <a:p>
          <a:r>
            <a:rPr lang="en-US" sz="2200" b="1" dirty="0"/>
            <a:t>The Part A hospice care coinsurance or copayment</a:t>
          </a:r>
        </a:p>
      </dgm:t>
    </dgm:pt>
    <dgm:pt modelId="{280BAEDA-5B5C-4E00-BD99-91E4D0A4504E}" type="parTrans" cxnId="{B4B67391-B7ED-4D3B-9AEC-E9F5291F584F}">
      <dgm:prSet/>
      <dgm:spPr/>
      <dgm:t>
        <a:bodyPr/>
        <a:lstStyle/>
        <a:p>
          <a:endParaRPr lang="en-US"/>
        </a:p>
      </dgm:t>
    </dgm:pt>
    <dgm:pt modelId="{1B53E3C3-9F51-4698-A5EB-8E5850B90418}" type="sibTrans" cxnId="{B4B67391-B7ED-4D3B-9AEC-E9F5291F584F}">
      <dgm:prSet/>
      <dgm:spPr/>
      <dgm:t>
        <a:bodyPr/>
        <a:lstStyle/>
        <a:p>
          <a:endParaRPr lang="en-US"/>
        </a:p>
      </dgm:t>
    </dgm:pt>
    <dgm:pt modelId="{D067F08E-9662-4F50-9D4D-3B876754FDFA}" type="pres">
      <dgm:prSet presAssocID="{E16C48A6-1383-4C54-BA43-73BAB1EC3CD5}" presName="diagram" presStyleCnt="0">
        <dgm:presLayoutVars>
          <dgm:chMax val="1"/>
          <dgm:dir/>
          <dgm:animLvl val="ctr"/>
          <dgm:resizeHandles val="exact"/>
        </dgm:presLayoutVars>
      </dgm:prSet>
      <dgm:spPr/>
      <dgm:t>
        <a:bodyPr/>
        <a:lstStyle/>
        <a:p>
          <a:endParaRPr lang="en-US"/>
        </a:p>
      </dgm:t>
    </dgm:pt>
    <dgm:pt modelId="{DF29CC47-67A9-4CAA-8231-FFFCFA5E6132}" type="pres">
      <dgm:prSet presAssocID="{E16C48A6-1383-4C54-BA43-73BAB1EC3CD5}" presName="matrix" presStyleCnt="0"/>
      <dgm:spPr/>
    </dgm:pt>
    <dgm:pt modelId="{14C266A0-C207-4BF9-9E64-799A0FA8121C}" type="pres">
      <dgm:prSet presAssocID="{E16C48A6-1383-4C54-BA43-73BAB1EC3CD5}" presName="tile1" presStyleLbl="node1" presStyleIdx="0" presStyleCnt="4" custLinFactNeighborY="-625"/>
      <dgm:spPr/>
      <dgm:t>
        <a:bodyPr/>
        <a:lstStyle/>
        <a:p>
          <a:endParaRPr lang="en-US"/>
        </a:p>
      </dgm:t>
    </dgm:pt>
    <dgm:pt modelId="{4DB1FB14-DA7D-4180-809C-5999348890A0}" type="pres">
      <dgm:prSet presAssocID="{E16C48A6-1383-4C54-BA43-73BAB1EC3CD5}" presName="tile1text" presStyleLbl="node1" presStyleIdx="0" presStyleCnt="4">
        <dgm:presLayoutVars>
          <dgm:chMax val="0"/>
          <dgm:chPref val="0"/>
          <dgm:bulletEnabled val="1"/>
        </dgm:presLayoutVars>
      </dgm:prSet>
      <dgm:spPr/>
      <dgm:t>
        <a:bodyPr/>
        <a:lstStyle/>
        <a:p>
          <a:endParaRPr lang="en-US"/>
        </a:p>
      </dgm:t>
    </dgm:pt>
    <dgm:pt modelId="{1BF5899F-EABD-46B3-B66D-5E85BA29EA8B}" type="pres">
      <dgm:prSet presAssocID="{E16C48A6-1383-4C54-BA43-73BAB1EC3CD5}" presName="tile2" presStyleLbl="node1" presStyleIdx="1" presStyleCnt="4" custLinFactNeighborX="3750" custLinFactNeighborY="-2040"/>
      <dgm:spPr/>
      <dgm:t>
        <a:bodyPr/>
        <a:lstStyle/>
        <a:p>
          <a:endParaRPr lang="en-US"/>
        </a:p>
      </dgm:t>
    </dgm:pt>
    <dgm:pt modelId="{4D6F1698-E412-4784-9C19-591A35D45823}" type="pres">
      <dgm:prSet presAssocID="{E16C48A6-1383-4C54-BA43-73BAB1EC3CD5}" presName="tile2text" presStyleLbl="node1" presStyleIdx="1" presStyleCnt="4">
        <dgm:presLayoutVars>
          <dgm:chMax val="0"/>
          <dgm:chPref val="0"/>
          <dgm:bulletEnabled val="1"/>
        </dgm:presLayoutVars>
      </dgm:prSet>
      <dgm:spPr/>
      <dgm:t>
        <a:bodyPr/>
        <a:lstStyle/>
        <a:p>
          <a:endParaRPr lang="en-US"/>
        </a:p>
      </dgm:t>
    </dgm:pt>
    <dgm:pt modelId="{BA0AF5C9-0EFE-4969-921B-924EBF6F747C}" type="pres">
      <dgm:prSet presAssocID="{E16C48A6-1383-4C54-BA43-73BAB1EC3CD5}" presName="tile3" presStyleLbl="node1" presStyleIdx="2" presStyleCnt="4"/>
      <dgm:spPr/>
      <dgm:t>
        <a:bodyPr/>
        <a:lstStyle/>
        <a:p>
          <a:endParaRPr lang="en-US"/>
        </a:p>
      </dgm:t>
    </dgm:pt>
    <dgm:pt modelId="{F83BEF44-7651-49C9-A2CA-6AC26AD8B7CA}" type="pres">
      <dgm:prSet presAssocID="{E16C48A6-1383-4C54-BA43-73BAB1EC3CD5}" presName="tile3text" presStyleLbl="node1" presStyleIdx="2" presStyleCnt="4">
        <dgm:presLayoutVars>
          <dgm:chMax val="0"/>
          <dgm:chPref val="0"/>
          <dgm:bulletEnabled val="1"/>
        </dgm:presLayoutVars>
      </dgm:prSet>
      <dgm:spPr/>
      <dgm:t>
        <a:bodyPr/>
        <a:lstStyle/>
        <a:p>
          <a:endParaRPr lang="en-US"/>
        </a:p>
      </dgm:t>
    </dgm:pt>
    <dgm:pt modelId="{F18E6194-C5B3-47BA-996A-EFD2FC138A32}" type="pres">
      <dgm:prSet presAssocID="{E16C48A6-1383-4C54-BA43-73BAB1EC3CD5}" presName="tile4" presStyleLbl="node1" presStyleIdx="3" presStyleCnt="4"/>
      <dgm:spPr/>
      <dgm:t>
        <a:bodyPr/>
        <a:lstStyle/>
        <a:p>
          <a:endParaRPr lang="en-US"/>
        </a:p>
      </dgm:t>
    </dgm:pt>
    <dgm:pt modelId="{09F35915-C0B6-4D33-9A8B-D5CA9F3802DA}" type="pres">
      <dgm:prSet presAssocID="{E16C48A6-1383-4C54-BA43-73BAB1EC3CD5}" presName="tile4text" presStyleLbl="node1" presStyleIdx="3" presStyleCnt="4">
        <dgm:presLayoutVars>
          <dgm:chMax val="0"/>
          <dgm:chPref val="0"/>
          <dgm:bulletEnabled val="1"/>
        </dgm:presLayoutVars>
      </dgm:prSet>
      <dgm:spPr/>
      <dgm:t>
        <a:bodyPr/>
        <a:lstStyle/>
        <a:p>
          <a:endParaRPr lang="en-US"/>
        </a:p>
      </dgm:t>
    </dgm:pt>
    <dgm:pt modelId="{0903C608-1D24-46D7-A1DB-34FDEF554FED}" type="pres">
      <dgm:prSet presAssocID="{E16C48A6-1383-4C54-BA43-73BAB1EC3CD5}" presName="centerTile" presStyleLbl="fgShp" presStyleIdx="0" presStyleCnt="1" custScaleY="62891">
        <dgm:presLayoutVars>
          <dgm:chMax val="0"/>
          <dgm:chPref val="0"/>
        </dgm:presLayoutVars>
      </dgm:prSet>
      <dgm:spPr/>
      <dgm:t>
        <a:bodyPr/>
        <a:lstStyle/>
        <a:p>
          <a:endParaRPr lang="en-US"/>
        </a:p>
      </dgm:t>
    </dgm:pt>
  </dgm:ptLst>
  <dgm:cxnLst>
    <dgm:cxn modelId="{41DFBB30-712D-43D1-A52F-D6F6320241EF}" type="presOf" srcId="{E16C48A6-1383-4C54-BA43-73BAB1EC3CD5}" destId="{D067F08E-9662-4F50-9D4D-3B876754FDFA}" srcOrd="0" destOrd="0" presId="urn:microsoft.com/office/officeart/2005/8/layout/matrix1"/>
    <dgm:cxn modelId="{23FB364C-5B3C-48A8-8773-307A3C5846DF}" srcId="{E16C48A6-1383-4C54-BA43-73BAB1EC3CD5}" destId="{A38FFC97-1099-4AD0-A4AC-BFF81153B5CC}" srcOrd="0" destOrd="0" parTransId="{8108C840-F3DA-4F42-82ED-E83D4416E654}" sibTransId="{7B399F6E-7C6F-4243-A0B8-D132D55C2F7A}"/>
    <dgm:cxn modelId="{C759890D-7CD6-4C8B-95BB-DCC4CAE6203B}" type="presOf" srcId="{663A1084-29B8-4E25-8A54-D3DB8996A38A}" destId="{BA0AF5C9-0EFE-4969-921B-924EBF6F747C}" srcOrd="0" destOrd="0" presId="urn:microsoft.com/office/officeart/2005/8/layout/matrix1"/>
    <dgm:cxn modelId="{F42B9DFF-E715-44B7-8643-D1FE0139709B}" srcId="{A38FFC97-1099-4AD0-A4AC-BFF81153B5CC}" destId="{C70AE696-2B33-4548-8B60-487A1CF356AE}" srcOrd="5" destOrd="0" parTransId="{915366DD-E824-4241-866B-998B64065B9E}" sibTransId="{C02DE394-D0D7-433D-ADD8-542A1D0F185D}"/>
    <dgm:cxn modelId="{D0DE1230-2493-40C5-8702-0850065E4A9B}" type="presOf" srcId="{663A1084-29B8-4E25-8A54-D3DB8996A38A}" destId="{F83BEF44-7651-49C9-A2CA-6AC26AD8B7CA}" srcOrd="1" destOrd="0" presId="urn:microsoft.com/office/officeart/2005/8/layout/matrix1"/>
    <dgm:cxn modelId="{A3268C19-2ABA-4637-A1FD-29DC5F8832DD}" type="presOf" srcId="{273A1BAC-0A48-4F63-B759-D691CC843749}" destId="{14C266A0-C207-4BF9-9E64-799A0FA8121C}" srcOrd="0" destOrd="0" presId="urn:microsoft.com/office/officeart/2005/8/layout/matrix1"/>
    <dgm:cxn modelId="{9C2DF2EA-6479-49D0-8080-20059B87609E}" type="presOf" srcId="{34E11BD6-9087-4E13-AC85-C37409B3C9B7}" destId="{09F35915-C0B6-4D33-9A8B-D5CA9F3802DA}" srcOrd="1" destOrd="0" presId="urn:microsoft.com/office/officeart/2005/8/layout/matrix1"/>
    <dgm:cxn modelId="{2C1CAAA7-7863-49B5-B466-4B3431D0948C}" srcId="{A38FFC97-1099-4AD0-A4AC-BFF81153B5CC}" destId="{34E11BD6-9087-4E13-AC85-C37409B3C9B7}" srcOrd="3" destOrd="0" parTransId="{6F389C09-19F7-4649-87AB-90D0A4386E02}" sibTransId="{4FC2DBC9-2759-447A-A351-94A76F2E3C4B}"/>
    <dgm:cxn modelId="{621E2FAE-EE02-4BE0-8F0E-29267CDF843B}" srcId="{A38FFC97-1099-4AD0-A4AC-BFF81153B5CC}" destId="{663A1084-29B8-4E25-8A54-D3DB8996A38A}" srcOrd="2" destOrd="0" parTransId="{21B9CA39-F331-448E-9397-D4F663178622}" sibTransId="{9AB3EE23-E95C-4B0E-B56A-0F06489B1AA8}"/>
    <dgm:cxn modelId="{B4B67391-B7ED-4D3B-9AEC-E9F5291F584F}" srcId="{A38FFC97-1099-4AD0-A4AC-BFF81153B5CC}" destId="{A2F99572-7119-4CDF-AEFC-E83F855F604A}" srcOrd="1" destOrd="0" parTransId="{280BAEDA-5B5C-4E00-BD99-91E4D0A4504E}" sibTransId="{1B53E3C3-9F51-4698-A5EB-8E5850B90418}"/>
    <dgm:cxn modelId="{0E32660B-75F7-4142-9EF0-921B1BED0F16}" type="presOf" srcId="{273A1BAC-0A48-4F63-B759-D691CC843749}" destId="{4DB1FB14-DA7D-4180-809C-5999348890A0}" srcOrd="1" destOrd="0" presId="urn:microsoft.com/office/officeart/2005/8/layout/matrix1"/>
    <dgm:cxn modelId="{2A03E87C-48E4-4D97-AA4C-6D02A62BF589}" type="presOf" srcId="{A2F99572-7119-4CDF-AEFC-E83F855F604A}" destId="{1BF5899F-EABD-46B3-B66D-5E85BA29EA8B}" srcOrd="0" destOrd="0" presId="urn:microsoft.com/office/officeart/2005/8/layout/matrix1"/>
    <dgm:cxn modelId="{0905CC37-F861-4546-955B-97A8BF0B0531}" type="presOf" srcId="{34E11BD6-9087-4E13-AC85-C37409B3C9B7}" destId="{F18E6194-C5B3-47BA-996A-EFD2FC138A32}" srcOrd="0" destOrd="0" presId="urn:microsoft.com/office/officeart/2005/8/layout/matrix1"/>
    <dgm:cxn modelId="{A45976E9-7349-4CA7-B9AB-7BC5068D66DE}" type="presOf" srcId="{A38FFC97-1099-4AD0-A4AC-BFF81153B5CC}" destId="{0903C608-1D24-46D7-A1DB-34FDEF554FED}" srcOrd="0" destOrd="0" presId="urn:microsoft.com/office/officeart/2005/8/layout/matrix1"/>
    <dgm:cxn modelId="{203AFC2B-5AE0-4C36-B011-739C81459AED}" srcId="{A38FFC97-1099-4AD0-A4AC-BFF81153B5CC}" destId="{34CBDFE4-5BF3-46C4-A28B-6B5D20FBE1E9}" srcOrd="4" destOrd="0" parTransId="{B291E654-481F-4E44-8204-222BA0C76113}" sibTransId="{D074F413-53BD-41B1-AFFD-08ED32B328C0}"/>
    <dgm:cxn modelId="{7D8CE8CC-7D50-4DE4-AB34-694ED44A8235}" type="presOf" srcId="{A2F99572-7119-4CDF-AEFC-E83F855F604A}" destId="{4D6F1698-E412-4784-9C19-591A35D45823}" srcOrd="1" destOrd="0" presId="urn:microsoft.com/office/officeart/2005/8/layout/matrix1"/>
    <dgm:cxn modelId="{05DC8A22-F329-4A42-B45B-1E0A9E486A93}" srcId="{A38FFC97-1099-4AD0-A4AC-BFF81153B5CC}" destId="{273A1BAC-0A48-4F63-B759-D691CC843749}" srcOrd="0" destOrd="0" parTransId="{DF278298-C569-436B-AAF9-1F04158AE044}" sibTransId="{F4B5E9DC-FF20-425E-AC1C-39C00F6A4DB3}"/>
    <dgm:cxn modelId="{C1B759B6-2330-4902-886B-4FF66AD6331E}" type="presParOf" srcId="{D067F08E-9662-4F50-9D4D-3B876754FDFA}" destId="{DF29CC47-67A9-4CAA-8231-FFFCFA5E6132}" srcOrd="0" destOrd="0" presId="urn:microsoft.com/office/officeart/2005/8/layout/matrix1"/>
    <dgm:cxn modelId="{102F0D2E-BBF0-4882-ADE3-B175DFD0F93F}" type="presParOf" srcId="{DF29CC47-67A9-4CAA-8231-FFFCFA5E6132}" destId="{14C266A0-C207-4BF9-9E64-799A0FA8121C}" srcOrd="0" destOrd="0" presId="urn:microsoft.com/office/officeart/2005/8/layout/matrix1"/>
    <dgm:cxn modelId="{0803F914-A6C0-4913-A9DD-78CFFD7CC86F}" type="presParOf" srcId="{DF29CC47-67A9-4CAA-8231-FFFCFA5E6132}" destId="{4DB1FB14-DA7D-4180-809C-5999348890A0}" srcOrd="1" destOrd="0" presId="urn:microsoft.com/office/officeart/2005/8/layout/matrix1"/>
    <dgm:cxn modelId="{35A41045-6F90-4C08-9659-187E2E59C34B}" type="presParOf" srcId="{DF29CC47-67A9-4CAA-8231-FFFCFA5E6132}" destId="{1BF5899F-EABD-46B3-B66D-5E85BA29EA8B}" srcOrd="2" destOrd="0" presId="urn:microsoft.com/office/officeart/2005/8/layout/matrix1"/>
    <dgm:cxn modelId="{06ED9A94-ECD5-4755-811E-96191B7468BF}" type="presParOf" srcId="{DF29CC47-67A9-4CAA-8231-FFFCFA5E6132}" destId="{4D6F1698-E412-4784-9C19-591A35D45823}" srcOrd="3" destOrd="0" presId="urn:microsoft.com/office/officeart/2005/8/layout/matrix1"/>
    <dgm:cxn modelId="{05821D17-5D16-4624-9148-882DACB4B36E}" type="presParOf" srcId="{DF29CC47-67A9-4CAA-8231-FFFCFA5E6132}" destId="{BA0AF5C9-0EFE-4969-921B-924EBF6F747C}" srcOrd="4" destOrd="0" presId="urn:microsoft.com/office/officeart/2005/8/layout/matrix1"/>
    <dgm:cxn modelId="{7DFA34EF-5637-4BBE-8A89-C569EB7C3C31}" type="presParOf" srcId="{DF29CC47-67A9-4CAA-8231-FFFCFA5E6132}" destId="{F83BEF44-7651-49C9-A2CA-6AC26AD8B7CA}" srcOrd="5" destOrd="0" presId="urn:microsoft.com/office/officeart/2005/8/layout/matrix1"/>
    <dgm:cxn modelId="{CC5DA267-E77E-4098-A777-571C1E09601C}" type="presParOf" srcId="{DF29CC47-67A9-4CAA-8231-FFFCFA5E6132}" destId="{F18E6194-C5B3-47BA-996A-EFD2FC138A32}" srcOrd="6" destOrd="0" presId="urn:microsoft.com/office/officeart/2005/8/layout/matrix1"/>
    <dgm:cxn modelId="{8876EA14-712D-4EE0-AA7B-DE36CAA77153}" type="presParOf" srcId="{DF29CC47-67A9-4CAA-8231-FFFCFA5E6132}" destId="{09F35915-C0B6-4D33-9A8B-D5CA9F3802DA}" srcOrd="7" destOrd="0" presId="urn:microsoft.com/office/officeart/2005/8/layout/matrix1"/>
    <dgm:cxn modelId="{DEF497CB-9B00-42F7-9A7C-588307C55333}" type="presParOf" srcId="{D067F08E-9662-4F50-9D4D-3B876754FDFA}" destId="{0903C608-1D24-46D7-A1DB-34FDEF554FED}"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A7461A3E-0F13-4D21-98BF-4CBBDD4F3530}" type="slidenum">
              <a:rPr lang="en-US" smtClean="0"/>
              <a:t>‹#›</a:t>
            </a:fld>
            <a:endParaRPr lang="en-US" dirty="0"/>
          </a:p>
        </p:txBody>
      </p:sp>
    </p:spTree>
    <p:extLst>
      <p:ext uri="{BB962C8B-B14F-4D97-AF65-F5344CB8AC3E}">
        <p14:creationId xmlns:p14="http://schemas.microsoft.com/office/powerpoint/2010/main" val="307277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7550" y="6413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45464" y="4012762"/>
            <a:ext cx="5608320" cy="4508939"/>
          </a:xfrm>
          <a:prstGeom prst="rect">
            <a:avLst/>
          </a:prstGeom>
        </p:spPr>
        <p:txBody>
          <a:bodyPr vert="horz" lIns="93172" tIns="46586" rIns="93172" bIns="4658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9B93F77D-BE4E-4089-AA54-54FFA54593B8}" type="slidenum">
              <a:rPr lang="en-US" smtClean="0"/>
              <a:t>‹#›</a:t>
            </a:fld>
            <a:endParaRPr lang="en-US" dirty="0"/>
          </a:p>
        </p:txBody>
      </p:sp>
    </p:spTree>
    <p:extLst>
      <p:ext uri="{BB962C8B-B14F-4D97-AF65-F5344CB8AC3E}">
        <p14:creationId xmlns:p14="http://schemas.microsoft.com/office/powerpoint/2010/main" val="3753017180"/>
      </p:ext>
    </p:extLst>
  </p:cSld>
  <p:clrMap bg1="lt1" tx1="dk1" bg2="lt2" tx2="dk2" accent1="accent1" accent2="accent2" accent3="accent3" accent4="accent4" accent5="accent5" accent6="accent6" hlink="hlink" folHlink="folHlink"/>
  <p:hf sldNum="0" hdr="0" ftr="0" dt="0"/>
  <p:notesStyle>
    <a:lvl1pPr marL="0" algn="l" defTabSz="685800" rtl="0" eaLnBrk="1" latinLnBrk="0" hangingPunct="1">
      <a:spcBef>
        <a:spcPts val="450"/>
      </a:spcBef>
      <a:defRPr sz="1200" kern="1200">
        <a:solidFill>
          <a:schemeClr val="tx1"/>
        </a:solidFill>
        <a:latin typeface="+mn-lt"/>
        <a:ea typeface="+mn-ea"/>
        <a:cs typeface="+mn-cs"/>
      </a:defRPr>
    </a:lvl1pPr>
    <a:lvl2pPr marL="342900" algn="l" defTabSz="685800" rtl="0" eaLnBrk="1" latinLnBrk="0" hangingPunct="1">
      <a:spcBef>
        <a:spcPts val="450"/>
      </a:spcBef>
      <a:defRPr sz="1200" kern="1200">
        <a:solidFill>
          <a:schemeClr val="tx1"/>
        </a:solidFill>
        <a:latin typeface="+mn-lt"/>
        <a:ea typeface="+mn-ea"/>
        <a:cs typeface="+mn-cs"/>
      </a:defRPr>
    </a:lvl2pPr>
    <a:lvl3pPr marL="685800" algn="l" defTabSz="685800" rtl="0" eaLnBrk="1" latinLnBrk="0" hangingPunct="1">
      <a:spcBef>
        <a:spcPts val="450"/>
      </a:spcBef>
      <a:defRPr sz="1200" kern="1200">
        <a:solidFill>
          <a:schemeClr val="tx1"/>
        </a:solidFill>
        <a:latin typeface="+mn-lt"/>
        <a:ea typeface="+mn-ea"/>
        <a:cs typeface="+mn-cs"/>
      </a:defRPr>
    </a:lvl3pPr>
    <a:lvl4pPr marL="1028700" algn="l" defTabSz="685800" rtl="0" eaLnBrk="1" latinLnBrk="0" hangingPunct="1">
      <a:spcBef>
        <a:spcPts val="450"/>
      </a:spcBef>
      <a:defRPr sz="1200" kern="1200">
        <a:solidFill>
          <a:schemeClr val="tx1"/>
        </a:solidFill>
        <a:latin typeface="+mn-lt"/>
        <a:ea typeface="+mn-ea"/>
        <a:cs typeface="+mn-cs"/>
      </a:defRPr>
    </a:lvl4pPr>
    <a:lvl5pPr marL="1371600" algn="l" defTabSz="685800" rtl="0" eaLnBrk="1" latinLnBrk="0" hangingPunct="1">
      <a:spcBef>
        <a:spcPts val="450"/>
      </a:spcBef>
      <a:defRPr sz="12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ms.gov/outreach-and-education/training/cmsnationaltrainingprogram/index.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ms.gov/medicare/medicare-general-information/bn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re.gov/Pubs/pdf/10153.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Pubs/pdf/10969-Medicare-and-Home-Health-Care.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cms.gov/Center/Provider-Type/Home-Health-Agency-HHA-Center.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Classroom-Module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edicare.gov/Pubs/pdf/02154-Medicare-Hospice-Benefits.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ms.gov/Regulations-and-Guidance/Guidance/Manuals/Downloads/bp102c09.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medicare.gov/supplierdirectory/search.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www.cms.gov/Center/Provider-Type/Home-Health-Agency-HHA-Center.html" TargetMode="External"/><Relationship Id="rId4" Type="http://schemas.openxmlformats.org/officeDocument/2006/relationships/hyperlink" Target="https://www.medicare.gov/Pubs/pdf/10969-Medicare-and-Home-Health-Care.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medicare.gov/your-medicare-costs/paying-parts-a-and-b/medicare-easy-pay.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edicare.gov/your-medicare-costs/help-paying-costs/medicare-savings-program/medicare-savings-programs.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shiptacenter.org/"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medicare.gov/Pubs/pdf/10126-Getting-Help-With-Your-Medicare-Costs.pdf" TargetMode="External"/><Relationship Id="rId4" Type="http://schemas.openxmlformats.org/officeDocument/2006/relationships/hyperlink" Target="https://www.medicare.gov/your-medicare-costs/help-paying-costs/medicare-savings-program/medicare-savings-program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Downloads/2018-Comparison-of-the-Parts-A-B-C-and-D-Appeal-Processes_508-Final.pdf"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www.cms.gov/Medicare/Appeals-and-Grievances/OrgMedFFSAppeals/Downloads/Flowchart-FFS-Appeals-Process.pdf" TargetMode="External"/><Relationship Id="rId4" Type="http://schemas.openxmlformats.org/officeDocument/2006/relationships/hyperlink" Target="https://www.medicare.gov/Pubs/pdf/11525-Medicare-Appeals.pdf"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www.socialsecurity.gov/pubs/EN-05-10035.pdf" TargetMode="External"/><Relationship Id="rId5" Type="http://schemas.openxmlformats.org/officeDocument/2006/relationships/hyperlink" Target="http://www.ssa.gov/retirement/ageincrease.htm" TargetMode="External"/><Relationship Id="rId4" Type="http://schemas.openxmlformats.org/officeDocument/2006/relationships/hyperlink" Target="https://secure.ssa.gov/ICON/main.js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shiptacenter.or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ecfr.gov/cgi-bin/text-idx?SID=7805cfe316ca233ff673e2e02b0e6b74&amp;mc=true&amp;node=se42.3.423_1120&amp;rgn=div8"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www.cms.gov/Medicare/Prescription-Drug-Coverage/PrescriptionDrugCovContra/Downloads/Chapter6.pdf"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Downloads/Consumer-Mailings.pdf"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aspe.hhs.gov/poverty-guidelines"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s://secure.ssa.gov/i1020/Msg075.jsp"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edicare.gov/Pubs/pdf/11135-Prescription-Drug-Coverage-with-MA-MCP.pdf"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medicare.gov/find-a-plan/"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cms.gov/medicare/health-plans/healthplansgeninfo/downloads/mc86c02.pdf"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medicare.gov/find-a-plan/questions/home.aspx" TargetMode="External"/><Relationship Id="rId2" Type="http://schemas.openxmlformats.org/officeDocument/2006/relationships/slide" Target="../slides/slide76.xml"/><Relationship Id="rId1" Type="http://schemas.openxmlformats.org/officeDocument/2006/relationships/notesMaster" Target="../notesMasters/notesMaster1.xml"/><Relationship Id="rId6" Type="http://schemas.openxmlformats.org/officeDocument/2006/relationships/hyperlink" Target="https://training.medicare.gov/find-a-plan/questions/home.aspx" TargetMode="External"/><Relationship Id="rId5" Type="http://schemas.openxmlformats.org/officeDocument/2006/relationships/hyperlink" Target="https://www.cms.gov/Outreach-and-Education/Training/CMSNationalTrainingProgram/Training-Library-Items/CMS1239988.html?DLPage=2&amp;DLEntries=10&amp;DLSort=0&amp;DLSortDir=ascending" TargetMode="External"/><Relationship Id="rId4" Type="http://schemas.openxmlformats.org/officeDocument/2006/relationships/hyperlink" Target="https://www.medicare.gov/find-a-plan/questions/home.aspx" TargetMode="Externa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www.medicare.gov/Pubs/pdf/02179-Medicare-Coordination-Benefits-Payer.pdf" TargetMode="External"/><Relationship Id="rId2" Type="http://schemas.openxmlformats.org/officeDocument/2006/relationships/slide" Target="../slides/slide84.xml"/><Relationship Id="rId1" Type="http://schemas.openxmlformats.org/officeDocument/2006/relationships/notesMaster" Target="../notesMasters/notesMaster1.xml"/><Relationship Id="rId4" Type="http://schemas.openxmlformats.org/officeDocument/2006/relationships/hyperlink" Target="https://www.ecfr.gov/cgi-bin/text-idx?SID=4197918d7a58c79361d4f698fa25219e&amp;mc=true&amp;node=se42.2.411_120&amp;rgn=div8" TargetMode="Externa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medicare.gov/Pubs/pdf/02179-Medicare-Coordination-Benefits-Payer.pdf"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dicare.gov/your-medicare-costs/part-a-costs/part-a-costs.html#136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www.smpresource.org/"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www.medicare.gov/Pubs/pdf/11610-4R-for-Fighting-Fraud.pdf"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www.smpresource.org/"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www.mymedicare.gov/"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s://oig.hhs.gov/fraud/report-fraud/index.asp"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National-Training-Program-Resources.html"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025">
              <a:spcBef>
                <a:spcPts val="600"/>
              </a:spcBef>
            </a:pPr>
            <a:r>
              <a:rPr lang="en-US" dirty="0">
                <a:solidFill>
                  <a:prstClr val="black"/>
                </a:solidFill>
              </a:rPr>
              <a:t>Module </a:t>
            </a:r>
            <a:r>
              <a:rPr lang="en-US" dirty="0" smtClean="0">
                <a:solidFill>
                  <a:prstClr val="black"/>
                </a:solidFill>
              </a:rPr>
              <a:t>1, “Understanding Medicare,” provides </a:t>
            </a:r>
            <a:r>
              <a:rPr lang="en-US" dirty="0">
                <a:solidFill>
                  <a:prstClr val="black"/>
                </a:solidFill>
              </a:rPr>
              <a:t>an overview of the Medicare Program including what it is, coverage and costs, coverage choices, appeals, enrollment, coordination of benefits, and how to fight fraud, waste, and abuse. This training module was developed and approved by the Centers for Medicare &amp; Medicaid Services (CMS), the federal agency that administers Medicare, Medicaid, the Children’s Health Insurance Program (CHIP), and the Federally-facilitated Health Insurance Marketplace. </a:t>
            </a:r>
          </a:p>
          <a:p>
            <a:pPr lvl="0">
              <a:spcBef>
                <a:spcPts val="600"/>
              </a:spcBef>
            </a:pPr>
            <a:r>
              <a:rPr lang="en-US" dirty="0">
                <a:solidFill>
                  <a:prstClr val="black"/>
                </a:solidFill>
              </a:rPr>
              <a:t>The information in this module was correct as of March 2018. To check for an updated version, visit </a:t>
            </a:r>
            <a:r>
              <a:rPr lang="en-US" dirty="0">
                <a:solidFill>
                  <a:prstClr val="black"/>
                </a:solidFill>
                <a:hlinkClick r:id="rId3"/>
              </a:rPr>
              <a:t>CMS.gov/outreach-and-education/training/</a:t>
            </a:r>
            <a:r>
              <a:rPr lang="en-US" dirty="0" err="1">
                <a:solidFill>
                  <a:prstClr val="black"/>
                </a:solidFill>
                <a:hlinkClick r:id="rId3"/>
              </a:rPr>
              <a:t>cmsnationaltrainingprogram</a:t>
            </a:r>
            <a:r>
              <a:rPr lang="en-US" dirty="0">
                <a:solidFill>
                  <a:prstClr val="black"/>
                </a:solidFill>
                <a:hlinkClick r:id="rId3"/>
              </a:rPr>
              <a:t>/index.html</a:t>
            </a:r>
            <a:r>
              <a:rPr lang="en-US" dirty="0">
                <a:solidFill>
                  <a:prstClr val="black"/>
                </a:solidFill>
              </a:rPr>
              <a:t>. </a:t>
            </a:r>
          </a:p>
          <a:p>
            <a:pPr lvl="0">
              <a:spcBef>
                <a:spcPts val="600"/>
              </a:spcBef>
            </a:pPr>
            <a:r>
              <a:rPr lang="en-US" dirty="0">
                <a:solidFill>
                  <a:prstClr val="black"/>
                </a:solidFill>
              </a:rPr>
              <a:t>The CMS National Training Program provides this as an informational resource for our partners. It’s not a legal document or intended for press purposes. The press can contact the CMS Press Office at </a:t>
            </a:r>
            <a:r>
              <a:rPr lang="en-US" dirty="0">
                <a:solidFill>
                  <a:prstClr val="black"/>
                </a:solidFill>
                <a:hlinkClick r:id="rId4"/>
              </a:rPr>
              <a:t>press@cms.hhs.gov</a:t>
            </a:r>
            <a:r>
              <a:rPr lang="en-US" dirty="0">
                <a:solidFill>
                  <a:prstClr val="black"/>
                </a:solidFill>
              </a:rPr>
              <a:t>. Official Medicare Program legal guidance is contained in the relevant statutes, regulations, and rulings.</a:t>
            </a:r>
          </a:p>
          <a:p>
            <a:endParaRPr lang="en-US" dirty="0"/>
          </a:p>
        </p:txBody>
      </p:sp>
    </p:spTree>
    <p:extLst>
      <p:ext uri="{BB962C8B-B14F-4D97-AF65-F5344CB8AC3E}">
        <p14:creationId xmlns:p14="http://schemas.microsoft.com/office/powerpoint/2010/main" val="3007368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863600"/>
            <a:ext cx="5575300" cy="3136900"/>
          </a:xfrm>
        </p:spPr>
      </p:sp>
      <p:sp>
        <p:nvSpPr>
          <p:cNvPr id="3" name="Notes Placeholder 2"/>
          <p:cNvSpPr>
            <a:spLocks noGrp="1"/>
          </p:cNvSpPr>
          <p:nvPr>
            <p:ph type="body" idx="1"/>
          </p:nvPr>
        </p:nvSpPr>
        <p:spPr>
          <a:xfrm>
            <a:off x="410765" y="4311087"/>
            <a:ext cx="6289278" cy="4258572"/>
          </a:xfrm>
        </p:spPr>
        <p:txBody>
          <a:bodyPr>
            <a:normAutofit fontScale="92500" lnSpcReduction="10000"/>
          </a:bodyPr>
          <a:lstStyle/>
          <a:p>
            <a:pPr>
              <a:lnSpc>
                <a:spcPct val="110000"/>
              </a:lnSpc>
              <a:spcBef>
                <a:spcPts val="578"/>
              </a:spcBef>
            </a:pPr>
            <a:r>
              <a:rPr lang="en-US" dirty="0"/>
              <a:t>Your hospital status (whether the hospital considers you an “inpatient” or “outpatient”) affects how much you pay for hospital services (like X-rays, drugs, and lab tests) and may also affect whether Medicare will cover care you get in a skilled nursing facility (SNF) following your hospital stay. You’re an inpatient starting when you’re formally admitted to a hospital with a doctor’s order. The day before you’re discharged is your last inpatient day. </a:t>
            </a:r>
          </a:p>
          <a:p>
            <a:pPr>
              <a:lnSpc>
                <a:spcPct val="110000"/>
              </a:lnSpc>
              <a:spcBef>
                <a:spcPts val="578"/>
              </a:spcBef>
            </a:pPr>
            <a:r>
              <a:rPr lang="en-US" dirty="0"/>
              <a:t>You’re an outpatient if you’re getting emergency department services, observation services, outpatient surgery, lab tests, X-rays, or any other hospital services, and the doctor hasn’t written an order to admit you to a hospital as an inpatient. In these cases, you’re an outpatient even if you spend the night at the hospital. </a:t>
            </a:r>
          </a:p>
          <a:p>
            <a:pPr>
              <a:lnSpc>
                <a:spcPct val="110000"/>
              </a:lnSpc>
              <a:spcBef>
                <a:spcPts val="578"/>
              </a:spcBef>
            </a:pPr>
            <a:r>
              <a:rPr lang="en-US" dirty="0"/>
              <a:t>An inpatient admission is generally appropriate when you’re expected to need 2 or more midnights of medically necessary hospital care, but your doctor must order such admission and the hospital must formally admit you for you to become an inpatient. If you have a Medicare Advantage Plan (like an HMO or PPO), your costs and coverage may be different. Check with your plan. </a:t>
            </a:r>
          </a:p>
          <a:p>
            <a:pPr>
              <a:lnSpc>
                <a:spcPct val="110000"/>
              </a:lnSpc>
              <a:spcBef>
                <a:spcPts val="578"/>
              </a:spcBef>
            </a:pPr>
            <a:r>
              <a:rPr lang="en-US" dirty="0"/>
              <a:t>The copayment for a single outpatient hospital service can’t be more than the inpatient hospital deductible. However, your total copayment for all outpatient services may be more than the inpatient hospital deductible. </a:t>
            </a:r>
          </a:p>
          <a:p>
            <a:pPr>
              <a:lnSpc>
                <a:spcPct val="110000"/>
              </a:lnSpc>
              <a:spcBef>
                <a:spcPts val="578"/>
              </a:spcBef>
            </a:pPr>
            <a:r>
              <a:rPr lang="en-US" dirty="0"/>
              <a:t>The Medicare Outpatient Observation Notice (MOON) (Form CMS 10611-MOON) is a standardized notice to inform people with Medicare (including health plan enrollees) that they are outpatients receiving observation services and aren’t inpatients of a hospital or critical access hospital (CAH).  </a:t>
            </a:r>
          </a:p>
          <a:p>
            <a:pPr marL="0" lvl="1">
              <a:lnSpc>
                <a:spcPct val="110000"/>
              </a:lnSpc>
              <a:spcBef>
                <a:spcPts val="578"/>
              </a:spcBef>
            </a:pPr>
            <a:r>
              <a:rPr lang="en-US" dirty="0"/>
              <a:t>The MOON is to be provided if observation is longer than 24 hours, but before the 36</a:t>
            </a:r>
            <a:r>
              <a:rPr lang="en-US" baseline="30000" dirty="0"/>
              <a:t>th</a:t>
            </a:r>
            <a:r>
              <a:rPr lang="en-US" dirty="0"/>
              <a:t> hour of observation.</a:t>
            </a:r>
          </a:p>
          <a:p>
            <a:pPr>
              <a:lnSpc>
                <a:spcPct val="110000"/>
              </a:lnSpc>
              <a:spcBef>
                <a:spcPts val="578"/>
              </a:spcBef>
            </a:pPr>
            <a:r>
              <a:rPr lang="en-US" dirty="0"/>
              <a:t>For more information, visit </a:t>
            </a:r>
            <a:r>
              <a:rPr lang="en-US" dirty="0">
                <a:hlinkClick r:id="rId3"/>
              </a:rPr>
              <a:t>CMS.gov/medicare/medicare-general-information/bni/</a:t>
            </a:r>
            <a:r>
              <a:rPr lang="en-US" dirty="0"/>
              <a:t>.</a:t>
            </a:r>
          </a:p>
          <a:p>
            <a:pPr>
              <a:lnSpc>
                <a:spcPct val="120000"/>
              </a:lnSpc>
            </a:pPr>
            <a:endParaRPr lang="en-US" dirty="0"/>
          </a:p>
        </p:txBody>
      </p:sp>
    </p:spTree>
    <p:extLst>
      <p:ext uri="{BB962C8B-B14F-4D97-AF65-F5344CB8AC3E}">
        <p14:creationId xmlns:p14="http://schemas.microsoft.com/office/powerpoint/2010/main" val="213430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r>
              <a:rPr lang="en-US" dirty="0"/>
              <a:t>Jim went to the hospital with chest pain. He was in the Emergency Department for 2 days. Then, his doctor wrote orders to admit him on the third day. He was discharged 2 days later.</a:t>
            </a:r>
          </a:p>
          <a:p>
            <a:r>
              <a:rPr lang="en-US" dirty="0" smtClean="0"/>
              <a:t>Jim’s </a:t>
            </a:r>
            <a:r>
              <a:rPr lang="en-US" dirty="0"/>
              <a:t>entire stay was covered by Part A because he spent </a:t>
            </a:r>
            <a:r>
              <a:rPr lang="en-US" dirty="0" smtClean="0"/>
              <a:t>5 days (4 nights) </a:t>
            </a:r>
            <a:r>
              <a:rPr lang="en-US" dirty="0"/>
              <a:t>in the hospital.</a:t>
            </a:r>
          </a:p>
          <a:p>
            <a:r>
              <a:rPr lang="en-US" dirty="0"/>
              <a:t>True</a:t>
            </a:r>
          </a:p>
          <a:p>
            <a:r>
              <a:rPr lang="en-US" dirty="0"/>
              <a:t>False </a:t>
            </a:r>
          </a:p>
          <a:p>
            <a:r>
              <a:rPr lang="en-US" b="1" dirty="0"/>
              <a:t>ANSWER</a:t>
            </a:r>
            <a:r>
              <a:rPr lang="en-US" dirty="0"/>
              <a:t>: False. Jim was not admitted until the third </a:t>
            </a:r>
            <a:r>
              <a:rPr lang="en-US" dirty="0" smtClean="0"/>
              <a:t>day. Although </a:t>
            </a:r>
            <a:r>
              <a:rPr lang="en-US" dirty="0"/>
              <a:t>he spent </a:t>
            </a:r>
            <a:r>
              <a:rPr lang="en-US" dirty="0" smtClean="0"/>
              <a:t>5 days (4 nights) </a:t>
            </a:r>
            <a:r>
              <a:rPr lang="en-US" dirty="0"/>
              <a:t>in the hospital, only </a:t>
            </a:r>
            <a:r>
              <a:rPr lang="en-US" dirty="0" smtClean="0"/>
              <a:t>3 were </a:t>
            </a:r>
            <a:r>
              <a:rPr lang="en-US" dirty="0"/>
              <a:t>as an inpatient. </a:t>
            </a:r>
            <a:r>
              <a:rPr lang="en-US" dirty="0" smtClean="0"/>
              <a:t>His first 2 days would be billed as an outpatient, and his last 3 would be billed as an inpatient.</a:t>
            </a:r>
            <a:endParaRPr lang="en-US" dirty="0"/>
          </a:p>
          <a:p>
            <a:endParaRPr lang="en-US" dirty="0"/>
          </a:p>
        </p:txBody>
      </p:sp>
    </p:spTree>
    <p:extLst>
      <p:ext uri="{BB962C8B-B14F-4D97-AF65-F5344CB8AC3E}">
        <p14:creationId xmlns:p14="http://schemas.microsoft.com/office/powerpoint/2010/main" val="4121209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326691" y="4003811"/>
            <a:ext cx="6190790" cy="4617676"/>
          </a:xfrm>
        </p:spPr>
        <p:txBody>
          <a:bodyPr>
            <a:normAutofit lnSpcReduction="10000"/>
          </a:bodyPr>
          <a:lstStyle/>
          <a:p>
            <a:r>
              <a:rPr lang="en-US" dirty="0"/>
              <a:t>Part A will pay for skilled nursing facility (SNF) care if you meet the following conditions:</a:t>
            </a:r>
          </a:p>
          <a:p>
            <a:pPr marL="165261" indent="-165261">
              <a:buFont typeface="Wingdings" panose="05000000000000000000" pitchFamily="2" charset="2"/>
              <a:buChar char="§"/>
            </a:pPr>
            <a:r>
              <a:rPr lang="en-US" dirty="0"/>
              <a:t>Your doctor must certify that your condition requires daily skilled nursing or skilled rehabilitation services which can only be provided in a SNF.</a:t>
            </a:r>
          </a:p>
          <a:p>
            <a:pPr marL="165261" indent="-165261">
              <a:buFont typeface="Wingdings" panose="05000000000000000000" pitchFamily="2" charset="2"/>
              <a:buChar char="§"/>
            </a:pPr>
            <a:r>
              <a:rPr lang="en-US" dirty="0"/>
              <a:t>This doesn’t include custodial or long-term care. Medicare doesn’t cover custodial care if it’s the only kind of care you need. Custodial care is care that helps you with usual daily activities, like getting in and out of bed, eating, bathing, dressing, and using the bathroom. It may also include care that most people do themselves, like using eye drops, oxygen, and taking care of a colostomy or bladder catheters. Custodial care is often given in a nursing facility. Generally, skilled care is available only for a short time after a hospitalization. Custodial care may be needed for a much longer period of time. </a:t>
            </a:r>
          </a:p>
          <a:p>
            <a:pPr marL="165261" indent="-165261">
              <a:buFont typeface="Wingdings" panose="05000000000000000000" pitchFamily="2" charset="2"/>
              <a:buChar char="§"/>
            </a:pPr>
            <a:r>
              <a:rPr lang="en-US" dirty="0"/>
              <a:t>You were an inpatient in a hospital for 3 consecutive days or longer before you were admitted to a participating SNF. The 3 consecutive calendar day stay requirement can be met by stays totaling 3 consecutive days in </a:t>
            </a:r>
            <a:r>
              <a:rPr lang="en-US" dirty="0" smtClean="0"/>
              <a:t>one </a:t>
            </a:r>
            <a:r>
              <a:rPr lang="en-US" dirty="0"/>
              <a:t>or more hospitals. In determining whether the requirement has been met, the day of admission, but not the day of discharge, is counted as a hospital inpatient day. It’s important to note that an overnight stay doesn’t guarantee that you’re an inpatient. An inpatient hospital stay begins the day you’re formally admitted with a doctor’s order.</a:t>
            </a:r>
          </a:p>
          <a:p>
            <a:pPr marL="165261" indent="-165261">
              <a:buFont typeface="Wingdings" panose="05000000000000000000" pitchFamily="2" charset="2"/>
              <a:buChar char="§"/>
            </a:pPr>
            <a:r>
              <a:rPr lang="en-US" dirty="0"/>
              <a:t>You were admitted to the SNF within 30 days after leaving the hospital</a:t>
            </a:r>
            <a:r>
              <a:rPr lang="en-US" dirty="0" smtClean="0"/>
              <a:t>. After 30 days, you would need a new 3-day qualifying stay. It wouldn’t have to be for the same condition.</a:t>
            </a:r>
            <a:endParaRPr lang="en-US" dirty="0"/>
          </a:p>
          <a:p>
            <a:pPr marL="165261" indent="-165261">
              <a:buFont typeface="Wingdings" panose="05000000000000000000" pitchFamily="2" charset="2"/>
              <a:buChar char="§"/>
            </a:pPr>
            <a:r>
              <a:rPr lang="en-US" dirty="0"/>
              <a:t>Your care in the SNF is for a condition that was treated in the hospital or arose while receiving care in the SNF for a hospital-treated condition. </a:t>
            </a:r>
          </a:p>
          <a:p>
            <a:pPr marL="165261" indent="-165261">
              <a:buFont typeface="Wingdings" panose="05000000000000000000" pitchFamily="2" charset="2"/>
              <a:buChar char="§"/>
            </a:pPr>
            <a:r>
              <a:rPr lang="en-US" dirty="0"/>
              <a:t>The facility must be a Medicare-participating SNF.</a:t>
            </a:r>
          </a:p>
          <a:p>
            <a:r>
              <a:rPr lang="en-US" dirty="0"/>
              <a:t>For more information, read “Medicare Coverage of Skilled Nursing Facility Care” at </a:t>
            </a:r>
            <a:r>
              <a:rPr lang="en-US" dirty="0">
                <a:hlinkClick r:id="rId3"/>
              </a:rPr>
              <a:t>Medicare.gov/Pubs/pdf/10153.pdf</a:t>
            </a:r>
            <a:r>
              <a:rPr lang="en-US" dirty="0"/>
              <a:t>.</a:t>
            </a:r>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2270978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p:txBody>
          <a:bodyPr/>
          <a:lstStyle/>
          <a:p>
            <a:r>
              <a:rPr lang="en-US" dirty="0"/>
              <a:t>If you qualify, Medicare will cover the following skilled nursing facility (SNF) services:</a:t>
            </a:r>
          </a:p>
          <a:p>
            <a:pPr marL="165261" indent="-165261">
              <a:buFont typeface="Wingdings" panose="05000000000000000000" pitchFamily="2" charset="2"/>
              <a:buChar char="ü"/>
            </a:pPr>
            <a:r>
              <a:rPr lang="en-US" dirty="0"/>
              <a:t>Semi-private room (a room you share with one other person)</a:t>
            </a:r>
          </a:p>
          <a:p>
            <a:pPr marL="165261" indent="-165261">
              <a:buFont typeface="Wingdings" panose="05000000000000000000" pitchFamily="2" charset="2"/>
              <a:buChar char="ü"/>
            </a:pPr>
            <a:r>
              <a:rPr lang="en-US" dirty="0"/>
              <a:t>Meals</a:t>
            </a:r>
          </a:p>
          <a:p>
            <a:pPr marL="165261" indent="-165261">
              <a:buFont typeface="Wingdings" panose="05000000000000000000" pitchFamily="2" charset="2"/>
              <a:buChar char="ü"/>
            </a:pPr>
            <a:r>
              <a:rPr lang="en-US" dirty="0"/>
              <a:t>Skilled nursing care</a:t>
            </a:r>
          </a:p>
          <a:p>
            <a:pPr marL="165261" indent="-165261">
              <a:buFont typeface="Wingdings" panose="05000000000000000000" pitchFamily="2" charset="2"/>
              <a:buChar char="ü"/>
            </a:pPr>
            <a:r>
              <a:rPr lang="en-US" dirty="0"/>
              <a:t>Physical, occupational and speech-language therapy (if needed to meet </a:t>
            </a:r>
            <a:br>
              <a:rPr lang="en-US" dirty="0"/>
            </a:br>
            <a:r>
              <a:rPr lang="en-US" dirty="0"/>
              <a:t>your health goal)</a:t>
            </a:r>
          </a:p>
          <a:p>
            <a:pPr marL="165261" indent="-165261">
              <a:buFont typeface="Wingdings" panose="05000000000000000000" pitchFamily="2" charset="2"/>
              <a:buChar char="ü"/>
            </a:pPr>
            <a:r>
              <a:rPr lang="en-US" dirty="0"/>
              <a:t>Medical social services</a:t>
            </a:r>
          </a:p>
          <a:p>
            <a:pPr marL="165261" indent="-165261">
              <a:buFont typeface="Wingdings" panose="05000000000000000000" pitchFamily="2" charset="2"/>
              <a:buChar char="ü"/>
            </a:pPr>
            <a:r>
              <a:rPr lang="en-US" dirty="0"/>
              <a:t>Medications and medical supplies/equipment used in the facility</a:t>
            </a:r>
          </a:p>
          <a:p>
            <a:pPr marL="165261" indent="-165261">
              <a:buFont typeface="Wingdings" panose="05000000000000000000" pitchFamily="2" charset="2"/>
              <a:buChar char="ü"/>
            </a:pPr>
            <a:r>
              <a:rPr lang="en-US" dirty="0"/>
              <a:t>Ambulance transportation to the nearest supplier of needed services that aren’t available at the SNF when other transportation endangers health</a:t>
            </a:r>
          </a:p>
          <a:p>
            <a:pPr marL="165261" indent="-165261">
              <a:buFont typeface="Wingdings" panose="05000000000000000000" pitchFamily="2" charset="2"/>
              <a:buChar char="ü"/>
            </a:pPr>
            <a:r>
              <a:rPr lang="en-US" dirty="0"/>
              <a:t>Dietary counseling</a:t>
            </a:r>
          </a:p>
        </p:txBody>
      </p:sp>
      <p:sp>
        <p:nvSpPr>
          <p:cNvPr id="8" name="Slide Image Placeholder 7"/>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427259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p:txBody>
          <a:bodyPr/>
          <a:lstStyle/>
          <a:p>
            <a:pPr>
              <a:spcBef>
                <a:spcPts val="592"/>
              </a:spcBef>
            </a:pPr>
            <a:r>
              <a:rPr lang="en-US" dirty="0"/>
              <a:t>Skilled nursing facility (SNF) care is covered in full for the first 20 days when you meet the requirements for a Medicare-covered stay. In </a:t>
            </a:r>
            <a:r>
              <a:rPr lang="en-US" dirty="0" smtClean="0"/>
              <a:t>2018, </a:t>
            </a:r>
            <a:r>
              <a:rPr lang="en-US" dirty="0"/>
              <a:t>under Original Medicare, days 21–100 of SNF care are covered for each benefit period except for coinsurance of up to $</a:t>
            </a:r>
            <a:r>
              <a:rPr lang="en-US" dirty="0" smtClean="0">
                <a:solidFill>
                  <a:schemeClr val="dk1"/>
                </a:solidFill>
              </a:rPr>
              <a:t>167.50</a:t>
            </a:r>
            <a:r>
              <a:rPr lang="en-US" dirty="0" smtClean="0"/>
              <a:t> </a:t>
            </a:r>
            <a:r>
              <a:rPr lang="en-US" dirty="0"/>
              <a:t>per day. After 100 days, Medicare Part A no longer covers SNF care.</a:t>
            </a:r>
          </a:p>
          <a:p>
            <a:pPr>
              <a:spcBef>
                <a:spcPts val="592"/>
              </a:spcBef>
            </a:pPr>
            <a:r>
              <a:rPr lang="en-US" dirty="0"/>
              <a:t>You can qualify for SNF care again every time you have a new benefit period and meet the other criteria.</a:t>
            </a:r>
          </a:p>
          <a:p>
            <a:endParaRPr lang="en-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1186005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733495" y="4039508"/>
            <a:ext cx="5699196" cy="4493864"/>
          </a:xfrm>
        </p:spPr>
        <p:txBody>
          <a:bodyPr>
            <a:normAutofit/>
          </a:bodyPr>
          <a:lstStyle/>
          <a:p>
            <a:r>
              <a:rPr lang="en-US" dirty="0"/>
              <a:t>A benefit period refers to the way that Original Medicare measures your use of hospital and skilled nursing facility (SNF) services. A benefit period begins the day you’re admitted as an inpatient in a hospital or SNF. The benefit period ends when you haven’t gotten any inpatient hospital care (or skilled care in a SNF) for 60 days in a row. If you go into a hospital or a SNF after one benefit period has ended, a new benefit period begins. </a:t>
            </a:r>
          </a:p>
          <a:p>
            <a:r>
              <a:rPr lang="en-US" dirty="0"/>
              <a:t>You must pay the Part A inpatient hospital deductible for each benefit period. There’s no limit to the number of benefit periods you can have. Benefit periods can span across calendar years.</a:t>
            </a:r>
          </a:p>
        </p:txBody>
      </p:sp>
      <p:sp>
        <p:nvSpPr>
          <p:cNvPr id="4" name="Slide Image Placeholder 3"/>
          <p:cNvSpPr>
            <a:spLocks noGrp="1" noRot="1" noChangeAspect="1"/>
          </p:cNvSpPr>
          <p:nvPr>
            <p:ph type="sldImg"/>
          </p:nvPr>
        </p:nvSpPr>
        <p:spPr>
          <a:xfrm>
            <a:off x="749300" y="735013"/>
            <a:ext cx="5667375" cy="3189287"/>
          </a:xfrm>
        </p:spPr>
      </p:sp>
    </p:spTree>
    <p:extLst>
      <p:ext uri="{BB962C8B-B14F-4D97-AF65-F5344CB8AC3E}">
        <p14:creationId xmlns:p14="http://schemas.microsoft.com/office/powerpoint/2010/main" val="4111826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733495" y="4039508"/>
            <a:ext cx="5699196" cy="4493864"/>
          </a:xfrm>
        </p:spPr>
        <p:txBody>
          <a:bodyPr>
            <a:normAutofit/>
          </a:bodyPr>
          <a:lstStyle/>
          <a:p>
            <a:r>
              <a:rPr lang="en-US" dirty="0"/>
              <a:t>Michael was admitted to the hospital on December 30, </a:t>
            </a:r>
            <a:r>
              <a:rPr lang="en-US" dirty="0" smtClean="0"/>
              <a:t>2017. </a:t>
            </a:r>
            <a:r>
              <a:rPr lang="en-US" dirty="0"/>
              <a:t>He stayed for 5 days. He was readmitted February 2, </a:t>
            </a:r>
            <a:r>
              <a:rPr lang="en-US" dirty="0" smtClean="0"/>
              <a:t>2018 </a:t>
            </a:r>
            <a:r>
              <a:rPr lang="en-US" dirty="0"/>
              <a:t>(29 days later), and stayed for 3 days.</a:t>
            </a:r>
          </a:p>
          <a:p>
            <a:r>
              <a:rPr lang="en-US" dirty="0"/>
              <a:t>Michael had to pay 2 Part A deductibles because his care included time in </a:t>
            </a:r>
            <a:r>
              <a:rPr lang="en-US" dirty="0" smtClean="0"/>
              <a:t>2017 </a:t>
            </a:r>
            <a:r>
              <a:rPr lang="en-US" dirty="0"/>
              <a:t>and </a:t>
            </a:r>
            <a:r>
              <a:rPr lang="en-US" dirty="0" smtClean="0"/>
              <a:t>2018.</a:t>
            </a:r>
            <a:endParaRPr lang="en-US" dirty="0"/>
          </a:p>
          <a:p>
            <a:r>
              <a:rPr lang="en-US" dirty="0"/>
              <a:t>True</a:t>
            </a:r>
          </a:p>
          <a:p>
            <a:r>
              <a:rPr lang="en-US" dirty="0"/>
              <a:t>False</a:t>
            </a:r>
          </a:p>
          <a:p>
            <a:r>
              <a:rPr lang="en-US" b="1" dirty="0" smtClean="0"/>
              <a:t>ANSWER: False. </a:t>
            </a:r>
            <a:r>
              <a:rPr lang="en-US" dirty="0" smtClean="0"/>
              <a:t>Michael only paid one Part A deductible because </a:t>
            </a:r>
            <a:r>
              <a:rPr lang="en-US" dirty="0"/>
              <a:t>he did not go for 60 days or more between his </a:t>
            </a:r>
            <a:r>
              <a:rPr lang="en-US" dirty="0" smtClean="0"/>
              <a:t>hospitalizations. Also, benefit </a:t>
            </a:r>
            <a:r>
              <a:rPr lang="en-US" dirty="0"/>
              <a:t>periods can span over calendar years. </a:t>
            </a:r>
          </a:p>
        </p:txBody>
      </p:sp>
      <p:sp>
        <p:nvSpPr>
          <p:cNvPr id="4" name="Slide Image Placeholder 3"/>
          <p:cNvSpPr>
            <a:spLocks noGrp="1" noRot="1" noChangeAspect="1"/>
          </p:cNvSpPr>
          <p:nvPr>
            <p:ph type="sldImg"/>
          </p:nvPr>
        </p:nvSpPr>
        <p:spPr>
          <a:xfrm>
            <a:off x="749300" y="735013"/>
            <a:ext cx="5667375" cy="3189287"/>
          </a:xfrm>
        </p:spPr>
      </p:sp>
    </p:spTree>
    <p:extLst>
      <p:ext uri="{BB962C8B-B14F-4D97-AF65-F5344CB8AC3E}">
        <p14:creationId xmlns:p14="http://schemas.microsoft.com/office/powerpoint/2010/main" val="1815040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pPr defTabSz="330514"/>
            <a:r>
              <a:rPr lang="en-US" dirty="0">
                <a:solidFill>
                  <a:prstClr val="black"/>
                </a:solidFill>
              </a:rPr>
              <a:t>Covered home health services </a:t>
            </a:r>
            <a:r>
              <a:rPr lang="en-US" dirty="0" smtClean="0">
                <a:solidFill>
                  <a:prstClr val="black"/>
                </a:solidFill>
              </a:rPr>
              <a:t>include the following:</a:t>
            </a:r>
            <a:endParaRPr lang="en-US" dirty="0">
              <a:solidFill>
                <a:prstClr val="black"/>
              </a:solidFill>
            </a:endParaRPr>
          </a:p>
          <a:p>
            <a:pPr marL="220348" lvl="1" indent="-200456" defTabSz="330514">
              <a:buFont typeface="Wingdings" panose="05000000000000000000" pitchFamily="2" charset="2"/>
              <a:buChar char="ü"/>
            </a:pPr>
            <a:r>
              <a:rPr lang="en-US" dirty="0">
                <a:solidFill>
                  <a:prstClr val="black"/>
                </a:solidFill>
              </a:rPr>
              <a:t>Intermittent skilled nursing care</a:t>
            </a:r>
          </a:p>
          <a:p>
            <a:pPr marL="220348" lvl="1" indent="-200456" defTabSz="330514">
              <a:buFont typeface="Wingdings" panose="05000000000000000000" pitchFamily="2" charset="2"/>
              <a:buChar char="ü"/>
            </a:pPr>
            <a:r>
              <a:rPr lang="en-US" dirty="0">
                <a:solidFill>
                  <a:prstClr val="black"/>
                </a:solidFill>
              </a:rPr>
              <a:t>Physical therapy</a:t>
            </a:r>
          </a:p>
          <a:p>
            <a:pPr marL="220348" lvl="1" indent="-200456" defTabSz="330514">
              <a:buFont typeface="Wingdings" panose="05000000000000000000" pitchFamily="2" charset="2"/>
              <a:buChar char="ü"/>
            </a:pPr>
            <a:r>
              <a:rPr lang="en-US" dirty="0">
                <a:solidFill>
                  <a:prstClr val="black"/>
                </a:solidFill>
              </a:rPr>
              <a:t>Speech-language pathology services</a:t>
            </a:r>
          </a:p>
          <a:p>
            <a:pPr marL="220348" lvl="1" indent="-200456" defTabSz="330514">
              <a:buFont typeface="Wingdings" panose="05000000000000000000" pitchFamily="2" charset="2"/>
              <a:buChar char="ü"/>
            </a:pPr>
            <a:r>
              <a:rPr lang="en-US" dirty="0">
                <a:solidFill>
                  <a:prstClr val="black"/>
                </a:solidFill>
              </a:rPr>
              <a:t>Continued occupational services, and </a:t>
            </a:r>
            <a:r>
              <a:rPr lang="en-US" dirty="0" smtClean="0">
                <a:solidFill>
                  <a:prstClr val="black"/>
                </a:solidFill>
              </a:rPr>
              <a:t>more</a:t>
            </a:r>
          </a:p>
          <a:p>
            <a:pPr marL="220348" lvl="1" indent="-200456" defTabSz="330514">
              <a:buFont typeface="Wingdings" panose="05000000000000000000" pitchFamily="2" charset="2"/>
              <a:buChar char="ü"/>
            </a:pPr>
            <a:r>
              <a:rPr lang="en-US" dirty="0" smtClean="0"/>
              <a:t>May </a:t>
            </a:r>
            <a:r>
              <a:rPr lang="en-US" dirty="0"/>
              <a:t>also include </a:t>
            </a:r>
            <a:r>
              <a:rPr lang="en-US" dirty="0" smtClean="0"/>
              <a:t>medical social services, </a:t>
            </a:r>
            <a:r>
              <a:rPr lang="en-US" dirty="0"/>
              <a:t>part-time or </a:t>
            </a:r>
            <a:r>
              <a:rPr lang="en-US" dirty="0" smtClean="0"/>
              <a:t>intermittent home health aide services, medical </a:t>
            </a:r>
            <a:r>
              <a:rPr lang="en-US" dirty="0"/>
              <a:t>supplies for use at home</a:t>
            </a:r>
            <a:r>
              <a:rPr lang="en-US" dirty="0" smtClean="0"/>
              <a:t>, durable medical equipment, </a:t>
            </a:r>
            <a:r>
              <a:rPr lang="en-US" dirty="0"/>
              <a:t>or injectable osteoporosis </a:t>
            </a:r>
            <a:r>
              <a:rPr lang="en-US" dirty="0" smtClean="0"/>
              <a:t>drugs</a:t>
            </a:r>
            <a:endParaRPr lang="en-US" dirty="0"/>
          </a:p>
          <a:p>
            <a:pPr defTabSz="330514"/>
            <a:r>
              <a:rPr lang="en-US" dirty="0" smtClean="0">
                <a:solidFill>
                  <a:prstClr val="black"/>
                </a:solidFill>
              </a:rPr>
              <a:t>Usually</a:t>
            </a:r>
            <a:r>
              <a:rPr lang="en-US" dirty="0">
                <a:solidFill>
                  <a:prstClr val="black"/>
                </a:solidFill>
              </a:rPr>
              <a:t>, a home health care agency coordinates the services your doctor orders for </a:t>
            </a:r>
            <a:r>
              <a:rPr lang="en-US" dirty="0" smtClean="0">
                <a:solidFill>
                  <a:prstClr val="black"/>
                </a:solidFill>
              </a:rPr>
              <a:t>you.</a:t>
            </a:r>
            <a:endParaRPr lang="en-US" dirty="0">
              <a:solidFill>
                <a:prstClr val="black"/>
              </a:solidFill>
            </a:endParaRPr>
          </a:p>
          <a:p>
            <a:pPr marL="247884" indent="-247884" defTabSz="330514">
              <a:buFont typeface="Wingdings" panose="05000000000000000000" pitchFamily="2" charset="2"/>
              <a:buChar char="x"/>
            </a:pPr>
            <a:r>
              <a:rPr lang="en-US" dirty="0">
                <a:solidFill>
                  <a:prstClr val="black"/>
                </a:solidFill>
              </a:rPr>
              <a:t>Medicare doesn't pay </a:t>
            </a:r>
            <a:r>
              <a:rPr lang="en-US" dirty="0" smtClean="0">
                <a:solidFill>
                  <a:prstClr val="black"/>
                </a:solidFill>
              </a:rPr>
              <a:t>for the following:</a:t>
            </a:r>
            <a:endParaRPr lang="en-US" dirty="0">
              <a:solidFill>
                <a:prstClr val="black"/>
              </a:solidFill>
            </a:endParaRPr>
          </a:p>
          <a:p>
            <a:pPr marL="449865" lvl="1" indent="-200833" defTabSz="330514">
              <a:buFont typeface="Arial" panose="020B0604020202020204" pitchFamily="34" charset="0"/>
              <a:buChar char="•"/>
            </a:pPr>
            <a:r>
              <a:rPr lang="en-US" dirty="0">
                <a:solidFill>
                  <a:prstClr val="black"/>
                </a:solidFill>
              </a:rPr>
              <a:t>24-hour-a-day care at home</a:t>
            </a:r>
          </a:p>
          <a:p>
            <a:pPr marL="449865" lvl="1" indent="-200833" defTabSz="330514">
              <a:buFont typeface="Arial" panose="020B0604020202020204" pitchFamily="34" charset="0"/>
              <a:buChar char="•"/>
            </a:pPr>
            <a:r>
              <a:rPr lang="en-US" dirty="0">
                <a:solidFill>
                  <a:prstClr val="black"/>
                </a:solidFill>
              </a:rPr>
              <a:t>Meals delivered to your home</a:t>
            </a:r>
          </a:p>
          <a:p>
            <a:pPr marL="449865" lvl="1" indent="-200833" defTabSz="330514">
              <a:buFont typeface="Arial" panose="020B0604020202020204" pitchFamily="34" charset="0"/>
              <a:buChar char="•"/>
            </a:pPr>
            <a:r>
              <a:rPr lang="en-US" dirty="0">
                <a:solidFill>
                  <a:prstClr val="black"/>
                </a:solidFill>
              </a:rPr>
              <a:t>Homemaker services  </a:t>
            </a:r>
          </a:p>
          <a:p>
            <a:pPr marL="449865" lvl="1" indent="-200833" defTabSz="330514">
              <a:buFont typeface="Arial" panose="020B0604020202020204" pitchFamily="34" charset="0"/>
              <a:buChar char="•"/>
            </a:pPr>
            <a:r>
              <a:rPr lang="en-US" dirty="0">
                <a:solidFill>
                  <a:prstClr val="black"/>
                </a:solidFill>
              </a:rPr>
              <a:t>Personal care</a:t>
            </a:r>
          </a:p>
        </p:txBody>
      </p:sp>
    </p:spTree>
    <p:extLst>
      <p:ext uri="{BB962C8B-B14F-4D97-AF65-F5344CB8AC3E}">
        <p14:creationId xmlns:p14="http://schemas.microsoft.com/office/powerpoint/2010/main" val="388606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401637" y="3879326"/>
            <a:ext cx="6078370" cy="4669588"/>
          </a:xfrm>
        </p:spPr>
        <p:txBody>
          <a:bodyPr>
            <a:normAutofit fontScale="85000" lnSpcReduction="20000"/>
          </a:bodyPr>
          <a:lstStyle/>
          <a:p>
            <a:pPr>
              <a:lnSpc>
                <a:spcPct val="120000"/>
              </a:lnSpc>
            </a:pPr>
            <a:r>
              <a:rPr lang="en-US" dirty="0"/>
              <a:t>To be eligible for home health care services, you must meet all of these conditions:</a:t>
            </a:r>
          </a:p>
          <a:p>
            <a:pPr marL="220348" indent="-220348" fontAlgn="base">
              <a:lnSpc>
                <a:spcPct val="120000"/>
              </a:lnSpc>
              <a:buFont typeface="+mj-lt"/>
              <a:buAutoNum type="arabicPeriod"/>
            </a:pPr>
            <a:r>
              <a:rPr lang="en-US" dirty="0"/>
              <a:t>You must be homebound. An individual shall be considered “confined to the home” (homebound) if the following 2 criteria are met: 1) The patient must either, because of illness or injury, need the aid of supportive devices such as crutches, canes, wheelchairs, and walkers; the use of special transportation; or the assistance of another person to leave their place of residence, OR 2) have a condition such that leaving his or her home is medically contraindicated. If the patient meets only </a:t>
            </a:r>
            <a:r>
              <a:rPr lang="en-US" dirty="0" smtClean="0"/>
              <a:t>one of </a:t>
            </a:r>
            <a:r>
              <a:rPr lang="en-US" dirty="0"/>
              <a:t>the 2 previous conditions, then the patient must ALSO meet these 2 additional requirements: 1) There must exist a normal inability to leave home, AND 2) Leaving home must require a considerable and taxing effort</a:t>
            </a:r>
            <a:r>
              <a:rPr lang="en-US" dirty="0" smtClean="0"/>
              <a:t>. </a:t>
            </a:r>
            <a:r>
              <a:rPr lang="en-US" dirty="0"/>
              <a:t>You may leave home for medical treatment or short, infrequent absences for non-medical reasons, like attending religious services. You can still get home health care if you attend adult day care.</a:t>
            </a:r>
          </a:p>
          <a:p>
            <a:pPr marL="220344" lvl="1" indent="-220344">
              <a:lnSpc>
                <a:spcPct val="120000"/>
              </a:lnSpc>
              <a:buFont typeface="+mj-lt"/>
              <a:buAutoNum type="arabicPeriod" startAt="2"/>
            </a:pPr>
            <a:r>
              <a:rPr lang="en-US" dirty="0" smtClean="0"/>
              <a:t>You </a:t>
            </a:r>
            <a:r>
              <a:rPr lang="en-US" dirty="0"/>
              <a:t>must need skilled care on an intermittent basis, or physical therapy, or speech-language pathology, or have a continuing need for occupational therapy. </a:t>
            </a:r>
          </a:p>
          <a:p>
            <a:pPr marL="220344" lvl="1" indent="-220344">
              <a:lnSpc>
                <a:spcPct val="120000"/>
              </a:lnSpc>
              <a:buFont typeface="+mj-lt"/>
              <a:buAutoNum type="arabicPeriod" startAt="2"/>
            </a:pPr>
            <a:r>
              <a:rPr lang="en-US" dirty="0"/>
              <a:t>Your doctor must decide that you need skilled care in your home and must make a plan for your care at home.</a:t>
            </a:r>
          </a:p>
          <a:p>
            <a:pPr marL="220344" lvl="1" indent="-220344">
              <a:lnSpc>
                <a:spcPct val="120000"/>
              </a:lnSpc>
              <a:buFont typeface="+mj-lt"/>
              <a:buAutoNum type="arabicPeriod" startAt="2"/>
            </a:pPr>
            <a:r>
              <a:rPr lang="en-US" dirty="0"/>
              <a:t>Prior to certifying your eligibility for the Medicare home health benefit, the doctor must document that the doctor or a non-doctor practitioner has had a face-to-face encounter with you. The encounter must be done up to 90 days prior, or within 30 days after the start of care. The law allows the face-to-face encounter to occur via telehealth in rural areas, in an approved originating site. This means medical or other health services given to a patient using a communications system (like a computer, phone, or television), by a practitioner in a location different from the patient's.</a:t>
            </a:r>
          </a:p>
          <a:p>
            <a:pPr marL="220344" lvl="1" indent="-220344">
              <a:lnSpc>
                <a:spcPct val="120000"/>
              </a:lnSpc>
              <a:buFont typeface="+mj-lt"/>
              <a:buAutoNum type="arabicPeriod" startAt="2"/>
            </a:pPr>
            <a:r>
              <a:rPr lang="en-US" dirty="0"/>
              <a:t>The home health agency caring for you must be approved by Medicare.</a:t>
            </a:r>
          </a:p>
          <a:p>
            <a:pPr>
              <a:lnSpc>
                <a:spcPct val="120000"/>
              </a:lnSpc>
            </a:pPr>
            <a:r>
              <a:rPr lang="en-US" b="1" dirty="0" smtClean="0"/>
              <a:t>NOTE</a:t>
            </a:r>
            <a:r>
              <a:rPr lang="en-US" dirty="0" smtClean="0"/>
              <a:t>: Part B also may pay for home health care under certain conditions. For instance, Part B pays for home health care if an inpatient hospital stay doesn’t precede the need for home health care, or when the number of Part A-covered home health care visits exceed 100. For more information, read “Medicare and Home Health Care,” at </a:t>
            </a:r>
            <a:r>
              <a:rPr lang="en-US" u="sng" dirty="0" smtClean="0">
                <a:hlinkClick r:id="rId3"/>
              </a:rPr>
              <a:t>Medicare.gov/Pubs/pdf/10969-Medicare-and-Home-Health-Care.pdf</a:t>
            </a:r>
            <a:r>
              <a:rPr lang="en-US" dirty="0" smtClean="0"/>
              <a:t>. You can also visit </a:t>
            </a:r>
            <a:r>
              <a:rPr lang="en-US" dirty="0" smtClean="0">
                <a:hlinkClick r:id="rId4"/>
              </a:rPr>
              <a:t>CMS.gov/Center/Provider-Type/Home-Health-Agency-HHA-Center.html</a:t>
            </a:r>
            <a:r>
              <a:rPr lang="en-US" dirty="0" smtClean="0"/>
              <a:t>.</a:t>
            </a:r>
          </a:p>
          <a:p>
            <a:endParaRPr lang="en-US" dirty="0"/>
          </a:p>
          <a:p>
            <a:endParaRPr lang="en-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3618209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p:txBody>
          <a:bodyPr/>
          <a:lstStyle/>
          <a:p>
            <a:r>
              <a:rPr lang="en-US" dirty="0"/>
              <a:t>In Original Medicare, for Part A covered home health care, you pay nothing for covered home health care services provided by a Medicare-approved home health agency.</a:t>
            </a:r>
          </a:p>
          <a:p>
            <a:pPr marL="0" lvl="1"/>
            <a:r>
              <a:rPr lang="en-US" dirty="0" smtClean="0"/>
              <a:t>Durable </a:t>
            </a:r>
            <a:r>
              <a:rPr lang="en-US" dirty="0"/>
              <a:t>medical equipment, when ordered by a doctor, is paid separately by Medicare. This equipment must meet certain criteria to be covered. Medicare usually pays 80% of the Medicare-approved amount for certain pieces of medical equipment, such as a wheelchair or walker. If your home health agency doesn’t supply durable medical equipment directly, the home health agency staff will usually arrange for a home equipment supplier to bring the items you need to your home. </a:t>
            </a:r>
          </a:p>
          <a:p>
            <a:pPr marL="0" lvl="1"/>
            <a:r>
              <a:rPr lang="en-US" dirty="0"/>
              <a:t>Medicare pays your Medicare-certified home health agency one payment for covered services you get during a 60-day period. This 60-day period is called an “episode of care.” The payment is based on your condition and care needs. </a:t>
            </a:r>
          </a:p>
          <a:p>
            <a:pPr marL="0" lvl="1"/>
            <a:r>
              <a:rPr lang="en-US" dirty="0"/>
              <a:t>To find a home health agency in your area, visit </a:t>
            </a:r>
            <a:r>
              <a:rPr lang="en-US" dirty="0">
                <a:hlinkClick r:id="rId3"/>
              </a:rPr>
              <a:t>Medicare.gov</a:t>
            </a:r>
            <a:r>
              <a:rPr lang="en-US" dirty="0"/>
              <a:t> and use the Home Health Compare tool, or call 1-800-MEDICARE (1-800-633-4227). TTY: 1-877-486-2048. </a:t>
            </a:r>
          </a:p>
          <a:p>
            <a:pPr marL="0" lvl="1"/>
            <a:r>
              <a:rPr lang="en-US" b="1" dirty="0"/>
              <a:t>NOTE</a:t>
            </a:r>
            <a:r>
              <a:rPr lang="en-US" dirty="0"/>
              <a:t>: Part A covers post-institutional home health services furnished during a home health “spell of illness” for up to 100 visits. After you exhaust 100 visits of Part A post-institutional home health services, Part B covers the balance of the home health “spell of illness.” The 100-visit limit doesn’t apply to you if you’re only enrolled in Part A. If you’re enrolled only in Part B and qualify for the Medicare home health benefit, then all of your home health services are paid for under Part B. There is no 100-visit limit under Part B.</a:t>
            </a:r>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43529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a:xfrm>
            <a:off x="701040" y="4024180"/>
            <a:ext cx="5608320" cy="3660458"/>
          </a:xfrm>
        </p:spPr>
        <p:txBody>
          <a:bodyPr>
            <a:normAutofit/>
          </a:bodyPr>
          <a:lstStyle/>
          <a:p>
            <a:r>
              <a:rPr lang="en-US" dirty="0"/>
              <a:t>This session covers</a:t>
            </a:r>
          </a:p>
          <a:p>
            <a:pPr marL="220348" indent="-220348">
              <a:buFont typeface="+mj-lt"/>
              <a:buAutoNum type="arabicPeriod"/>
            </a:pPr>
            <a:r>
              <a:rPr lang="en-US" dirty="0"/>
              <a:t>Medicare Basics</a:t>
            </a:r>
          </a:p>
          <a:p>
            <a:pPr marL="220348" indent="-220348">
              <a:buFont typeface="+mj-lt"/>
              <a:buAutoNum type="arabicPeriod"/>
            </a:pPr>
            <a:r>
              <a:rPr lang="en-US" dirty="0" smtClean="0">
                <a:solidFill>
                  <a:prstClr val="black"/>
                </a:solidFill>
              </a:rPr>
              <a:t>Medicare </a:t>
            </a:r>
            <a:r>
              <a:rPr lang="en-US" dirty="0">
                <a:solidFill>
                  <a:prstClr val="black"/>
                </a:solidFill>
              </a:rPr>
              <a:t>Coverage Choices</a:t>
            </a:r>
          </a:p>
          <a:p>
            <a:pPr marL="220348" indent="-220348">
              <a:buFont typeface="+mj-lt"/>
              <a:buAutoNum type="arabicPeriod"/>
            </a:pPr>
            <a:r>
              <a:rPr lang="en-US" dirty="0"/>
              <a:t>Coordination of Benefits</a:t>
            </a:r>
          </a:p>
          <a:p>
            <a:pPr marL="220348" indent="-220348">
              <a:buFont typeface="+mj-lt"/>
              <a:buAutoNum type="arabicPeriod"/>
            </a:pPr>
            <a:r>
              <a:rPr lang="en-US" dirty="0"/>
              <a:t>Fraud, Waste, and Abuse</a:t>
            </a:r>
          </a:p>
          <a:p>
            <a:pPr marL="220348" indent="-220348">
              <a:buFont typeface="+mj-lt"/>
              <a:buAutoNum type="arabicPeriod"/>
            </a:pPr>
            <a:r>
              <a:rPr lang="en-US" dirty="0"/>
              <a:t>Review</a:t>
            </a:r>
          </a:p>
          <a:p>
            <a:pPr defTabSz="984806">
              <a:spcBef>
                <a:spcPts val="646"/>
              </a:spcBef>
              <a:defRPr/>
            </a:pPr>
            <a:r>
              <a:rPr lang="en-US" dirty="0">
                <a:solidFill>
                  <a:prstClr val="black"/>
                </a:solidFill>
              </a:rPr>
              <a:t>Module 1, “Understanding Medicare,” </a:t>
            </a:r>
            <a:r>
              <a:rPr lang="en-US" dirty="0" smtClean="0"/>
              <a:t>is an overview of the Medicare Program. There are additional detailed training products on topics such as Rights and Protections, Medicare Supplement Insurance (Medigap) policies, Medicare Advantage Plans, and Medicare prescription drug coverage available for download at </a:t>
            </a:r>
            <a:r>
              <a:rPr lang="en-US" dirty="0" smtClean="0">
                <a:hlinkClick r:id="rId3"/>
              </a:rPr>
              <a:t>CMS.gov/Outreach-and-Education/Training/CMSNationalTrainingProgram/Classroom-Modules.html</a:t>
            </a:r>
            <a:r>
              <a:rPr lang="en-US" dirty="0"/>
              <a:t>.</a:t>
            </a:r>
          </a:p>
          <a:p>
            <a:pPr defTabSz="984806">
              <a:spcBef>
                <a:spcPts val="646"/>
              </a:spcBef>
              <a:defRPr/>
            </a:pPr>
            <a:r>
              <a:rPr lang="en-US" dirty="0"/>
              <a:t>The module consists of </a:t>
            </a:r>
            <a:r>
              <a:rPr lang="en-US" dirty="0" smtClean="0"/>
              <a:t>98 </a:t>
            </a:r>
            <a:r>
              <a:rPr lang="en-US" dirty="0"/>
              <a:t>PowerPoint slides with corresponding speaker’s </a:t>
            </a:r>
            <a:r>
              <a:rPr lang="en-US" dirty="0" smtClean="0"/>
              <a:t>notes, video links, and can include a review activity. </a:t>
            </a:r>
            <a:r>
              <a:rPr lang="en-US" dirty="0"/>
              <a:t>It can be presented in about </a:t>
            </a:r>
            <a:r>
              <a:rPr lang="en-US" dirty="0" smtClean="0"/>
              <a:t>2.5 hours if you include the review. </a:t>
            </a:r>
            <a:endParaRPr lang="en-US" dirty="0">
              <a:solidFill>
                <a:prstClr val="black"/>
              </a:solidFill>
            </a:endParaRPr>
          </a:p>
        </p:txBody>
      </p:sp>
    </p:spTree>
    <p:extLst>
      <p:ext uri="{BB962C8B-B14F-4D97-AF65-F5344CB8AC3E}">
        <p14:creationId xmlns:p14="http://schemas.microsoft.com/office/powerpoint/2010/main" val="3196220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r>
              <a:rPr lang="en-US" dirty="0"/>
              <a:t>Matsu is getting </a:t>
            </a:r>
            <a:r>
              <a:rPr lang="en-US" dirty="0" smtClean="0"/>
              <a:t>Medicare-covered home health </a:t>
            </a:r>
            <a:r>
              <a:rPr lang="en-US" dirty="0"/>
              <a:t>care. On Monday, her daughter picked her up and took her to a doctor’s appointment. On Sunday, her son picked her up and took her church. </a:t>
            </a:r>
            <a:r>
              <a:rPr lang="en-US" dirty="0" smtClean="0"/>
              <a:t>As long as she meets all the other requirements to receive home health care, she </a:t>
            </a:r>
            <a:r>
              <a:rPr lang="en-US" dirty="0"/>
              <a:t>still qualifies for home health coverage even though she was able to leave her house.</a:t>
            </a:r>
          </a:p>
          <a:p>
            <a:r>
              <a:rPr lang="en-US" dirty="0"/>
              <a:t>True</a:t>
            </a:r>
          </a:p>
          <a:p>
            <a:r>
              <a:rPr lang="en-US" dirty="0"/>
              <a:t>False</a:t>
            </a:r>
          </a:p>
          <a:p>
            <a:r>
              <a:rPr lang="en-US" b="1" dirty="0"/>
              <a:t>ANSWER</a:t>
            </a:r>
            <a:r>
              <a:rPr lang="en-US" dirty="0"/>
              <a:t>: True. You may leave home for medical treatment or short, infrequent absences for non-medical reasons, like attending religious services. You can still get home health care if you attend adult day care.</a:t>
            </a:r>
          </a:p>
        </p:txBody>
      </p:sp>
    </p:spTree>
    <p:extLst>
      <p:ext uri="{BB962C8B-B14F-4D97-AF65-F5344CB8AC3E}">
        <p14:creationId xmlns:p14="http://schemas.microsoft.com/office/powerpoint/2010/main" val="1114718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p:txBody>
          <a:bodyPr/>
          <a:lstStyle/>
          <a:p>
            <a:r>
              <a:rPr lang="en-US" dirty="0"/>
              <a:t>Part A also covers hospice care, which is a special way of caring for people who are terminally ill and their families. Hospice care is meant to help you make the most of the last months of life by giving you comfort and relief from pain. It involves a team that addresses your medical, physical, social, emotional, and spiritual needs. The goal of hospice is to care for you and your family, not to cure your illness.</a:t>
            </a:r>
          </a:p>
          <a:p>
            <a:r>
              <a:rPr lang="en-US" dirty="0"/>
              <a:t>You must sign an election statement choosing hospice care instead of routine Medicare-covered benefits to treat your terminal illness. However, medical services not related to your hospice condition would still be covered by Medicare.</a:t>
            </a:r>
          </a:p>
          <a:p>
            <a:r>
              <a:rPr lang="en-US" dirty="0"/>
              <a:t>You can get hospice care as long as your doctor certifies that you’re terminally ill, and probably have less than 6 months to live if the illness runs its normal course. Care is given in “election periods</a:t>
            </a:r>
            <a:r>
              <a:rPr lang="en-US" dirty="0" smtClean="0"/>
              <a:t>”—two, </a:t>
            </a:r>
            <a:r>
              <a:rPr lang="en-US" dirty="0"/>
              <a:t>90-day periods, followed by unlimited 60-day periods. At the start of each benefit period, your doctor must certify that you’re terminally ill for you to continue getting hospice care. </a:t>
            </a:r>
          </a:p>
          <a:p>
            <a:r>
              <a:rPr lang="en-US" dirty="0"/>
              <a:t>Medicare also requires face-to-face visits. The doctor is required to meet with you within 30 days of hospice recertification, starting before the third election period and each subsequent recertification.</a:t>
            </a:r>
          </a:p>
          <a:p>
            <a:r>
              <a:rPr lang="en-US" dirty="0"/>
              <a:t>The hospice provider must be </a:t>
            </a:r>
            <a:r>
              <a:rPr lang="en-US" dirty="0" smtClean="0"/>
              <a:t>Medicare approved</a:t>
            </a:r>
            <a:r>
              <a:rPr lang="en-US" dirty="0"/>
              <a:t>. </a:t>
            </a:r>
          </a:p>
          <a:p>
            <a:r>
              <a:rPr lang="en-US" dirty="0"/>
              <a:t>For more information, read “Medicare Hospice Benefits” </a:t>
            </a:r>
            <a:r>
              <a:rPr lang="en-US" dirty="0" smtClean="0"/>
              <a:t>at </a:t>
            </a:r>
            <a:r>
              <a:rPr lang="en-US" dirty="0" smtClean="0">
                <a:hlinkClick r:id="rId3"/>
              </a:rPr>
              <a:t>Medicare.gov/Pubs/pdf/02154-Medicare-Hospice-Benefits.PDF</a:t>
            </a:r>
            <a:r>
              <a:rPr lang="en-US" dirty="0" smtClean="0"/>
              <a:t>. </a:t>
            </a:r>
            <a:endParaRPr lang="en-US" dirty="0"/>
          </a:p>
          <a:p>
            <a:endParaRPr lang="en-US" dirty="0"/>
          </a:p>
          <a:p>
            <a:endParaRPr lang="en-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1634820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body" idx="1"/>
          </p:nvPr>
        </p:nvSpPr>
        <p:spPr>
          <a:xfrm>
            <a:off x="511175" y="3932696"/>
            <a:ext cx="5656041" cy="4404551"/>
          </a:xfrm>
        </p:spPr>
        <p:txBody>
          <a:bodyPr/>
          <a:lstStyle/>
          <a:p>
            <a:r>
              <a:rPr lang="en-US" dirty="0"/>
              <a:t>In addition to the regular Medicare-covered services, such as doctor and nursing care, physical and occupational therapy, and </a:t>
            </a:r>
            <a:r>
              <a:rPr lang="en-US" dirty="0" smtClean="0"/>
              <a:t>speech-language </a:t>
            </a:r>
            <a:r>
              <a:rPr lang="en-US" dirty="0"/>
              <a:t>therapy, the hospice benefit also covers</a:t>
            </a:r>
          </a:p>
          <a:p>
            <a:pPr marL="165261" indent="-165261">
              <a:buFont typeface="Wingdings" panose="05000000000000000000" pitchFamily="2" charset="2"/>
              <a:buChar char="§"/>
            </a:pPr>
            <a:r>
              <a:rPr lang="en-US" dirty="0"/>
              <a:t>Medical equipment (such as wheelchairs or walkers).</a:t>
            </a:r>
          </a:p>
          <a:p>
            <a:pPr marL="165261" indent="-165261">
              <a:buFont typeface="Wingdings" panose="05000000000000000000" pitchFamily="2" charset="2"/>
              <a:buChar char="§"/>
            </a:pPr>
            <a:r>
              <a:rPr lang="en-US" dirty="0"/>
              <a:t>Medical supplies (such as bandages and catheters).</a:t>
            </a:r>
          </a:p>
          <a:p>
            <a:pPr marL="165261" indent="-165261">
              <a:buFont typeface="Wingdings" panose="05000000000000000000" pitchFamily="2" charset="2"/>
              <a:buChar char="§"/>
            </a:pPr>
            <a:r>
              <a:rPr lang="en-US" dirty="0"/>
              <a:t>Drugs for symptom control and pain relief.</a:t>
            </a:r>
          </a:p>
          <a:p>
            <a:pPr marL="165261" indent="-165261">
              <a:buFont typeface="Wingdings" panose="05000000000000000000" pitchFamily="2" charset="2"/>
              <a:buChar char="§"/>
            </a:pPr>
            <a:r>
              <a:rPr lang="en-US" dirty="0"/>
              <a:t>Short-term care in the hospital, hospice inpatient facility, or skilled nursing facility when needed for pain and symptom management.</a:t>
            </a:r>
          </a:p>
          <a:p>
            <a:pPr marL="165261" indent="-165261">
              <a:buFont typeface="Wingdings" panose="05000000000000000000" pitchFamily="2" charset="2"/>
              <a:buChar char="§"/>
            </a:pPr>
            <a:r>
              <a:rPr lang="en-US" dirty="0"/>
              <a:t>Inpatient respite care, which is care given to you by another caregiver, so your usual caregiver can rest. You’ll be cared for in a Medicare-approved facility, such as a hospice inpatient facility, hospital, or nursing home. You can stay up to 5 days each time you get respite care, and there’s no limit to the number of times you can get respite care. Hospice care is usually given in your home (or a facility you live in). However, Medicare also covers short-term hospital care when needed. </a:t>
            </a:r>
          </a:p>
          <a:p>
            <a:pPr marL="165261" indent="-165261">
              <a:buFont typeface="Wingdings" panose="05000000000000000000" pitchFamily="2" charset="2"/>
              <a:buChar char="§"/>
            </a:pPr>
            <a:r>
              <a:rPr lang="en-US" dirty="0"/>
              <a:t>Hospice aide and homemaker services.</a:t>
            </a:r>
          </a:p>
          <a:p>
            <a:pPr marL="165261" indent="-165261">
              <a:buFont typeface="Wingdings" panose="05000000000000000000" pitchFamily="2" charset="2"/>
              <a:buChar char="§"/>
            </a:pPr>
            <a:r>
              <a:rPr lang="en-US" dirty="0"/>
              <a:t>Social worker services.</a:t>
            </a:r>
          </a:p>
          <a:p>
            <a:pPr marL="165261" indent="-165261">
              <a:buFont typeface="Wingdings" panose="05000000000000000000" pitchFamily="2" charset="2"/>
              <a:buChar char="§"/>
            </a:pPr>
            <a:r>
              <a:rPr lang="en-US" dirty="0"/>
              <a:t>Other covered services as well as services Medicare usually doesn’t cover, like spiritual and grief counseling.</a:t>
            </a:r>
          </a:p>
          <a:p>
            <a:pPr marL="165261" indent="-165261">
              <a:buFont typeface="Wingdings" panose="05000000000000000000" pitchFamily="2" charset="2"/>
              <a:buChar char="§"/>
            </a:pPr>
            <a:r>
              <a:rPr lang="en-US" dirty="0"/>
              <a:t>Dietary and other counseling.</a:t>
            </a:r>
          </a:p>
          <a:p>
            <a:pPr lvl="1"/>
            <a:endParaRPr lang="en-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3469046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p:txBody>
          <a:bodyPr/>
          <a:lstStyle/>
          <a:p>
            <a:r>
              <a:rPr lang="en-US" dirty="0"/>
              <a:t>For hospice care in Original Medicare, you pay a copayment of no more than $5 for each prescription drug and other similar products for pain relief and symptom control while receiving routine or continuous care at home, and 5% of the Medicare-approved payment amount for inpatient respite care. For example, if Medicare has approved a charge of $150 per day for inpatient respite care, you’ll pay $7.50 per day. The amount you pay for respite care can change each year.</a:t>
            </a:r>
          </a:p>
          <a:p>
            <a:r>
              <a:rPr lang="en-US" dirty="0"/>
              <a:t>Room and board are only payable by Medicare in certain cases. Room and board are covered during short-term inpatient stays for pain and symptom management, and for respite care. Room and board aren’t covered if you receive general hospice services while a resident of a nursing home or a hospice’s residential facility. However, if you have Medicaid as well as Medicare, and reside in a nursing facility, room and board are covered by Medicaid.</a:t>
            </a:r>
          </a:p>
          <a:p>
            <a:r>
              <a:rPr lang="en-US" dirty="0"/>
              <a:t>To find a hospice program, call 1-800-MEDICARE (1-800-633-4227). TTY: 1-877-486-2048. or your state hospice </a:t>
            </a:r>
            <a:r>
              <a:rPr lang="en-US" dirty="0" smtClean="0"/>
              <a:t>organization. For </a:t>
            </a:r>
            <a:r>
              <a:rPr lang="en-US" dirty="0"/>
              <a:t>more information, visit the “Medicare Benefit Policy Manual,” Chapter 9, Coverage of Hospice Services under Hospital Insurance at </a:t>
            </a:r>
            <a:r>
              <a:rPr lang="en-US" u="sng" dirty="0">
                <a:hlinkClick r:id="rId3"/>
              </a:rPr>
              <a:t>CMS.gov/Regulations-and-Guidance/Guidance/Manuals/Downloads/bp102c09.pdf</a:t>
            </a:r>
            <a:r>
              <a:rPr lang="en-US" dirty="0"/>
              <a:t>.</a:t>
            </a:r>
          </a:p>
          <a:p>
            <a:endParaRPr lang="en-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1973299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490" y="4217813"/>
            <a:ext cx="6169054" cy="4055330"/>
          </a:xfrm>
        </p:spPr>
        <p:txBody>
          <a:bodyPr/>
          <a:lstStyle/>
          <a:p>
            <a:r>
              <a:rPr lang="en-US" dirty="0"/>
              <a:t>Medicare Part B helps cover medically necessary outpatient services and supplies including: </a:t>
            </a:r>
          </a:p>
          <a:p>
            <a:pPr marL="174694" indent="-174694">
              <a:buFont typeface="Wingdings" panose="05000000000000000000" pitchFamily="2" charset="2"/>
              <a:buChar char="ü"/>
            </a:pPr>
            <a:r>
              <a:rPr lang="en-US" dirty="0"/>
              <a:t>Doctors’ </a:t>
            </a:r>
            <a:r>
              <a:rPr lang="en-US" dirty="0" smtClean="0"/>
              <a:t>services – Services </a:t>
            </a:r>
            <a:r>
              <a:rPr lang="en-US" dirty="0"/>
              <a:t>that are medically necessary.</a:t>
            </a:r>
          </a:p>
          <a:p>
            <a:pPr marL="174694" indent="-174694">
              <a:buFont typeface="Wingdings" panose="05000000000000000000" pitchFamily="2" charset="2"/>
              <a:buChar char="ü"/>
            </a:pPr>
            <a:r>
              <a:rPr lang="en-US" dirty="0"/>
              <a:t>Outpatient medical and surgical services and </a:t>
            </a:r>
            <a:r>
              <a:rPr lang="en-US" dirty="0" smtClean="0"/>
              <a:t>supplies – For </a:t>
            </a:r>
            <a:r>
              <a:rPr lang="en-US" dirty="0"/>
              <a:t>approved procedures like X-rays or stitches. </a:t>
            </a:r>
          </a:p>
          <a:p>
            <a:pPr marL="174694" indent="-174694">
              <a:buFont typeface="Wingdings" panose="05000000000000000000" pitchFamily="2" charset="2"/>
              <a:buChar char="ü"/>
            </a:pPr>
            <a:r>
              <a:rPr lang="en-US" dirty="0"/>
              <a:t>Clinical laboratory </a:t>
            </a:r>
            <a:r>
              <a:rPr lang="en-US" dirty="0" smtClean="0"/>
              <a:t>services – Blood </a:t>
            </a:r>
            <a:r>
              <a:rPr lang="en-US" dirty="0"/>
              <a:t>tests, urinalysis, and some screening tests.</a:t>
            </a:r>
          </a:p>
          <a:p>
            <a:pPr marL="174694" indent="-174694">
              <a:buFont typeface="Wingdings" panose="05000000000000000000" pitchFamily="2" charset="2"/>
              <a:buChar char="ü"/>
            </a:pPr>
            <a:r>
              <a:rPr lang="en-US" dirty="0"/>
              <a:t>Durable medical equipment like walkers and </a:t>
            </a:r>
            <a:r>
              <a:rPr lang="en-US" dirty="0" smtClean="0"/>
              <a:t>wheelchairs – You </a:t>
            </a:r>
            <a:r>
              <a:rPr lang="en-US" dirty="0"/>
              <a:t>may need to use certain suppliers under the Durable Medical Equipment, Prosthetics, Orthotics and Supplies Competitive Bidding Program. Visit </a:t>
            </a:r>
            <a:r>
              <a:rPr lang="en-US" dirty="0">
                <a:hlinkClick r:id="rId3"/>
              </a:rPr>
              <a:t>Medicare.gov/supplierdirectory/</a:t>
            </a:r>
            <a:r>
              <a:rPr lang="en-US" dirty="0"/>
              <a:t>.</a:t>
            </a:r>
          </a:p>
          <a:p>
            <a:pPr marL="174694" indent="-174694">
              <a:buFont typeface="Wingdings" panose="05000000000000000000" pitchFamily="2" charset="2"/>
              <a:buChar char="ü"/>
            </a:pPr>
            <a:r>
              <a:rPr lang="en-US" dirty="0"/>
              <a:t>Diabetic testing </a:t>
            </a:r>
            <a:r>
              <a:rPr lang="en-US" dirty="0" smtClean="0"/>
              <a:t>supplies – You </a:t>
            </a:r>
            <a:r>
              <a:rPr lang="en-US" dirty="0"/>
              <a:t>may need to use specific suppliers for some types of diabetic testing supplies. </a:t>
            </a:r>
          </a:p>
          <a:p>
            <a:pPr marL="174694" indent="-174694">
              <a:buFont typeface="Wingdings" panose="05000000000000000000" pitchFamily="2" charset="2"/>
              <a:buChar char="ü"/>
            </a:pPr>
            <a:r>
              <a:rPr lang="en-US" dirty="0"/>
              <a:t>Preventive </a:t>
            </a:r>
            <a:r>
              <a:rPr lang="en-US" dirty="0" smtClean="0"/>
              <a:t>services – Exams</a:t>
            </a:r>
            <a:r>
              <a:rPr lang="en-US" dirty="0"/>
              <a:t>, tests, screenings, and some shots to prevent, find, or manage a medical problem</a:t>
            </a:r>
            <a:r>
              <a:rPr lang="en-US" dirty="0">
                <a:solidFill>
                  <a:prstClr val="black"/>
                </a:solidFill>
              </a:rPr>
              <a:t> (like flu shots and a yearly wellness visit)</a:t>
            </a:r>
            <a:r>
              <a:rPr lang="en-US" dirty="0"/>
              <a:t>. </a:t>
            </a:r>
          </a:p>
          <a:p>
            <a:pPr marL="174694" indent="-174694">
              <a:buFont typeface="Wingdings" panose="05000000000000000000" pitchFamily="2" charset="2"/>
              <a:buChar char="ü"/>
            </a:pPr>
            <a:r>
              <a:rPr lang="en-US" dirty="0"/>
              <a:t>Home</a:t>
            </a:r>
            <a:r>
              <a:rPr lang="en-US" baseline="0" dirty="0"/>
              <a:t> health </a:t>
            </a:r>
            <a:r>
              <a:rPr lang="en-US" baseline="0" dirty="0" smtClean="0"/>
              <a:t>services – </a:t>
            </a:r>
            <a:r>
              <a:rPr lang="en-US" dirty="0" smtClean="0"/>
              <a:t>You </a:t>
            </a:r>
            <a:r>
              <a:rPr lang="en-US" dirty="0"/>
              <a:t>can use your home health benefits under Part A and/or Part B</a:t>
            </a:r>
            <a:r>
              <a:rPr lang="en-US" dirty="0" smtClean="0"/>
              <a:t>. Part </a:t>
            </a:r>
            <a:r>
              <a:rPr lang="en-US" dirty="0"/>
              <a:t>B pays for home health care if an inpatient hospital stay doesn’t precede the need for home health care, or when the number of Part </a:t>
            </a:r>
            <a:r>
              <a:rPr lang="en-US" dirty="0" smtClean="0"/>
              <a:t>A-covered </a:t>
            </a:r>
            <a:r>
              <a:rPr lang="en-US" dirty="0"/>
              <a:t>home health care visits exceed 100. For more information, read “Medicare and Home Health Care,” at </a:t>
            </a:r>
            <a:r>
              <a:rPr lang="en-US" u="sng" dirty="0" smtClean="0">
                <a:hlinkClick r:id="rId4"/>
              </a:rPr>
              <a:t>Medicare.gov/Pubs/pdf/10969-Medicare-and-Home-Health-Care.pdf</a:t>
            </a:r>
            <a:r>
              <a:rPr lang="en-US" dirty="0" smtClean="0"/>
              <a:t>. </a:t>
            </a:r>
            <a:r>
              <a:rPr lang="en-US" dirty="0"/>
              <a:t>You can also visit </a:t>
            </a:r>
            <a:r>
              <a:rPr lang="en-US" dirty="0">
                <a:hlinkClick r:id="rId5"/>
              </a:rPr>
              <a:t>CMS.gov/Center/Provider-Type/Home-Health-Agency-HHA-Center.html</a:t>
            </a:r>
            <a:r>
              <a:rPr lang="en-US" dirty="0"/>
              <a:t>.</a:t>
            </a:r>
          </a:p>
          <a:p>
            <a:endParaRPr lang="en-US" dirty="0"/>
          </a:p>
          <a:p>
            <a:endParaRPr lang="en-US" dirty="0"/>
          </a:p>
          <a:p>
            <a:endParaRPr lang="en-US" dirty="0"/>
          </a:p>
        </p:txBody>
      </p:sp>
      <p:sp>
        <p:nvSpPr>
          <p:cNvPr id="7" name="Slide Image Placeholder 6"/>
          <p:cNvSpPr>
            <a:spLocks noGrp="1" noRot="1" noChangeAspect="1"/>
          </p:cNvSpPr>
          <p:nvPr>
            <p:ph type="sldImg"/>
          </p:nvPr>
        </p:nvSpPr>
        <p:spPr>
          <a:xfrm>
            <a:off x="749300" y="735013"/>
            <a:ext cx="5667375" cy="3189287"/>
          </a:xfrm>
        </p:spPr>
      </p:sp>
    </p:spTree>
    <p:extLst>
      <p:ext uri="{BB962C8B-B14F-4D97-AF65-F5344CB8AC3E}">
        <p14:creationId xmlns:p14="http://schemas.microsoft.com/office/powerpoint/2010/main" val="3032629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71830" y="4016965"/>
            <a:ext cx="5510953" cy="4864418"/>
          </a:xfrm>
        </p:spPr>
        <p:txBody>
          <a:bodyPr/>
          <a:lstStyle/>
          <a:p>
            <a:r>
              <a:rPr lang="en-US" dirty="0"/>
              <a:t>You pay a premium for Part B each month. The standard Part B premium amount in </a:t>
            </a:r>
            <a:r>
              <a:rPr lang="en-US" dirty="0" smtClean="0"/>
              <a:t>2018 </a:t>
            </a:r>
            <a:r>
              <a:rPr lang="en-US" dirty="0"/>
              <a:t>is $134 </a:t>
            </a:r>
            <a:r>
              <a:rPr lang="en-US" dirty="0" smtClean="0"/>
              <a:t>or </a:t>
            </a:r>
            <a:r>
              <a:rPr lang="en-US" dirty="0"/>
              <a:t>higher depending on your income </a:t>
            </a:r>
            <a:r>
              <a:rPr lang="en-US" dirty="0" smtClean="0"/>
              <a:t>(see </a:t>
            </a:r>
            <a:r>
              <a:rPr lang="en-US" dirty="0"/>
              <a:t>next </a:t>
            </a:r>
            <a:r>
              <a:rPr lang="en-US" dirty="0" smtClean="0"/>
              <a:t>slide). </a:t>
            </a:r>
            <a:r>
              <a:rPr lang="en-US" dirty="0"/>
              <a:t>However, some people who get Social Security benefits pay less than this amount ($130 on average). You'll pay the standard premium amount (or higher) if:</a:t>
            </a:r>
            <a:endParaRPr lang="en-US" sz="1400" dirty="0"/>
          </a:p>
          <a:p>
            <a:pPr marL="171450" lvl="0" indent="-171450">
              <a:buFont typeface="Wingdings" panose="05000000000000000000" pitchFamily="2" charset="2"/>
              <a:buChar char="§"/>
            </a:pPr>
            <a:r>
              <a:rPr lang="en-US" dirty="0"/>
              <a:t>You enroll in Part B for the first time in 2018.</a:t>
            </a:r>
            <a:endParaRPr lang="en-US" sz="1400" dirty="0"/>
          </a:p>
          <a:p>
            <a:pPr marL="171450" lvl="0" indent="-171450">
              <a:buFont typeface="Wingdings" panose="05000000000000000000" pitchFamily="2" charset="2"/>
              <a:buChar char="§"/>
            </a:pPr>
            <a:r>
              <a:rPr lang="en-US" dirty="0"/>
              <a:t>You don't get Social Security benefits.</a:t>
            </a:r>
            <a:endParaRPr lang="en-US" sz="1400" dirty="0"/>
          </a:p>
          <a:p>
            <a:pPr marL="171450" lvl="0" indent="-171450">
              <a:buFont typeface="Wingdings" panose="05000000000000000000" pitchFamily="2" charset="2"/>
              <a:buChar char="§"/>
            </a:pPr>
            <a:r>
              <a:rPr lang="en-US" dirty="0"/>
              <a:t>You're directly billed for your Part B premiums (meaning they aren't taken out of your Social Security benefits).</a:t>
            </a:r>
            <a:endParaRPr lang="en-US" sz="1400" dirty="0"/>
          </a:p>
          <a:p>
            <a:pPr marL="171450" lvl="0" indent="-171450">
              <a:buFont typeface="Wingdings" panose="05000000000000000000" pitchFamily="2" charset="2"/>
              <a:buChar char="§"/>
            </a:pPr>
            <a:r>
              <a:rPr lang="en-US" dirty="0"/>
              <a:t>You have Medicare and Medicaid, and Medicaid pays your premiums. (Your state will pay the standard premium amount of $134.)</a:t>
            </a:r>
            <a:endParaRPr lang="en-US" sz="1400" dirty="0"/>
          </a:p>
          <a:p>
            <a:pPr marL="171450" lvl="0" indent="-171450">
              <a:buFont typeface="Wingdings" panose="05000000000000000000" pitchFamily="2" charset="2"/>
              <a:buChar char="§"/>
            </a:pPr>
            <a:r>
              <a:rPr lang="en-US" dirty="0"/>
              <a:t>Your modified adjusted gross income as reported on your IRS tax return from 2 years ago is above a certain amount. If so, you’ll pay the standard premium amount and an Income Related Monthly Adjustment Amount (IRMAA). IRMAA is an extra charge added to your premium.</a:t>
            </a:r>
            <a:endParaRPr lang="en-US" sz="1400" dirty="0"/>
          </a:p>
          <a:p>
            <a:pPr marL="12242" lvl="1"/>
            <a:r>
              <a:rPr lang="en-US" dirty="0" smtClean="0"/>
              <a:t>There </a:t>
            </a:r>
            <a:r>
              <a:rPr lang="en-US" dirty="0"/>
              <a:t>is a yearly deductible of $183 that you pay before Part B begins to pay.</a:t>
            </a:r>
          </a:p>
          <a:p>
            <a:pPr marL="0" lvl="1">
              <a:buSzPct val="100000"/>
            </a:pPr>
            <a:r>
              <a:rPr lang="en-US" dirty="0"/>
              <a:t>You pay </a:t>
            </a:r>
            <a:r>
              <a:rPr lang="en-US" dirty="0" smtClean="0"/>
              <a:t>a coinsurance </a:t>
            </a:r>
            <a:r>
              <a:rPr lang="en-US" dirty="0"/>
              <a:t>of 20% for most covered services, like doctor’s services and some preventive services, if the provider accepts assignment. You pay $0 for some preventive services, and you pay 20% coinsurance for outpatient mental health services, and copayments for hospital outpatient services.</a:t>
            </a:r>
          </a:p>
          <a:p>
            <a:endParaRPr lang="en-US" dirty="0"/>
          </a:p>
          <a:p>
            <a:endParaRPr lang="en-US" dirty="0"/>
          </a:p>
        </p:txBody>
      </p:sp>
      <p:sp>
        <p:nvSpPr>
          <p:cNvPr id="7" name="Slide Image Placeholder 6"/>
          <p:cNvSpPr>
            <a:spLocks noGrp="1" noRot="1" noChangeAspect="1"/>
          </p:cNvSpPr>
          <p:nvPr>
            <p:ph type="sldImg"/>
          </p:nvPr>
        </p:nvSpPr>
        <p:spPr>
          <a:xfrm>
            <a:off x="660400" y="700088"/>
            <a:ext cx="5397500" cy="3036887"/>
          </a:xfrm>
        </p:spPr>
      </p:sp>
    </p:spTree>
    <p:extLst>
      <p:ext uri="{BB962C8B-B14F-4D97-AF65-F5344CB8AC3E}">
        <p14:creationId xmlns:p14="http://schemas.microsoft.com/office/powerpoint/2010/main" val="3070745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11175" y="3932696"/>
            <a:ext cx="5904139" cy="4471075"/>
          </a:xfrm>
        </p:spPr>
        <p:txBody>
          <a:bodyPr>
            <a:normAutofit lnSpcReduction="10000"/>
          </a:bodyPr>
          <a:lstStyle/>
          <a:p>
            <a:r>
              <a:rPr lang="en-US" dirty="0"/>
              <a:t>Since 2007, people with Medicare with higher incomes have paid higher Medicare Part B monthly premiums. These income‐related monthly premium rates affect roughly 5% of people with Medicare. The total Medicare Part B premiums for people with</a:t>
            </a:r>
            <a:r>
              <a:rPr lang="en-US" baseline="0" dirty="0"/>
              <a:t> </a:t>
            </a:r>
            <a:r>
              <a:rPr lang="en-US" dirty="0"/>
              <a:t>higher income for </a:t>
            </a:r>
            <a:r>
              <a:rPr lang="en-US" dirty="0" smtClean="0"/>
              <a:t>2018 </a:t>
            </a:r>
            <a:r>
              <a:rPr lang="en-US" dirty="0"/>
              <a:t>are shown in the following table:</a:t>
            </a:r>
          </a:p>
          <a:p>
            <a:r>
              <a:rPr lang="en-US" dirty="0"/>
              <a:t>For those whose income is </a:t>
            </a:r>
          </a:p>
          <a:p>
            <a:pPr marL="168321" indent="-165261">
              <a:buFont typeface="Wingdings" panose="05000000000000000000" pitchFamily="2" charset="2"/>
              <a:buChar char="§"/>
            </a:pPr>
            <a:r>
              <a:rPr lang="en-US" dirty="0"/>
              <a:t>$85,000 or less, and file an individual tax return, file a joint tax return with a yearly income of $170,000 or less, or file married with separate tax returns, the Part B premium is $134.00 per </a:t>
            </a:r>
            <a:r>
              <a:rPr lang="en-US" dirty="0" smtClean="0"/>
              <a:t>month  </a:t>
            </a:r>
            <a:endParaRPr lang="en-US" dirty="0"/>
          </a:p>
          <a:p>
            <a:pPr marL="168321" indent="-165261">
              <a:buFont typeface="Wingdings" panose="05000000000000000000" pitchFamily="2" charset="2"/>
              <a:buChar char="§"/>
            </a:pPr>
            <a:r>
              <a:rPr lang="en-US" dirty="0"/>
              <a:t>$</a:t>
            </a:r>
            <a:r>
              <a:rPr lang="en-US" dirty="0" smtClean="0"/>
              <a:t>85,000–$</a:t>
            </a:r>
            <a:r>
              <a:rPr lang="en-US" dirty="0"/>
              <a:t>107,000, and file an individual tax return, file a joint tax return with a yearly income above $170,000 up to $214,000, or file married with separate tax returns, the Part B premium is $187.50 per month</a:t>
            </a:r>
          </a:p>
          <a:p>
            <a:pPr marL="168321" indent="-165261">
              <a:buFont typeface="Wingdings" panose="05000000000000000000" pitchFamily="2" charset="2"/>
              <a:buChar char="§"/>
            </a:pPr>
            <a:r>
              <a:rPr lang="en-US" dirty="0"/>
              <a:t>$</a:t>
            </a:r>
            <a:r>
              <a:rPr lang="en-US" dirty="0" smtClean="0"/>
              <a:t>107,000–$133,500</a:t>
            </a:r>
            <a:r>
              <a:rPr lang="en-US" dirty="0"/>
              <a:t>, and file an individual tax return, file a joint tax return with a yearly income of above $214,000 up to </a:t>
            </a:r>
            <a:r>
              <a:rPr lang="en-US" dirty="0" smtClean="0"/>
              <a:t>$267,000</a:t>
            </a:r>
            <a:r>
              <a:rPr lang="en-US" dirty="0"/>
              <a:t>, or file married with a separate tax return, the Part B premium is $267.90 per month</a:t>
            </a:r>
          </a:p>
          <a:p>
            <a:pPr marL="168321" indent="-165261">
              <a:buFont typeface="Wingdings" panose="05000000000000000000" pitchFamily="2" charset="2"/>
              <a:buChar char="§"/>
            </a:pPr>
            <a:r>
              <a:rPr lang="en-US" dirty="0"/>
              <a:t>$</a:t>
            </a:r>
            <a:r>
              <a:rPr lang="en-US" dirty="0" smtClean="0"/>
              <a:t>133,500–$160,000</a:t>
            </a:r>
            <a:r>
              <a:rPr lang="en-US" dirty="0"/>
              <a:t>, and file an individual tax return, file a joint tax return with an income above </a:t>
            </a:r>
            <a:r>
              <a:rPr lang="en-US" dirty="0" smtClean="0"/>
              <a:t>$267,000 </a:t>
            </a:r>
            <a:r>
              <a:rPr lang="en-US" dirty="0"/>
              <a:t>up to </a:t>
            </a:r>
            <a:r>
              <a:rPr lang="en-US" dirty="0" smtClean="0"/>
              <a:t>$320,000</a:t>
            </a:r>
            <a:r>
              <a:rPr lang="en-US" dirty="0"/>
              <a:t>, or file married with separate tax </a:t>
            </a:r>
            <a:r>
              <a:rPr lang="en-US" dirty="0" smtClean="0"/>
              <a:t>returns, the </a:t>
            </a:r>
            <a:r>
              <a:rPr lang="en-US" dirty="0"/>
              <a:t>Part B premium is $</a:t>
            </a:r>
            <a:r>
              <a:rPr lang="en-US" dirty="0" smtClean="0"/>
              <a:t>348.30 </a:t>
            </a:r>
            <a:r>
              <a:rPr lang="en-US" dirty="0"/>
              <a:t>per month</a:t>
            </a:r>
          </a:p>
          <a:p>
            <a:pPr marL="168321" indent="-165261">
              <a:buFont typeface="Wingdings" panose="05000000000000000000" pitchFamily="2" charset="2"/>
              <a:buChar char="§"/>
            </a:pPr>
            <a:r>
              <a:rPr lang="en-US" dirty="0"/>
              <a:t>Above </a:t>
            </a:r>
            <a:r>
              <a:rPr lang="en-US" dirty="0" smtClean="0"/>
              <a:t>$160,000</a:t>
            </a:r>
            <a:r>
              <a:rPr lang="en-US" dirty="0"/>
              <a:t>, and file an individual tax return, file a joint tax return with an income above </a:t>
            </a:r>
            <a:r>
              <a:rPr lang="en-US" dirty="0" smtClean="0"/>
              <a:t>$320,000</a:t>
            </a:r>
            <a:r>
              <a:rPr lang="en-US" dirty="0"/>
              <a:t>, or file married and file separate tax return with an income above </a:t>
            </a:r>
            <a:r>
              <a:rPr lang="en-US" dirty="0" smtClean="0"/>
              <a:t>$85,000</a:t>
            </a:r>
            <a:r>
              <a:rPr lang="en-US" dirty="0"/>
              <a:t>, the Part B premium is $428.60 per month</a:t>
            </a:r>
          </a:p>
          <a:p>
            <a:pPr marL="0" lvl="1"/>
            <a:r>
              <a:rPr lang="en-US" dirty="0"/>
              <a:t>If you have to pay a higher amount for your Part B premium and you disagree (for example, if your income goes down), call Social Security at 1-800‑772-1213. TTY: 1‑800‑325‑0778. </a:t>
            </a:r>
          </a:p>
          <a:p>
            <a:endParaRPr lang="en-US" dirty="0"/>
          </a:p>
        </p:txBody>
      </p:sp>
      <p:sp>
        <p:nvSpPr>
          <p:cNvPr id="7" name="Slide Image Placeholder 6"/>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1365033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p:txBody>
          <a:bodyPr/>
          <a:lstStyle/>
          <a:p>
            <a:r>
              <a:rPr lang="en-US" dirty="0"/>
              <a:t>The Part B premium is deducted from monthly Social Security, Railroad Retirement, or federal retirement benefit payments.</a:t>
            </a:r>
          </a:p>
          <a:p>
            <a:r>
              <a:rPr lang="en-US" dirty="0"/>
              <a:t>If you don’t get a retirement payment or your payment isn’t enough to cover the premium, you’ll get a bill from Medicare for your Part B premium. The bill can be paid by credit card, check, or money order</a:t>
            </a:r>
            <a:r>
              <a:rPr lang="en-US" dirty="0" smtClean="0"/>
              <a:t>.</a:t>
            </a:r>
          </a:p>
          <a:p>
            <a:pPr>
              <a:lnSpc>
                <a:spcPct val="110000"/>
              </a:lnSpc>
              <a:spcBef>
                <a:spcPts val="578"/>
              </a:spcBef>
            </a:pPr>
            <a:r>
              <a:rPr lang="en-US" dirty="0"/>
              <a:t>If </a:t>
            </a:r>
            <a:r>
              <a:rPr lang="en-US" dirty="0" smtClean="0"/>
              <a:t>your Part B premium is not </a:t>
            </a:r>
            <a:r>
              <a:rPr lang="en-US" dirty="0"/>
              <a:t>deducted </a:t>
            </a:r>
            <a:r>
              <a:rPr lang="en-US" dirty="0" smtClean="0"/>
              <a:t>from your retirement benefits, you’re billed </a:t>
            </a:r>
            <a:r>
              <a:rPr lang="en-US" dirty="0"/>
              <a:t>every 3 </a:t>
            </a:r>
            <a:r>
              <a:rPr lang="en-US" dirty="0" smtClean="0"/>
              <a:t>months. Medicare </a:t>
            </a:r>
            <a:r>
              <a:rPr lang="en-US" dirty="0"/>
              <a:t>Easy Pay allows people to have their Medicare premium payments automatically deducted from a savings or checking account each </a:t>
            </a:r>
            <a:r>
              <a:rPr lang="en-US" dirty="0" smtClean="0"/>
              <a:t>month. For more information on Easy Pay visit </a:t>
            </a:r>
            <a:r>
              <a:rPr lang="en-US" dirty="0" smtClean="0">
                <a:hlinkClick r:id="rId3"/>
              </a:rPr>
              <a:t>Medicare.gov/your-medicare-costs/paying-parts-a-and-b/medicare-easy-pay.html</a:t>
            </a:r>
            <a:r>
              <a:rPr lang="en-US" dirty="0" smtClean="0"/>
              <a:t>. </a:t>
            </a:r>
            <a:endParaRPr lang="en-US" dirty="0"/>
          </a:p>
          <a:p>
            <a:r>
              <a:rPr lang="en-US" dirty="0"/>
              <a:t>For information about Medicare Part B premiums, call Social Security, the Railroad Retirement Board, or the Office of Personnel Management for retired federal employees.</a:t>
            </a:r>
          </a:p>
          <a:p>
            <a:endParaRPr lang="en-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3110189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77412" y="4074861"/>
            <a:ext cx="5608320" cy="3660458"/>
          </a:xfrm>
        </p:spPr>
        <p:txBody>
          <a:bodyPr/>
          <a:lstStyle/>
          <a:p>
            <a:r>
              <a:rPr lang="en-US" dirty="0"/>
              <a:t>There are several Part B cost considerations, including:</a:t>
            </a:r>
          </a:p>
          <a:p>
            <a:pPr marL="174697" indent="-174697">
              <a:buFont typeface="Wingdings" panose="05000000000000000000" pitchFamily="2" charset="2"/>
              <a:buChar char="§"/>
            </a:pPr>
            <a:r>
              <a:rPr lang="en-US" dirty="0"/>
              <a:t>Premiums can change every year</a:t>
            </a:r>
          </a:p>
          <a:p>
            <a:pPr marL="174697" indent="-174697" fontAlgn="base">
              <a:buFont typeface="Wingdings" panose="05000000000000000000" pitchFamily="2" charset="2"/>
              <a:buChar char="§"/>
            </a:pPr>
            <a:r>
              <a:rPr lang="en-US" dirty="0"/>
              <a:t>In most cases, if you don't sign up for Part B when you're first eligible, you'll have to pay a late enrollment penalty. You'll have to pay this penalty for as long as you have Part B. Your monthly premium for Part B may go up 10% for each full 12-month period that you could have had Part B, but didn't sign up for it. Also, you may have to wait until the General Enrollment Period (from January 1 to March 31) to enroll in Part B. Coverage will start July 1 of that year.</a:t>
            </a:r>
          </a:p>
          <a:p>
            <a:pPr marL="174697" fontAlgn="base"/>
            <a:r>
              <a:rPr lang="en-US" dirty="0"/>
              <a:t>If you meet certain conditions that allow you to sign up for Part B during a Special Enrollment Period, you usually won’t pay a late enrollment penalty.</a:t>
            </a:r>
          </a:p>
          <a:p>
            <a:pPr marL="181167" indent="-174697" fontAlgn="base">
              <a:buFont typeface="Wingdings" panose="05000000000000000000" pitchFamily="2" charset="2"/>
              <a:buChar char="§"/>
            </a:pPr>
            <a:r>
              <a:rPr lang="en-US" dirty="0"/>
              <a:t>If you have limited income and resources, your state may help you pay for Medicare. See the next slide for information about Medicare Savings Programs.  </a:t>
            </a:r>
          </a:p>
          <a:p>
            <a:pPr marL="6470" fontAlgn="base"/>
            <a:r>
              <a:rPr lang="en-US" dirty="0" smtClean="0"/>
              <a:t>The video  linked to this page provides information about delaying Part B.</a:t>
            </a:r>
            <a:endParaRPr lang="en-US" dirty="0"/>
          </a:p>
          <a:p>
            <a:pPr marL="6471" fontAlgn="base"/>
            <a:r>
              <a:rPr lang="en-US" dirty="0"/>
              <a:t>For more information, visit </a:t>
            </a:r>
            <a:r>
              <a:rPr lang="en-US" dirty="0">
                <a:hlinkClick r:id="rId3"/>
              </a:rPr>
              <a:t>Medicare.gov/your-medicare-costs/help-paying-costs/medicare-savings-program/medicare-savings-programs.html</a:t>
            </a:r>
            <a:r>
              <a:rPr lang="en-US" dirty="0"/>
              <a:t>. </a:t>
            </a:r>
          </a:p>
        </p:txBody>
      </p:sp>
      <p:sp>
        <p:nvSpPr>
          <p:cNvPr id="7" name="Slide Image Placeholder 6"/>
          <p:cNvSpPr>
            <a:spLocks noGrp="1" noRot="1" noChangeAspect="1"/>
          </p:cNvSpPr>
          <p:nvPr>
            <p:ph type="sldImg"/>
          </p:nvPr>
        </p:nvSpPr>
        <p:spPr>
          <a:xfrm>
            <a:off x="611188" y="636588"/>
            <a:ext cx="5667375" cy="3189287"/>
          </a:xfrm>
        </p:spPr>
      </p:sp>
    </p:spTree>
    <p:extLst>
      <p:ext uri="{BB962C8B-B14F-4D97-AF65-F5344CB8AC3E}">
        <p14:creationId xmlns:p14="http://schemas.microsoft.com/office/powerpoint/2010/main" val="4109750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body" idx="1"/>
          </p:nvPr>
        </p:nvSpPr>
        <p:spPr>
          <a:xfrm>
            <a:off x="320925" y="4048810"/>
            <a:ext cx="6254046" cy="4543647"/>
          </a:xfrm>
        </p:spPr>
        <p:txBody>
          <a:bodyPr>
            <a:normAutofit fontScale="85000" lnSpcReduction="20000"/>
          </a:bodyPr>
          <a:lstStyle/>
          <a:p>
            <a:pPr>
              <a:lnSpc>
                <a:spcPct val="120000"/>
              </a:lnSpc>
              <a:spcBef>
                <a:spcPts val="600"/>
              </a:spcBef>
            </a:pPr>
            <a:r>
              <a:rPr lang="en-US" dirty="0"/>
              <a:t>States have other programs that pay Medicare premiums and, in some cases, may also pay Medicare deductibles and coinsurance for people with limited income and resources. These programs frequently have higher income and resource guidelines than full Medicaid. These programs are collectively called Medicare Savings Programs, and include </a:t>
            </a:r>
            <a:r>
              <a:rPr lang="en-US" dirty="0" smtClean="0"/>
              <a:t>the following:</a:t>
            </a:r>
            <a:endParaRPr lang="en-US" dirty="0"/>
          </a:p>
          <a:p>
            <a:pPr marL="165261" indent="-165261">
              <a:lnSpc>
                <a:spcPct val="120000"/>
              </a:lnSpc>
              <a:spcBef>
                <a:spcPts val="600"/>
              </a:spcBef>
              <a:buFont typeface="Wingdings" panose="05000000000000000000" pitchFamily="2" charset="2"/>
              <a:buChar char="§"/>
            </a:pPr>
            <a:r>
              <a:rPr lang="en-US" b="1" dirty="0"/>
              <a:t>Qualified Medicare Beneficiary (QMB) </a:t>
            </a:r>
            <a:r>
              <a:rPr lang="en-US" b="1" dirty="0" smtClean="0"/>
              <a:t>Program </a:t>
            </a:r>
            <a:r>
              <a:rPr lang="en-US" dirty="0" smtClean="0"/>
              <a:t>– Helps </a:t>
            </a:r>
            <a:r>
              <a:rPr lang="en-US" dirty="0"/>
              <a:t>pay for Part A and/or Part B premiums, deductibles, coinsurance, and copayments. (Federal law bars Medicare and MA providers from balance billing a QMB beneficiary under any circumstances—Medicare cost-sharing, including deductibles, coinsurance, and copayments.)</a:t>
            </a:r>
          </a:p>
          <a:p>
            <a:pPr marL="165261" indent="-165261">
              <a:lnSpc>
                <a:spcPct val="120000"/>
              </a:lnSpc>
              <a:spcBef>
                <a:spcPts val="600"/>
              </a:spcBef>
              <a:buFont typeface="Wingdings" panose="05000000000000000000" pitchFamily="2" charset="2"/>
              <a:buChar char="§"/>
            </a:pPr>
            <a:r>
              <a:rPr lang="en-US" b="1" dirty="0" smtClean="0"/>
              <a:t>Specified </a:t>
            </a:r>
            <a:r>
              <a:rPr lang="en-US" b="1" dirty="0"/>
              <a:t>Low-Income Medicare Beneficiary (SLMB) </a:t>
            </a:r>
            <a:r>
              <a:rPr lang="en-US" b="1" dirty="0" smtClean="0"/>
              <a:t>Program</a:t>
            </a:r>
            <a:r>
              <a:rPr lang="en-US" dirty="0"/>
              <a:t> </a:t>
            </a:r>
            <a:r>
              <a:rPr lang="en-US" dirty="0" smtClean="0"/>
              <a:t>– Helps </a:t>
            </a:r>
            <a:r>
              <a:rPr lang="en-US" dirty="0"/>
              <a:t>pay Part B premiums only. </a:t>
            </a:r>
          </a:p>
          <a:p>
            <a:pPr marL="165261" indent="-165261">
              <a:lnSpc>
                <a:spcPct val="120000"/>
              </a:lnSpc>
              <a:spcBef>
                <a:spcPts val="600"/>
              </a:spcBef>
              <a:buFont typeface="Wingdings" panose="05000000000000000000" pitchFamily="2" charset="2"/>
              <a:buChar char="§"/>
            </a:pPr>
            <a:r>
              <a:rPr lang="en-US" b="1" dirty="0"/>
              <a:t>Qualifying Individual (QI) </a:t>
            </a:r>
            <a:r>
              <a:rPr lang="en-US" b="1" dirty="0" smtClean="0"/>
              <a:t>Program </a:t>
            </a:r>
            <a:r>
              <a:rPr lang="en-US" dirty="0"/>
              <a:t>– Helps pay Part B premiums only. You must apply each year for QI benefits and the applications are granted on a first-come first-served basis. </a:t>
            </a:r>
          </a:p>
          <a:p>
            <a:pPr marL="165261" indent="-165261">
              <a:lnSpc>
                <a:spcPct val="120000"/>
              </a:lnSpc>
              <a:spcBef>
                <a:spcPts val="600"/>
              </a:spcBef>
              <a:buFont typeface="Wingdings" panose="05000000000000000000" pitchFamily="2" charset="2"/>
              <a:buChar char="§"/>
            </a:pPr>
            <a:r>
              <a:rPr lang="en-US" b="1" dirty="0"/>
              <a:t>Qualified Disabled and Working Individuals (QDWI) </a:t>
            </a:r>
            <a:r>
              <a:rPr lang="en-US" b="1" dirty="0" smtClean="0"/>
              <a:t>Program</a:t>
            </a:r>
            <a:r>
              <a:rPr lang="en-US" dirty="0"/>
              <a:t> – Helps pay Part A premiums only. You may qualify for this program if you have a disability and are working. Eligibility for these programs is determined by income and resource levels. The income amounts are updated annually with the federal poverty level. </a:t>
            </a:r>
          </a:p>
          <a:p>
            <a:pPr>
              <a:lnSpc>
                <a:spcPct val="120000"/>
              </a:lnSpc>
              <a:spcBef>
                <a:spcPts val="600"/>
              </a:spcBef>
            </a:pPr>
            <a:r>
              <a:rPr lang="en-US" b="1" dirty="0"/>
              <a:t>NOTE:</a:t>
            </a:r>
            <a:r>
              <a:rPr lang="en-US" dirty="0"/>
              <a:t> Federal law bars Medicare and </a:t>
            </a:r>
            <a:r>
              <a:rPr lang="en-US" dirty="0" smtClean="0"/>
              <a:t>Medicare Advantage </a:t>
            </a:r>
            <a:r>
              <a:rPr lang="en-US" dirty="0"/>
              <a:t>providers from balance billing a QMB beneficiary under any circumstances—Medicare cost-sharing, including deductibles, coinsurance, and copayments.</a:t>
            </a:r>
            <a:endParaRPr lang="en-US" b="1" dirty="0"/>
          </a:p>
          <a:p>
            <a:pPr>
              <a:lnSpc>
                <a:spcPct val="120000"/>
              </a:lnSpc>
              <a:spcBef>
                <a:spcPts val="600"/>
              </a:spcBef>
            </a:pPr>
            <a:r>
              <a:rPr lang="en-US" dirty="0"/>
              <a:t>Many states figure your income and resources differently, so you may qualify in your state even if your income or resources are higher than the amounts listed above. If you have income from working, you may qualify for benefits even if your income is higher than the limits above. Additionally, some states offer their own programs to help people with Medicare pay the out-of-pocket costs of health care, including State Pharmacy Assistance Programs (SPAPs).</a:t>
            </a:r>
          </a:p>
          <a:p>
            <a:pPr>
              <a:lnSpc>
                <a:spcPct val="120000"/>
              </a:lnSpc>
              <a:spcBef>
                <a:spcPts val="600"/>
              </a:spcBef>
            </a:pPr>
            <a:r>
              <a:rPr lang="en-US" dirty="0"/>
              <a:t>Contact your State Health Insurance Assistance Program (SHIP) to find out which programs may be available to you. </a:t>
            </a:r>
            <a:r>
              <a:rPr lang="en-US" dirty="0" smtClean="0"/>
              <a:t>To </a:t>
            </a:r>
            <a:r>
              <a:rPr lang="en-US" dirty="0"/>
              <a:t>find the contact information for your local SHIP visit </a:t>
            </a:r>
            <a:r>
              <a:rPr lang="en-US" dirty="0">
                <a:hlinkClick r:id="rId3"/>
              </a:rPr>
              <a:t>shiptacenter.org</a:t>
            </a:r>
            <a:r>
              <a:rPr lang="en-US" dirty="0"/>
              <a:t>. </a:t>
            </a:r>
          </a:p>
          <a:p>
            <a:pPr>
              <a:lnSpc>
                <a:spcPct val="120000"/>
              </a:lnSpc>
              <a:spcBef>
                <a:spcPts val="600"/>
              </a:spcBef>
            </a:pPr>
            <a:r>
              <a:rPr lang="en-US" b="1" dirty="0"/>
              <a:t>NOTE</a:t>
            </a:r>
            <a:r>
              <a:rPr lang="en-US" dirty="0"/>
              <a:t>: For annual updates, visit </a:t>
            </a:r>
            <a:r>
              <a:rPr lang="en-US" dirty="0">
                <a:hlinkClick r:id="rId4"/>
              </a:rPr>
              <a:t>Medicare.gov/your-medicare-costs/help-paying-costs/medicare-savings-program/medicare-savings-programs.html</a:t>
            </a:r>
            <a:r>
              <a:rPr lang="en-US" dirty="0"/>
              <a:t>. For more information, visit “Getting Help with your Medicare Costs” at </a:t>
            </a:r>
            <a:r>
              <a:rPr lang="en-US" dirty="0">
                <a:hlinkClick r:id="rId5"/>
              </a:rPr>
              <a:t>https://</a:t>
            </a:r>
            <a:r>
              <a:rPr lang="en-US" dirty="0" smtClean="0">
                <a:hlinkClick r:id="rId5"/>
              </a:rPr>
              <a:t>www.medicare.gov/Pubs/pdf/10126-Getting-Help-With-Your-Medicare-Costs.pdf</a:t>
            </a:r>
            <a:r>
              <a:rPr lang="en-US" dirty="0" smtClean="0"/>
              <a:t>.</a:t>
            </a:r>
            <a:endParaRPr lang="en-US" dirty="0"/>
          </a:p>
          <a:p>
            <a:pPr>
              <a:spcBef>
                <a:spcPts val="289"/>
              </a:spcBef>
            </a:pPr>
            <a:endParaRPr lang="en-US" dirty="0"/>
          </a:p>
          <a:p>
            <a:pPr>
              <a:spcBef>
                <a:spcPts val="289"/>
              </a:spcBef>
            </a:pPr>
            <a:endParaRPr lang="en-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4530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66738"/>
            <a:ext cx="5575300" cy="3136900"/>
          </a:xfrm>
        </p:spPr>
      </p:sp>
      <p:sp>
        <p:nvSpPr>
          <p:cNvPr id="3" name="Notes Placeholder 2"/>
          <p:cNvSpPr>
            <a:spLocks noGrp="1"/>
          </p:cNvSpPr>
          <p:nvPr>
            <p:ph type="body" idx="1"/>
          </p:nvPr>
        </p:nvSpPr>
        <p:spPr/>
        <p:txBody>
          <a:bodyPr/>
          <a:lstStyle/>
          <a:p>
            <a:pPr>
              <a:spcBef>
                <a:spcPts val="578"/>
              </a:spcBef>
            </a:pPr>
            <a:r>
              <a:rPr lang="en-US" dirty="0"/>
              <a:t>Lesson 1 covers Medicare basics including</a:t>
            </a:r>
          </a:p>
          <a:p>
            <a:pPr marL="165261" indent="-165261" defTabSz="330514">
              <a:spcBef>
                <a:spcPts val="578"/>
              </a:spcBef>
              <a:buFont typeface="Wingdings" panose="05000000000000000000" pitchFamily="2" charset="2"/>
              <a:buChar char="§"/>
            </a:pPr>
            <a:r>
              <a:rPr lang="en-US" dirty="0"/>
              <a:t>What is Medicare?</a:t>
            </a:r>
          </a:p>
          <a:p>
            <a:pPr marL="165261" indent="-165261" defTabSz="330514">
              <a:spcBef>
                <a:spcPts val="578"/>
              </a:spcBef>
              <a:buFont typeface="Wingdings" panose="05000000000000000000" pitchFamily="2" charset="2"/>
              <a:buChar char="§"/>
            </a:pPr>
            <a:r>
              <a:rPr lang="en-US" dirty="0"/>
              <a:t>What Agencies are Responsible for Medicare?</a:t>
            </a:r>
          </a:p>
          <a:p>
            <a:pPr marL="165261" indent="-165261" defTabSz="330514">
              <a:spcBef>
                <a:spcPts val="578"/>
              </a:spcBef>
              <a:buFont typeface="Wingdings" panose="05000000000000000000" pitchFamily="2" charset="2"/>
              <a:buChar char="§"/>
            </a:pPr>
            <a:r>
              <a:rPr lang="en-US" dirty="0"/>
              <a:t>What are the 4 Parts of Medicare? </a:t>
            </a:r>
          </a:p>
          <a:p>
            <a:pPr lvl="1" indent="-165261" defTabSz="330514">
              <a:spcBef>
                <a:spcPts val="578"/>
              </a:spcBef>
              <a:buFont typeface="Arial"/>
              <a:buChar char="•"/>
            </a:pPr>
            <a:r>
              <a:rPr lang="en-US" dirty="0"/>
              <a:t>What is the </a:t>
            </a:r>
            <a:r>
              <a:rPr lang="en-US" dirty="0" smtClean="0"/>
              <a:t>Coverage and Cost </a:t>
            </a:r>
            <a:r>
              <a:rPr lang="en-US" dirty="0"/>
              <a:t>of Part </a:t>
            </a:r>
            <a:r>
              <a:rPr lang="en-US" dirty="0" smtClean="0"/>
              <a:t>A?</a:t>
            </a:r>
            <a:endParaRPr lang="en-US" dirty="0"/>
          </a:p>
          <a:p>
            <a:pPr lvl="1" indent="-165261" defTabSz="330514">
              <a:spcBef>
                <a:spcPts val="578"/>
              </a:spcBef>
              <a:buFont typeface="Arial"/>
              <a:buChar char="•"/>
            </a:pPr>
            <a:r>
              <a:rPr lang="en-US" dirty="0"/>
              <a:t>What is the </a:t>
            </a:r>
            <a:r>
              <a:rPr lang="en-US" dirty="0" smtClean="0"/>
              <a:t>Coverage and Cost </a:t>
            </a:r>
            <a:r>
              <a:rPr lang="en-US" dirty="0"/>
              <a:t>of Part </a:t>
            </a:r>
            <a:r>
              <a:rPr lang="en-US" dirty="0" smtClean="0"/>
              <a:t>B?</a:t>
            </a:r>
            <a:endParaRPr lang="en-US" dirty="0"/>
          </a:p>
          <a:p>
            <a:pPr marL="165261" indent="-116295" defTabSz="330514">
              <a:spcBef>
                <a:spcPts val="578"/>
              </a:spcBef>
              <a:buFont typeface="Wingdings" panose="05000000000000000000" pitchFamily="2" charset="2"/>
              <a:buChar char="§"/>
            </a:pPr>
            <a:r>
              <a:rPr lang="en-US" dirty="0"/>
              <a:t>When Can You Appeal?</a:t>
            </a:r>
          </a:p>
          <a:p>
            <a:pPr marL="165261" indent="-116295" defTabSz="330514">
              <a:spcBef>
                <a:spcPts val="578"/>
              </a:spcBef>
              <a:buFont typeface="Wingdings" panose="05000000000000000000" pitchFamily="2" charset="2"/>
              <a:buChar char="§"/>
            </a:pPr>
            <a:r>
              <a:rPr lang="en-US" dirty="0"/>
              <a:t>How and When Can You Enroll in Medicare?</a:t>
            </a:r>
          </a:p>
          <a:p>
            <a:pPr>
              <a:spcBef>
                <a:spcPts val="578"/>
              </a:spcBef>
            </a:pPr>
            <a:endParaRPr lang="en-US" dirty="0"/>
          </a:p>
          <a:p>
            <a:pPr>
              <a:spcBef>
                <a:spcPts val="578"/>
              </a:spcBef>
            </a:pPr>
            <a:endParaRPr lang="en-US" dirty="0"/>
          </a:p>
        </p:txBody>
      </p:sp>
    </p:spTree>
    <p:extLst>
      <p:ext uri="{BB962C8B-B14F-4D97-AF65-F5344CB8AC3E}">
        <p14:creationId xmlns:p14="http://schemas.microsoft.com/office/powerpoint/2010/main" val="2200992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489" y="4217813"/>
            <a:ext cx="6220339" cy="4510476"/>
          </a:xfrm>
        </p:spPr>
        <p:txBody>
          <a:bodyPr/>
          <a:lstStyle/>
          <a:p>
            <a:r>
              <a:rPr lang="en-US" dirty="0"/>
              <a:t>Identify whether an item or service is covered under Medicare Part A or Part B.</a:t>
            </a:r>
          </a:p>
        </p:txBody>
      </p:sp>
      <p:sp>
        <p:nvSpPr>
          <p:cNvPr id="7" name="Slide Image Placeholder 6"/>
          <p:cNvSpPr>
            <a:spLocks noGrp="1" noRot="1" noChangeAspect="1"/>
          </p:cNvSpPr>
          <p:nvPr>
            <p:ph type="sldImg"/>
          </p:nvPr>
        </p:nvSpPr>
        <p:spPr>
          <a:xfrm>
            <a:off x="749300" y="735013"/>
            <a:ext cx="5667375" cy="3189287"/>
          </a:xfrm>
        </p:spPr>
      </p:sp>
    </p:spTree>
    <p:extLst>
      <p:ext uri="{BB962C8B-B14F-4D97-AF65-F5344CB8AC3E}">
        <p14:creationId xmlns:p14="http://schemas.microsoft.com/office/powerpoint/2010/main" val="2690288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489" y="4217813"/>
            <a:ext cx="6220339" cy="4510476"/>
          </a:xfrm>
        </p:spPr>
        <p:txBody>
          <a:bodyPr/>
          <a:lstStyle/>
          <a:p>
            <a:r>
              <a:rPr lang="en-US" dirty="0"/>
              <a:t>Medicare</a:t>
            </a:r>
            <a:r>
              <a:rPr lang="en-US" baseline="0" dirty="0"/>
              <a:t> Part B covers medically necessary doctor’s </a:t>
            </a:r>
            <a:r>
              <a:rPr lang="en-US" baseline="0" dirty="0" smtClean="0"/>
              <a:t>care.</a:t>
            </a:r>
            <a:endParaRPr lang="en-US" dirty="0"/>
          </a:p>
          <a:p>
            <a:endParaRPr lang="en-US" dirty="0"/>
          </a:p>
        </p:txBody>
      </p:sp>
      <p:sp>
        <p:nvSpPr>
          <p:cNvPr id="7" name="Slide Image Placeholder 6"/>
          <p:cNvSpPr>
            <a:spLocks noGrp="1" noRot="1" noChangeAspect="1"/>
          </p:cNvSpPr>
          <p:nvPr>
            <p:ph type="sldImg"/>
          </p:nvPr>
        </p:nvSpPr>
        <p:spPr>
          <a:xfrm>
            <a:off x="749300" y="735013"/>
            <a:ext cx="5667375" cy="3189287"/>
          </a:xfrm>
        </p:spPr>
      </p:sp>
    </p:spTree>
    <p:extLst>
      <p:ext uri="{BB962C8B-B14F-4D97-AF65-F5344CB8AC3E}">
        <p14:creationId xmlns:p14="http://schemas.microsoft.com/office/powerpoint/2010/main" val="847113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489" y="4217813"/>
            <a:ext cx="6220339" cy="4510476"/>
          </a:xfrm>
        </p:spPr>
        <p:txBody>
          <a:bodyPr/>
          <a:lstStyle/>
          <a:p>
            <a:r>
              <a:rPr lang="en-US" dirty="0"/>
              <a:t>Part A covers medically necessary inpatient hospital </a:t>
            </a:r>
            <a:r>
              <a:rPr lang="en-US" dirty="0" smtClean="0"/>
              <a:t>stays.</a:t>
            </a:r>
            <a:endParaRPr lang="en-US" dirty="0"/>
          </a:p>
        </p:txBody>
      </p:sp>
      <p:sp>
        <p:nvSpPr>
          <p:cNvPr id="7" name="Slide Image Placeholder 6"/>
          <p:cNvSpPr>
            <a:spLocks noGrp="1" noRot="1" noChangeAspect="1"/>
          </p:cNvSpPr>
          <p:nvPr>
            <p:ph type="sldImg"/>
          </p:nvPr>
        </p:nvSpPr>
        <p:spPr>
          <a:xfrm>
            <a:off x="749300" y="735013"/>
            <a:ext cx="5667375" cy="3189287"/>
          </a:xfrm>
        </p:spPr>
      </p:sp>
    </p:spTree>
    <p:extLst>
      <p:ext uri="{BB962C8B-B14F-4D97-AF65-F5344CB8AC3E}">
        <p14:creationId xmlns:p14="http://schemas.microsoft.com/office/powerpoint/2010/main" val="2249845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489" y="4217813"/>
            <a:ext cx="6220339" cy="4510476"/>
          </a:xfrm>
        </p:spPr>
        <p:txBody>
          <a:bodyPr/>
          <a:lstStyle/>
          <a:p>
            <a:r>
              <a:rPr lang="en-US" dirty="0"/>
              <a:t>Part B covers </a:t>
            </a:r>
            <a:r>
              <a:rPr lang="en-US" dirty="0" smtClean="0"/>
              <a:t>many preventive services, </a:t>
            </a:r>
            <a:r>
              <a:rPr lang="en-US" dirty="0"/>
              <a:t>including</a:t>
            </a:r>
            <a:r>
              <a:rPr lang="en-US" baseline="0" dirty="0"/>
              <a:t> colonoscopies.</a:t>
            </a:r>
            <a:endParaRPr lang="en-US" dirty="0"/>
          </a:p>
          <a:p>
            <a:endParaRPr lang="en-US" dirty="0"/>
          </a:p>
        </p:txBody>
      </p:sp>
      <p:sp>
        <p:nvSpPr>
          <p:cNvPr id="7" name="Slide Image Placeholder 6"/>
          <p:cNvSpPr>
            <a:spLocks noGrp="1" noRot="1" noChangeAspect="1"/>
          </p:cNvSpPr>
          <p:nvPr>
            <p:ph type="sldImg"/>
          </p:nvPr>
        </p:nvSpPr>
        <p:spPr>
          <a:xfrm>
            <a:off x="749300" y="735013"/>
            <a:ext cx="5667375" cy="3189287"/>
          </a:xfrm>
        </p:spPr>
      </p:sp>
    </p:spTree>
    <p:extLst>
      <p:ext uri="{BB962C8B-B14F-4D97-AF65-F5344CB8AC3E}">
        <p14:creationId xmlns:p14="http://schemas.microsoft.com/office/powerpoint/2010/main" val="3540270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81025"/>
            <a:ext cx="5575300" cy="3136900"/>
          </a:xfrm>
        </p:spPr>
      </p:sp>
      <p:sp>
        <p:nvSpPr>
          <p:cNvPr id="3" name="Notes Placeholder 2"/>
          <p:cNvSpPr>
            <a:spLocks noGrp="1"/>
          </p:cNvSpPr>
          <p:nvPr>
            <p:ph type="body" idx="1"/>
          </p:nvPr>
        </p:nvSpPr>
        <p:spPr>
          <a:xfrm>
            <a:off x="745464" y="4068522"/>
            <a:ext cx="5608320" cy="4508939"/>
          </a:xfrm>
        </p:spPr>
        <p:txBody>
          <a:bodyPr/>
          <a:lstStyle/>
          <a:p>
            <a:r>
              <a:rPr lang="en-US" dirty="0"/>
              <a:t>Acupuncture isn't covered by Medicare. Medicare doesn’t cover everything. For instance, Original Medicare doesn’t cover routine dental services, hearing aids, or cosmetic surgery.</a:t>
            </a:r>
          </a:p>
        </p:txBody>
      </p:sp>
    </p:spTree>
    <p:extLst>
      <p:ext uri="{BB962C8B-B14F-4D97-AF65-F5344CB8AC3E}">
        <p14:creationId xmlns:p14="http://schemas.microsoft.com/office/powerpoint/2010/main" val="3832058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4" descr="Diagram information included in speakers' notes."/>
          <p:cNvSpPr>
            <a:spLocks noGrp="1" noRot="1" noChangeAspect="1" noChangeArrowheads="1" noTextEdit="1"/>
          </p:cNvSpPr>
          <p:nvPr>
            <p:ph type="sldImg"/>
          </p:nvPr>
        </p:nvSpPr>
        <p:spPr bwMode="auto">
          <a:xfrm>
            <a:off x="361950" y="674688"/>
            <a:ext cx="5997575" cy="3375025"/>
          </a:xfrm>
          <a:noFill/>
          <a:ln>
            <a:solidFill>
              <a:srgbClr val="000000"/>
            </a:solidFill>
            <a:miter lim="800000"/>
            <a:headEnd/>
            <a:tailEnd/>
          </a:ln>
        </p:spPr>
      </p:sp>
      <p:sp>
        <p:nvSpPr>
          <p:cNvPr id="81924" name="Rectangle 5"/>
          <p:cNvSpPr>
            <a:spLocks noGrp="1" noChangeArrowheads="1"/>
          </p:cNvSpPr>
          <p:nvPr>
            <p:ph type="body" idx="1"/>
          </p:nvPr>
        </p:nvSpPr>
        <p:spPr bwMode="auto">
          <a:xfrm>
            <a:off x="390988" y="4200597"/>
            <a:ext cx="5939367" cy="3900553"/>
          </a:xfrm>
          <a:noFill/>
        </p:spPr>
        <p:txBody>
          <a:bodyPr wrap="square" lIns="87826" tIns="43910" rIns="87826" bIns="43910" numCol="1" anchor="t" anchorCtr="0" compatLnSpc="1">
            <a:prstTxWarp prst="textNoShape">
              <a:avLst/>
            </a:prstTxWarp>
            <a:normAutofit fontScale="92500" lnSpcReduction="20000"/>
          </a:bodyPr>
          <a:lstStyle/>
          <a:p>
            <a:r>
              <a:rPr lang="en-US" dirty="0"/>
              <a:t>The video  linked to this page provides </a:t>
            </a:r>
            <a:r>
              <a:rPr lang="en-US" dirty="0" smtClean="0"/>
              <a:t>the information below about </a:t>
            </a:r>
            <a:r>
              <a:rPr lang="en-US" dirty="0"/>
              <a:t>appeals. </a:t>
            </a:r>
          </a:p>
          <a:p>
            <a:r>
              <a:rPr lang="en-US" dirty="0" smtClean="0"/>
              <a:t>Have </a:t>
            </a:r>
            <a:r>
              <a:rPr lang="en-US" dirty="0"/>
              <a:t>you ever gotten a statement from Medicare or your health plan and something wasn’t covered </a:t>
            </a:r>
            <a:r>
              <a:rPr lang="en-US" dirty="0" smtClean="0"/>
              <a:t>but </a:t>
            </a:r>
            <a:r>
              <a:rPr lang="en-US" dirty="0"/>
              <a:t>you thought it </a:t>
            </a:r>
            <a:r>
              <a:rPr lang="en-US" dirty="0" smtClean="0"/>
              <a:t>should’ve been? Or, </a:t>
            </a:r>
            <a:r>
              <a:rPr lang="en-US" dirty="0"/>
              <a:t>maybe Medicare or your plan didn’t pay the amount that you thought it </a:t>
            </a:r>
            <a:r>
              <a:rPr lang="en-US" dirty="0" smtClean="0"/>
              <a:t>should’ve. </a:t>
            </a:r>
            <a:r>
              <a:rPr lang="en-US" dirty="0"/>
              <a:t>If so, you may be able to file an appeal. </a:t>
            </a:r>
            <a:r>
              <a:rPr lang="en-US" dirty="0" smtClean="0"/>
              <a:t>An </a:t>
            </a:r>
            <a:r>
              <a:rPr lang="en-US" dirty="0"/>
              <a:t>appeal is the action that you can take if you disagree with the coverage or payment decision that’s made by </a:t>
            </a:r>
            <a:r>
              <a:rPr lang="en-US" dirty="0" smtClean="0"/>
              <a:t>Medicare. And, no </a:t>
            </a:r>
            <a:r>
              <a:rPr lang="en-US" dirty="0"/>
              <a:t>matter how you get your Medicare </a:t>
            </a:r>
            <a:r>
              <a:rPr lang="en-US" dirty="0" smtClean="0"/>
              <a:t>coverage, </a:t>
            </a:r>
            <a:r>
              <a:rPr lang="en-US" dirty="0"/>
              <a:t>you always have the right to appeal. </a:t>
            </a:r>
            <a:r>
              <a:rPr lang="en-US" dirty="0" smtClean="0"/>
              <a:t>You </a:t>
            </a:r>
            <a:r>
              <a:rPr lang="en-US" dirty="0"/>
              <a:t>have the right to </a:t>
            </a:r>
            <a:r>
              <a:rPr lang="en-US" dirty="0" smtClean="0"/>
              <a:t>appeal</a:t>
            </a:r>
            <a:r>
              <a:rPr lang="en-US" dirty="0"/>
              <a:t> if </a:t>
            </a:r>
            <a:r>
              <a:rPr lang="en-US" dirty="0" smtClean="0"/>
              <a:t>Medicare </a:t>
            </a:r>
            <a:r>
              <a:rPr lang="en-US" dirty="0"/>
              <a:t>or your plan denies any one of these things:</a:t>
            </a:r>
          </a:p>
          <a:p>
            <a:pPr marL="165261" indent="-165261">
              <a:buFont typeface="Wingdings" panose="05000000000000000000" pitchFamily="2" charset="2"/>
              <a:buChar char="§"/>
            </a:pPr>
            <a:r>
              <a:rPr lang="en-US" dirty="0" smtClean="0"/>
              <a:t>A </a:t>
            </a:r>
            <a:r>
              <a:rPr lang="en-US" dirty="0"/>
              <a:t>request for a health care service, supply, </a:t>
            </a:r>
            <a:r>
              <a:rPr lang="en-US" dirty="0" smtClean="0"/>
              <a:t>item, </a:t>
            </a:r>
            <a:r>
              <a:rPr lang="en-US" dirty="0"/>
              <a:t>or prescription drug that you think you should be able to </a:t>
            </a:r>
            <a:r>
              <a:rPr lang="en-US" dirty="0" smtClean="0"/>
              <a:t>get, or</a:t>
            </a:r>
            <a:endParaRPr lang="en-US" dirty="0"/>
          </a:p>
          <a:p>
            <a:pPr marL="165261" indent="-165261">
              <a:buFont typeface="Wingdings" panose="05000000000000000000" pitchFamily="2" charset="2"/>
              <a:buChar char="§"/>
            </a:pPr>
            <a:r>
              <a:rPr lang="en-US" dirty="0" smtClean="0"/>
              <a:t>A </a:t>
            </a:r>
            <a:r>
              <a:rPr lang="en-US" dirty="0"/>
              <a:t>request for payment of a health care service, supply, item or prescription drug that you already </a:t>
            </a:r>
            <a:r>
              <a:rPr lang="en-US" dirty="0" smtClean="0"/>
              <a:t>got.</a:t>
            </a:r>
            <a:r>
              <a:rPr lang="en-US" dirty="0"/>
              <a:t> You can also appeal or request to change the amount that you must pay for a health care service, supply, item, or prescription </a:t>
            </a:r>
            <a:r>
              <a:rPr lang="en-US" dirty="0" smtClean="0"/>
              <a:t>drug; and, </a:t>
            </a:r>
            <a:r>
              <a:rPr lang="en-US" dirty="0"/>
              <a:t>you can appeal if Medicare or your plan stops providing or paying for all or part of a health care service, </a:t>
            </a:r>
            <a:r>
              <a:rPr lang="en-US" dirty="0" smtClean="0"/>
              <a:t>supply, </a:t>
            </a:r>
            <a:r>
              <a:rPr lang="en-US" dirty="0"/>
              <a:t>item </a:t>
            </a:r>
            <a:r>
              <a:rPr lang="en-US" dirty="0" smtClean="0"/>
              <a:t>or </a:t>
            </a:r>
            <a:r>
              <a:rPr lang="en-US" dirty="0"/>
              <a:t>prescription drug that you think you still need. There is a process when you want to file an appeal and it has 5 levels. </a:t>
            </a:r>
            <a:r>
              <a:rPr lang="en-US" dirty="0" smtClean="0"/>
              <a:t>At </a:t>
            </a:r>
            <a:r>
              <a:rPr lang="en-US" dirty="0"/>
              <a:t>each level in the </a:t>
            </a:r>
            <a:r>
              <a:rPr lang="en-US" dirty="0" smtClean="0"/>
              <a:t>process, </a:t>
            </a:r>
            <a:r>
              <a:rPr lang="en-US" dirty="0"/>
              <a:t>you’ll </a:t>
            </a:r>
            <a:r>
              <a:rPr lang="en-US" dirty="0" smtClean="0"/>
              <a:t>get </a:t>
            </a:r>
            <a:r>
              <a:rPr lang="en-US" dirty="0"/>
              <a:t>a </a:t>
            </a:r>
            <a:r>
              <a:rPr lang="en-US" dirty="0" smtClean="0"/>
              <a:t>decision. If </a:t>
            </a:r>
            <a:r>
              <a:rPr lang="en-US" dirty="0"/>
              <a:t>you disagree with a decision made at </a:t>
            </a:r>
            <a:r>
              <a:rPr lang="en-US" dirty="0" smtClean="0"/>
              <a:t>any </a:t>
            </a:r>
            <a:r>
              <a:rPr lang="en-US" dirty="0"/>
              <a:t>level in the process you can generally go to the next level by following the instructions you get in the decision letter. </a:t>
            </a:r>
            <a:endParaRPr lang="en-US" dirty="0" smtClean="0"/>
          </a:p>
          <a:p>
            <a:r>
              <a:rPr lang="en-US" dirty="0" smtClean="0"/>
              <a:t>For </a:t>
            </a:r>
            <a:r>
              <a:rPr lang="en-US" dirty="0"/>
              <a:t>more information view the Comparison of the Parts A, B, C, and D Appeals Process job aid at </a:t>
            </a:r>
            <a:r>
              <a:rPr lang="en-US" dirty="0" smtClean="0">
                <a:hlinkClick r:id="rId3"/>
              </a:rPr>
              <a:t>CMS.gov/Outreach-and-Education/Training/</a:t>
            </a:r>
            <a:r>
              <a:rPr lang="en-US" dirty="0" err="1" smtClean="0">
                <a:hlinkClick r:id="rId3"/>
              </a:rPr>
              <a:t>CMSNationalTrainingProgram</a:t>
            </a:r>
            <a:r>
              <a:rPr lang="en-US" dirty="0" smtClean="0">
                <a:hlinkClick r:id="rId3"/>
              </a:rPr>
              <a:t>/Downloads/2018-Comparison-of-the-Parts-A-B-C-and-D-Appeal-Processes_508-Final.pdf</a:t>
            </a:r>
            <a:r>
              <a:rPr lang="en-US" dirty="0" smtClean="0"/>
              <a:t>. You </a:t>
            </a:r>
            <a:r>
              <a:rPr lang="en-US" dirty="0"/>
              <a:t>can also </a:t>
            </a:r>
            <a:r>
              <a:rPr lang="en-US" dirty="0" smtClean="0"/>
              <a:t>review the CMS </a:t>
            </a:r>
            <a:r>
              <a:rPr lang="en-US" dirty="0"/>
              <a:t>publication “Medicare Appeals” at </a:t>
            </a:r>
            <a:r>
              <a:rPr lang="en-US" u="sng" dirty="0">
                <a:hlinkClick r:id="rId4"/>
              </a:rPr>
              <a:t>Medicare.gov/Pubs/pdf/11525-Medicare-Appeals.pdf</a:t>
            </a:r>
            <a:r>
              <a:rPr lang="en-US" dirty="0"/>
              <a:t>.</a:t>
            </a:r>
          </a:p>
          <a:p>
            <a:pPr defTabSz="881390">
              <a:spcBef>
                <a:spcPts val="492"/>
              </a:spcBef>
              <a:defRPr/>
            </a:pPr>
            <a:r>
              <a:rPr lang="en-US" b="1" dirty="0"/>
              <a:t>NOTE</a:t>
            </a:r>
            <a:r>
              <a:rPr lang="en-US" dirty="0"/>
              <a:t>:</a:t>
            </a:r>
            <a:r>
              <a:rPr lang="en-US" baseline="0" dirty="0"/>
              <a:t> F</a:t>
            </a:r>
            <a:r>
              <a:rPr lang="en-US" dirty="0"/>
              <a:t>or a full-size copy of the Original Medicare (Part A and Part B) appeals process flowchart, visit </a:t>
            </a:r>
            <a:r>
              <a:rPr lang="en-US" u="sng" dirty="0">
                <a:hlinkClick r:id="rId5"/>
              </a:rPr>
              <a:t>CMS.gov/Medicare/Appeals-and-Grievances/OrgMedFFSAppeals/Downloads/Flowchart-FFS-Appeals-Process.pdf</a:t>
            </a:r>
            <a:r>
              <a:rPr lang="en-US" dirty="0"/>
              <a:t>. </a:t>
            </a:r>
          </a:p>
        </p:txBody>
      </p:sp>
    </p:spTree>
    <p:extLst>
      <p:ext uri="{BB962C8B-B14F-4D97-AF65-F5344CB8AC3E}">
        <p14:creationId xmlns:p14="http://schemas.microsoft.com/office/powerpoint/2010/main" val="2288713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811213"/>
            <a:ext cx="5573713" cy="3136900"/>
          </a:xfrm>
        </p:spPr>
      </p:sp>
      <p:sp>
        <p:nvSpPr>
          <p:cNvPr id="3" name="Notes Placeholder 2"/>
          <p:cNvSpPr>
            <a:spLocks noGrp="1"/>
          </p:cNvSpPr>
          <p:nvPr>
            <p:ph type="body" idx="1"/>
          </p:nvPr>
        </p:nvSpPr>
        <p:spPr>
          <a:xfrm>
            <a:off x="664689" y="4263916"/>
            <a:ext cx="5519473" cy="4799267"/>
          </a:xfrm>
        </p:spPr>
        <p:txBody>
          <a:bodyPr>
            <a:normAutofit/>
          </a:bodyPr>
          <a:lstStyle/>
          <a:p>
            <a:pPr marL="0" lvl="1">
              <a:spcBef>
                <a:spcPts val="646"/>
              </a:spcBef>
            </a:pPr>
            <a:r>
              <a:rPr lang="en-US" dirty="0">
                <a:effectLst/>
              </a:rPr>
              <a:t>Medicare enrollment rules and decisions vary by your age, other coverage, (like from an employer)</a:t>
            </a:r>
            <a:r>
              <a:rPr lang="en-US" baseline="0" dirty="0">
                <a:effectLst/>
              </a:rPr>
              <a:t> if you have End-Stage Renal Disease, and </a:t>
            </a:r>
            <a:r>
              <a:rPr lang="en-US" dirty="0">
                <a:effectLst/>
              </a:rPr>
              <a:t>whether</a:t>
            </a:r>
            <a:r>
              <a:rPr lang="en-US" baseline="0" dirty="0">
                <a:effectLst/>
              </a:rPr>
              <a:t> you’re receiving Social Security or Railroad </a:t>
            </a:r>
            <a:r>
              <a:rPr lang="en-US" baseline="0" dirty="0" smtClean="0">
                <a:effectLst/>
              </a:rPr>
              <a:t>Retirement </a:t>
            </a:r>
            <a:r>
              <a:rPr lang="en-US" baseline="0" dirty="0">
                <a:effectLst/>
              </a:rPr>
              <a:t>benefits. </a:t>
            </a:r>
            <a:r>
              <a:rPr lang="en-US" dirty="0">
                <a:effectLst/>
              </a:rPr>
              <a:t> </a:t>
            </a:r>
          </a:p>
        </p:txBody>
      </p:sp>
    </p:spTree>
    <p:extLst>
      <p:ext uri="{BB962C8B-B14F-4D97-AF65-F5344CB8AC3E}">
        <p14:creationId xmlns:p14="http://schemas.microsoft.com/office/powerpoint/2010/main" val="3178577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465138"/>
            <a:ext cx="6510337" cy="3662362"/>
          </a:xfrm>
        </p:spPr>
      </p:sp>
      <p:sp>
        <p:nvSpPr>
          <p:cNvPr id="3" name="Notes Placeholder 2"/>
          <p:cNvSpPr>
            <a:spLocks noGrp="1"/>
          </p:cNvSpPr>
          <p:nvPr>
            <p:ph type="body" idx="1"/>
          </p:nvPr>
        </p:nvSpPr>
        <p:spPr>
          <a:xfrm>
            <a:off x="701040" y="4361465"/>
            <a:ext cx="5553456" cy="3660458"/>
          </a:xfrm>
        </p:spPr>
        <p:txBody>
          <a:bodyPr/>
          <a:lstStyle/>
          <a:p>
            <a:pPr marL="174697" indent="-174697">
              <a:buFont typeface="Wingdings" panose="05000000000000000000" pitchFamily="2" charset="2"/>
              <a:buChar char="§"/>
            </a:pPr>
            <a:r>
              <a:rPr lang="en-US" dirty="0"/>
              <a:t>If you don’t enroll on time</a:t>
            </a:r>
          </a:p>
          <a:p>
            <a:pPr marL="296015" lvl="1" indent="-118083">
              <a:buFont typeface="Arial" panose="020B0604020202020204" pitchFamily="34" charset="0"/>
              <a:buChar char="•"/>
            </a:pPr>
            <a:r>
              <a:rPr lang="en-US" dirty="0"/>
              <a:t>You may pay more for coverage (late enrollment penalties for premium Part A, Part B, and Part D). The Part B and Part D penalties can last as long as you have Part B or Part D. If you aren't eligible for premium-free Part A, and you don't buy it when you're first eligible, your monthly premium may go up 10%. You'll have to pay the higher premium for twice the number of years you could have had Part A, but didn't sign up.</a:t>
            </a:r>
          </a:p>
          <a:p>
            <a:pPr marL="296015" lvl="1" indent="-118083">
              <a:buFont typeface="Arial" panose="020B0604020202020204" pitchFamily="34" charset="0"/>
              <a:buChar char="•"/>
            </a:pPr>
            <a:r>
              <a:rPr lang="en-US" dirty="0"/>
              <a:t>You may have a gap in coverage.</a:t>
            </a:r>
          </a:p>
          <a:p>
            <a:pPr marL="296015" lvl="1" indent="-118083">
              <a:buFont typeface="Arial" panose="020B0604020202020204" pitchFamily="34" charset="0"/>
              <a:buChar char="•"/>
            </a:pPr>
            <a:r>
              <a:rPr lang="en-US" dirty="0"/>
              <a:t>You might not be able to buy a Medigap policy, have to pay more,</a:t>
            </a:r>
            <a:r>
              <a:rPr lang="en-US" baseline="0" dirty="0"/>
              <a:t> or have a delay in coverage for a pre-existing condition.</a:t>
            </a:r>
            <a:endParaRPr lang="en-US" dirty="0"/>
          </a:p>
        </p:txBody>
      </p:sp>
    </p:spTree>
    <p:extLst>
      <p:ext uri="{BB962C8B-B14F-4D97-AF65-F5344CB8AC3E}">
        <p14:creationId xmlns:p14="http://schemas.microsoft.com/office/powerpoint/2010/main" val="552484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719138"/>
            <a:ext cx="5573713" cy="3136900"/>
          </a:xfrm>
        </p:spPr>
      </p:sp>
      <p:sp>
        <p:nvSpPr>
          <p:cNvPr id="3" name="Notes Placeholder 2"/>
          <p:cNvSpPr>
            <a:spLocks noGrp="1"/>
          </p:cNvSpPr>
          <p:nvPr>
            <p:ph type="body" idx="1"/>
          </p:nvPr>
        </p:nvSpPr>
        <p:spPr>
          <a:xfrm>
            <a:off x="650244" y="4154777"/>
            <a:ext cx="5659117" cy="4043630"/>
          </a:xfrm>
        </p:spPr>
        <p:txBody>
          <a:bodyPr>
            <a:normAutofit/>
          </a:bodyPr>
          <a:lstStyle/>
          <a:p>
            <a:pPr>
              <a:spcBef>
                <a:spcPts val="627"/>
              </a:spcBef>
            </a:pPr>
            <a:r>
              <a:rPr lang="en-US" dirty="0"/>
              <a:t>If you’re already getting Social Security or Railroad Retirement Board (RRB) benefits (for example, getting early retirement at least 4 months before you turn 65) you’ll automatically be enrolled in Medicare Part A and Part B without an additional application. You’ll get your Initial Enrollment Period Package, which includes your Medicare card and other information, about 3 months before you turn 65 (coverage begins the first day of the month you turn 65), or 3 months before your 25th month of disability benefits (coverage begins your </a:t>
            </a:r>
            <a:r>
              <a:rPr lang="en-US" dirty="0" smtClean="0"/>
              <a:t>25th </a:t>
            </a:r>
            <a:r>
              <a:rPr lang="en-US" dirty="0"/>
              <a:t>month of disability benefits). </a:t>
            </a:r>
          </a:p>
          <a:p>
            <a:pPr>
              <a:spcBef>
                <a:spcPts val="627"/>
              </a:spcBef>
            </a:pPr>
            <a:r>
              <a:rPr lang="en-US" dirty="0"/>
              <a:t>If you don’t want Part B, fill out the back of </a:t>
            </a:r>
            <a:r>
              <a:rPr lang="en-US" dirty="0" smtClean="0"/>
              <a:t>the Medicare </a:t>
            </a:r>
            <a:r>
              <a:rPr lang="en-US" dirty="0"/>
              <a:t>card and mail it back.</a:t>
            </a:r>
          </a:p>
          <a:p>
            <a:pPr>
              <a:spcBef>
                <a:spcPts val="627"/>
              </a:spcBef>
            </a:pPr>
            <a:r>
              <a:rPr lang="en-US" dirty="0"/>
              <a:t>If you’re not getting retirement benefits from Social Security or the RRB, you must sign up to get Medicare. We’ll talk about the periods when you can enroll later.</a:t>
            </a:r>
            <a:r>
              <a:rPr lang="en-US" i="1" dirty="0"/>
              <a:t> </a:t>
            </a:r>
            <a:endParaRPr lang="en-US" dirty="0"/>
          </a:p>
          <a:p>
            <a:pPr marL="476926" indent="-476926">
              <a:spcBef>
                <a:spcPts val="627"/>
              </a:spcBef>
            </a:pPr>
            <a:endParaRPr lang="en-US" dirty="0"/>
          </a:p>
          <a:p>
            <a:pPr marL="476926" indent="-476926">
              <a:spcBef>
                <a:spcPts val="612"/>
              </a:spcBef>
            </a:pPr>
            <a:endParaRPr lang="en-US" b="0" i="0" dirty="0"/>
          </a:p>
          <a:p>
            <a:pPr marL="476926" indent="-476926">
              <a:spcBef>
                <a:spcPts val="612"/>
              </a:spcBef>
            </a:pPr>
            <a:endParaRPr lang="en-US" dirty="0"/>
          </a:p>
          <a:p>
            <a:pPr marL="476926" indent="-476926">
              <a:spcBef>
                <a:spcPts val="612"/>
              </a:spcBef>
            </a:pPr>
            <a:endParaRPr lang="en-US" dirty="0"/>
          </a:p>
          <a:p>
            <a:pPr marL="476926" indent="-476926">
              <a:spcBef>
                <a:spcPts val="612"/>
              </a:spcBef>
            </a:pPr>
            <a:endParaRPr lang="en-US" dirty="0"/>
          </a:p>
        </p:txBody>
      </p:sp>
    </p:spTree>
    <p:extLst>
      <p:ext uri="{BB962C8B-B14F-4D97-AF65-F5344CB8AC3E}">
        <p14:creationId xmlns:p14="http://schemas.microsoft.com/office/powerpoint/2010/main" val="3140972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733425"/>
            <a:ext cx="6510337" cy="3662363"/>
          </a:xfrm>
        </p:spPr>
      </p:sp>
      <p:sp>
        <p:nvSpPr>
          <p:cNvPr id="3" name="Notes Placeholder 2"/>
          <p:cNvSpPr>
            <a:spLocks noGrp="1"/>
          </p:cNvSpPr>
          <p:nvPr>
            <p:ph type="body" idx="1"/>
          </p:nvPr>
        </p:nvSpPr>
        <p:spPr>
          <a:xfrm>
            <a:off x="451133" y="4571395"/>
            <a:ext cx="6264246" cy="3977648"/>
          </a:xfrm>
        </p:spPr>
        <p:txBody>
          <a:bodyPr>
            <a:normAutofit/>
          </a:bodyPr>
          <a:lstStyle/>
          <a:p>
            <a:pPr>
              <a:spcBef>
                <a:spcPts val="627"/>
              </a:spcBef>
            </a:pPr>
            <a:r>
              <a:rPr lang="en-US" dirty="0"/>
              <a:t>If you aren’t getting Social Security or Railroad Retirement Board (RRB) benefits at least 4 months before you turn 65 (for instance, because you’re still working), you’ll need to sign up for Part A (even if you’re eligible to get Part A premium-free) and Part B. You should contact Social Security to apply</a:t>
            </a:r>
            <a:r>
              <a:rPr lang="en-US" baseline="0" dirty="0"/>
              <a:t> for Medicare </a:t>
            </a:r>
            <a:r>
              <a:rPr lang="en-US" dirty="0"/>
              <a:t>3 months before you turn 65. If you worked for a railroad, contact the RRB to sign up. You don’t have to be retired to get Medicare. </a:t>
            </a:r>
          </a:p>
          <a:p>
            <a:pPr>
              <a:spcBef>
                <a:spcPts val="627"/>
              </a:spcBef>
            </a:pPr>
            <a:r>
              <a:rPr lang="en-US" dirty="0"/>
              <a:t>For people born in 1938 or later, their Social Security benefit may be affected by a provision that raises the age at which </a:t>
            </a:r>
            <a:r>
              <a:rPr lang="en-US" u="sng" dirty="0"/>
              <a:t>full</a:t>
            </a:r>
            <a:r>
              <a:rPr lang="en-US" dirty="0"/>
              <a:t> Social Security benefits are payable. </a:t>
            </a:r>
            <a:r>
              <a:rPr lang="en-US" dirty="0" smtClean="0"/>
              <a:t>Starting with people born in 1938, the </a:t>
            </a:r>
            <a:r>
              <a:rPr lang="en-US" dirty="0"/>
              <a:t>age at which full retirement benefits are payable increases </a:t>
            </a:r>
            <a:r>
              <a:rPr lang="en-US" dirty="0" smtClean="0"/>
              <a:t>gradually. Those born in 1960 and later will receive full retirement benefits at </a:t>
            </a:r>
            <a:r>
              <a:rPr lang="en-US" dirty="0"/>
              <a:t>67.</a:t>
            </a:r>
          </a:p>
          <a:p>
            <a:pPr>
              <a:spcBef>
                <a:spcPts val="627"/>
              </a:spcBef>
            </a:pPr>
            <a:r>
              <a:rPr lang="en-US" dirty="0"/>
              <a:t>You can enroll online </a:t>
            </a:r>
            <a:r>
              <a:rPr lang="en-US" dirty="0" smtClean="0"/>
              <a:t>at </a:t>
            </a:r>
            <a:r>
              <a:rPr lang="en-US" dirty="0" smtClean="0">
                <a:hlinkClick r:id="rId3"/>
              </a:rPr>
              <a:t>socialsecurity.gov</a:t>
            </a:r>
            <a:r>
              <a:rPr lang="en-US" dirty="0" smtClean="0"/>
              <a:t>, or </a:t>
            </a:r>
            <a:r>
              <a:rPr lang="en-US" dirty="0"/>
              <a:t>call 1-800-722-1213, TTY: 1-800-325-0778, or make an appointment </a:t>
            </a:r>
            <a:r>
              <a:rPr lang="en-US" dirty="0" smtClean="0"/>
              <a:t>at </a:t>
            </a:r>
            <a:r>
              <a:rPr lang="en-US" dirty="0"/>
              <a:t>your local Social Security office. To find </a:t>
            </a:r>
            <a:r>
              <a:rPr lang="en-US" dirty="0" smtClean="0"/>
              <a:t>your </a:t>
            </a:r>
            <a:r>
              <a:rPr lang="en-US" dirty="0"/>
              <a:t>local </a:t>
            </a:r>
            <a:r>
              <a:rPr lang="en-US" dirty="0" smtClean="0"/>
              <a:t>office, visit </a:t>
            </a:r>
            <a:r>
              <a:rPr lang="en-US" dirty="0">
                <a:hlinkClick r:id="rId4"/>
              </a:rPr>
              <a:t>secure.ssa.gov/ICON/main.jsp</a:t>
            </a:r>
            <a:r>
              <a:rPr lang="en-US" dirty="0"/>
              <a:t>. </a:t>
            </a:r>
          </a:p>
          <a:p>
            <a:pPr>
              <a:spcBef>
                <a:spcPts val="627"/>
              </a:spcBef>
            </a:pPr>
            <a:r>
              <a:rPr lang="en-US" dirty="0"/>
              <a:t>You can calculate your age for collecting </a:t>
            </a:r>
            <a:r>
              <a:rPr lang="en-US" u="sng" dirty="0"/>
              <a:t>full</a:t>
            </a:r>
            <a:r>
              <a:rPr lang="en-US" dirty="0"/>
              <a:t> Social Security retirement benefits at </a:t>
            </a:r>
            <a:r>
              <a:rPr lang="en-US" u="sng" dirty="0">
                <a:hlinkClick r:id="rId5"/>
              </a:rPr>
              <a:t>ssa.gov/retirement/ageincrease.htm</a:t>
            </a:r>
            <a:r>
              <a:rPr lang="en-US" dirty="0"/>
              <a:t>.</a:t>
            </a:r>
          </a:p>
          <a:p>
            <a:pPr>
              <a:spcBef>
                <a:spcPts val="627"/>
              </a:spcBef>
            </a:pPr>
            <a:r>
              <a:rPr lang="en-US" dirty="0"/>
              <a:t>Those who sign up for Social Security early get partial retirement benefits. The earliest a person can start receiving reduced Social Security retirement benefits remains 62.</a:t>
            </a:r>
            <a:r>
              <a:rPr lang="en-US" b="0" dirty="0"/>
              <a:t> By 2025, full retirement age will be 67 for everyon</a:t>
            </a:r>
            <a:r>
              <a:rPr lang="en-US" dirty="0"/>
              <a:t>e.</a:t>
            </a:r>
            <a:endParaRPr lang="en-US" b="0" dirty="0"/>
          </a:p>
          <a:p>
            <a:pPr>
              <a:spcBef>
                <a:spcPts val="637"/>
              </a:spcBef>
            </a:pPr>
            <a:r>
              <a:rPr lang="en-US" dirty="0"/>
              <a:t>For more information, visit </a:t>
            </a:r>
            <a:r>
              <a:rPr lang="en-US" u="sng" dirty="0">
                <a:solidFill>
                  <a:srgbClr val="0000FF"/>
                </a:solidFill>
                <a:ea typeface="Calibri"/>
                <a:cs typeface="Times New Roman"/>
                <a:hlinkClick r:id="rId6"/>
              </a:rPr>
              <a:t>socialsecurity.gov/pubs/EN-05-10035.pdf</a:t>
            </a:r>
            <a:r>
              <a:rPr lang="en-US" dirty="0">
                <a:ea typeface="Calibri"/>
                <a:cs typeface="Times New Roman"/>
              </a:rPr>
              <a:t>.</a:t>
            </a:r>
          </a:p>
        </p:txBody>
      </p:sp>
    </p:spTree>
    <p:extLst>
      <p:ext uri="{BB962C8B-B14F-4D97-AF65-F5344CB8AC3E}">
        <p14:creationId xmlns:p14="http://schemas.microsoft.com/office/powerpoint/2010/main" val="3146981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3496" y="4328637"/>
            <a:ext cx="5608320" cy="3944506"/>
          </a:xfrm>
        </p:spPr>
        <p:txBody>
          <a:bodyPr>
            <a:normAutofit lnSpcReduction="10000"/>
          </a:bodyPr>
          <a:lstStyle/>
          <a:p>
            <a:pPr>
              <a:spcBef>
                <a:spcPts val="611"/>
              </a:spcBef>
            </a:pPr>
            <a:r>
              <a:rPr lang="en-US" dirty="0"/>
              <a:t>Medicare currently provides health insurance for 57.7 million United States (U.S.) citizens. That’s approximately 1 in every 6 Americans. </a:t>
            </a:r>
          </a:p>
          <a:p>
            <a:pPr>
              <a:spcBef>
                <a:spcPts val="611"/>
              </a:spcBef>
            </a:pPr>
            <a:r>
              <a:rPr lang="en-US" dirty="0"/>
              <a:t>Medicare is health insurance for generally 3 groups of people:</a:t>
            </a:r>
          </a:p>
          <a:p>
            <a:pPr marL="174694" indent="-174694">
              <a:spcBef>
                <a:spcPts val="611"/>
              </a:spcBef>
              <a:buFont typeface="Wingdings" panose="05000000000000000000" pitchFamily="2" charset="2"/>
              <a:buChar char="§"/>
            </a:pPr>
            <a:r>
              <a:rPr lang="en-US" dirty="0"/>
              <a:t>Those who are 65 and older</a:t>
            </a:r>
          </a:p>
          <a:p>
            <a:pPr marL="174694" indent="-174694">
              <a:spcBef>
                <a:spcPts val="611"/>
              </a:spcBef>
              <a:buFont typeface="Wingdings" panose="05000000000000000000" pitchFamily="2" charset="2"/>
              <a:buChar char="§"/>
            </a:pPr>
            <a:r>
              <a:rPr lang="en-US" dirty="0"/>
              <a:t>People under 65 with certain disabilities who have been entitled to Social Security disability benefits for 24 </a:t>
            </a:r>
            <a:r>
              <a:rPr lang="en-US" dirty="0" smtClean="0"/>
              <a:t>months. This includes people with Amyotrophic </a:t>
            </a:r>
            <a:r>
              <a:rPr lang="en-US" dirty="0"/>
              <a:t>Lateral Sclerosis (ALS, also known as Lou Gehrig’s disease), </a:t>
            </a:r>
            <a:r>
              <a:rPr lang="en-US" dirty="0" smtClean="0"/>
              <a:t>however, they don’t have a waiting </a:t>
            </a:r>
            <a:r>
              <a:rPr lang="en-US" dirty="0"/>
              <a:t>period </a:t>
            </a:r>
          </a:p>
          <a:p>
            <a:pPr marL="174694" indent="-174694">
              <a:spcBef>
                <a:spcPts val="611"/>
              </a:spcBef>
              <a:buFont typeface="Wingdings" panose="05000000000000000000" pitchFamily="2" charset="2"/>
              <a:buChar char="§"/>
            </a:pPr>
            <a:r>
              <a:rPr lang="en-US" dirty="0"/>
              <a:t>People of any age who have End-Stage Renal Disease (ESRD</a:t>
            </a:r>
            <a:r>
              <a:rPr lang="en-US" dirty="0" smtClean="0"/>
              <a:t>) (permanent </a:t>
            </a:r>
            <a:r>
              <a:rPr lang="en-US" dirty="0"/>
              <a:t>kidney failure </a:t>
            </a:r>
            <a:r>
              <a:rPr lang="en-US" dirty="0" smtClean="0"/>
              <a:t>requiring dialysis </a:t>
            </a:r>
            <a:r>
              <a:rPr lang="en-US" dirty="0"/>
              <a:t>or a kidney </a:t>
            </a:r>
            <a:r>
              <a:rPr lang="en-US" dirty="0" smtClean="0"/>
              <a:t>transplant)</a:t>
            </a:r>
            <a:endParaRPr lang="en-US" dirty="0"/>
          </a:p>
          <a:p>
            <a:pPr>
              <a:spcBef>
                <a:spcPts val="611"/>
              </a:spcBef>
            </a:pPr>
            <a:r>
              <a:rPr lang="en-US" dirty="0"/>
              <a:t>A very small group of people can get Medicare based on a federally-declared environmental health hazard who have an asbestos-related condition associated with that hazard. </a:t>
            </a:r>
            <a:r>
              <a:rPr lang="en-US" dirty="0" smtClean="0"/>
              <a:t>Currently, </a:t>
            </a:r>
            <a:r>
              <a:rPr lang="en-US" dirty="0"/>
              <a:t>it only applies to individuals affected by a hazard in Libby, Montana.</a:t>
            </a:r>
          </a:p>
          <a:p>
            <a:pPr>
              <a:spcBef>
                <a:spcPts val="611"/>
              </a:spcBef>
            </a:pPr>
            <a:r>
              <a:rPr lang="en-US" dirty="0"/>
              <a:t>To get Part A and/or Part B, you must be a U.S. citizen or legal resident (for at least 5 years in a row) in the U.S. If you live in Puerto Rico, you must actively enroll in Part B. </a:t>
            </a:r>
          </a:p>
          <a:p>
            <a:pPr>
              <a:spcBef>
                <a:spcPts val="611"/>
              </a:spcBef>
            </a:pPr>
            <a:r>
              <a:rPr lang="en-US" dirty="0"/>
              <a:t>The Medicare &amp; You handbook pictured on the slide is mailed to every Medicare household each year in the fall</a:t>
            </a:r>
            <a:r>
              <a:rPr lang="en-US" dirty="0" smtClean="0"/>
              <a:t>. It’s sent to all newly enrolled people as well. It explains Medicare and provides information on Medicare health and drug plans in their geographic area.</a:t>
            </a:r>
            <a:endParaRPr lang="en-US" dirty="0"/>
          </a:p>
        </p:txBody>
      </p:sp>
      <p:sp>
        <p:nvSpPr>
          <p:cNvPr id="7" name="Slide Image Placeholder 6"/>
          <p:cNvSpPr>
            <a:spLocks noGrp="1" noRot="1" noChangeAspect="1"/>
          </p:cNvSpPr>
          <p:nvPr>
            <p:ph type="sldImg"/>
          </p:nvPr>
        </p:nvSpPr>
        <p:spPr>
          <a:xfrm>
            <a:off x="749300" y="735013"/>
            <a:ext cx="5667375" cy="3189287"/>
          </a:xfrm>
        </p:spPr>
      </p:sp>
    </p:spTree>
    <p:extLst>
      <p:ext uri="{BB962C8B-B14F-4D97-AF65-F5344CB8AC3E}">
        <p14:creationId xmlns:p14="http://schemas.microsoft.com/office/powerpoint/2010/main" val="639029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lstStyle/>
          <a:p>
            <a:r>
              <a:rPr lang="en-US" dirty="0"/>
              <a:t>There are </a:t>
            </a:r>
            <a:r>
              <a:rPr lang="en-US" dirty="0" smtClean="0"/>
              <a:t>different </a:t>
            </a:r>
            <a:r>
              <a:rPr lang="en-US" dirty="0"/>
              <a:t>times when you can enroll in Medicare, or change how you get your coverage</a:t>
            </a:r>
          </a:p>
          <a:p>
            <a:pPr marL="174697" lvl="1" indent="-174697">
              <a:buFont typeface="Wingdings" panose="05000000000000000000" pitchFamily="2" charset="2"/>
              <a:buChar char="§"/>
            </a:pPr>
            <a:r>
              <a:rPr lang="en-US" dirty="0"/>
              <a:t>Initial Enrollment Period</a:t>
            </a:r>
          </a:p>
          <a:p>
            <a:pPr marL="174697" lvl="1" indent="-174697">
              <a:buFont typeface="Wingdings" panose="05000000000000000000" pitchFamily="2" charset="2"/>
              <a:buChar char="§"/>
            </a:pPr>
            <a:r>
              <a:rPr lang="en-US" dirty="0"/>
              <a:t>Open Enrollment Period</a:t>
            </a:r>
          </a:p>
          <a:p>
            <a:pPr marL="174697" lvl="1" indent="-174697">
              <a:buFont typeface="Wingdings" panose="05000000000000000000" pitchFamily="2" charset="2"/>
              <a:buChar char="§"/>
            </a:pPr>
            <a:r>
              <a:rPr lang="en-US" dirty="0"/>
              <a:t>General Enrollment Period</a:t>
            </a:r>
          </a:p>
          <a:p>
            <a:pPr marL="174697" lvl="1" indent="-174697">
              <a:buFont typeface="Wingdings" panose="05000000000000000000" pitchFamily="2" charset="2"/>
              <a:buChar char="§"/>
            </a:pPr>
            <a:r>
              <a:rPr lang="en-US" dirty="0"/>
              <a:t>Special Enrollment Period</a:t>
            </a:r>
          </a:p>
        </p:txBody>
      </p:sp>
    </p:spTree>
    <p:extLst>
      <p:ext uri="{BB962C8B-B14F-4D97-AF65-F5344CB8AC3E}">
        <p14:creationId xmlns:p14="http://schemas.microsoft.com/office/powerpoint/2010/main" val="3794346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263" y="577850"/>
            <a:ext cx="5573712" cy="3136900"/>
          </a:xfrm>
        </p:spPr>
      </p:sp>
      <p:sp>
        <p:nvSpPr>
          <p:cNvPr id="3" name="Notes Placeholder 2"/>
          <p:cNvSpPr>
            <a:spLocks noGrp="1"/>
          </p:cNvSpPr>
          <p:nvPr>
            <p:ph type="body" idx="1"/>
          </p:nvPr>
        </p:nvSpPr>
        <p:spPr>
          <a:xfrm>
            <a:off x="603672" y="3986411"/>
            <a:ext cx="5910157" cy="3660458"/>
          </a:xfrm>
        </p:spPr>
        <p:txBody>
          <a:bodyPr>
            <a:normAutofit fontScale="92500" lnSpcReduction="20000"/>
          </a:bodyPr>
          <a:lstStyle/>
          <a:p>
            <a:pPr>
              <a:lnSpc>
                <a:spcPct val="110000"/>
              </a:lnSpc>
              <a:spcBef>
                <a:spcPts val="600"/>
              </a:spcBef>
            </a:pPr>
            <a:r>
              <a:rPr lang="en-US" dirty="0"/>
              <a:t>Your first opportunity to enroll in Medicare is during your </a:t>
            </a:r>
            <a:r>
              <a:rPr lang="en-US" b="1" dirty="0"/>
              <a:t>Initial Enrollment Period (IEP)</a:t>
            </a:r>
            <a:r>
              <a:rPr lang="en-US" dirty="0"/>
              <a:t>, which lasts 7 months. Your coverage starts based on when you enroll. </a:t>
            </a:r>
            <a:r>
              <a:rPr lang="en-US" dirty="0" smtClean="0"/>
              <a:t>If </a:t>
            </a:r>
            <a:r>
              <a:rPr lang="en-US" dirty="0"/>
              <a:t>you enroll during the first 3 months of your IEP (the 3 months before the month you turn 65), your coverage will begin the first day of the month you turn </a:t>
            </a:r>
            <a:r>
              <a:rPr lang="en-US" dirty="0" smtClean="0"/>
              <a:t>65. </a:t>
            </a:r>
          </a:p>
          <a:p>
            <a:pPr>
              <a:lnSpc>
                <a:spcPct val="110000"/>
              </a:lnSpc>
              <a:spcBef>
                <a:spcPts val="600"/>
              </a:spcBef>
            </a:pPr>
            <a:r>
              <a:rPr lang="en-US" dirty="0" smtClean="0"/>
              <a:t>If you enroll in Part A (if you have to buy it) and/or Part B </a:t>
            </a:r>
          </a:p>
          <a:p>
            <a:pPr marL="171450" indent="-171450">
              <a:lnSpc>
                <a:spcPct val="110000"/>
              </a:lnSpc>
              <a:spcBef>
                <a:spcPts val="600"/>
              </a:spcBef>
              <a:buFont typeface="Wingdings" panose="05000000000000000000" pitchFamily="2" charset="2"/>
              <a:buChar char="§"/>
            </a:pPr>
            <a:r>
              <a:rPr lang="en-US" dirty="0" smtClean="0"/>
              <a:t>The month you turn 65, your coverage starts one month after you sign up</a:t>
            </a:r>
          </a:p>
          <a:p>
            <a:pPr marL="171450" indent="-171450">
              <a:lnSpc>
                <a:spcPct val="110000"/>
              </a:lnSpc>
              <a:spcBef>
                <a:spcPts val="600"/>
              </a:spcBef>
              <a:buFont typeface="Wingdings" panose="05000000000000000000" pitchFamily="2" charset="2"/>
              <a:buChar char="§"/>
            </a:pPr>
            <a:r>
              <a:rPr lang="en-US" dirty="0" smtClean="0"/>
              <a:t>One month after you turn 65, your coverage starts 2 months after you sign up</a:t>
            </a:r>
          </a:p>
          <a:p>
            <a:pPr marL="171450" indent="-171450">
              <a:lnSpc>
                <a:spcPct val="110000"/>
              </a:lnSpc>
              <a:spcBef>
                <a:spcPts val="600"/>
              </a:spcBef>
              <a:buFont typeface="Wingdings" panose="05000000000000000000" pitchFamily="2" charset="2"/>
              <a:buChar char="§"/>
            </a:pPr>
            <a:r>
              <a:rPr lang="en-US" dirty="0" smtClean="0"/>
              <a:t>2 months after you turn 65, your coverage starts 3 months after you sign up</a:t>
            </a:r>
          </a:p>
          <a:p>
            <a:pPr marL="171450" indent="-171450">
              <a:lnSpc>
                <a:spcPct val="110000"/>
              </a:lnSpc>
              <a:spcBef>
                <a:spcPts val="600"/>
              </a:spcBef>
              <a:buFont typeface="Wingdings" panose="05000000000000000000" pitchFamily="2" charset="2"/>
              <a:buChar char="§"/>
            </a:pPr>
            <a:r>
              <a:rPr lang="en-US" dirty="0" smtClean="0"/>
              <a:t>3 months after you turn 65, your coverage starts 3 months after you sign up</a:t>
            </a:r>
          </a:p>
          <a:p>
            <a:pPr marL="171450" indent="-171450">
              <a:lnSpc>
                <a:spcPct val="110000"/>
              </a:lnSpc>
              <a:spcBef>
                <a:spcPts val="600"/>
              </a:spcBef>
              <a:buFont typeface="Wingdings" panose="05000000000000000000" pitchFamily="2" charset="2"/>
              <a:buChar char="§"/>
            </a:pPr>
            <a:r>
              <a:rPr lang="en-US" dirty="0" smtClean="0"/>
              <a:t>During the January 1-March 31 General Enrollment Period, your coverage starts on July 1</a:t>
            </a:r>
            <a:endParaRPr lang="en-US" dirty="0"/>
          </a:p>
          <a:p>
            <a:pPr>
              <a:lnSpc>
                <a:spcPct val="110000"/>
              </a:lnSpc>
              <a:spcBef>
                <a:spcPts val="600"/>
              </a:spcBef>
            </a:pPr>
            <a:r>
              <a:rPr lang="en-US" dirty="0" smtClean="0"/>
              <a:t>If </a:t>
            </a:r>
            <a:r>
              <a:rPr lang="en-US" dirty="0"/>
              <a:t>you're eligible for premium-free Part A, you can enroll in Part A once your IEP begins (3 months before you turn 65) and any month afterward. If you're not eligible for premium-free Part A, you can only enroll in Part A during your IEP or during the limited Part B enrollment periods. </a:t>
            </a:r>
          </a:p>
          <a:p>
            <a:pPr>
              <a:lnSpc>
                <a:spcPct val="110000"/>
              </a:lnSpc>
              <a:spcBef>
                <a:spcPts val="600"/>
              </a:spcBef>
            </a:pPr>
            <a:r>
              <a:rPr lang="en-US" dirty="0"/>
              <a:t>If you don't enroll in Part B (or </a:t>
            </a:r>
            <a:r>
              <a:rPr lang="en-US" dirty="0" smtClean="0"/>
              <a:t>Part A if you have to buy it) </a:t>
            </a:r>
            <a:r>
              <a:rPr lang="en-US" dirty="0"/>
              <a:t>during your IEP, you may have to pay a penalty. For Part B, it's a lifetime penalty</a:t>
            </a:r>
            <a:r>
              <a:rPr lang="en-US" dirty="0" smtClean="0"/>
              <a:t>.</a:t>
            </a:r>
          </a:p>
          <a:p>
            <a:pPr>
              <a:lnSpc>
                <a:spcPct val="110000"/>
              </a:lnSpc>
              <a:spcBef>
                <a:spcPts val="600"/>
              </a:spcBef>
            </a:pPr>
            <a:r>
              <a:rPr lang="en-US" b="1" dirty="0" smtClean="0"/>
              <a:t>NOTE</a:t>
            </a:r>
            <a:r>
              <a:rPr lang="en-US" b="1" dirty="0"/>
              <a:t>:</a:t>
            </a:r>
            <a:r>
              <a:rPr lang="en-US" dirty="0"/>
              <a:t> For an individual whose 65th birthday is on the first day of the month, Part A coverage begins on the first day of the month preceding their birth month. For example, if an individual's birthday is on December 1, Part A begins on November 1.</a:t>
            </a:r>
          </a:p>
        </p:txBody>
      </p:sp>
    </p:spTree>
    <p:extLst>
      <p:ext uri="{BB962C8B-B14F-4D97-AF65-F5344CB8AC3E}">
        <p14:creationId xmlns:p14="http://schemas.microsoft.com/office/powerpoint/2010/main" val="3454744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717550" y="641350"/>
            <a:ext cx="5575300" cy="3136900"/>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a:t>If you already have Medicare, the </a:t>
            </a:r>
            <a:r>
              <a:rPr lang="en-US" dirty="0" smtClean="0"/>
              <a:t>yearly </a:t>
            </a:r>
            <a:r>
              <a:rPr lang="en-US" dirty="0"/>
              <a:t>Open Enrollment Period allows you the opportunity to review your choices and pick the Medicare health and drug plan that works best for you. </a:t>
            </a:r>
          </a:p>
          <a:p>
            <a:pPr>
              <a:defRPr/>
            </a:pPr>
            <a:r>
              <a:rPr lang="en-US" dirty="0"/>
              <a:t>Open Enrollment starts on October 15 and ends December 7.</a:t>
            </a:r>
          </a:p>
          <a:p>
            <a:pPr>
              <a:defRPr/>
            </a:pPr>
            <a:r>
              <a:rPr lang="en-US" dirty="0"/>
              <a:t>This gives you a full 7 weeks to compare and make decisions, and helps ensure that you’ll have essential plan materials and membership cards in hand on January </a:t>
            </a:r>
            <a:r>
              <a:rPr lang="en-US" dirty="0" smtClean="0"/>
              <a:t>1, </a:t>
            </a:r>
            <a:r>
              <a:rPr lang="en-US" dirty="0"/>
              <a:t>when your new coverage starts.</a:t>
            </a:r>
          </a:p>
          <a:p>
            <a:pPr>
              <a:defRPr/>
            </a:pPr>
            <a:endParaRPr lang="en-US" sz="1000" dirty="0"/>
          </a:p>
          <a:p>
            <a:pPr>
              <a:buFont typeface="Wingdings" pitchFamily="2" charset="2"/>
              <a:buNone/>
              <a:defRPr/>
            </a:pPr>
            <a:endParaRPr lang="en-US" dirty="0"/>
          </a:p>
        </p:txBody>
      </p:sp>
    </p:spTree>
    <p:extLst>
      <p:ext uri="{BB962C8B-B14F-4D97-AF65-F5344CB8AC3E}">
        <p14:creationId xmlns:p14="http://schemas.microsoft.com/office/powerpoint/2010/main" val="2022840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525463"/>
            <a:ext cx="5575300" cy="3136900"/>
          </a:xfrm>
        </p:spPr>
      </p:sp>
      <p:sp>
        <p:nvSpPr>
          <p:cNvPr id="3" name="Notes Placeholder 2"/>
          <p:cNvSpPr>
            <a:spLocks noGrp="1"/>
          </p:cNvSpPr>
          <p:nvPr>
            <p:ph type="body" idx="1"/>
          </p:nvPr>
        </p:nvSpPr>
        <p:spPr>
          <a:xfrm>
            <a:off x="641196" y="3858450"/>
            <a:ext cx="5538546" cy="3766979"/>
          </a:xfrm>
        </p:spPr>
        <p:txBody>
          <a:bodyPr>
            <a:normAutofit/>
          </a:bodyPr>
          <a:lstStyle/>
          <a:p>
            <a:pPr>
              <a:spcBef>
                <a:spcPts val="637"/>
              </a:spcBef>
            </a:pPr>
            <a:r>
              <a:rPr lang="en-US" dirty="0"/>
              <a:t>If you didn’t sign up for Part B (or </a:t>
            </a:r>
            <a:r>
              <a:rPr lang="en-US" dirty="0" smtClean="0"/>
              <a:t>Part A if you had to buy it) </a:t>
            </a:r>
            <a:r>
              <a:rPr lang="en-US" dirty="0"/>
              <a:t>during your </a:t>
            </a:r>
            <a:r>
              <a:rPr lang="en-US" b="1" dirty="0"/>
              <a:t>Initial Enrollment</a:t>
            </a:r>
            <a:r>
              <a:rPr lang="en-US" b="1" baseline="0" dirty="0"/>
              <a:t> </a:t>
            </a:r>
            <a:r>
              <a:rPr lang="en-US" b="1" dirty="0"/>
              <a:t>Period </a:t>
            </a:r>
            <a:r>
              <a:rPr lang="en-US" dirty="0"/>
              <a:t>(IEP), you can enroll during the </a:t>
            </a:r>
            <a:r>
              <a:rPr lang="en-US" b="1" dirty="0"/>
              <a:t>General Enrollment Period </a:t>
            </a:r>
            <a:r>
              <a:rPr lang="en-US" dirty="0"/>
              <a:t>(GEP). For most people who don’t enroll during their IEP, this is their only chance to enroll. The GEP occurs each year. It begins January 1 and ends March 31. If you enroll in the GEP, your coverage will start on July 1. This is required by law. In addition, if more than 12 months </a:t>
            </a:r>
            <a:r>
              <a:rPr lang="en-US" dirty="0" smtClean="0"/>
              <a:t>have passed </a:t>
            </a:r>
            <a:r>
              <a:rPr lang="en-US" dirty="0"/>
              <a:t>since you turned 65, you'll likely have to pay a lifetime penalty that is added to your monthly Part B premium. In most cases, you’ll have to pay this penalty for as long as you have Part B.</a:t>
            </a:r>
          </a:p>
          <a:p>
            <a:pPr>
              <a:spcBef>
                <a:spcPts val="637"/>
              </a:spcBef>
              <a:defRPr/>
            </a:pPr>
            <a:r>
              <a:rPr lang="en-US" dirty="0"/>
              <a:t>If you aren't eligible for premium-free Part A, and you don't buy it when you're first eligible, your monthly premium may go up 10%. You'll have to pay the higher premium for twice the number of years you </a:t>
            </a:r>
            <a:r>
              <a:rPr lang="en-US" dirty="0" smtClean="0"/>
              <a:t>could’ve </a:t>
            </a:r>
            <a:r>
              <a:rPr lang="en-US" dirty="0"/>
              <a:t>had Part A, but didn't sign up. This means that your monthly premiums will be higher than if you signed up during your IEP. The longer you go without the coverage, the higher the penalty. </a:t>
            </a:r>
            <a:endParaRPr lang="en-US" dirty="0" smtClean="0"/>
          </a:p>
          <a:p>
            <a:pPr>
              <a:spcBef>
                <a:spcPts val="637"/>
              </a:spcBef>
              <a:defRPr/>
            </a:pPr>
            <a:r>
              <a:rPr lang="en-US" dirty="0" smtClean="0"/>
              <a:t>NOTE: If </a:t>
            </a:r>
            <a:r>
              <a:rPr lang="en-US" dirty="0"/>
              <a:t>you qualify for premium-free Part A, your coverage will go back (retroactively) up to 6 months from when you sign up. So, you should stop making contributions to your HSA 6 months before you enroll in Part A and Part B (or apply for Social Security benefits, if you want to collect retirement benefits before you stop working).</a:t>
            </a:r>
          </a:p>
          <a:p>
            <a:endParaRPr lang="en-US" dirty="0"/>
          </a:p>
        </p:txBody>
      </p:sp>
    </p:spTree>
    <p:extLst>
      <p:ext uri="{BB962C8B-B14F-4D97-AF65-F5344CB8AC3E}">
        <p14:creationId xmlns:p14="http://schemas.microsoft.com/office/powerpoint/2010/main" val="4166678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636588"/>
            <a:ext cx="5575300" cy="3136900"/>
          </a:xfrm>
        </p:spPr>
      </p:sp>
      <p:sp>
        <p:nvSpPr>
          <p:cNvPr id="3" name="Notes Placeholder 2"/>
          <p:cNvSpPr>
            <a:spLocks noGrp="1"/>
          </p:cNvSpPr>
          <p:nvPr>
            <p:ph type="body" idx="1"/>
          </p:nvPr>
        </p:nvSpPr>
        <p:spPr>
          <a:xfrm>
            <a:off x="779542" y="4123432"/>
            <a:ext cx="5519474" cy="4287596"/>
          </a:xfrm>
        </p:spPr>
        <p:txBody>
          <a:bodyPr>
            <a:normAutofit fontScale="92500" lnSpcReduction="10000"/>
          </a:bodyPr>
          <a:lstStyle/>
          <a:p>
            <a:pPr>
              <a:lnSpc>
                <a:spcPct val="110000"/>
              </a:lnSpc>
              <a:spcBef>
                <a:spcPts val="637"/>
              </a:spcBef>
            </a:pPr>
            <a:r>
              <a:rPr lang="en-US" dirty="0"/>
              <a:t>If you or your spouse are still working, and you didn’t sign up for Part B (or </a:t>
            </a:r>
            <a:r>
              <a:rPr lang="en-US" dirty="0" smtClean="0"/>
              <a:t>Part A (if you had to buy it)) </a:t>
            </a:r>
            <a:r>
              <a:rPr lang="en-US" dirty="0"/>
              <a:t>during your </a:t>
            </a:r>
            <a:r>
              <a:rPr lang="en-US" b="1" dirty="0"/>
              <a:t>Initial Enrollment Period </a:t>
            </a:r>
            <a:r>
              <a:rPr lang="en-US" dirty="0" smtClean="0"/>
              <a:t>(IEP), </a:t>
            </a:r>
            <a:r>
              <a:rPr lang="en-US" dirty="0"/>
              <a:t>you may be able to enroll during the </a:t>
            </a:r>
            <a:r>
              <a:rPr lang="en-US" b="1" dirty="0"/>
              <a:t>Special Enrollment Period (SEP)</a:t>
            </a:r>
            <a:r>
              <a:rPr lang="en-US" dirty="0"/>
              <a:t>. The SEP allows you to enroll after your IEP and not wait for the GEP. If eligible, you won’t have to pay a penalty, but this SEP is limited.</a:t>
            </a:r>
          </a:p>
          <a:p>
            <a:pPr>
              <a:lnSpc>
                <a:spcPct val="110000"/>
              </a:lnSpc>
              <a:spcBef>
                <a:spcPts val="637"/>
              </a:spcBef>
            </a:pPr>
            <a:r>
              <a:rPr lang="en-US" dirty="0"/>
              <a:t>To be eligible, you must have </a:t>
            </a:r>
            <a:r>
              <a:rPr lang="en-US" dirty="0" smtClean="0"/>
              <a:t>group </a:t>
            </a:r>
            <a:r>
              <a:rPr lang="en-US" dirty="0"/>
              <a:t>health plan coverage based on active, current employment </a:t>
            </a:r>
            <a:r>
              <a:rPr lang="en-US" baseline="0" dirty="0"/>
              <a:t>for all th</a:t>
            </a:r>
            <a:r>
              <a:rPr lang="en-US" dirty="0"/>
              <a:t>e months you were eligible to enroll in Part B, but didn’t. If you're 65 or older, you must get this employer-sponsored coverage based on your or your spouse’s current employment. If you have Medicare based on disability, you can also have employer-sponsored coverage based on a member’s current employment. It's important to note that COBRA, retiree coverage, long-term workers’ compensation or Veterans Affairs coverage isn't considered active, current employment.</a:t>
            </a:r>
          </a:p>
          <a:p>
            <a:pPr fontAlgn="base"/>
            <a:r>
              <a:rPr lang="en-US" dirty="0"/>
              <a:t>You have an 8-month SEP to sign up for Part A and/or Part B that starts at one of these times (whichever happens first):</a:t>
            </a:r>
          </a:p>
          <a:p>
            <a:pPr marL="174697" indent="-174697" fontAlgn="base">
              <a:buFont typeface="Wingdings" panose="05000000000000000000" pitchFamily="2" charset="2"/>
              <a:buChar char="§"/>
            </a:pPr>
            <a:r>
              <a:rPr lang="en-US" dirty="0"/>
              <a:t>The month after the employment ends</a:t>
            </a:r>
          </a:p>
          <a:p>
            <a:pPr marL="174697" indent="-174697" fontAlgn="base">
              <a:buFont typeface="Wingdings" panose="05000000000000000000" pitchFamily="2" charset="2"/>
              <a:buChar char="§"/>
            </a:pPr>
            <a:r>
              <a:rPr lang="en-US" dirty="0"/>
              <a:t>The month after group health plan insurance based on current employment ends</a:t>
            </a:r>
          </a:p>
          <a:p>
            <a:pPr fontAlgn="base"/>
            <a:r>
              <a:rPr lang="en-US" dirty="0" smtClean="0"/>
              <a:t>For information on joining a Part </a:t>
            </a:r>
            <a:r>
              <a:rPr lang="en-US" dirty="0"/>
              <a:t>C or </a:t>
            </a:r>
            <a:r>
              <a:rPr lang="en-US" dirty="0" smtClean="0"/>
              <a:t>Part D plan see slides 74 and 67 respectively.</a:t>
            </a:r>
            <a:endParaRPr lang="en-US" dirty="0"/>
          </a:p>
          <a:p>
            <a:pPr fontAlgn="base"/>
            <a:r>
              <a:rPr lang="en-US" dirty="0"/>
              <a:t>If you </a:t>
            </a:r>
            <a:r>
              <a:rPr lang="en-US" dirty="0" smtClean="0"/>
              <a:t>delay </a:t>
            </a:r>
            <a:r>
              <a:rPr lang="en-US" dirty="0"/>
              <a:t>Part B and get it during your SEP, you start your Medigap Open Enrollment Period. </a:t>
            </a:r>
            <a:r>
              <a:rPr lang="en-US" dirty="0" smtClean="0"/>
              <a:t>You can buy a Medigap policy during </a:t>
            </a:r>
            <a:r>
              <a:rPr lang="en-US" dirty="0"/>
              <a:t>6 </a:t>
            </a:r>
            <a:r>
              <a:rPr lang="en-US" dirty="0" smtClean="0"/>
              <a:t>months </a:t>
            </a:r>
            <a:r>
              <a:rPr lang="en-US" dirty="0"/>
              <a:t>after </a:t>
            </a:r>
            <a:r>
              <a:rPr lang="en-US" dirty="0" smtClean="0"/>
              <a:t>the Medicare </a:t>
            </a:r>
            <a:r>
              <a:rPr lang="en-US" dirty="0"/>
              <a:t>Part B effective date</a:t>
            </a:r>
            <a:r>
              <a:rPr lang="en-US" dirty="0" smtClean="0"/>
              <a:t>.</a:t>
            </a:r>
            <a:endParaRPr lang="en-US" dirty="0"/>
          </a:p>
          <a:p>
            <a:pPr>
              <a:lnSpc>
                <a:spcPct val="110000"/>
              </a:lnSpc>
              <a:spcBef>
                <a:spcPts val="637"/>
              </a:spcBef>
            </a:pPr>
            <a:r>
              <a:rPr lang="en-US" dirty="0"/>
              <a:t>If you don’t enroll within the 8 months, you'll have to wait until the next GEP to enroll, you'll have a gap in your coverage, and you may have to pay a penalty.</a:t>
            </a:r>
          </a:p>
          <a:p>
            <a:endParaRPr lang="en-US" sz="1800" dirty="0"/>
          </a:p>
        </p:txBody>
      </p:sp>
    </p:spTree>
    <p:extLst>
      <p:ext uri="{BB962C8B-B14F-4D97-AF65-F5344CB8AC3E}">
        <p14:creationId xmlns:p14="http://schemas.microsoft.com/office/powerpoint/2010/main" val="535316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r>
              <a:rPr lang="en-US" dirty="0"/>
              <a:t>Your friend tells you he is looking forward to the yearly Open Enrollment Period (OEP) so </a:t>
            </a:r>
            <a:r>
              <a:rPr lang="en-US" dirty="0" smtClean="0"/>
              <a:t>he </a:t>
            </a:r>
            <a:r>
              <a:rPr lang="en-US" dirty="0"/>
              <a:t>can sign up for Part B since he missed his Initial Enrollment Period. What do you say?</a:t>
            </a:r>
          </a:p>
          <a:p>
            <a:r>
              <a:rPr lang="en-US" dirty="0"/>
              <a:t>1. You’ll need to wait until the next General Enrollment Period.</a:t>
            </a:r>
          </a:p>
          <a:p>
            <a:r>
              <a:rPr lang="en-US" dirty="0"/>
              <a:t>2. </a:t>
            </a:r>
            <a:r>
              <a:rPr lang="en-US" dirty="0" smtClean="0"/>
              <a:t>That’s a good plan.</a:t>
            </a:r>
            <a:endParaRPr lang="en-US" dirty="0"/>
          </a:p>
          <a:p>
            <a:r>
              <a:rPr lang="en-US" b="1" dirty="0"/>
              <a:t>ANSWER</a:t>
            </a:r>
            <a:r>
              <a:rPr lang="en-US" dirty="0"/>
              <a:t>: You’ll need to wait until the next General Enrollment </a:t>
            </a:r>
            <a:r>
              <a:rPr lang="en-US" dirty="0" smtClean="0"/>
              <a:t>Period (January 1 – March 31). </a:t>
            </a:r>
            <a:r>
              <a:rPr lang="en-US" dirty="0"/>
              <a:t>You cannot sign up for Part A or Part B during the </a:t>
            </a:r>
            <a:r>
              <a:rPr lang="en-US" dirty="0" smtClean="0"/>
              <a:t>OEP (October 15 – December 7).</a:t>
            </a:r>
            <a:endParaRPr lang="en-US" dirty="0"/>
          </a:p>
        </p:txBody>
      </p:sp>
    </p:spTree>
    <p:extLst>
      <p:ext uri="{BB962C8B-B14F-4D97-AF65-F5344CB8AC3E}">
        <p14:creationId xmlns:p14="http://schemas.microsoft.com/office/powerpoint/2010/main" val="3564743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701675"/>
            <a:ext cx="5573713" cy="3136900"/>
          </a:xfrm>
        </p:spPr>
      </p:sp>
      <p:sp>
        <p:nvSpPr>
          <p:cNvPr id="3" name="Notes Placeholder 2"/>
          <p:cNvSpPr>
            <a:spLocks noGrp="1"/>
          </p:cNvSpPr>
          <p:nvPr>
            <p:ph type="body" idx="1"/>
          </p:nvPr>
        </p:nvSpPr>
        <p:spPr>
          <a:xfrm>
            <a:off x="498517" y="4204777"/>
            <a:ext cx="6000708" cy="3876082"/>
          </a:xfrm>
        </p:spPr>
        <p:txBody>
          <a:bodyPr>
            <a:normAutofit/>
          </a:bodyPr>
          <a:lstStyle/>
          <a:p>
            <a:pPr marL="3419" indent="6839">
              <a:spcBef>
                <a:spcPts val="646"/>
              </a:spcBef>
            </a:pPr>
            <a:r>
              <a:rPr lang="en-US" dirty="0"/>
              <a:t>Medicare also covers 2 additional groups:</a:t>
            </a:r>
          </a:p>
          <a:p>
            <a:pPr marL="196960" lvl="2" indent="-196960">
              <a:spcBef>
                <a:spcPts val="646"/>
              </a:spcBef>
              <a:buFont typeface="Wingdings" pitchFamily="2" charset="2"/>
              <a:buChar char="§"/>
            </a:pPr>
            <a:r>
              <a:rPr lang="en-US" dirty="0"/>
              <a:t>People under 65 with a disability who have been entitled to Social Security Disability Insurance (SSDI) benefits for 24 months.</a:t>
            </a:r>
          </a:p>
          <a:p>
            <a:pPr marL="196960" lvl="2" indent="-196960">
              <a:spcBef>
                <a:spcPts val="646"/>
              </a:spcBef>
              <a:buFont typeface="Wingdings" pitchFamily="2" charset="2"/>
              <a:buChar char="§"/>
            </a:pPr>
            <a:r>
              <a:rPr lang="en-US" dirty="0"/>
              <a:t>People with End-Stage Renal Disease (ESRD) who meet special SSA earnings requirements. People with ESRD don’t need to be entitled to Social Security benefits to qualify for Medicare. However, if they’re also entitled to disability benefits, they may qualify under both programs</a:t>
            </a:r>
            <a:r>
              <a:rPr lang="en-US" dirty="0" smtClean="0"/>
              <a:t>. We’ll discuss ESRD on the next slide.</a:t>
            </a:r>
            <a:endParaRPr lang="en-US" dirty="0"/>
          </a:p>
          <a:p>
            <a:pPr marL="0" lvl="2">
              <a:spcBef>
                <a:spcPts val="646"/>
              </a:spcBef>
            </a:pPr>
            <a:r>
              <a:rPr lang="en-US" dirty="0"/>
              <a:t>In most cases, you must be entitled to disability benefits for 24 months before Medicare can begin. Since there is a 5-month waiting period for SSDI, the earliest that Medicare can start is usually the 30</a:t>
            </a:r>
            <a:r>
              <a:rPr lang="en-US" baseline="0" dirty="0"/>
              <a:t>th </a:t>
            </a:r>
            <a:r>
              <a:rPr lang="en-US" dirty="0"/>
              <a:t>month after you become disabled. However, there are 2 exceptions: </a:t>
            </a:r>
          </a:p>
          <a:p>
            <a:pPr marL="196960" indent="-196960">
              <a:spcBef>
                <a:spcPts val="646"/>
              </a:spcBef>
              <a:buFont typeface="Wingdings" panose="05000000000000000000" pitchFamily="2" charset="2"/>
              <a:buChar char="§"/>
            </a:pPr>
            <a:r>
              <a:rPr lang="en-US" dirty="0"/>
              <a:t>The 5-month waiting period for cash benefits doesn’t apply to people who get childhood disability benefits or to some people who were previously entitled to disability benefits (in the past 5 years).</a:t>
            </a:r>
          </a:p>
          <a:p>
            <a:pPr marL="196960" lvl="2" indent="-196960">
              <a:spcBef>
                <a:spcPts val="646"/>
              </a:spcBef>
              <a:buFont typeface="Wingdings" panose="05000000000000000000" pitchFamily="2" charset="2"/>
              <a:buChar char="§"/>
            </a:pPr>
            <a:r>
              <a:rPr lang="en-US" dirty="0"/>
              <a:t>The 24-month Medicare waiting period doesn’t apply to people disabled by Amyotrophic Lateral Sclerosis (ALS, known as Lou Gehrig’s Disease). People with ALS get Medicare the first month they’re entitled to disability benefits.</a:t>
            </a:r>
          </a:p>
        </p:txBody>
      </p:sp>
    </p:spTree>
    <p:extLst>
      <p:ext uri="{BB962C8B-B14F-4D97-AF65-F5344CB8AC3E}">
        <p14:creationId xmlns:p14="http://schemas.microsoft.com/office/powerpoint/2010/main" val="3691787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pPr defTabSz="914701">
              <a:lnSpc>
                <a:spcPct val="110000"/>
              </a:lnSpc>
              <a:spcBef>
                <a:spcPts val="591"/>
              </a:spcBef>
              <a:defRPr/>
            </a:pPr>
            <a:r>
              <a:rPr lang="en-US" dirty="0"/>
              <a:t>You can enroll in Medicare Part A and Part B based on ESRD at your local Social Security office. Social Security will need your doctor or the dialysis facility to complete Form CMS-2728 to document that you have ESRD and can get Medicare. If Form CMS-2728 is sent to Social Security before you apply, the office may contact you to ask if you want to complete an application. </a:t>
            </a:r>
          </a:p>
          <a:p>
            <a:pPr defTabSz="914701">
              <a:lnSpc>
                <a:spcPct val="110000"/>
              </a:lnSpc>
              <a:spcBef>
                <a:spcPts val="591"/>
              </a:spcBef>
              <a:defRPr/>
            </a:pPr>
            <a:r>
              <a:rPr lang="en-US" dirty="0"/>
              <a:t>Regardless of the number of employees and whether the coverage is based on current employment status, Medicare is the secondary payer of benefits for the first 30 months of Medicare eligibility (known as the 30-month coordination period) for people with ESRD who have an employer or union group health plan (GHP) coverage. If your GHP coverage will pay for most or all of your health care costs (for example, if it doesn’t have a yearly deductible), you may want to delay enrolling in Part A and Part B until you’re getting near to the end of the 30-month coordination period. If you delay enrollment, you won’t have to pay the Part B premium for coverage you don’t need yet. After the 30-month coordination period, you should enroll in Part A and Part B. </a:t>
            </a:r>
          </a:p>
          <a:p>
            <a:pPr defTabSz="914701">
              <a:lnSpc>
                <a:spcPct val="110000"/>
              </a:lnSpc>
              <a:spcBef>
                <a:spcPts val="591"/>
              </a:spcBef>
              <a:defRPr/>
            </a:pPr>
            <a:r>
              <a:rPr lang="en-US" dirty="0"/>
              <a:t>If you’ll soon receive a kidney transplant, get the facts about eligibility and enrollment before deciding to delay because there are shorter time periods for eligibility and enrollment deadlines for transplant </a:t>
            </a:r>
            <a:r>
              <a:rPr lang="en-US" dirty="0" smtClean="0"/>
              <a:t>recipients.</a:t>
            </a:r>
            <a:endParaRPr lang="en-US" dirty="0"/>
          </a:p>
          <a:p>
            <a:pPr>
              <a:lnSpc>
                <a:spcPct val="110000"/>
              </a:lnSpc>
              <a:spcBef>
                <a:spcPts val="591"/>
              </a:spcBef>
              <a:defRPr/>
            </a:pPr>
            <a:r>
              <a:rPr lang="en-US" dirty="0"/>
              <a:t>Call Social Security at 1-800-772-1213 to make an appointment to enroll in Medicare based on ESRD. TTY: 1-800-325-0778.</a:t>
            </a:r>
          </a:p>
          <a:p>
            <a:endParaRPr lang="en-US" dirty="0"/>
          </a:p>
        </p:txBody>
      </p:sp>
    </p:spTree>
    <p:extLst>
      <p:ext uri="{BB962C8B-B14F-4D97-AF65-F5344CB8AC3E}">
        <p14:creationId xmlns:p14="http://schemas.microsoft.com/office/powerpoint/2010/main" val="394624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normAutofit/>
          </a:bodyPr>
          <a:lstStyle/>
          <a:p>
            <a:pPr marL="0" lvl="1" defTabSz="931717">
              <a:spcBef>
                <a:spcPts val="613"/>
              </a:spcBef>
              <a:defRPr/>
            </a:pPr>
            <a:r>
              <a:rPr lang="en-US" sz="1300" dirty="0">
                <a:solidFill>
                  <a:prstClr val="black"/>
                </a:solidFill>
              </a:rPr>
              <a:t>If you have ESRD and are new to Medicare, you’ll most likely get your health care through Original Medicare. You may also have the option of joining a Medicare Special Needs Plan, if one is available in your area for people with ESRD. There are only limited exceptions that allow a person with ESRD to enroll in a Medicare Advantage Plan (like an HMO or PPO). One example is if their current Employer Group Health Plan has a Medicare option in their area. </a:t>
            </a:r>
            <a:endParaRPr lang="en-US" dirty="0"/>
          </a:p>
        </p:txBody>
      </p:sp>
    </p:spTree>
    <p:extLst>
      <p:ext uri="{BB962C8B-B14F-4D97-AF65-F5344CB8AC3E}">
        <p14:creationId xmlns:p14="http://schemas.microsoft.com/office/powerpoint/2010/main" val="4014132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pPr fontAlgn="base"/>
            <a:r>
              <a:rPr lang="en-US" dirty="0"/>
              <a:t>When you enroll in Medicare based on ESRD and you’re getting a regular course of dialysis, Medicare coverage usually starts on the first day of the fourth month of your dialysis treatments. This waiting period will start even if you haven’t signed up for Medicare. For example, if you don’t sign up until after you’ve met all the requirements, your coverage could begin up to 12 months before the month you apply.</a:t>
            </a:r>
          </a:p>
          <a:p>
            <a:pPr fontAlgn="base"/>
            <a:r>
              <a:rPr lang="en-US" dirty="0"/>
              <a:t>If you're covered by an employer group health plan, your Medicare coverage will still start the fourth month of dialysis treatments. Your employer group may pay the first 3 months of dialysis.</a:t>
            </a:r>
          </a:p>
          <a:p>
            <a:pPr fontAlgn="base"/>
            <a:r>
              <a:rPr lang="en-US" dirty="0"/>
              <a:t>Medicare coverage can start as early as the first month of dialysis if you meet all of these conditions:</a:t>
            </a:r>
          </a:p>
          <a:p>
            <a:pPr marL="232929" indent="-232929" fontAlgn="base">
              <a:buFont typeface="Arial" panose="020B0604020202020204" pitchFamily="34" charset="0"/>
              <a:buChar char="•"/>
            </a:pPr>
            <a:r>
              <a:rPr lang="en-US" dirty="0"/>
              <a:t>You take part in a home dialysis training program offered by a Medicare-certified training facility to teach you how to give yourself dialysis treatments at home</a:t>
            </a:r>
          </a:p>
          <a:p>
            <a:pPr marL="232929" indent="-232929" fontAlgn="base">
              <a:buFont typeface="Arial" panose="020B0604020202020204" pitchFamily="34" charset="0"/>
              <a:buChar char="•"/>
            </a:pPr>
            <a:r>
              <a:rPr lang="en-US" dirty="0"/>
              <a:t>Your doctor expects you to finish training and be able to do your own dialysis treatments</a:t>
            </a:r>
          </a:p>
          <a:p>
            <a:pPr marL="232929" indent="-232929" fontAlgn="base">
              <a:buFont typeface="Arial" panose="020B0604020202020204" pitchFamily="34" charset="0"/>
              <a:buChar char="•"/>
            </a:pPr>
            <a:r>
              <a:rPr lang="en-US" dirty="0"/>
              <a:t>The regular course of dialysis is maintained throughout the waiting period that would otherwise apply</a:t>
            </a:r>
          </a:p>
          <a:p>
            <a:r>
              <a:rPr lang="en-US" dirty="0"/>
              <a:t>If you’re getting a kidney transplant, Medicare coverage can begin the month you’re admitted to a Medicare-certified hospital for a kidney transplant (or for health care services that you need before your transplant) if your transplant takes place in that same month or within the next 2 months. </a:t>
            </a:r>
          </a:p>
        </p:txBody>
      </p:sp>
    </p:spTree>
    <p:extLst>
      <p:ext uri="{BB962C8B-B14F-4D97-AF65-F5344CB8AC3E}">
        <p14:creationId xmlns:p14="http://schemas.microsoft.com/office/powerpoint/2010/main" val="420398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85788"/>
            <a:ext cx="5575300" cy="3136900"/>
          </a:xfrm>
        </p:spPr>
      </p:sp>
      <p:sp>
        <p:nvSpPr>
          <p:cNvPr id="3" name="Notes Placeholder 2"/>
          <p:cNvSpPr>
            <a:spLocks noGrp="1"/>
          </p:cNvSpPr>
          <p:nvPr>
            <p:ph type="body" idx="1"/>
          </p:nvPr>
        </p:nvSpPr>
        <p:spPr/>
        <p:txBody>
          <a:bodyPr/>
          <a:lstStyle/>
          <a:p>
            <a:r>
              <a:rPr lang="en-US" dirty="0">
                <a:ea typeface="Calibri"/>
                <a:cs typeface="Times New Roman"/>
              </a:rPr>
              <a:t>The Social Security Administration (SSA) is responsible for enrolling most people in Medicare.</a:t>
            </a:r>
          </a:p>
          <a:p>
            <a:r>
              <a:rPr lang="en-US" dirty="0">
                <a:ea typeface="Calibri"/>
                <a:cs typeface="Times New Roman"/>
              </a:rPr>
              <a:t>The Railroad Retirement Board (RRB) is responsible for enrolling railroad retirees in Medicare.</a:t>
            </a:r>
          </a:p>
          <a:p>
            <a:r>
              <a:rPr lang="en-US" dirty="0">
                <a:ea typeface="Calibri"/>
                <a:cs typeface="Times New Roman"/>
              </a:rPr>
              <a:t>SSA and RRB also collect premiums and determine the amounts of the Part A (if you must pay for it) and Part B premiums. They also handle replacement Medicare cards.</a:t>
            </a:r>
          </a:p>
          <a:p>
            <a:pPr defTabSz="661043">
              <a:spcBef>
                <a:spcPts val="434"/>
              </a:spcBef>
              <a:defRPr/>
            </a:pPr>
            <a:r>
              <a:rPr lang="en-US" dirty="0">
                <a:ea typeface="Calibri"/>
                <a:cs typeface="Times New Roman"/>
              </a:rPr>
              <a:t>Medicare is administered by the Centers for Medicare &amp; Medicaid Services (CMS).</a:t>
            </a:r>
          </a:p>
          <a:p>
            <a:pPr defTabSz="661043">
              <a:spcBef>
                <a:spcPts val="434"/>
              </a:spcBef>
              <a:defRPr/>
            </a:pPr>
            <a:r>
              <a:rPr lang="en-US" dirty="0">
                <a:ea typeface="Calibri"/>
                <a:cs typeface="Times New Roman"/>
              </a:rPr>
              <a:t>If you retired from federal service, contact the Office of Personnel Management regarding your premiums.</a:t>
            </a:r>
          </a:p>
          <a:p>
            <a:endParaRPr lang="en-US" dirty="0"/>
          </a:p>
        </p:txBody>
      </p:sp>
    </p:spTree>
    <p:extLst>
      <p:ext uri="{BB962C8B-B14F-4D97-AF65-F5344CB8AC3E}">
        <p14:creationId xmlns:p14="http://schemas.microsoft.com/office/powerpoint/2010/main" val="22019626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544513"/>
            <a:ext cx="5573713" cy="3136900"/>
          </a:xfrm>
        </p:spPr>
      </p:sp>
      <p:sp>
        <p:nvSpPr>
          <p:cNvPr id="3" name="Notes Placeholder 2"/>
          <p:cNvSpPr>
            <a:spLocks noGrp="1"/>
          </p:cNvSpPr>
          <p:nvPr>
            <p:ph type="body" idx="1"/>
          </p:nvPr>
        </p:nvSpPr>
        <p:spPr>
          <a:xfrm>
            <a:off x="789887" y="3975871"/>
            <a:ext cx="5608320" cy="3660458"/>
          </a:xfrm>
        </p:spPr>
        <p:txBody>
          <a:bodyPr/>
          <a:lstStyle/>
          <a:p>
            <a:pPr defTabSz="698788"/>
            <a:r>
              <a:rPr lang="en-US" dirty="0">
                <a:solidFill>
                  <a:prstClr val="black"/>
                </a:solidFill>
              </a:rPr>
              <a:t>Lesson 2 “Medicare Coverage Choices,” covers information on how people can choose to get their Medicare, including Original Medicare, Medicare Supplement Insurance (Medigap) </a:t>
            </a:r>
            <a:r>
              <a:rPr lang="en-US" dirty="0" smtClean="0">
                <a:solidFill>
                  <a:prstClr val="black"/>
                </a:solidFill>
              </a:rPr>
              <a:t>policies, </a:t>
            </a:r>
            <a:r>
              <a:rPr lang="en-US" dirty="0">
                <a:solidFill>
                  <a:prstClr val="black"/>
                </a:solidFill>
              </a:rPr>
              <a:t>Medicare prescription drug coverage (Part D), and Medicare Advantage Plans (Part C).</a:t>
            </a:r>
          </a:p>
          <a:p>
            <a:endParaRPr lang="en-US" dirty="0"/>
          </a:p>
        </p:txBody>
      </p:sp>
    </p:spTree>
    <p:extLst>
      <p:ext uri="{BB962C8B-B14F-4D97-AF65-F5344CB8AC3E}">
        <p14:creationId xmlns:p14="http://schemas.microsoft.com/office/powerpoint/2010/main" val="7272204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550863"/>
            <a:ext cx="5573712" cy="3136900"/>
          </a:xfrm>
        </p:spPr>
      </p:sp>
      <p:sp>
        <p:nvSpPr>
          <p:cNvPr id="3" name="Notes Placeholder 2"/>
          <p:cNvSpPr>
            <a:spLocks noGrp="1"/>
          </p:cNvSpPr>
          <p:nvPr>
            <p:ph type="body" idx="1"/>
          </p:nvPr>
        </p:nvSpPr>
        <p:spPr>
          <a:xfrm>
            <a:off x="639008" y="3990530"/>
            <a:ext cx="5942979" cy="4282181"/>
          </a:xfrm>
        </p:spPr>
        <p:txBody>
          <a:bodyPr>
            <a:normAutofit/>
          </a:bodyPr>
          <a:lstStyle/>
          <a:p>
            <a:pPr>
              <a:spcBef>
                <a:spcPts val="623"/>
              </a:spcBef>
              <a:defRPr/>
            </a:pPr>
            <a:r>
              <a:rPr lang="en-US" dirty="0" smtClean="0"/>
              <a:t>There </a:t>
            </a:r>
            <a:r>
              <a:rPr lang="en-US" dirty="0"/>
              <a:t>are 2 main ways to get your Medicare </a:t>
            </a:r>
            <a:r>
              <a:rPr lang="en-US" dirty="0" smtClean="0"/>
              <a:t>coverage</a:t>
            </a:r>
            <a:r>
              <a:rPr lang="en-US" dirty="0" smtClean="0">
                <a:latin typeface="Calibri" panose="020F0502020204030204" pitchFamily="34" charset="0"/>
              </a:rPr>
              <a:t>—</a:t>
            </a:r>
            <a:r>
              <a:rPr lang="en-US" dirty="0" smtClean="0"/>
              <a:t>Original </a:t>
            </a:r>
            <a:r>
              <a:rPr lang="en-US" dirty="0"/>
              <a:t>Medicare, or Medicare Advantage (MA) Plans. You can decide which way to get your coverage.</a:t>
            </a:r>
          </a:p>
          <a:p>
            <a:pPr marL="239276" indent="-239276">
              <a:spcBef>
                <a:spcPts val="623"/>
              </a:spcBef>
              <a:buFont typeface="Wingdings" panose="05000000000000000000" pitchFamily="2" charset="2"/>
              <a:buChar char="§"/>
              <a:defRPr/>
            </a:pPr>
            <a:r>
              <a:rPr lang="en-US" b="1" dirty="0" smtClean="0"/>
              <a:t>Option 1: </a:t>
            </a:r>
            <a:r>
              <a:rPr lang="en-US" dirty="0" smtClean="0"/>
              <a:t>Original </a:t>
            </a:r>
            <a:r>
              <a:rPr lang="en-US" dirty="0"/>
              <a:t>Medicare includes Part A (Hospital Insurance) </a:t>
            </a:r>
            <a:r>
              <a:rPr lang="en-US" dirty="0" smtClean="0"/>
              <a:t>and/or </a:t>
            </a:r>
            <a:r>
              <a:rPr lang="en-US" dirty="0"/>
              <a:t>Part B (Medical Insurance). You can choose to buy a Medigap policy to help cover some costs not covered by Original Medicare. You can also choose to buy Medicare prescription drug coverage (Part D) from a Medicare Prescription Drug Plan (PDP). </a:t>
            </a:r>
          </a:p>
          <a:p>
            <a:pPr marL="239276" indent="-239276">
              <a:spcBef>
                <a:spcPts val="623"/>
              </a:spcBef>
              <a:buFont typeface="Wingdings" panose="05000000000000000000" pitchFamily="2" charset="2"/>
              <a:buChar char="§"/>
            </a:pPr>
            <a:r>
              <a:rPr lang="en-US" b="1" dirty="0" smtClean="0"/>
              <a:t>Option 2: </a:t>
            </a:r>
            <a:r>
              <a:rPr lang="en-US" dirty="0" smtClean="0"/>
              <a:t>MA </a:t>
            </a:r>
            <a:r>
              <a:rPr lang="en-US" dirty="0"/>
              <a:t>Plans (Part C), like a Health Maintenance Organization (HMO) or a Preferred Provider Organization (PPO), cover Part A and Part B services and supplies. They also may include Medicare prescription drug coverage (MA-PD). You can add a Medicare Prescription Drug Plan to a Medicare Private Fee-for-Service Plan </a:t>
            </a:r>
            <a:r>
              <a:rPr lang="en-US" dirty="0" smtClean="0"/>
              <a:t>(if it doesn’t </a:t>
            </a:r>
            <a:r>
              <a:rPr lang="en-US" dirty="0"/>
              <a:t>provide Part D </a:t>
            </a:r>
            <a:r>
              <a:rPr lang="en-US" dirty="0" smtClean="0"/>
              <a:t>coverage), </a:t>
            </a:r>
            <a:r>
              <a:rPr lang="en-US" dirty="0"/>
              <a:t>and you can add it to a Medicare Medical Savings Account (MSA) </a:t>
            </a:r>
            <a:r>
              <a:rPr lang="en-US" dirty="0" smtClean="0"/>
              <a:t>Plan. </a:t>
            </a:r>
            <a:r>
              <a:rPr lang="en-US" dirty="0"/>
              <a:t>You can’t add a Part D plan to a Medicare HMO or PPO plan without drug coverage. </a:t>
            </a:r>
          </a:p>
          <a:p>
            <a:pPr marL="249457">
              <a:spcBef>
                <a:spcPts val="623"/>
              </a:spcBef>
            </a:pPr>
            <a:r>
              <a:rPr lang="en-US" dirty="0"/>
              <a:t>Medigap policies don’t work with these plans. If you join a Medicare Advantage Plan, you can’t use a Medicare Supplement Insurance (Medigap) Policy to pay for out-of-pocket costs while you're enrolled in an MA Plan. </a:t>
            </a:r>
          </a:p>
          <a:p>
            <a:pPr>
              <a:spcBef>
                <a:spcPts val="623"/>
              </a:spcBef>
            </a:pPr>
            <a:r>
              <a:rPr lang="en-US" dirty="0" smtClean="0"/>
              <a:t>In addition to these 2 main options, you </a:t>
            </a:r>
            <a:r>
              <a:rPr lang="en-US" dirty="0"/>
              <a:t>may also be able to join other types of Medicare health plans like Medicare Cost Plans or Programs of All-inclusive Care for the Elderly (PACE), or get certain services through demonstrations and pilot programs. </a:t>
            </a:r>
          </a:p>
          <a:p>
            <a:pPr marL="249457">
              <a:spcBef>
                <a:spcPts val="623"/>
              </a:spcBef>
            </a:pPr>
            <a:endParaRPr lang="en-US" dirty="0"/>
          </a:p>
        </p:txBody>
      </p:sp>
    </p:spTree>
    <p:extLst>
      <p:ext uri="{BB962C8B-B14F-4D97-AF65-F5344CB8AC3E}">
        <p14:creationId xmlns:p14="http://schemas.microsoft.com/office/powerpoint/2010/main" val="132611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550863"/>
            <a:ext cx="5573712" cy="3136900"/>
          </a:xfrm>
        </p:spPr>
      </p:sp>
      <p:sp>
        <p:nvSpPr>
          <p:cNvPr id="3" name="Notes Placeholder 2"/>
          <p:cNvSpPr>
            <a:spLocks noGrp="1"/>
          </p:cNvSpPr>
          <p:nvPr>
            <p:ph type="body" idx="1"/>
          </p:nvPr>
        </p:nvSpPr>
        <p:spPr>
          <a:xfrm>
            <a:off x="701040" y="3989047"/>
            <a:ext cx="5608320" cy="3660458"/>
          </a:xfrm>
        </p:spPr>
        <p:txBody>
          <a:bodyPr/>
          <a:lstStyle/>
          <a:p>
            <a:r>
              <a:rPr lang="en-US" dirty="0"/>
              <a:t>Original Medicare includes Part A (Hospital Insurance) </a:t>
            </a:r>
            <a:r>
              <a:rPr lang="en-US" dirty="0" smtClean="0"/>
              <a:t>and/or </a:t>
            </a:r>
            <a:r>
              <a:rPr lang="en-US" dirty="0"/>
              <a:t>Part B (Medical Insurance). You can choose to buy a Medigap policy (you must have both Part A and Part B) to help cover some costs not covered by Original Medicare. You can also choose to buy Medicare prescription drug coverage (Part D) from a Medicare Prescription Drug Plan (PDP). To buy a PDP you can have Part A only, Part B only, or both.</a:t>
            </a:r>
          </a:p>
          <a:p>
            <a:pPr marL="0" lvl="1"/>
            <a:r>
              <a:rPr lang="en-US" dirty="0"/>
              <a:t>You can go to any doctor, other health care provider, hospital, or other facility that's enrolled in Medicare and is accepting new Medicare patients. </a:t>
            </a:r>
            <a:r>
              <a:rPr lang="en-US" dirty="0">
                <a:solidFill>
                  <a:prstClr val="black"/>
                </a:solidFill>
              </a:rPr>
              <a:t>Costs are affected by whether or not they accept </a:t>
            </a:r>
            <a:r>
              <a:rPr lang="en-US" b="1" dirty="0">
                <a:solidFill>
                  <a:prstClr val="black"/>
                </a:solidFill>
              </a:rPr>
              <a:t>assignment</a:t>
            </a:r>
            <a:r>
              <a:rPr lang="en-US" dirty="0">
                <a:solidFill>
                  <a:prstClr val="black"/>
                </a:solidFill>
              </a:rPr>
              <a:t>, which is an </a:t>
            </a:r>
            <a:r>
              <a:rPr lang="en-US" dirty="0"/>
              <a:t>agreement by your doctor, provider, or supplier to be paid directly by Medicare, to accept the payment amount Medicare approves for the service, and not to bill you for any more than the Medicare deductible and coinsurance.</a:t>
            </a:r>
          </a:p>
        </p:txBody>
      </p:sp>
    </p:spTree>
    <p:extLst>
      <p:ext uri="{BB962C8B-B14F-4D97-AF65-F5344CB8AC3E}">
        <p14:creationId xmlns:p14="http://schemas.microsoft.com/office/powerpoint/2010/main" val="14420159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6616" y="4005263"/>
            <a:ext cx="5608320" cy="4508939"/>
          </a:xfrm>
        </p:spPr>
        <p:txBody>
          <a:bodyPr/>
          <a:lstStyle/>
          <a:p>
            <a:r>
              <a:rPr lang="en-US" dirty="0"/>
              <a:t>A Medicare Supplement Insurance policy (often called Medigap) is private health insurance that’s designed to supplement Original Medicare. This means it helps pay some of the health care costs that Original Medicare doesn’t cover (like copayments, coinsurance, and deductibles). If you have Original Medicare and a Medigap policy, Medicare will pay its share of the Medicare-approved amounts for covered health care costs. Then your Medigap policy pays its share. You must have Part A and Part B to buy a Medigap policy.</a:t>
            </a:r>
          </a:p>
          <a:p>
            <a:r>
              <a:rPr lang="en-US" dirty="0"/>
              <a:t>Medigap policies cover only one person. If you and your spouse both want Medigap coverage, you’ll need to have separate Medigap policies.</a:t>
            </a:r>
          </a:p>
          <a:p>
            <a:r>
              <a:rPr lang="en-US" dirty="0"/>
              <a:t>You still pay the monthly Part B premium.</a:t>
            </a:r>
          </a:p>
        </p:txBody>
      </p:sp>
      <p:sp>
        <p:nvSpPr>
          <p:cNvPr id="7" name="Slide Image Placeholder 6"/>
          <p:cNvSpPr>
            <a:spLocks noGrp="1" noRot="1" noChangeAspect="1"/>
          </p:cNvSpPr>
          <p:nvPr>
            <p:ph type="sldImg"/>
          </p:nvPr>
        </p:nvSpPr>
        <p:spPr>
          <a:xfrm>
            <a:off x="717550" y="720725"/>
            <a:ext cx="5575300" cy="3136900"/>
          </a:xfrm>
        </p:spPr>
      </p:sp>
    </p:spTree>
    <p:extLst>
      <p:ext uri="{BB962C8B-B14F-4D97-AF65-F5344CB8AC3E}">
        <p14:creationId xmlns:p14="http://schemas.microsoft.com/office/powerpoint/2010/main" val="2323052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body" idx="1"/>
          </p:nvPr>
        </p:nvSpPr>
        <p:spPr>
          <a:xfrm>
            <a:off x="758446" y="4141878"/>
            <a:ext cx="5686011" cy="3867045"/>
          </a:xfrm>
        </p:spPr>
        <p:txBody>
          <a:bodyPr>
            <a:normAutofit/>
          </a:bodyPr>
          <a:lstStyle/>
          <a:p>
            <a:pPr marL="0" lvl="1"/>
            <a:r>
              <a:rPr lang="en-US" dirty="0"/>
              <a:t>Each standardized Medigap Plan must offer the same basic benefits, no matter which insurance company sells it. These include Medicare Part A coinsurance and hospital costs (up to an additional 365 days after Medicare benefits are used), Medicare Part B coinsurance or copayments, Blood (first 3 pints), and the Part A hospice care coinsurance or copayments.</a:t>
            </a:r>
          </a:p>
        </p:txBody>
      </p:sp>
      <p:sp>
        <p:nvSpPr>
          <p:cNvPr id="5" name="Slide Image Placeholder 4"/>
          <p:cNvSpPr>
            <a:spLocks noGrp="1" noRot="1" noChangeAspect="1"/>
          </p:cNvSpPr>
          <p:nvPr>
            <p:ph type="sldImg"/>
          </p:nvPr>
        </p:nvSpPr>
        <p:spPr>
          <a:xfrm>
            <a:off x="731838" y="646113"/>
            <a:ext cx="5573712" cy="3136900"/>
          </a:xfrm>
        </p:spPr>
      </p:sp>
    </p:spTree>
    <p:extLst>
      <p:ext uri="{BB962C8B-B14F-4D97-AF65-F5344CB8AC3E}">
        <p14:creationId xmlns:p14="http://schemas.microsoft.com/office/powerpoint/2010/main" val="36794548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body" idx="1"/>
          </p:nvPr>
        </p:nvSpPr>
        <p:spPr>
          <a:xfrm>
            <a:off x="415429" y="3885402"/>
            <a:ext cx="6205503" cy="3867045"/>
          </a:xfrm>
        </p:spPr>
        <p:txBody>
          <a:bodyPr>
            <a:normAutofit/>
          </a:bodyPr>
          <a:lstStyle/>
          <a:p>
            <a:r>
              <a:rPr lang="en-US" dirty="0"/>
              <a:t>In most states, Medigap insurance companies can only sell you a standardized Medigap </a:t>
            </a:r>
            <a:r>
              <a:rPr lang="en-US" dirty="0" smtClean="0"/>
              <a:t>policy identified </a:t>
            </a:r>
            <a:r>
              <a:rPr lang="en-US" dirty="0"/>
              <a:t>by letters </a:t>
            </a:r>
            <a:r>
              <a:rPr lang="pt-BR" dirty="0"/>
              <a:t>A, B, C, D, F, G, K, L, M, and N</a:t>
            </a:r>
            <a:r>
              <a:rPr lang="en-US" dirty="0"/>
              <a:t>. Plans D and G with an effective date on or after June 1, 2010, have different benefits than Plans D and G bought before June 1, 2010. Plans E, H, I, and J are no longer sold, but if you already have one, you can generally keep it. Plan F has a high-deductible option. </a:t>
            </a:r>
          </a:p>
          <a:p>
            <a:pPr marL="0" lvl="1"/>
            <a:r>
              <a:rPr lang="en-US" dirty="0"/>
              <a:t>The benefits in any Medigap Plan identified with the same letter are the same regardless of which insurance company you purchase your policy from. Cost is usually the only difference between Medigap </a:t>
            </a:r>
            <a:r>
              <a:rPr lang="en-US" dirty="0" smtClean="0"/>
              <a:t>Plans </a:t>
            </a:r>
            <a:r>
              <a:rPr lang="en-US" dirty="0"/>
              <a:t>with the same letter sold by different insurance companies. You’re encouraged to shop carefully for a Medigap </a:t>
            </a:r>
            <a:r>
              <a:rPr lang="en-US" dirty="0" smtClean="0"/>
              <a:t>policy.</a:t>
            </a:r>
            <a:endParaRPr lang="en-US" dirty="0"/>
          </a:p>
          <a:p>
            <a:pPr defTabSz="931717">
              <a:spcBef>
                <a:spcPts val="611"/>
              </a:spcBef>
              <a:defRPr/>
            </a:pPr>
            <a:r>
              <a:rPr lang="en-US" dirty="0"/>
              <a:t>Insurance companies selling Medigap policies are required to make Plan A available. If they offer any other Medigap </a:t>
            </a:r>
            <a:r>
              <a:rPr lang="en-US" dirty="0" smtClean="0"/>
              <a:t>Plan</a:t>
            </a:r>
            <a:r>
              <a:rPr lang="en-US" dirty="0"/>
              <a:t>, they must also offer either Medigap Plan C or Plan F. Not all types of Medigap policies may be available in your state. Call your State Health Insurance Assistance </a:t>
            </a:r>
            <a:r>
              <a:rPr lang="en-US" dirty="0" smtClean="0"/>
              <a:t>Program (SHIP) </a:t>
            </a:r>
            <a:r>
              <a:rPr lang="en-US" dirty="0"/>
              <a:t>(1-877-839-2675) or visit </a:t>
            </a:r>
            <a:r>
              <a:rPr lang="en-US" u="sng" dirty="0"/>
              <a:t>shiptacenter.org</a:t>
            </a:r>
            <a:r>
              <a:rPr lang="en-US" dirty="0"/>
              <a:t> for more information and to locate the SHIP in your state. </a:t>
            </a:r>
          </a:p>
          <a:p>
            <a:r>
              <a:rPr lang="en-US" dirty="0"/>
              <a:t>Some people may still have a Medigap policy they purchased before the plans were standardized. If they do, they can keep them. If they drop them, they may not be able to get them back.</a:t>
            </a:r>
          </a:p>
          <a:p>
            <a:r>
              <a:rPr lang="en-US" dirty="0"/>
              <a:t>Medigap policies are standardized in a different way in Massachusetts, Minnesota, and Wisconsin. These are called waiver states.</a:t>
            </a:r>
          </a:p>
        </p:txBody>
      </p:sp>
      <p:sp>
        <p:nvSpPr>
          <p:cNvPr id="5" name="Slide Image Placeholder 4"/>
          <p:cNvSpPr>
            <a:spLocks noGrp="1" noRot="1" noChangeAspect="1"/>
          </p:cNvSpPr>
          <p:nvPr>
            <p:ph type="sldImg"/>
          </p:nvPr>
        </p:nvSpPr>
        <p:spPr>
          <a:xfrm>
            <a:off x="731838" y="484188"/>
            <a:ext cx="5573712" cy="3136900"/>
          </a:xfrm>
        </p:spPr>
      </p:sp>
    </p:spTree>
    <p:extLst>
      <p:ext uri="{BB962C8B-B14F-4D97-AF65-F5344CB8AC3E}">
        <p14:creationId xmlns:p14="http://schemas.microsoft.com/office/powerpoint/2010/main" val="39608281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3"/>
          <p:cNvSpPr>
            <a:spLocks noGrp="1" noChangeArrowheads="1"/>
          </p:cNvSpPr>
          <p:nvPr>
            <p:ph type="body" idx="1"/>
          </p:nvPr>
        </p:nvSpPr>
        <p:spPr/>
        <p:txBody>
          <a:bodyPr/>
          <a:lstStyle/>
          <a:p>
            <a:r>
              <a:rPr lang="en-US" dirty="0"/>
              <a:t>There can be big differences in the premiums that different insurance companies charge for exactly the same coverage. Costs </a:t>
            </a:r>
            <a:r>
              <a:rPr lang="en-US" dirty="0" smtClean="0"/>
              <a:t>can depend </a:t>
            </a:r>
            <a:r>
              <a:rPr lang="en-US" dirty="0"/>
              <a:t>on your </a:t>
            </a:r>
            <a:r>
              <a:rPr lang="en-US" dirty="0" smtClean="0"/>
              <a:t>age. In some states, people under 65 cannot buy a Medigap policy, and some states allow companies to sell Medigap policies that could cost more if you’re older when you buy it (age-rated) or when you get older (attained-age rated), </a:t>
            </a:r>
            <a:r>
              <a:rPr lang="en-US" dirty="0"/>
              <a:t>where you live </a:t>
            </a:r>
            <a:r>
              <a:rPr lang="en-US" dirty="0" smtClean="0"/>
              <a:t>(for example, </a:t>
            </a:r>
            <a:r>
              <a:rPr lang="en-US" dirty="0"/>
              <a:t>urban, rural, or ZIP Code), </a:t>
            </a:r>
            <a:r>
              <a:rPr lang="en-US" dirty="0" smtClean="0"/>
              <a:t>the </a:t>
            </a:r>
            <a:r>
              <a:rPr lang="en-US" dirty="0"/>
              <a:t>company selling the </a:t>
            </a:r>
            <a:r>
              <a:rPr lang="en-US" dirty="0" smtClean="0"/>
              <a:t>policy, and the plan you buy (for instance, if it’s a high-deductible Plan F or had more benefits). </a:t>
            </a:r>
            <a:r>
              <a:rPr lang="en-US" dirty="0"/>
              <a:t>The cost of your Medigap policy may also depend on whether the insurance company does any of the </a:t>
            </a:r>
            <a:r>
              <a:rPr lang="en-US" dirty="0" smtClean="0"/>
              <a:t>following </a:t>
            </a:r>
            <a:endParaRPr lang="en-US" dirty="0"/>
          </a:p>
          <a:p>
            <a:pPr marL="178017" indent="-178017">
              <a:buFont typeface="Wingdings" panose="05000000000000000000" pitchFamily="2" charset="2"/>
              <a:buChar char="§"/>
            </a:pPr>
            <a:r>
              <a:rPr lang="en-US" dirty="0"/>
              <a:t>Offers discounts </a:t>
            </a:r>
            <a:r>
              <a:rPr lang="en-US" dirty="0" smtClean="0"/>
              <a:t>(like </a:t>
            </a:r>
            <a:r>
              <a:rPr lang="en-US" dirty="0"/>
              <a:t>discounts for women, non-smokers, or people who are married; discounts for paying yearly; discounts for paying your premiums using electronic funds transfer; or discounts for multiple policies). </a:t>
            </a:r>
          </a:p>
          <a:p>
            <a:pPr marL="178017" indent="-178017">
              <a:buFont typeface="Wingdings" panose="05000000000000000000" pitchFamily="2" charset="2"/>
              <a:buChar char="§"/>
            </a:pPr>
            <a:r>
              <a:rPr lang="en-US" dirty="0"/>
              <a:t>Uses medical underwriting (reviews your medical history to decide whether to accept your application, and add a waiting period for a pre-existing condition, if your state law allows it); or applies a different premium when you don’t have a guaranteed issue right, or aren’t in your Medigap </a:t>
            </a:r>
            <a:r>
              <a:rPr lang="en-US" dirty="0" smtClean="0"/>
              <a:t>Open Enrollment Period (OEP). </a:t>
            </a:r>
            <a:r>
              <a:rPr lang="en-US" dirty="0"/>
              <a:t>If you buy it during your Medigap </a:t>
            </a:r>
            <a:r>
              <a:rPr lang="en-US" dirty="0" smtClean="0"/>
              <a:t>OEP,</a:t>
            </a:r>
            <a:r>
              <a:rPr lang="en-US" baseline="0" dirty="0" smtClean="0"/>
              <a:t> </a:t>
            </a:r>
            <a:r>
              <a:rPr lang="en-US" baseline="0" dirty="0"/>
              <a:t>you get the best cost.</a:t>
            </a:r>
            <a:endParaRPr lang="en-US" dirty="0"/>
          </a:p>
          <a:p>
            <a:pPr marL="178017" indent="-178017">
              <a:buFont typeface="Wingdings" panose="05000000000000000000" pitchFamily="2" charset="2"/>
              <a:buChar char="§"/>
            </a:pPr>
            <a:r>
              <a:rPr lang="en-US" dirty="0"/>
              <a:t>Sells Medicare SELECT policies that may require you to use certain providers. If you buy this type of Medigap policy, your premium may be less. </a:t>
            </a:r>
          </a:p>
          <a:p>
            <a:pPr lvl="2"/>
            <a:endParaRPr lang="en-US" dirty="0"/>
          </a:p>
        </p:txBody>
      </p:sp>
      <p:sp>
        <p:nvSpPr>
          <p:cNvPr id="5" name="Slide Image Placeholder 4"/>
          <p:cNvSpPr>
            <a:spLocks noGrp="1" noRot="1" noChangeAspect="1"/>
          </p:cNvSpPr>
          <p:nvPr>
            <p:ph type="sldImg"/>
          </p:nvPr>
        </p:nvSpPr>
        <p:spPr>
          <a:xfrm>
            <a:off x="717550" y="566738"/>
            <a:ext cx="5575300" cy="3136900"/>
          </a:xfrm>
        </p:spPr>
      </p:sp>
    </p:spTree>
    <p:extLst>
      <p:ext uri="{BB962C8B-B14F-4D97-AF65-F5344CB8AC3E}">
        <p14:creationId xmlns:p14="http://schemas.microsoft.com/office/powerpoint/2010/main" val="31186522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r>
              <a:rPr lang="en-US" dirty="0" smtClean="0"/>
              <a:t>The friendly representative on </a:t>
            </a:r>
            <a:r>
              <a:rPr lang="en-US" dirty="0"/>
              <a:t>the phone tells you that you can’t buy a Medigap policy from her company to supplement Original Medicare because you have Medicare due to a disability and aren’t yet 65. Is she right?</a:t>
            </a:r>
          </a:p>
          <a:p>
            <a:r>
              <a:rPr lang="en-US" dirty="0"/>
              <a:t>1. No. Medigap is available to anyone with Medicare.</a:t>
            </a:r>
          </a:p>
          <a:p>
            <a:r>
              <a:rPr lang="en-US" dirty="0"/>
              <a:t>2. It depends on which state you live in.</a:t>
            </a:r>
          </a:p>
          <a:p>
            <a:r>
              <a:rPr lang="en-US" b="1" dirty="0"/>
              <a:t>ANSWER</a:t>
            </a:r>
            <a:r>
              <a:rPr lang="en-US" dirty="0"/>
              <a:t>: It depends on which state you live in. Federal law doesn't require insurance companies to sell Medigap policies to people under 65. If you're under 65, you might not be able to buy the Medigap policy you want, or any Medigap policy, until you turn 65. However, some states require Medigap insurance companies to sell you a Medigap policy, even if you're under 65.</a:t>
            </a:r>
          </a:p>
          <a:p>
            <a:endParaRPr lang="en-US" dirty="0"/>
          </a:p>
        </p:txBody>
      </p:sp>
    </p:spTree>
    <p:extLst>
      <p:ext uri="{BB962C8B-B14F-4D97-AF65-F5344CB8AC3E}">
        <p14:creationId xmlns:p14="http://schemas.microsoft.com/office/powerpoint/2010/main" val="35707160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bwMode="auto">
          <a:xfrm>
            <a:off x="350838" y="712788"/>
            <a:ext cx="6508750" cy="3662362"/>
          </a:xfrm>
          <a:noFill/>
          <a:ln>
            <a:solidFill>
              <a:srgbClr val="000000"/>
            </a:solidFill>
            <a:miter lim="800000"/>
            <a:headEnd/>
            <a:tailEnd/>
          </a:ln>
        </p:spPr>
      </p:sp>
      <p:sp>
        <p:nvSpPr>
          <p:cNvPr id="642053" name="Rectangle 3"/>
          <p:cNvSpPr>
            <a:spLocks noGrp="1" noChangeArrowheads="1"/>
          </p:cNvSpPr>
          <p:nvPr>
            <p:ph type="body" idx="1"/>
          </p:nvPr>
        </p:nvSpPr>
        <p:spPr>
          <a:xfrm>
            <a:off x="498522" y="4638527"/>
            <a:ext cx="6128310" cy="3717167"/>
          </a:xfrm>
        </p:spPr>
        <p:txBody>
          <a:bodyPr lIns="97221" tIns="48612" rIns="97221" bIns="48612">
            <a:noAutofit/>
          </a:bodyPr>
          <a:lstStyle/>
          <a:p>
            <a:pPr>
              <a:spcBef>
                <a:spcPts val="641"/>
              </a:spcBef>
              <a:tabLst>
                <a:tab pos="659308" algn="r"/>
              </a:tabLst>
            </a:pPr>
            <a:r>
              <a:rPr lang="en-US" dirty="0">
                <a:ea typeface="Times New Roman"/>
              </a:rPr>
              <a:t>The best time to buy a Medigap policy is during your Medigap Open Enrollment Period (Medigap</a:t>
            </a:r>
            <a:r>
              <a:rPr lang="en-US" baseline="0" dirty="0">
                <a:ea typeface="Times New Roman"/>
              </a:rPr>
              <a:t> OEP)</a:t>
            </a:r>
            <a:r>
              <a:rPr lang="en-US" dirty="0">
                <a:ea typeface="Times New Roman"/>
              </a:rPr>
              <a:t>. This period lasts for 6 months and begins on the first day of the month in which you’re both 65 or older and enrolled in Medicare Part B. If you apply during your Medigap OEP, you can buy any Medigap policy the company sells, even if you have health problems, for the same price as people with good health. </a:t>
            </a:r>
            <a:r>
              <a:rPr lang="en-US" dirty="0"/>
              <a:t>If you don’t purchase a plan within your </a:t>
            </a:r>
            <a:r>
              <a:rPr lang="en-US" dirty="0" smtClean="0"/>
              <a:t>6-month </a:t>
            </a:r>
            <a:r>
              <a:rPr lang="en-US" dirty="0"/>
              <a:t>OEP, insurance companies can deny coverage based on your health </a:t>
            </a:r>
            <a:r>
              <a:rPr lang="en-US" dirty="0" smtClean="0"/>
              <a:t>condition.</a:t>
            </a:r>
            <a:endParaRPr lang="en-US" dirty="0"/>
          </a:p>
          <a:p>
            <a:pPr>
              <a:spcBef>
                <a:spcPts val="641"/>
              </a:spcBef>
              <a:tabLst>
                <a:tab pos="659308" algn="r"/>
              </a:tabLst>
            </a:pPr>
            <a:r>
              <a:rPr lang="en-US" dirty="0">
                <a:ea typeface="Times New Roman"/>
              </a:rPr>
              <a:t>It’s also important to understand that your Medigap rights may depend on when you choose to enroll in Medicare Part B. If you’re 65 or older, your Medigap OEP begins when you enroll in Part B, and it can’t be changed or repeated. In most cases, it makes sense to enroll in Part B and purchase a Medigap policy when you’re first eligible for Medicare, because you might otherwise have to pay a Part B late enrollment penalty, and you might miss your Medigap OEP. However, there are exceptions if you have employer coverage. </a:t>
            </a:r>
          </a:p>
          <a:p>
            <a:pPr>
              <a:spcBef>
                <a:spcPts val="641"/>
              </a:spcBef>
              <a:tabLst>
                <a:tab pos="659308" algn="r"/>
              </a:tabLst>
            </a:pPr>
            <a:r>
              <a:rPr lang="en-US" dirty="0">
                <a:ea typeface="Times New Roman"/>
              </a:rPr>
              <a:t>While the insurance company can’t make you wait for your coverage to start, it may be able to make you wait for coverage related to a pre-existing condition. Remember, for Medicare‑covered services, Original Medicare will still cover the condition, even if the Medigap policy won’t cover your out‑of‑pocket expenses. You may buy a Medigap policy any time an insurance company will sell you one. </a:t>
            </a:r>
          </a:p>
          <a:p>
            <a:pPr marL="479495" indent="-479495">
              <a:spcBef>
                <a:spcPts val="641"/>
              </a:spcBef>
              <a:tabLst>
                <a:tab pos="659308" algn="r"/>
              </a:tabLst>
            </a:pPr>
            <a:r>
              <a:rPr lang="en-US" dirty="0">
                <a:ea typeface="Times New Roman"/>
              </a:rPr>
              <a:t>Some states have additional Medigap OEPs, including those for people under 65. </a:t>
            </a:r>
          </a:p>
        </p:txBody>
      </p:sp>
    </p:spTree>
    <p:extLst>
      <p:ext uri="{BB962C8B-B14F-4D97-AF65-F5344CB8AC3E}">
        <p14:creationId xmlns:p14="http://schemas.microsoft.com/office/powerpoint/2010/main" val="10622184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20725"/>
            <a:ext cx="5575300" cy="3136900"/>
          </a:xfrm>
        </p:spPr>
      </p:sp>
      <p:sp>
        <p:nvSpPr>
          <p:cNvPr id="3" name="Notes Placeholder 2"/>
          <p:cNvSpPr>
            <a:spLocks noGrp="1"/>
          </p:cNvSpPr>
          <p:nvPr>
            <p:ph type="body" idx="1"/>
          </p:nvPr>
        </p:nvSpPr>
        <p:spPr/>
        <p:txBody>
          <a:bodyPr/>
          <a:lstStyle/>
          <a:p>
            <a:pPr fontAlgn="base">
              <a:spcBef>
                <a:spcPts val="611"/>
              </a:spcBef>
            </a:pPr>
            <a:r>
              <a:rPr lang="en-US" dirty="0"/>
              <a:t>If you chose Original Medicare and you want prescription drug coverage, you must choose and join a Medicare Prescription Drug Plan. You usually pay a monthly premium.</a:t>
            </a:r>
          </a:p>
          <a:p>
            <a:pPr fontAlgn="base">
              <a:spcBef>
                <a:spcPts val="611"/>
              </a:spcBef>
            </a:pPr>
            <a:r>
              <a:rPr lang="en-US" dirty="0"/>
              <a:t>These plans are run by private companies that contract with Medicare.</a:t>
            </a:r>
          </a:p>
          <a:p>
            <a:r>
              <a:rPr lang="en-US" dirty="0"/>
              <a:t>Medicare Part D is </a:t>
            </a:r>
            <a:r>
              <a:rPr lang="en-US" dirty="0" smtClean="0"/>
              <a:t>Medicare prescription drug coverage. </a:t>
            </a:r>
            <a:r>
              <a:rPr lang="en-US" dirty="0"/>
              <a:t>Part D coverage is provided through Medicare Prescription Drug Plans (PDPs) and Medicare Advantage (MA) Plans with Medicare prescription drug coverage. </a:t>
            </a:r>
          </a:p>
          <a:p>
            <a:r>
              <a:rPr lang="en-US" dirty="0"/>
              <a:t>There are some other types of Medicare health plans that provide health care coverage which aren't Medicare Advantage Plans, but are still part of Medicare, such as Medicare Cost Plans and Programs of </a:t>
            </a:r>
            <a:r>
              <a:rPr lang="en-US" dirty="0" smtClean="0"/>
              <a:t>All-inclusive </a:t>
            </a:r>
            <a:r>
              <a:rPr lang="en-US" dirty="0"/>
              <a:t>Care for the Elderly (PACE). Some of these plans provide Medicare Part A and Part B coverage, while others provide Part B coverage only. Some also provide Part D. These plans have some of the same rules as MA Plans as you will see</a:t>
            </a:r>
            <a:r>
              <a:rPr lang="en-US" baseline="0" dirty="0"/>
              <a:t> later in this presentation</a:t>
            </a:r>
            <a:r>
              <a:rPr lang="en-US" dirty="0"/>
              <a:t>. However, each type of plan has special rules and exceptions, so you should contact any plans you're interested in to get more details</a:t>
            </a:r>
            <a:r>
              <a:rPr lang="en-US" dirty="0" smtClean="0"/>
              <a:t>.</a:t>
            </a:r>
          </a:p>
          <a:p>
            <a:r>
              <a:rPr lang="en-US" dirty="0" smtClean="0"/>
              <a:t>For help choosing a Part D plan, contact your local State Health Insurance Assistance Program (SHIP). To </a:t>
            </a:r>
            <a:r>
              <a:rPr lang="en-US" dirty="0"/>
              <a:t>find the contact information for your local SHIP visit </a:t>
            </a:r>
            <a:r>
              <a:rPr lang="en-US" dirty="0">
                <a:hlinkClick r:id="rId3"/>
              </a:rPr>
              <a:t>shiptacenter.org</a:t>
            </a: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110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3496" y="4348004"/>
            <a:ext cx="5608320" cy="3728244"/>
          </a:xfrm>
        </p:spPr>
        <p:txBody>
          <a:bodyPr/>
          <a:lstStyle/>
          <a:p>
            <a:pPr>
              <a:spcBef>
                <a:spcPts val="611"/>
              </a:spcBef>
            </a:pPr>
            <a:r>
              <a:rPr lang="en-US" dirty="0"/>
              <a:t>Medicare covers many types of services and items, and you have options for how you get your Medicare coverage. Medicare has 4 parts:</a:t>
            </a:r>
          </a:p>
          <a:p>
            <a:pPr marL="174694" indent="-174694">
              <a:buFont typeface="Wingdings" panose="05000000000000000000" pitchFamily="2" charset="2"/>
              <a:buChar char="§"/>
            </a:pPr>
            <a:r>
              <a:rPr lang="en-US" b="1" dirty="0"/>
              <a:t>Part A </a:t>
            </a:r>
            <a:r>
              <a:rPr lang="en-US" dirty="0"/>
              <a:t>(Hospital Insurance)</a:t>
            </a:r>
          </a:p>
          <a:p>
            <a:pPr marL="174694" indent="-174694">
              <a:spcBef>
                <a:spcPts val="611"/>
              </a:spcBef>
              <a:buFont typeface="Wingdings" panose="05000000000000000000" pitchFamily="2" charset="2"/>
              <a:buChar char="§"/>
            </a:pPr>
            <a:r>
              <a:rPr lang="en-US" b="1" dirty="0"/>
              <a:t>Part B </a:t>
            </a:r>
            <a:r>
              <a:rPr lang="en-US" dirty="0"/>
              <a:t>(Medical Insurance) </a:t>
            </a:r>
          </a:p>
          <a:p>
            <a:pPr>
              <a:spcBef>
                <a:spcPts val="611"/>
              </a:spcBef>
            </a:pPr>
            <a:r>
              <a:rPr lang="en-US" dirty="0"/>
              <a:t>Together, Part A </a:t>
            </a:r>
            <a:r>
              <a:rPr lang="en-US" dirty="0" smtClean="0"/>
              <a:t>and/or </a:t>
            </a:r>
            <a:r>
              <a:rPr lang="en-US" dirty="0"/>
              <a:t>Part B </a:t>
            </a:r>
            <a:r>
              <a:rPr lang="en-US" dirty="0" smtClean="0"/>
              <a:t>are referred </a:t>
            </a:r>
            <a:r>
              <a:rPr lang="en-US" dirty="0"/>
              <a:t>to as “Original Medicare.”</a:t>
            </a:r>
          </a:p>
          <a:p>
            <a:pPr marL="174694" indent="-174694">
              <a:spcBef>
                <a:spcPts val="611"/>
              </a:spcBef>
              <a:buFont typeface="Wingdings" panose="05000000000000000000" pitchFamily="2" charset="2"/>
              <a:buChar char="§"/>
            </a:pPr>
            <a:r>
              <a:rPr lang="en-US" b="1" dirty="0"/>
              <a:t>Part C </a:t>
            </a:r>
            <a:r>
              <a:rPr lang="en-US" dirty="0"/>
              <a:t>(Medicare Advantage (MA)) is another way to get your Medicare benefits. It combines Part A and Part B, and usually Part D (prescription drug coverage). MA Plans are managed by private insurance companies approved by Medicare. These plans must cover medically necessary services. </a:t>
            </a:r>
          </a:p>
          <a:p>
            <a:pPr marL="174694" indent="-174694">
              <a:spcBef>
                <a:spcPts val="611"/>
              </a:spcBef>
              <a:buFont typeface="Wingdings" panose="05000000000000000000" pitchFamily="2" charset="2"/>
              <a:buChar char="§"/>
            </a:pPr>
            <a:r>
              <a:rPr lang="en-US" b="1" dirty="0"/>
              <a:t>Part D</a:t>
            </a:r>
            <a:r>
              <a:rPr lang="en-US" dirty="0"/>
              <a:t> </a:t>
            </a:r>
            <a:r>
              <a:rPr lang="en-US" dirty="0" smtClean="0"/>
              <a:t>(Medicare prescription drug coverage) </a:t>
            </a:r>
            <a:r>
              <a:rPr lang="en-US" dirty="0"/>
              <a:t>helps pay for outpatient prescription drugs. </a:t>
            </a:r>
          </a:p>
        </p:txBody>
      </p:sp>
      <p:sp>
        <p:nvSpPr>
          <p:cNvPr id="7" name="Slide Image Placeholder 6"/>
          <p:cNvSpPr>
            <a:spLocks noGrp="1" noRot="1" noChangeAspect="1"/>
          </p:cNvSpPr>
          <p:nvPr>
            <p:ph type="sldImg"/>
          </p:nvPr>
        </p:nvSpPr>
        <p:spPr>
          <a:xfrm>
            <a:off x="749300" y="735013"/>
            <a:ext cx="5667375" cy="3189287"/>
          </a:xfrm>
        </p:spPr>
      </p:sp>
    </p:spTree>
    <p:extLst>
      <p:ext uri="{BB962C8B-B14F-4D97-AF65-F5344CB8AC3E}">
        <p14:creationId xmlns:p14="http://schemas.microsoft.com/office/powerpoint/2010/main" val="41230044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bwMode="auto">
          <a:xfrm>
            <a:off x="749300" y="523875"/>
            <a:ext cx="5667375" cy="3189288"/>
          </a:xfrm>
          <a:noFill/>
          <a:ln>
            <a:solidFill>
              <a:srgbClr val="000000"/>
            </a:solidFill>
            <a:miter lim="800000"/>
            <a:headEnd/>
            <a:tailEnd/>
          </a:ln>
        </p:spPr>
      </p:sp>
      <p:sp>
        <p:nvSpPr>
          <p:cNvPr id="236547" name="Rectangle 3"/>
          <p:cNvSpPr>
            <a:spLocks noGrp="1" noChangeArrowheads="1"/>
          </p:cNvSpPr>
          <p:nvPr>
            <p:ph type="body" idx="1"/>
          </p:nvPr>
        </p:nvSpPr>
        <p:spPr bwMode="auto">
          <a:xfrm>
            <a:off x="722276" y="4107132"/>
            <a:ext cx="5926604" cy="3816306"/>
          </a:xfrm>
          <a:prstGeom prst="rect">
            <a:avLst/>
          </a:prstGeom>
          <a:noFill/>
        </p:spPr>
        <p:txBody>
          <a:bodyPr wrap="square" lIns="94211" tIns="47106" rIns="94211" bIns="47106" numCol="1" anchor="t" anchorCtr="0" compatLnSpc="1">
            <a:prstTxWarp prst="textNoShape">
              <a:avLst/>
            </a:prstTxWarp>
            <a:normAutofit lnSpcReduction="10000"/>
          </a:bodyPr>
          <a:lstStyle/>
          <a:p>
            <a:pPr>
              <a:spcBef>
                <a:spcPts val="590"/>
              </a:spcBef>
            </a:pPr>
            <a:r>
              <a:rPr lang="en-US" dirty="0"/>
              <a:t>Your costs for prescription drug coverage will depend on the plan you choose and some other factors, like which drugs you use, whether you go to a pharmacy in your plan’s network, and whether you get Extra Help paying for your drug costs. </a:t>
            </a:r>
          </a:p>
          <a:p>
            <a:pPr marL="0" lvl="1">
              <a:spcBef>
                <a:spcPts val="623"/>
              </a:spcBef>
              <a:defRPr/>
            </a:pPr>
            <a:r>
              <a:rPr lang="en-US" b="0" dirty="0" smtClean="0">
                <a:solidFill>
                  <a:prstClr val="black"/>
                </a:solidFill>
              </a:rPr>
              <a:t>T</a:t>
            </a:r>
            <a:r>
              <a:rPr lang="en-US" dirty="0" smtClean="0">
                <a:solidFill>
                  <a:prstClr val="black"/>
                </a:solidFill>
              </a:rPr>
              <a:t>he </a:t>
            </a:r>
            <a:r>
              <a:rPr lang="en-US" dirty="0">
                <a:solidFill>
                  <a:prstClr val="black"/>
                </a:solidFill>
              </a:rPr>
              <a:t>coverage gap begins</a:t>
            </a:r>
            <a:r>
              <a:rPr lang="en-US" i="1" dirty="0">
                <a:solidFill>
                  <a:prstClr val="black"/>
                </a:solidFill>
              </a:rPr>
              <a:t> </a:t>
            </a:r>
            <a:r>
              <a:rPr lang="en-US" dirty="0">
                <a:solidFill>
                  <a:prstClr val="black"/>
                </a:solidFill>
              </a:rPr>
              <a:t>after you and your drug plan have spent a certain amount of money for covered drugs ($</a:t>
            </a:r>
            <a:r>
              <a:rPr lang="en-US" dirty="0" smtClean="0">
                <a:solidFill>
                  <a:prstClr val="black"/>
                </a:solidFill>
              </a:rPr>
              <a:t>3,750 </a:t>
            </a:r>
            <a:r>
              <a:rPr lang="en-US" dirty="0">
                <a:solidFill>
                  <a:prstClr val="black"/>
                </a:solidFill>
              </a:rPr>
              <a:t>in </a:t>
            </a:r>
            <a:r>
              <a:rPr lang="en-US" dirty="0" smtClean="0">
                <a:solidFill>
                  <a:prstClr val="black"/>
                </a:solidFill>
              </a:rPr>
              <a:t>2018). </a:t>
            </a:r>
            <a:r>
              <a:rPr lang="en-US" dirty="0"/>
              <a:t>When you're in the coverage gap, you pay </a:t>
            </a:r>
            <a:r>
              <a:rPr lang="en-US" dirty="0" smtClean="0"/>
              <a:t>35</a:t>
            </a:r>
            <a:r>
              <a:rPr lang="en-US" dirty="0" smtClean="0">
                <a:cs typeface="Arial" charset="0"/>
              </a:rPr>
              <a:t>% </a:t>
            </a:r>
            <a:r>
              <a:rPr lang="en-US" dirty="0">
                <a:cs typeface="Arial" charset="0"/>
              </a:rPr>
              <a:t>for covered brand-name drugs, and </a:t>
            </a:r>
            <a:r>
              <a:rPr lang="en-US" dirty="0" smtClean="0">
                <a:cs typeface="Arial" charset="0"/>
              </a:rPr>
              <a:t>44% </a:t>
            </a:r>
            <a:r>
              <a:rPr lang="en-US" dirty="0">
                <a:cs typeface="Arial" charset="0"/>
              </a:rPr>
              <a:t>for covered generic drugs.</a:t>
            </a:r>
            <a:endParaRPr lang="en-US" dirty="0"/>
          </a:p>
          <a:p>
            <a:pPr>
              <a:spcBef>
                <a:spcPts val="590"/>
              </a:spcBef>
            </a:pPr>
            <a:r>
              <a:rPr lang="en-US" dirty="0"/>
              <a:t>With every plan, once you’ve paid </a:t>
            </a:r>
            <a:r>
              <a:rPr lang="en-US" dirty="0" smtClean="0"/>
              <a:t>$5,000 </a:t>
            </a:r>
            <a:r>
              <a:rPr lang="en-US" dirty="0"/>
              <a:t>out-of-pocket for drug costs in </a:t>
            </a:r>
            <a:r>
              <a:rPr lang="en-US" dirty="0" smtClean="0"/>
              <a:t>2018 </a:t>
            </a:r>
            <a:r>
              <a:rPr lang="en-US" dirty="0"/>
              <a:t>(including payments from other sources, like the discount paid for by the drug company in the coverage gap), you leave the coverage gap and </a:t>
            </a:r>
            <a:r>
              <a:rPr lang="en-US" dirty="0" smtClean="0"/>
              <a:t>automatically get “catastrophic coverage” which means you pay </a:t>
            </a:r>
            <a:r>
              <a:rPr lang="en-US" dirty="0"/>
              <a:t>a small copayment for each drug for the rest of the year</a:t>
            </a:r>
            <a:r>
              <a:rPr lang="en-US" dirty="0" smtClean="0"/>
              <a:t>.</a:t>
            </a:r>
          </a:p>
          <a:p>
            <a:pPr>
              <a:spcBef>
                <a:spcPts val="590"/>
              </a:spcBef>
            </a:pPr>
            <a:r>
              <a:rPr lang="en-US" dirty="0"/>
              <a:t>Most people will pay a monthly premium for Medicare prescription drug coverage. You’ll also pay a share of your prescription costs, including a deductible (if applicable), copayments, and/or coinsurance. </a:t>
            </a:r>
          </a:p>
          <a:p>
            <a:pPr>
              <a:spcBef>
                <a:spcPts val="590"/>
              </a:spcBef>
            </a:pPr>
            <a:r>
              <a:rPr lang="en-US" dirty="0"/>
              <a:t>Contact your drug plan (not Social Security) if you want your premium deducted from your monthly Social Security payment. Your first deduction will usually take 3 months to start, and 3 months of premiums will likely be deducted at once.</a:t>
            </a:r>
          </a:p>
          <a:p>
            <a:pPr>
              <a:spcBef>
                <a:spcPts val="590"/>
              </a:spcBef>
            </a:pPr>
            <a:r>
              <a:rPr lang="en-US" dirty="0"/>
              <a:t>After that, only one premium will be deducted each month. You may also see a delay in premiums being withheld if you switch plans. If you want to stop premium deductions and get billed directly, contact your drug plan.</a:t>
            </a:r>
          </a:p>
          <a:p>
            <a:pPr>
              <a:spcBef>
                <a:spcPts val="590"/>
              </a:spcBef>
            </a:pPr>
            <a:endParaRPr lang="en-US" dirty="0"/>
          </a:p>
        </p:txBody>
      </p:sp>
    </p:spTree>
    <p:extLst>
      <p:ext uri="{BB962C8B-B14F-4D97-AF65-F5344CB8AC3E}">
        <p14:creationId xmlns:p14="http://schemas.microsoft.com/office/powerpoint/2010/main" val="19441908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Notes Placeholder 2"/>
          <p:cNvSpPr>
            <a:spLocks noGrp="1"/>
          </p:cNvSpPr>
          <p:nvPr>
            <p:ph type="body" idx="1"/>
          </p:nvPr>
        </p:nvSpPr>
        <p:spPr>
          <a:xfrm>
            <a:off x="745464" y="3867582"/>
            <a:ext cx="5608320" cy="4508939"/>
          </a:xfrm>
        </p:spPr>
        <p:txBody>
          <a:bodyPr/>
          <a:lstStyle/>
          <a:p>
            <a:pPr>
              <a:spcBef>
                <a:spcPts val="387"/>
              </a:spcBef>
              <a:defRPr/>
            </a:pPr>
            <a:r>
              <a:rPr lang="en-US" dirty="0"/>
              <a:t>You pay only your plan premium if your yearly income in </a:t>
            </a:r>
            <a:r>
              <a:rPr lang="en-US" dirty="0" smtClean="0"/>
              <a:t>2016 </a:t>
            </a:r>
            <a:r>
              <a:rPr lang="en-US" dirty="0"/>
              <a:t>was $85,000 or less for an individual, or $170,000 or less for a couple.</a:t>
            </a:r>
          </a:p>
          <a:p>
            <a:pPr>
              <a:spcBef>
                <a:spcPts val="387"/>
              </a:spcBef>
              <a:defRPr/>
            </a:pPr>
            <a:r>
              <a:rPr lang="en-US" dirty="0"/>
              <a:t>If you reported a modified adjusted gross income of more than $85,000 (individuals and married individuals filing separately) or $170,000 (married individuals filing jointly) on your Internal Revenue Service (IRS) tax return 2 years ago (the most recent tax return information provided to Social Security by the IRS), you’ll have to pay an extra amount for your Medicare prescription drug coverage, called the income-related monthly adjustment amount (IRMAA). You pay this extra amount in addition to your monthly Medicare drug plan premium. </a:t>
            </a:r>
          </a:p>
          <a:p>
            <a:pPr>
              <a:spcBef>
                <a:spcPts val="387"/>
              </a:spcBef>
              <a:defRPr/>
            </a:pPr>
            <a:r>
              <a:rPr lang="en-US" dirty="0"/>
              <a:t>If your income has gone down due to any of the following situations, and the change makes a difference in the income level Social Security considers, contact them to explain you have new information and may need a new decision about your IRMAA:</a:t>
            </a:r>
          </a:p>
          <a:p>
            <a:pPr marL="168077" indent="-168077">
              <a:spcBef>
                <a:spcPts val="387"/>
              </a:spcBef>
              <a:buFont typeface="Wingdings" panose="05000000000000000000" pitchFamily="2" charset="2"/>
              <a:buChar char="§"/>
              <a:defRPr/>
            </a:pPr>
            <a:r>
              <a:rPr lang="en-US" dirty="0"/>
              <a:t>You married, divorced, or became widowed</a:t>
            </a:r>
          </a:p>
          <a:p>
            <a:pPr marL="168077" indent="-168077">
              <a:spcBef>
                <a:spcPts val="387"/>
              </a:spcBef>
              <a:buFont typeface="Wingdings" panose="05000000000000000000" pitchFamily="2" charset="2"/>
              <a:buChar char="§"/>
              <a:defRPr/>
            </a:pPr>
            <a:r>
              <a:rPr lang="en-US" dirty="0"/>
              <a:t>You or your spouse stopped working or reduced your work hours</a:t>
            </a:r>
          </a:p>
          <a:p>
            <a:pPr marL="168077" indent="-168077">
              <a:spcBef>
                <a:spcPts val="387"/>
              </a:spcBef>
              <a:buFont typeface="Wingdings" panose="05000000000000000000" pitchFamily="2" charset="2"/>
              <a:buChar char="§"/>
              <a:defRPr/>
            </a:pPr>
            <a:r>
              <a:rPr lang="en-US" dirty="0"/>
              <a:t>You or your spouse lost income-producing property due to a disaster or other event beyond your control</a:t>
            </a:r>
          </a:p>
          <a:p>
            <a:pPr marL="168077" indent="-168077">
              <a:spcBef>
                <a:spcPts val="387"/>
              </a:spcBef>
              <a:buFont typeface="Wingdings" panose="05000000000000000000" pitchFamily="2" charset="2"/>
              <a:buChar char="§"/>
              <a:defRPr/>
            </a:pPr>
            <a:r>
              <a:rPr lang="en-US" dirty="0"/>
              <a:t>You or your spouse experienced a scheduled cessation, termination, or reorganization of an employer’s pension plan</a:t>
            </a:r>
          </a:p>
          <a:p>
            <a:pPr marL="168077" indent="-168077">
              <a:spcBef>
                <a:spcPts val="387"/>
              </a:spcBef>
              <a:buFont typeface="Wingdings" panose="05000000000000000000" pitchFamily="2" charset="2"/>
              <a:buChar char="§"/>
              <a:defRPr/>
            </a:pPr>
            <a:r>
              <a:rPr lang="en-US" dirty="0"/>
              <a:t>You or your spouse received a settlement from an employer or former employer because of the employer’s closure, bankruptcy, or reorganization</a:t>
            </a:r>
          </a:p>
        </p:txBody>
      </p:sp>
      <p:sp>
        <p:nvSpPr>
          <p:cNvPr id="4" name="Slide Image Placeholder 3"/>
          <p:cNvSpPr>
            <a:spLocks noGrp="1" noRot="1" noChangeAspect="1"/>
          </p:cNvSpPr>
          <p:nvPr>
            <p:ph type="sldImg"/>
          </p:nvPr>
        </p:nvSpPr>
        <p:spPr>
          <a:xfrm>
            <a:off x="719138" y="530225"/>
            <a:ext cx="5395912" cy="3036888"/>
          </a:xfrm>
        </p:spPr>
      </p:sp>
    </p:spTree>
    <p:extLst>
      <p:ext uri="{BB962C8B-B14F-4D97-AF65-F5344CB8AC3E}">
        <p14:creationId xmlns:p14="http://schemas.microsoft.com/office/powerpoint/2010/main" val="14264306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48343" y="3992956"/>
            <a:ext cx="6386344" cy="4555958"/>
          </a:xfrm>
        </p:spPr>
        <p:txBody>
          <a:bodyPr>
            <a:normAutofit fontScale="85000" lnSpcReduction="20000"/>
          </a:bodyPr>
          <a:lstStyle/>
          <a:p>
            <a:r>
              <a:rPr lang="en-US" dirty="0"/>
              <a:t>Everyone with Medicare can get Medicare prescription drug coverage by enrolling in a Medicare drug plan. Each plan has a formulary, or list of covered drugs. The formulary for each plan must include a range of drugs in the most commonly prescribed categories. This makes sure that people with different medical conditions can get the treatment they need. All Medicare drug plans generally must cover at least 2 drugs in each category of drugs, but plans can choose which specific drugs are covered in each category. </a:t>
            </a:r>
          </a:p>
          <a:p>
            <a:pPr>
              <a:spcBef>
                <a:spcPts val="578"/>
              </a:spcBef>
              <a:defRPr/>
            </a:pPr>
            <a:r>
              <a:rPr lang="en-US" dirty="0"/>
              <a:t>Medicare drug plans must cover all drugs in 6 protected categories to treat certain conditions: </a:t>
            </a:r>
          </a:p>
          <a:p>
            <a:pPr marL="221256" lvl="1" indent="-221256">
              <a:spcBef>
                <a:spcPts val="578"/>
              </a:spcBef>
              <a:buFont typeface="+mj-lt"/>
              <a:buAutoNum type="arabicPeriod"/>
              <a:defRPr/>
            </a:pPr>
            <a:r>
              <a:rPr lang="en-US" dirty="0"/>
              <a:t> Cancer medications</a:t>
            </a:r>
          </a:p>
          <a:p>
            <a:pPr marL="221256" lvl="1" indent="-221256">
              <a:spcBef>
                <a:spcPts val="578"/>
              </a:spcBef>
              <a:buFont typeface="+mj-lt"/>
              <a:buAutoNum type="arabicPeriod"/>
              <a:defRPr/>
            </a:pPr>
            <a:r>
              <a:rPr lang="en-US" dirty="0"/>
              <a:t> HIV/AIDS treatments</a:t>
            </a:r>
          </a:p>
          <a:p>
            <a:pPr marL="221256" lvl="1" indent="-221256">
              <a:spcBef>
                <a:spcPts val="578"/>
              </a:spcBef>
              <a:buFont typeface="+mj-lt"/>
              <a:buAutoNum type="arabicPeriod"/>
              <a:defRPr/>
            </a:pPr>
            <a:r>
              <a:rPr lang="en-US" dirty="0"/>
              <a:t> Antidepressants</a:t>
            </a:r>
          </a:p>
          <a:p>
            <a:pPr marL="221256" lvl="1" indent="-221256">
              <a:spcBef>
                <a:spcPts val="578"/>
              </a:spcBef>
              <a:buFont typeface="+mj-lt"/>
              <a:buAutoNum type="arabicPeriod"/>
              <a:defRPr/>
            </a:pPr>
            <a:r>
              <a:rPr lang="en-US" dirty="0"/>
              <a:t> Antipsychotic medications</a:t>
            </a:r>
          </a:p>
          <a:p>
            <a:pPr marL="221256" lvl="1" indent="-221256">
              <a:spcBef>
                <a:spcPts val="578"/>
              </a:spcBef>
              <a:buFont typeface="+mj-lt"/>
              <a:buAutoNum type="arabicPeriod"/>
              <a:defRPr/>
            </a:pPr>
            <a:r>
              <a:rPr lang="en-US" dirty="0"/>
              <a:t> Anticonvulsive treatments for epilepsy and other conditions</a:t>
            </a:r>
          </a:p>
          <a:p>
            <a:pPr marL="221256" lvl="1" indent="-221256">
              <a:spcBef>
                <a:spcPts val="578"/>
              </a:spcBef>
              <a:buFont typeface="+mj-lt"/>
              <a:buAutoNum type="arabicPeriod"/>
              <a:defRPr/>
            </a:pPr>
            <a:r>
              <a:rPr lang="en-US" dirty="0"/>
              <a:t> Immunosuppressants</a:t>
            </a:r>
          </a:p>
          <a:p>
            <a:pPr>
              <a:spcBef>
                <a:spcPts val="578"/>
              </a:spcBef>
            </a:pPr>
            <a:r>
              <a:rPr lang="en-US" dirty="0"/>
              <a:t>Also, Medicare drug plans must cover all commercially available vaccines, including the shingles shot (but not vaccines covered under </a:t>
            </a:r>
            <a:br>
              <a:rPr lang="en-US" dirty="0"/>
            </a:br>
            <a:r>
              <a:rPr lang="en-US" dirty="0"/>
              <a:t>Part B, like the flu and pneumococcal shots), and most compounded medications (as defined in the Code of Federal Regulations’ Access to covered Part D drugs, </a:t>
            </a:r>
            <a:r>
              <a:rPr lang="en-US" i="1" dirty="0"/>
              <a:t>§423.120(d)), </a:t>
            </a:r>
            <a:r>
              <a:rPr lang="en-US" dirty="0">
                <a:hlinkClick r:id="rId3"/>
              </a:rPr>
              <a:t>ecfr.gov/cgi-bin/text-idx?SID=7805cfe316ca233ff673e2e02b0e6b74&amp;mc=true&amp;node=se42.3.423_1120&amp;rgn=div8</a:t>
            </a:r>
            <a:r>
              <a:rPr lang="en-US" dirty="0"/>
              <a:t>. You or your provider can contact your Medicare drug plan for more information about vaccine coverage and any additional information the plan may need.</a:t>
            </a:r>
            <a:r>
              <a:rPr lang="en-US" b="1" dirty="0"/>
              <a:t> </a:t>
            </a:r>
            <a:endParaRPr lang="en-US" b="1" dirty="0" smtClean="0"/>
          </a:p>
          <a:p>
            <a:pPr>
              <a:spcBef>
                <a:spcPts val="578"/>
              </a:spcBef>
            </a:pPr>
            <a:r>
              <a:rPr lang="en-US" dirty="0"/>
              <a:t>You may pay a penalty if you join later. You may get this coverage from a Medicare Advantage Plan (with prescription drug coverage), but you must have Part A and Part B.</a:t>
            </a:r>
          </a:p>
          <a:p>
            <a:r>
              <a:rPr lang="en-US" dirty="0" smtClean="0"/>
              <a:t>Costs </a:t>
            </a:r>
            <a:r>
              <a:rPr lang="en-US" dirty="0"/>
              <a:t>vary depending on the plan. Most people will pay a monthly premium for Medicare prescription drug coverage. You'll also pay a share of the cost of your prescriptions, including a deductible (if the plan has one), copayments, and/or coinsurance. All Medicare drug plans have to provide at least a standard level of coverage set by Medicare. However, some plans might offer more coverage and additional drugs, generally for a higher monthly premium. </a:t>
            </a:r>
          </a:p>
          <a:p>
            <a:pPr>
              <a:spcBef>
                <a:spcPts val="578"/>
              </a:spcBef>
            </a:pPr>
            <a:r>
              <a:rPr lang="en-US" dirty="0" smtClean="0"/>
              <a:t>For </a:t>
            </a:r>
            <a:r>
              <a:rPr lang="en-US" dirty="0"/>
              <a:t>more information, visit </a:t>
            </a:r>
            <a:r>
              <a:rPr lang="en-US" u="sng" dirty="0">
                <a:solidFill>
                  <a:srgbClr val="000000"/>
                </a:solidFill>
                <a:ea typeface="Times New Roman"/>
                <a:cs typeface="Times New Roman"/>
                <a:hlinkClick r:id="rId4"/>
              </a:rPr>
              <a:t>CMS.gov/Medicare/Prescription-Drug-Coverage/PrescriptionDrugCovContra/Downloads/Chapter6.pdf</a:t>
            </a:r>
            <a:r>
              <a:rPr lang="en-US" b="1" i="1" dirty="0"/>
              <a:t>. </a:t>
            </a:r>
            <a:endParaRPr lang="en-US" dirty="0"/>
          </a:p>
          <a:p>
            <a:r>
              <a:rPr lang="en-US" dirty="0"/>
              <a:t>If you have limited income and resources, you may qualify for Extra Help to pay for your Medicare prescription drug coverage. </a:t>
            </a:r>
            <a:r>
              <a:rPr lang="en-US" dirty="0" smtClean="0"/>
              <a:t>See next slide.</a:t>
            </a:r>
            <a:endParaRPr lang="en-US" dirty="0"/>
          </a:p>
          <a:p>
            <a:endParaRPr lang="en-US" dirty="0"/>
          </a:p>
        </p:txBody>
      </p:sp>
      <p:sp>
        <p:nvSpPr>
          <p:cNvPr id="7" name="Slide Image Placeholder 6"/>
          <p:cNvSpPr>
            <a:spLocks noGrp="1" noRot="1" noChangeAspect="1"/>
          </p:cNvSpPr>
          <p:nvPr>
            <p:ph type="sldImg"/>
          </p:nvPr>
        </p:nvSpPr>
        <p:spPr>
          <a:xfrm>
            <a:off x="735013" y="579438"/>
            <a:ext cx="5667375" cy="3189287"/>
          </a:xfrm>
        </p:spPr>
      </p:sp>
    </p:spTree>
    <p:extLst>
      <p:ext uri="{BB962C8B-B14F-4D97-AF65-F5344CB8AC3E}">
        <p14:creationId xmlns:p14="http://schemas.microsoft.com/office/powerpoint/2010/main" val="9466911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3"/>
          <p:cNvSpPr>
            <a:spLocks noGrp="1" noChangeArrowheads="1"/>
          </p:cNvSpPr>
          <p:nvPr>
            <p:ph type="body" idx="1"/>
          </p:nvPr>
        </p:nvSpPr>
        <p:spPr/>
        <p:txBody>
          <a:bodyPr/>
          <a:lstStyle/>
          <a:p>
            <a:r>
              <a:rPr lang="en-US" dirty="0" smtClean="0"/>
              <a:t>Extra Help is a </a:t>
            </a:r>
            <a:r>
              <a:rPr lang="en-US" dirty="0"/>
              <a:t>Medicare program to help people with limited income and resources pay Medicare prescription drug program costs, like premiums, deductibles, and coinsurance. </a:t>
            </a:r>
            <a:endParaRPr lang="en-US" dirty="0" smtClean="0"/>
          </a:p>
          <a:p>
            <a:r>
              <a:rPr lang="en-US" dirty="0" smtClean="0"/>
              <a:t>If </a:t>
            </a:r>
            <a:r>
              <a:rPr lang="en-US" dirty="0"/>
              <a:t>you have the lowest income and resources, you’ll pay no premiums or deductible, and have small or no copayments. If you have slightly higher income and resources, you’ll have a reduced deductible and pay a little more </a:t>
            </a:r>
            <a:r>
              <a:rPr lang="en-US" dirty="0" smtClean="0"/>
              <a:t>out of pocket</a:t>
            </a:r>
            <a:r>
              <a:rPr lang="en-US" dirty="0"/>
              <a:t>.</a:t>
            </a:r>
          </a:p>
          <a:p>
            <a:r>
              <a:rPr lang="en-US" dirty="0"/>
              <a:t>If you qualify for Extra Help, you won’t have a coverage gap or late enrollment penalty. You’ll also have a continuous </a:t>
            </a:r>
            <a:r>
              <a:rPr lang="en-US" dirty="0" smtClean="0"/>
              <a:t>Special Enrollment Period and </a:t>
            </a:r>
            <a:r>
              <a:rPr lang="en-US" dirty="0"/>
              <a:t>can switch plans at any time, with the new plan going into effect the first day of the next month. </a:t>
            </a:r>
          </a:p>
          <a:p>
            <a:r>
              <a:rPr lang="en-US" b="1" dirty="0"/>
              <a:t>NOTE</a:t>
            </a:r>
            <a:r>
              <a:rPr lang="en-US" dirty="0"/>
              <a:t>: Residents of U.S. territories aren’t eligible for Extra Help. Each of the territories helps its own residents with Medicare drug costs. This help is generally for residents who qualify for and are enrolled in Medicaid. This assistance isn’t the same as Extra Help. </a:t>
            </a:r>
          </a:p>
          <a:p>
            <a:r>
              <a:rPr lang="en-US" dirty="0"/>
              <a:t>See Guide to Consumer Mailings </a:t>
            </a:r>
            <a:r>
              <a:rPr lang="en-US" dirty="0" smtClean="0"/>
              <a:t>which </a:t>
            </a:r>
            <a:r>
              <a:rPr lang="en-US" dirty="0"/>
              <a:t>are issued in mid-May and late November </a:t>
            </a:r>
            <a:endParaRPr lang="en-US" dirty="0" smtClean="0"/>
          </a:p>
          <a:p>
            <a:r>
              <a:rPr lang="en-US" dirty="0" smtClean="0">
                <a:hlinkClick r:id="rId3"/>
              </a:rPr>
              <a:t>CMS.gov/Medicare/Prescription-Drug-Coverage/</a:t>
            </a:r>
            <a:r>
              <a:rPr lang="en-US" dirty="0" err="1" smtClean="0">
                <a:hlinkClick r:id="rId3"/>
              </a:rPr>
              <a:t>LimitedIncomeandResources</a:t>
            </a:r>
            <a:r>
              <a:rPr lang="en-US" dirty="0" smtClean="0">
                <a:hlinkClick r:id="rId3"/>
              </a:rPr>
              <a:t>/Downloads/Consumer-Mailings.pdf</a:t>
            </a:r>
            <a:r>
              <a:rPr lang="en-US" dirty="0" smtClean="0"/>
              <a:t>. </a:t>
            </a:r>
            <a:endParaRPr lang="en-US" dirty="0"/>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7880809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3"/>
          <p:cNvSpPr>
            <a:spLocks noGrp="1" noChangeArrowheads="1"/>
          </p:cNvSpPr>
          <p:nvPr>
            <p:ph type="body" idx="1"/>
          </p:nvPr>
        </p:nvSpPr>
        <p:spPr>
          <a:xfrm>
            <a:off x="745464" y="4012762"/>
            <a:ext cx="5608320" cy="4391009"/>
          </a:xfrm>
        </p:spPr>
        <p:txBody>
          <a:bodyPr>
            <a:normAutofit lnSpcReduction="10000"/>
          </a:bodyPr>
          <a:lstStyle/>
          <a:p>
            <a:r>
              <a:rPr lang="en-US" dirty="0"/>
              <a:t>You automatically qualify for Extra Help (and don’t need to apply) if you have Medicare and get full Medicaid coverage, Supplemental Security Income (SSI) benefits, or help from Medicaid paying your Medicare Part B premiums (Medicare Savings Program). Medicare will provide "Extra Help" that may cover 85% to 100% of prescription costs, and may also pay a part or all of your Medicare Part D premiums.</a:t>
            </a:r>
          </a:p>
          <a:p>
            <a:r>
              <a:rPr lang="en-US" dirty="0"/>
              <a:t>If you don’t meet one of the above conditions, you may still qualify for Extra Help, but you’ll need to apply for it. If you think you qualify but aren’t sure, you should still apply. You can apply for Extra Help at any time, and if you’re denied, you can reapply if your circumstances change. Eligibility for Extra Help may be determined by either Social Security or your State Medical Assistance (Medicaid) Office. </a:t>
            </a:r>
          </a:p>
          <a:p>
            <a:r>
              <a:rPr lang="en-US" dirty="0"/>
              <a:t>Resource limits are announced in the fall. Then the Federal Poverty Level (FPL) guidelines are updated annually late in the following January (</a:t>
            </a:r>
            <a:r>
              <a:rPr lang="en-US" dirty="0">
                <a:hlinkClick r:id="rId3"/>
              </a:rPr>
              <a:t>aspe.hhs.gov/poverty-guidelines</a:t>
            </a:r>
            <a:r>
              <a:rPr lang="en-US" dirty="0"/>
              <a:t>) and determine the income level requirements for people applying for the Medicare Part D Low-Income Subsidy (LIS) program, also known as the "Extra Help" program. You may qualify for Extra Help in </a:t>
            </a:r>
            <a:r>
              <a:rPr lang="en-US" dirty="0" smtClean="0"/>
              <a:t>2018 </a:t>
            </a:r>
            <a:r>
              <a:rPr lang="en-US" dirty="0"/>
              <a:t>if your yearly income is below $</a:t>
            </a:r>
            <a:r>
              <a:rPr lang="en-US" dirty="0" smtClean="0"/>
              <a:t>18,210 </a:t>
            </a:r>
            <a:r>
              <a:rPr lang="en-US" dirty="0"/>
              <a:t>for a single person (or $</a:t>
            </a:r>
            <a:r>
              <a:rPr lang="en-US" dirty="0" smtClean="0"/>
              <a:t>24,690 </a:t>
            </a:r>
            <a:r>
              <a:rPr lang="en-US" dirty="0"/>
              <a:t>for a married couple living together or even more if you have dependent children or grandchildren living with you), AND if your assets are below </a:t>
            </a:r>
            <a:r>
              <a:rPr lang="en-US" dirty="0" smtClean="0"/>
              <a:t>$14,100 </a:t>
            </a:r>
            <a:r>
              <a:rPr lang="en-US" dirty="0"/>
              <a:t>for a single person (or $</a:t>
            </a:r>
            <a:r>
              <a:rPr lang="en-US" dirty="0" smtClean="0"/>
              <a:t>28,150 </a:t>
            </a:r>
            <a:r>
              <a:rPr lang="en-US" dirty="0"/>
              <a:t>if you're married). These amounts may change each year. You may qualify even if you have a higher income (like if you still work, live in Alaska or Hawaii, or have dependents living with you). You can apply for Extra Help by completing a paper application you can get by calling Social Security at 1-800-772-1213. TTY: 1-800-325-0778. You may also apply online at </a:t>
            </a:r>
            <a:r>
              <a:rPr lang="en-US" dirty="0">
                <a:hlinkClick r:id="rId4"/>
              </a:rPr>
              <a:t>ssa.gov/i1020</a:t>
            </a:r>
            <a:r>
              <a:rPr lang="en-US" dirty="0"/>
              <a:t>; you may also apply through your state Medicaid agency, or by working with a local organization, such as your State Health Insurance Assistance </a:t>
            </a:r>
            <a:r>
              <a:rPr lang="en-US" dirty="0" smtClean="0"/>
              <a:t>Program </a:t>
            </a:r>
            <a:r>
              <a:rPr lang="en-US" dirty="0"/>
              <a:t>(SHIP).</a:t>
            </a:r>
          </a:p>
        </p:txBody>
      </p:sp>
      <p:sp>
        <p:nvSpPr>
          <p:cNvPr id="4" name="Slide Image Placeholder 3"/>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22761106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type="body" idx="1"/>
          </p:nvPr>
        </p:nvSpPr>
        <p:spPr>
          <a:xfrm>
            <a:off x="347738" y="3791418"/>
            <a:ext cx="6342743" cy="4739065"/>
          </a:xfrm>
        </p:spPr>
        <p:txBody>
          <a:bodyPr>
            <a:normAutofit lnSpcReduction="10000"/>
          </a:bodyPr>
          <a:lstStyle/>
          <a:p>
            <a:pPr>
              <a:spcBef>
                <a:spcPts val="557"/>
              </a:spcBef>
              <a:defRPr/>
            </a:pPr>
            <a:r>
              <a:rPr lang="en-US" dirty="0"/>
              <a:t>If you choose not to join a Medicare drug plan at your first opportunity, you may have a </a:t>
            </a:r>
            <a:r>
              <a:rPr lang="en-US" dirty="0" smtClean="0"/>
              <a:t>monthly </a:t>
            </a:r>
            <a:r>
              <a:rPr lang="en-US" dirty="0"/>
              <a:t>penalty added to your monthly premium if you enroll later. If you have creditable coverage (coverage is expected to pay on average as much as the standard Medicare prescription drug coverage) when you first become eligible for Medicare, you can generally keep that coverage and won’t have to pay a penalty if you choose to enroll in a Medicare drug plan later, as long as you join within 63 days after your other drug coverage ends. Also, you won’t have to pay a higher premium if you get Extra Help paying for your prescription drugs. </a:t>
            </a:r>
          </a:p>
          <a:p>
            <a:pPr>
              <a:spcBef>
                <a:spcPts val="557"/>
              </a:spcBef>
              <a:defRPr/>
            </a:pPr>
            <a:r>
              <a:rPr lang="en-US" dirty="0"/>
              <a:t>The late enrollment penalty is calculated by multiplying the 1% penalty rate times the national base beneficiary premium ($</a:t>
            </a:r>
            <a:r>
              <a:rPr lang="en-US" dirty="0" smtClean="0"/>
              <a:t>35.02 </a:t>
            </a:r>
            <a:r>
              <a:rPr lang="en-US" dirty="0"/>
              <a:t>in </a:t>
            </a:r>
            <a:r>
              <a:rPr lang="en-US" dirty="0" smtClean="0"/>
              <a:t>2018) </a:t>
            </a:r>
            <a:r>
              <a:rPr lang="en-US" dirty="0"/>
              <a:t>times the number of full, uncovered months you were eligible to join a Medicare drug plan but didn’t and went without other creditable prescription drug coverage. The penalty calculation isn’t based on the premium of the plan in which you're enrolled. The final amount is rounded to the nearest $.10 and added to your monthly premium. The national base beneficiary premium may go up each year, so the penalty amount may also go up each year. You may have to pay this penalty for as long as you have a Medicare drug plan. </a:t>
            </a:r>
          </a:p>
          <a:p>
            <a:pPr>
              <a:spcBef>
                <a:spcPts val="557"/>
              </a:spcBef>
              <a:defRPr/>
            </a:pPr>
            <a:r>
              <a:rPr lang="en-US" dirty="0"/>
              <a:t>Here is an example of calculating the Part D late enrollment penalty for someone who didn’t join Part D when first eligible and didn’t have creditable drug coverage for 31 months.</a:t>
            </a:r>
          </a:p>
          <a:p>
            <a:r>
              <a:rPr lang="en-US" b="1" u="sng" dirty="0"/>
              <a:t>Here’s the math: </a:t>
            </a:r>
          </a:p>
          <a:p>
            <a:r>
              <a:rPr lang="en-US" dirty="0"/>
              <a:t>.31 (</a:t>
            </a:r>
            <a:r>
              <a:rPr lang="en-US" dirty="0" smtClean="0"/>
              <a:t>31% </a:t>
            </a:r>
            <a:r>
              <a:rPr lang="en-US" dirty="0"/>
              <a:t>penalty) × $</a:t>
            </a:r>
            <a:r>
              <a:rPr lang="en-US" dirty="0" smtClean="0"/>
              <a:t>35.02 </a:t>
            </a:r>
            <a:r>
              <a:rPr lang="en-US" dirty="0"/>
              <a:t>(</a:t>
            </a:r>
            <a:r>
              <a:rPr lang="en-US" dirty="0" smtClean="0"/>
              <a:t>2018 </a:t>
            </a:r>
            <a:r>
              <a:rPr lang="en-US" dirty="0"/>
              <a:t>base beneficiary premium) = $</a:t>
            </a:r>
            <a:r>
              <a:rPr lang="en-US" dirty="0" smtClean="0"/>
              <a:t>10.86 </a:t>
            </a:r>
            <a:endParaRPr lang="en-US" dirty="0"/>
          </a:p>
          <a:p>
            <a:r>
              <a:rPr lang="en-US" dirty="0"/>
              <a:t>$</a:t>
            </a:r>
            <a:r>
              <a:rPr lang="en-US" dirty="0" smtClean="0"/>
              <a:t>10.86 (rounded </a:t>
            </a:r>
            <a:r>
              <a:rPr lang="en-US" dirty="0"/>
              <a:t>to the nearest $0.10) = $</a:t>
            </a:r>
            <a:r>
              <a:rPr lang="en-US" dirty="0" smtClean="0"/>
              <a:t>10.90 </a:t>
            </a:r>
            <a:endParaRPr lang="en-US" dirty="0"/>
          </a:p>
          <a:p>
            <a:r>
              <a:rPr lang="en-US" dirty="0"/>
              <a:t>$</a:t>
            </a:r>
            <a:r>
              <a:rPr lang="en-US" dirty="0" smtClean="0"/>
              <a:t>10.90 </a:t>
            </a:r>
            <a:r>
              <a:rPr lang="en-US" dirty="0"/>
              <a:t>= </a:t>
            </a:r>
            <a:r>
              <a:rPr lang="en-US" dirty="0" smtClean="0"/>
              <a:t>The monthly </a:t>
            </a:r>
            <a:r>
              <a:rPr lang="en-US" dirty="0"/>
              <a:t>late enrollment penalty for </a:t>
            </a:r>
            <a:r>
              <a:rPr lang="en-US" dirty="0" smtClean="0"/>
              <a:t>2018 in this scenario</a:t>
            </a:r>
            <a:r>
              <a:rPr lang="en-US" dirty="0"/>
              <a:t>	</a:t>
            </a:r>
          </a:p>
          <a:p>
            <a:pPr>
              <a:spcBef>
                <a:spcPts val="557"/>
              </a:spcBef>
              <a:defRPr/>
            </a:pPr>
            <a:r>
              <a:rPr lang="en-US" dirty="0"/>
              <a:t>After you join a Medicare drug plan, the plan will tell you if you owe a penalty, and what your premium will be. You may have to pay this penalty for as long as you have a Medicare drug plan. If you don’t agree with your late enrollment penalty, you may be able to ask Medicare for a review or reconsideration. You’ll need to fill out a reconsideration request form (that your plan will send you), and you’ll have the chance to provide proof that supports your case. </a:t>
            </a:r>
          </a:p>
        </p:txBody>
      </p:sp>
      <p:sp>
        <p:nvSpPr>
          <p:cNvPr id="4" name="Slide Image Placeholder 3"/>
          <p:cNvSpPr>
            <a:spLocks noGrp="1" noRot="1" noChangeAspect="1"/>
          </p:cNvSpPr>
          <p:nvPr>
            <p:ph type="sldImg"/>
          </p:nvPr>
        </p:nvSpPr>
        <p:spPr>
          <a:xfrm>
            <a:off x="719138" y="530225"/>
            <a:ext cx="5395912" cy="3036888"/>
          </a:xfrm>
        </p:spPr>
      </p:sp>
    </p:spTree>
    <p:extLst>
      <p:ext uri="{BB962C8B-B14F-4D97-AF65-F5344CB8AC3E}">
        <p14:creationId xmlns:p14="http://schemas.microsoft.com/office/powerpoint/2010/main" val="42734494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3"/>
          <p:cNvSpPr>
            <a:spLocks noGrp="1" noChangeArrowheads="1"/>
          </p:cNvSpPr>
          <p:nvPr>
            <p:ph type="body" idx="1"/>
          </p:nvPr>
        </p:nvSpPr>
        <p:spPr>
          <a:xfrm>
            <a:off x="716619" y="4065753"/>
            <a:ext cx="5769906" cy="4510476"/>
          </a:xfrm>
        </p:spPr>
        <p:txBody>
          <a:bodyPr/>
          <a:lstStyle/>
          <a:p>
            <a:r>
              <a:rPr lang="en-US" sz="1300" dirty="0"/>
              <a:t>In general, an individual is eligible to enroll in a Medicare prescription drug plan (PDP) if he or she: </a:t>
            </a:r>
          </a:p>
          <a:p>
            <a:pPr marL="228600" indent="-228600">
              <a:buFont typeface="Wingdings" panose="05000000000000000000" pitchFamily="2" charset="2"/>
              <a:buChar char="§"/>
            </a:pPr>
            <a:r>
              <a:rPr lang="en-US" sz="1300" dirty="0"/>
              <a:t>Is enrolled in Medicare Part A and/or Part B </a:t>
            </a:r>
          </a:p>
          <a:p>
            <a:pPr marL="228600" indent="-228600">
              <a:buFont typeface="Wingdings" panose="05000000000000000000" pitchFamily="2" charset="2"/>
              <a:buChar char="§"/>
            </a:pPr>
            <a:r>
              <a:rPr lang="en-US" sz="1300" dirty="0"/>
              <a:t>Permanently resides in the service area of a PDP </a:t>
            </a:r>
          </a:p>
          <a:p>
            <a:pPr marL="228600" indent="-228600">
              <a:buFont typeface="Wingdings" panose="05000000000000000000" pitchFamily="2" charset="2"/>
              <a:buChar char="§"/>
            </a:pPr>
            <a:r>
              <a:rPr lang="en-US" sz="1300" dirty="0"/>
              <a:t>Is a U.S. citizen or lawfully present in the United States </a:t>
            </a:r>
          </a:p>
          <a:p>
            <a:r>
              <a:rPr lang="en-US" sz="1300" dirty="0"/>
              <a:t>An individual who is living abroad or is incarcerated isn’t eligible for Part D as he or she can’t meet the requirement of permanently residing in the service area of a Part D plan.</a:t>
            </a:r>
          </a:p>
          <a:p>
            <a:r>
              <a:rPr lang="en-US" sz="1300" dirty="0"/>
              <a:t>Medicare drug coverage isn’t automatic for most people with Medicare. Most people must join a Medicare drug plan to get coverage. So while all people with Medicare can have this coverage, you need to take action to get it. If you qualify for Extra Help to pay for your prescription drugs, Medicare will enroll you in a Medicare drug plan unless you decline coverage or join a plan yourself. You can only be a member of one Medicare drug plan at a time.</a:t>
            </a:r>
          </a:p>
        </p:txBody>
      </p:sp>
      <p:sp>
        <p:nvSpPr>
          <p:cNvPr id="4" name="Slide Image Placeholder 3"/>
          <p:cNvSpPr>
            <a:spLocks noGrp="1" noRot="1" noChangeAspect="1"/>
          </p:cNvSpPr>
          <p:nvPr>
            <p:ph type="sldImg"/>
          </p:nvPr>
        </p:nvSpPr>
        <p:spPr>
          <a:xfrm>
            <a:off x="819150" y="552450"/>
            <a:ext cx="5667375" cy="3189288"/>
          </a:xfrm>
        </p:spPr>
      </p:sp>
    </p:spTree>
    <p:extLst>
      <p:ext uri="{BB962C8B-B14F-4D97-AF65-F5344CB8AC3E}">
        <p14:creationId xmlns:p14="http://schemas.microsoft.com/office/powerpoint/2010/main" val="2757147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12021" y="3932697"/>
            <a:ext cx="5508172" cy="4441441"/>
          </a:xfrm>
        </p:spPr>
        <p:txBody>
          <a:bodyPr>
            <a:normAutofit fontScale="92500"/>
          </a:bodyPr>
          <a:lstStyle/>
          <a:p>
            <a:r>
              <a:rPr lang="en-US" dirty="0"/>
              <a:t>You can join a Part D plan</a:t>
            </a:r>
          </a:p>
          <a:p>
            <a:pPr marL="165261" indent="-165261">
              <a:buFont typeface="Wingdings" panose="05000000000000000000" pitchFamily="2" charset="2"/>
              <a:buChar char="§"/>
            </a:pPr>
            <a:r>
              <a:rPr lang="en-US" dirty="0"/>
              <a:t>When you first become eligible to get Medicare, you have a 7-month Initial Enrollment Period (IEP) for Part D:</a:t>
            </a:r>
          </a:p>
          <a:p>
            <a:pPr lvl="1" indent="-165261">
              <a:buFont typeface="Arial" panose="020B0604020202020204" pitchFamily="34" charset="0"/>
              <a:buChar char="•"/>
            </a:pPr>
            <a:r>
              <a:rPr lang="en-US" dirty="0"/>
              <a:t>You can apply as early as 3 months before your month of Medicare eligibility. Coverage will start on the date you become eligible for Medicare</a:t>
            </a:r>
          </a:p>
          <a:p>
            <a:pPr lvl="1" indent="-165261">
              <a:buFont typeface="Arial" panose="020B0604020202020204" pitchFamily="34" charset="0"/>
              <a:buChar char="•"/>
            </a:pPr>
            <a:r>
              <a:rPr lang="en-US" dirty="0"/>
              <a:t>If you apply during your month of eligibility, then your Medicare drug coverage begins the first day of the following month</a:t>
            </a:r>
          </a:p>
          <a:p>
            <a:pPr lvl="1" indent="-165261">
              <a:buFont typeface="Arial" panose="020B0604020202020204" pitchFamily="34" charset="0"/>
              <a:buChar char="•"/>
            </a:pPr>
            <a:r>
              <a:rPr lang="en-US" dirty="0"/>
              <a:t>You can apply during the 3 months after your month of eligibility, with coverage beginning the first day of the month after the month you apply</a:t>
            </a:r>
          </a:p>
          <a:p>
            <a:pPr marL="165261" indent="-165261">
              <a:buFont typeface="Wingdings" panose="05000000000000000000" pitchFamily="2" charset="2"/>
              <a:buChar char="§"/>
            </a:pPr>
            <a:r>
              <a:rPr lang="en-US" dirty="0"/>
              <a:t>During Medicare’s annual Open Enrollment for Medicare </a:t>
            </a:r>
            <a:r>
              <a:rPr lang="en-US" dirty="0" smtClean="0"/>
              <a:t>Advantage (MA) </a:t>
            </a:r>
            <a:r>
              <a:rPr lang="en-US" dirty="0"/>
              <a:t>and Medicare Prescription </a:t>
            </a:r>
            <a:r>
              <a:rPr lang="en-US" dirty="0" smtClean="0"/>
              <a:t>Drug Plans (PDPs) (October </a:t>
            </a:r>
            <a:r>
              <a:rPr lang="en-US" dirty="0"/>
              <a:t>15–December </a:t>
            </a:r>
            <a:r>
              <a:rPr lang="en-US" dirty="0" smtClean="0"/>
              <a:t>7) </a:t>
            </a:r>
            <a:r>
              <a:rPr lang="en-US" dirty="0"/>
              <a:t>with changes going into effect on January 1</a:t>
            </a:r>
          </a:p>
          <a:p>
            <a:pPr marL="165261" indent="-165261">
              <a:buFont typeface="Wingdings" panose="05000000000000000000" pitchFamily="2" charset="2"/>
              <a:buChar char="§"/>
            </a:pPr>
            <a:r>
              <a:rPr lang="en-US" dirty="0"/>
              <a:t>January 1–February 14 each year</a:t>
            </a:r>
          </a:p>
          <a:p>
            <a:pPr lvl="1" indent="-165261">
              <a:buFont typeface="Arial" panose="020B0604020202020204" pitchFamily="34" charset="0"/>
              <a:buChar char="•"/>
            </a:pPr>
            <a:r>
              <a:rPr lang="en-US" dirty="0"/>
              <a:t>If you’re in </a:t>
            </a:r>
            <a:r>
              <a:rPr lang="en-US" dirty="0" smtClean="0"/>
              <a:t>an MA </a:t>
            </a:r>
            <a:r>
              <a:rPr lang="en-US" dirty="0"/>
              <a:t>Plan, you can leave your plan and switch to Original Medicare. If you switch, you have until February 14 to also join a </a:t>
            </a:r>
            <a:r>
              <a:rPr lang="en-US" dirty="0" smtClean="0"/>
              <a:t>Medicare PDP </a:t>
            </a:r>
            <a:r>
              <a:rPr lang="en-US" dirty="0"/>
              <a:t>to add drug coverage</a:t>
            </a:r>
          </a:p>
          <a:p>
            <a:pPr lvl="1" indent="-165261">
              <a:buFont typeface="Arial" panose="020B0604020202020204" pitchFamily="34" charset="0"/>
              <a:buChar char="•"/>
            </a:pPr>
            <a:r>
              <a:rPr lang="en-US" dirty="0"/>
              <a:t> Coverage starts the first day of the month after the plan gets the enrollment form </a:t>
            </a:r>
          </a:p>
          <a:p>
            <a:pPr marL="165261" indent="-165261">
              <a:buFont typeface="Wingdings" panose="05000000000000000000" pitchFamily="2" charset="2"/>
              <a:buChar char="§"/>
            </a:pPr>
            <a:r>
              <a:rPr lang="en-US" dirty="0"/>
              <a:t>April 1–June 30 (limited)</a:t>
            </a:r>
          </a:p>
          <a:p>
            <a:pPr lvl="1" indent="-165261">
              <a:buFont typeface="Arial" panose="020B0604020202020204" pitchFamily="34" charset="0"/>
              <a:buChar char="•"/>
            </a:pPr>
            <a:r>
              <a:rPr lang="en-US" dirty="0"/>
              <a:t>If you don’t have Medicare Part </a:t>
            </a:r>
            <a:r>
              <a:rPr lang="en-US" dirty="0" smtClean="0"/>
              <a:t>A, </a:t>
            </a:r>
            <a:r>
              <a:rPr lang="en-US" dirty="0"/>
              <a:t>and enroll in Medicare Part B during the Part B General Enrollment Period (January 1–March 31), you can sign up for a Medicare Prescription Drug Plan from April 1–June 30. Your coverage begins July </a:t>
            </a:r>
            <a:r>
              <a:rPr lang="en-US" dirty="0" smtClean="0"/>
              <a:t>1.</a:t>
            </a:r>
            <a:endParaRPr lang="en-US" dirty="0"/>
          </a:p>
          <a:p>
            <a:pPr lvl="1" indent="-165261">
              <a:buFont typeface="Arial" panose="020B0604020202020204" pitchFamily="34" charset="0"/>
              <a:buChar char="•"/>
            </a:pPr>
            <a:endParaRPr lang="en-US" dirty="0"/>
          </a:p>
          <a:p>
            <a:pPr lvl="1"/>
            <a:endParaRPr lang="en-US" dirty="0"/>
          </a:p>
          <a:p>
            <a:pPr lvl="1"/>
            <a:endParaRPr lang="en-US" dirty="0"/>
          </a:p>
          <a:p>
            <a:endParaRPr lang="en-US" dirty="0"/>
          </a:p>
        </p:txBody>
      </p:sp>
      <p:sp>
        <p:nvSpPr>
          <p:cNvPr id="7" name="Slide Image Placeholder 6"/>
          <p:cNvSpPr>
            <a:spLocks noGrp="1" noRot="1" noChangeAspect="1"/>
          </p:cNvSpPr>
          <p:nvPr>
            <p:ph type="sldImg"/>
          </p:nvPr>
        </p:nvSpPr>
        <p:spPr>
          <a:xfrm>
            <a:off x="660400" y="733425"/>
            <a:ext cx="5397500" cy="3036888"/>
          </a:xfrm>
        </p:spPr>
      </p:sp>
    </p:spTree>
    <p:extLst>
      <p:ext uri="{BB962C8B-B14F-4D97-AF65-F5344CB8AC3E}">
        <p14:creationId xmlns:p14="http://schemas.microsoft.com/office/powerpoint/2010/main" val="3138533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Notes Placeholder 2"/>
          <p:cNvSpPr>
            <a:spLocks noGrp="1"/>
          </p:cNvSpPr>
          <p:nvPr>
            <p:ph type="body" idx="1"/>
          </p:nvPr>
        </p:nvSpPr>
        <p:spPr>
          <a:xfrm>
            <a:off x="319919" y="3809425"/>
            <a:ext cx="6231467" cy="4608630"/>
          </a:xfrm>
        </p:spPr>
        <p:txBody>
          <a:bodyPr>
            <a:normAutofit lnSpcReduction="10000"/>
          </a:bodyPr>
          <a:lstStyle/>
          <a:p>
            <a:pPr>
              <a:lnSpc>
                <a:spcPct val="110000"/>
              </a:lnSpc>
            </a:pPr>
            <a:r>
              <a:rPr lang="en-US" dirty="0"/>
              <a:t>You can change your Medicare prescription drug coverage when certain events happen in your life. These chances to make changes are called Special Enrollment Periods (SEPs). Each SEP has different rules about when you can make changes and the type of changes you can make. These chances to make changes are in addition to the regular enrollment periods that happen each year. The SEPs listed below are examples. The list doesn’t include every situation: </a:t>
            </a:r>
          </a:p>
          <a:p>
            <a:pPr marL="165261" indent="-165261">
              <a:lnSpc>
                <a:spcPct val="110000"/>
              </a:lnSpc>
              <a:buFont typeface="Wingdings" panose="05000000000000000000" pitchFamily="2" charset="2"/>
              <a:buChar char="§"/>
            </a:pPr>
            <a:r>
              <a:rPr lang="en-US" dirty="0"/>
              <a:t>If you permanently move out of your plan’s service area</a:t>
            </a:r>
          </a:p>
          <a:p>
            <a:pPr marL="165261" indent="-165261">
              <a:lnSpc>
                <a:spcPct val="110000"/>
              </a:lnSpc>
              <a:buFont typeface="Wingdings" panose="05000000000000000000" pitchFamily="2" charset="2"/>
              <a:buChar char="§"/>
            </a:pPr>
            <a:r>
              <a:rPr lang="en-US" dirty="0"/>
              <a:t>If you lose your other creditable prescription drug coverage</a:t>
            </a:r>
          </a:p>
          <a:p>
            <a:pPr marL="165261" indent="-165261">
              <a:lnSpc>
                <a:spcPct val="110000"/>
              </a:lnSpc>
              <a:buFont typeface="Wingdings" panose="05000000000000000000" pitchFamily="2" charset="2"/>
              <a:buChar char="§"/>
            </a:pPr>
            <a:r>
              <a:rPr lang="en-US" dirty="0"/>
              <a:t>If you weren’t properly told that your other coverage wasn’t creditable, or that the other coverage was reduced so that it’s no longer creditable</a:t>
            </a:r>
          </a:p>
          <a:p>
            <a:pPr marL="165261" indent="-165261">
              <a:lnSpc>
                <a:spcPct val="110000"/>
              </a:lnSpc>
              <a:buFont typeface="Wingdings" panose="05000000000000000000" pitchFamily="2" charset="2"/>
              <a:buChar char="§"/>
            </a:pPr>
            <a:r>
              <a:rPr lang="en-US" dirty="0"/>
              <a:t>If you enter, live at, or leave a long-term care facility like a nursing home</a:t>
            </a:r>
          </a:p>
          <a:p>
            <a:pPr marL="165261" indent="-165261">
              <a:lnSpc>
                <a:spcPct val="110000"/>
              </a:lnSpc>
              <a:buFont typeface="Wingdings" panose="05000000000000000000" pitchFamily="2" charset="2"/>
              <a:buChar char="§"/>
            </a:pPr>
            <a:r>
              <a:rPr lang="en-US" dirty="0"/>
              <a:t>If you qualify for Extra Help, you have a continuous SEP, and can change your Medicare drug plan at any time</a:t>
            </a:r>
          </a:p>
          <a:p>
            <a:pPr marL="165261" indent="-165261">
              <a:lnSpc>
                <a:spcPct val="110000"/>
              </a:lnSpc>
              <a:buFont typeface="Wingdings" panose="05000000000000000000" pitchFamily="2" charset="2"/>
              <a:buChar char="§"/>
            </a:pPr>
            <a:r>
              <a:rPr lang="en-US" dirty="0"/>
              <a:t>If you belong to a State Pharmaceutical Assistance Program </a:t>
            </a:r>
          </a:p>
          <a:p>
            <a:pPr marL="165261" indent="-165261">
              <a:lnSpc>
                <a:spcPct val="110000"/>
              </a:lnSpc>
              <a:buFont typeface="Wingdings" panose="05000000000000000000" pitchFamily="2" charset="2"/>
              <a:buChar char="§"/>
            </a:pPr>
            <a:r>
              <a:rPr lang="en-US" dirty="0"/>
              <a:t>If you join or switch to a plan that has a 5-star </a:t>
            </a:r>
            <a:r>
              <a:rPr lang="en-US" dirty="0" smtClean="0"/>
              <a:t>rating</a:t>
            </a:r>
            <a:endParaRPr lang="en-US" dirty="0"/>
          </a:p>
          <a:p>
            <a:pPr marL="165261" indent="-165261">
              <a:lnSpc>
                <a:spcPct val="110000"/>
              </a:lnSpc>
              <a:buFont typeface="Wingdings" panose="05000000000000000000" pitchFamily="2" charset="2"/>
              <a:buChar char="§"/>
            </a:pPr>
            <a:r>
              <a:rPr lang="en-US" dirty="0"/>
              <a:t>Other exceptional circumstances, like if you no longer qualify for Extra Help</a:t>
            </a:r>
          </a:p>
          <a:p>
            <a:pPr marL="0" lvl="1">
              <a:lnSpc>
                <a:spcPct val="110000"/>
              </a:lnSpc>
            </a:pPr>
            <a:r>
              <a:rPr lang="en-US" b="1" dirty="0"/>
              <a:t>NOTE</a:t>
            </a:r>
            <a:r>
              <a:rPr lang="en-US" dirty="0"/>
              <a:t>: It’s important to remember that the SEPs for Part B and Part D have different time frames for when you can sign up for coverage. You may be eligible for a Medicare Part B SEP if you’re over 65 and you (or your spouse) are still working and have health insurance through current active employment. Your Part B SEP lasts for 8 months and begins the month after your employment ends. However, your Part D SEP lasts for only 2 full months after the month your coverage ends. </a:t>
            </a:r>
          </a:p>
          <a:p>
            <a:pPr lvl="1"/>
            <a:endParaRPr lang="en-US" dirty="0"/>
          </a:p>
        </p:txBody>
      </p:sp>
      <p:sp>
        <p:nvSpPr>
          <p:cNvPr id="4" name="Slide Image Placeholder 3"/>
          <p:cNvSpPr>
            <a:spLocks noGrp="1" noRot="1" noChangeAspect="1"/>
          </p:cNvSpPr>
          <p:nvPr>
            <p:ph type="sldImg"/>
          </p:nvPr>
        </p:nvSpPr>
        <p:spPr>
          <a:xfrm>
            <a:off x="660400" y="593725"/>
            <a:ext cx="5397500" cy="3036888"/>
          </a:xfrm>
        </p:spPr>
      </p:sp>
    </p:spTree>
    <p:extLst>
      <p:ext uri="{BB962C8B-B14F-4D97-AF65-F5344CB8AC3E}">
        <p14:creationId xmlns:p14="http://schemas.microsoft.com/office/powerpoint/2010/main" val="22381380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66738"/>
            <a:ext cx="5575300" cy="3136900"/>
          </a:xfrm>
        </p:spPr>
      </p:sp>
      <p:sp>
        <p:nvSpPr>
          <p:cNvPr id="3" name="Notes Placeholder 2"/>
          <p:cNvSpPr>
            <a:spLocks noGrp="1"/>
          </p:cNvSpPr>
          <p:nvPr>
            <p:ph type="body" idx="1"/>
          </p:nvPr>
        </p:nvSpPr>
        <p:spPr/>
        <p:txBody>
          <a:bodyPr/>
          <a:lstStyle/>
          <a:p>
            <a:r>
              <a:rPr lang="en-US" dirty="0"/>
              <a:t>Another way to get your Medicare coverage is through a Medicare Advantage (MA) Plan. </a:t>
            </a:r>
          </a:p>
          <a:p>
            <a:r>
              <a:rPr lang="en-US" dirty="0"/>
              <a:t>MA Plans (Part C), like a Health Maintenance Organization (HMO) or a Preferred Provider Organization (PPO), cover Part A and Part B services and supplies. They also may include Medicare prescription drug coverage (MA-PD). You can add a Part D plan to a Medicare Private Fee-for-Service, or Medicare Medical Savings Account (MSA) Plan that doesn’t have prescription drug coverage included. You can't add Part D coverage to an HMO or PPO plan without drug coverage. Visit </a:t>
            </a:r>
            <a:r>
              <a:rPr lang="en-US" dirty="0" smtClean="0">
                <a:hlinkClick r:id="rId3"/>
              </a:rPr>
              <a:t>Medicare.gov/Pubs/pdf/11135-Prescription-Drug-Coverage-with-MA-MCP.pdf</a:t>
            </a:r>
            <a:r>
              <a:rPr lang="en-US" dirty="0" smtClean="0"/>
              <a:t> to </a:t>
            </a:r>
            <a:r>
              <a:rPr lang="en-US" dirty="0"/>
              <a:t>access the publication “How </a:t>
            </a:r>
            <a:r>
              <a:rPr lang="en-US" dirty="0" smtClean="0"/>
              <a:t>Medicare prescription drug coverage </a:t>
            </a:r>
            <a:r>
              <a:rPr lang="en-US" dirty="0"/>
              <a:t>Works With a Medicare Advantage Plan or Medicare Cost Plan.”</a:t>
            </a:r>
          </a:p>
          <a:p>
            <a:r>
              <a:rPr lang="en-US" dirty="0"/>
              <a:t>Medigap policies don’t work with these plans. If you join an MA Plan, you can’t use your Medicare Supplement Insurance (Medigap) Policy to pay for out-of-pocket costs you have in the Medicare Advantage Plan.</a:t>
            </a:r>
          </a:p>
          <a:p>
            <a:pPr lvl="1"/>
            <a:endParaRPr lang="en-US" dirty="0"/>
          </a:p>
          <a:p>
            <a:endParaRPr lang="en-US" dirty="0"/>
          </a:p>
        </p:txBody>
      </p:sp>
    </p:spTree>
    <p:extLst>
      <p:ext uri="{BB962C8B-B14F-4D97-AF65-F5344CB8AC3E}">
        <p14:creationId xmlns:p14="http://schemas.microsoft.com/office/powerpoint/2010/main" val="273557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489" y="4217814"/>
            <a:ext cx="6220339" cy="4594399"/>
          </a:xfrm>
        </p:spPr>
        <p:txBody>
          <a:bodyPr>
            <a:normAutofit/>
          </a:bodyPr>
          <a:lstStyle/>
          <a:p>
            <a:r>
              <a:rPr lang="en-US" dirty="0"/>
              <a:t>Here is</a:t>
            </a:r>
            <a:r>
              <a:rPr lang="en-US" baseline="0" dirty="0"/>
              <a:t> more detail about what is covered under Part A:</a:t>
            </a:r>
            <a:endParaRPr lang="en-US" dirty="0"/>
          </a:p>
          <a:p>
            <a:pPr marL="174694" indent="-174694">
              <a:buFont typeface="Wingdings" panose="05000000000000000000" pitchFamily="2" charset="2"/>
              <a:buChar char="§"/>
            </a:pPr>
            <a:r>
              <a:rPr lang="en-US" b="1" dirty="0"/>
              <a:t>Inpatient hospital </a:t>
            </a:r>
            <a:r>
              <a:rPr lang="en-US" b="1" dirty="0" smtClean="0"/>
              <a:t>care </a:t>
            </a:r>
            <a:r>
              <a:rPr lang="en-US" dirty="0" smtClean="0"/>
              <a:t>– Semi-private </a:t>
            </a:r>
            <a:r>
              <a:rPr lang="en-US" dirty="0"/>
              <a:t>room, meals, general nursing, other hospital services and supplies, as well as care in inpatient rehabilitation facilities and inpatient mental health care in a psychiatric hospital (lifetime 190-day limit). </a:t>
            </a:r>
            <a:endParaRPr lang="en-US" dirty="0" smtClean="0"/>
          </a:p>
          <a:p>
            <a:pPr marL="165261" indent="-165261" fontAlgn="base">
              <a:spcBef>
                <a:spcPts val="611"/>
              </a:spcBef>
              <a:buFont typeface="Wingdings" panose="05000000000000000000" pitchFamily="2" charset="2"/>
              <a:buChar char="§"/>
            </a:pPr>
            <a:r>
              <a:rPr lang="en-US" b="1" dirty="0"/>
              <a:t>All people with Part A are covered for inpatient hospital care when all of these are true:</a:t>
            </a:r>
          </a:p>
          <a:p>
            <a:pPr marL="440695" indent="-220348" fontAlgn="base">
              <a:spcBef>
                <a:spcPts val="611"/>
              </a:spcBef>
              <a:buFont typeface="Arial" panose="020B0604020202020204" pitchFamily="34" charset="0"/>
              <a:buChar char="•"/>
            </a:pPr>
            <a:r>
              <a:rPr lang="en-US" dirty="0"/>
              <a:t>A doctor makes an official order which says you need 2 or more midnights of medically necessary care to treat your illness or injury and the hospital formally admits you</a:t>
            </a:r>
          </a:p>
          <a:p>
            <a:pPr marL="440695" indent="-220348" fontAlgn="base">
              <a:spcBef>
                <a:spcPts val="611"/>
              </a:spcBef>
              <a:buFont typeface="Arial" panose="020B0604020202020204" pitchFamily="34" charset="0"/>
              <a:buChar char="•"/>
            </a:pPr>
            <a:r>
              <a:rPr lang="en-US" dirty="0"/>
              <a:t>You need the kind of care that can be given only in a hospital</a:t>
            </a:r>
          </a:p>
          <a:p>
            <a:pPr marL="440695" indent="-220348" fontAlgn="base">
              <a:spcBef>
                <a:spcPts val="611"/>
              </a:spcBef>
              <a:buFont typeface="Arial" panose="020B0604020202020204" pitchFamily="34" charset="0"/>
              <a:buChar char="•"/>
            </a:pPr>
            <a:r>
              <a:rPr lang="en-US" dirty="0"/>
              <a:t>The hospital accepts Medicare</a:t>
            </a:r>
          </a:p>
          <a:p>
            <a:pPr marL="440695" indent="-220348" fontAlgn="base">
              <a:spcBef>
                <a:spcPts val="611"/>
              </a:spcBef>
              <a:buFont typeface="Arial" panose="020B0604020202020204" pitchFamily="34" charset="0"/>
              <a:buChar char="•"/>
            </a:pPr>
            <a:r>
              <a:rPr lang="en-US" dirty="0"/>
              <a:t>The Utilization Review Committee of the hospital approves your stay while you're in a hospital</a:t>
            </a:r>
          </a:p>
          <a:p>
            <a:pPr marL="174694" indent="-174694">
              <a:buFont typeface="Wingdings" panose="05000000000000000000" pitchFamily="2" charset="2"/>
              <a:buChar char="§"/>
            </a:pPr>
            <a:r>
              <a:rPr lang="en-US" b="1" dirty="0" smtClean="0"/>
              <a:t>Inpatient </a:t>
            </a:r>
            <a:r>
              <a:rPr lang="en-US" b="1" dirty="0"/>
              <a:t>skilled nursing facility (SNF) care </a:t>
            </a:r>
            <a:r>
              <a:rPr lang="en-US" dirty="0"/>
              <a:t>(not custodial or long-term care if you meet certain criteria</a:t>
            </a:r>
            <a:r>
              <a:rPr lang="en-US" dirty="0" smtClean="0"/>
              <a:t>. </a:t>
            </a:r>
            <a:r>
              <a:rPr lang="en-US" dirty="0"/>
              <a:t>Skilled care involves safe and effective care given by skilled nursing or rehabilitative staff. Skilled nursing and therapy staff </a:t>
            </a:r>
            <a:r>
              <a:rPr lang="en-US" dirty="0" smtClean="0"/>
              <a:t>includes registered nurses, licensed </a:t>
            </a:r>
            <a:r>
              <a:rPr lang="en-US" dirty="0"/>
              <a:t>practical and vocational </a:t>
            </a:r>
            <a:r>
              <a:rPr lang="en-US" dirty="0" smtClean="0"/>
              <a:t>nurses, physical </a:t>
            </a:r>
            <a:r>
              <a:rPr lang="en-US" dirty="0"/>
              <a:t>and occupational </a:t>
            </a:r>
            <a:r>
              <a:rPr lang="en-US" dirty="0" smtClean="0"/>
              <a:t>therapists, speech-language pathologists, and audiologists. </a:t>
            </a:r>
            <a:endParaRPr lang="en-US" dirty="0"/>
          </a:p>
          <a:p>
            <a:pPr fontAlgn="base">
              <a:spcBef>
                <a:spcPts val="611"/>
              </a:spcBef>
            </a:pPr>
            <a:r>
              <a:rPr lang="en-US" dirty="0"/>
              <a:t>Medicare doesn’t pay for your hospital or medical bills if you’re not lawfully present in the United States. Also, in most situations, Medicare doesn’t pay for your hospital or medical bills if you're incarcerated. </a:t>
            </a:r>
          </a:p>
          <a:p>
            <a:pPr>
              <a:spcBef>
                <a:spcPts val="611"/>
              </a:spcBef>
            </a:pPr>
            <a:endParaRPr lang="en-US" dirty="0"/>
          </a:p>
          <a:p>
            <a:endParaRPr lang="en-US" dirty="0"/>
          </a:p>
        </p:txBody>
      </p:sp>
      <p:sp>
        <p:nvSpPr>
          <p:cNvPr id="7" name="Slide Image Placeholder 6"/>
          <p:cNvSpPr>
            <a:spLocks noGrp="1" noRot="1" noChangeAspect="1"/>
          </p:cNvSpPr>
          <p:nvPr>
            <p:ph type="sldImg"/>
          </p:nvPr>
        </p:nvSpPr>
        <p:spPr>
          <a:xfrm>
            <a:off x="749300" y="735013"/>
            <a:ext cx="5667375" cy="3189287"/>
          </a:xfrm>
        </p:spPr>
      </p:sp>
    </p:spTree>
    <p:extLst>
      <p:ext uri="{BB962C8B-B14F-4D97-AF65-F5344CB8AC3E}">
        <p14:creationId xmlns:p14="http://schemas.microsoft.com/office/powerpoint/2010/main" val="6830806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98475"/>
            <a:ext cx="5575300" cy="3136900"/>
          </a:xfrm>
        </p:spPr>
      </p:sp>
      <p:sp>
        <p:nvSpPr>
          <p:cNvPr id="3" name="Notes Placeholder 2"/>
          <p:cNvSpPr>
            <a:spLocks noGrp="1"/>
          </p:cNvSpPr>
          <p:nvPr>
            <p:ph type="body" idx="1"/>
          </p:nvPr>
        </p:nvSpPr>
        <p:spPr>
          <a:xfrm>
            <a:off x="363503" y="3846754"/>
            <a:ext cx="6283395" cy="4486980"/>
          </a:xfrm>
        </p:spPr>
        <p:txBody>
          <a:bodyPr>
            <a:normAutofit fontScale="77500" lnSpcReduction="20000"/>
          </a:bodyPr>
          <a:lstStyle/>
          <a:p>
            <a:pPr defTabSz="931717">
              <a:lnSpc>
                <a:spcPct val="120000"/>
              </a:lnSpc>
              <a:spcBef>
                <a:spcPts val="578"/>
              </a:spcBef>
              <a:defRPr/>
            </a:pPr>
            <a:r>
              <a:rPr lang="en-US" sz="1300" dirty="0"/>
              <a:t>If you join a Medicare Advantage (MA) Plan, you may have to use a network of doctors and/or hospitals (the facilities, providers, and suppliers your plan has contracted with to provide health care services).</a:t>
            </a:r>
          </a:p>
          <a:p>
            <a:pPr defTabSz="931717">
              <a:lnSpc>
                <a:spcPct val="120000"/>
              </a:lnSpc>
              <a:spcBef>
                <a:spcPts val="578"/>
              </a:spcBef>
              <a:defRPr/>
            </a:pPr>
            <a:r>
              <a:rPr lang="en-US" sz="1300" dirty="0"/>
              <a:t>There are 4 main types of MA Plans. Not all types of plans are available in all areas:</a:t>
            </a:r>
          </a:p>
          <a:p>
            <a:pPr marL="174694" indent="-174694">
              <a:lnSpc>
                <a:spcPct val="120000"/>
              </a:lnSpc>
              <a:spcBef>
                <a:spcPts val="578"/>
              </a:spcBef>
              <a:buFont typeface="Wingdings" panose="05000000000000000000" pitchFamily="2" charset="2"/>
              <a:buChar char="§"/>
            </a:pPr>
            <a:r>
              <a:rPr lang="en-US" sz="1300" dirty="0"/>
              <a:t>Medicare Health Maintenance Organization (HMO) Plans – You get your care and services from doctors or hospitals in the plan’s network. If you get care outside the plan network, you may have to pay the full cost. You may need a referral to see certain specialists.</a:t>
            </a:r>
          </a:p>
          <a:p>
            <a:pPr marL="174694" indent="-174694">
              <a:lnSpc>
                <a:spcPct val="120000"/>
              </a:lnSpc>
              <a:spcBef>
                <a:spcPts val="578"/>
              </a:spcBef>
              <a:buFont typeface="Wingdings" panose="05000000000000000000" pitchFamily="2" charset="2"/>
              <a:buChar char="§"/>
            </a:pPr>
            <a:r>
              <a:rPr lang="en-US" sz="1300" dirty="0"/>
              <a:t>Medicare Preferred Provider Organization (PPO) Plans – You have a network of doctors and hospitals, but with a PPO plan, you can also use out‑of‑network providers for covered services, usually for a higher cost. </a:t>
            </a:r>
          </a:p>
          <a:p>
            <a:pPr marL="174694" indent="-174694">
              <a:lnSpc>
                <a:spcPct val="120000"/>
              </a:lnSpc>
              <a:spcBef>
                <a:spcPts val="578"/>
              </a:spcBef>
              <a:buFont typeface="Wingdings" panose="05000000000000000000" pitchFamily="2" charset="2"/>
              <a:buChar char="§"/>
            </a:pPr>
            <a:r>
              <a:rPr lang="en-US" sz="1300" dirty="0"/>
              <a:t>Medicare Private Fee-for-Service (PFFS) Plans – You can go to any Medicare-approved doctor or hospital that accepts the plan’s payment terms and agrees to treat you. If you join a PFFS Plan that has a network, you can also see any of the network providers who have agreed to always treat plan members. You can also choose an out‑of‑network doctor, hospital, or other provider who accepts the plan’s terms, but you may pay more. </a:t>
            </a:r>
          </a:p>
          <a:p>
            <a:pPr marL="174694" indent="-174694">
              <a:lnSpc>
                <a:spcPct val="120000"/>
              </a:lnSpc>
              <a:spcBef>
                <a:spcPts val="578"/>
              </a:spcBef>
              <a:buFont typeface="Wingdings" panose="05000000000000000000" pitchFamily="2" charset="2"/>
              <a:buChar char="§"/>
            </a:pPr>
            <a:r>
              <a:rPr lang="en-US" sz="1300" dirty="0"/>
              <a:t>Medicare Special Needs (SNP) Plans – SNP Plans are designed to provide focused care management, special expertise of the plan’s providers, and benefits tailored to enrollee conditions. You generally must get your care and services from doctors, other health care providers, or hospitals in the plan’s network.</a:t>
            </a:r>
          </a:p>
          <a:p>
            <a:pPr marL="0" lvl="1" defTabSz="931717">
              <a:lnSpc>
                <a:spcPct val="120000"/>
              </a:lnSpc>
              <a:spcBef>
                <a:spcPts val="578"/>
              </a:spcBef>
              <a:defRPr/>
            </a:pPr>
            <a:r>
              <a:rPr lang="en-US" sz="1300" dirty="0">
                <a:solidFill>
                  <a:prstClr val="black"/>
                </a:solidFill>
              </a:rPr>
              <a:t>There are 2 less common types of plans that may be available</a:t>
            </a:r>
            <a:endParaRPr lang="en-US" sz="1300" dirty="0"/>
          </a:p>
          <a:p>
            <a:pPr marL="174694" indent="-174694">
              <a:lnSpc>
                <a:spcPct val="120000"/>
              </a:lnSpc>
              <a:spcBef>
                <a:spcPts val="578"/>
              </a:spcBef>
              <a:buFont typeface="Wingdings" panose="05000000000000000000" pitchFamily="2" charset="2"/>
              <a:buChar char="§"/>
            </a:pPr>
            <a:r>
              <a:rPr lang="en-US" sz="1300" dirty="0"/>
              <a:t>HMO Point-of-Service (HMOPOS) Plans – In some HMO plans, you may be able to go out-of-network for certain services, usually for a higher cost. This is called an HMO with a point-of-service (POS) option. </a:t>
            </a:r>
          </a:p>
          <a:p>
            <a:pPr marL="174694" indent="-174694">
              <a:lnSpc>
                <a:spcPct val="120000"/>
              </a:lnSpc>
              <a:spcBef>
                <a:spcPts val="578"/>
              </a:spcBef>
              <a:buFont typeface="Wingdings" panose="05000000000000000000" pitchFamily="2" charset="2"/>
              <a:buChar char="§"/>
            </a:pPr>
            <a:r>
              <a:rPr lang="en-US" sz="1300" dirty="0"/>
              <a:t>Medicare Medical Savings Account (MSA) Plans – Plans that combine a high-deductible health plan with a bank account. Medicare deposits money into the account, and you use the money to pay for your health care services. </a:t>
            </a:r>
          </a:p>
          <a:p>
            <a:pPr>
              <a:lnSpc>
                <a:spcPct val="120000"/>
              </a:lnSpc>
              <a:spcBef>
                <a:spcPts val="578"/>
              </a:spcBef>
            </a:pPr>
            <a:r>
              <a:rPr lang="en-US" sz="1300" dirty="0"/>
              <a:t>PFFS and MSA plans aren't coordinated care plans, so an enrollee in these plan types won't necessarily have a network of providers or a provider to coordinate their care.  </a:t>
            </a:r>
            <a:endParaRPr lang="en-US" dirty="0"/>
          </a:p>
          <a:p>
            <a:pPr>
              <a:lnSpc>
                <a:spcPct val="120000"/>
              </a:lnSpc>
              <a:spcBef>
                <a:spcPts val="578"/>
              </a:spcBef>
            </a:pPr>
            <a:endParaRPr lang="en-US" dirty="0"/>
          </a:p>
        </p:txBody>
      </p:sp>
    </p:spTree>
    <p:extLst>
      <p:ext uri="{BB962C8B-B14F-4D97-AF65-F5344CB8AC3E}">
        <p14:creationId xmlns:p14="http://schemas.microsoft.com/office/powerpoint/2010/main" val="10903650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214816"/>
            <a:ext cx="5608320" cy="3660458"/>
          </a:xfrm>
        </p:spPr>
        <p:txBody>
          <a:bodyPr/>
          <a:lstStyle/>
          <a:p>
            <a:pPr marL="174694" indent="-174694">
              <a:buFont typeface="Wingdings" panose="05000000000000000000" pitchFamily="2" charset="2"/>
              <a:buChar char="§"/>
            </a:pPr>
            <a:r>
              <a:rPr lang="en-US" dirty="0"/>
              <a:t>If you join a Medicare Advantage (MA) Plan, you </a:t>
            </a:r>
          </a:p>
          <a:p>
            <a:pPr marL="354241" lvl="1" indent="-176312">
              <a:buFont typeface="Arial" panose="020B0604020202020204" pitchFamily="34" charset="0"/>
              <a:buChar char="•"/>
            </a:pPr>
            <a:r>
              <a:rPr lang="en-US" dirty="0"/>
              <a:t>Are still in Medicare with all rights and protections</a:t>
            </a:r>
          </a:p>
          <a:p>
            <a:pPr marL="354241" lvl="1" indent="-176312">
              <a:buFont typeface="Arial" panose="020B0604020202020204" pitchFamily="34" charset="0"/>
              <a:buChar char="•"/>
            </a:pPr>
            <a:r>
              <a:rPr lang="en-US" dirty="0"/>
              <a:t>Still get those services covered by Part A and Part B, but the MA Plan covers those services instead (must have both Part A and Part B to join an MA Plan)</a:t>
            </a:r>
          </a:p>
          <a:p>
            <a:pPr marL="354241" lvl="1" indent="-176312">
              <a:buFont typeface="Arial" panose="020B0604020202020204" pitchFamily="34" charset="0"/>
              <a:buChar char="•"/>
            </a:pPr>
            <a:r>
              <a:rPr lang="en-US" dirty="0"/>
              <a:t>May choose a plan that includes prescription drug coverage </a:t>
            </a:r>
          </a:p>
          <a:p>
            <a:pPr marL="580706" lvl="2" indent="-176315">
              <a:buSzPct val="50000"/>
              <a:buFont typeface="Wingdings" panose="05000000000000000000" pitchFamily="2" charset="2"/>
              <a:buChar char="q"/>
            </a:pPr>
            <a:r>
              <a:rPr lang="en-US" dirty="0"/>
              <a:t>Benefits and cost-sharing may be different</a:t>
            </a:r>
          </a:p>
          <a:p>
            <a:pPr marL="354241" lvl="1" indent="-176312">
              <a:buFont typeface="Arial" panose="020B0604020202020204" pitchFamily="34" charset="0"/>
              <a:buChar char="•"/>
            </a:pPr>
            <a:r>
              <a:rPr lang="en-US" dirty="0"/>
              <a:t>May choose a plan that includes extra benefits such as vision or dental offered at the plan’s expense (not covered by Medicare)</a:t>
            </a:r>
          </a:p>
          <a:p>
            <a:pPr marL="335112" indent="-166791" fontAlgn="base">
              <a:buSzPct val="100000"/>
              <a:buFont typeface="Arial" panose="020B0604020202020204" pitchFamily="34" charset="0"/>
              <a:buChar char="•"/>
            </a:pPr>
            <a:r>
              <a:rPr lang="en-US" dirty="0"/>
              <a:t>MA Plans can't charge more than Original Medicare for certain services like chemotherapy, dialysis, and skilled nursing facility care</a:t>
            </a:r>
          </a:p>
          <a:p>
            <a:pPr marL="335112" indent="-166791" fontAlgn="base">
              <a:buSzPct val="100000"/>
              <a:buFont typeface="Arial" panose="020B0604020202020204" pitchFamily="34" charset="0"/>
              <a:buChar char="•"/>
            </a:pPr>
            <a:r>
              <a:rPr lang="en-US" dirty="0"/>
              <a:t>MA Plans have a yearly limit on your out-of-pocket costs for medical services. Once you reach this limit, you’ll pay nothing for covered services. This limit may be different between MA Plans and can change each year. You should consider this when choosing a plan.</a:t>
            </a:r>
          </a:p>
          <a:p>
            <a:pPr marL="174697" indent="-174697" fontAlgn="base">
              <a:buFont typeface="Wingdings" panose="05000000000000000000" pitchFamily="2" charset="2"/>
              <a:buChar char="§"/>
            </a:pPr>
            <a:r>
              <a:rPr lang="en-US" dirty="0"/>
              <a:t>You can’t use a Medigap policy with an MA Plan.</a:t>
            </a:r>
          </a:p>
          <a:p>
            <a:endParaRPr lang="en-US" dirty="0"/>
          </a:p>
        </p:txBody>
      </p:sp>
      <p:sp>
        <p:nvSpPr>
          <p:cNvPr id="7" name="Slide Image Placeholder 6"/>
          <p:cNvSpPr>
            <a:spLocks noGrp="1" noRot="1" noChangeAspect="1"/>
          </p:cNvSpPr>
          <p:nvPr>
            <p:ph type="sldImg"/>
          </p:nvPr>
        </p:nvSpPr>
        <p:spPr>
          <a:xfrm>
            <a:off x="749300" y="735013"/>
            <a:ext cx="5667375" cy="3189287"/>
          </a:xfrm>
        </p:spPr>
      </p:sp>
    </p:spTree>
    <p:extLst>
      <p:ext uri="{BB962C8B-B14F-4D97-AF65-F5344CB8AC3E}">
        <p14:creationId xmlns:p14="http://schemas.microsoft.com/office/powerpoint/2010/main" val="20420613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p:txBody>
          <a:bodyPr/>
          <a:lstStyle/>
          <a:p>
            <a:pPr>
              <a:spcBef>
                <a:spcPts val="589"/>
              </a:spcBef>
            </a:pPr>
            <a:r>
              <a:rPr lang="en-US" dirty="0">
                <a:ea typeface="Arial" pitchFamily="84" charset="0"/>
                <a:cs typeface="Arial" pitchFamily="84" charset="0"/>
              </a:rPr>
              <a:t>If you join a Medicare Advantage (MA) Plan, you must continue to pay the </a:t>
            </a:r>
            <a:r>
              <a:rPr lang="en-US" dirty="0" smtClean="0">
                <a:ea typeface="Arial" pitchFamily="84" charset="0"/>
                <a:cs typeface="Arial" pitchFamily="84" charset="0"/>
              </a:rPr>
              <a:t>standard monthly </a:t>
            </a:r>
            <a:r>
              <a:rPr lang="en-US" dirty="0">
                <a:ea typeface="Arial" pitchFamily="84" charset="0"/>
                <a:cs typeface="Arial" pitchFamily="84" charset="0"/>
              </a:rPr>
              <a:t>Medicare Part B premium. The Part B premium in </a:t>
            </a:r>
            <a:r>
              <a:rPr lang="en-US" dirty="0" smtClean="0">
                <a:ea typeface="Arial" pitchFamily="84" charset="0"/>
                <a:cs typeface="Arial" pitchFamily="84" charset="0"/>
              </a:rPr>
              <a:t>2018 </a:t>
            </a:r>
            <a:r>
              <a:rPr lang="en-US" dirty="0">
                <a:ea typeface="Arial" pitchFamily="84" charset="0"/>
                <a:cs typeface="Arial" pitchFamily="84" charset="0"/>
              </a:rPr>
              <a:t>is $</a:t>
            </a:r>
            <a:r>
              <a:rPr lang="en-US" dirty="0" smtClean="0">
                <a:ea typeface="Arial" pitchFamily="84" charset="0"/>
                <a:cs typeface="Arial" pitchFamily="84" charset="0"/>
              </a:rPr>
              <a:t>134.</a:t>
            </a:r>
          </a:p>
          <a:p>
            <a:pPr>
              <a:spcBef>
                <a:spcPts val="589"/>
              </a:spcBef>
            </a:pPr>
            <a:r>
              <a:rPr lang="en-US" dirty="0" smtClean="0">
                <a:ea typeface="Arial" pitchFamily="84" charset="0"/>
                <a:cs typeface="Arial" pitchFamily="84" charset="0"/>
              </a:rPr>
              <a:t>A </a:t>
            </a:r>
            <a:r>
              <a:rPr lang="en-US" dirty="0">
                <a:ea typeface="Arial" pitchFamily="84" charset="0"/>
                <a:cs typeface="Arial" pitchFamily="84" charset="0"/>
              </a:rPr>
              <a:t>few plans may pay all or part of the Part B premium for you.</a:t>
            </a:r>
          </a:p>
          <a:p>
            <a:pPr marL="167422" indent="-167422">
              <a:spcBef>
                <a:spcPts val="589"/>
              </a:spcBef>
              <a:buFont typeface="Wingdings" panose="05000000000000000000" pitchFamily="2" charset="2"/>
              <a:buChar char="§"/>
            </a:pPr>
            <a:r>
              <a:rPr lang="en-US" dirty="0">
                <a:ea typeface="Arial" pitchFamily="84" charset="0"/>
                <a:cs typeface="Arial" pitchFamily="84" charset="0"/>
              </a:rPr>
              <a:t>Some people may be eligible for state assistance (programs for people with Medicare who have limited income and resources). See slides </a:t>
            </a:r>
            <a:r>
              <a:rPr lang="en-US" dirty="0" smtClean="0">
                <a:ea typeface="Arial" pitchFamily="84" charset="0"/>
                <a:cs typeface="Arial" pitchFamily="84" charset="0"/>
              </a:rPr>
              <a:t>29 </a:t>
            </a:r>
            <a:r>
              <a:rPr lang="en-US" dirty="0">
                <a:ea typeface="Arial" pitchFamily="84" charset="0"/>
                <a:cs typeface="Arial" pitchFamily="84" charset="0"/>
              </a:rPr>
              <a:t>and </a:t>
            </a:r>
            <a:r>
              <a:rPr lang="en-US" dirty="0" smtClean="0">
                <a:ea typeface="Arial" pitchFamily="84" charset="0"/>
                <a:cs typeface="Arial" pitchFamily="84" charset="0"/>
              </a:rPr>
              <a:t>64.</a:t>
            </a:r>
            <a:endParaRPr lang="en-US" dirty="0">
              <a:ea typeface="Arial" pitchFamily="84" charset="0"/>
              <a:cs typeface="Arial" pitchFamily="84" charset="0"/>
            </a:endParaRPr>
          </a:p>
          <a:p>
            <a:pPr>
              <a:spcBef>
                <a:spcPts val="589"/>
              </a:spcBef>
            </a:pPr>
            <a:r>
              <a:rPr lang="en-US" dirty="0">
                <a:ea typeface="Arial" pitchFamily="84" charset="0"/>
                <a:cs typeface="Arial" pitchFamily="84" charset="0"/>
              </a:rPr>
              <a:t>When you join an MA Plan there are other costs you may have to pay, such as</a:t>
            </a:r>
          </a:p>
          <a:p>
            <a:pPr marL="167422" indent="-167422">
              <a:spcBef>
                <a:spcPts val="589"/>
              </a:spcBef>
              <a:buFont typeface="Wingdings" panose="05000000000000000000" pitchFamily="2" charset="2"/>
              <a:buChar char="§"/>
            </a:pPr>
            <a:r>
              <a:rPr lang="en-US" dirty="0">
                <a:ea typeface="Arial" pitchFamily="84" charset="0"/>
                <a:cs typeface="Arial" pitchFamily="84" charset="0"/>
              </a:rPr>
              <a:t>An additional monthly premium to the plan</a:t>
            </a:r>
          </a:p>
          <a:p>
            <a:pPr marL="167422" indent="-167422">
              <a:spcBef>
                <a:spcPts val="589"/>
              </a:spcBef>
              <a:buFont typeface="Wingdings" panose="05000000000000000000" pitchFamily="2" charset="2"/>
              <a:buChar char="§"/>
            </a:pPr>
            <a:r>
              <a:rPr lang="en-US" dirty="0">
                <a:ea typeface="Arial" pitchFamily="84" charset="0"/>
                <a:cs typeface="Arial" pitchFamily="84" charset="0"/>
              </a:rPr>
              <a:t>Deductibles, coinsurance, and copayments</a:t>
            </a:r>
          </a:p>
          <a:p>
            <a:pPr marL="384096" lvl="1" indent="-165930">
              <a:spcBef>
                <a:spcPts val="589"/>
              </a:spcBef>
              <a:buFont typeface="Arial" panose="020B0604020202020204" pitchFamily="34" charset="0"/>
              <a:buChar char="•"/>
            </a:pPr>
            <a:r>
              <a:rPr lang="en-US" dirty="0">
                <a:ea typeface="Arial" pitchFamily="84" charset="0"/>
                <a:cs typeface="Arial" pitchFamily="84" charset="0"/>
              </a:rPr>
              <a:t>These costs may</a:t>
            </a:r>
          </a:p>
          <a:p>
            <a:pPr marL="552400" lvl="1" indent="-165261">
              <a:spcBef>
                <a:spcPts val="589"/>
              </a:spcBef>
              <a:buSzPct val="50000"/>
              <a:buFont typeface="Wingdings" panose="05000000000000000000" pitchFamily="2" charset="2"/>
              <a:buChar char="q"/>
            </a:pPr>
            <a:r>
              <a:rPr lang="en-US" dirty="0">
                <a:ea typeface="Arial" pitchFamily="84" charset="0"/>
                <a:cs typeface="Arial" pitchFamily="84" charset="0"/>
              </a:rPr>
              <a:t>Be different from Original Medicare </a:t>
            </a:r>
          </a:p>
          <a:p>
            <a:pPr marL="552400" lvl="1" indent="-165261">
              <a:spcBef>
                <a:spcPts val="589"/>
              </a:spcBef>
              <a:buSzPct val="50000"/>
              <a:buFont typeface="Wingdings" panose="05000000000000000000" pitchFamily="2" charset="2"/>
              <a:buChar char="q"/>
            </a:pPr>
            <a:r>
              <a:rPr lang="en-US" dirty="0">
                <a:ea typeface="Arial" pitchFamily="84" charset="0"/>
                <a:cs typeface="Arial" pitchFamily="84" charset="0"/>
              </a:rPr>
              <a:t>Vary from plan to plan</a:t>
            </a:r>
          </a:p>
          <a:p>
            <a:pPr marL="552400" lvl="1" indent="-165261">
              <a:spcBef>
                <a:spcPts val="589"/>
              </a:spcBef>
              <a:buSzPct val="50000"/>
              <a:buFont typeface="Wingdings" panose="05000000000000000000" pitchFamily="2" charset="2"/>
              <a:buChar char="q"/>
            </a:pPr>
            <a:r>
              <a:rPr lang="en-US" dirty="0">
                <a:ea typeface="Arial" pitchFamily="84" charset="0"/>
                <a:cs typeface="Arial" pitchFamily="84" charset="0"/>
              </a:rPr>
              <a:t>Be higher if you go </a:t>
            </a:r>
            <a:r>
              <a:rPr lang="en-US" dirty="0" smtClean="0">
                <a:ea typeface="Arial" pitchFamily="84" charset="0"/>
                <a:cs typeface="Arial" pitchFamily="84" charset="0"/>
              </a:rPr>
              <a:t>out of network</a:t>
            </a:r>
            <a:endParaRPr lang="en-US" dirty="0">
              <a:ea typeface="Arial" pitchFamily="84" charset="0"/>
              <a:cs typeface="Arial" pitchFamily="84" charset="0"/>
            </a:endParaRPr>
          </a:p>
          <a:p>
            <a:pPr marL="385608" indent="-165261">
              <a:spcBef>
                <a:spcPts val="589"/>
              </a:spcBef>
              <a:buSzPct val="100000"/>
              <a:buFont typeface="Arial" panose="020B0604020202020204" pitchFamily="34" charset="0"/>
              <a:buChar char="•"/>
            </a:pPr>
            <a:r>
              <a:rPr lang="en-US" dirty="0">
                <a:ea typeface="Arial" pitchFamily="84" charset="0"/>
                <a:cs typeface="Arial" pitchFamily="84" charset="0"/>
              </a:rPr>
              <a:t>The out-of-pocket maximum this year is $</a:t>
            </a:r>
            <a:r>
              <a:rPr lang="en-US" dirty="0" smtClean="0">
                <a:ea typeface="Arial" pitchFamily="84" charset="0"/>
                <a:cs typeface="Arial" pitchFamily="84" charset="0"/>
              </a:rPr>
              <a:t>6,700 for an individual</a:t>
            </a:r>
            <a:endParaRPr lang="en-US" dirty="0">
              <a:ea typeface="Arial" pitchFamily="84" charset="0"/>
              <a:cs typeface="Arial" pitchFamily="84" charset="0"/>
            </a:endParaRPr>
          </a:p>
          <a:p>
            <a:pPr>
              <a:spcBef>
                <a:spcPts val="589"/>
              </a:spcBef>
              <a:buSzPct val="50000"/>
            </a:pPr>
            <a:r>
              <a:rPr lang="en-US" dirty="0" smtClean="0"/>
              <a:t>MA </a:t>
            </a:r>
            <a:r>
              <a:rPr lang="en-US" dirty="0"/>
              <a:t>Plans have a yearly limit on your out-of-pocket costs for medical services. Once you reach this limit, you’ll pay nothing for covered services. This limit may be different between </a:t>
            </a:r>
            <a:r>
              <a:rPr lang="en-US" dirty="0" smtClean="0"/>
              <a:t>MA </a:t>
            </a:r>
            <a:r>
              <a:rPr lang="en-US" dirty="0"/>
              <a:t>Plans and can change each year. You should consider this when choosing a plan.</a:t>
            </a:r>
            <a:endParaRPr lang="en-US" dirty="0">
              <a:ea typeface="Arial" pitchFamily="84" charset="0"/>
              <a:cs typeface="Arial" pitchFamily="84" charset="0"/>
            </a:endParaRPr>
          </a:p>
          <a:p>
            <a:endParaRPr lang="en-US" dirty="0"/>
          </a:p>
          <a:p>
            <a:pPr lvl="1"/>
            <a:endParaRPr lang="en-US" dirty="0"/>
          </a:p>
          <a:p>
            <a:endParaRPr lang="en-US" dirty="0"/>
          </a:p>
        </p:txBody>
      </p:sp>
      <p:sp>
        <p:nvSpPr>
          <p:cNvPr id="8" name="Slide Image Placeholder 7"/>
          <p:cNvSpPr>
            <a:spLocks noGrp="1" noRot="1" noChangeAspect="1"/>
          </p:cNvSpPr>
          <p:nvPr>
            <p:ph type="sldImg"/>
          </p:nvPr>
        </p:nvSpPr>
        <p:spPr>
          <a:xfrm>
            <a:off x="850900" y="666750"/>
            <a:ext cx="5397500" cy="3036888"/>
          </a:xfrm>
        </p:spPr>
      </p:sp>
    </p:spTree>
    <p:extLst>
      <p:ext uri="{BB962C8B-B14F-4D97-AF65-F5344CB8AC3E}">
        <p14:creationId xmlns:p14="http://schemas.microsoft.com/office/powerpoint/2010/main" val="40266890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842963" y="682625"/>
            <a:ext cx="5397500" cy="3036888"/>
          </a:xfrm>
          <a:noFill/>
          <a:ln>
            <a:solidFill>
              <a:srgbClr val="000000"/>
            </a:solidFill>
            <a:miter lim="800000"/>
            <a:headEnd/>
            <a:tailEnd/>
          </a:ln>
        </p:spPr>
      </p:sp>
      <p:sp>
        <p:nvSpPr>
          <p:cNvPr id="21506" name="Rectangle 3"/>
          <p:cNvSpPr>
            <a:spLocks noGrp="1" noChangeArrowheads="1"/>
          </p:cNvSpPr>
          <p:nvPr>
            <p:ph type="body" idx="1"/>
          </p:nvPr>
        </p:nvSpPr>
        <p:spPr bwMode="auto">
          <a:xfrm>
            <a:off x="657225" y="4062065"/>
            <a:ext cx="5768975" cy="4425626"/>
          </a:xfrm>
          <a:noFill/>
        </p:spPr>
        <p:txBody>
          <a:bodyPr wrap="square" numCol="1" anchor="t" anchorCtr="0" compatLnSpc="1">
            <a:prstTxWarp prst="textNoShape">
              <a:avLst/>
            </a:prstTxWarp>
            <a:noAutofit/>
          </a:bodyPr>
          <a:lstStyle/>
          <a:p>
            <a:pPr marL="179387" indent="-179387">
              <a:buFont typeface="Wingdings" panose="05000000000000000000" pitchFamily="2" charset="2"/>
              <a:buChar char="§"/>
            </a:pPr>
            <a:r>
              <a:rPr lang="en-US" dirty="0"/>
              <a:t>Medicare Advantage (MA) Plans are available to most people with Medicare. To be eligible to join an MA Plan, you must be enrolled in Medicare Part A (Hospital Insurance) and Medicare Part B (Medical Insurance). You must also </a:t>
            </a:r>
            <a:r>
              <a:rPr lang="en-US" dirty="0">
                <a:solidFill>
                  <a:prstClr val="black"/>
                </a:solidFill>
              </a:rPr>
              <a:t>live in the plan’s geographic service area</a:t>
            </a:r>
            <a:r>
              <a:rPr lang="en-US" dirty="0"/>
              <a:t>. You must be a United States (U.S.) citizen or lawfully present in the U.S., and you can’t be incarcerated.</a:t>
            </a:r>
          </a:p>
          <a:p>
            <a:pPr marL="179387" indent="-179387">
              <a:buFont typeface="Wingdings" panose="05000000000000000000" pitchFamily="2" charset="2"/>
              <a:buChar char="§"/>
            </a:pPr>
            <a:r>
              <a:rPr lang="en-US" dirty="0"/>
              <a:t>To join an MA Plan, you must also agree to</a:t>
            </a:r>
          </a:p>
          <a:p>
            <a:pPr marL="330516" lvl="1" indent="-162197">
              <a:buFont typeface="Arial" panose="020B0604020202020204" pitchFamily="34" charset="0"/>
              <a:buChar char="•"/>
            </a:pPr>
            <a:r>
              <a:rPr lang="en-US" dirty="0"/>
              <a:t>Provide the necessary information to the plan, such as your Medicare number, address, date of birth, and other important information</a:t>
            </a:r>
          </a:p>
          <a:p>
            <a:pPr marL="330516" lvl="1" indent="-162197">
              <a:buFont typeface="Arial" panose="020B0604020202020204" pitchFamily="34" charset="0"/>
              <a:buChar char="•"/>
            </a:pPr>
            <a:r>
              <a:rPr lang="en-US" dirty="0"/>
              <a:t>Follow the plan’s rules</a:t>
            </a:r>
          </a:p>
          <a:p>
            <a:pPr marL="330516" lvl="1" indent="-162197">
              <a:buFont typeface="Arial" panose="020B0604020202020204" pitchFamily="34" charset="0"/>
              <a:buChar char="•"/>
            </a:pPr>
            <a:r>
              <a:rPr lang="en-US" dirty="0"/>
              <a:t>Belong to only one MA Plan at a time </a:t>
            </a:r>
          </a:p>
          <a:p>
            <a:pPr marL="0" lvl="1"/>
            <a:r>
              <a:rPr lang="en-US" dirty="0"/>
              <a:t>To find out which MA Plans are available in your area, visit </a:t>
            </a:r>
            <a:r>
              <a:rPr lang="en-US" dirty="0" smtClean="0">
                <a:solidFill>
                  <a:srgbClr val="0000FF"/>
                </a:solidFill>
                <a:ea typeface="Calibri"/>
                <a:cs typeface="Times New Roman"/>
                <a:hlinkClick r:id="rId3"/>
              </a:rPr>
              <a:t>Medicare.gov/find-a-plan/</a:t>
            </a:r>
            <a:r>
              <a:rPr lang="en-US" dirty="0" smtClean="0">
                <a:solidFill>
                  <a:srgbClr val="0000FF"/>
                </a:solidFill>
                <a:ea typeface="Calibri"/>
                <a:cs typeface="Times New Roman"/>
              </a:rPr>
              <a:t> </a:t>
            </a:r>
            <a:r>
              <a:rPr lang="en-US" dirty="0" smtClean="0"/>
              <a:t>and follow the directions, or </a:t>
            </a:r>
            <a:r>
              <a:rPr lang="en-US" dirty="0"/>
              <a:t>call 1-800-MEDICARE (1-800-633-4227). TTY: 1‑877-486-2048.</a:t>
            </a:r>
          </a:p>
        </p:txBody>
      </p:sp>
    </p:spTree>
    <p:extLst>
      <p:ext uri="{BB962C8B-B14F-4D97-AF65-F5344CB8AC3E}">
        <p14:creationId xmlns:p14="http://schemas.microsoft.com/office/powerpoint/2010/main" val="33910699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25" y="422275"/>
            <a:ext cx="5343525" cy="3006725"/>
          </a:xfrm>
        </p:spPr>
      </p:sp>
      <p:sp>
        <p:nvSpPr>
          <p:cNvPr id="3" name="Notes Placeholder 2"/>
          <p:cNvSpPr>
            <a:spLocks noGrp="1"/>
          </p:cNvSpPr>
          <p:nvPr>
            <p:ph type="body" idx="1"/>
          </p:nvPr>
        </p:nvSpPr>
        <p:spPr>
          <a:xfrm>
            <a:off x="419893" y="3572608"/>
            <a:ext cx="6124971" cy="4971929"/>
          </a:xfrm>
        </p:spPr>
        <p:txBody>
          <a:bodyPr>
            <a:normAutofit fontScale="85000" lnSpcReduction="20000"/>
          </a:bodyPr>
          <a:lstStyle/>
          <a:p>
            <a:pPr defTabSz="868541">
              <a:lnSpc>
                <a:spcPct val="110000"/>
              </a:lnSpc>
              <a:spcBef>
                <a:spcPts val="578"/>
              </a:spcBef>
              <a:defRPr/>
            </a:pPr>
            <a:r>
              <a:rPr lang="en-US" dirty="0">
                <a:solidFill>
                  <a:prstClr val="black"/>
                </a:solidFill>
              </a:rPr>
              <a:t>You can join or switch to another Medicare Advantage (MA) Plan during Fall Open Enrollment.  </a:t>
            </a:r>
          </a:p>
          <a:p>
            <a:pPr defTabSz="868541" fontAlgn="base">
              <a:lnSpc>
                <a:spcPct val="110000"/>
              </a:lnSpc>
              <a:spcBef>
                <a:spcPts val="578"/>
              </a:spcBef>
              <a:defRPr/>
            </a:pPr>
            <a:r>
              <a:rPr lang="en-US" dirty="0">
                <a:solidFill>
                  <a:prstClr val="black"/>
                </a:solidFill>
              </a:rPr>
              <a:t>This period runs from October 15 through December 7 each year and anyone with Medicare can join, switch, or drop an MA Plan. Your coverage will begin on January 1, as long as the plan gets your request by December 7.</a:t>
            </a:r>
          </a:p>
          <a:p>
            <a:pPr defTabSz="868541" fontAlgn="base">
              <a:lnSpc>
                <a:spcPct val="110000"/>
              </a:lnSpc>
              <a:spcBef>
                <a:spcPts val="578"/>
              </a:spcBef>
              <a:defRPr/>
            </a:pPr>
            <a:r>
              <a:rPr lang="en-US" dirty="0">
                <a:ea typeface="ＭＳ Ｐゴシック" charset="-128"/>
                <a:cs typeface="ＭＳ Ｐゴシック"/>
              </a:rPr>
              <a:t>If you get Medicare due to a disability, you can join during the 7-month period that begins 3 months before your 25th month of disability and ends 3 months after your 25th month of disability.</a:t>
            </a:r>
          </a:p>
          <a:p>
            <a:pPr defTabSz="868541">
              <a:lnSpc>
                <a:spcPct val="110000"/>
              </a:lnSpc>
              <a:spcBef>
                <a:spcPts val="578"/>
              </a:spcBef>
              <a:defRPr/>
            </a:pPr>
            <a:r>
              <a:rPr lang="en-US" dirty="0">
                <a:solidFill>
                  <a:prstClr val="black"/>
                </a:solidFill>
              </a:rPr>
              <a:t>Plans must be allowing new members to join. Plans may be prohibited from accepting new members if there’s a Centers for Medicare &amp; Medicaid Services (CMS)-approved capacity limit, or a CMS-issued enrollment sanction in effect. </a:t>
            </a:r>
          </a:p>
          <a:p>
            <a:pPr marL="0" lvl="1">
              <a:lnSpc>
                <a:spcPct val="110000"/>
              </a:lnSpc>
              <a:spcBef>
                <a:spcPts val="578"/>
              </a:spcBef>
            </a:pPr>
            <a:r>
              <a:rPr lang="en-US" dirty="0"/>
              <a:t>You may be able to join or switch plans if any of these special circumstances that grant a Special Enrollment Period (SEP) apply to you:</a:t>
            </a:r>
          </a:p>
          <a:p>
            <a:pPr marL="165261" indent="-165261">
              <a:lnSpc>
                <a:spcPct val="110000"/>
              </a:lnSpc>
              <a:spcBef>
                <a:spcPts val="578"/>
              </a:spcBef>
              <a:buFont typeface="Wingdings" panose="05000000000000000000" pitchFamily="2" charset="2"/>
              <a:buChar char="§"/>
            </a:pPr>
            <a:r>
              <a:rPr lang="en-US" dirty="0"/>
              <a:t>Move out of your plan’s service area</a:t>
            </a:r>
          </a:p>
          <a:p>
            <a:pPr marL="165261" indent="-165261">
              <a:lnSpc>
                <a:spcPct val="110000"/>
              </a:lnSpc>
              <a:spcBef>
                <a:spcPts val="578"/>
              </a:spcBef>
              <a:buFont typeface="Wingdings" panose="05000000000000000000" pitchFamily="2" charset="2"/>
              <a:buChar char="§"/>
            </a:pPr>
            <a:r>
              <a:rPr lang="en-US" dirty="0"/>
              <a:t>Have Medicaid</a:t>
            </a:r>
          </a:p>
          <a:p>
            <a:pPr marL="165261" indent="-165261">
              <a:lnSpc>
                <a:spcPct val="110000"/>
              </a:lnSpc>
              <a:spcBef>
                <a:spcPts val="578"/>
              </a:spcBef>
              <a:buFont typeface="Wingdings" panose="05000000000000000000" pitchFamily="2" charset="2"/>
              <a:buChar char="§"/>
            </a:pPr>
            <a:r>
              <a:rPr lang="en-US" dirty="0"/>
              <a:t>Are enrolled in a plan that decides to leave the Medicare </a:t>
            </a:r>
            <a:r>
              <a:rPr lang="en-US" dirty="0" smtClean="0"/>
              <a:t>Program </a:t>
            </a:r>
            <a:r>
              <a:rPr lang="en-US" dirty="0"/>
              <a:t>or reduce its service area at the end of the year</a:t>
            </a:r>
          </a:p>
          <a:p>
            <a:pPr marL="165261" indent="-165261">
              <a:lnSpc>
                <a:spcPct val="110000"/>
              </a:lnSpc>
              <a:spcBef>
                <a:spcPts val="578"/>
              </a:spcBef>
              <a:buFont typeface="Wingdings" panose="05000000000000000000" pitchFamily="2" charset="2"/>
              <a:buChar char="§"/>
            </a:pPr>
            <a:r>
              <a:rPr lang="en-US" dirty="0"/>
              <a:t>Leave or are losing employer or union coverage</a:t>
            </a:r>
          </a:p>
          <a:p>
            <a:pPr marL="165261" indent="-165261">
              <a:lnSpc>
                <a:spcPct val="110000"/>
              </a:lnSpc>
              <a:spcBef>
                <a:spcPts val="578"/>
              </a:spcBef>
              <a:buFont typeface="Wingdings" panose="05000000000000000000" pitchFamily="2" charset="2"/>
              <a:buChar char="§"/>
            </a:pPr>
            <a:r>
              <a:rPr lang="en-US" dirty="0"/>
              <a:t>Enter, live at, or are leaving a long-term care facility</a:t>
            </a:r>
          </a:p>
          <a:p>
            <a:pPr marL="165261" indent="-165261">
              <a:lnSpc>
                <a:spcPct val="110000"/>
              </a:lnSpc>
              <a:spcBef>
                <a:spcPts val="578"/>
              </a:spcBef>
              <a:buFont typeface="Wingdings" panose="05000000000000000000" pitchFamily="2" charset="2"/>
              <a:buChar char="§"/>
            </a:pPr>
            <a:r>
              <a:rPr lang="en-US" dirty="0"/>
              <a:t>Qualify for Extra Help (you have a continuous SEP, meaning you can enroll in or switch your plan at any time)</a:t>
            </a:r>
          </a:p>
          <a:p>
            <a:pPr marL="165261" indent="-165261">
              <a:lnSpc>
                <a:spcPct val="110000"/>
              </a:lnSpc>
              <a:spcBef>
                <a:spcPts val="578"/>
              </a:spcBef>
              <a:buFont typeface="Wingdings" panose="05000000000000000000" pitchFamily="2" charset="2"/>
              <a:buChar char="§"/>
            </a:pPr>
            <a:r>
              <a:rPr lang="en-US" dirty="0"/>
              <a:t>Lose your Extra Help status</a:t>
            </a:r>
          </a:p>
          <a:p>
            <a:pPr marL="165261" indent="-165261">
              <a:lnSpc>
                <a:spcPct val="110000"/>
              </a:lnSpc>
              <a:spcBef>
                <a:spcPts val="578"/>
              </a:spcBef>
              <a:buFont typeface="Wingdings" panose="05000000000000000000" pitchFamily="2" charset="2"/>
              <a:buChar char="§"/>
            </a:pPr>
            <a:r>
              <a:rPr lang="en-US" dirty="0"/>
              <a:t>Join or switch to a plan that has a 5-star rating </a:t>
            </a:r>
          </a:p>
          <a:p>
            <a:pPr marL="165261" indent="-165261">
              <a:lnSpc>
                <a:spcPct val="110000"/>
              </a:lnSpc>
              <a:spcBef>
                <a:spcPts val="578"/>
              </a:spcBef>
              <a:buFont typeface="Wingdings" panose="05000000000000000000" pitchFamily="2" charset="2"/>
              <a:buChar char="§"/>
            </a:pPr>
            <a:r>
              <a:rPr lang="en-US" dirty="0"/>
              <a:t>Receive notice of retroactive Medicare entitlement</a:t>
            </a:r>
          </a:p>
          <a:p>
            <a:pPr marL="165261" indent="-165261">
              <a:lnSpc>
                <a:spcPct val="110000"/>
              </a:lnSpc>
              <a:spcBef>
                <a:spcPts val="578"/>
              </a:spcBef>
              <a:buFont typeface="Wingdings" panose="05000000000000000000" pitchFamily="2" charset="2"/>
              <a:buChar char="§"/>
            </a:pPr>
            <a:r>
              <a:rPr lang="en-US" dirty="0"/>
              <a:t>Other exceptional circumstances</a:t>
            </a:r>
          </a:p>
          <a:p>
            <a:pPr marL="0" lvl="1">
              <a:lnSpc>
                <a:spcPct val="110000"/>
              </a:lnSpc>
              <a:spcBef>
                <a:spcPts val="578"/>
              </a:spcBef>
            </a:pPr>
            <a:r>
              <a:rPr lang="en-US" b="1" dirty="0"/>
              <a:t>NOTE</a:t>
            </a:r>
            <a:r>
              <a:rPr lang="en-US" dirty="0"/>
              <a:t>: In the case of retroactive entitlement, there are special rules that allow for enrollment in a Medicare Advantage Plan, or Original Medicare and a Medigap policy. More information about conditions that allow an exception can be found in Chapter 2 of the “Medicare Managed Care Manual,” Section 30.4 at </a:t>
            </a:r>
            <a:r>
              <a:rPr lang="en-US" dirty="0">
                <a:hlinkClick r:id="rId3"/>
              </a:rPr>
              <a:t>CMS.gov/medicare/health-plans/healthplansgeninfo/downloads/mc86c02.pdf</a:t>
            </a:r>
            <a:r>
              <a:rPr lang="en-US" dirty="0"/>
              <a:t>.</a:t>
            </a:r>
          </a:p>
        </p:txBody>
      </p:sp>
    </p:spTree>
    <p:extLst>
      <p:ext uri="{BB962C8B-B14F-4D97-AF65-F5344CB8AC3E}">
        <p14:creationId xmlns:p14="http://schemas.microsoft.com/office/powerpoint/2010/main" val="15860011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11175" y="3820268"/>
            <a:ext cx="5656041" cy="4466682"/>
          </a:xfrm>
        </p:spPr>
        <p:txBody>
          <a:bodyPr>
            <a:normAutofit lnSpcReduction="10000"/>
          </a:bodyPr>
          <a:lstStyle/>
          <a:p>
            <a:pPr>
              <a:spcBef>
                <a:spcPts val="578"/>
              </a:spcBef>
            </a:pPr>
            <a:r>
              <a:rPr lang="en-US" dirty="0"/>
              <a:t>If you belong to a Medicare Advantage (MA) Plan or Medicare Advantage with Prescription Drug (MA-PD) coverage, you can switch to Original Medicare from January 1 through February 14. If you go back to Original Medicare during this time, plan coverage will take effect on the first day of the calendar month following the date on which the election or change was made.</a:t>
            </a:r>
          </a:p>
          <a:p>
            <a:pPr>
              <a:spcBef>
                <a:spcPts val="578"/>
              </a:spcBef>
            </a:pPr>
            <a:r>
              <a:rPr lang="en-US" dirty="0"/>
              <a:t>To disenroll from an MA Plan and return to Original Medicare during this period, you can  </a:t>
            </a:r>
          </a:p>
          <a:p>
            <a:pPr marL="165261" indent="-165261">
              <a:spcBef>
                <a:spcPts val="578"/>
              </a:spcBef>
              <a:buFont typeface="Wingdings" panose="05000000000000000000" pitchFamily="2" charset="2"/>
              <a:buChar char="§"/>
            </a:pPr>
            <a:r>
              <a:rPr lang="en-US" dirty="0"/>
              <a:t>Make a request directly to the MA organization.</a:t>
            </a:r>
          </a:p>
          <a:p>
            <a:pPr marL="165261" indent="-165261">
              <a:spcBef>
                <a:spcPts val="578"/>
              </a:spcBef>
              <a:buFont typeface="Wingdings" panose="05000000000000000000" pitchFamily="2" charset="2"/>
              <a:buChar char="§"/>
            </a:pPr>
            <a:r>
              <a:rPr lang="en-US" dirty="0"/>
              <a:t>Call 1-800-MEDICARE (1-800-633-4227). TTY: 1‑877-486-2048.</a:t>
            </a:r>
          </a:p>
          <a:p>
            <a:pPr marL="0" lvl="1">
              <a:spcBef>
                <a:spcPts val="578"/>
              </a:spcBef>
            </a:pPr>
            <a:r>
              <a:rPr lang="en-US" dirty="0"/>
              <a:t>If you make this change, you may also join a Medicare Prescription Drug Plan (PDP) to add drug coverage. Coverage begins the first of the month after the plan receives the enrollment form. </a:t>
            </a:r>
          </a:p>
          <a:p>
            <a:pPr marL="0" lvl="1">
              <a:spcBef>
                <a:spcPts val="578"/>
              </a:spcBef>
            </a:pPr>
            <a:r>
              <a:rPr lang="en-US" dirty="0"/>
              <a:t>If you leave an MA Plan you may, or may not, be able to buy a Medicare Supplement Insurance (Medigap) Policy. It will depend on your individual circumstances. Certain federal rights may apply. States may provide additional protections. You can buy a Medigap policy any time a plan will sell you one. </a:t>
            </a:r>
          </a:p>
          <a:p>
            <a:pPr marL="0" lvl="1">
              <a:spcBef>
                <a:spcPts val="578"/>
              </a:spcBef>
            </a:pPr>
            <a:r>
              <a:rPr lang="en-US" dirty="0"/>
              <a:t>You may not join another MA Plan during this period. It’s important to remember that anytime you enroll in a new MA Plan, MA-PD, or PDP, it will automatically disenroll you from your previous plan. This includes MA-only Health Maintenance Organization and Preferred Provider Organization plans. However, there are limited exceptions for members of MA-only Private </a:t>
            </a:r>
            <a:r>
              <a:rPr lang="en-US" dirty="0" smtClean="0"/>
              <a:t>Fee-For-Service, and </a:t>
            </a:r>
            <a:r>
              <a:rPr lang="en-US" dirty="0"/>
              <a:t>Medicare Medical Savings Account Plans. Once enrolled, coverage begins the first of the month after the plan gets the enrollment form. </a:t>
            </a:r>
          </a:p>
        </p:txBody>
      </p:sp>
      <p:sp>
        <p:nvSpPr>
          <p:cNvPr id="7" name="Slide Image Placeholder 6"/>
          <p:cNvSpPr>
            <a:spLocks noGrp="1" noRot="1" noChangeAspect="1"/>
          </p:cNvSpPr>
          <p:nvPr>
            <p:ph type="sldImg"/>
          </p:nvPr>
        </p:nvSpPr>
        <p:spPr>
          <a:xfrm>
            <a:off x="641350" y="577850"/>
            <a:ext cx="5395913" cy="3036888"/>
          </a:xfrm>
        </p:spPr>
      </p:sp>
    </p:spTree>
    <p:extLst>
      <p:ext uri="{BB962C8B-B14F-4D97-AF65-F5344CB8AC3E}">
        <p14:creationId xmlns:p14="http://schemas.microsoft.com/office/powerpoint/2010/main" val="17176304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97362" y="4006434"/>
            <a:ext cx="6370855" cy="4579927"/>
          </a:xfrm>
        </p:spPr>
        <p:txBody>
          <a:bodyPr>
            <a:normAutofit fontScale="92500" lnSpcReduction="10000"/>
          </a:bodyPr>
          <a:lstStyle/>
          <a:p>
            <a:r>
              <a:rPr lang="en-US" dirty="0"/>
              <a:t>Visit </a:t>
            </a:r>
            <a:r>
              <a:rPr lang="en-US" dirty="0">
                <a:hlinkClick r:id="rId3"/>
              </a:rPr>
              <a:t>Medicare.gov/find-a-plan/</a:t>
            </a:r>
            <a:r>
              <a:rPr lang="en-US" dirty="0"/>
              <a:t> and use the Medicare Plan Finder </a:t>
            </a:r>
            <a:r>
              <a:rPr lang="en-US" dirty="0" smtClean="0"/>
              <a:t>to </a:t>
            </a:r>
            <a:endParaRPr lang="en-US" dirty="0"/>
          </a:p>
          <a:p>
            <a:pPr marL="165261" indent="-165261">
              <a:buFont typeface="Wingdings" panose="05000000000000000000" pitchFamily="2" charset="2"/>
              <a:buChar char="§"/>
            </a:pPr>
            <a:r>
              <a:rPr lang="en-US" dirty="0"/>
              <a:t>Search for drug and health plans</a:t>
            </a:r>
          </a:p>
          <a:p>
            <a:pPr marL="165261" indent="-165261">
              <a:buFont typeface="Wingdings" panose="05000000000000000000" pitchFamily="2" charset="2"/>
              <a:buChar char="§"/>
            </a:pPr>
            <a:r>
              <a:rPr lang="en-US" dirty="0"/>
              <a:t>Personalize your search to find plans that meet your needs</a:t>
            </a:r>
          </a:p>
          <a:p>
            <a:pPr marL="165261" indent="-165261">
              <a:buFont typeface="Wingdings" panose="05000000000000000000" pitchFamily="2" charset="2"/>
              <a:buChar char="§"/>
            </a:pPr>
            <a:r>
              <a:rPr lang="en-US" dirty="0"/>
              <a:t>Compare plans based on quality ratings, benefits covered, costs, and more</a:t>
            </a:r>
          </a:p>
          <a:p>
            <a:r>
              <a:rPr lang="en-US" dirty="0"/>
              <a:t>You should compare Medicare drug plans based on what’s most important to your situation and your drug needs. You may want to ask yourself the following questions: </a:t>
            </a:r>
          </a:p>
          <a:p>
            <a:pPr marL="174694" indent="-174694">
              <a:buFont typeface="Wingdings" panose="05000000000000000000" pitchFamily="2" charset="2"/>
              <a:buChar char="§"/>
            </a:pPr>
            <a:r>
              <a:rPr lang="en-US" dirty="0"/>
              <a:t>Which plan(s) covers the prescriptions I take? </a:t>
            </a:r>
          </a:p>
          <a:p>
            <a:pPr marL="174694" indent="-174694">
              <a:buFont typeface="Wingdings" panose="05000000000000000000" pitchFamily="2" charset="2"/>
              <a:buChar char="§"/>
            </a:pPr>
            <a:r>
              <a:rPr lang="en-US" dirty="0"/>
              <a:t>Which plan(s) gives me the best overall price on all of my prescriptions? </a:t>
            </a:r>
          </a:p>
          <a:p>
            <a:pPr marL="174694" indent="-174694">
              <a:buFont typeface="Wingdings" panose="05000000000000000000" pitchFamily="2" charset="2"/>
              <a:buChar char="§"/>
            </a:pPr>
            <a:r>
              <a:rPr lang="en-US" dirty="0"/>
              <a:t>What’s the monthly premium, yearly deductible, and the coinsurance or copayment(s)? </a:t>
            </a:r>
          </a:p>
          <a:p>
            <a:pPr marL="174694" indent="-174694">
              <a:buFont typeface="Wingdings" panose="05000000000000000000" pitchFamily="2" charset="2"/>
              <a:buChar char="§"/>
            </a:pPr>
            <a:r>
              <a:rPr lang="en-US" dirty="0"/>
              <a:t>Which plan(s) allows me to use the pharmacy I want or get prescriptions through the mail? </a:t>
            </a:r>
          </a:p>
          <a:p>
            <a:pPr marL="174694" indent="-174694">
              <a:buFont typeface="Wingdings" panose="05000000000000000000" pitchFamily="2" charset="2"/>
              <a:buChar char="§"/>
            </a:pPr>
            <a:r>
              <a:rPr lang="en-US" dirty="0"/>
              <a:t>Which plan(s) gives me coverage in multiple states, if I need it? </a:t>
            </a:r>
          </a:p>
          <a:p>
            <a:pPr marL="174694" indent="-174694">
              <a:buFont typeface="Wingdings" panose="05000000000000000000" pitchFamily="2" charset="2"/>
              <a:buChar char="§"/>
            </a:pPr>
            <a:r>
              <a:rPr lang="en-US" dirty="0"/>
              <a:t>What star ratings did the plan(s) get? </a:t>
            </a:r>
          </a:p>
          <a:p>
            <a:pPr marL="174694" indent="-174694">
              <a:buFont typeface="Wingdings" panose="05000000000000000000" pitchFamily="2" charset="2"/>
              <a:buChar char="§"/>
            </a:pPr>
            <a:r>
              <a:rPr lang="en-US" dirty="0"/>
              <a:t>Can my coverage start when I want it to? </a:t>
            </a:r>
          </a:p>
          <a:p>
            <a:pPr marL="174694" indent="-174694">
              <a:buFont typeface="Wingdings" panose="05000000000000000000" pitchFamily="2" charset="2"/>
              <a:buChar char="§"/>
            </a:pPr>
            <a:r>
              <a:rPr lang="en-US" dirty="0"/>
              <a:t>Is it likely that I’ll need protection against unexpected drug costs in the future? </a:t>
            </a:r>
            <a:endParaRPr lang="en-US" dirty="0" smtClean="0"/>
          </a:p>
          <a:p>
            <a:r>
              <a:rPr lang="en-US" dirty="0" smtClean="0"/>
              <a:t>Special Enrollment Period </a:t>
            </a:r>
            <a:r>
              <a:rPr lang="en-US" dirty="0"/>
              <a:t>options will display for you if you enroll through the Medicare Plan Finder at </a:t>
            </a:r>
            <a:r>
              <a:rPr lang="en-US" dirty="0">
                <a:hlinkClick r:id="rId4"/>
              </a:rPr>
              <a:t>Medicare.gov</a:t>
            </a:r>
            <a:r>
              <a:rPr lang="en-US" dirty="0"/>
              <a:t>. By checking any of the listed SEPs, you’re certifying that, to the best of your knowledge, you’re eligible for an enrollment period. If at a later time it’s determined that this information was incorrect, you may be disenrolled from the plan.</a:t>
            </a:r>
          </a:p>
          <a:p>
            <a:pPr marL="0" lvl="1"/>
            <a:r>
              <a:rPr lang="en-US" dirty="0" smtClean="0"/>
              <a:t>For </a:t>
            </a:r>
            <a:r>
              <a:rPr lang="en-US" dirty="0"/>
              <a:t>more information on Plan Finder, visit </a:t>
            </a:r>
            <a:r>
              <a:rPr lang="en-US" dirty="0">
                <a:hlinkClick r:id="rId5"/>
              </a:rPr>
              <a:t>CMS.gov/Outreach-and-Education/Training/CMSNationalTrainingProgram/Training-Library-Items/CMS1239988.html?DLPage=2&amp;DLEntries=10&amp;DLSort=0&amp;DLSortDir=ascending</a:t>
            </a:r>
            <a:r>
              <a:rPr lang="en-US" dirty="0"/>
              <a:t>. </a:t>
            </a:r>
          </a:p>
          <a:p>
            <a:pPr marL="0" lvl="1"/>
            <a:r>
              <a:rPr lang="en-US" dirty="0" smtClean="0"/>
              <a:t>The practice </a:t>
            </a:r>
            <a:r>
              <a:rPr lang="en-US" dirty="0"/>
              <a:t>website to be used with approved training </a:t>
            </a:r>
            <a:r>
              <a:rPr lang="en-US" dirty="0" smtClean="0"/>
              <a:t>scenarios is located at </a:t>
            </a:r>
            <a:r>
              <a:rPr lang="en-US" dirty="0" smtClean="0">
                <a:hlinkClick r:id="rId6"/>
              </a:rPr>
              <a:t>training.medicare.gov/find-a-plan/questions/home.aspx</a:t>
            </a:r>
            <a:r>
              <a:rPr lang="en-US" dirty="0"/>
              <a:t>.</a:t>
            </a:r>
          </a:p>
          <a:p>
            <a:pPr lvl="1"/>
            <a:endParaRPr lang="en-US" dirty="0"/>
          </a:p>
          <a:p>
            <a:pPr lvl="1"/>
            <a:endParaRPr lang="en-US" dirty="0"/>
          </a:p>
        </p:txBody>
      </p:sp>
      <p:sp>
        <p:nvSpPr>
          <p:cNvPr id="7" name="Slide Image Placeholder 6"/>
          <p:cNvSpPr>
            <a:spLocks noGrp="1" noRot="1" noChangeAspect="1"/>
          </p:cNvSpPr>
          <p:nvPr>
            <p:ph type="sldImg"/>
          </p:nvPr>
        </p:nvSpPr>
        <p:spPr>
          <a:xfrm>
            <a:off x="749300" y="573088"/>
            <a:ext cx="5667375" cy="3189287"/>
          </a:xfrm>
        </p:spPr>
      </p:sp>
    </p:spTree>
    <p:extLst>
      <p:ext uri="{BB962C8B-B14F-4D97-AF65-F5344CB8AC3E}">
        <p14:creationId xmlns:p14="http://schemas.microsoft.com/office/powerpoint/2010/main" val="10253309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89467" y="4217812"/>
            <a:ext cx="6331614" cy="4807443"/>
          </a:xfrm>
        </p:spPr>
        <p:txBody>
          <a:bodyPr/>
          <a:lstStyle/>
          <a:p>
            <a:r>
              <a:rPr lang="en-US" dirty="0"/>
              <a:t>This chart displays a side-by-side comparison of Medicare Supplement Insurance (Medigap) Policies and Medicare Advantage (MA) </a:t>
            </a:r>
            <a:r>
              <a:rPr lang="en-US" dirty="0" smtClean="0"/>
              <a:t>Plans to help explain the differences between how they work. </a:t>
            </a:r>
            <a:endParaRPr lang="en-US" dirty="0"/>
          </a:p>
          <a:p>
            <a:pPr marL="174694" indent="-174694">
              <a:buFont typeface="Wingdings" panose="05000000000000000000" pitchFamily="2" charset="2"/>
              <a:buChar char="§"/>
            </a:pPr>
            <a:r>
              <a:rPr lang="en-US" dirty="0"/>
              <a:t>Both are offered by private companies. </a:t>
            </a:r>
          </a:p>
          <a:p>
            <a:pPr marL="174694" indent="-174694">
              <a:buFont typeface="Wingdings" panose="05000000000000000000" pitchFamily="2" charset="2"/>
              <a:buChar char="§"/>
            </a:pPr>
            <a:r>
              <a:rPr lang="en-US" dirty="0"/>
              <a:t>Government </a:t>
            </a:r>
            <a:r>
              <a:rPr lang="en-US" dirty="0" smtClean="0"/>
              <a:t>Oversight—Medigap </a:t>
            </a:r>
            <a:r>
              <a:rPr lang="en-US" dirty="0"/>
              <a:t>must follow federal and state laws, but routine day-to-day oversight of </a:t>
            </a:r>
            <a:r>
              <a:rPr lang="en-US" dirty="0" smtClean="0"/>
              <a:t>standardized </a:t>
            </a:r>
            <a:r>
              <a:rPr lang="en-US" dirty="0"/>
              <a:t>Medigap policies are under the purview of the states. MA Plans must be approved by Medicare.</a:t>
            </a:r>
          </a:p>
          <a:p>
            <a:pPr marL="174694" indent="-174694">
              <a:buFont typeface="Wingdings" panose="05000000000000000000" pitchFamily="2" charset="2"/>
              <a:buChar char="§"/>
            </a:pPr>
            <a:r>
              <a:rPr lang="en-US" dirty="0"/>
              <a:t>Medigap only works with Original Medicare. MA Plans </a:t>
            </a:r>
            <a:r>
              <a:rPr lang="en-US" b="1" dirty="0"/>
              <a:t>don’t</a:t>
            </a:r>
            <a:r>
              <a:rPr lang="en-US" dirty="0"/>
              <a:t> work with Medigap policies. If you join an MA Plan, you can’t use a Medigap policy to pay for out-of-pocket costs you have in the MA Plan.</a:t>
            </a:r>
          </a:p>
          <a:p>
            <a:pPr marL="174694" indent="-174694">
              <a:buFont typeface="Wingdings" panose="05000000000000000000" pitchFamily="2" charset="2"/>
              <a:buChar char="§"/>
            </a:pPr>
            <a:r>
              <a:rPr lang="en-US" dirty="0"/>
              <a:t>Original Medicare pays for many, but not all, health care services and supplies. Private insurance companies sell Medigap policies to help pay for some of the out-of-pocket costs (“gaps”) that Original Medicare doesn’t cover. Medigap policies don’t pay your Medicare premiums. Most Medigap policies don’t cover out-of-pocket drug expenses, and you would need to consider a Part D plan. Some older policies (no longer sold) may have included some drug expense coverage (Plan I). MA Plans cover Part A and Part B covered services, may include Part D and may cover certain non-covered benefits such as vision and dental.</a:t>
            </a:r>
          </a:p>
          <a:p>
            <a:pPr marL="174694" indent="-174694">
              <a:buFont typeface="Wingdings" panose="05000000000000000000" pitchFamily="2" charset="2"/>
              <a:buChar char="§"/>
            </a:pPr>
            <a:r>
              <a:rPr lang="en-US" dirty="0"/>
              <a:t>In both cases, you must have Part A </a:t>
            </a:r>
            <a:r>
              <a:rPr lang="en-US" b="1" dirty="0"/>
              <a:t>and</a:t>
            </a:r>
            <a:r>
              <a:rPr lang="en-US" dirty="0"/>
              <a:t> Part B to join.</a:t>
            </a:r>
          </a:p>
          <a:p>
            <a:pPr marL="174694" indent="-174694">
              <a:buFont typeface="Wingdings" panose="05000000000000000000" pitchFamily="2" charset="2"/>
              <a:buChar char="§"/>
            </a:pPr>
            <a:r>
              <a:rPr lang="en-US" dirty="0"/>
              <a:t>You pay a premium for a Medigap policy or an MA Plan, and you pay the Part B premium.</a:t>
            </a:r>
          </a:p>
          <a:p>
            <a:pPr marL="174694" indent="-174694">
              <a:buFont typeface="Wingdings" panose="05000000000000000000" pitchFamily="2" charset="2"/>
              <a:buChar char="§"/>
            </a:pPr>
            <a:r>
              <a:rPr lang="en-US" dirty="0"/>
              <a:t>If you already have an MA Plan, it’s illegal for anyone to sell you a Medigap policy unless you’re disenrolling from your MA Plan to go back to Original Medicare. </a:t>
            </a:r>
          </a:p>
        </p:txBody>
      </p:sp>
      <p:sp>
        <p:nvSpPr>
          <p:cNvPr id="7" name="Slide Image Placeholder 6"/>
          <p:cNvSpPr>
            <a:spLocks noGrp="1" noRot="1" noChangeAspect="1"/>
          </p:cNvSpPr>
          <p:nvPr>
            <p:ph type="sldImg"/>
          </p:nvPr>
        </p:nvSpPr>
        <p:spPr>
          <a:xfrm>
            <a:off x="749300" y="735013"/>
            <a:ext cx="5667375" cy="3189287"/>
          </a:xfrm>
        </p:spPr>
      </p:sp>
    </p:spTree>
    <p:extLst>
      <p:ext uri="{BB962C8B-B14F-4D97-AF65-F5344CB8AC3E}">
        <p14:creationId xmlns:p14="http://schemas.microsoft.com/office/powerpoint/2010/main" val="18694935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66738"/>
            <a:ext cx="5575300" cy="3136900"/>
          </a:xfrm>
        </p:spPr>
      </p:sp>
      <p:sp>
        <p:nvSpPr>
          <p:cNvPr id="3" name="Notes Placeholder 2"/>
          <p:cNvSpPr>
            <a:spLocks noGrp="1"/>
          </p:cNvSpPr>
          <p:nvPr>
            <p:ph type="body" idx="1"/>
          </p:nvPr>
        </p:nvSpPr>
        <p:spPr/>
        <p:txBody>
          <a:bodyPr/>
          <a:lstStyle/>
          <a:p>
            <a:r>
              <a:rPr lang="en-US" dirty="0"/>
              <a:t>There</a:t>
            </a:r>
            <a:r>
              <a:rPr lang="en-US" baseline="0" dirty="0"/>
              <a:t> are things you need to know </a:t>
            </a:r>
            <a:r>
              <a:rPr lang="en-US" dirty="0"/>
              <a:t>about Medicare if you </a:t>
            </a:r>
            <a:r>
              <a:rPr lang="en-US" baseline="0" dirty="0"/>
              <a:t>have coverage through the Health Insurance Marketplace. These include</a:t>
            </a:r>
          </a:p>
          <a:p>
            <a:pPr marL="181167" indent="-181167">
              <a:buFont typeface="Wingdings" panose="05000000000000000000" pitchFamily="2" charset="2"/>
              <a:buChar char="§"/>
            </a:pPr>
            <a:r>
              <a:rPr lang="en-US" dirty="0"/>
              <a:t>Health Insurance Marketplace Coverage and Medicare</a:t>
            </a:r>
          </a:p>
          <a:p>
            <a:pPr marL="181167" indent="-181167">
              <a:buFont typeface="Wingdings" panose="05000000000000000000" pitchFamily="2" charset="2"/>
              <a:buChar char="§"/>
            </a:pPr>
            <a:r>
              <a:rPr lang="en-US" dirty="0"/>
              <a:t>Marketplace and Becoming Eligible for </a:t>
            </a:r>
            <a:r>
              <a:rPr lang="en-US" dirty="0" smtClean="0"/>
              <a:t>Medicare</a:t>
            </a:r>
          </a:p>
          <a:p>
            <a:r>
              <a:rPr lang="en-US" dirty="0" smtClean="0"/>
              <a:t>Information about the Federally-facilitated Health Insurance Marketplace is available at HealthCare.gov. </a:t>
            </a:r>
            <a:endParaRPr lang="en-US" dirty="0"/>
          </a:p>
        </p:txBody>
      </p:sp>
    </p:spTree>
    <p:extLst>
      <p:ext uri="{BB962C8B-B14F-4D97-AF65-F5344CB8AC3E}">
        <p14:creationId xmlns:p14="http://schemas.microsoft.com/office/powerpoint/2010/main" val="23326508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628650"/>
            <a:ext cx="5573712" cy="3136900"/>
          </a:xfrm>
        </p:spPr>
      </p:sp>
      <p:sp>
        <p:nvSpPr>
          <p:cNvPr id="3" name="Notes Placeholder 2"/>
          <p:cNvSpPr>
            <a:spLocks noGrp="1"/>
          </p:cNvSpPr>
          <p:nvPr>
            <p:ph type="body" idx="1"/>
          </p:nvPr>
        </p:nvSpPr>
        <p:spPr>
          <a:xfrm>
            <a:off x="701040" y="3991449"/>
            <a:ext cx="5608320" cy="4219694"/>
          </a:xfrm>
        </p:spPr>
        <p:txBody>
          <a:bodyPr>
            <a:normAutofit/>
          </a:bodyPr>
          <a:lstStyle/>
          <a:p>
            <a:pPr>
              <a:spcBef>
                <a:spcPts val="621"/>
              </a:spcBef>
            </a:pPr>
            <a:r>
              <a:rPr lang="en-US" dirty="0">
                <a:solidFill>
                  <a:prstClr val="black"/>
                </a:solidFill>
              </a:rPr>
              <a:t>It’s against the law for someone who knows that you have Medicare to sell you a Marketplace plan. This is true even if you have only Part A or only Part B. The exception</a:t>
            </a:r>
            <a:r>
              <a:rPr lang="en-US" baseline="0" dirty="0">
                <a:solidFill>
                  <a:prstClr val="black"/>
                </a:solidFill>
              </a:rPr>
              <a:t> is a Marketplace plan through your employer (sold through the Small Business Health Options Program (called SHOP)) if you're an active worker or a dependent of an active worker. </a:t>
            </a:r>
          </a:p>
          <a:p>
            <a:pPr>
              <a:spcBef>
                <a:spcPts val="621"/>
              </a:spcBef>
            </a:pPr>
            <a:r>
              <a:rPr lang="en-US" baseline="0" dirty="0">
                <a:solidFill>
                  <a:prstClr val="black"/>
                </a:solidFill>
              </a:rPr>
              <a:t>SHOP coverage may pay first, before Medicare. If you delay enrollment because you have employer coverage through SHOP, you won’t have a late enrollment penalty if you enroll anytime you have SHOP Marketplace coverage, or within 8 months of losing that coverage (if employer has 20 or more employees). This doesn’t include COBRA coverage.</a:t>
            </a:r>
          </a:p>
          <a:p>
            <a:pPr>
              <a:spcBef>
                <a:spcPts val="621"/>
              </a:spcBef>
            </a:pPr>
            <a:r>
              <a:rPr lang="en-US" dirty="0">
                <a:solidFill>
                  <a:prstClr val="black"/>
                </a:solidFill>
                <a:effectLst/>
              </a:rPr>
              <a:t>SHOP Plans </a:t>
            </a:r>
            <a:r>
              <a:rPr lang="en-US" dirty="0" smtClean="0">
                <a:solidFill>
                  <a:prstClr val="black"/>
                </a:solidFill>
                <a:effectLst/>
              </a:rPr>
              <a:t>will be available </a:t>
            </a:r>
            <a:r>
              <a:rPr lang="en-US" dirty="0">
                <a:solidFill>
                  <a:prstClr val="black"/>
                </a:solidFill>
                <a:effectLst/>
              </a:rPr>
              <a:t>for 2018 coverage through </a:t>
            </a:r>
            <a:r>
              <a:rPr lang="en-US" dirty="0" smtClean="0">
                <a:solidFill>
                  <a:prstClr val="black"/>
                </a:solidFill>
                <a:effectLst/>
              </a:rPr>
              <a:t>issuers</a:t>
            </a:r>
            <a:r>
              <a:rPr lang="en-US" dirty="0">
                <a:solidFill>
                  <a:prstClr val="black"/>
                </a:solidFill>
                <a:effectLst/>
              </a:rPr>
              <a:t>, agents, and </a:t>
            </a:r>
            <a:r>
              <a:rPr lang="en-US" dirty="0" smtClean="0">
                <a:solidFill>
                  <a:prstClr val="black"/>
                </a:solidFill>
                <a:effectLst/>
              </a:rPr>
              <a:t>brokers. They won’t be available through HealthCare.gov.</a:t>
            </a:r>
            <a:endParaRPr lang="en-US" dirty="0">
              <a:effectLst/>
            </a:endParaRPr>
          </a:p>
          <a:p>
            <a:pPr>
              <a:spcBef>
                <a:spcPts val="626"/>
              </a:spcBef>
            </a:pPr>
            <a:endParaRPr lang="en-US" baseline="0" dirty="0"/>
          </a:p>
          <a:p>
            <a:endParaRPr lang="en-US" dirty="0"/>
          </a:p>
        </p:txBody>
      </p:sp>
    </p:spTree>
    <p:extLst>
      <p:ext uri="{BB962C8B-B14F-4D97-AF65-F5344CB8AC3E}">
        <p14:creationId xmlns:p14="http://schemas.microsoft.com/office/powerpoint/2010/main" val="285340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8489" y="4217813"/>
            <a:ext cx="6220339" cy="4510476"/>
          </a:xfrm>
        </p:spPr>
        <p:txBody>
          <a:bodyPr/>
          <a:lstStyle/>
          <a:p>
            <a:pPr>
              <a:spcBef>
                <a:spcPts val="611"/>
              </a:spcBef>
            </a:pPr>
            <a:r>
              <a:rPr lang="en-US" dirty="0"/>
              <a:t>Here is</a:t>
            </a:r>
            <a:r>
              <a:rPr lang="en-US" baseline="0" dirty="0"/>
              <a:t> more detail about what is covered under Part A:</a:t>
            </a:r>
            <a:endParaRPr lang="en-US" dirty="0"/>
          </a:p>
          <a:p>
            <a:pPr marL="174694" indent="-174694">
              <a:spcBef>
                <a:spcPts val="611"/>
              </a:spcBef>
              <a:buFont typeface="Wingdings" panose="05000000000000000000" pitchFamily="2" charset="2"/>
              <a:buChar char="§"/>
            </a:pPr>
            <a:r>
              <a:rPr lang="en-US" dirty="0"/>
              <a:t>Blood—In most cases, if you need blood as an inpatient, you won’t have to pay or replace it. </a:t>
            </a:r>
          </a:p>
          <a:p>
            <a:pPr marL="174694" indent="-174694">
              <a:spcBef>
                <a:spcPts val="611"/>
              </a:spcBef>
              <a:buFont typeface="Wingdings" panose="05000000000000000000" pitchFamily="2" charset="2"/>
              <a:buChar char="§"/>
            </a:pPr>
            <a:r>
              <a:rPr lang="en-US" dirty="0"/>
              <a:t>Certain inpatient health care services in approved religious nonmedical health care institutions (</a:t>
            </a:r>
            <a:r>
              <a:rPr lang="en-US" dirty="0" smtClean="0"/>
              <a:t>RNHCIs)—Medicare </a:t>
            </a:r>
            <a:r>
              <a:rPr lang="en-US" dirty="0"/>
              <a:t>will only cover the inpatient non-religious, nonmedical items and services. Examples include room and board, or any items or services that don't require a doctor's order or prescription, like un-medicated wound dressings or use of a simple walker.</a:t>
            </a:r>
          </a:p>
          <a:p>
            <a:pPr marL="174694" indent="-174694">
              <a:spcBef>
                <a:spcPts val="611"/>
              </a:spcBef>
              <a:buFont typeface="Wingdings" panose="05000000000000000000" pitchFamily="2" charset="2"/>
              <a:buChar char="§"/>
            </a:pPr>
            <a:r>
              <a:rPr lang="en-US" dirty="0"/>
              <a:t>Home health care—See slides </a:t>
            </a:r>
            <a:r>
              <a:rPr lang="en-US" dirty="0" smtClean="0"/>
              <a:t>17-19.</a:t>
            </a:r>
            <a:endParaRPr lang="en-US" dirty="0"/>
          </a:p>
          <a:p>
            <a:pPr marL="174694" indent="-174694">
              <a:spcBef>
                <a:spcPts val="611"/>
              </a:spcBef>
              <a:buFont typeface="Wingdings" panose="05000000000000000000" pitchFamily="2" charset="2"/>
              <a:buChar char="§"/>
            </a:pPr>
            <a:r>
              <a:rPr lang="en-US" dirty="0"/>
              <a:t>Hospice care—See slides </a:t>
            </a:r>
            <a:r>
              <a:rPr lang="en-US" dirty="0" smtClean="0"/>
              <a:t>21-23. </a:t>
            </a:r>
          </a:p>
          <a:p>
            <a:pPr fontAlgn="base">
              <a:spcBef>
                <a:spcPts val="611"/>
              </a:spcBef>
            </a:pPr>
            <a:r>
              <a:rPr lang="en-US" b="1" dirty="0"/>
              <a:t>What's not covered?</a:t>
            </a:r>
          </a:p>
          <a:p>
            <a:pPr fontAlgn="base">
              <a:spcBef>
                <a:spcPts val="611"/>
              </a:spcBef>
            </a:pPr>
            <a:r>
              <a:rPr lang="en-US" dirty="0"/>
              <a:t>Private-duty nursing, private room (unless medically necessary), television and phone in your room (if there's a separate charge for these items), and personal care items, like razors or slipper socks aren't covered by Medicare.</a:t>
            </a:r>
          </a:p>
          <a:p>
            <a:pPr marL="174694" indent="-174694">
              <a:spcBef>
                <a:spcPts val="611"/>
              </a:spcBef>
              <a:buFont typeface="Wingdings" panose="05000000000000000000" pitchFamily="2" charset="2"/>
              <a:buChar char="§"/>
            </a:pPr>
            <a:endParaRPr lang="en-US" dirty="0"/>
          </a:p>
        </p:txBody>
      </p:sp>
      <p:sp>
        <p:nvSpPr>
          <p:cNvPr id="7" name="Slide Image Placeholder 6"/>
          <p:cNvSpPr>
            <a:spLocks noGrp="1" noRot="1" noChangeAspect="1"/>
          </p:cNvSpPr>
          <p:nvPr>
            <p:ph type="sldImg"/>
          </p:nvPr>
        </p:nvSpPr>
        <p:spPr>
          <a:xfrm>
            <a:off x="749300" y="735013"/>
            <a:ext cx="5667375" cy="3189287"/>
          </a:xfrm>
        </p:spPr>
      </p:sp>
    </p:spTree>
    <p:extLst>
      <p:ext uri="{BB962C8B-B14F-4D97-AF65-F5344CB8AC3E}">
        <p14:creationId xmlns:p14="http://schemas.microsoft.com/office/powerpoint/2010/main" val="155723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9615" y="4061643"/>
            <a:ext cx="6206658" cy="4666645"/>
          </a:xfrm>
        </p:spPr>
        <p:txBody>
          <a:bodyPr>
            <a:normAutofit/>
          </a:bodyPr>
          <a:lstStyle/>
          <a:p>
            <a:r>
              <a:rPr lang="en-US" dirty="0"/>
              <a:t>If you have a Marketplace plan, you can keep it until your Medicare coverage starts. Then you can end your Marketplace plan without penalty.</a:t>
            </a:r>
          </a:p>
          <a:p>
            <a:r>
              <a:rPr lang="en-US" dirty="0"/>
              <a:t>You can keep your Marketplace plan too. But once your Medicare Part A coverage starts, you’ll no longer be eligible for any premium tax credits or other cost savings you may be getting for your Marketplace plan. So you’d have to pay full price for the Marketplace plan.</a:t>
            </a:r>
          </a:p>
          <a:p>
            <a:r>
              <a:rPr lang="en-US" b="1" dirty="0"/>
              <a:t>When you become eligible for Medicare</a:t>
            </a:r>
          </a:p>
          <a:p>
            <a:r>
              <a:rPr lang="en-US" dirty="0"/>
              <a:t>Let’s assume you have a Marketplace plan and are turning 65 sometime this year.</a:t>
            </a:r>
          </a:p>
          <a:p>
            <a:r>
              <a:rPr lang="en-US" dirty="0"/>
              <a:t>Once you’re eligible for Medicare, you’ll have an Initial Enrollment Period (IEP) to sign up for Medicare. For most people, the IEP starts 3 months before their 65th birthday and ends 3 months after their 65th birthday.</a:t>
            </a:r>
          </a:p>
          <a:p>
            <a:r>
              <a:rPr lang="en-US" dirty="0"/>
              <a:t>In most </a:t>
            </a:r>
            <a:r>
              <a:rPr lang="en-US" dirty="0" smtClean="0"/>
              <a:t>cases, </a:t>
            </a:r>
            <a:r>
              <a:rPr lang="en-US" dirty="0"/>
              <a:t>it’s to your advantage to sign up for Medicare when you’re first eligible because:</a:t>
            </a:r>
          </a:p>
          <a:p>
            <a:pPr marL="165261" indent="-165261">
              <a:buFont typeface="Wingdings" panose="05000000000000000000" pitchFamily="2" charset="2"/>
              <a:buChar char="§"/>
            </a:pPr>
            <a:r>
              <a:rPr lang="en-US" dirty="0"/>
              <a:t>Once your premium-free Medicare Part A coverage starts, you won’t be eligible for a premium tax credit or other savings for a Marketplace plan. If you kept your Marketplace plan, you’d have to pay full price.</a:t>
            </a:r>
          </a:p>
          <a:p>
            <a:pPr marL="165261" indent="-165261">
              <a:buFont typeface="Wingdings" panose="05000000000000000000" pitchFamily="2" charset="2"/>
              <a:buChar char="§"/>
            </a:pPr>
            <a:r>
              <a:rPr lang="en-US" dirty="0"/>
              <a:t>If you enroll in Medicare after your IEP</a:t>
            </a:r>
            <a:r>
              <a:rPr lang="en-US" baseline="0" dirty="0"/>
              <a:t> </a:t>
            </a:r>
            <a:r>
              <a:rPr lang="en-US" dirty="0"/>
              <a:t>ends, you may have to pay a Part B late enrollment penalty for as long as you have Medicare. In addition, you can enroll in Medicare Part B (and Part A if you have to pay a premium for it) </a:t>
            </a:r>
            <a:r>
              <a:rPr lang="en-US" b="1" dirty="0"/>
              <a:t>only</a:t>
            </a:r>
            <a:r>
              <a:rPr lang="en-US" dirty="0"/>
              <a:t> during the Medicare General Enrollment Period (from January 1 to March 31 each year). Coverage doesn’t start until July of that year. This may create a gap in your coverage.</a:t>
            </a:r>
            <a:endParaRPr lang="en-US" dirty="0">
              <a:effectLst/>
            </a:endParaRPr>
          </a:p>
        </p:txBody>
      </p:sp>
      <p:sp>
        <p:nvSpPr>
          <p:cNvPr id="7" name="Slide Image Placeholder 6"/>
          <p:cNvSpPr>
            <a:spLocks noGrp="1" noRot="1" noChangeAspect="1"/>
          </p:cNvSpPr>
          <p:nvPr>
            <p:ph type="sldImg"/>
          </p:nvPr>
        </p:nvSpPr>
        <p:spPr>
          <a:xfrm>
            <a:off x="735013" y="622300"/>
            <a:ext cx="5667375" cy="3189288"/>
          </a:xfrm>
        </p:spPr>
      </p:sp>
    </p:spTree>
    <p:extLst>
      <p:ext uri="{BB962C8B-B14F-4D97-AF65-F5344CB8AC3E}">
        <p14:creationId xmlns:p14="http://schemas.microsoft.com/office/powerpoint/2010/main" val="40863114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r>
              <a:rPr lang="en-US" dirty="0"/>
              <a:t>Maxine has individual Marketplace coverage. She is turning 65 and wants to wait and enroll in Medicare Part B when she is older because she and her husband have the same Marketplace coverage. Since she has worked long enough to get </a:t>
            </a:r>
            <a:r>
              <a:rPr lang="en-US" dirty="0" smtClean="0"/>
              <a:t>premium-free </a:t>
            </a:r>
            <a:r>
              <a:rPr lang="en-US" dirty="0"/>
              <a:t>Part A, she doesn’t have to worry about having a Part B late enrollment penalty. Her Marketplace plan will allow her to have a Special Enrollment Period later.</a:t>
            </a:r>
          </a:p>
          <a:p>
            <a:r>
              <a:rPr lang="en-US" dirty="0"/>
              <a:t>True</a:t>
            </a:r>
          </a:p>
          <a:p>
            <a:r>
              <a:rPr lang="en-US" dirty="0"/>
              <a:t>False</a:t>
            </a:r>
          </a:p>
          <a:p>
            <a:r>
              <a:rPr lang="en-US" b="1" dirty="0"/>
              <a:t>ANSWER</a:t>
            </a:r>
            <a:r>
              <a:rPr lang="en-US" dirty="0"/>
              <a:t>: False. An individual Marketplace plan is not considered creditable coverage for the purpose of Medicare enrollment</a:t>
            </a:r>
            <a:r>
              <a:rPr lang="en-US" dirty="0" smtClean="0"/>
              <a:t>. Maxine wouldn’t qualify for a Special Enrollment Period and may have to pay a late enrollment penalty for Part B.</a:t>
            </a:r>
            <a:endParaRPr lang="en-US" dirty="0"/>
          </a:p>
        </p:txBody>
      </p:sp>
    </p:spTree>
    <p:extLst>
      <p:ext uri="{BB962C8B-B14F-4D97-AF65-F5344CB8AC3E}">
        <p14:creationId xmlns:p14="http://schemas.microsoft.com/office/powerpoint/2010/main" val="37978078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66738"/>
            <a:ext cx="5575300" cy="3136900"/>
          </a:xfrm>
        </p:spPr>
      </p:sp>
      <p:sp>
        <p:nvSpPr>
          <p:cNvPr id="3" name="Notes Placeholder 2"/>
          <p:cNvSpPr>
            <a:spLocks noGrp="1"/>
          </p:cNvSpPr>
          <p:nvPr>
            <p:ph type="body" idx="1"/>
          </p:nvPr>
        </p:nvSpPr>
        <p:spPr/>
        <p:txBody>
          <a:bodyPr/>
          <a:lstStyle/>
          <a:p>
            <a:r>
              <a:rPr lang="en-US" dirty="0" smtClean="0"/>
              <a:t>Lesson </a:t>
            </a:r>
            <a:r>
              <a:rPr lang="en-US" dirty="0"/>
              <a:t>3 explains how benefits are coordinated if a person with Medicare has other types of health care coverage. This lesson answers the following questions:</a:t>
            </a:r>
          </a:p>
          <a:p>
            <a:pPr marL="165261" indent="-165261">
              <a:buFont typeface="Wingdings" panose="05000000000000000000" pitchFamily="2" charset="2"/>
              <a:buChar char="§"/>
            </a:pPr>
            <a:r>
              <a:rPr lang="en-US" dirty="0" smtClean="0"/>
              <a:t>What is Coordination of Benefits?</a:t>
            </a:r>
            <a:endParaRPr lang="en-US" dirty="0"/>
          </a:p>
          <a:p>
            <a:pPr marL="165261" indent="-165261">
              <a:buFont typeface="Wingdings" panose="05000000000000000000" pitchFamily="2" charset="2"/>
              <a:buChar char="§"/>
            </a:pPr>
            <a:r>
              <a:rPr lang="en-US" dirty="0" smtClean="0"/>
              <a:t>When Does Medicare Pay?</a:t>
            </a:r>
            <a:endParaRPr lang="en-US" dirty="0"/>
          </a:p>
          <a:p>
            <a:pPr marL="165261" indent="-165261">
              <a:buFont typeface="Wingdings" panose="05000000000000000000" pitchFamily="2" charset="2"/>
              <a:buChar char="§"/>
            </a:pPr>
            <a:r>
              <a:rPr lang="en-US" dirty="0"/>
              <a:t>When is Medicare the </a:t>
            </a:r>
            <a:r>
              <a:rPr lang="en-US" dirty="0" smtClean="0"/>
              <a:t>Primary Payer</a:t>
            </a:r>
            <a:r>
              <a:rPr lang="en-US" dirty="0"/>
              <a:t>?</a:t>
            </a:r>
          </a:p>
          <a:p>
            <a:pPr marL="165261" indent="-165261">
              <a:buFont typeface="Wingdings" panose="05000000000000000000" pitchFamily="2" charset="2"/>
              <a:buChar char="§"/>
            </a:pPr>
            <a:r>
              <a:rPr lang="en-US" dirty="0"/>
              <a:t>When is Medicare the </a:t>
            </a:r>
            <a:r>
              <a:rPr lang="en-US" dirty="0" smtClean="0"/>
              <a:t>Secondary Payer?</a:t>
            </a:r>
          </a:p>
          <a:p>
            <a:pPr marL="165261" indent="-165261">
              <a:buFont typeface="Wingdings" panose="05000000000000000000" pitchFamily="2" charset="2"/>
              <a:buChar char="§"/>
            </a:pPr>
            <a:r>
              <a:rPr lang="en-US" dirty="0" smtClean="0"/>
              <a:t>Medicare and Employer Group Health Plans, Who Pays First?</a:t>
            </a:r>
            <a:endParaRPr lang="en-US" dirty="0"/>
          </a:p>
          <a:p>
            <a:pPr marL="165261" indent="-165261">
              <a:buFont typeface="Wingdings" panose="05000000000000000000" pitchFamily="2" charset="2"/>
              <a:buChar char="§"/>
            </a:pPr>
            <a:endParaRPr lang="en-US" dirty="0"/>
          </a:p>
        </p:txBody>
      </p:sp>
    </p:spTree>
    <p:extLst>
      <p:ext uri="{BB962C8B-B14F-4D97-AF65-F5344CB8AC3E}">
        <p14:creationId xmlns:p14="http://schemas.microsoft.com/office/powerpoint/2010/main" val="27569493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p:txBody>
          <a:bodyPr>
            <a:normAutofit lnSpcReduction="10000"/>
          </a:bodyPr>
          <a:lstStyle/>
          <a:p>
            <a:r>
              <a:rPr lang="en-US" dirty="0" smtClean="0"/>
              <a:t>Coordination of benefits </a:t>
            </a:r>
            <a:r>
              <a:rPr lang="en-US" dirty="0"/>
              <a:t>is a way to figure out who pays first when 2 or more health insurance plans are responsible for paying the same medical claim. </a:t>
            </a:r>
          </a:p>
          <a:p>
            <a:r>
              <a:rPr lang="en-US" dirty="0"/>
              <a:t>Medicare eligibility data are shared with other payers, and Medicare-paid medical claims are transmitted to supplemental insurers for secondary payment. An agreement must be in place between the Centers for Medicare &amp; Medicaid Services (CMS) Benefits Coordination &amp; Recovery Center (BCRC) and private insurance companies for the contractor to automatically cross over medical claims. In the absence of an agreement, the person with Medicare must coordinate secondary or supplemental payment of benefits with any other insurers he or she may have in addition to Medicare. </a:t>
            </a:r>
          </a:p>
          <a:p>
            <a:r>
              <a:rPr lang="en-US" dirty="0"/>
              <a:t>The BCRC initiates an investigation when it learns that a person has other insurance. The investigation determines whether Medicare or the other insurance has primary responsibility for paying the person with Medicare's health care costs. The goal of these Medicare Secondary Payer (MSP) information-gathering activities is to identify MSP situations quickly, making sure responsible parties are making correct payments. </a:t>
            </a:r>
          </a:p>
          <a:p>
            <a:r>
              <a:rPr lang="en-US" dirty="0"/>
              <a:t>If Medicare makes a conditional payment (a payment made by Medicare for services on behalf of a person with Medicare when there is evidence that the primary plan does not pay promptly), the money must be repaid to Medicare when a settlement, judgment, award, or other payment is secured.</a:t>
            </a:r>
          </a:p>
          <a:p>
            <a:r>
              <a:rPr lang="en-US" dirty="0" smtClean="0"/>
              <a:t>If </a:t>
            </a:r>
            <a:r>
              <a:rPr lang="en-US" dirty="0"/>
              <a:t>you have Medicare and other health or drug coverage, each type of coverage is called a payer. When there’s more than one payer, coordination of benefits rules decide which payer pays first. The primary payer pays what it owes on your bills first, and then your provider sends the rest to the secondary payer to pay. In some cases, there may also be a third payer.</a:t>
            </a:r>
          </a:p>
        </p:txBody>
      </p:sp>
      <p:sp>
        <p:nvSpPr>
          <p:cNvPr id="5" name="Slide Image Placeholder 4"/>
          <p:cNvSpPr>
            <a:spLocks noGrp="1" noRot="1" noChangeAspect="1"/>
          </p:cNvSpPr>
          <p:nvPr>
            <p:ph type="sldImg"/>
          </p:nvPr>
        </p:nvSpPr>
        <p:spPr>
          <a:xfrm>
            <a:off x="717550" y="566738"/>
            <a:ext cx="5575300" cy="3136900"/>
          </a:xfrm>
        </p:spPr>
      </p:sp>
    </p:spTree>
    <p:extLst>
      <p:ext uri="{BB962C8B-B14F-4D97-AF65-F5344CB8AC3E}">
        <p14:creationId xmlns:p14="http://schemas.microsoft.com/office/powerpoint/2010/main" val="9481380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p:txBody>
          <a:bodyPr/>
          <a:lstStyle/>
          <a:p>
            <a:r>
              <a:rPr lang="en-US" dirty="0"/>
              <a:t>Medicare can be the primary payer, the secondary payer, or sometimes other insurance plans should pay and Medicare shouldn’t pay at all.</a:t>
            </a:r>
          </a:p>
          <a:p>
            <a:r>
              <a:rPr lang="en-US" dirty="0"/>
              <a:t>Medicare may be the primary payer if you don’t have other insurance, or if Medicare is primary to your other insurance. </a:t>
            </a:r>
          </a:p>
          <a:p>
            <a:r>
              <a:rPr lang="en-US" dirty="0"/>
              <a:t>Medicare may be the secondary payer in situations where Medicare doesn’t provide your primary health insurance, or when another insurer is primarily responsible for paying.</a:t>
            </a:r>
          </a:p>
          <a:p>
            <a:r>
              <a:rPr lang="en-US" dirty="0"/>
              <a:t>Medicare may not pay at all for services and items that other health insurers are responsible for paying.</a:t>
            </a:r>
          </a:p>
          <a:p>
            <a:pPr>
              <a:defRPr/>
            </a:pPr>
            <a:r>
              <a:rPr lang="en-US" dirty="0"/>
              <a:t>For more information, visit </a:t>
            </a:r>
            <a:r>
              <a:rPr lang="en-US" dirty="0">
                <a:hlinkClick r:id="rId3"/>
              </a:rPr>
              <a:t>Medicare.gov/Pubs/pdf/02179-Medicare-Coordination-Benefits-Payer.pdf</a:t>
            </a:r>
            <a:r>
              <a:rPr lang="en-US" dirty="0"/>
              <a:t> (CMS Product No. 02179) or </a:t>
            </a:r>
            <a:r>
              <a:rPr lang="en-US" u="sng" dirty="0">
                <a:hlinkClick r:id="rId4"/>
              </a:rPr>
              <a:t>ecfr.gov/cgi-bin/text-idx?SID=4197918d7a58c79361d4f698fa25219e&amp;mc=true&amp;node=se42.2.411_120&amp;rgn=div8</a:t>
            </a:r>
            <a:r>
              <a:rPr lang="en-US" dirty="0"/>
              <a:t> (42 C.F.R., Chapter IV, Section 411.20, Paragraph 2).</a:t>
            </a:r>
          </a:p>
          <a:p>
            <a:endParaRPr lang="en-US" dirty="0"/>
          </a:p>
        </p:txBody>
      </p:sp>
      <p:sp>
        <p:nvSpPr>
          <p:cNvPr id="5" name="Slide Image Placeholder 4"/>
          <p:cNvSpPr>
            <a:spLocks noGrp="1" noRot="1" noChangeAspect="1"/>
          </p:cNvSpPr>
          <p:nvPr>
            <p:ph type="sldImg"/>
          </p:nvPr>
        </p:nvSpPr>
        <p:spPr>
          <a:xfrm>
            <a:off x="760413" y="468313"/>
            <a:ext cx="5576887" cy="3138487"/>
          </a:xfrm>
        </p:spPr>
      </p:sp>
    </p:spTree>
    <p:extLst>
      <p:ext uri="{BB962C8B-B14F-4D97-AF65-F5344CB8AC3E}">
        <p14:creationId xmlns:p14="http://schemas.microsoft.com/office/powerpoint/2010/main" val="2512514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r>
              <a:rPr lang="en-US" dirty="0"/>
              <a:t>Medicare is the primary payer for most people with Medicare, which means Medicare pays first on their health care claims. Medicare pays first when:</a:t>
            </a:r>
          </a:p>
          <a:p>
            <a:pPr marL="229694" lvl="1" indent="-229694">
              <a:buFont typeface="Wingdings" panose="05000000000000000000" pitchFamily="2" charset="2"/>
              <a:buChar char="§"/>
            </a:pPr>
            <a:r>
              <a:rPr lang="en-US" dirty="0"/>
              <a:t>Medicare is your only source of medical, hospital, or drug coverage. </a:t>
            </a:r>
          </a:p>
          <a:p>
            <a:pPr marL="229694" lvl="1" indent="-229694">
              <a:buFont typeface="Wingdings" panose="05000000000000000000" pitchFamily="2" charset="2"/>
              <a:buChar char="§"/>
            </a:pPr>
            <a:r>
              <a:rPr lang="en-US" dirty="0"/>
              <a:t>Your other source of </a:t>
            </a:r>
            <a:r>
              <a:rPr lang="en-US" dirty="0" smtClean="0"/>
              <a:t>coverage is one </a:t>
            </a:r>
            <a:r>
              <a:rPr lang="en-US" dirty="0"/>
              <a:t>or more of the </a:t>
            </a:r>
            <a:r>
              <a:rPr lang="en-US" dirty="0" smtClean="0"/>
              <a:t>following:</a:t>
            </a:r>
            <a:endParaRPr lang="en-US" dirty="0"/>
          </a:p>
          <a:p>
            <a:pPr marL="391729" lvl="2" indent="-168321">
              <a:buFont typeface="Arial" panose="020B0604020202020204" pitchFamily="34" charset="0"/>
              <a:buChar char="•"/>
            </a:pPr>
            <a:r>
              <a:rPr lang="en-US" dirty="0"/>
              <a:t>A Medicare Supplement Insurance (Medigap) policy or other privately purchased insurance policy that isn’t related to current employment. A Medigap policy </a:t>
            </a:r>
            <a:r>
              <a:rPr lang="en-US" dirty="0" smtClean="0"/>
              <a:t>covers </a:t>
            </a:r>
            <a:r>
              <a:rPr lang="en-US" dirty="0"/>
              <a:t>amounts not covered by Medicare.</a:t>
            </a:r>
          </a:p>
          <a:p>
            <a:pPr marL="391729" lvl="2" indent="-168321">
              <a:buFont typeface="Arial" panose="020B0604020202020204" pitchFamily="34" charset="0"/>
              <a:buChar char="•"/>
            </a:pPr>
            <a:r>
              <a:rPr lang="en-US" dirty="0"/>
              <a:t>Medicaid and Medicare coverage (dual eligible beneficiaries), with no other coverage that could be primary to Medicare.</a:t>
            </a:r>
          </a:p>
          <a:p>
            <a:pPr marL="391729" lvl="2" indent="-168321">
              <a:buFont typeface="Arial" panose="020B0604020202020204" pitchFamily="34" charset="0"/>
              <a:buChar char="•"/>
            </a:pPr>
            <a:r>
              <a:rPr lang="en-US" dirty="0"/>
              <a:t>Retiree coverage, in most cases. To know how a plan works with Medicare, check the plan’s benefits booklet or plan description provided by the employer or union, or call the benefits administrator.</a:t>
            </a:r>
          </a:p>
          <a:p>
            <a:pPr marL="391729" lvl="2" indent="-168321">
              <a:buFont typeface="Arial" panose="020B0604020202020204" pitchFamily="34" charset="0"/>
              <a:buChar char="•"/>
            </a:pPr>
            <a:r>
              <a:rPr lang="en-US" dirty="0"/>
              <a:t>The Indian Health Service.</a:t>
            </a:r>
          </a:p>
          <a:p>
            <a:pPr marL="391729" lvl="2" indent="-168321">
              <a:buFont typeface="Arial" panose="020B0604020202020204" pitchFamily="34" charset="0"/>
              <a:buChar char="•"/>
            </a:pPr>
            <a:r>
              <a:rPr lang="en-US" dirty="0" smtClean="0"/>
              <a:t>TRICARE </a:t>
            </a:r>
            <a:r>
              <a:rPr lang="en-US" dirty="0"/>
              <a:t>(TRICARE is the U.S. Department of Defense health program for active-duty service members and their families. TRICARE for Life is the program for military retirees and their families.)</a:t>
            </a:r>
          </a:p>
          <a:p>
            <a:pPr marL="391729" lvl="2" indent="-168321">
              <a:buFont typeface="Arial" panose="020B0604020202020204" pitchFamily="34" charset="0"/>
              <a:buChar char="•"/>
            </a:pPr>
            <a:r>
              <a:rPr lang="en-US" dirty="0" smtClean="0"/>
              <a:t>COBRA—From </a:t>
            </a:r>
            <a:r>
              <a:rPr lang="en-US" dirty="0"/>
              <a:t>the Consolidated Omnibus Budget Reconciliation </a:t>
            </a:r>
            <a:r>
              <a:rPr lang="en-US" dirty="0" smtClean="0"/>
              <a:t>Act, except </a:t>
            </a:r>
            <a:r>
              <a:rPr lang="en-US" dirty="0"/>
              <a:t>if you have End-Stage Renal </a:t>
            </a:r>
            <a:r>
              <a:rPr lang="en-US" dirty="0" smtClean="0"/>
              <a:t>Disease except during the 30-month coordination period  </a:t>
            </a:r>
            <a:endParaRPr lang="en-US" dirty="0"/>
          </a:p>
        </p:txBody>
      </p:sp>
    </p:spTree>
    <p:extLst>
      <p:ext uri="{BB962C8B-B14F-4D97-AF65-F5344CB8AC3E}">
        <p14:creationId xmlns:p14="http://schemas.microsoft.com/office/powerpoint/2010/main" val="7775847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a:xfrm>
            <a:off x="392509" y="4160323"/>
            <a:ext cx="6243638" cy="4508939"/>
          </a:xfrm>
        </p:spPr>
        <p:txBody>
          <a:bodyPr>
            <a:normAutofit fontScale="77500" lnSpcReduction="20000"/>
          </a:bodyPr>
          <a:lstStyle/>
          <a:p>
            <a:r>
              <a:rPr lang="en-US" dirty="0"/>
              <a:t>No-fault insurance is insurance that pays for health care services resulting from personal injury or damage to someone’s property regardless of who’s at fault for causing it. Types of no-fault insurance </a:t>
            </a:r>
            <a:r>
              <a:rPr lang="en-US" dirty="0" smtClean="0"/>
              <a:t>include automobile insurance, </a:t>
            </a:r>
            <a:r>
              <a:rPr lang="en-US" dirty="0"/>
              <a:t>h</a:t>
            </a:r>
            <a:r>
              <a:rPr lang="en-US" dirty="0" smtClean="0"/>
              <a:t>omeowners</a:t>
            </a:r>
            <a:r>
              <a:rPr lang="en-US" dirty="0"/>
              <a:t>’ </a:t>
            </a:r>
            <a:r>
              <a:rPr lang="en-US" dirty="0" smtClean="0"/>
              <a:t>insurance, and commercial </a:t>
            </a:r>
            <a:r>
              <a:rPr lang="en-US" dirty="0"/>
              <a:t>insurance </a:t>
            </a:r>
            <a:r>
              <a:rPr lang="en-US" dirty="0" smtClean="0"/>
              <a:t>plans.</a:t>
            </a:r>
            <a:endParaRPr lang="en-US" dirty="0"/>
          </a:p>
          <a:p>
            <a:r>
              <a:rPr lang="en-US" dirty="0"/>
              <a:t>Medicare is the secondary payer when no-fault insurance is available. Medicare generally won’t pay for medical expenses covered by no-fault insurance. However, Medicare may pay for medical expenses if the claim is denied for reasons other than not being a proper claim. Medicare will make payment only to the extent that the services are covered under Medicare. Also, if the no-fault insurance doesn’t pay promptly (within 120 days), Medicare may make a conditional payment for which Medicare has the right to seek recovery.</a:t>
            </a:r>
          </a:p>
          <a:p>
            <a:r>
              <a:rPr lang="en-US" dirty="0"/>
              <a:t>The money that Medicare used for the conditional payment must be repaid to Medicare when the no-fault insurance settlement is reached. If Medicare makes a conditional payment and you later resolve the insurance claim, Medicare will seek to recover the conditional payment from you. You’re responsible for making sure that Medicare gets repaid for the conditional payment. </a:t>
            </a:r>
          </a:p>
          <a:p>
            <a:r>
              <a:rPr lang="en-US" dirty="0"/>
              <a:t>The Medicare Modernization Act of 2003 (P.L. 108-173, Title III, Sec. 301) further clarifies language protecting Medicare’s ability to seek recovery of conditional payments.</a:t>
            </a:r>
          </a:p>
          <a:p>
            <a:r>
              <a:rPr lang="en-US" dirty="0"/>
              <a:t>Part D plans will pay for covered prescriptions that aren’t related to the accident or injury. </a:t>
            </a:r>
          </a:p>
          <a:p>
            <a:r>
              <a:rPr lang="en-US" dirty="0"/>
              <a:t>Liability insurance is coverage that protects you against claims based on negligence, inappropriate action, or inaction that results in injury to someone or damage to property. Liability insurance includes, but isn’t limited </a:t>
            </a:r>
            <a:r>
              <a:rPr lang="en-US" dirty="0" smtClean="0"/>
              <a:t>to homeowners</a:t>
            </a:r>
            <a:r>
              <a:rPr lang="en-US" dirty="0"/>
              <a:t>’ liability </a:t>
            </a:r>
            <a:r>
              <a:rPr lang="en-US" dirty="0" smtClean="0"/>
              <a:t>insurance, automobile </a:t>
            </a:r>
            <a:r>
              <a:rPr lang="en-US" dirty="0"/>
              <a:t>liability </a:t>
            </a:r>
            <a:r>
              <a:rPr lang="en-US" dirty="0" smtClean="0"/>
              <a:t>insurance, product </a:t>
            </a:r>
            <a:r>
              <a:rPr lang="en-US" dirty="0"/>
              <a:t>liability </a:t>
            </a:r>
            <a:r>
              <a:rPr lang="en-US" dirty="0" smtClean="0"/>
              <a:t>insurance, malpractice </a:t>
            </a:r>
            <a:r>
              <a:rPr lang="en-US" dirty="0"/>
              <a:t>liability </a:t>
            </a:r>
            <a:r>
              <a:rPr lang="en-US" dirty="0" smtClean="0"/>
              <a:t>insurance, uninsured </a:t>
            </a:r>
            <a:r>
              <a:rPr lang="en-US" dirty="0"/>
              <a:t>motorist liability </a:t>
            </a:r>
            <a:r>
              <a:rPr lang="en-US" dirty="0" smtClean="0"/>
              <a:t>insurance, and underinsured </a:t>
            </a:r>
            <a:r>
              <a:rPr lang="en-US" dirty="0"/>
              <a:t>motorist liability </a:t>
            </a:r>
            <a:r>
              <a:rPr lang="en-US" dirty="0" smtClean="0"/>
              <a:t>insurance.</a:t>
            </a:r>
            <a:endParaRPr lang="en-US" dirty="0"/>
          </a:p>
          <a:p>
            <a:r>
              <a:rPr lang="en-US" dirty="0"/>
              <a:t>Medicare is the secondary payer in cases where liability insurance is available. If health care professionals find that the services they gave a person can be paid by a liability insurer, they must attempt to collect from that insurer before billing Medicare. Providers are required to bill the liability insurer first, even though the liability insurer may not make a prompt payment. Sometimes this can take a long time. If the insurance company doesn’t pay the claim promptly (usually within 120 days), your doctor or other provider may bill Medicare. Medicare may make a conditional payment for services for which another payer is responsible, so you won't have to use your own money to pay the bill. The payment is conditional because the person with Medicare is responsible for making sure Medicare is repaid when a settlement judgment, award, or other payment is made</a:t>
            </a:r>
            <a:r>
              <a:rPr lang="en-US" dirty="0" smtClean="0"/>
              <a:t>.</a:t>
            </a:r>
          </a:p>
          <a:p>
            <a:r>
              <a:rPr lang="en-US" dirty="0" smtClean="0"/>
              <a:t>If you have a worker’s compensation claim, or receive Federal Black Lung Benefits (</a:t>
            </a:r>
            <a:r>
              <a:rPr lang="en-US" dirty="0"/>
              <a:t>Black Lung Benefits </a:t>
            </a:r>
            <a:r>
              <a:rPr lang="en-US" dirty="0" smtClean="0"/>
              <a:t>Act </a:t>
            </a:r>
            <a:r>
              <a:rPr lang="en-US" dirty="0"/>
              <a:t>is a U.S. federal law which provides monthly payments and medical benefits to coal miners totally disabled from pneumoconiosis (black lung disease) </a:t>
            </a:r>
            <a:r>
              <a:rPr lang="en-US" dirty="0" smtClean="0"/>
              <a:t>from coal mining), Medicare pays second for services related to the work injury or condition.</a:t>
            </a:r>
            <a:endParaRPr lang="en-US" dirty="0"/>
          </a:p>
          <a:p>
            <a:r>
              <a:rPr lang="en-US" dirty="0" smtClean="0"/>
              <a:t>For </a:t>
            </a:r>
            <a:r>
              <a:rPr lang="en-US" dirty="0"/>
              <a:t>detailed examples of when Medicare is the secondary payer, view the How Medicare works with other coverage chart in Your Guide to Who Pays First (</a:t>
            </a:r>
            <a:r>
              <a:rPr lang="en-US" dirty="0">
                <a:hlinkClick r:id="rId3"/>
              </a:rPr>
              <a:t>Medicare.gov/Pubs/pdf/02179-Medicare-Coordination-Benefits-Payer.pdf</a:t>
            </a:r>
            <a:r>
              <a:rPr lang="en-US" dirty="0"/>
              <a:t>).</a:t>
            </a:r>
          </a:p>
          <a:p>
            <a:endParaRPr lang="en-US" dirty="0"/>
          </a:p>
        </p:txBody>
      </p:sp>
    </p:spTree>
    <p:extLst>
      <p:ext uri="{BB962C8B-B14F-4D97-AF65-F5344CB8AC3E}">
        <p14:creationId xmlns:p14="http://schemas.microsoft.com/office/powerpoint/2010/main" val="17488828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41350"/>
            <a:ext cx="5575300" cy="3136900"/>
          </a:xfrm>
        </p:spPr>
      </p:sp>
      <p:sp>
        <p:nvSpPr>
          <p:cNvPr id="3" name="Notes Placeholder 2"/>
          <p:cNvSpPr>
            <a:spLocks noGrp="1"/>
          </p:cNvSpPr>
          <p:nvPr>
            <p:ph type="body" idx="1"/>
          </p:nvPr>
        </p:nvSpPr>
        <p:spPr/>
        <p:txBody>
          <a:bodyPr/>
          <a:lstStyle/>
          <a:p>
            <a:r>
              <a:rPr lang="en-US" dirty="0"/>
              <a:t>Medicare pays first for people with employer group health plans (EGHPs) if they’re</a:t>
            </a:r>
          </a:p>
          <a:p>
            <a:pPr marL="165261" indent="-165261">
              <a:buFont typeface="Wingdings" panose="05000000000000000000" pitchFamily="2" charset="2"/>
              <a:buChar char="§"/>
            </a:pPr>
            <a:r>
              <a:rPr lang="en-US" dirty="0"/>
              <a:t>65 or older and have retiree coverage</a:t>
            </a:r>
          </a:p>
          <a:p>
            <a:pPr marL="165261" indent="-165261">
              <a:buFont typeface="Wingdings" panose="05000000000000000000" pitchFamily="2" charset="2"/>
              <a:buChar char="§"/>
            </a:pPr>
            <a:r>
              <a:rPr lang="en-US" dirty="0"/>
              <a:t>65 or older with EGHP coverage through current employment, either theirs or their spouse’s, and the employer has less than 20 employees</a:t>
            </a:r>
          </a:p>
          <a:p>
            <a:pPr marL="165261" indent="-165261">
              <a:buFont typeface="Wingdings" panose="05000000000000000000" pitchFamily="2" charset="2"/>
              <a:buChar char="§"/>
            </a:pPr>
            <a:r>
              <a:rPr lang="en-US" dirty="0"/>
              <a:t>Under 65, have a disability, and are covered by an EGHP through current employment (either yours or a family member’s), and their employer has less than 100 employees</a:t>
            </a:r>
          </a:p>
          <a:p>
            <a:pPr marL="165261" indent="-165261">
              <a:buFont typeface="Wingdings" panose="05000000000000000000" pitchFamily="2" charset="2"/>
              <a:buChar char="§"/>
            </a:pPr>
            <a:r>
              <a:rPr lang="en-US" dirty="0"/>
              <a:t>Eligible for Medicare due to End-Stage Renal Disease (ESRD) and they have EGHP coverage, either theirs or their spouse’s, and the 30-month coordination period has ended, and they had Medicare as their primary coverage before they had ESRD</a:t>
            </a:r>
          </a:p>
          <a:p>
            <a:endParaRPr lang="en-US" dirty="0"/>
          </a:p>
        </p:txBody>
      </p:sp>
    </p:spTree>
    <p:extLst>
      <p:ext uri="{BB962C8B-B14F-4D97-AF65-F5344CB8AC3E}">
        <p14:creationId xmlns:p14="http://schemas.microsoft.com/office/powerpoint/2010/main" val="32828392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746125"/>
            <a:ext cx="5664200" cy="3187700"/>
          </a:xfrm>
        </p:spPr>
      </p:sp>
      <p:sp>
        <p:nvSpPr>
          <p:cNvPr id="3" name="Notes Placeholder 2"/>
          <p:cNvSpPr>
            <a:spLocks noGrp="1"/>
          </p:cNvSpPr>
          <p:nvPr>
            <p:ph type="body" idx="1"/>
          </p:nvPr>
        </p:nvSpPr>
        <p:spPr>
          <a:xfrm>
            <a:off x="778325" y="4195458"/>
            <a:ext cx="5608320" cy="4508939"/>
          </a:xfrm>
        </p:spPr>
        <p:txBody>
          <a:bodyPr/>
          <a:lstStyle/>
          <a:p>
            <a:pPr marL="310255" lvl="1" indent="-310255">
              <a:spcBef>
                <a:spcPts val="658"/>
              </a:spcBef>
              <a:defRPr/>
            </a:pPr>
            <a:r>
              <a:rPr lang="en-US" dirty="0">
                <a:ea typeface="ＭＳ Ｐゴシック" pitchFamily="7" charset="-128"/>
              </a:rPr>
              <a:t>This lesson should help you to understand fraud, waste, and abuse issues, including</a:t>
            </a:r>
          </a:p>
          <a:p>
            <a:pPr marL="174697" indent="-174697">
              <a:buFont typeface="Wingdings" panose="05000000000000000000" pitchFamily="2" charset="2"/>
              <a:buChar char="§"/>
            </a:pPr>
            <a:r>
              <a:rPr lang="en-US" dirty="0">
                <a:ea typeface="ＭＳ Ｐゴシック" pitchFamily="7" charset="-128"/>
              </a:rPr>
              <a:t>Is it Fraud, Waste, or Abuse?</a:t>
            </a:r>
          </a:p>
          <a:p>
            <a:pPr marL="174697" indent="-174697">
              <a:buFont typeface="Wingdings" panose="05000000000000000000" pitchFamily="2" charset="2"/>
              <a:buChar char="§"/>
            </a:pPr>
            <a:r>
              <a:rPr lang="en-US" dirty="0">
                <a:ea typeface="ＭＳ Ｐゴシック" pitchFamily="7" charset="-128"/>
              </a:rPr>
              <a:t>The Senior Medicare Patrol </a:t>
            </a:r>
          </a:p>
          <a:p>
            <a:pPr marL="174697" indent="-174697">
              <a:buFont typeface="Wingdings" panose="05000000000000000000" pitchFamily="2" charset="2"/>
              <a:buChar char="§"/>
            </a:pPr>
            <a:r>
              <a:rPr lang="en-US" dirty="0">
                <a:ea typeface="ＭＳ Ｐゴシック" pitchFamily="7" charset="-128"/>
              </a:rPr>
              <a:t>The 4 R’s</a:t>
            </a:r>
          </a:p>
          <a:p>
            <a:pPr marL="174697" indent="-174697">
              <a:buFont typeface="Wingdings" panose="05000000000000000000" pitchFamily="2" charset="2"/>
              <a:buChar char="§"/>
            </a:pPr>
            <a:r>
              <a:rPr lang="en-US" dirty="0">
                <a:ea typeface="ＭＳ Ｐゴシック" pitchFamily="7" charset="-128"/>
              </a:rPr>
              <a:t>Where to Report Fraud, Waste, and Abuse</a:t>
            </a:r>
          </a:p>
          <a:p>
            <a:endParaRPr lang="en-US" dirty="0">
              <a:ea typeface="ＭＳ Ｐゴシック" pitchFamily="7" charset="-128"/>
            </a:endParaRPr>
          </a:p>
          <a:p>
            <a:pPr>
              <a:spcBef>
                <a:spcPts val="658"/>
              </a:spcBef>
            </a:pPr>
            <a:endParaRPr lang="en-US" dirty="0"/>
          </a:p>
        </p:txBody>
      </p:sp>
    </p:spTree>
    <p:extLst>
      <p:ext uri="{BB962C8B-B14F-4D97-AF65-F5344CB8AC3E}">
        <p14:creationId xmlns:p14="http://schemas.microsoft.com/office/powerpoint/2010/main" val="40840944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00075"/>
            <a:ext cx="5664200" cy="3187700"/>
          </a:xfrm>
        </p:spPr>
      </p:sp>
      <p:sp>
        <p:nvSpPr>
          <p:cNvPr id="3" name="Notes Placeholder 2"/>
          <p:cNvSpPr>
            <a:spLocks noGrp="1"/>
          </p:cNvSpPr>
          <p:nvPr>
            <p:ph type="body" idx="1"/>
          </p:nvPr>
        </p:nvSpPr>
        <p:spPr/>
        <p:txBody>
          <a:bodyPr/>
          <a:lstStyle/>
          <a:p>
            <a:pPr>
              <a:defRPr/>
            </a:pPr>
            <a:r>
              <a:rPr lang="en-US" dirty="0"/>
              <a:t>Fraud, waste, and abuse are part of a spectrum of intention. Mistakes, such as incorrect coding, result in errors that can lead to overpayment. Inefficiencies, such as ordering excessive tests, result in waste.  </a:t>
            </a:r>
          </a:p>
          <a:p>
            <a:pPr>
              <a:defRPr/>
            </a:pPr>
            <a:r>
              <a:rPr lang="en-US" dirty="0"/>
              <a:t>Abuse is the next step on the spectrum. Abuse occurs when there’s intentional deception, such as billing for supplies or services which weren’t provided. Abuse is defined as when health care providers or suppliers perform actions that directly or indirectly result in unnecessary costs to any health care benefit program. </a:t>
            </a:r>
          </a:p>
          <a:p>
            <a:pPr defTabSz="931717">
              <a:defRPr/>
            </a:pPr>
            <a:r>
              <a:rPr lang="en-US" dirty="0"/>
              <a:t>Fraud occurs when rules are bent and there is systematic intentional practices. Such practices could include upcoding, when a health care provider uses a billing code for a more expensive service than was performed. </a:t>
            </a:r>
            <a:r>
              <a:rPr lang="en-US" dirty="0">
                <a:ea typeface="ＭＳ Ｐゴシック" pitchFamily="7" charset="-128"/>
              </a:rPr>
              <a:t>Fraud is</a:t>
            </a:r>
            <a:r>
              <a:rPr lang="en-US" baseline="0" dirty="0">
                <a:ea typeface="ＭＳ Ｐゴシック" pitchFamily="7" charset="-128"/>
              </a:rPr>
              <a:t> defined as </a:t>
            </a:r>
            <a:r>
              <a:rPr lang="en-US" dirty="0"/>
              <a:t>when someone intentionally deceives or makes misrepresentations to obtain money or property of any health care benefit program. </a:t>
            </a:r>
          </a:p>
          <a:p>
            <a:pPr defTabSz="931717">
              <a:defRPr/>
            </a:pPr>
            <a:r>
              <a:rPr lang="en-US" dirty="0"/>
              <a:t>The primary difference between mistakes or errors, inefficiencies or waste, and fraud, waste, and abuse is intent.</a:t>
            </a:r>
          </a:p>
          <a:p>
            <a:pPr defTabSz="931717">
              <a:spcBef>
                <a:spcPts val="658"/>
              </a:spcBef>
              <a:defRPr/>
            </a:pPr>
            <a:endParaRPr lang="en-US" sz="1300" dirty="0"/>
          </a:p>
          <a:p>
            <a:pPr defTabSz="931717">
              <a:spcBef>
                <a:spcPts val="658"/>
              </a:spcBef>
              <a:defRPr/>
            </a:pPr>
            <a:endParaRPr lang="en-US" sz="1300" dirty="0"/>
          </a:p>
          <a:p>
            <a:pPr marL="181074" indent="-181074" defTabSz="931717">
              <a:spcBef>
                <a:spcPts val="658"/>
              </a:spcBef>
              <a:defRPr/>
            </a:pPr>
            <a:endParaRPr lang="en-US" sz="1300" dirty="0"/>
          </a:p>
          <a:p>
            <a:pPr marL="181074" indent="-181074">
              <a:spcBef>
                <a:spcPts val="658"/>
              </a:spcBef>
              <a:defRPr/>
            </a:pPr>
            <a:endParaRPr lang="en-US" dirty="0">
              <a:ea typeface="ＭＳ Ｐゴシック" pitchFamily="7" charset="-128"/>
            </a:endParaRPr>
          </a:p>
        </p:txBody>
      </p:sp>
    </p:spTree>
    <p:extLst>
      <p:ext uri="{BB962C8B-B14F-4D97-AF65-F5344CB8AC3E}">
        <p14:creationId xmlns:p14="http://schemas.microsoft.com/office/powerpoint/2010/main" val="1391408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579438"/>
            <a:ext cx="5573713" cy="3136900"/>
          </a:xfrm>
        </p:spPr>
      </p:sp>
      <p:sp>
        <p:nvSpPr>
          <p:cNvPr id="3" name="Notes Placeholder 2"/>
          <p:cNvSpPr>
            <a:spLocks noGrp="1"/>
          </p:cNvSpPr>
          <p:nvPr>
            <p:ph type="body" idx="1"/>
          </p:nvPr>
        </p:nvSpPr>
        <p:spPr>
          <a:xfrm>
            <a:off x="282972" y="4036415"/>
            <a:ext cx="6490097" cy="4878985"/>
          </a:xfrm>
        </p:spPr>
        <p:txBody>
          <a:bodyPr>
            <a:noAutofit/>
          </a:bodyPr>
          <a:lstStyle/>
          <a:p>
            <a:pPr>
              <a:lnSpc>
                <a:spcPct val="120000"/>
              </a:lnSpc>
              <a:spcBef>
                <a:spcPts val="600"/>
              </a:spcBef>
              <a:tabLst>
                <a:tab pos="1432259" algn="l"/>
              </a:tabLst>
            </a:pPr>
            <a:r>
              <a:rPr lang="en-US" sz="900" dirty="0"/>
              <a:t>Overview of Part A Costs for </a:t>
            </a:r>
            <a:r>
              <a:rPr lang="en-US" sz="900" dirty="0" smtClean="0"/>
              <a:t>2018:</a:t>
            </a:r>
            <a:endParaRPr lang="en-US" sz="900" dirty="0"/>
          </a:p>
          <a:p>
            <a:pPr marL="174697" indent="-174697">
              <a:lnSpc>
                <a:spcPct val="120000"/>
              </a:lnSpc>
              <a:spcBef>
                <a:spcPts val="600"/>
              </a:spcBef>
              <a:buFont typeface="Wingdings" panose="05000000000000000000" pitchFamily="2" charset="2"/>
              <a:buChar char="§"/>
              <a:tabLst>
                <a:tab pos="1432259" algn="l"/>
              </a:tabLst>
            </a:pPr>
            <a:r>
              <a:rPr lang="en-US" sz="900" dirty="0"/>
              <a:t>No premium for most people</a:t>
            </a:r>
          </a:p>
          <a:p>
            <a:pPr marL="275434" lvl="1" indent="-110174">
              <a:lnSpc>
                <a:spcPct val="120000"/>
              </a:lnSpc>
              <a:spcBef>
                <a:spcPts val="600"/>
              </a:spcBef>
              <a:buFont typeface="Arial" panose="020B0604020202020204" pitchFamily="34" charset="0"/>
              <a:buChar char="•"/>
            </a:pPr>
            <a:r>
              <a:rPr lang="en-US" sz="900" dirty="0"/>
              <a:t>If you buy Part A, you'll pay up to $</a:t>
            </a:r>
            <a:r>
              <a:rPr lang="en-US" sz="900" dirty="0" smtClean="0"/>
              <a:t>422 </a:t>
            </a:r>
            <a:r>
              <a:rPr lang="en-US" sz="900" dirty="0"/>
              <a:t>each month in </a:t>
            </a:r>
            <a:r>
              <a:rPr lang="en-US" sz="900" dirty="0" smtClean="0"/>
              <a:t>2018. </a:t>
            </a:r>
            <a:r>
              <a:rPr lang="en-US" sz="900" dirty="0"/>
              <a:t>If you paid Medicare taxes for less than 30 quarters, the standard Part A premium is $</a:t>
            </a:r>
            <a:r>
              <a:rPr lang="en-US" sz="900" dirty="0" smtClean="0"/>
              <a:t>422. </a:t>
            </a:r>
            <a:r>
              <a:rPr lang="en-US" sz="900" dirty="0"/>
              <a:t>If you paid Medicare taxes for 30-39 quarters, the standard Part A premium is $</a:t>
            </a:r>
            <a:r>
              <a:rPr lang="en-US" sz="900" dirty="0" smtClean="0"/>
              <a:t>232. </a:t>
            </a:r>
            <a:r>
              <a:rPr lang="en-US" sz="900" dirty="0"/>
              <a:t>(In most cases, if you choose to buy Part A, you must also have </a:t>
            </a:r>
            <a:r>
              <a:rPr lang="en-US" sz="900" dirty="0">
                <a:hlinkClick r:id="rId3" tooltip="&lt;p&gt;Part B covers certain doctors&amp;#39; services, outpatient care, medical supplies, and preventive services.&lt;/p&gt;"/>
              </a:rPr>
              <a:t>Medicare Part B (Medical Insurance)</a:t>
            </a:r>
            <a:r>
              <a:rPr lang="en-US" sz="900" dirty="0"/>
              <a:t> and pay monthly premiums for both.)</a:t>
            </a:r>
          </a:p>
          <a:p>
            <a:pPr>
              <a:lnSpc>
                <a:spcPct val="120000"/>
              </a:lnSpc>
              <a:spcBef>
                <a:spcPts val="600"/>
              </a:spcBef>
              <a:tabLst>
                <a:tab pos="1432259" algn="l"/>
              </a:tabLst>
            </a:pPr>
            <a:r>
              <a:rPr lang="en-US" sz="900" dirty="0"/>
              <a:t>For each benefit period in </a:t>
            </a:r>
            <a:r>
              <a:rPr lang="en-US" sz="900" dirty="0" smtClean="0"/>
              <a:t>2018 </a:t>
            </a:r>
            <a:r>
              <a:rPr lang="en-US" sz="900" dirty="0"/>
              <a:t>you pay</a:t>
            </a:r>
          </a:p>
          <a:p>
            <a:pPr marL="174697" indent="-174697">
              <a:lnSpc>
                <a:spcPct val="120000"/>
              </a:lnSpc>
              <a:spcBef>
                <a:spcPts val="600"/>
              </a:spcBef>
              <a:buFont typeface="Wingdings" panose="05000000000000000000" pitchFamily="2" charset="2"/>
              <a:buChar char="§"/>
              <a:tabLst>
                <a:tab pos="1432259" algn="l"/>
              </a:tabLst>
            </a:pPr>
            <a:r>
              <a:rPr lang="en-US" sz="900" dirty="0"/>
              <a:t>$</a:t>
            </a:r>
            <a:r>
              <a:rPr lang="en-US" sz="900" dirty="0" smtClean="0"/>
              <a:t>1,340 </a:t>
            </a:r>
            <a:r>
              <a:rPr lang="en-US" sz="900" dirty="0"/>
              <a:t>deductible for inpatient hospital stays (days 1-60)</a:t>
            </a:r>
          </a:p>
          <a:p>
            <a:pPr marL="174697" indent="-174697">
              <a:lnSpc>
                <a:spcPct val="120000"/>
              </a:lnSpc>
              <a:spcBef>
                <a:spcPts val="600"/>
              </a:spcBef>
              <a:buFont typeface="Wingdings" panose="05000000000000000000" pitchFamily="2" charset="2"/>
              <a:buChar char="§"/>
              <a:tabLst>
                <a:tab pos="1432259" algn="l"/>
              </a:tabLst>
            </a:pPr>
            <a:r>
              <a:rPr lang="en-US" sz="900" dirty="0"/>
              <a:t>For inpatient hospital stays longer than 60 days</a:t>
            </a:r>
          </a:p>
          <a:p>
            <a:pPr marL="291161" lvl="1" indent="-116465">
              <a:lnSpc>
                <a:spcPct val="120000"/>
              </a:lnSpc>
              <a:spcBef>
                <a:spcPts val="600"/>
              </a:spcBef>
              <a:buFont typeface="Arial" panose="020B0604020202020204" pitchFamily="34" charset="0"/>
              <a:buChar char="•"/>
              <a:tabLst>
                <a:tab pos="1432259" algn="l"/>
              </a:tabLst>
            </a:pPr>
            <a:r>
              <a:rPr lang="en-US" sz="900" dirty="0"/>
              <a:t>Days 61-90: $</a:t>
            </a:r>
            <a:r>
              <a:rPr lang="en-US" sz="900" dirty="0" smtClean="0"/>
              <a:t>335 </a:t>
            </a:r>
            <a:r>
              <a:rPr lang="en-US" sz="900" dirty="0"/>
              <a:t>per day</a:t>
            </a:r>
          </a:p>
          <a:p>
            <a:pPr marL="291161" lvl="1" indent="-116465">
              <a:lnSpc>
                <a:spcPct val="120000"/>
              </a:lnSpc>
              <a:spcBef>
                <a:spcPts val="600"/>
              </a:spcBef>
              <a:buFont typeface="Arial" panose="020B0604020202020204" pitchFamily="34" charset="0"/>
              <a:buChar char="•"/>
              <a:tabLst>
                <a:tab pos="1432259" algn="l"/>
              </a:tabLst>
            </a:pPr>
            <a:r>
              <a:rPr lang="en-US" sz="900" dirty="0"/>
              <a:t>Days 91 and beyond: $</a:t>
            </a:r>
            <a:r>
              <a:rPr lang="en-US" sz="900" dirty="0" smtClean="0"/>
              <a:t>670 </a:t>
            </a:r>
            <a:r>
              <a:rPr lang="en-US" sz="900" dirty="0"/>
              <a:t>per each "lifetime reserve day" after day 90 for each benefit period (up to 60 days over your lifetime)</a:t>
            </a:r>
          </a:p>
          <a:p>
            <a:pPr marL="291161" lvl="1" indent="-116465">
              <a:lnSpc>
                <a:spcPct val="120000"/>
              </a:lnSpc>
              <a:spcBef>
                <a:spcPts val="600"/>
              </a:spcBef>
              <a:buFont typeface="Arial" panose="020B0604020202020204" pitchFamily="34" charset="0"/>
              <a:buChar char="•"/>
              <a:tabLst>
                <a:tab pos="1432259" algn="l"/>
              </a:tabLst>
            </a:pPr>
            <a:r>
              <a:rPr lang="en-US" sz="900" dirty="0"/>
              <a:t>Beyond lifetime reserve days: all costs</a:t>
            </a:r>
          </a:p>
          <a:p>
            <a:pPr marL="174697" indent="-174697">
              <a:lnSpc>
                <a:spcPct val="120000"/>
              </a:lnSpc>
              <a:spcBef>
                <a:spcPts val="600"/>
              </a:spcBef>
              <a:buFont typeface="Wingdings" panose="05000000000000000000" pitchFamily="2" charset="2"/>
              <a:buChar char="§"/>
              <a:tabLst>
                <a:tab pos="1432259" algn="l"/>
              </a:tabLst>
            </a:pPr>
            <a:r>
              <a:rPr lang="en-US" sz="900" dirty="0" smtClean="0"/>
              <a:t>No </a:t>
            </a:r>
            <a:r>
              <a:rPr lang="en-US" sz="900" dirty="0"/>
              <a:t>out-of-pocket maximum in Original Medicare</a:t>
            </a:r>
          </a:p>
          <a:p>
            <a:pPr>
              <a:lnSpc>
                <a:spcPct val="120000"/>
              </a:lnSpc>
              <a:spcBef>
                <a:spcPts val="600"/>
              </a:spcBef>
              <a:tabLst>
                <a:tab pos="1432259" algn="l"/>
              </a:tabLst>
            </a:pPr>
            <a:r>
              <a:rPr lang="en-US" sz="900" b="1" dirty="0"/>
              <a:t>NOTE:</a:t>
            </a:r>
            <a:r>
              <a:rPr lang="en-US" sz="900" dirty="0"/>
              <a:t> Medicare Part B (Medical Insurance) covers most of your doctor services when you’re an inpatient. You pay 20% of the Medicare-approved amount for doctor services after paying the Part B deductible. </a:t>
            </a:r>
          </a:p>
          <a:p>
            <a:pPr>
              <a:lnSpc>
                <a:spcPct val="120000"/>
              </a:lnSpc>
              <a:spcBef>
                <a:spcPts val="600"/>
              </a:spcBef>
              <a:tabLst>
                <a:tab pos="1432259" algn="l"/>
              </a:tabLst>
            </a:pPr>
            <a:r>
              <a:rPr lang="en-US" sz="900" dirty="0"/>
              <a:t>Cost related words to know include:</a:t>
            </a:r>
          </a:p>
          <a:p>
            <a:pPr>
              <a:lnSpc>
                <a:spcPct val="120000"/>
              </a:lnSpc>
              <a:spcBef>
                <a:spcPts val="600"/>
              </a:spcBef>
              <a:tabLst>
                <a:tab pos="1432259" algn="l"/>
              </a:tabLst>
            </a:pPr>
            <a:r>
              <a:rPr lang="en-US" sz="900" b="1" dirty="0"/>
              <a:t>Premiums</a:t>
            </a:r>
            <a:r>
              <a:rPr lang="en-US" sz="900" dirty="0"/>
              <a:t>: The periodic payment to Medicare, an insurance company, or a health care plan for health or prescription drug coverage.</a:t>
            </a:r>
          </a:p>
          <a:p>
            <a:pPr>
              <a:lnSpc>
                <a:spcPct val="120000"/>
              </a:lnSpc>
              <a:spcBef>
                <a:spcPts val="600"/>
              </a:spcBef>
              <a:tabLst>
                <a:tab pos="1432259" algn="l"/>
              </a:tabLst>
            </a:pPr>
            <a:r>
              <a:rPr lang="en-US" sz="900" b="1" dirty="0"/>
              <a:t>Deductibles</a:t>
            </a:r>
            <a:r>
              <a:rPr lang="en-US" sz="900" dirty="0"/>
              <a:t>: The amount you must pay for health care or prescriptions before Original Medicare, your prescription drug plan, or your other insurance begins to pay.</a:t>
            </a:r>
          </a:p>
          <a:p>
            <a:pPr>
              <a:lnSpc>
                <a:spcPct val="120000"/>
              </a:lnSpc>
              <a:spcBef>
                <a:spcPts val="600"/>
              </a:spcBef>
              <a:tabLst>
                <a:tab pos="1432259" algn="l"/>
              </a:tabLst>
            </a:pPr>
            <a:r>
              <a:rPr lang="en-US" sz="900" b="1" dirty="0"/>
              <a:t>Copayment</a:t>
            </a:r>
            <a:r>
              <a:rPr lang="en-US" sz="900" dirty="0"/>
              <a:t>: An amount you may be required to pay as your share of the cost for a medical service or supply, like a doctor's visit, hospital outpatient visit, or prescription drug. A copayment is usually a set amount, rather than a percentage.</a:t>
            </a:r>
          </a:p>
          <a:p>
            <a:pPr>
              <a:lnSpc>
                <a:spcPct val="120000"/>
              </a:lnSpc>
              <a:spcBef>
                <a:spcPts val="600"/>
              </a:spcBef>
              <a:tabLst>
                <a:tab pos="1432259" algn="l"/>
              </a:tabLst>
            </a:pPr>
            <a:r>
              <a:rPr lang="en-US" sz="900" b="1" dirty="0"/>
              <a:t>Coinsurance</a:t>
            </a:r>
            <a:r>
              <a:rPr lang="en-US" sz="900" dirty="0"/>
              <a:t>: An amount you may be required to pay as your share of the cost for services after you pay any deductibles. Coinsurance is usually a percentage (for example, 20%).</a:t>
            </a:r>
          </a:p>
        </p:txBody>
      </p:sp>
    </p:spTree>
    <p:extLst>
      <p:ext uri="{BB962C8B-B14F-4D97-AF65-F5344CB8AC3E}">
        <p14:creationId xmlns:p14="http://schemas.microsoft.com/office/powerpoint/2010/main" val="141471236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446088"/>
            <a:ext cx="5573713" cy="3136900"/>
          </a:xfrm>
        </p:spPr>
      </p:sp>
      <p:sp>
        <p:nvSpPr>
          <p:cNvPr id="3" name="Notes Placeholder 2"/>
          <p:cNvSpPr>
            <a:spLocks noGrp="1"/>
          </p:cNvSpPr>
          <p:nvPr>
            <p:ph type="body" idx="1"/>
          </p:nvPr>
        </p:nvSpPr>
        <p:spPr>
          <a:xfrm>
            <a:off x="716619" y="3719300"/>
            <a:ext cx="5732949" cy="4516059"/>
          </a:xfrm>
        </p:spPr>
        <p:txBody>
          <a:bodyPr>
            <a:normAutofit/>
          </a:bodyPr>
          <a:lstStyle/>
          <a:p>
            <a:pPr>
              <a:spcBef>
                <a:spcPts val="408"/>
              </a:spcBef>
            </a:pPr>
            <a:r>
              <a:rPr lang="en-US" dirty="0" smtClean="0"/>
              <a:t>The video linked to this slide provides examples of fraudulent</a:t>
            </a:r>
            <a:r>
              <a:rPr lang="en-US" baseline="0" dirty="0" smtClean="0"/>
              <a:t> activity. </a:t>
            </a:r>
            <a:r>
              <a:rPr lang="en-US" dirty="0" smtClean="0"/>
              <a:t>The </a:t>
            </a:r>
            <a:r>
              <a:rPr lang="en-US" dirty="0"/>
              <a:t>Senior Medicare Patrol (SMP) program educates and empowers people with Medicare to take an active role in detecting and preventing health care fraud, waste, and abuse. </a:t>
            </a:r>
          </a:p>
          <a:p>
            <a:pPr>
              <a:spcBef>
                <a:spcPts val="408"/>
              </a:spcBef>
            </a:pPr>
            <a:r>
              <a:rPr lang="en-US" dirty="0"/>
              <a:t>The SMP program not only protects people with Medicare, it also helps preserve Medicare. Because this work often requires face-to-face contact to be most effective, SMPs nationwide rely on approximately 5,000 volunteers who are active each year to help in this effort. There’s an SMP program in every state, the District of Columbia, Guam, the U.S. Virgin Islands, and Puerto Rico. Contact your local SMP program to get personalized counseling, find out about community events in your area, or volunteer. For more information or to find your local SMP program, visit </a:t>
            </a:r>
            <a:r>
              <a:rPr lang="en-US" dirty="0" smtClean="0">
                <a:hlinkClick r:id="rId3"/>
              </a:rPr>
              <a:t>smpresource.org</a:t>
            </a:r>
            <a:r>
              <a:rPr lang="en-US" dirty="0" smtClean="0"/>
              <a:t>, or </a:t>
            </a:r>
            <a:r>
              <a:rPr lang="en-US" dirty="0"/>
              <a:t>call 1-877-808-2468. You can also call 1-800-MEDICARE. TTY: 1‐877‐486‐2048.</a:t>
            </a:r>
          </a:p>
          <a:p>
            <a:pPr>
              <a:spcBef>
                <a:spcPts val="408"/>
              </a:spcBef>
            </a:pPr>
            <a:r>
              <a:rPr lang="en-US" dirty="0"/>
              <a:t>In some cases, when people with Medicare and Medicaid are unable to act on their own behalf to address these problems, the SMPs work to address the problems, making referrals to the Centers for Medicare &amp; Medicaid Services (CMS) and their anti-fraud contractors; the Office of Inspector General; state attorneys general offices; local law enforcement; State Health Insurance Assistance Programs; state insurance divisions and other outside organizations that are able to intervene. </a:t>
            </a:r>
          </a:p>
          <a:p>
            <a:pPr>
              <a:spcBef>
                <a:spcPts val="408"/>
              </a:spcBef>
            </a:pPr>
            <a:r>
              <a:rPr lang="en-US" dirty="0" smtClean="0"/>
              <a:t>CMS </a:t>
            </a:r>
            <a:r>
              <a:rPr lang="en-US" dirty="0"/>
              <a:t>established SMP liaisons in each Regional Office to serve as the point of contact for compliance/marketing issues identified by SMPs, to proactively engage with SMPs and to share relevant program information, changes, and Medicare updates. </a:t>
            </a:r>
          </a:p>
          <a:p>
            <a:endParaRPr lang="en-US" dirty="0"/>
          </a:p>
        </p:txBody>
      </p:sp>
    </p:spTree>
    <p:extLst>
      <p:ext uri="{BB962C8B-B14F-4D97-AF65-F5344CB8AC3E}">
        <p14:creationId xmlns:p14="http://schemas.microsoft.com/office/powerpoint/2010/main" val="33988920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88938"/>
            <a:ext cx="5575300" cy="3136900"/>
          </a:xfrm>
        </p:spPr>
      </p:sp>
      <p:sp>
        <p:nvSpPr>
          <p:cNvPr id="3" name="Notes Placeholder 2"/>
          <p:cNvSpPr>
            <a:spLocks noGrp="1"/>
          </p:cNvSpPr>
          <p:nvPr>
            <p:ph type="body" idx="1"/>
          </p:nvPr>
        </p:nvSpPr>
        <p:spPr>
          <a:xfrm>
            <a:off x="745464" y="3773852"/>
            <a:ext cx="5608320" cy="4508939"/>
          </a:xfrm>
        </p:spPr>
        <p:txBody>
          <a:bodyPr/>
          <a:lstStyle/>
          <a:p>
            <a:r>
              <a:rPr lang="en-US" dirty="0"/>
              <a:t>People with Medicare can be the first line of defense against fraud, waste, and abuse. They’re encouraged to follow the 4 R’s; </a:t>
            </a:r>
            <a:r>
              <a:rPr lang="en-US" sz="1300" dirty="0"/>
              <a:t>Record, Review, Report, and Remember. CMS Product No. 11610 “4 Rs for Fighting Medicare Fraud,” is available at </a:t>
            </a:r>
            <a:r>
              <a:rPr lang="en-US" sz="1300" dirty="0">
                <a:hlinkClick r:id="rId3"/>
              </a:rPr>
              <a:t>Medicare.gov/Pubs/pdf/11610-4R-for-Fighting-Fraud.pdf</a:t>
            </a:r>
            <a:r>
              <a:rPr lang="en-US" sz="1300" dirty="0"/>
              <a:t>. </a:t>
            </a:r>
          </a:p>
        </p:txBody>
      </p:sp>
    </p:spTree>
    <p:extLst>
      <p:ext uri="{BB962C8B-B14F-4D97-AF65-F5344CB8AC3E}">
        <p14:creationId xmlns:p14="http://schemas.microsoft.com/office/powerpoint/2010/main" val="1270288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46088"/>
            <a:ext cx="5575300" cy="3136900"/>
          </a:xfrm>
        </p:spPr>
      </p:sp>
      <p:sp>
        <p:nvSpPr>
          <p:cNvPr id="3" name="Notes Placeholder 2"/>
          <p:cNvSpPr>
            <a:spLocks noGrp="1"/>
          </p:cNvSpPr>
          <p:nvPr>
            <p:ph type="body" idx="1"/>
          </p:nvPr>
        </p:nvSpPr>
        <p:spPr>
          <a:xfrm>
            <a:off x="745464" y="3816013"/>
            <a:ext cx="5608320" cy="4508939"/>
          </a:xfrm>
        </p:spPr>
        <p:txBody>
          <a:bodyPr/>
          <a:lstStyle/>
          <a:p>
            <a:r>
              <a:rPr lang="en-US" dirty="0"/>
              <a:t>1. Record</a:t>
            </a:r>
          </a:p>
          <a:p>
            <a:pPr lvl="0"/>
            <a:r>
              <a:rPr lang="en-US" dirty="0"/>
              <a:t>Record the dates of doctor’s appointments on a calendar. Note the tests and services you get, and save the receipts and statements from your providers. If you need help recording the dates and services, ask a friend or family member.</a:t>
            </a:r>
          </a:p>
          <a:p>
            <a:r>
              <a:rPr lang="en-US" dirty="0"/>
              <a:t>Contact your local Senior Medicare Patrol (SMP) program to get a free Personal Health Care Journal. </a:t>
            </a:r>
          </a:p>
          <a:p>
            <a:r>
              <a:rPr lang="en-US" b="1" dirty="0"/>
              <a:t>NOTE:</a:t>
            </a:r>
            <a:r>
              <a:rPr lang="en-US" dirty="0"/>
              <a:t> To locate the SMP program in your area, use the SMP locator at </a:t>
            </a:r>
            <a:r>
              <a:rPr lang="en-US" u="sng" dirty="0">
                <a:hlinkClick r:id="rId3"/>
              </a:rPr>
              <a:t>smpresource.org</a:t>
            </a:r>
            <a:r>
              <a:rPr lang="en-US" dirty="0"/>
              <a:t>, or call 1-877-808-2468.</a:t>
            </a:r>
          </a:p>
          <a:p>
            <a:endParaRPr lang="en-US" dirty="0"/>
          </a:p>
        </p:txBody>
      </p:sp>
    </p:spTree>
    <p:extLst>
      <p:ext uri="{BB962C8B-B14F-4D97-AF65-F5344CB8AC3E}">
        <p14:creationId xmlns:p14="http://schemas.microsoft.com/office/powerpoint/2010/main" val="34812103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74650"/>
            <a:ext cx="5575300" cy="3136900"/>
          </a:xfrm>
        </p:spPr>
      </p:sp>
      <p:sp>
        <p:nvSpPr>
          <p:cNvPr id="3" name="Notes Placeholder 2"/>
          <p:cNvSpPr>
            <a:spLocks noGrp="1"/>
          </p:cNvSpPr>
          <p:nvPr>
            <p:ph type="body" idx="1"/>
          </p:nvPr>
        </p:nvSpPr>
        <p:spPr>
          <a:xfrm>
            <a:off x="745464" y="3717638"/>
            <a:ext cx="5608320" cy="4508939"/>
          </a:xfrm>
        </p:spPr>
        <p:txBody>
          <a:bodyPr/>
          <a:lstStyle/>
          <a:p>
            <a:r>
              <a:rPr lang="en-US" dirty="0"/>
              <a:t>2. Review</a:t>
            </a:r>
          </a:p>
          <a:p>
            <a:r>
              <a:rPr lang="en-US" dirty="0"/>
              <a:t>Look for signs of fraud, including claims you don’t recognize on your "Medicare Summary Notices" (MSNs), and advertisements or phone calls from companies offering free items or services to people with Medicare. Get help from your local SMP program with checking your MSNs for errors or suspected fraud.</a:t>
            </a:r>
          </a:p>
          <a:p>
            <a:pPr lvl="0"/>
            <a:r>
              <a:rPr lang="en-US" dirty="0" smtClean="0"/>
              <a:t>Compare </a:t>
            </a:r>
            <a:r>
              <a:rPr lang="en-US" dirty="0"/>
              <a:t>the dates and services on your calendar with your MSNs to make sure you got each service listed and that all the details are correct. If you find items listed in your claims that you don’t have a record of, it’s possible that you or Medicare may have been billed for services or items you didn’t get.</a:t>
            </a:r>
          </a:p>
          <a:p>
            <a:r>
              <a:rPr lang="en-US" dirty="0"/>
              <a:t>Visit </a:t>
            </a:r>
            <a:r>
              <a:rPr lang="en-US" u="sng" dirty="0">
                <a:hlinkClick r:id="rId3"/>
              </a:rPr>
              <a:t>MyMedicare.gov</a:t>
            </a:r>
            <a:r>
              <a:rPr lang="en-US" dirty="0"/>
              <a:t> or call 1-800-MEDICARE (1-800-633-4227) to review your Medicare claims. TTY: 1-877-486-2048. If you’re in a Medicare Advantage Plan (like an HMO or PPO) or </a:t>
            </a:r>
            <a:r>
              <a:rPr lang="en-US" dirty="0" smtClean="0"/>
              <a:t>a Medicare </a:t>
            </a:r>
            <a:r>
              <a:rPr lang="en-US" dirty="0"/>
              <a:t>Prescription Drug Plan, call your plan for more information about a claim.</a:t>
            </a:r>
          </a:p>
          <a:p>
            <a:endParaRPr lang="en-US" dirty="0"/>
          </a:p>
        </p:txBody>
      </p:sp>
    </p:spTree>
    <p:extLst>
      <p:ext uri="{BB962C8B-B14F-4D97-AF65-F5344CB8AC3E}">
        <p14:creationId xmlns:p14="http://schemas.microsoft.com/office/powerpoint/2010/main" val="12922694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60375"/>
            <a:ext cx="5575300" cy="3136900"/>
          </a:xfrm>
        </p:spPr>
      </p:sp>
      <p:sp>
        <p:nvSpPr>
          <p:cNvPr id="3" name="Notes Placeholder 2"/>
          <p:cNvSpPr>
            <a:spLocks noGrp="1"/>
          </p:cNvSpPr>
          <p:nvPr>
            <p:ph type="body" idx="1"/>
          </p:nvPr>
        </p:nvSpPr>
        <p:spPr>
          <a:xfrm>
            <a:off x="745464" y="3844120"/>
            <a:ext cx="5608320" cy="4508939"/>
          </a:xfrm>
        </p:spPr>
        <p:txBody>
          <a:bodyPr/>
          <a:lstStyle/>
          <a:p>
            <a:r>
              <a:rPr lang="en-US" dirty="0"/>
              <a:t>3. Report</a:t>
            </a:r>
          </a:p>
          <a:p>
            <a:pPr lvl="0"/>
            <a:r>
              <a:rPr lang="en-US" dirty="0"/>
              <a:t>Report suspected Medicare fraud by calling </a:t>
            </a:r>
            <a:r>
              <a:rPr lang="en-US" dirty="0" smtClean="0"/>
              <a:t>1-800-MEDICARE (</a:t>
            </a:r>
            <a:r>
              <a:rPr lang="en-US" dirty="0"/>
              <a:t>1-800-633-4227</a:t>
            </a:r>
            <a:r>
              <a:rPr lang="en-US" dirty="0" smtClean="0"/>
              <a:t>). </a:t>
            </a:r>
            <a:br>
              <a:rPr lang="en-US" dirty="0" smtClean="0"/>
            </a:br>
            <a:r>
              <a:rPr lang="en-US" dirty="0" smtClean="0"/>
              <a:t>TTY</a:t>
            </a:r>
            <a:r>
              <a:rPr lang="en-US" dirty="0"/>
              <a:t>: </a:t>
            </a:r>
            <a:r>
              <a:rPr lang="en-US" dirty="0" smtClean="0"/>
              <a:t>1-877-486-2048. </a:t>
            </a:r>
            <a:r>
              <a:rPr lang="en-US" dirty="0"/>
              <a:t>When using the automated phone system, have your Medicare card with you and clearly speak or enter your Medicare number and letter(s).</a:t>
            </a:r>
          </a:p>
          <a:p>
            <a:r>
              <a:rPr lang="en-US" dirty="0"/>
              <a:t>You can also report fraud to the Office of the Inspector General, visit </a:t>
            </a:r>
            <a:r>
              <a:rPr lang="en-US" u="sng" dirty="0">
                <a:hlinkClick r:id="rId3"/>
              </a:rPr>
              <a:t>OIG.hhs.gov/fraud/report-fraud</a:t>
            </a:r>
            <a:r>
              <a:rPr lang="en-US" dirty="0"/>
              <a:t> or by calling 1‑800‑HHS‑TIPS (1‑800‑447‑8477).                TTY: 1‑800‑377‑4950.</a:t>
            </a:r>
          </a:p>
          <a:p>
            <a:pPr lvl="0"/>
            <a:r>
              <a:rPr lang="en-US" dirty="0"/>
              <a:t>If you identify errors or suspect fraud, the SMP can also help you make a report to Medicare.</a:t>
            </a:r>
          </a:p>
          <a:p>
            <a:endParaRPr lang="en-US" dirty="0"/>
          </a:p>
        </p:txBody>
      </p:sp>
    </p:spTree>
    <p:extLst>
      <p:ext uri="{BB962C8B-B14F-4D97-AF65-F5344CB8AC3E}">
        <p14:creationId xmlns:p14="http://schemas.microsoft.com/office/powerpoint/2010/main" val="18676233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466725"/>
            <a:ext cx="5576887" cy="3138488"/>
          </a:xfrm>
        </p:spPr>
      </p:sp>
      <p:sp>
        <p:nvSpPr>
          <p:cNvPr id="3" name="Notes Placeholder 2"/>
          <p:cNvSpPr>
            <a:spLocks noGrp="1"/>
          </p:cNvSpPr>
          <p:nvPr>
            <p:ph type="body" idx="1"/>
          </p:nvPr>
        </p:nvSpPr>
        <p:spPr>
          <a:xfrm>
            <a:off x="789887" y="3801958"/>
            <a:ext cx="5608320" cy="4508939"/>
          </a:xfrm>
        </p:spPr>
        <p:txBody>
          <a:bodyPr/>
          <a:lstStyle/>
          <a:p>
            <a:r>
              <a:rPr lang="en-US" dirty="0"/>
              <a:t>4. Remember</a:t>
            </a:r>
          </a:p>
          <a:p>
            <a:pPr marL="165261" indent="-165261">
              <a:buFont typeface="Wingdings" panose="05000000000000000000" pitchFamily="2" charset="2"/>
              <a:buChar char="§"/>
            </a:pPr>
            <a:r>
              <a:rPr lang="en-US" dirty="0"/>
              <a:t>Protect your Medicare number. </a:t>
            </a:r>
          </a:p>
          <a:p>
            <a:pPr marL="328992" lvl="1" indent="-163731">
              <a:buFont typeface="Arial" panose="020B0604020202020204" pitchFamily="34" charset="0"/>
              <a:buChar char="•"/>
            </a:pPr>
            <a:r>
              <a:rPr lang="en-US" dirty="0"/>
              <a:t>Don’t give it out, except to your doctor or other health care provider</a:t>
            </a:r>
          </a:p>
          <a:p>
            <a:pPr marL="328992" lvl="1" indent="-163731">
              <a:buFont typeface="Arial" panose="020B0604020202020204" pitchFamily="34" charset="0"/>
              <a:buChar char="•"/>
            </a:pPr>
            <a:r>
              <a:rPr lang="en-US" dirty="0"/>
              <a:t>Never give your Medicare number in exchange for a special offer</a:t>
            </a:r>
          </a:p>
          <a:p>
            <a:pPr marL="328992" lvl="1" indent="-163731">
              <a:buFont typeface="Arial" panose="020B0604020202020204" pitchFamily="34" charset="0"/>
              <a:buChar char="•"/>
            </a:pPr>
            <a:r>
              <a:rPr lang="en-US" dirty="0"/>
              <a:t>Never let someone use your Medicare card, and never use another person’s card</a:t>
            </a:r>
          </a:p>
          <a:p>
            <a:pPr marL="328992" lvl="1" indent="-163731">
              <a:buFont typeface="Arial" panose="020B0604020202020204" pitchFamily="34" charset="0"/>
              <a:buChar char="•"/>
            </a:pPr>
            <a:r>
              <a:rPr lang="en-US" dirty="0"/>
              <a:t>Know that Medicare won’t call you unexpectedly or come to your house to sell you anything</a:t>
            </a:r>
          </a:p>
          <a:p>
            <a:endParaRPr lang="en-US" dirty="0"/>
          </a:p>
        </p:txBody>
      </p:sp>
    </p:spTree>
    <p:extLst>
      <p:ext uri="{BB962C8B-B14F-4D97-AF65-F5344CB8AC3E}">
        <p14:creationId xmlns:p14="http://schemas.microsoft.com/office/powerpoint/2010/main" val="170185742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44500"/>
            <a:ext cx="5575300" cy="3136900"/>
          </a:xfrm>
        </p:spPr>
      </p:sp>
      <p:sp>
        <p:nvSpPr>
          <p:cNvPr id="3" name="Notes Placeholder 2"/>
          <p:cNvSpPr>
            <a:spLocks noGrp="1"/>
          </p:cNvSpPr>
          <p:nvPr>
            <p:ph type="body" idx="1"/>
          </p:nvPr>
        </p:nvSpPr>
        <p:spPr>
          <a:xfrm>
            <a:off x="701040" y="3787906"/>
            <a:ext cx="5608320" cy="4508939"/>
          </a:xfrm>
        </p:spPr>
        <p:txBody>
          <a:bodyPr/>
          <a:lstStyle/>
          <a:p>
            <a:r>
              <a:rPr lang="en-US" dirty="0"/>
              <a:t>Now that you have learned about the basics of Medicare, coverage choices, coordination of benefits, and how to fight fraud, waste and abuse, let’s have an interactive review.</a:t>
            </a:r>
          </a:p>
        </p:txBody>
      </p:sp>
    </p:spTree>
    <p:extLst>
      <p:ext uri="{BB962C8B-B14F-4D97-AF65-F5344CB8AC3E}">
        <p14:creationId xmlns:p14="http://schemas.microsoft.com/office/powerpoint/2010/main" val="34129753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04800"/>
            <a:ext cx="5575300" cy="3136900"/>
          </a:xfrm>
        </p:spPr>
      </p:sp>
      <p:sp>
        <p:nvSpPr>
          <p:cNvPr id="3" name="Notes Placeholder 2"/>
          <p:cNvSpPr>
            <a:spLocks noGrp="1"/>
          </p:cNvSpPr>
          <p:nvPr>
            <p:ph type="body" idx="1"/>
          </p:nvPr>
        </p:nvSpPr>
        <p:spPr>
          <a:xfrm>
            <a:off x="453363" y="3647371"/>
            <a:ext cx="6240595" cy="4508939"/>
          </a:xfrm>
        </p:spPr>
        <p:txBody>
          <a:bodyPr>
            <a:normAutofit lnSpcReduction="10000"/>
          </a:bodyPr>
          <a:lstStyle/>
          <a:p>
            <a:pPr>
              <a:spcBef>
                <a:spcPts val="578"/>
              </a:spcBef>
            </a:pPr>
            <a:r>
              <a:rPr lang="en-US" dirty="0"/>
              <a:t>Let’s review what we have learned by playing a game. This can be used to train others and to teach people with Medicare about their coverage. </a:t>
            </a:r>
          </a:p>
          <a:p>
            <a:pPr>
              <a:spcBef>
                <a:spcPts val="578"/>
              </a:spcBef>
            </a:pPr>
            <a:r>
              <a:rPr lang="en-US" dirty="0"/>
              <a:t>Here are the instructions:</a:t>
            </a:r>
          </a:p>
          <a:p>
            <a:pPr marL="223408" indent="-223408">
              <a:spcBef>
                <a:spcPts val="578"/>
              </a:spcBef>
            </a:pPr>
            <a:r>
              <a:rPr lang="en-US" dirty="0"/>
              <a:t>1</a:t>
            </a:r>
            <a:r>
              <a:rPr lang="en-US" dirty="0" smtClean="0"/>
              <a:t>.  </a:t>
            </a:r>
            <a:r>
              <a:rPr lang="en-US" dirty="0"/>
              <a:t>Roll </a:t>
            </a:r>
            <a:r>
              <a:rPr lang="en-US" dirty="0" smtClean="0"/>
              <a:t>dice.</a:t>
            </a:r>
            <a:endParaRPr lang="en-US" dirty="0"/>
          </a:p>
          <a:p>
            <a:pPr marL="223408" indent="-223408">
              <a:spcBef>
                <a:spcPts val="578"/>
              </a:spcBef>
            </a:pPr>
            <a:r>
              <a:rPr lang="en-US" dirty="0"/>
              <a:t>2. 	Move ahead number of spaces shown on </a:t>
            </a:r>
            <a:r>
              <a:rPr lang="en-US" dirty="0" smtClean="0"/>
              <a:t>dice</a:t>
            </a:r>
            <a:r>
              <a:rPr lang="en-US" dirty="0"/>
              <a:t>.</a:t>
            </a:r>
          </a:p>
          <a:p>
            <a:pPr marL="223408" indent="-223408">
              <a:spcBef>
                <a:spcPts val="578"/>
              </a:spcBef>
            </a:pPr>
            <a:r>
              <a:rPr lang="en-US" dirty="0"/>
              <a:t>3. 	When you land in a space, draw one card.</a:t>
            </a:r>
          </a:p>
          <a:p>
            <a:pPr marL="223408" indent="-223408">
              <a:spcBef>
                <a:spcPts val="578"/>
              </a:spcBef>
            </a:pPr>
            <a:r>
              <a:rPr lang="en-US" dirty="0"/>
              <a:t>4. 	If you answer the question correctly, the next person rolls the </a:t>
            </a:r>
            <a:r>
              <a:rPr lang="en-US" dirty="0" smtClean="0"/>
              <a:t>dice</a:t>
            </a:r>
            <a:r>
              <a:rPr lang="en-US" dirty="0"/>
              <a:t>. If you answer incorrectly, get the correct answer from the table </a:t>
            </a:r>
            <a:r>
              <a:rPr lang="en-US" dirty="0" smtClean="0"/>
              <a:t>moderator </a:t>
            </a:r>
            <a:r>
              <a:rPr lang="en-US" dirty="0"/>
              <a:t>and go back a space before the next person rolls.</a:t>
            </a:r>
          </a:p>
          <a:p>
            <a:pPr marL="223408" indent="-223408">
              <a:spcBef>
                <a:spcPts val="578"/>
              </a:spcBef>
            </a:pPr>
            <a:r>
              <a:rPr lang="en-US" dirty="0"/>
              <a:t>5. 	When you land on a space with an icon, select a specialty card. If you answer correctly, the </a:t>
            </a:r>
            <a:r>
              <a:rPr lang="en-US" dirty="0" smtClean="0"/>
              <a:t>next person </a:t>
            </a:r>
            <a:r>
              <a:rPr lang="en-US" dirty="0"/>
              <a:t>rolls the </a:t>
            </a:r>
            <a:r>
              <a:rPr lang="en-US" dirty="0" smtClean="0"/>
              <a:t>dice</a:t>
            </a:r>
            <a:r>
              <a:rPr lang="en-US" dirty="0"/>
              <a:t>. If you answer incorrectly</a:t>
            </a:r>
            <a:r>
              <a:rPr lang="en-US" dirty="0" smtClean="0"/>
              <a:t>, get </a:t>
            </a:r>
            <a:r>
              <a:rPr lang="en-US" dirty="0"/>
              <a:t>the correct answer from the table moderator and go back a space before the next person rolls.</a:t>
            </a:r>
          </a:p>
          <a:p>
            <a:pPr marL="223408" indent="-223408">
              <a:spcBef>
                <a:spcPts val="578"/>
              </a:spcBef>
            </a:pPr>
            <a:r>
              <a:rPr lang="en-US" dirty="0"/>
              <a:t>6. 	You must roll the exact number of spaces needed to reach finish. Each player should continue to roll and answer a question until a player rolls the exact number to reach finish and answers the question correctly. If </a:t>
            </a:r>
            <a:r>
              <a:rPr lang="en-US" dirty="0" smtClean="0"/>
              <a:t>a player </a:t>
            </a:r>
            <a:r>
              <a:rPr lang="en-US" dirty="0"/>
              <a:t>answers incorrectly, get the </a:t>
            </a:r>
            <a:r>
              <a:rPr lang="en-US" dirty="0" smtClean="0"/>
              <a:t>correct answer </a:t>
            </a:r>
            <a:r>
              <a:rPr lang="en-US" dirty="0"/>
              <a:t>from the table moderator and go back a space before the next person rolls.</a:t>
            </a:r>
          </a:p>
          <a:p>
            <a:pPr marL="223408" indent="-223408">
              <a:spcBef>
                <a:spcPts val="578"/>
              </a:spcBef>
              <a:buAutoNum type="arabicPeriod" startAt="7"/>
            </a:pPr>
            <a:r>
              <a:rPr lang="en-US" dirty="0"/>
              <a:t>The first table to reach FINISH wins the game.</a:t>
            </a:r>
          </a:p>
          <a:p>
            <a:pPr marL="223408" indent="-223408">
              <a:spcBef>
                <a:spcPts val="578"/>
              </a:spcBef>
              <a:buAutoNum type="arabicPeriod" startAt="7"/>
            </a:pPr>
            <a:r>
              <a:rPr lang="en-US" dirty="0"/>
              <a:t>Shout out when you are done</a:t>
            </a:r>
            <a:r>
              <a:rPr lang="en-US" dirty="0" smtClean="0"/>
              <a:t>!</a:t>
            </a:r>
          </a:p>
          <a:p>
            <a:pPr>
              <a:spcBef>
                <a:spcPts val="578"/>
              </a:spcBef>
            </a:pPr>
            <a:r>
              <a:rPr lang="en-US" dirty="0" smtClean="0"/>
              <a:t>The review game board and question cards are available for download at </a:t>
            </a:r>
            <a:r>
              <a:rPr lang="en-US" u="sng" dirty="0">
                <a:hlinkClick r:id="rId3"/>
              </a:rPr>
              <a:t>https://</a:t>
            </a:r>
            <a:r>
              <a:rPr lang="en-US" u="sng" dirty="0" smtClean="0">
                <a:hlinkClick r:id="rId3"/>
              </a:rPr>
              <a:t>www.cms.gov/Outreach-and-Education/Training/CMSNationalTrainingProgram/National-Training-Program-Resources.html</a:t>
            </a:r>
            <a:r>
              <a:rPr lang="en-US" dirty="0" smtClean="0"/>
              <a:t>. Select </a:t>
            </a:r>
            <a:r>
              <a:rPr lang="en-US" dirty="0"/>
              <a:t>Medicare Learning Activities.</a:t>
            </a:r>
          </a:p>
          <a:p>
            <a:pPr>
              <a:spcBef>
                <a:spcPts val="578"/>
              </a:spcBef>
            </a:pPr>
            <a:endParaRPr lang="en-US" dirty="0"/>
          </a:p>
          <a:p>
            <a:endParaRPr lang="en-US" dirty="0"/>
          </a:p>
        </p:txBody>
      </p:sp>
    </p:spTree>
    <p:extLst>
      <p:ext uri="{BB962C8B-B14F-4D97-AF65-F5344CB8AC3E}">
        <p14:creationId xmlns:p14="http://schemas.microsoft.com/office/powerpoint/2010/main" val="1396656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346075"/>
            <a:ext cx="5802312" cy="3265488"/>
          </a:xfrm>
        </p:spPr>
      </p:sp>
      <p:sp>
        <p:nvSpPr>
          <p:cNvPr id="3" name="Notes Placeholder 2"/>
          <p:cNvSpPr>
            <a:spLocks noGrp="1"/>
          </p:cNvSpPr>
          <p:nvPr>
            <p:ph type="body" idx="1"/>
          </p:nvPr>
        </p:nvSpPr>
        <p:spPr>
          <a:xfrm>
            <a:off x="723639" y="3853478"/>
            <a:ext cx="5795081" cy="4734765"/>
          </a:xfrm>
        </p:spPr>
        <p:txBody>
          <a:bodyPr/>
          <a:lstStyle/>
          <a:p>
            <a:pPr>
              <a:spcBef>
                <a:spcPts val="642"/>
              </a:spcBef>
            </a:pPr>
            <a:r>
              <a:rPr lang="en-US" dirty="0"/>
              <a:t>This training is provided by the CMS National Training Program (NTP).</a:t>
            </a:r>
          </a:p>
          <a:p>
            <a:pPr>
              <a:spcBef>
                <a:spcPts val="642"/>
              </a:spcBef>
              <a:defRPr/>
            </a:pPr>
            <a:r>
              <a:rPr lang="en-US" dirty="0"/>
              <a:t>To view all available NTP materials, or to subscribe to our email list, visit </a:t>
            </a:r>
            <a:r>
              <a:rPr lang="en-US" u="sng" dirty="0">
                <a:hlinkClick r:id="rId3"/>
              </a:rPr>
              <a:t>CMS.gov/outreach-and-education/training/CMSNationalTrainingProgram</a:t>
            </a:r>
            <a:r>
              <a:rPr lang="en-US" dirty="0"/>
              <a:t>. </a:t>
            </a:r>
          </a:p>
          <a:p>
            <a:pPr>
              <a:spcBef>
                <a:spcPts val="642"/>
              </a:spcBef>
              <a:defRPr/>
            </a:pPr>
            <a:r>
              <a:rPr lang="en-US" dirty="0"/>
              <a:t>Contact us at </a:t>
            </a:r>
            <a:r>
              <a:rPr lang="en-US" dirty="0">
                <a:hlinkClick r:id="rId4"/>
              </a:rPr>
              <a:t>training@cms.hhs.gov</a:t>
            </a:r>
            <a:r>
              <a:rPr lang="en-US" dirty="0"/>
              <a:t>. </a:t>
            </a:r>
          </a:p>
          <a:p>
            <a:pPr>
              <a:spcBef>
                <a:spcPts val="642"/>
              </a:spcBef>
              <a:defRPr/>
            </a:pPr>
            <a:r>
              <a:rPr lang="en-US" dirty="0"/>
              <a:t>Follow us @CMSGov #CMSNTP.</a:t>
            </a:r>
          </a:p>
        </p:txBody>
      </p:sp>
    </p:spTree>
    <p:extLst>
      <p:ext uri="{BB962C8B-B14F-4D97-AF65-F5344CB8AC3E}">
        <p14:creationId xmlns:p14="http://schemas.microsoft.com/office/powerpoint/2010/main" val="64182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mailto:%20nmtp@cms.hhs.gov" TargetMode="External"/><Relationship Id="rId2" Type="http://schemas.openxmlformats.org/officeDocument/2006/relationships/image" Target="../media/image20.jpeg"/><Relationship Id="rId1" Type="http://schemas.openxmlformats.org/officeDocument/2006/relationships/slideMaster" Target="../slideMasters/slideMaster12.xml"/><Relationship Id="rId5" Type="http://schemas.openxmlformats.org/officeDocument/2006/relationships/image" Target="../media/image21.emf"/><Relationship Id="rId4" Type="http://schemas.openxmlformats.org/officeDocument/2006/relationships/hyperlink" Target="http://www.cms.gov/NationalMedicareTrainingProgram"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hyperlink" Target="http://cms.gov/Outreach-and-Education/Training/CMSNationalTrainingProgram/" TargetMode="External"/><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16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F62912B7-67D0-4C7F-B2EE-F336CB0BE48F}" type="slidenum">
              <a:rPr lang="en-US" smtClean="0"/>
              <a:t>‹#›</a:t>
            </a:fld>
            <a:endParaRPr lang="en-US" dirty="0"/>
          </a:p>
        </p:txBody>
      </p:sp>
      <p:sp>
        <p:nvSpPr>
          <p:cNvPr id="6" name="Text Placeholder 2"/>
          <p:cNvSpPr>
            <a:spLocks noGrp="1"/>
          </p:cNvSpPr>
          <p:nvPr>
            <p:ph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634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015 Two Content Slide">
    <p:spTree>
      <p:nvGrpSpPr>
        <p:cNvPr id="1" name=""/>
        <p:cNvGrpSpPr/>
        <p:nvPr/>
      </p:nvGrpSpPr>
      <p:grpSpPr>
        <a:xfrm>
          <a:off x="0" y="0"/>
          <a:ext cx="0" cy="0"/>
          <a:chOff x="0" y="0"/>
          <a:chExt cx="0" cy="0"/>
        </a:xfrm>
      </p:grpSpPr>
      <p:sp>
        <p:nvSpPr>
          <p:cNvPr id="6" name="Title 4"/>
          <p:cNvSpPr>
            <a:spLocks noGrp="1"/>
          </p:cNvSpPr>
          <p:nvPr>
            <p:ph type="title"/>
          </p:nvPr>
        </p:nvSpPr>
        <p:spPr>
          <a:xfrm>
            <a:off x="0" y="0"/>
            <a:ext cx="9144000" cy="889658"/>
          </a:xfrm>
        </p:spPr>
        <p:txBody>
          <a:bodyPr/>
          <a:lstStyle/>
          <a:p>
            <a:r>
              <a:rPr lang="en-US" dirty="0"/>
              <a:t>Click to edit Master title style</a:t>
            </a:r>
          </a:p>
        </p:txBody>
      </p:sp>
      <p:sp>
        <p:nvSpPr>
          <p:cNvPr id="3" name="Content Placeholder 2"/>
          <p:cNvSpPr>
            <a:spLocks noGrp="1"/>
          </p:cNvSpPr>
          <p:nvPr>
            <p:ph sz="half" idx="1"/>
          </p:nvPr>
        </p:nvSpPr>
        <p:spPr>
          <a:xfrm>
            <a:off x="457200" y="1209675"/>
            <a:ext cx="4038600" cy="3486150"/>
          </a:xfrm>
          <a:ln>
            <a:noFill/>
          </a:ln>
        </p:spPr>
        <p:txBody>
          <a:bodyPr/>
          <a:lstStyle>
            <a:lvl1pPr>
              <a:buClrTx/>
              <a:defRPr sz="1463" b="1"/>
            </a:lvl1pPr>
            <a:lvl2pPr>
              <a:defRPr sz="1351" b="0"/>
            </a:lvl2pPr>
            <a:lvl3pPr>
              <a:defRPr sz="1351" b="0"/>
            </a:lvl3pPr>
            <a:lvl4pPr>
              <a:defRPr sz="1351" b="0"/>
            </a:lvl4pPr>
            <a:lvl5pPr>
              <a:defRPr sz="1351" b="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09675"/>
            <a:ext cx="3962400" cy="3486150"/>
          </a:xfrm>
          <a:ln>
            <a:noFill/>
          </a:ln>
        </p:spPr>
        <p:txBody>
          <a:bodyPr/>
          <a:lstStyle>
            <a:lvl1pPr>
              <a:buClrTx/>
              <a:defRPr sz="1463" b="1"/>
            </a:lvl1pPr>
            <a:lvl2pPr>
              <a:defRPr sz="1351" b="0"/>
            </a:lvl2pPr>
            <a:lvl3pPr>
              <a:defRPr sz="1351" b="0"/>
            </a:lvl3pPr>
            <a:lvl4pPr>
              <a:defRPr sz="1351" b="0"/>
            </a:lvl4pPr>
            <a:lvl5pPr>
              <a:defRPr sz="1351" b="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1"/>
          <p:cNvSpPr>
            <a:spLocks noGrp="1"/>
          </p:cNvSpPr>
          <p:nvPr>
            <p:ph type="dt" sz="half" idx="10"/>
          </p:nvPr>
        </p:nvSpPr>
        <p:spPr>
          <a:xfrm>
            <a:off x="457200" y="4743454"/>
            <a:ext cx="8229600" cy="285751"/>
          </a:xfrm>
          <a:prstGeom prst="rect">
            <a:avLst/>
          </a:prstGeom>
        </p:spPr>
        <p:txBody>
          <a:bodyPr anchor="ctr"/>
          <a:lstStyle>
            <a:lvl1pPr>
              <a:defRPr sz="675">
                <a:solidFill>
                  <a:schemeClr val="tx1"/>
                </a:solidFill>
              </a:defRPr>
            </a:lvl1pPr>
          </a:lstStyle>
          <a:p>
            <a:r>
              <a:rPr lang="en-US" smtClean="0">
                <a:solidFill>
                  <a:prstClr val="black"/>
                </a:solidFill>
              </a:rPr>
              <a:t>March 2018</a:t>
            </a:r>
            <a:endParaRPr lang="en-US" dirty="0">
              <a:solidFill>
                <a:prstClr val="black"/>
              </a:solidFill>
            </a:endParaRPr>
          </a:p>
        </p:txBody>
      </p:sp>
      <p:sp>
        <p:nvSpPr>
          <p:cNvPr id="11" name="Footer Placeholder 2"/>
          <p:cNvSpPr>
            <a:spLocks noGrp="1"/>
          </p:cNvSpPr>
          <p:nvPr>
            <p:ph type="ftr" sz="quarter" idx="3"/>
          </p:nvPr>
        </p:nvSpPr>
        <p:spPr>
          <a:xfrm>
            <a:off x="2590800" y="4755358"/>
            <a:ext cx="3962400" cy="273844"/>
          </a:xfrm>
          <a:prstGeom prst="rect">
            <a:avLst/>
          </a:prstGeom>
        </p:spPr>
        <p:txBody>
          <a:bodyPr anchor="ctr"/>
          <a:lstStyle>
            <a:lvl1pPr>
              <a:defRPr sz="675">
                <a:solidFill>
                  <a:schemeClr val="tx1"/>
                </a:solidFill>
              </a:defRPr>
            </a:lvl1pPr>
          </a:lstStyle>
          <a:p>
            <a:pPr algn="ctr"/>
            <a:r>
              <a:rPr lang="en-US" smtClean="0">
                <a:solidFill>
                  <a:prstClr val="black"/>
                </a:solidFill>
              </a:rPr>
              <a:t>Understanding Medicare</a:t>
            </a:r>
            <a:endParaRPr lang="en-US" dirty="0">
              <a:solidFill>
                <a:prstClr val="black"/>
              </a:solidFill>
            </a:endParaRPr>
          </a:p>
        </p:txBody>
      </p:sp>
      <p:sp>
        <p:nvSpPr>
          <p:cNvPr id="12" name="Slide Number Placeholder 3"/>
          <p:cNvSpPr>
            <a:spLocks noGrp="1"/>
          </p:cNvSpPr>
          <p:nvPr>
            <p:ph type="sldNum" sz="quarter" idx="4"/>
          </p:nvPr>
        </p:nvSpPr>
        <p:spPr>
          <a:xfrm>
            <a:off x="6553200" y="4755358"/>
            <a:ext cx="2133600" cy="273844"/>
          </a:xfrm>
          <a:prstGeom prst="rect">
            <a:avLst/>
          </a:prstGeom>
        </p:spPr>
        <p:txBody>
          <a:bodyPr anchor="ctr"/>
          <a:lstStyle>
            <a:lvl1pPr>
              <a:defRPr sz="675">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1014815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Understanding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089795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Understanding Medicare</a:t>
            </a:r>
            <a:endParaRPr lang="en-US" dirty="0"/>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1667183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Understanding Medicare</a:t>
            </a:r>
            <a:endParaRPr lang="en-US" dirty="0"/>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3041198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Understanding Medicare</a:t>
            </a:r>
            <a:endParaRPr lang="en-US" dirty="0"/>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
        <p:nvSpPr>
          <p:cNvPr id="7" name="Title 2"/>
          <p:cNvSpPr txBox="1">
            <a:spLocks/>
          </p:cNvSpPr>
          <p:nvPr userDrawn="1"/>
        </p:nvSpPr>
        <p:spPr>
          <a:xfrm>
            <a:off x="0" y="0"/>
            <a:ext cx="9144000" cy="108585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700" dirty="0"/>
          </a:p>
        </p:txBody>
      </p:sp>
      <p:sp>
        <p:nvSpPr>
          <p:cNvPr id="8" name="Title 1"/>
          <p:cNvSpPr>
            <a:spLocks noGrp="1"/>
          </p:cNvSpPr>
          <p:nvPr>
            <p:ph type="title"/>
          </p:nvPr>
        </p:nvSpPr>
        <p:spPr>
          <a:xfrm>
            <a:off x="628651" y="200025"/>
            <a:ext cx="7886700" cy="685800"/>
          </a:xfrm>
          <a:prstGeom prst="rect">
            <a:avLst/>
          </a:prstGeom>
        </p:spPr>
        <p:txBody>
          <a:bodyPr/>
          <a:lstStyle>
            <a:lvl1pPr>
              <a:defRPr>
                <a:solidFill>
                  <a:schemeClr val="tx2">
                    <a:lumMod val="75000"/>
                  </a:schemeClr>
                </a:solidFill>
              </a:defRPr>
            </a:lvl1pPr>
          </a:lstStyle>
          <a:p>
            <a:endParaRPr lang="en-US" dirty="0"/>
          </a:p>
        </p:txBody>
      </p:sp>
    </p:spTree>
    <p:extLst>
      <p:ext uri="{BB962C8B-B14F-4D97-AF65-F5344CB8AC3E}">
        <p14:creationId xmlns:p14="http://schemas.microsoft.com/office/powerpoint/2010/main" val="299496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Understanding Medicare</a:t>
            </a:r>
            <a:endParaRPr lang="en-US" dirty="0"/>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2420741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Understanding Medicare</a:t>
            </a:r>
            <a:endParaRPr lang="en-US" dirty="0"/>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611742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Understanding Medicare</a:t>
            </a:r>
            <a:endParaRPr lang="en-US" dirty="0"/>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209869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Understanding Medicare</a:t>
            </a:r>
            <a:endParaRPr lang="en-US" dirty="0"/>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224826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67192" y="4669099"/>
            <a:ext cx="6732270" cy="426537"/>
          </a:xfrm>
          <a:prstGeom prst="rect">
            <a:avLst/>
          </a:prstGeom>
        </p:spPr>
        <p:txBody>
          <a:bodyPr/>
          <a:lstStyle>
            <a:lvl1pPr marL="0" indent="0" algn="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2" name="Title 1"/>
          <p:cNvSpPr>
            <a:spLocks noGrp="1"/>
          </p:cNvSpPr>
          <p:nvPr>
            <p:ph type="title" hasCustomPrompt="1"/>
          </p:nvPr>
        </p:nvSpPr>
        <p:spPr>
          <a:xfrm>
            <a:off x="1014933" y="3516440"/>
            <a:ext cx="7886700" cy="994172"/>
          </a:xfrm>
          <a:prstGeom prst="rect">
            <a:avLst/>
          </a:prstGeom>
        </p:spPr>
        <p:txBody>
          <a:bodyPr/>
          <a:lstStyle>
            <a:lvl1pPr>
              <a:defRPr sz="4125"/>
            </a:lvl1p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1300041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Picture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 y="-60492"/>
            <a:ext cx="9601199" cy="5485776"/>
          </a:xfrm>
          <a:prstGeom prst="rect">
            <a:avLst/>
          </a:prstGeom>
        </p:spPr>
      </p:pic>
      <p:sp>
        <p:nvSpPr>
          <p:cNvPr id="2" name="Title 1"/>
          <p:cNvSpPr>
            <a:spLocks noGrp="1"/>
          </p:cNvSpPr>
          <p:nvPr>
            <p:ph type="ctrTitle"/>
          </p:nvPr>
        </p:nvSpPr>
        <p:spPr>
          <a:xfrm>
            <a:off x="685800" y="800106"/>
            <a:ext cx="7772400" cy="931069"/>
          </a:xfrm>
        </p:spPr>
        <p:txBody>
          <a:bodyPr>
            <a:normAutofit/>
          </a:bodyPr>
          <a:lstStyle>
            <a:lvl1pPr>
              <a:defRPr sz="3000" b="1">
                <a:solidFill>
                  <a:srgbClr val="00529B"/>
                </a:solidFill>
                <a:latin typeface="Constantia"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3268717" y="3143250"/>
            <a:ext cx="4572000" cy="514350"/>
          </a:xfrm>
        </p:spPr>
        <p:txBody>
          <a:bodyPr>
            <a:normAutofit/>
          </a:bodyPr>
          <a:lstStyle>
            <a:lvl1pPr marL="0" indent="0" algn="l">
              <a:buNone/>
              <a:tabLst>
                <a:tab pos="1028649" algn="l"/>
              </a:tabLst>
              <a:defRPr sz="1800" b="1" baseline="0">
                <a:solidFill>
                  <a:srgbClr val="00529B"/>
                </a:solidFill>
                <a:latin typeface="Century Gothic" pitchFamily="34" charset="0"/>
              </a:defRPr>
            </a:lvl1pPr>
            <a:lvl2pPr marL="342883"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3" indent="0" algn="ctr">
              <a:buNone/>
              <a:defRPr>
                <a:solidFill>
                  <a:schemeClr val="tx1">
                    <a:tint val="75000"/>
                  </a:schemeClr>
                </a:solidFill>
              </a:defRPr>
            </a:lvl9pPr>
          </a:lstStyle>
          <a:p>
            <a:r>
              <a:rPr lang="en-US" dirty="0"/>
              <a:t>National Training Program</a:t>
            </a:r>
          </a:p>
        </p:txBody>
      </p:sp>
      <p:sp>
        <p:nvSpPr>
          <p:cNvPr id="9" name="Date Placeholder 3"/>
          <p:cNvSpPr>
            <a:spLocks noGrp="1"/>
          </p:cNvSpPr>
          <p:nvPr>
            <p:ph type="dt" sz="half" idx="2"/>
          </p:nvPr>
        </p:nvSpPr>
        <p:spPr>
          <a:xfrm>
            <a:off x="457200" y="4767267"/>
            <a:ext cx="762000" cy="273844"/>
          </a:xfrm>
          <a:prstGeom prst="rect">
            <a:avLst/>
          </a:prstGeom>
        </p:spPr>
        <p:txBody>
          <a:bodyPr vert="horz" lIns="91440" tIns="45720" rIns="91440" bIns="45720" rtlCol="0" anchor="ctr"/>
          <a:lstStyle>
            <a:lvl1pPr algn="l">
              <a:defRPr sz="900" b="1">
                <a:solidFill>
                  <a:srgbClr val="00529B"/>
                </a:solidFill>
                <a:latin typeface="Constantia" pitchFamily="18" charset="0"/>
              </a:defRPr>
            </a:lvl1pPr>
          </a:lstStyle>
          <a:p>
            <a:r>
              <a:rPr lang="en-US" smtClean="0"/>
              <a:t>March 2018</a:t>
            </a:r>
            <a:endParaRPr lang="en-US" dirty="0"/>
          </a:p>
        </p:txBody>
      </p:sp>
      <p:pic>
        <p:nvPicPr>
          <p:cNvPr id="7" name="Picture 6" descr="DHHSlogoBlack.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0717" y="-72915"/>
            <a:ext cx="1117008" cy="844154"/>
          </a:xfrm>
          <a:prstGeom prst="rect">
            <a:avLst/>
          </a:prstGeom>
        </p:spPr>
      </p:pic>
    </p:spTree>
    <p:extLst>
      <p:ext uri="{BB962C8B-B14F-4D97-AF65-F5344CB8AC3E}">
        <p14:creationId xmlns:p14="http://schemas.microsoft.com/office/powerpoint/2010/main" val="4070436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lvl1pPr algn="ctr">
              <a:defRPr baseline="0"/>
            </a:lvl1pPr>
          </a:lstStyle>
          <a:p>
            <a:r>
              <a:rPr lang="en-US" dirty="0"/>
              <a:t>Click to edit Master title style</a:t>
            </a:r>
          </a:p>
        </p:txBody>
      </p:sp>
      <p:sp>
        <p:nvSpPr>
          <p:cNvPr id="3" name="Content Placeholder 2"/>
          <p:cNvSpPr>
            <a:spLocks noGrp="1"/>
          </p:cNvSpPr>
          <p:nvPr>
            <p:ph idx="1"/>
          </p:nvPr>
        </p:nvSpPr>
        <p:spPr>
          <a:xfrm>
            <a:off x="457200" y="1028701"/>
            <a:ext cx="8229600" cy="3565922"/>
          </a:xfrm>
        </p:spPr>
        <p:txBody>
          <a:bodyPr/>
          <a:lstStyle>
            <a:lvl1pPr>
              <a:spcBef>
                <a:spcPts val="451"/>
              </a:spcBef>
              <a:defRPr sz="2400"/>
            </a:lvl1pPr>
            <a:lvl2pPr>
              <a:spcBef>
                <a:spcPts val="451"/>
              </a:spcBef>
              <a:defRPr sz="2100"/>
            </a:lvl2pPr>
            <a:lvl3pPr>
              <a:spcBef>
                <a:spcPts val="451"/>
              </a:spcBef>
              <a:defRPr sz="2100"/>
            </a:lvl3pPr>
            <a:lvl4pPr>
              <a:spcBef>
                <a:spcPts val="451"/>
              </a:spcBef>
              <a:defRPr sz="2100"/>
            </a:lvl4pPr>
            <a:lvl5pPr>
              <a:spcBef>
                <a:spcPts val="451"/>
              </a:spcBef>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smtClean="0">
                <a:solidFill>
                  <a:prstClr val="black"/>
                </a:solidFill>
              </a:rPr>
              <a:t>March 2018</a:t>
            </a:r>
            <a:endParaRPr lang="en-US" dirty="0">
              <a:solidFill>
                <a:prstClr val="black"/>
              </a:solidFill>
            </a:endParaRPr>
          </a:p>
        </p:txBody>
      </p:sp>
      <p:sp>
        <p:nvSpPr>
          <p:cNvPr id="15" name="Footer Placeholder 4"/>
          <p:cNvSpPr>
            <a:spLocks noGrp="1"/>
          </p:cNvSpPr>
          <p:nvPr>
            <p:ph type="ftr" sz="quarter" idx="3"/>
          </p:nvPr>
        </p:nvSpPr>
        <p:spPr>
          <a:xfrm>
            <a:off x="3124200" y="4755360"/>
            <a:ext cx="2895600" cy="273844"/>
          </a:xfrm>
          <a:prstGeom prst="rect">
            <a:avLst/>
          </a:prstGeom>
        </p:spPr>
        <p:txBody>
          <a:bodyPr vert="horz" lIns="91440" tIns="45720" rIns="91440" bIns="45720" rtlCol="0" anchor="ctr"/>
          <a:lstStyle>
            <a:lvl1pPr algn="ctr">
              <a:defRPr sz="900">
                <a:solidFill>
                  <a:schemeClr val="tx1"/>
                </a:solidFill>
              </a:defRPr>
            </a:lvl1pPr>
          </a:lstStyle>
          <a:p>
            <a:r>
              <a:rPr lang="en-US" smtClean="0">
                <a:solidFill>
                  <a:prstClr val="black"/>
                </a:solidFill>
              </a:rPr>
              <a:t>Understanding Medicare</a:t>
            </a:r>
            <a:endParaRPr lang="en-US" dirty="0">
              <a:solidFill>
                <a:prstClr val="black"/>
              </a:solidFill>
            </a:endParaRPr>
          </a:p>
        </p:txBody>
      </p:sp>
      <p:sp>
        <p:nvSpPr>
          <p:cNvPr id="16"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5793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r>
              <a:rPr lang="en-US" smtClean="0">
                <a:solidFill>
                  <a:prstClr val="black"/>
                </a:solidFill>
              </a:rPr>
              <a:t>March 2018</a:t>
            </a:r>
            <a:endParaRPr lang="en-US" dirty="0">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solidFill>
                  <a:prstClr val="black"/>
                </a:solidFill>
              </a:rPr>
              <a:t>Understanding Medicare</a:t>
            </a: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9" name="Content Placeholder 2"/>
          <p:cNvSpPr>
            <a:spLocks noGrp="1"/>
          </p:cNvSpPr>
          <p:nvPr>
            <p:ph idx="1"/>
          </p:nvPr>
        </p:nvSpPr>
        <p:spPr>
          <a:xfrm>
            <a:off x="457200" y="1200154"/>
            <a:ext cx="8229600" cy="3394472"/>
          </a:xfrm>
        </p:spPr>
        <p:txBody>
          <a:bodyPr/>
          <a:lstStyle>
            <a:lvl1pPr>
              <a:spcBef>
                <a:spcPts val="375"/>
              </a:spcBef>
              <a:defRPr/>
            </a:lvl1pPr>
            <a:lvl2pPr>
              <a:spcBef>
                <a:spcPts val="375"/>
              </a:spcBef>
              <a:defRPr/>
            </a:lvl2pPr>
            <a:lvl3pPr>
              <a:spcBef>
                <a:spcPts val="375"/>
              </a:spcBef>
              <a:defRPr/>
            </a:lvl3pPr>
            <a:lvl4pPr>
              <a:spcBef>
                <a:spcPts val="375"/>
              </a:spcBef>
              <a:defRPr/>
            </a:lvl4pPr>
            <a:lvl5pPr>
              <a:spcBef>
                <a:spcPts val="375"/>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Placeholder 1"/>
          <p:cNvSpPr>
            <a:spLocks noGrp="1"/>
          </p:cNvSpPr>
          <p:nvPr>
            <p:ph type="title"/>
          </p:nvPr>
        </p:nvSpPr>
        <p:spPr>
          <a:xfrm>
            <a:off x="457200" y="57150"/>
            <a:ext cx="8229600" cy="822722"/>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spTree>
    <p:extLst>
      <p:ext uri="{BB962C8B-B14F-4D97-AF65-F5344CB8AC3E}">
        <p14:creationId xmlns:p14="http://schemas.microsoft.com/office/powerpoint/2010/main" val="1087088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solidFill>
                  <a:prstClr val="white"/>
                </a:solidFill>
              </a:rPr>
              <a:t>March 2018</a:t>
            </a:r>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solidFill>
                  <a:prstClr val="white"/>
                </a:solidFill>
              </a:rPr>
              <a:t>Understanding Medicare</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8C0CC3C-85F1-4D86-9B70-8D9F8B17F046}"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457200" y="205979"/>
            <a:ext cx="8229600" cy="857250"/>
          </a:xfrm>
        </p:spPr>
        <p:txBody>
          <a:bodyPr>
            <a:normAutofit/>
          </a:bodyPr>
          <a:lstStyle>
            <a:lvl1pPr>
              <a:defRPr sz="2700" b="1">
                <a:solidFill>
                  <a:schemeClr val="bg1"/>
                </a:solidFill>
              </a:defRPr>
            </a:lvl1pPr>
          </a:lstStyle>
          <a:p>
            <a:r>
              <a:rPr lang="en-US" dirty="0"/>
              <a:t>Click to edit Master title style</a:t>
            </a:r>
          </a:p>
        </p:txBody>
      </p:sp>
      <p:sp>
        <p:nvSpPr>
          <p:cNvPr id="9" name="Content Placeholder 2"/>
          <p:cNvSpPr>
            <a:spLocks noGrp="1"/>
          </p:cNvSpPr>
          <p:nvPr>
            <p:ph idx="1"/>
          </p:nvPr>
        </p:nvSpPr>
        <p:spPr>
          <a:xfrm>
            <a:off x="457200" y="1200154"/>
            <a:ext cx="8229600" cy="3394472"/>
          </a:xfrm>
        </p:spPr>
        <p:txBody>
          <a:bodyPr/>
          <a:lstStyle>
            <a:lvl1pPr>
              <a:spcBef>
                <a:spcPts val="375"/>
              </a:spcBef>
              <a:defRPr>
                <a:solidFill>
                  <a:schemeClr val="bg1"/>
                </a:solidFill>
              </a:defRPr>
            </a:lvl1pPr>
            <a:lvl2pPr>
              <a:spcBef>
                <a:spcPts val="375"/>
              </a:spcBef>
              <a:defRPr>
                <a:solidFill>
                  <a:schemeClr val="bg1"/>
                </a:solidFill>
              </a:defRPr>
            </a:lvl2pPr>
            <a:lvl3pPr>
              <a:spcBef>
                <a:spcPts val="375"/>
              </a:spcBef>
              <a:defRPr>
                <a:solidFill>
                  <a:schemeClr val="bg1"/>
                </a:solidFill>
              </a:defRPr>
            </a:lvl3pPr>
            <a:lvl4pPr>
              <a:spcBef>
                <a:spcPts val="375"/>
              </a:spcBef>
              <a:defRPr>
                <a:solidFill>
                  <a:schemeClr val="bg1"/>
                </a:solidFill>
              </a:defRPr>
            </a:lvl4pPr>
            <a:lvl5pPr>
              <a:spcBef>
                <a:spcPts val="375"/>
              </a:spcBef>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393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762000" y="1028700"/>
            <a:ext cx="7696200" cy="3543300"/>
          </a:xfrm>
          <a:prstGeom prst="rect">
            <a:avLst/>
          </a:prstGeom>
          <a:noFill/>
          <a:ln w="9525">
            <a:noFill/>
            <a:miter lim="800000"/>
            <a:headEnd/>
            <a:tailEnd/>
          </a:ln>
        </p:spPr>
        <p:txBody>
          <a:bodyPr anchor="ctr"/>
          <a:lstStyle/>
          <a:p>
            <a:pPr algn="ctr">
              <a:spcBef>
                <a:spcPct val="20000"/>
              </a:spcBef>
              <a:buFont typeface="Wingdings" pitchFamily="2" charset="2"/>
              <a:buNone/>
              <a:defRPr/>
            </a:pPr>
            <a:r>
              <a:rPr lang="en-US" sz="2025" dirty="0">
                <a:solidFill>
                  <a:prstClr val="black"/>
                </a:solidFill>
              </a:rPr>
              <a:t>This training module is provided by the</a:t>
            </a:r>
          </a:p>
          <a:p>
            <a:pPr algn="ctr">
              <a:spcBef>
                <a:spcPct val="20000"/>
              </a:spcBef>
              <a:buFont typeface="Wingdings" pitchFamily="2" charset="2"/>
              <a:buNone/>
              <a:defRPr/>
            </a:pPr>
            <a:endParaRPr lang="en-US" sz="2025" dirty="0">
              <a:solidFill>
                <a:prstClr val="black"/>
              </a:solidFill>
            </a:endParaRPr>
          </a:p>
          <a:p>
            <a:pPr algn="ctr">
              <a:spcBef>
                <a:spcPct val="20000"/>
              </a:spcBef>
              <a:buFont typeface="Wingdings" pitchFamily="2" charset="2"/>
              <a:buNone/>
              <a:defRPr/>
            </a:pPr>
            <a:endParaRPr lang="en-US" sz="2025" dirty="0">
              <a:solidFill>
                <a:prstClr val="black"/>
              </a:solidFill>
            </a:endParaRPr>
          </a:p>
          <a:p>
            <a:pPr algn="ctr">
              <a:spcBef>
                <a:spcPct val="20000"/>
              </a:spcBef>
              <a:buFont typeface="Wingdings" pitchFamily="2" charset="2"/>
              <a:buNone/>
              <a:defRPr/>
            </a:pPr>
            <a:endParaRPr lang="en-US" sz="2025" dirty="0">
              <a:solidFill>
                <a:prstClr val="black"/>
              </a:solidFill>
            </a:endParaRPr>
          </a:p>
          <a:p>
            <a:pPr algn="ctr">
              <a:spcBef>
                <a:spcPct val="20000"/>
              </a:spcBef>
              <a:buFont typeface="Wingdings" pitchFamily="2" charset="2"/>
              <a:buNone/>
              <a:defRPr/>
            </a:pPr>
            <a:r>
              <a:rPr lang="en-US" sz="2025" dirty="0">
                <a:solidFill>
                  <a:prstClr val="black"/>
                </a:solidFill>
              </a:rPr>
              <a:t>For questions about training products, e-mail </a:t>
            </a:r>
            <a:r>
              <a:rPr lang="en-US" sz="2025" dirty="0">
                <a:solidFill>
                  <a:prstClr val="black"/>
                </a:solidFill>
                <a:hlinkClick r:id="rId3"/>
              </a:rPr>
              <a:t>NMTP@cms.hhs.gov</a:t>
            </a:r>
            <a:endParaRPr lang="en-US" sz="2025" b="1" dirty="0">
              <a:solidFill>
                <a:prstClr val="black"/>
              </a:solidFill>
            </a:endParaRPr>
          </a:p>
          <a:p>
            <a:pPr algn="ctr">
              <a:spcBef>
                <a:spcPct val="20000"/>
              </a:spcBef>
              <a:buFont typeface="Wingdings" pitchFamily="2" charset="2"/>
              <a:buNone/>
              <a:defRPr/>
            </a:pPr>
            <a:r>
              <a:rPr lang="en-US" sz="2025" dirty="0">
                <a:solidFill>
                  <a:prstClr val="black"/>
                </a:solidFill>
              </a:rPr>
              <a:t>To view all available NMTP materials </a:t>
            </a:r>
            <a:br>
              <a:rPr lang="en-US" sz="2025" dirty="0">
                <a:solidFill>
                  <a:prstClr val="black"/>
                </a:solidFill>
              </a:rPr>
            </a:br>
            <a:r>
              <a:rPr lang="en-US" sz="2025" dirty="0">
                <a:solidFill>
                  <a:prstClr val="black"/>
                </a:solidFill>
              </a:rPr>
              <a:t>or to subscribe to our listserv, visit </a:t>
            </a:r>
          </a:p>
          <a:p>
            <a:pPr algn="ctr">
              <a:spcBef>
                <a:spcPct val="20000"/>
              </a:spcBef>
              <a:buFont typeface="Wingdings" pitchFamily="2" charset="2"/>
              <a:buNone/>
              <a:defRPr/>
            </a:pPr>
            <a:r>
              <a:rPr lang="en-US" sz="1800" dirty="0">
                <a:solidFill>
                  <a:prstClr val="black"/>
                </a:solidFill>
                <a:hlinkClick r:id="rId4"/>
              </a:rPr>
              <a:t>www.cms.gov/NationalMedicareTrainingProgram</a:t>
            </a:r>
            <a:endParaRPr lang="en-US" sz="1800" b="1" dirty="0">
              <a:solidFill>
                <a:prstClr val="black"/>
              </a:solidFill>
            </a:endParaRPr>
          </a:p>
        </p:txBody>
      </p:sp>
      <p:pic>
        <p:nvPicPr>
          <p:cNvPr id="3" name="Picture 7" descr="NMTP Logo Black.eps"/>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905000" y="1757362"/>
            <a:ext cx="5562600" cy="700088"/>
          </a:xfrm>
          <a:prstGeom prst="rect">
            <a:avLst/>
          </a:prstGeom>
          <a:noFill/>
          <a:ln w="9525">
            <a:noFill/>
            <a:miter lim="800000"/>
            <a:headEnd/>
            <a:tailEnd/>
          </a:ln>
        </p:spPr>
      </p:pic>
    </p:spTree>
    <p:extLst>
      <p:ext uri="{BB962C8B-B14F-4D97-AF65-F5344CB8AC3E}">
        <p14:creationId xmlns:p14="http://schemas.microsoft.com/office/powerpoint/2010/main" val="473178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grpSp>
        <p:nvGrpSpPr>
          <p:cNvPr id="8" name="Group 8"/>
          <p:cNvGrpSpPr>
            <a:grpSpLocks noChangeAspect="1"/>
          </p:cNvGrpSpPr>
          <p:nvPr/>
        </p:nvGrpSpPr>
        <p:grpSpPr bwMode="hidden">
          <a:xfrm>
            <a:off x="211665" y="4015474"/>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grpSp>
      <p:sp>
        <p:nvSpPr>
          <p:cNvPr id="2" name="Title 1"/>
          <p:cNvSpPr>
            <a:spLocks noGrp="1"/>
          </p:cNvSpPr>
          <p:nvPr>
            <p:ph type="title"/>
          </p:nvPr>
        </p:nvSpPr>
        <p:spPr>
          <a:xfrm>
            <a:off x="4874159" y="254002"/>
            <a:ext cx="3812645" cy="1822451"/>
          </a:xfrm>
        </p:spPr>
        <p:txBody>
          <a:bodyPr anchor="b">
            <a:normAutofit/>
          </a:bodyPr>
          <a:lstStyle>
            <a:lvl1pPr algn="l">
              <a:defRPr sz="21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7" y="2089150"/>
            <a:ext cx="3818467" cy="1816100"/>
          </a:xfrm>
        </p:spPr>
        <p:txBody>
          <a:bodyPr>
            <a:normAutofit/>
          </a:bodyPr>
          <a:lstStyle>
            <a:lvl1pPr marL="0" indent="0">
              <a:buNone/>
              <a:defRPr sz="1351">
                <a:solidFill>
                  <a:srgbClr val="FFFFFF"/>
                </a:solidFill>
              </a:defRPr>
            </a:lvl1pPr>
            <a:lvl2pPr marL="342883"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7" indent="0">
              <a:buNone/>
              <a:defRPr sz="675"/>
            </a:lvl7pPr>
            <a:lvl8pPr marL="2400180" indent="0">
              <a:buNone/>
              <a:defRPr sz="675"/>
            </a:lvl8pPr>
            <a:lvl9pPr marL="2743063"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solidFill>
                  <a:prstClr val="black"/>
                </a:solidFill>
              </a:rPr>
              <a:t>March 2018</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Understanding Medicare</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5C58E141-1EA8-4B04-BD8D-B0B9CBA485AA}" type="slidenum">
              <a:rPr lang="en-US" smtClean="0">
                <a:solidFill>
                  <a:prstClr val="black"/>
                </a:solidFill>
              </a:rPr>
              <a:pPr/>
              <a:t>‹#›</a:t>
            </a:fld>
            <a:endParaRPr lang="en-US" dirty="0">
              <a:solidFill>
                <a:prstClr val="black"/>
              </a:solidFill>
            </a:endParaRPr>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2400">
                <a:solidFill>
                  <a:schemeClr val="bg1"/>
                </a:solidFill>
              </a:defRPr>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r>
              <a:rPr lang="en-US" dirty="0"/>
              <a:t>Click icon to add picture</a:t>
            </a:r>
          </a:p>
        </p:txBody>
      </p:sp>
    </p:spTree>
    <p:extLst>
      <p:ext uri="{BB962C8B-B14F-4D97-AF65-F5344CB8AC3E}">
        <p14:creationId xmlns:p14="http://schemas.microsoft.com/office/powerpoint/2010/main" val="1544862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smtClean="0">
                <a:solidFill>
                  <a:prstClr val="black"/>
                </a:solidFill>
              </a:rPr>
              <a:t>March 2018</a:t>
            </a:r>
            <a:endParaRPr lang="en-US" dirty="0">
              <a:solidFill>
                <a:prstClr val="black"/>
              </a:solidFill>
            </a:endParaRP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smtClean="0">
                <a:solidFill>
                  <a:prstClr val="black"/>
                </a:solidFill>
              </a:rPr>
              <a:t>Understanding Medicare</a:t>
            </a:r>
            <a:endParaRPr lang="en-US" dirty="0">
              <a:solidFill>
                <a:prstClr val="black"/>
              </a:solidFill>
            </a:endParaRP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311184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6"/>
            <a:ext cx="9144000" cy="5143499"/>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lvl1pPr>
              <a:defRPr>
                <a:solidFill>
                  <a:srgbClr val="C00000"/>
                </a:solidFill>
                <a:latin typeface="Tahoma" pitchFamily="34" charset="0"/>
                <a:ea typeface="Tahoma" pitchFamily="34" charset="0"/>
                <a:cs typeface="Tahoma" pitchFamily="34" charset="0"/>
              </a:defRPr>
            </a:lvl1pPr>
          </a:lstStyle>
          <a:p>
            <a:fld id="{005AC1BB-748C-4072-AD1D-7EB7D4BE5829}" type="slidenum">
              <a:rPr lang="en-US" b="1" smtClean="0">
                <a:latin typeface="Calibri"/>
              </a:rPr>
              <a:pPr/>
              <a:t>‹#›</a:t>
            </a:fld>
            <a:endParaRPr lang="en-US" dirty="0"/>
          </a:p>
        </p:txBody>
      </p:sp>
    </p:spTree>
    <p:extLst>
      <p:ext uri="{BB962C8B-B14F-4D97-AF65-F5344CB8AC3E}">
        <p14:creationId xmlns:p14="http://schemas.microsoft.com/office/powerpoint/2010/main" val="1988604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1"/>
            <a:ext cx="8229600" cy="32230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p:cNvSpPr>
            <a:spLocks noGrp="1"/>
          </p:cNvSpPr>
          <p:nvPr>
            <p:ph type="title"/>
          </p:nvPr>
        </p:nvSpPr>
        <p:spPr>
          <a:xfrm>
            <a:off x="0" y="0"/>
            <a:ext cx="9144000" cy="108585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endParaRPr lang="en-US" dirty="0"/>
          </a:p>
        </p:txBody>
      </p:sp>
      <p:sp>
        <p:nvSpPr>
          <p:cNvPr id="4" name="Date Placeholder 3"/>
          <p:cNvSpPr>
            <a:spLocks noGrp="1"/>
          </p:cNvSpPr>
          <p:nvPr>
            <p:ph type="dt" sz="half" idx="2"/>
          </p:nvPr>
        </p:nvSpPr>
        <p:spPr>
          <a:xfrm>
            <a:off x="457200" y="4767268"/>
            <a:ext cx="21336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8"/>
            <a:ext cx="28956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8" name="Slide Number Placeholder 5"/>
          <p:cNvSpPr>
            <a:spLocks noGrp="1"/>
          </p:cNvSpPr>
          <p:nvPr>
            <p:ph type="sldNum" sz="quarter" idx="12"/>
          </p:nvPr>
        </p:nvSpPr>
        <p:spPr>
          <a:xfrm>
            <a:off x="6553200" y="4767268"/>
            <a:ext cx="2133600" cy="273844"/>
          </a:xfrm>
        </p:spPr>
        <p:txBody>
          <a:bodyPr/>
          <a:lstStyle/>
          <a:p>
            <a:fld id="{4C7DC1E6-81B2-456F-AAD5-518541D82B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36590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15 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9675"/>
            <a:ext cx="4038600" cy="3486150"/>
          </a:xfrm>
          <a:ln>
            <a:noFill/>
          </a:ln>
        </p:spPr>
        <p:txBody>
          <a:bodyPr/>
          <a:lstStyle>
            <a:lvl1pPr>
              <a:buClrTx/>
              <a:defRPr sz="1951" b="1"/>
            </a:lvl1pPr>
            <a:lvl2pPr>
              <a:defRPr sz="1800" b="0"/>
            </a:lvl2pPr>
            <a:lvl3pPr>
              <a:defRPr sz="1800" b="0"/>
            </a:lvl3pPr>
            <a:lvl4pPr>
              <a:defRPr sz="1800" b="0"/>
            </a:lvl4pPr>
            <a:lvl5pPr>
              <a:defRPr sz="1800" b="0"/>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09675"/>
            <a:ext cx="3962400" cy="3486150"/>
          </a:xfrm>
          <a:ln>
            <a:noFill/>
          </a:ln>
        </p:spPr>
        <p:txBody>
          <a:bodyPr/>
          <a:lstStyle>
            <a:lvl1pPr>
              <a:buClrTx/>
              <a:defRPr sz="1951" b="1"/>
            </a:lvl1pPr>
            <a:lvl2pPr>
              <a:defRPr sz="1800" b="0"/>
            </a:lvl2pPr>
            <a:lvl3pPr>
              <a:defRPr sz="1800" b="0"/>
            </a:lvl3pPr>
            <a:lvl4pPr>
              <a:defRPr sz="1800" b="0"/>
            </a:lvl4pPr>
            <a:lvl5pPr>
              <a:defRPr sz="1800" b="0"/>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4"/>
          <p:cNvSpPr>
            <a:spLocks noGrp="1"/>
          </p:cNvSpPr>
          <p:nvPr>
            <p:ph type="title"/>
          </p:nvPr>
        </p:nvSpPr>
        <p:spPr>
          <a:xfrm>
            <a:off x="0" y="0"/>
            <a:ext cx="9144000" cy="889658"/>
          </a:xfrm>
        </p:spPr>
        <p:txBody>
          <a:bodyPr/>
          <a:lstStyle/>
          <a:p>
            <a:r>
              <a:rPr lang="en-US" dirty="0"/>
              <a:t>Click to edit Master title style</a:t>
            </a:r>
          </a:p>
        </p:txBody>
      </p:sp>
      <p:sp>
        <p:nvSpPr>
          <p:cNvPr id="10" name="Date Placeholder 1"/>
          <p:cNvSpPr>
            <a:spLocks noGrp="1"/>
          </p:cNvSpPr>
          <p:nvPr>
            <p:ph type="dt" sz="half" idx="10"/>
          </p:nvPr>
        </p:nvSpPr>
        <p:spPr>
          <a:xfrm>
            <a:off x="457200" y="4755360"/>
            <a:ext cx="2133600" cy="273844"/>
          </a:xfrm>
          <a:prstGeom prst="rect">
            <a:avLst/>
          </a:prstGeom>
        </p:spPr>
        <p:txBody>
          <a:bodyPr anchor="ctr"/>
          <a:lstStyle>
            <a:lvl1pPr>
              <a:defRPr sz="900">
                <a:solidFill>
                  <a:schemeClr val="tx1"/>
                </a:solidFill>
              </a:defRPr>
            </a:lvl1pPr>
          </a:lstStyle>
          <a:p>
            <a:r>
              <a:rPr lang="en-US" smtClean="0">
                <a:solidFill>
                  <a:prstClr val="black"/>
                </a:solidFill>
              </a:rPr>
              <a:t>March 2018</a:t>
            </a:r>
            <a:endParaRPr lang="en-US" dirty="0">
              <a:solidFill>
                <a:prstClr val="black"/>
              </a:solidFill>
            </a:endParaRPr>
          </a:p>
        </p:txBody>
      </p:sp>
      <p:sp>
        <p:nvSpPr>
          <p:cNvPr id="11" name="Footer Placeholder 2"/>
          <p:cNvSpPr>
            <a:spLocks noGrp="1"/>
          </p:cNvSpPr>
          <p:nvPr>
            <p:ph type="ftr" sz="quarter" idx="3"/>
          </p:nvPr>
        </p:nvSpPr>
        <p:spPr>
          <a:xfrm>
            <a:off x="2590800" y="4755360"/>
            <a:ext cx="3962400" cy="273844"/>
          </a:xfrm>
          <a:prstGeom prst="rect">
            <a:avLst/>
          </a:prstGeom>
        </p:spPr>
        <p:txBody>
          <a:bodyPr anchor="ctr"/>
          <a:lstStyle>
            <a:lvl1pPr>
              <a:defRPr sz="900">
                <a:solidFill>
                  <a:schemeClr val="tx1"/>
                </a:solidFill>
              </a:defRPr>
            </a:lvl1pPr>
          </a:lstStyle>
          <a:p>
            <a:r>
              <a:rPr lang="en-US" smtClean="0">
                <a:solidFill>
                  <a:prstClr val="black"/>
                </a:solidFill>
              </a:rPr>
              <a:t>Understanding Medicare</a:t>
            </a:r>
            <a:endParaRPr lang="en-US" dirty="0">
              <a:solidFill>
                <a:prstClr val="black"/>
              </a:solidFill>
            </a:endParaRPr>
          </a:p>
        </p:txBody>
      </p:sp>
      <p:sp>
        <p:nvSpPr>
          <p:cNvPr id="12" name="Slide Number Placeholder 3"/>
          <p:cNvSpPr>
            <a:spLocks noGrp="1"/>
          </p:cNvSpPr>
          <p:nvPr>
            <p:ph type="sldNum" sz="quarter" idx="4"/>
          </p:nvPr>
        </p:nvSpPr>
        <p:spPr>
          <a:xfrm>
            <a:off x="6553200" y="4755360"/>
            <a:ext cx="2133600" cy="273844"/>
          </a:xfrm>
          <a:prstGeom prst="rect">
            <a:avLst/>
          </a:prstGeom>
        </p:spPr>
        <p:txBody>
          <a:bodyPr anchor="ctr"/>
          <a:lstStyle>
            <a:lvl1pP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050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394867"/>
            <a:ext cx="5772150" cy="1662535"/>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1"/>
          </p:nvPr>
        </p:nvSpPr>
        <p:spPr>
          <a:xfrm>
            <a:off x="623888" y="2262620"/>
            <a:ext cx="7891463" cy="1895475"/>
          </a:xfrm>
          <a:prstGeom prst="rect">
            <a:avLst/>
          </a:prstGeom>
        </p:spPr>
        <p:txBody>
          <a:bodyPr/>
          <a:lstStyle>
            <a:lvl1pPr marL="0" indent="0">
              <a:buNone/>
              <a:defRPr>
                <a:solidFill>
                  <a:srgbClr val="004986"/>
                </a:solidFill>
                <a:latin typeface="Avenir Book" charset="0"/>
                <a:ea typeface="Avenir Book" charset="0"/>
                <a:cs typeface="Avenir Book" charset="0"/>
              </a:defRPr>
            </a:lvl1pPr>
          </a:lstStyle>
          <a:p>
            <a:pPr lvl="0"/>
            <a:r>
              <a:rPr lang="en-US" dirty="0" smtClean="0"/>
              <a:t>Click to edit Master text styles</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733" y="215142"/>
            <a:ext cx="789395" cy="688723"/>
          </a:xfrm>
          <a:prstGeom prst="rect">
            <a:avLst/>
          </a:prstGeom>
        </p:spPr>
      </p:pic>
      <p:sp>
        <p:nvSpPr>
          <p:cNvPr id="6"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a:p>
        </p:txBody>
      </p:sp>
      <p:sp>
        <p:nvSpPr>
          <p:cNvPr id="7"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Understanding Medicare</a:t>
            </a:r>
            <a:endParaRPr lang="en-US" dirty="0"/>
          </a:p>
        </p:txBody>
      </p:sp>
      <p:sp>
        <p:nvSpPr>
          <p:cNvPr id="8"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49DD67E-EEA5-3145-B3FC-0D1C0976E24D}" type="slidenum">
              <a:rPr lang="en-US" smtClean="0"/>
              <a:t>‹#›</a:t>
            </a:fld>
            <a:endParaRPr lang="en-US"/>
          </a:p>
        </p:txBody>
      </p:sp>
    </p:spTree>
    <p:extLst>
      <p:ext uri="{BB962C8B-B14F-4D97-AF65-F5344CB8AC3E}">
        <p14:creationId xmlns:p14="http://schemas.microsoft.com/office/powerpoint/2010/main" val="1390667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1"/>
            </a:lvl1pPr>
            <a:lvl2pPr marL="257162" indent="0" algn="ctr">
              <a:buNone/>
              <a:defRPr sz="1125"/>
            </a:lvl2pPr>
            <a:lvl3pPr marL="514324"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3785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638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10"/>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1351">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8376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904562"/>
            <a:ext cx="3886200" cy="3728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904562"/>
            <a:ext cx="3886200" cy="3728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6722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1492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2290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9808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269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5086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_CMS title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hasCustomPrompt="1"/>
          </p:nvPr>
        </p:nvSpPr>
        <p:spPr>
          <a:xfrm>
            <a:off x="0" y="1028700"/>
            <a:ext cx="9144000" cy="800100"/>
          </a:xfrm>
          <a:prstGeom prst="rect">
            <a:avLst/>
          </a:prstGeom>
          <a:solidFill>
            <a:srgbClr val="084A9C"/>
          </a:solidFill>
        </p:spPr>
        <p:txBody>
          <a:bodyPr/>
          <a:lstStyle>
            <a:lvl1pPr>
              <a:defRPr baseline="0">
                <a:solidFill>
                  <a:schemeClr val="bg1"/>
                </a:solidFill>
              </a:defRPr>
            </a:lvl1pPr>
          </a:lstStyle>
          <a:p>
            <a:r>
              <a:rPr lang="en-US" dirty="0"/>
              <a:t>National Training Program</a:t>
            </a:r>
          </a:p>
        </p:txBody>
      </p:sp>
      <p:sp>
        <p:nvSpPr>
          <p:cNvPr id="14" name="TextBox 13"/>
          <p:cNvSpPr txBox="1"/>
          <p:nvPr userDrawn="1"/>
        </p:nvSpPr>
        <p:spPr>
          <a:xfrm>
            <a:off x="-1668143" y="3696142"/>
            <a:ext cx="184731" cy="300210"/>
          </a:xfrm>
          <a:prstGeom prst="rect">
            <a:avLst/>
          </a:prstGeom>
          <a:noFill/>
        </p:spPr>
        <p:txBody>
          <a:bodyPr wrap="none" rtlCol="0">
            <a:spAutoFit/>
          </a:bodyPr>
          <a:lstStyle/>
          <a:p>
            <a:endParaRPr lang="en-US" sz="1351" dirty="0">
              <a:solidFill>
                <a:prstClr val="black"/>
              </a:solidFill>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7599" y="171450"/>
            <a:ext cx="2652325" cy="685800"/>
          </a:xfrm>
          <a:prstGeom prst="rect">
            <a:avLst/>
          </a:prstGeom>
        </p:spPr>
      </p:pic>
      <p:sp>
        <p:nvSpPr>
          <p:cNvPr id="8" name="Text Placeholder 2"/>
          <p:cNvSpPr>
            <a:spLocks noGrp="1"/>
          </p:cNvSpPr>
          <p:nvPr>
            <p:ph type="body" sz="quarter" idx="10" hasCustomPrompt="1"/>
          </p:nvPr>
        </p:nvSpPr>
        <p:spPr>
          <a:xfrm>
            <a:off x="5728713" y="2114550"/>
            <a:ext cx="3186691" cy="857250"/>
          </a:xfrm>
        </p:spPr>
        <p:txBody>
          <a:bodyPr>
            <a:normAutofit/>
          </a:bodyPr>
          <a:lstStyle>
            <a:lvl1pPr marL="0" indent="0" algn="l">
              <a:buNone/>
              <a:defRPr lang="en-US" sz="1800" b="1" i="1" kern="1200" dirty="0" smtClean="0">
                <a:solidFill>
                  <a:srgbClr val="084A9C"/>
                </a:solidFill>
                <a:latin typeface="+mn-lt"/>
                <a:ea typeface="+mn-ea"/>
                <a:cs typeface="+mn-cs"/>
              </a:defRPr>
            </a:lvl1pPr>
          </a:lstStyle>
          <a:p>
            <a:pPr algn="l"/>
            <a:r>
              <a:rPr lang="en-US" sz="1800" b="1" i="1" dirty="0">
                <a:solidFill>
                  <a:srgbClr val="084A9C"/>
                </a:solidFill>
              </a:rPr>
              <a:t>Module number</a:t>
            </a:r>
          </a:p>
          <a:p>
            <a:pPr algn="l"/>
            <a:endParaRPr lang="en-US" sz="2100" b="0" i="1" dirty="0">
              <a:solidFill>
                <a:srgbClr val="084A9C"/>
              </a:solidFill>
            </a:endParaRPr>
          </a:p>
        </p:txBody>
      </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l="2909" t="3922" r="2763" b="4612"/>
          <a:stretch/>
        </p:blipFill>
        <p:spPr>
          <a:xfrm>
            <a:off x="197597" y="2171706"/>
            <a:ext cx="5224411" cy="2665927"/>
          </a:xfrm>
          <a:prstGeom prst="rect">
            <a:avLst/>
          </a:prstGeom>
        </p:spPr>
      </p:pic>
      <p:sp>
        <p:nvSpPr>
          <p:cNvPr id="9" name="Text Placeholder 2"/>
          <p:cNvSpPr>
            <a:spLocks noGrp="1"/>
          </p:cNvSpPr>
          <p:nvPr>
            <p:ph type="body" sz="quarter" idx="11" hasCustomPrompt="1"/>
          </p:nvPr>
        </p:nvSpPr>
        <p:spPr>
          <a:xfrm>
            <a:off x="5715000" y="3143250"/>
            <a:ext cx="3200400" cy="8001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Title</a:t>
            </a:r>
            <a:endParaRPr lang="en-US" sz="2100" b="0" i="1" dirty="0">
              <a:solidFill>
                <a:srgbClr val="084A9C"/>
              </a:solidFill>
            </a:endParaRPr>
          </a:p>
        </p:txBody>
      </p:sp>
    </p:spTree>
    <p:extLst>
      <p:ext uri="{BB962C8B-B14F-4D97-AF65-F5344CB8AC3E}">
        <p14:creationId xmlns:p14="http://schemas.microsoft.com/office/powerpoint/2010/main" val="4130958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394867"/>
            <a:ext cx="5772150" cy="1662535"/>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046720" y="4767264"/>
            <a:ext cx="468631" cy="376237"/>
          </a:xfrm>
          <a:prstGeom prst="rect">
            <a:avLst/>
          </a:prstGeom>
        </p:spPr>
        <p:txBody>
          <a:bodyPr/>
          <a:lstStyle/>
          <a:p>
            <a:fld id="{FC4ACFE8-D096-2541-B423-85B6908FFA9E}" type="slidenum">
              <a:rPr lang="en-US" smtClean="0"/>
              <a:t>‹#›</a:t>
            </a:fld>
            <a:endParaRPr lang="en-US" dirty="0"/>
          </a:p>
        </p:txBody>
      </p:sp>
      <p:sp>
        <p:nvSpPr>
          <p:cNvPr id="4" name="Text Placeholder 5"/>
          <p:cNvSpPr>
            <a:spLocks noGrp="1"/>
          </p:cNvSpPr>
          <p:nvPr>
            <p:ph type="body" sz="quarter" idx="11"/>
          </p:nvPr>
        </p:nvSpPr>
        <p:spPr>
          <a:xfrm>
            <a:off x="623888" y="2262620"/>
            <a:ext cx="7891463" cy="1895475"/>
          </a:xfrm>
          <a:prstGeom prst="rect">
            <a:avLst/>
          </a:prstGeom>
        </p:spPr>
        <p:txBody>
          <a:bodyPr/>
          <a:lstStyle>
            <a:lvl1pPr marL="0" indent="0">
              <a:buNone/>
              <a:defRPr>
                <a:solidFill>
                  <a:srgbClr val="004986"/>
                </a:solidFill>
                <a:latin typeface="Avenir Book" charset="0"/>
                <a:ea typeface="Avenir Book" charset="0"/>
                <a:cs typeface="Avenir Book" charset="0"/>
              </a:defRPr>
            </a:lvl1pPr>
          </a:lstStyle>
          <a:p>
            <a:pPr lvl="0"/>
            <a:r>
              <a:rPr lang="en-US" dirty="0" smtClean="0"/>
              <a:t>Click to edit Master text styles</a:t>
            </a:r>
          </a:p>
        </p:txBody>
      </p:sp>
    </p:spTree>
    <p:extLst>
      <p:ext uri="{BB962C8B-B14F-4D97-AF65-F5344CB8AC3E}">
        <p14:creationId xmlns:p14="http://schemas.microsoft.com/office/powerpoint/2010/main" val="4000897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1"/>
            </a:lvl1pPr>
            <a:lvl2pPr marL="257162" indent="0" algn="ctr">
              <a:buNone/>
              <a:defRPr sz="1125"/>
            </a:lvl2pPr>
            <a:lvl3pPr marL="514324"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5778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6893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10"/>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1351">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67090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80501"/>
            <a:ext cx="3886200" cy="37522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880501"/>
            <a:ext cx="3886200" cy="37522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4487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7224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512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4531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501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068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smtClean="0">
                <a:solidFill>
                  <a:prstClr val="black"/>
                </a:solidFill>
              </a:rPr>
              <a:t>March 2018</a:t>
            </a:r>
            <a:endParaRPr lang="en-US" dirty="0">
              <a:solidFill>
                <a:prstClr val="black"/>
              </a:solidFill>
            </a:endParaRPr>
          </a:p>
        </p:txBody>
      </p:sp>
      <p:sp>
        <p:nvSpPr>
          <p:cNvPr id="8"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smtClean="0">
                <a:solidFill>
                  <a:prstClr val="black"/>
                </a:solidFill>
              </a:rPr>
              <a:t>Understanding Medicare</a:t>
            </a:r>
            <a:endParaRPr lang="en-US" dirty="0">
              <a:solidFill>
                <a:prstClr val="black"/>
              </a:solidFill>
            </a:endParaRPr>
          </a:p>
        </p:txBody>
      </p:sp>
      <p:sp>
        <p:nvSpPr>
          <p:cNvPr id="9"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9996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86051" y="2423783"/>
            <a:ext cx="6120245" cy="1598064"/>
          </a:xfrm>
        </p:spPr>
        <p:txBody>
          <a:bodyPr anchor="b"/>
          <a:lstStyle>
            <a:lvl1pPr algn="r">
              <a:defRPr sz="4500"/>
            </a:lvl1pPr>
          </a:lstStyle>
          <a:p>
            <a:r>
              <a:rPr lang="en-US" smtClean="0"/>
              <a:t>Click to edit Master title style</a:t>
            </a:r>
            <a:endParaRPr lang="en-US"/>
          </a:p>
        </p:txBody>
      </p:sp>
      <p:sp>
        <p:nvSpPr>
          <p:cNvPr id="3" name="Subtitle 2"/>
          <p:cNvSpPr>
            <a:spLocks noGrp="1"/>
          </p:cNvSpPr>
          <p:nvPr>
            <p:ph type="subTitle" idx="1"/>
          </p:nvPr>
        </p:nvSpPr>
        <p:spPr>
          <a:xfrm>
            <a:off x="2774373" y="4159959"/>
            <a:ext cx="6120245" cy="469191"/>
          </a:xfrm>
          <a:prstGeom prst="rect">
            <a:avLst/>
          </a:prstGeo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281042635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400"/>
            <a:ext cx="9144000" cy="802073"/>
          </a:xfrm>
        </p:spPr>
        <p:txBody>
          <a:bodyPr>
            <a:normAutofit/>
          </a:bodyPr>
          <a:lstStyle>
            <a:lvl1pPr>
              <a:defRPr sz="2700" b="1" baseline="0"/>
            </a:lvl1pPr>
          </a:lstStyle>
          <a:p>
            <a:r>
              <a:rPr lang="en-US" dirty="0"/>
              <a:t>Lesson </a:t>
            </a:r>
          </a:p>
        </p:txBody>
      </p:sp>
      <p:sp>
        <p:nvSpPr>
          <p:cNvPr id="3" name="Content Placeholder 2"/>
          <p:cNvSpPr>
            <a:spLocks noGrp="1"/>
          </p:cNvSpPr>
          <p:nvPr>
            <p:ph idx="1"/>
          </p:nvPr>
        </p:nvSpPr>
        <p:spPr>
          <a:xfrm>
            <a:off x="457200" y="1022787"/>
            <a:ext cx="8229600"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1"/>
          <p:cNvSpPr>
            <a:spLocks noGrp="1"/>
          </p:cNvSpPr>
          <p:nvPr>
            <p:ph type="dt" sz="half" idx="2"/>
          </p:nvPr>
        </p:nvSpPr>
        <p:spPr>
          <a:xfrm>
            <a:off x="457200" y="4755360"/>
            <a:ext cx="2133600" cy="273844"/>
          </a:xfrm>
          <a:prstGeom prst="rect">
            <a:avLst/>
          </a:prstGeom>
        </p:spPr>
        <p:txBody>
          <a:bodyPr anchor="ctr"/>
          <a:lstStyle>
            <a:lvl1pPr>
              <a:defRPr sz="900">
                <a:solidFill>
                  <a:schemeClr val="tx1"/>
                </a:solidFill>
              </a:defRPr>
            </a:lvl1pPr>
          </a:lstStyle>
          <a:p>
            <a:r>
              <a:rPr lang="en-US" smtClean="0">
                <a:solidFill>
                  <a:prstClr val="black"/>
                </a:solidFill>
              </a:rPr>
              <a:t>March 2018</a:t>
            </a:r>
            <a:endParaRPr lang="en-US" dirty="0">
              <a:solidFill>
                <a:prstClr val="black"/>
              </a:solidFill>
            </a:endParaRPr>
          </a:p>
        </p:txBody>
      </p:sp>
      <p:sp>
        <p:nvSpPr>
          <p:cNvPr id="10" name="Footer Placeholder 2"/>
          <p:cNvSpPr>
            <a:spLocks noGrp="1"/>
          </p:cNvSpPr>
          <p:nvPr>
            <p:ph type="ftr" sz="quarter" idx="3"/>
          </p:nvPr>
        </p:nvSpPr>
        <p:spPr>
          <a:xfrm>
            <a:off x="2590800" y="4755360"/>
            <a:ext cx="3962400" cy="273844"/>
          </a:xfrm>
          <a:prstGeom prst="rect">
            <a:avLst/>
          </a:prstGeom>
        </p:spPr>
        <p:txBody>
          <a:bodyPr anchor="ctr"/>
          <a:lstStyle>
            <a:lvl1pPr>
              <a:defRPr sz="900">
                <a:solidFill>
                  <a:schemeClr val="tx1"/>
                </a:solidFill>
              </a:defRPr>
            </a:lvl1pPr>
          </a:lstStyle>
          <a:p>
            <a:pPr algn="ctr"/>
            <a:r>
              <a:rPr lang="en-US" smtClean="0">
                <a:solidFill>
                  <a:prstClr val="black"/>
                </a:solidFill>
              </a:rPr>
              <a:t>Understanding Medicare</a:t>
            </a:r>
            <a:endParaRPr lang="en-US" dirty="0">
              <a:solidFill>
                <a:prstClr val="black"/>
              </a:solidFill>
            </a:endParaRPr>
          </a:p>
        </p:txBody>
      </p:sp>
      <p:sp>
        <p:nvSpPr>
          <p:cNvPr id="11" name="Slide Number Placeholder 3"/>
          <p:cNvSpPr>
            <a:spLocks noGrp="1"/>
          </p:cNvSpPr>
          <p:nvPr>
            <p:ph type="sldNum" sz="quarter" idx="4"/>
          </p:nvPr>
        </p:nvSpPr>
        <p:spPr>
          <a:xfrm>
            <a:off x="6553200" y="4755360"/>
            <a:ext cx="2133600" cy="273844"/>
          </a:xfrm>
          <a:prstGeom prst="rect">
            <a:avLst/>
          </a:prstGeom>
        </p:spPr>
        <p:txBody>
          <a:bodyPr anchor="ctr"/>
          <a:lstStyle>
            <a:lvl1pPr>
              <a:defRPr sz="9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2868198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smtClean="0">
                <a:solidFill>
                  <a:prstClr val="black"/>
                </a:solidFill>
              </a:rPr>
              <a:t>March 2018</a:t>
            </a:r>
            <a:endParaRPr lang="en-US" dirty="0">
              <a:solidFill>
                <a:prstClr val="black"/>
              </a:solidFill>
            </a:endParaRP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smtClean="0">
                <a:solidFill>
                  <a:prstClr val="black"/>
                </a:solidFill>
              </a:rPr>
              <a:t>Understanding Medicare</a:t>
            </a:r>
            <a:endParaRPr lang="en-US" dirty="0">
              <a:solidFill>
                <a:prstClr val="black"/>
              </a:solidFill>
            </a:endParaRP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301848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2595"/>
            <a:ext cx="9144000" cy="802073"/>
          </a:xfrm>
        </p:spPr>
        <p:txBody>
          <a:bodyPr>
            <a:normAutofit/>
          </a:bodyPr>
          <a:lstStyle>
            <a:lvl1pPr>
              <a:defRPr sz="2700" b="1" baseline="0">
                <a:solidFill>
                  <a:schemeClr val="bg1"/>
                </a:solidFill>
              </a:defRPr>
            </a:lvl1pPr>
          </a:lstStyle>
          <a:p>
            <a:r>
              <a:rPr lang="en-US" dirty="0"/>
              <a:t>CMS National Training Program (NTP)</a:t>
            </a:r>
          </a:p>
        </p:txBody>
      </p:sp>
      <p:sp>
        <p:nvSpPr>
          <p:cNvPr id="9" name="Content Placeholder 2"/>
          <p:cNvSpPr>
            <a:spLocks noGrp="1"/>
          </p:cNvSpPr>
          <p:nvPr>
            <p:ph idx="1"/>
          </p:nvPr>
        </p:nvSpPr>
        <p:spPr>
          <a:xfrm>
            <a:off x="457200" y="1028704"/>
            <a:ext cx="8458200" cy="3394472"/>
          </a:xfrm>
        </p:spPr>
        <p:txBody>
          <a:bodyPr>
            <a:normAutofit/>
          </a:bodyPr>
          <a:lstStyle>
            <a:lvl1pPr marL="0" marR="0" indent="0" algn="ctr" defTabSz="685766" rtl="0" eaLnBrk="1" fontAlgn="auto" latinLnBrk="0" hangingPunct="1">
              <a:lnSpc>
                <a:spcPct val="100000"/>
              </a:lnSpc>
              <a:spcBef>
                <a:spcPts val="451"/>
              </a:spcBef>
              <a:spcAft>
                <a:spcPts val="0"/>
              </a:spcAft>
              <a:buClrTx/>
              <a:buSzTx/>
              <a:buFont typeface="Wingdings" panose="05000000000000000000" pitchFamily="2" charset="2"/>
              <a:buNone/>
              <a:tabLst/>
              <a:defRPr/>
            </a:lvl1pPr>
          </a:lstStyle>
          <a:p>
            <a:pPr marL="0" indent="0" algn="ctr">
              <a:buNone/>
            </a:pPr>
            <a:endParaRPr lang="en-US" dirty="0"/>
          </a:p>
          <a:p>
            <a:pPr marL="0" indent="0" algn="ctr">
              <a:buNone/>
            </a:pPr>
            <a:r>
              <a:rPr lang="en-US" dirty="0"/>
              <a:t>To view all available NTP materials,</a:t>
            </a:r>
          </a:p>
          <a:p>
            <a:pPr marL="0" indent="0" algn="ctr">
              <a:buNone/>
            </a:pPr>
            <a:r>
              <a:rPr lang="en-US" dirty="0"/>
              <a:t> or to subscribe to our email list, visit </a:t>
            </a:r>
            <a:r>
              <a:rPr lang="en-US" dirty="0">
                <a:hlinkClick r:id="rId2"/>
              </a:rPr>
              <a:t>CMS.gov/outreach-and-education/training/</a:t>
            </a:r>
            <a:r>
              <a:rPr lang="en-US" dirty="0" err="1">
                <a:hlinkClick r:id="rId2"/>
              </a:rPr>
              <a:t>cmsnationaltrainingprogram</a:t>
            </a:r>
            <a:r>
              <a:rPr lang="en-US" dirty="0">
                <a:hlinkClick r:id="rId2"/>
              </a:rPr>
              <a:t>/</a:t>
            </a:r>
            <a:r>
              <a:rPr lang="en-US" dirty="0"/>
              <a:t> </a:t>
            </a:r>
          </a:p>
          <a:p>
            <a:endParaRPr lang="en-US" dirty="0"/>
          </a:p>
          <a:p>
            <a:pPr marL="0" indent="0" algn="ctr">
              <a:buNone/>
            </a:pPr>
            <a:r>
              <a:rPr lang="en-US" dirty="0"/>
              <a:t>For questions about training products email </a:t>
            </a:r>
            <a:r>
              <a:rPr lang="en-US" dirty="0">
                <a:hlinkClick r:id="rId3"/>
              </a:rPr>
              <a:t>training@cms.hhs.gov</a:t>
            </a:r>
            <a:r>
              <a:rPr lang="en-US" dirty="0"/>
              <a:t> </a:t>
            </a:r>
          </a:p>
          <a:p>
            <a:endParaRPr lang="en-US" dirty="0"/>
          </a:p>
        </p:txBody>
      </p:sp>
    </p:spTree>
    <p:extLst>
      <p:ext uri="{BB962C8B-B14F-4D97-AF65-F5344CB8AC3E}">
        <p14:creationId xmlns:p14="http://schemas.microsoft.com/office/powerpoint/2010/main" val="16883156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824166"/>
            <a:ext cx="7886700" cy="380855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31575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50422"/>
            <a:ext cx="3886200" cy="378230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850422"/>
            <a:ext cx="3886200" cy="378230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32475476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4061441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7040869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16721209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a:prstGeom prst="rect">
            <a:avLst/>
          </a:prstGeo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2739677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a:prstGeom prst="rect">
            <a:avLst/>
          </a:prstGeo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814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394866"/>
            <a:ext cx="5772150" cy="1662535"/>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167255" y="4767263"/>
            <a:ext cx="348095" cy="273844"/>
          </a:xfrm>
          <a:prstGeom prst="rect">
            <a:avLst/>
          </a:prstGeom>
        </p:spPr>
        <p:txBody>
          <a:bodyPr/>
          <a:lstStyle/>
          <a:p>
            <a:fld id="{FC4ACFE8-D096-2541-B423-85B6908FFA9E}" type="slidenum">
              <a:rPr lang="en-US" smtClean="0"/>
              <a:t>‹#›</a:t>
            </a:fld>
            <a:endParaRPr lang="en-US"/>
          </a:p>
        </p:txBody>
      </p:sp>
      <p:sp>
        <p:nvSpPr>
          <p:cNvPr id="4" name="Text Placeholder 5"/>
          <p:cNvSpPr>
            <a:spLocks noGrp="1"/>
          </p:cNvSpPr>
          <p:nvPr>
            <p:ph type="body" sz="quarter" idx="11"/>
          </p:nvPr>
        </p:nvSpPr>
        <p:spPr>
          <a:xfrm>
            <a:off x="623887" y="2262620"/>
            <a:ext cx="7891463" cy="1895475"/>
          </a:xfrm>
          <a:prstGeom prst="rect">
            <a:avLst/>
          </a:prstGeom>
        </p:spPr>
        <p:txBody>
          <a:bodyPr/>
          <a:lstStyle>
            <a:lvl1pPr marL="0" indent="0">
              <a:buNone/>
              <a:defRPr>
                <a:solidFill>
                  <a:srgbClr val="004986"/>
                </a:solidFill>
                <a:latin typeface="Avenir Book" charset="0"/>
                <a:ea typeface="Avenir Book" charset="0"/>
                <a:cs typeface="Avenir Book" charset="0"/>
              </a:defRPr>
            </a:lvl1pPr>
          </a:lstStyle>
          <a:p>
            <a:pPr lvl="0"/>
            <a:r>
              <a:rPr lang="en-US" dirty="0" smtClean="0"/>
              <a:t>Click to edit Master text styles</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733" y="186318"/>
            <a:ext cx="970333" cy="918296"/>
          </a:xfrm>
          <a:prstGeom prst="rect">
            <a:avLst/>
          </a:prstGeom>
        </p:spPr>
      </p:pic>
    </p:spTree>
    <p:extLst>
      <p:ext uri="{BB962C8B-B14F-4D97-AF65-F5344CB8AC3E}">
        <p14:creationId xmlns:p14="http://schemas.microsoft.com/office/powerpoint/2010/main" val="78822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1"/>
            </a:lvl1pPr>
            <a:lvl2pPr marL="257162" indent="0" algn="ctr">
              <a:buNone/>
              <a:defRPr sz="1125"/>
            </a:lvl2pPr>
            <a:lvl3pPr marL="514324"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3867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62779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10"/>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1351">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23313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48227"/>
            <a:ext cx="3886200" cy="37844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848227"/>
            <a:ext cx="3886200" cy="37844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33534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48212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221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610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61679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5502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8229600" cy="3394472"/>
          </a:xfrm>
        </p:spPr>
        <p:txBody>
          <a:bodyPr/>
          <a:lstStyle>
            <a:lvl1pPr>
              <a:defRPr sz="1575"/>
            </a:lvl1pPr>
            <a:lvl2pPr>
              <a:defRPr sz="1351"/>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DDA0CBE-EFB6-C34D-81FF-BF5DCACA5E09}"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4"/>
          <p:cNvSpPr>
            <a:spLocks noGrp="1"/>
          </p:cNvSpPr>
          <p:nvPr>
            <p:ph type="ftr" sz="quarter" idx="3"/>
          </p:nvPr>
        </p:nvSpPr>
        <p:spPr>
          <a:xfrm>
            <a:off x="2899509" y="4767268"/>
            <a:ext cx="3477847" cy="273844"/>
          </a:xfrm>
          <a:prstGeom prst="rect">
            <a:avLst/>
          </a:prstGeom>
        </p:spPr>
        <p:txBody>
          <a:bodyPr vert="horz" lIns="91440" tIns="45720" rIns="91440" bIns="45720" rtlCol="0" anchor="ctr"/>
          <a:lstStyle>
            <a:lvl1pPr algn="ctr">
              <a:defRPr sz="675">
                <a:solidFill>
                  <a:srgbClr val="000000"/>
                </a:solidFill>
              </a:defRPr>
            </a:lvl1pPr>
          </a:lstStyle>
          <a:p>
            <a:r>
              <a:rPr lang="en-US" smtClean="0">
                <a:solidFill>
                  <a:prstClr val="black"/>
                </a:solidFill>
              </a:rPr>
              <a:t>Understanding Medicare</a:t>
            </a:r>
            <a:endParaRPr lang="en-US" dirty="0">
              <a:solidFill>
                <a:prstClr val="black"/>
              </a:solidFill>
            </a:endParaRPr>
          </a:p>
        </p:txBody>
      </p:sp>
    </p:spTree>
    <p:extLst>
      <p:ext uri="{BB962C8B-B14F-4D97-AF65-F5344CB8AC3E}">
        <p14:creationId xmlns:p14="http://schemas.microsoft.com/office/powerpoint/2010/main" val="90832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F62912B7-67D0-4C7F-B2EE-F336CB0BE48F}" type="slidenum">
              <a:rPr lang="en-US" smtClean="0"/>
              <a:t>‹#›</a:t>
            </a:fld>
            <a:endParaRPr lang="en-US" dirty="0"/>
          </a:p>
        </p:txBody>
      </p:sp>
    </p:spTree>
    <p:extLst>
      <p:ext uri="{BB962C8B-B14F-4D97-AF65-F5344CB8AC3E}">
        <p14:creationId xmlns:p14="http://schemas.microsoft.com/office/powerpoint/2010/main" val="2009524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950498"/>
            <a:ext cx="7886700" cy="36822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32795733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62453"/>
            <a:ext cx="3886200" cy="37702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862453"/>
            <a:ext cx="3886200" cy="37702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22879657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30077758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20399046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5194282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a:prstGeom prst="rect">
            <a:avLst/>
          </a:prstGeo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40027550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a:prstGeom prst="rect">
            <a:avLst/>
          </a:prstGeo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6299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5"/>
          <p:cNvSpPr>
            <a:spLocks noGrp="1"/>
          </p:cNvSpPr>
          <p:nvPr>
            <p:ph type="ftr" sz="quarter" idx="11"/>
          </p:nvPr>
        </p:nvSpPr>
        <p:spPr>
          <a:xfrm>
            <a:off x="3028951" y="4767267"/>
            <a:ext cx="3086100" cy="273844"/>
          </a:xfrm>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5" name="Slide Number Placeholder 6"/>
          <p:cNvSpPr>
            <a:spLocks noGrp="1"/>
          </p:cNvSpPr>
          <p:nvPr>
            <p:ph type="sldNum" sz="quarter" idx="12"/>
          </p:nvPr>
        </p:nvSpPr>
        <p:spPr>
          <a:xfrm>
            <a:off x="6457951" y="4767267"/>
            <a:ext cx="2057400" cy="273844"/>
          </a:xfrm>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37689936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910579"/>
            <a:ext cx="3886200" cy="372214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910579"/>
            <a:ext cx="3886200" cy="372214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33372006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225114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lvl1pPr>
          </a:lstStyle>
          <a:p>
            <a:r>
              <a:rPr lang="en-US" dirty="0"/>
              <a:t>Click to edit Master title style</a:t>
            </a:r>
          </a:p>
        </p:txBody>
      </p:sp>
      <p:sp>
        <p:nvSpPr>
          <p:cNvPr id="3" name="Content Placeholder 2"/>
          <p:cNvSpPr>
            <a:spLocks noGrp="1"/>
          </p:cNvSpPr>
          <p:nvPr>
            <p:ph idx="1"/>
          </p:nvPr>
        </p:nvSpPr>
        <p:spPr>
          <a:xfrm>
            <a:off x="628651" y="878312"/>
            <a:ext cx="7886700" cy="3754417"/>
          </a:xfrm>
          <a:prstGeom prst="rect">
            <a:avLst/>
          </a:prstGeom>
        </p:spPr>
        <p:txBody>
          <a:bodyPr/>
          <a:lstStyle>
            <a:lvl1pPr>
              <a:spcBef>
                <a:spcPts val="451"/>
              </a:spcBef>
              <a:defRPr/>
            </a:lvl1pPr>
            <a:lvl2pPr>
              <a:spcBef>
                <a:spcPts val="451"/>
              </a:spcBef>
              <a:defRPr/>
            </a:lvl2pPr>
            <a:lvl3pPr>
              <a:spcBef>
                <a:spcPts val="451"/>
              </a:spcBef>
              <a:defRPr/>
            </a:lvl3pPr>
            <a:lvl4pPr>
              <a:spcBef>
                <a:spcPts val="451"/>
              </a:spcBef>
              <a:defRPr/>
            </a:lvl4pPr>
            <a:lvl5pPr>
              <a:spcBef>
                <a:spcPts val="451"/>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smtClean="0"/>
              <a:t>Understanding Medicare</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a:t>
            </a:fld>
            <a:endParaRPr lang="en-US" dirty="0"/>
          </a:p>
        </p:txBody>
      </p:sp>
      <p:sp>
        <p:nvSpPr>
          <p:cNvPr id="7"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t>March 2018</a:t>
            </a:r>
            <a:endParaRPr lang="en-US" dirty="0"/>
          </a:p>
        </p:txBody>
      </p:sp>
    </p:spTree>
    <p:extLst>
      <p:ext uri="{BB962C8B-B14F-4D97-AF65-F5344CB8AC3E}">
        <p14:creationId xmlns:p14="http://schemas.microsoft.com/office/powerpoint/2010/main" val="14012789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3103235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3831783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a:prstGeom prst="rect">
            <a:avLst/>
          </a:prstGeo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41230348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a:prstGeom prst="rect">
            <a:avLst/>
          </a:prstGeo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8" name="Footer Placeholder 5"/>
          <p:cNvSpPr>
            <a:spLocks noGrp="1"/>
          </p:cNvSpPr>
          <p:nvPr>
            <p:ph type="ftr" sz="quarter" idx="11"/>
          </p:nvPr>
        </p:nvSpPr>
        <p:spPr>
          <a:xfrm>
            <a:off x="3028951" y="4767267"/>
            <a:ext cx="3086100" cy="273844"/>
          </a:xfrm>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9" name="Slide Number Placeholder 6"/>
          <p:cNvSpPr>
            <a:spLocks noGrp="1"/>
          </p:cNvSpPr>
          <p:nvPr>
            <p:ph type="sldNum" sz="quarter" idx="12"/>
          </p:nvPr>
        </p:nvSpPr>
        <p:spPr>
          <a:xfrm>
            <a:off x="6457951" y="4767267"/>
            <a:ext cx="2057400" cy="273844"/>
          </a:xfrm>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1018105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96829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8234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62912B7-67D0-4C7F-B2EE-F336CB0BE48F}"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2"/>
          <p:cNvSpPr>
            <a:spLocks noGrp="1"/>
          </p:cNvSpPr>
          <p:nvPr>
            <p:ph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44668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015 Two Content Slide">
    <p:spTree>
      <p:nvGrpSpPr>
        <p:cNvPr id="1" name=""/>
        <p:cNvGrpSpPr/>
        <p:nvPr/>
      </p:nvGrpSpPr>
      <p:grpSpPr>
        <a:xfrm>
          <a:off x="0" y="0"/>
          <a:ext cx="0" cy="0"/>
          <a:chOff x="0" y="0"/>
          <a:chExt cx="0" cy="0"/>
        </a:xfrm>
      </p:grpSpPr>
      <p:sp>
        <p:nvSpPr>
          <p:cNvPr id="6" name="Title 4"/>
          <p:cNvSpPr>
            <a:spLocks noGrp="1"/>
          </p:cNvSpPr>
          <p:nvPr>
            <p:ph type="title"/>
          </p:nvPr>
        </p:nvSpPr>
        <p:spPr>
          <a:xfrm>
            <a:off x="0" y="0"/>
            <a:ext cx="9144000" cy="889658"/>
          </a:xfrm>
        </p:spPr>
        <p:txBody>
          <a:bodyPr/>
          <a:lstStyle/>
          <a:p>
            <a:r>
              <a:rPr lang="en-US" dirty="0"/>
              <a:t>Click to edit Master title style</a:t>
            </a:r>
          </a:p>
        </p:txBody>
      </p:sp>
      <p:sp>
        <p:nvSpPr>
          <p:cNvPr id="3" name="Content Placeholder 2"/>
          <p:cNvSpPr>
            <a:spLocks noGrp="1"/>
          </p:cNvSpPr>
          <p:nvPr>
            <p:ph sz="half" idx="1"/>
          </p:nvPr>
        </p:nvSpPr>
        <p:spPr>
          <a:xfrm>
            <a:off x="457200" y="1209675"/>
            <a:ext cx="4038600" cy="3486150"/>
          </a:xfrm>
          <a:ln>
            <a:noFill/>
          </a:ln>
        </p:spPr>
        <p:txBody>
          <a:bodyPr/>
          <a:lstStyle>
            <a:lvl1pPr>
              <a:buClrTx/>
              <a:defRPr sz="1463" b="1"/>
            </a:lvl1pPr>
            <a:lvl2pPr>
              <a:defRPr sz="1351" b="0"/>
            </a:lvl2pPr>
            <a:lvl3pPr>
              <a:defRPr sz="1351" b="0"/>
            </a:lvl3pPr>
            <a:lvl4pPr>
              <a:defRPr sz="1351" b="0"/>
            </a:lvl4pPr>
            <a:lvl5pPr>
              <a:defRPr sz="1351" b="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09675"/>
            <a:ext cx="3962400" cy="3486150"/>
          </a:xfrm>
          <a:ln>
            <a:noFill/>
          </a:ln>
        </p:spPr>
        <p:txBody>
          <a:bodyPr/>
          <a:lstStyle>
            <a:lvl1pPr>
              <a:buClrTx/>
              <a:defRPr sz="1463" b="1"/>
            </a:lvl1pPr>
            <a:lvl2pPr>
              <a:defRPr sz="1351" b="0"/>
            </a:lvl2pPr>
            <a:lvl3pPr>
              <a:defRPr sz="1351" b="0"/>
            </a:lvl3pPr>
            <a:lvl4pPr>
              <a:defRPr sz="1351" b="0"/>
            </a:lvl4pPr>
            <a:lvl5pPr>
              <a:defRPr sz="1351" b="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1"/>
          <p:cNvSpPr>
            <a:spLocks noGrp="1"/>
          </p:cNvSpPr>
          <p:nvPr>
            <p:ph type="dt" sz="half" idx="10"/>
          </p:nvPr>
        </p:nvSpPr>
        <p:spPr>
          <a:xfrm>
            <a:off x="457200" y="4743454"/>
            <a:ext cx="8229600" cy="285751"/>
          </a:xfrm>
          <a:prstGeom prst="rect">
            <a:avLst/>
          </a:prstGeom>
        </p:spPr>
        <p:txBody>
          <a:bodyPr anchor="ctr"/>
          <a:lstStyle>
            <a:lvl1pPr>
              <a:defRPr sz="675">
                <a:solidFill>
                  <a:schemeClr val="tx1"/>
                </a:solidFill>
              </a:defRPr>
            </a:lvl1pPr>
          </a:lstStyle>
          <a:p>
            <a:r>
              <a:rPr lang="en-US" smtClean="0">
                <a:solidFill>
                  <a:prstClr val="black"/>
                </a:solidFill>
              </a:rPr>
              <a:t>March 2018</a:t>
            </a:r>
            <a:endParaRPr lang="en-US" dirty="0">
              <a:solidFill>
                <a:prstClr val="black"/>
              </a:solidFill>
            </a:endParaRPr>
          </a:p>
        </p:txBody>
      </p:sp>
      <p:sp>
        <p:nvSpPr>
          <p:cNvPr id="11" name="Footer Placeholder 2"/>
          <p:cNvSpPr>
            <a:spLocks noGrp="1"/>
          </p:cNvSpPr>
          <p:nvPr>
            <p:ph type="ftr" sz="quarter" idx="3"/>
          </p:nvPr>
        </p:nvSpPr>
        <p:spPr>
          <a:xfrm>
            <a:off x="2590800" y="4755358"/>
            <a:ext cx="3962400" cy="273844"/>
          </a:xfrm>
          <a:prstGeom prst="rect">
            <a:avLst/>
          </a:prstGeom>
        </p:spPr>
        <p:txBody>
          <a:bodyPr anchor="ctr"/>
          <a:lstStyle>
            <a:lvl1pPr>
              <a:defRPr sz="675">
                <a:solidFill>
                  <a:schemeClr val="tx1"/>
                </a:solidFill>
              </a:defRPr>
            </a:lvl1pPr>
          </a:lstStyle>
          <a:p>
            <a:r>
              <a:rPr lang="en-US" smtClean="0">
                <a:solidFill>
                  <a:prstClr val="black"/>
                </a:solidFill>
              </a:rPr>
              <a:t>Understanding Medicare</a:t>
            </a:r>
            <a:endParaRPr lang="en-US" dirty="0">
              <a:solidFill>
                <a:prstClr val="black"/>
              </a:solidFill>
            </a:endParaRPr>
          </a:p>
        </p:txBody>
      </p:sp>
      <p:sp>
        <p:nvSpPr>
          <p:cNvPr id="12" name="Slide Number Placeholder 3"/>
          <p:cNvSpPr>
            <a:spLocks noGrp="1"/>
          </p:cNvSpPr>
          <p:nvPr>
            <p:ph type="sldNum" sz="quarter" idx="4"/>
          </p:nvPr>
        </p:nvSpPr>
        <p:spPr>
          <a:xfrm>
            <a:off x="6553200" y="4755358"/>
            <a:ext cx="2133600" cy="273844"/>
          </a:xfrm>
          <a:prstGeom prst="rect">
            <a:avLst/>
          </a:prstGeom>
        </p:spPr>
        <p:txBody>
          <a:bodyPr anchor="ctr"/>
          <a:lstStyle>
            <a:lvl1pPr>
              <a:defRPr sz="675">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919511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887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2018</a:t>
            </a:r>
            <a:endParaRPr lang="en-US" dirty="0"/>
          </a:p>
        </p:txBody>
      </p:sp>
      <p:sp>
        <p:nvSpPr>
          <p:cNvPr id="3" name="Footer Placeholder 2"/>
          <p:cNvSpPr>
            <a:spLocks noGrp="1"/>
          </p:cNvSpPr>
          <p:nvPr>
            <p:ph type="ftr" sz="quarter" idx="11"/>
          </p:nvPr>
        </p:nvSpPr>
        <p:spPr/>
        <p:txBody>
          <a:bodyPr/>
          <a:lstStyle/>
          <a:p>
            <a:r>
              <a:rPr lang="en-US" smtClean="0"/>
              <a:t>Understanding Medicare</a:t>
            </a:r>
            <a:endParaRPr lang="en-US" dirty="0"/>
          </a:p>
        </p:txBody>
      </p:sp>
      <p:sp>
        <p:nvSpPr>
          <p:cNvPr id="4" name="Slide Number Placeholder 3"/>
          <p:cNvSpPr>
            <a:spLocks noGrp="1"/>
          </p:cNvSpPr>
          <p:nvPr>
            <p:ph type="sldNum" sz="quarter" idx="12"/>
          </p:nvPr>
        </p:nvSpPr>
        <p:spPr/>
        <p:txBody>
          <a:bodyPr/>
          <a:lstStyle/>
          <a:p>
            <a:fld id="{F922322E-5CA7-4921-AFEC-52763614E2D4}" type="slidenum">
              <a:rPr lang="en-US" smtClean="0"/>
              <a:pPr/>
              <a:t>‹#›</a:t>
            </a:fld>
            <a:endParaRPr lang="en-US" dirty="0"/>
          </a:p>
        </p:txBody>
      </p:sp>
    </p:spTree>
    <p:extLst>
      <p:ext uri="{BB962C8B-B14F-4D97-AF65-F5344CB8AC3E}">
        <p14:creationId xmlns:p14="http://schemas.microsoft.com/office/powerpoint/2010/main" val="3913534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theme" Target="../theme/theme10.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gi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theme" Target="../theme/theme11.xml"/><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image" Target="../media/image1.gi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7.jpeg"/><Relationship Id="rId5" Type="http://schemas.openxmlformats.org/officeDocument/2006/relationships/slideLayout" Target="../slideLayouts/slideLayout24.xml"/><Relationship Id="rId10" Type="http://schemas.openxmlformats.org/officeDocument/2006/relationships/theme" Target="../theme/theme12.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13.xml"/><Relationship Id="rId1" Type="http://schemas.openxmlformats.org/officeDocument/2006/relationships/slideLayout" Target="../slideLayouts/slideLayout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22.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1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22.png"/><Relationship Id="rId5" Type="http://schemas.openxmlformats.org/officeDocument/2006/relationships/slideLayout" Target="../slideLayouts/slideLayout44.xml"/><Relationship Id="rId10" Type="http://schemas.openxmlformats.org/officeDocument/2006/relationships/theme" Target="../theme/theme1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theme" Target="../theme/theme16.xml"/><Relationship Id="rId1" Type="http://schemas.openxmlformats.org/officeDocument/2006/relationships/slideLayout" Target="../slideLayouts/slideLayout49.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image" Target="../media/image24.pn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25.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26.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19.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9" Type="http://schemas.openxmlformats.org/officeDocument/2006/relationships/image" Target="../media/image25.pn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9" Type="http://schemas.openxmlformats.org/officeDocument/2006/relationships/image" Target="../media/image25.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theme" Target="../theme/theme22.xml"/><Relationship Id="rId1" Type="http://schemas.openxmlformats.org/officeDocument/2006/relationships/slideLayout" Target="../slideLayouts/slideLayout84.xml"/><Relationship Id="rId5" Type="http://schemas.openxmlformats.org/officeDocument/2006/relationships/image" Target="../media/image27.jpeg"/><Relationship Id="rId4" Type="http://schemas.openxmlformats.org/officeDocument/2006/relationships/image" Target="../media/image1.gif"/></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theme" Target="../theme/theme23.xml"/><Relationship Id="rId1" Type="http://schemas.openxmlformats.org/officeDocument/2006/relationships/slideLayout" Target="../slideLayouts/slideLayout85.xml"/><Relationship Id="rId5" Type="http://schemas.openxmlformats.org/officeDocument/2006/relationships/image" Target="../media/image28.png"/><Relationship Id="rId4" Type="http://schemas.openxmlformats.org/officeDocument/2006/relationships/image" Target="../media/image1.gif"/></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image" Target="../media/image1.gif"/><Relationship Id="rId5" Type="http://schemas.openxmlformats.org/officeDocument/2006/relationships/image" Target="../media/image9.gif"/><Relationship Id="rId4"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gif"/><Relationship Id="rId5" Type="http://schemas.openxmlformats.org/officeDocument/2006/relationships/image" Target="../media/image9.gi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gif"/><Relationship Id="rId5" Type="http://schemas.openxmlformats.org/officeDocument/2006/relationships/image" Target="../media/image9.gi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13.xml"/><Relationship Id="rId5" Type="http://schemas.openxmlformats.org/officeDocument/2006/relationships/image" Target="../media/image1.gif"/><Relationship Id="rId4" Type="http://schemas.openxmlformats.org/officeDocument/2006/relationships/image" Target="../media/image11.gif"/></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gif"/><Relationship Id="rId4" Type="http://schemas.openxmlformats.org/officeDocument/2006/relationships/image" Target="../media/image11.gi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8.xml"/><Relationship Id="rId1" Type="http://schemas.openxmlformats.org/officeDocument/2006/relationships/slideLayout" Target="../slideLayouts/slideLayout16.xml"/><Relationship Id="rId5" Type="http://schemas.openxmlformats.org/officeDocument/2006/relationships/image" Target="../media/image1.gif"/><Relationship Id="rId4" Type="http://schemas.openxmlformats.org/officeDocument/2006/relationships/image" Target="../media/image11.gi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theme" Target="../theme/theme9.xml"/><Relationship Id="rId1" Type="http://schemas.openxmlformats.org/officeDocument/2006/relationships/slideLayout" Target="../slideLayouts/slideLayout17.xml"/><Relationship Id="rId5" Type="http://schemas.openxmlformats.org/officeDocument/2006/relationships/image" Target="../media/image14.jpeg"/><Relationship Id="rId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yellowdots.gi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993958"/>
            <a:ext cx="9144000" cy="69273"/>
          </a:xfrm>
          <a:prstGeom prst="rect">
            <a:avLst/>
          </a:prstGeom>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l="2909" t="3922" r="2763" b="4612"/>
          <a:stretch/>
        </p:blipFill>
        <p:spPr>
          <a:xfrm>
            <a:off x="480883" y="1611085"/>
            <a:ext cx="4646288" cy="3161228"/>
          </a:xfrm>
          <a:prstGeom prst="rect">
            <a:avLst/>
          </a:prstGeom>
        </p:spPr>
      </p:pic>
    </p:spTree>
    <p:extLst>
      <p:ext uri="{BB962C8B-B14F-4D97-AF65-F5344CB8AC3E}">
        <p14:creationId xmlns:p14="http://schemas.microsoft.com/office/powerpoint/2010/main" val="1167924668"/>
      </p:ext>
    </p:extLst>
  </p:cSld>
  <p:clrMap bg1="lt1" tx1="dk1" bg2="lt2" tx2="dk2" accent1="accent1" accent2="accent2" accent3="accent3" accent4="accent4" accent5="accent5" accent6="accent6" hlink="hlink" folHlink="folHlink"/>
  <p:sldLayoutIdLst>
    <p:sldLayoutId id="2147483807"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Understanding Medicare</a:t>
            </a:r>
            <a:endParaRPr lang="en-US" dirty="0"/>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30122" y="1141004"/>
            <a:ext cx="7683759" cy="3553111"/>
          </a:xfrm>
          <a:prstGeom prst="rect">
            <a:avLst/>
          </a:prstGeom>
          <a:solidFill>
            <a:schemeClr val="tx2">
              <a:lumMod val="20000"/>
              <a:lumOff val="80000"/>
            </a:schemeClr>
          </a:solidFill>
        </p:spPr>
      </p:pic>
    </p:spTree>
    <p:extLst>
      <p:ext uri="{BB962C8B-B14F-4D97-AF65-F5344CB8AC3E}">
        <p14:creationId xmlns:p14="http://schemas.microsoft.com/office/powerpoint/2010/main" val="4128368701"/>
      </p:ext>
    </p:extLst>
  </p:cSld>
  <p:clrMap bg1="lt1" tx1="dk1" bg2="lt2" tx2="dk2" accent1="accent1" accent2="accent2" accent3="accent3" accent4="accent4" accent5="accent5" accent6="accent6" hlink="hlink" folHlink="folHlink"/>
  <p:sldLayoutIdLst>
    <p:sldLayoutId id="2147483804"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Understanding Medicare</a:t>
            </a:r>
            <a:endParaRPr lang="en-US" dirty="0"/>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2" name="Picture 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1404257"/>
            <a:ext cx="9144000" cy="3744686"/>
          </a:xfrm>
          <a:prstGeom prst="rect">
            <a:avLst/>
          </a:prstGeom>
          <a:solidFill>
            <a:schemeClr val="tx1"/>
          </a:solidFill>
        </p:spPr>
      </p:pic>
    </p:spTree>
    <p:extLst>
      <p:ext uri="{BB962C8B-B14F-4D97-AF65-F5344CB8AC3E}">
        <p14:creationId xmlns:p14="http://schemas.microsoft.com/office/powerpoint/2010/main" val="1834808455"/>
      </p:ext>
    </p:extLst>
  </p:cSld>
  <p:clrMap bg1="lt1" tx1="dk1" bg2="lt2" tx2="dk2" accent1="accent1" accent2="accent2" accent3="accent3" accent4="accent4" accent5="accent5" accent6="accent6" hlink="hlink" folHlink="folHlink"/>
  <p:sldLayoutIdLst>
    <p:sldLayoutId id="2147483801"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6512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28701"/>
            <a:ext cx="8229600" cy="3565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smtClean="0">
                <a:solidFill>
                  <a:prstClr val="black"/>
                </a:solidFill>
              </a:rPr>
              <a:t>March 2018</a:t>
            </a:r>
            <a:endParaRPr lang="en-US" dirty="0">
              <a:solidFill>
                <a:prstClr val="black"/>
              </a:solidFill>
            </a:endParaRPr>
          </a:p>
        </p:txBody>
      </p:sp>
      <p:sp>
        <p:nvSpPr>
          <p:cNvPr id="5" name="Footer Placeholder 4"/>
          <p:cNvSpPr>
            <a:spLocks noGrp="1"/>
          </p:cNvSpPr>
          <p:nvPr>
            <p:ph type="ftr" sz="quarter" idx="3"/>
          </p:nvPr>
        </p:nvSpPr>
        <p:spPr>
          <a:xfrm>
            <a:off x="3124200" y="4755360"/>
            <a:ext cx="2895600" cy="273844"/>
          </a:xfrm>
          <a:prstGeom prst="rect">
            <a:avLst/>
          </a:prstGeom>
        </p:spPr>
        <p:txBody>
          <a:bodyPr vert="horz" lIns="91440" tIns="45720" rIns="91440" bIns="45720" rtlCol="0" anchor="ctr"/>
          <a:lstStyle>
            <a:lvl1pPr algn="ctr">
              <a:defRPr sz="900">
                <a:solidFill>
                  <a:schemeClr val="tx1"/>
                </a:solidFill>
              </a:defRPr>
            </a:lvl1pPr>
          </a:lstStyle>
          <a:p>
            <a:r>
              <a:rPr lang="en-US" smtClean="0">
                <a:solidFill>
                  <a:prstClr val="black"/>
                </a:solidFill>
              </a:rPr>
              <a:t>Understanding Medicare</a:t>
            </a:r>
            <a:endParaRPr lang="en-US" dirty="0">
              <a:solidFill>
                <a:prstClr val="black"/>
              </a:solidFill>
            </a:endParaRPr>
          </a:p>
        </p:txBody>
      </p:sp>
      <p:sp>
        <p:nvSpPr>
          <p:cNvPr id="6"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6892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ctr" defTabSz="685766" rtl="0" eaLnBrk="1" latinLnBrk="0" hangingPunct="1">
        <a:spcBef>
          <a:spcPct val="0"/>
        </a:spcBef>
        <a:buNone/>
        <a:defRPr sz="2700" b="1" i="0" u="none"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Wingdings" pitchFamily="2" charset="2"/>
        <a:buChar char="§"/>
        <a:defRPr sz="21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1800" b="0" i="0" u="none" kern="1200">
          <a:solidFill>
            <a:schemeClr val="tx1"/>
          </a:solidFill>
          <a:latin typeface="+mn-lt"/>
          <a:ea typeface="+mn-ea"/>
          <a:cs typeface="+mn-cs"/>
        </a:defRPr>
      </a:lvl2pPr>
      <a:lvl3pPr marL="857207" indent="-171442" algn="l" defTabSz="685766" rtl="0" eaLnBrk="1" latinLnBrk="0" hangingPunct="1">
        <a:spcBef>
          <a:spcPct val="20000"/>
        </a:spcBef>
        <a:buSzPct val="50000"/>
        <a:buFont typeface="Wingdings" pitchFamily="2" charset="2"/>
        <a:buChar char="q"/>
        <a:defRPr sz="1651" kern="1200">
          <a:solidFill>
            <a:schemeClr val="tx1"/>
          </a:solidFill>
          <a:latin typeface="+mn-lt"/>
          <a:ea typeface="+mn-ea"/>
          <a:cs typeface="+mn-cs"/>
        </a:defRPr>
      </a:lvl3pPr>
      <a:lvl4pPr marL="1200090" indent="-171442" algn="l" defTabSz="685766" rtl="0" eaLnBrk="1" latinLnBrk="0" hangingPunct="1">
        <a:spcBef>
          <a:spcPct val="20000"/>
        </a:spcBef>
        <a:buFont typeface="Wingdings" pitchFamily="2" charset="2"/>
        <a:buChar char="§"/>
        <a:defRPr sz="1651" kern="1200">
          <a:solidFill>
            <a:schemeClr val="tx1"/>
          </a:solidFill>
          <a:latin typeface="+mn-lt"/>
          <a:ea typeface="+mn-ea"/>
          <a:cs typeface="+mn-cs"/>
        </a:defRPr>
      </a:lvl4pPr>
      <a:lvl5pPr marL="1542973" indent="-171442" algn="l" defTabSz="685766" rtl="0" eaLnBrk="1" latinLnBrk="0" hangingPunct="1">
        <a:spcBef>
          <a:spcPct val="20000"/>
        </a:spcBef>
        <a:buFont typeface="Arial" pitchFamily="34" charset="0"/>
        <a:buChar char="•"/>
        <a:defRPr sz="1651"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6512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28701"/>
            <a:ext cx="8229600" cy="3565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smtClean="0">
                <a:solidFill>
                  <a:prstClr val="black"/>
                </a:solidFill>
              </a:rPr>
              <a:t>March 2018</a:t>
            </a:r>
            <a:endParaRPr lang="en-US" dirty="0">
              <a:solidFill>
                <a:prstClr val="black"/>
              </a:solidFill>
            </a:endParaRPr>
          </a:p>
        </p:txBody>
      </p:sp>
      <p:sp>
        <p:nvSpPr>
          <p:cNvPr id="5"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smtClean="0">
                <a:solidFill>
                  <a:prstClr val="black"/>
                </a:solidFill>
              </a:rPr>
              <a:t>Understanding Medicare</a:t>
            </a:r>
            <a:endParaRPr lang="en-US" dirty="0">
              <a:solidFill>
                <a:prstClr val="black"/>
              </a:solidFill>
            </a:endParaRPr>
          </a:p>
        </p:txBody>
      </p:sp>
      <p:sp>
        <p:nvSpPr>
          <p:cNvPr id="6" name="Slide Number Placeholder 3"/>
          <p:cNvSpPr>
            <a:spLocks noGrp="1"/>
          </p:cNvSpPr>
          <p:nvPr>
            <p:ph type="sldNum" sz="quarter" idx="4"/>
          </p:nvPr>
        </p:nvSpPr>
        <p:spPr>
          <a:xfrm>
            <a:off x="6553200" y="4755360"/>
            <a:ext cx="2133600" cy="273844"/>
          </a:xfrm>
          <a:prstGeom prst="rect">
            <a:avLst/>
          </a:prstGeom>
        </p:spPr>
        <p:txBody>
          <a:bodyPr/>
          <a:lstStyle>
            <a:lvl1pPr algn="r">
              <a:defRPr sz="900"/>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02831433"/>
      </p:ext>
    </p:extLst>
  </p:cSld>
  <p:clrMap bg1="lt1" tx1="dk1" bg2="lt2" tx2="dk2" accent1="accent1" accent2="accent2" accent3="accent3" accent4="accent4" accent5="accent5" accent6="accent6" hlink="hlink" folHlink="folHlink"/>
  <p:sldLayoutIdLst>
    <p:sldLayoutId id="2147483671" r:id="rId1"/>
  </p:sldLayoutIdLst>
  <p:hf hdr="0"/>
  <p:txStyles>
    <p:titleStyle>
      <a:lvl1pPr algn="ctr" defTabSz="685766" rtl="0" eaLnBrk="1" latinLnBrk="0" hangingPunct="1">
        <a:spcBef>
          <a:spcPct val="0"/>
        </a:spcBef>
        <a:buNone/>
        <a:defRPr sz="2700" b="1" i="0" u="none"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Wingdings" pitchFamily="2" charset="2"/>
        <a:buChar char="§"/>
        <a:defRPr sz="21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1800" b="0" i="0" u="none" kern="1200">
          <a:solidFill>
            <a:schemeClr val="tx1"/>
          </a:solidFill>
          <a:latin typeface="+mn-lt"/>
          <a:ea typeface="+mn-ea"/>
          <a:cs typeface="+mn-cs"/>
        </a:defRPr>
      </a:lvl2pPr>
      <a:lvl3pPr marL="857207" indent="-171442" algn="l" defTabSz="685766" rtl="0" eaLnBrk="1" latinLnBrk="0" hangingPunct="1">
        <a:spcBef>
          <a:spcPct val="20000"/>
        </a:spcBef>
        <a:buSzPct val="50000"/>
        <a:buFont typeface="Wingdings" pitchFamily="2" charset="2"/>
        <a:buChar char="q"/>
        <a:defRPr sz="1651" kern="1200">
          <a:solidFill>
            <a:schemeClr val="tx1"/>
          </a:solidFill>
          <a:latin typeface="+mn-lt"/>
          <a:ea typeface="+mn-ea"/>
          <a:cs typeface="+mn-cs"/>
        </a:defRPr>
      </a:lvl3pPr>
      <a:lvl4pPr marL="1200090" indent="-171442" algn="l" defTabSz="685766" rtl="0" eaLnBrk="1" latinLnBrk="0" hangingPunct="1">
        <a:spcBef>
          <a:spcPct val="20000"/>
        </a:spcBef>
        <a:buFont typeface="Wingdings" pitchFamily="2" charset="2"/>
        <a:buChar char="§"/>
        <a:defRPr sz="1651" kern="1200">
          <a:solidFill>
            <a:schemeClr val="tx1"/>
          </a:solidFill>
          <a:latin typeface="+mn-lt"/>
          <a:ea typeface="+mn-ea"/>
          <a:cs typeface="+mn-cs"/>
        </a:defRPr>
      </a:lvl4pPr>
      <a:lvl5pPr marL="1542973" indent="-171442" algn="l" defTabSz="685766" rtl="0" eaLnBrk="1" latinLnBrk="0" hangingPunct="1">
        <a:spcBef>
          <a:spcPct val="20000"/>
        </a:spcBef>
        <a:buFont typeface="Arial" pitchFamily="34" charset="0"/>
        <a:buChar char="•"/>
        <a:defRPr sz="1651"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
            <a:ext cx="7886700" cy="7700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1" y="878312"/>
            <a:ext cx="7886700" cy="37544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1772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p:txStyles>
    <p:titleStyle>
      <a:lvl1pPr algn="ctr" defTabSz="514324"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99123" indent="-199123" algn="l" defTabSz="514324" rtl="0" eaLnBrk="1" latinLnBrk="0" hangingPunct="1">
        <a:lnSpc>
          <a:spcPct val="100000"/>
        </a:lnSpc>
        <a:spcBef>
          <a:spcPts val="451"/>
        </a:spcBef>
        <a:buFont typeface="Wingdings" panose="05000000000000000000" pitchFamily="2" charset="2"/>
        <a:buChar char="§"/>
        <a:defRPr sz="2400" kern="1200">
          <a:solidFill>
            <a:schemeClr val="tx1"/>
          </a:solidFill>
          <a:latin typeface="+mn-lt"/>
          <a:ea typeface="+mn-ea"/>
          <a:cs typeface="+mn-cs"/>
        </a:defRPr>
      </a:lvl1pPr>
      <a:lvl2pPr marL="350919" indent="-128582" algn="l" defTabSz="514324" rtl="0" eaLnBrk="1" latinLnBrk="0" hangingPunct="1">
        <a:lnSpc>
          <a:spcPct val="100000"/>
        </a:lnSpc>
        <a:spcBef>
          <a:spcPts val="451"/>
        </a:spcBef>
        <a:buFont typeface="Arial" panose="020B0604020202020204" pitchFamily="34" charset="0"/>
        <a:buChar char="•"/>
        <a:defRPr sz="2100" kern="1200">
          <a:solidFill>
            <a:schemeClr val="tx1"/>
          </a:solidFill>
          <a:latin typeface="+mn-lt"/>
          <a:ea typeface="+mn-ea"/>
          <a:cs typeface="+mn-cs"/>
        </a:defRPr>
      </a:lvl2pPr>
      <a:lvl3pPr marL="479501" indent="-126795" algn="l" defTabSz="514324" rtl="0" eaLnBrk="1" latinLnBrk="0" hangingPunct="1">
        <a:lnSpc>
          <a:spcPct val="100000"/>
        </a:lnSpc>
        <a:spcBef>
          <a:spcPts val="451"/>
        </a:spcBef>
        <a:buSzPct val="50000"/>
        <a:buFont typeface="Wingdings" panose="05000000000000000000" pitchFamily="2" charset="2"/>
        <a:buChar char="q"/>
        <a:defRPr sz="2100" i="0" kern="1200">
          <a:solidFill>
            <a:schemeClr val="tx1"/>
          </a:solidFill>
          <a:latin typeface="+mn-lt"/>
          <a:ea typeface="+mn-ea"/>
          <a:cs typeface="+mn-cs"/>
        </a:defRPr>
      </a:lvl3pPr>
      <a:lvl4pPr marL="514324" indent="198230" algn="l" defTabSz="514324" rtl="0" eaLnBrk="1" latinLnBrk="0" hangingPunct="1">
        <a:lnSpc>
          <a:spcPct val="100000"/>
        </a:lnSpc>
        <a:spcBef>
          <a:spcPts val="451"/>
        </a:spcBef>
        <a:buFont typeface="Calibri" panose="020F0502020204030204" pitchFamily="34" charset="0"/>
        <a:buChar char="–"/>
        <a:defRPr sz="1800" i="0" kern="1200">
          <a:solidFill>
            <a:schemeClr val="tx1"/>
          </a:solidFill>
          <a:latin typeface="+mn-lt"/>
          <a:ea typeface="+mn-ea"/>
          <a:cs typeface="+mn-cs"/>
        </a:defRPr>
      </a:lvl4pPr>
      <a:lvl5pPr marL="865244" indent="-151799" algn="l" defTabSz="514324" rtl="0" eaLnBrk="1" latinLnBrk="0" hangingPunct="1">
        <a:lnSpc>
          <a:spcPct val="100000"/>
        </a:lnSpc>
        <a:spcBef>
          <a:spcPts val="451"/>
        </a:spcBef>
        <a:buFont typeface="Arial" panose="020B0604020202020204" pitchFamily="34" charset="0"/>
        <a:buChar char="•"/>
        <a:defRPr sz="1800" i="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459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1" y="950498"/>
            <a:ext cx="7886700" cy="368222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9197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p:txStyles>
    <p:titleStyle>
      <a:lvl1pPr algn="ctr" defTabSz="514324"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99123" indent="-199123" algn="l" defTabSz="514324" rtl="0" eaLnBrk="1" latinLnBrk="0" hangingPunct="1">
        <a:lnSpc>
          <a:spcPct val="100000"/>
        </a:lnSpc>
        <a:spcBef>
          <a:spcPts val="451"/>
        </a:spcBef>
        <a:buFont typeface="Wingdings" panose="05000000000000000000" pitchFamily="2" charset="2"/>
        <a:buChar char="§"/>
        <a:defRPr sz="2400" kern="1200">
          <a:solidFill>
            <a:schemeClr val="tx1"/>
          </a:solidFill>
          <a:latin typeface="+mn-lt"/>
          <a:ea typeface="+mn-ea"/>
          <a:cs typeface="+mn-cs"/>
        </a:defRPr>
      </a:lvl1pPr>
      <a:lvl2pPr marL="433366" indent="-180966" algn="l" defTabSz="514324" rtl="0" eaLnBrk="1" latinLnBrk="0" hangingPunct="1">
        <a:lnSpc>
          <a:spcPct val="100000"/>
        </a:lnSpc>
        <a:spcBef>
          <a:spcPts val="451"/>
        </a:spcBef>
        <a:buFont typeface="Arial" panose="020B0604020202020204" pitchFamily="34" charset="0"/>
        <a:buChar char="•"/>
        <a:defRPr sz="2100" kern="1200">
          <a:solidFill>
            <a:schemeClr val="tx1"/>
          </a:solidFill>
          <a:latin typeface="+mn-lt"/>
          <a:ea typeface="+mn-ea"/>
          <a:cs typeface="+mn-cs"/>
        </a:defRPr>
      </a:lvl2pPr>
      <a:lvl3pPr marL="685766" indent="-216684" algn="l" defTabSz="514324" rtl="0" eaLnBrk="1" latinLnBrk="0" hangingPunct="1">
        <a:lnSpc>
          <a:spcPct val="100000"/>
        </a:lnSpc>
        <a:spcBef>
          <a:spcPts val="451"/>
        </a:spcBef>
        <a:buSzPct val="50000"/>
        <a:buFont typeface="Wingdings" panose="05000000000000000000" pitchFamily="2" charset="2"/>
        <a:buChar char="q"/>
        <a:defRPr sz="2100" i="0" kern="1200">
          <a:solidFill>
            <a:schemeClr val="tx1"/>
          </a:solidFill>
          <a:latin typeface="+mn-lt"/>
          <a:ea typeface="+mn-ea"/>
          <a:cs typeface="+mn-cs"/>
        </a:defRPr>
      </a:lvl3pPr>
      <a:lvl4pPr marL="685766" indent="216684" algn="l" defTabSz="514324" rtl="0" eaLnBrk="1" latinLnBrk="0" hangingPunct="1">
        <a:lnSpc>
          <a:spcPct val="100000"/>
        </a:lnSpc>
        <a:spcBef>
          <a:spcPts val="451"/>
        </a:spcBef>
        <a:buFont typeface="Calibri" panose="020F0502020204030204" pitchFamily="34" charset="0"/>
        <a:buChar char="–"/>
        <a:defRPr sz="1800" i="0" kern="1200">
          <a:solidFill>
            <a:schemeClr val="tx1"/>
          </a:solidFill>
          <a:latin typeface="+mn-lt"/>
          <a:ea typeface="+mn-ea"/>
          <a:cs typeface="+mn-cs"/>
        </a:defRPr>
      </a:lvl4pPr>
      <a:lvl5pPr marL="1070319" indent="-167870" algn="l" defTabSz="514324" rtl="0" eaLnBrk="1" latinLnBrk="0" hangingPunct="1">
        <a:lnSpc>
          <a:spcPct val="100000"/>
        </a:lnSpc>
        <a:spcBef>
          <a:spcPts val="451"/>
        </a:spcBef>
        <a:buFont typeface="Arial" panose="020B0604020202020204" pitchFamily="34" charset="0"/>
        <a:buChar char="•"/>
        <a:defRPr sz="1800" i="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49" y="6"/>
            <a:ext cx="9164583" cy="85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78068" y="26400"/>
            <a:ext cx="8229600" cy="802073"/>
          </a:xfrm>
          <a:prstGeom prst="rect">
            <a:avLst/>
          </a:prstGeom>
        </p:spPr>
        <p:txBody>
          <a:bodyPr vert="horz" lIns="91440" tIns="45720" rIns="91440" bIns="45720" rtlCol="0" anchor="ctr">
            <a:normAutofit/>
          </a:bodyPr>
          <a:lstStyle/>
          <a:p>
            <a:r>
              <a:rPr lang="en-US" dirty="0"/>
              <a:t>Click to edit Master title style</a:t>
            </a:r>
          </a:p>
        </p:txBody>
      </p:sp>
      <p:sp>
        <p:nvSpPr>
          <p:cNvPr id="12"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smtClean="0">
                <a:solidFill>
                  <a:prstClr val="black"/>
                </a:solidFill>
              </a:rPr>
              <a:t>March 2018</a:t>
            </a:r>
            <a:endParaRPr lang="en-US" dirty="0">
              <a:solidFill>
                <a:prstClr val="black"/>
              </a:solidFill>
            </a:endParaRPr>
          </a:p>
        </p:txBody>
      </p:sp>
      <p:sp>
        <p:nvSpPr>
          <p:cNvPr id="13"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smtClean="0">
                <a:solidFill>
                  <a:prstClr val="black"/>
                </a:solidFill>
              </a:rPr>
              <a:t>Understanding Medicare</a:t>
            </a:r>
            <a:endParaRPr lang="en-US" dirty="0">
              <a:solidFill>
                <a:prstClr val="black"/>
              </a:solidFill>
            </a:endParaRPr>
          </a:p>
        </p:txBody>
      </p:sp>
      <p:sp>
        <p:nvSpPr>
          <p:cNvPr id="14"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6527994"/>
      </p:ext>
    </p:extLst>
  </p:cSld>
  <p:clrMap bg1="lt1" tx1="dk1" bg2="lt2" tx2="dk2" accent1="accent1" accent2="accent2" accent3="accent3" accent4="accent4" accent5="accent5" accent6="accent6" hlink="hlink" folHlink="folHlink"/>
  <p:sldLayoutIdLst>
    <p:sldLayoutId id="2147483704" r:id="rId1"/>
  </p:sldLayoutIdLst>
  <p:hf hdr="0"/>
  <p:txStyles>
    <p:titleStyle>
      <a:lvl1pPr algn="ctr" defTabSz="685766" rtl="0" eaLnBrk="1" latinLnBrk="0" hangingPunct="1">
        <a:spcBef>
          <a:spcPct val="0"/>
        </a:spcBef>
        <a:buNone/>
        <a:defRPr sz="3300" kern="1200">
          <a:solidFill>
            <a:schemeClr val="bg1"/>
          </a:solidFill>
          <a:latin typeface="+mj-lt"/>
          <a:ea typeface="+mj-ea"/>
          <a:cs typeface="+mj-cs"/>
        </a:defRPr>
      </a:lvl1pPr>
    </p:titleStyle>
    <p:bodyStyle>
      <a:lvl1pPr marL="257162" indent="-257162" algn="l" defTabSz="68576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584" y="6"/>
            <a:ext cx="9164583" cy="85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26400"/>
            <a:ext cx="9144000" cy="802073"/>
          </a:xfrm>
          <a:prstGeom prst="rect">
            <a:avLst/>
          </a:prstGeom>
        </p:spPr>
        <p:txBody>
          <a:bodyPr vert="horz" lIns="91440" tIns="45720" rIns="91440" bIns="45720" rtlCol="0" anchor="ctr">
            <a:normAutofit/>
          </a:bodyPr>
          <a:lstStyle/>
          <a:p>
            <a:r>
              <a:rPr lang="en-US" dirty="0"/>
              <a:t>Click to edit Master title style</a:t>
            </a:r>
          </a:p>
        </p:txBody>
      </p:sp>
      <p:sp>
        <p:nvSpPr>
          <p:cNvPr id="8" name="Date Placeholder 1"/>
          <p:cNvSpPr>
            <a:spLocks noGrp="1"/>
          </p:cNvSpPr>
          <p:nvPr>
            <p:ph type="dt" sz="half" idx="2"/>
          </p:nvPr>
        </p:nvSpPr>
        <p:spPr>
          <a:xfrm>
            <a:off x="457200" y="4755360"/>
            <a:ext cx="2133600" cy="273844"/>
          </a:xfrm>
          <a:prstGeom prst="rect">
            <a:avLst/>
          </a:prstGeom>
        </p:spPr>
        <p:txBody>
          <a:bodyPr anchor="ctr"/>
          <a:lstStyle>
            <a:lvl1pPr>
              <a:defRPr sz="900">
                <a:solidFill>
                  <a:schemeClr val="tx1"/>
                </a:solidFill>
              </a:defRPr>
            </a:lvl1pPr>
          </a:lstStyle>
          <a:p>
            <a:r>
              <a:rPr lang="en-US" smtClean="0">
                <a:solidFill>
                  <a:prstClr val="black"/>
                </a:solidFill>
              </a:rPr>
              <a:t>March 2018</a:t>
            </a:r>
            <a:endParaRPr lang="en-US" dirty="0">
              <a:solidFill>
                <a:prstClr val="black"/>
              </a:solidFill>
            </a:endParaRPr>
          </a:p>
        </p:txBody>
      </p:sp>
      <p:sp>
        <p:nvSpPr>
          <p:cNvPr id="9" name="Footer Placeholder 2"/>
          <p:cNvSpPr>
            <a:spLocks noGrp="1"/>
          </p:cNvSpPr>
          <p:nvPr>
            <p:ph type="ftr" sz="quarter" idx="3"/>
          </p:nvPr>
        </p:nvSpPr>
        <p:spPr>
          <a:xfrm>
            <a:off x="2590800" y="4755360"/>
            <a:ext cx="3962400" cy="273844"/>
          </a:xfrm>
          <a:prstGeom prst="rect">
            <a:avLst/>
          </a:prstGeom>
        </p:spPr>
        <p:txBody>
          <a:bodyPr anchor="ctr"/>
          <a:lstStyle>
            <a:lvl1pPr>
              <a:defRPr sz="900">
                <a:solidFill>
                  <a:schemeClr val="tx1"/>
                </a:solidFill>
              </a:defRPr>
            </a:lvl1pPr>
          </a:lstStyle>
          <a:p>
            <a:pPr algn="ctr"/>
            <a:r>
              <a:rPr lang="en-US" smtClean="0">
                <a:solidFill>
                  <a:prstClr val="black"/>
                </a:solidFill>
              </a:rPr>
              <a:t>Understanding Medicare</a:t>
            </a:r>
            <a:endParaRPr lang="en-US" dirty="0">
              <a:solidFill>
                <a:prstClr val="black"/>
              </a:solidFill>
            </a:endParaRPr>
          </a:p>
        </p:txBody>
      </p:sp>
      <p:sp>
        <p:nvSpPr>
          <p:cNvPr id="10" name="Slide Number Placeholder 3"/>
          <p:cNvSpPr>
            <a:spLocks noGrp="1"/>
          </p:cNvSpPr>
          <p:nvPr>
            <p:ph type="sldNum" sz="quarter" idx="4"/>
          </p:nvPr>
        </p:nvSpPr>
        <p:spPr>
          <a:xfrm>
            <a:off x="6553200" y="4755360"/>
            <a:ext cx="2133600" cy="273844"/>
          </a:xfrm>
          <a:prstGeom prst="rect">
            <a:avLst/>
          </a:prstGeom>
        </p:spPr>
        <p:txBody>
          <a:bodyPr anchor="ctr"/>
          <a:lstStyle>
            <a:lvl1pPr>
              <a:defRPr sz="9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82886112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hdr="0"/>
  <p:txStyles>
    <p:titleStyle>
      <a:lvl1pPr algn="ctr" defTabSz="685766" rtl="0" eaLnBrk="1" latinLnBrk="0" hangingPunct="1">
        <a:spcBef>
          <a:spcPct val="0"/>
        </a:spcBef>
        <a:buNone/>
        <a:defRPr sz="2700" b="1" kern="1200">
          <a:solidFill>
            <a:schemeClr val="bg1"/>
          </a:solidFill>
          <a:latin typeface="+mj-lt"/>
          <a:ea typeface="+mj-ea"/>
          <a:cs typeface="+mj-cs"/>
        </a:defRPr>
      </a:lvl1pPr>
    </p:titleStyle>
    <p:bodyStyle>
      <a:lvl1pPr marL="257162" indent="-257162" algn="l" defTabSz="685766"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521468" indent="-178585" algn="l" defTabSz="685766"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69106" indent="-260591" algn="l" defTabSz="685766"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5308" indent="-176205" algn="l" defTabSz="685766" rtl="0" eaLnBrk="1" latinLnBrk="0" hangingPunct="1">
        <a:spcBef>
          <a:spcPct val="20000"/>
        </a:spcBef>
        <a:buSzPct val="50000"/>
        <a:buFont typeface="Courier New" panose="02070309020205020404" pitchFamily="49" charset="0"/>
        <a:buChar char="o"/>
        <a:tabLst>
          <a:tab pos="898878" algn="l"/>
        </a:tabLst>
        <a:defRPr sz="1500" kern="1200">
          <a:solidFill>
            <a:schemeClr val="tx1"/>
          </a:solidFill>
          <a:latin typeface="+mn-lt"/>
          <a:ea typeface="+mn-ea"/>
          <a:cs typeface="+mn-cs"/>
        </a:defRPr>
      </a:lvl4pPr>
      <a:lvl5pPr marL="1285811" indent="-257162" algn="l" defTabSz="685766" rtl="0" eaLnBrk="1" latinLnBrk="0" hangingPunct="1">
        <a:spcBef>
          <a:spcPts val="451"/>
        </a:spcBef>
        <a:buSzPct val="50000"/>
        <a:buFont typeface="Calibri" panose="020F050202020403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08"/>
            <a:ext cx="9144000" cy="707373"/>
          </a:xfrm>
          <a:prstGeom prst="rect">
            <a:avLst/>
          </a:prstGeom>
        </p:spPr>
        <p:txBody>
          <a:bodyPr vert="horz" lIns="91440" tIns="45720" rIns="91440" bIns="45720" rtlCol="0" anchor="ctr">
            <a:noAutofit/>
          </a:bodyPr>
          <a:lstStyle/>
          <a:p>
            <a:r>
              <a:rPr lang="en-US" dirty="0"/>
              <a:t>Click to edit Master title style</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1" y="866278"/>
            <a:ext cx="7886700" cy="37664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190546138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hf hdr="0"/>
  <p:txStyles>
    <p:title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85745" indent="-163407"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584867" indent="-199123" algn="l" defTabSz="514324" rtl="0" eaLnBrk="1" latinLnBrk="0" hangingPunct="1">
        <a:lnSpc>
          <a:spcPct val="100000"/>
        </a:lnSpc>
        <a:spcBef>
          <a:spcPts val="339"/>
        </a:spcBef>
        <a:buSzPct val="50000"/>
        <a:buFont typeface="Wingdings" panose="05000000000000000000" pitchFamily="2" charset="2"/>
        <a:buChar char="q"/>
        <a:defRPr sz="2100" kern="1200">
          <a:solidFill>
            <a:schemeClr val="tx1"/>
          </a:solidFill>
          <a:latin typeface="+mn-lt"/>
          <a:ea typeface="+mn-ea"/>
          <a:cs typeface="+mn-cs"/>
        </a:defRPr>
      </a:lvl3pPr>
      <a:lvl4pPr marL="771487" indent="-165192" algn="l" defTabSz="514324" rtl="0" eaLnBrk="1" latinLnBrk="0" hangingPunct="1">
        <a:lnSpc>
          <a:spcPct val="100000"/>
        </a:lnSpc>
        <a:spcBef>
          <a:spcPts val="339"/>
        </a:spcBef>
        <a:buFont typeface="Calibri" panose="020F0502020204030204" pitchFamily="34" charset="0"/>
        <a:buChar char="–"/>
        <a:defRPr sz="1800" kern="1200">
          <a:solidFill>
            <a:schemeClr val="tx1"/>
          </a:solidFill>
          <a:latin typeface="+mn-lt"/>
          <a:ea typeface="+mn-ea"/>
          <a:cs typeface="+mn-cs"/>
        </a:defRPr>
      </a:lvl4pPr>
      <a:lvl5pPr marL="771487" indent="122332" algn="l" defTabSz="514324" rtl="0" eaLnBrk="1" latinLnBrk="0" hangingPunct="1">
        <a:lnSpc>
          <a:spcPct val="100000"/>
        </a:lnSpc>
        <a:spcBef>
          <a:spcPts val="339"/>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
            <a:ext cx="7886700" cy="71368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48230"/>
            <a:ext cx="7886700" cy="37844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841618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hf hdr="0"/>
  <p:txStyles>
    <p:titleStyle>
      <a:lvl1pPr algn="ctr" defTabSz="514324"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50919" indent="-128582"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479501" indent="-126795" algn="l" defTabSz="514324" rtl="0" eaLnBrk="1" latinLnBrk="0" hangingPunct="1">
        <a:lnSpc>
          <a:spcPct val="100000"/>
        </a:lnSpc>
        <a:spcBef>
          <a:spcPts val="339"/>
        </a:spcBef>
        <a:buSzPct val="50000"/>
        <a:buFont typeface="Wingdings" panose="05000000000000000000" pitchFamily="2" charset="2"/>
        <a:buChar char="q"/>
        <a:defRPr sz="2100" i="0" kern="1200">
          <a:solidFill>
            <a:schemeClr val="tx1"/>
          </a:solidFill>
          <a:latin typeface="+mn-lt"/>
          <a:ea typeface="+mn-ea"/>
          <a:cs typeface="+mn-cs"/>
        </a:defRPr>
      </a:lvl3pPr>
      <a:lvl4pPr marL="514324" indent="198230" algn="l" defTabSz="514324" rtl="0" eaLnBrk="1" latinLnBrk="0" hangingPunct="1">
        <a:lnSpc>
          <a:spcPct val="100000"/>
        </a:lnSpc>
        <a:spcBef>
          <a:spcPts val="339"/>
        </a:spcBef>
        <a:buFont typeface="Calibri" panose="020F0502020204030204" pitchFamily="34" charset="0"/>
        <a:buChar char="–"/>
        <a:defRPr sz="1800" i="0" kern="1200">
          <a:solidFill>
            <a:schemeClr val="tx1"/>
          </a:solidFill>
          <a:latin typeface="+mn-lt"/>
          <a:ea typeface="+mn-ea"/>
          <a:cs typeface="+mn-cs"/>
        </a:defRPr>
      </a:lvl4pPr>
      <a:lvl5pPr marL="865244" indent="-151799" algn="l" defTabSz="514324" rtl="0" eaLnBrk="1" latinLnBrk="0" hangingPunct="1">
        <a:lnSpc>
          <a:spcPct val="100000"/>
        </a:lnSpc>
        <a:spcBef>
          <a:spcPts val="339"/>
        </a:spcBef>
        <a:buFont typeface="Arial" panose="020B0604020202020204" pitchFamily="34" charset="0"/>
        <a:buChar char="•"/>
        <a:defRPr sz="1800" i="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8287" y="0"/>
            <a:ext cx="6912864" cy="5143500"/>
          </a:xfrm>
          <a:prstGeom prst="rect">
            <a:avLst/>
          </a:prstGeom>
        </p:spPr>
      </p:pic>
      <p:pic>
        <p:nvPicPr>
          <p:cNvPr id="3" name="Picture 2"/>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126480" y="422672"/>
            <a:ext cx="2403707" cy="2283952"/>
          </a:xfrm>
          <a:prstGeom prst="rect">
            <a:avLst/>
          </a:prstGeom>
        </p:spPr>
      </p:pic>
    </p:spTree>
    <p:extLst>
      <p:ext uri="{BB962C8B-B14F-4D97-AF65-F5344CB8AC3E}">
        <p14:creationId xmlns:p14="http://schemas.microsoft.com/office/powerpoint/2010/main" val="1806823546"/>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Lst>
  <p:timing>
    <p:tnLst>
      <p:par>
        <p:cTn id="1" dur="indefinite" restart="never" nodeType="tmRoot"/>
      </p:par>
    </p:tnLst>
  </p:timing>
  <p:hf hdr="0"/>
  <p:txStyles>
    <p:titleStyle>
      <a:lvl1pPr algn="r" defTabSz="514350" rtl="0" eaLnBrk="1" latinLnBrk="0" hangingPunct="1">
        <a:lnSpc>
          <a:spcPct val="90000"/>
        </a:lnSpc>
        <a:spcBef>
          <a:spcPct val="0"/>
        </a:spcBef>
        <a:buNone/>
        <a:defRPr sz="4050" b="1" i="0" kern="1200">
          <a:solidFill>
            <a:srgbClr val="004986"/>
          </a:solidFill>
          <a:latin typeface="Avenir Heavy" charset="0"/>
          <a:ea typeface="Avenir Heavy" charset="0"/>
          <a:cs typeface="Avenir Heavy" charset="0"/>
        </a:defRPr>
      </a:lvl1pPr>
    </p:titleStyle>
    <p:body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08"/>
            <a:ext cx="9144000" cy="719405"/>
          </a:xfrm>
          <a:prstGeom prst="rect">
            <a:avLst/>
          </a:prstGeom>
        </p:spPr>
        <p:txBody>
          <a:bodyPr vert="horz" lIns="91440" tIns="45720" rIns="91440" bIns="45720" rtlCol="0" anchor="ctr">
            <a:noAutofit/>
          </a:bodyPr>
          <a:lstStyle/>
          <a:p>
            <a:r>
              <a:rPr lang="en-US" dirty="0"/>
              <a:t>Click edit Master title style</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1" y="782053"/>
            <a:ext cx="7886700" cy="385067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366140721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p:hf hdr="0"/>
  <p:txStyles>
    <p:title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216684" indent="-216684" algn="l" defTabSz="514324" rtl="0" eaLnBrk="1" latinLnBrk="0" hangingPunct="1">
        <a:lnSpc>
          <a:spcPct val="100000"/>
        </a:lnSpc>
        <a:spcBef>
          <a:spcPts val="451"/>
        </a:spcBef>
        <a:buFont typeface="Wingdings" panose="05000000000000000000" pitchFamily="2" charset="2"/>
        <a:buChar char="§"/>
        <a:defRPr sz="2400" kern="1200">
          <a:solidFill>
            <a:schemeClr val="tx1"/>
          </a:solidFill>
          <a:latin typeface="+mn-lt"/>
          <a:ea typeface="+mn-ea"/>
          <a:cs typeface="+mn-cs"/>
        </a:defRPr>
      </a:lvl1pPr>
      <a:lvl2pPr marL="469083" indent="-210731" algn="l" defTabSz="514324" rtl="0" eaLnBrk="1" latinLnBrk="0" hangingPunct="1">
        <a:lnSpc>
          <a:spcPct val="100000"/>
        </a:lnSpc>
        <a:spcBef>
          <a:spcPts val="451"/>
        </a:spcBef>
        <a:buFont typeface="Arial" panose="020B0604020202020204" pitchFamily="34" charset="0"/>
        <a:buChar char="•"/>
        <a:defRPr sz="2100" kern="1200">
          <a:solidFill>
            <a:schemeClr val="tx1"/>
          </a:solidFill>
          <a:latin typeface="+mn-lt"/>
          <a:ea typeface="+mn-ea"/>
          <a:cs typeface="+mn-cs"/>
        </a:defRPr>
      </a:lvl2pPr>
      <a:lvl3pPr marL="685766" indent="-216684" algn="l" defTabSz="514324" rtl="0" eaLnBrk="1" latinLnBrk="0" hangingPunct="1">
        <a:lnSpc>
          <a:spcPct val="100000"/>
        </a:lnSpc>
        <a:spcBef>
          <a:spcPts val="451"/>
        </a:spcBef>
        <a:buSzPct val="50000"/>
        <a:buFont typeface="Wingdings" panose="05000000000000000000" pitchFamily="2" charset="2"/>
        <a:buChar char="q"/>
        <a:defRPr sz="2100" kern="1200">
          <a:solidFill>
            <a:schemeClr val="tx1"/>
          </a:solidFill>
          <a:latin typeface="+mn-lt"/>
          <a:ea typeface="+mn-ea"/>
          <a:cs typeface="+mn-cs"/>
        </a:defRPr>
      </a:lvl3pPr>
      <a:lvl4pPr marL="944119" indent="-216684" algn="l" defTabSz="514324" rtl="0" eaLnBrk="1" latinLnBrk="0" hangingPunct="1">
        <a:lnSpc>
          <a:spcPct val="100000"/>
        </a:lnSpc>
        <a:spcBef>
          <a:spcPts val="451"/>
        </a:spcBef>
        <a:buFont typeface="Calibri" panose="020F0502020204030204" pitchFamily="34" charset="0"/>
        <a:buChar char="–"/>
        <a:defRPr sz="1800" kern="1200">
          <a:solidFill>
            <a:schemeClr val="tx1"/>
          </a:solidFill>
          <a:latin typeface="+mn-lt"/>
          <a:ea typeface="+mn-ea"/>
          <a:cs typeface="+mn-cs"/>
        </a:defRPr>
      </a:lvl4pPr>
      <a:lvl5pPr marL="944119" indent="169061" algn="l" defTabSz="514324" rtl="0" eaLnBrk="1" latinLnBrk="0" hangingPunct="1">
        <a:lnSpc>
          <a:spcPct val="100000"/>
        </a:lnSpc>
        <a:spcBef>
          <a:spcPts val="451"/>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10"/>
            <a:ext cx="9144000" cy="767531"/>
          </a:xfrm>
          <a:prstGeom prst="rect">
            <a:avLst/>
          </a:prstGeom>
        </p:spPr>
        <p:txBody>
          <a:bodyPr vert="horz" lIns="91440" tIns="45720" rIns="91440" bIns="45720" rtlCol="0" anchor="ctr">
            <a:noAutofit/>
          </a:bodyPr>
          <a:lstStyle/>
          <a:p>
            <a:r>
              <a:rPr lang="en-US" dirty="0"/>
              <a:t>Click to edit Master title style</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1" y="866278"/>
            <a:ext cx="7886700" cy="37664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123096889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Lst>
  <p:hf hdr="0"/>
  <p:txStyles>
    <p:title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85745" indent="-163407"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584867" indent="-199123" algn="l" defTabSz="514324" rtl="0" eaLnBrk="1" latinLnBrk="0" hangingPunct="1">
        <a:lnSpc>
          <a:spcPct val="100000"/>
        </a:lnSpc>
        <a:spcBef>
          <a:spcPts val="339"/>
        </a:spcBef>
        <a:buSzPct val="50000"/>
        <a:buFont typeface="Wingdings" panose="05000000000000000000" pitchFamily="2" charset="2"/>
        <a:buChar char="q"/>
        <a:defRPr sz="2100" kern="1200">
          <a:solidFill>
            <a:schemeClr val="tx1"/>
          </a:solidFill>
          <a:latin typeface="+mn-lt"/>
          <a:ea typeface="+mn-ea"/>
          <a:cs typeface="+mn-cs"/>
        </a:defRPr>
      </a:lvl3pPr>
      <a:lvl4pPr marL="771487" indent="-165192" algn="l" defTabSz="514324" rtl="0" eaLnBrk="1" latinLnBrk="0" hangingPunct="1">
        <a:lnSpc>
          <a:spcPct val="100000"/>
        </a:lnSpc>
        <a:spcBef>
          <a:spcPts val="339"/>
        </a:spcBef>
        <a:buFont typeface="Calibri" panose="020F0502020204030204" pitchFamily="34" charset="0"/>
        <a:buChar char="–"/>
        <a:defRPr sz="1800" kern="1200">
          <a:solidFill>
            <a:schemeClr val="tx1"/>
          </a:solidFill>
          <a:latin typeface="+mn-lt"/>
          <a:ea typeface="+mn-ea"/>
          <a:cs typeface="+mn-cs"/>
        </a:defRPr>
      </a:lvl4pPr>
      <a:lvl5pPr marL="771487" indent="122332" algn="l" defTabSz="514324" rtl="0" eaLnBrk="1" latinLnBrk="0" hangingPunct="1">
        <a:lnSpc>
          <a:spcPct val="100000"/>
        </a:lnSpc>
        <a:spcBef>
          <a:spcPts val="339"/>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2" name="Picture 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1404257"/>
            <a:ext cx="9144000" cy="3744686"/>
          </a:xfrm>
          <a:prstGeom prst="rect">
            <a:avLst/>
          </a:prstGeom>
        </p:spPr>
      </p:pic>
    </p:spTree>
    <p:extLst>
      <p:ext uri="{BB962C8B-B14F-4D97-AF65-F5344CB8AC3E}">
        <p14:creationId xmlns:p14="http://schemas.microsoft.com/office/powerpoint/2010/main" val="3295875314"/>
      </p:ext>
    </p:extLst>
  </p:cSld>
  <p:clrMap bg1="lt1" tx1="dk1" bg2="lt2" tx2="dk2" accent1="accent1" accent2="accent2" accent3="accent3" accent4="accent4" accent5="accent5" accent6="accent6" hlink="hlink" folHlink="folHlink"/>
  <p:sldLayoutIdLst>
    <p:sldLayoutId id="2147483811"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30122" y="1141004"/>
            <a:ext cx="7683759" cy="3553111"/>
          </a:xfrm>
          <a:prstGeom prst="rect">
            <a:avLst/>
          </a:prstGeom>
          <a:solidFill>
            <a:schemeClr val="tx2">
              <a:lumMod val="20000"/>
              <a:lumOff val="80000"/>
            </a:schemeClr>
          </a:solidFill>
        </p:spPr>
      </p:pic>
    </p:spTree>
    <p:extLst>
      <p:ext uri="{BB962C8B-B14F-4D97-AF65-F5344CB8AC3E}">
        <p14:creationId xmlns:p14="http://schemas.microsoft.com/office/powerpoint/2010/main" val="172028621"/>
      </p:ext>
    </p:extLst>
  </p:cSld>
  <p:clrMap bg1="lt1" tx1="dk1" bg2="lt2" tx2="dk2" accent1="accent1" accent2="accent2" accent3="accent3" accent4="accent4" accent5="accent5" accent6="accent6" hlink="hlink" folHlink="folHlink"/>
  <p:sldLayoutIdLst>
    <p:sldLayoutId id="2147483814"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612"/>
            <a:ext cx="9144000" cy="681105"/>
          </a:xfrm>
          <a:prstGeom prst="rect">
            <a:avLst/>
          </a:prstGeom>
          <a:solidFill>
            <a:srgbClr val="FFC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prstClr val="white"/>
              </a:solidFill>
            </a:endParaRPr>
          </a:p>
        </p:txBody>
      </p:sp>
      <p:pic>
        <p:nvPicPr>
          <p:cNvPr id="4" name="Picture 3" descr="NTP_White.gif"/>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0920" y="80147"/>
            <a:ext cx="698080" cy="420434"/>
          </a:xfrm>
          <a:prstGeom prst="rect">
            <a:avLst/>
          </a:prstGeom>
        </p:spPr>
      </p:pic>
      <p:sp>
        <p:nvSpPr>
          <p:cNvPr id="2" name="Title Placeholder 1"/>
          <p:cNvSpPr>
            <a:spLocks noGrp="1"/>
          </p:cNvSpPr>
          <p:nvPr>
            <p:ph type="title"/>
          </p:nvPr>
        </p:nvSpPr>
        <p:spPr>
          <a:xfrm>
            <a:off x="628651" y="89534"/>
            <a:ext cx="7886700" cy="47862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2"/>
          </p:nvPr>
        </p:nvSpPr>
        <p:spPr>
          <a:xfrm>
            <a:off x="628651"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March 2018</a:t>
            </a:r>
            <a:endParaRPr lang="en-US" dirty="0">
              <a:solidFill>
                <a:prstClr val="black">
                  <a:tint val="75000"/>
                </a:prstClr>
              </a:solidFill>
            </a:endParaRPr>
          </a:p>
        </p:txBody>
      </p:sp>
      <p:sp>
        <p:nvSpPr>
          <p:cNvPr id="6" name="Footer Placeholder 5"/>
          <p:cNvSpPr>
            <a:spLocks noGrp="1"/>
          </p:cNvSpPr>
          <p:nvPr>
            <p:ph type="ftr" sz="quarter" idx="3"/>
          </p:nvPr>
        </p:nvSpPr>
        <p:spPr>
          <a:xfrm>
            <a:off x="3028951"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8" name="Slide Number Placeholder 7"/>
          <p:cNvSpPr>
            <a:spLocks noGrp="1"/>
          </p:cNvSpPr>
          <p:nvPr>
            <p:ph type="sldNum" sz="quarter" idx="4"/>
          </p:nvPr>
        </p:nvSpPr>
        <p:spPr>
          <a:xfrm>
            <a:off x="6457951"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62912B7-67D0-4C7F-B2EE-F336CB0BE48F}"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yellowdots.gi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685717"/>
            <a:ext cx="9144000" cy="69273"/>
          </a:xfrm>
          <a:prstGeom prst="rect">
            <a:avLst/>
          </a:prstGeom>
        </p:spPr>
      </p:pic>
    </p:spTree>
    <p:extLst>
      <p:ext uri="{BB962C8B-B14F-4D97-AF65-F5344CB8AC3E}">
        <p14:creationId xmlns:p14="http://schemas.microsoft.com/office/powerpoint/2010/main" val="23219933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Lst>
  <p:hf hdr="0"/>
  <p:txStyles>
    <p:titleStyle>
      <a:lvl1pPr algn="ctr" defTabSz="342883" rtl="0" eaLnBrk="1" latinLnBrk="0" hangingPunct="1">
        <a:spcBef>
          <a:spcPct val="0"/>
        </a:spcBef>
        <a:buNone/>
        <a:defRPr sz="2700" b="1" kern="1200">
          <a:solidFill>
            <a:schemeClr val="tx1"/>
          </a:solidFill>
          <a:latin typeface="+mj-lt"/>
          <a:ea typeface="+mj-ea"/>
          <a:cs typeface="+mj-cs"/>
        </a:defRPr>
      </a:lvl1pPr>
    </p:titleStyle>
    <p:bodyStyle>
      <a:lvl1pPr marL="257162" indent="-257162" algn="l" defTabSz="342883"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466702" indent="-208349" algn="l" defTabSz="342883"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25055" indent="-258352" algn="l" defTabSz="342883"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4119" indent="-219065" algn="l" defTabSz="342883" rtl="0" eaLnBrk="1" latinLnBrk="0" hangingPunct="1">
        <a:spcBef>
          <a:spcPts val="451"/>
        </a:spcBef>
        <a:buFont typeface="Courier New" panose="02070309020205020404" pitchFamily="49" charset="0"/>
        <a:buChar char="o"/>
        <a:defRPr sz="1500" kern="1200">
          <a:solidFill>
            <a:schemeClr val="tx1"/>
          </a:solidFill>
          <a:latin typeface="+mn-lt"/>
          <a:ea typeface="+mn-ea"/>
          <a:cs typeface="+mn-cs"/>
        </a:defRPr>
      </a:lvl4pPr>
      <a:lvl5pPr marL="1113179" indent="-169061" algn="l" defTabSz="342883" rtl="0" eaLnBrk="1" latinLnBrk="0" hangingPunct="1">
        <a:spcBef>
          <a:spcPts val="451"/>
        </a:spcBef>
        <a:buFont typeface="Calibri" panose="020F0502020204030204" pitchFamily="34" charset="0"/>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 y="0"/>
            <a:ext cx="6656294" cy="5143500"/>
          </a:xfrm>
          <a:prstGeom prst="rect">
            <a:avLst/>
          </a:prstGeom>
        </p:spPr>
      </p:pic>
      <p:sp>
        <p:nvSpPr>
          <p:cNvPr id="2" name="Title Placeholder 1"/>
          <p:cNvSpPr>
            <a:spLocks noGrp="1"/>
          </p:cNvSpPr>
          <p:nvPr>
            <p:ph type="title"/>
          </p:nvPr>
        </p:nvSpPr>
        <p:spPr>
          <a:xfrm>
            <a:off x="2743200" y="2848768"/>
            <a:ext cx="5772150" cy="166253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pic>
        <p:nvPicPr>
          <p:cNvPr id="4"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024169" y="201581"/>
            <a:ext cx="1931996" cy="1828387"/>
          </a:xfrm>
          <a:prstGeom prst="rect">
            <a:avLst/>
          </a:prstGeom>
        </p:spPr>
      </p:pic>
    </p:spTree>
    <p:extLst>
      <p:ext uri="{BB962C8B-B14F-4D97-AF65-F5344CB8AC3E}">
        <p14:creationId xmlns:p14="http://schemas.microsoft.com/office/powerpoint/2010/main" val="237418150"/>
      </p:ext>
    </p:extLst>
  </p:cSld>
  <p:clrMap bg1="lt1" tx1="dk1" bg2="lt2" tx2="dk2" accent1="accent1" accent2="accent2" accent3="accent3" accent4="accent4" accent5="accent5" accent6="accent6" hlink="hlink" folHlink="folHlink"/>
  <p:sldLayoutIdLst>
    <p:sldLayoutId id="2147483828" r:id="rId1"/>
    <p:sldLayoutId id="2147483829" r:id="rId2"/>
  </p:sldLayoutIdLst>
  <p:timing>
    <p:tnLst>
      <p:par>
        <p:cTn id="1" dur="indefinite" restart="never" nodeType="tmRoot"/>
      </p:par>
    </p:tnLst>
  </p:timing>
  <p:hf hdr="0"/>
  <p:txStyles>
    <p:titleStyle>
      <a:lvl1pPr algn="r" defTabSz="685800" rtl="0" eaLnBrk="1" latinLnBrk="0" hangingPunct="1">
        <a:lnSpc>
          <a:spcPct val="90000"/>
        </a:lnSpc>
        <a:spcBef>
          <a:spcPct val="0"/>
        </a:spcBef>
        <a:buNone/>
        <a:defRPr sz="5400" b="1" i="0" kern="1200">
          <a:solidFill>
            <a:srgbClr val="004986"/>
          </a:solidFill>
          <a:latin typeface="Avenir Heavy" charset="0"/>
          <a:ea typeface="Avenir Heavy" charset="0"/>
          <a:cs typeface="Avenir Heavy"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612"/>
            <a:ext cx="9144000" cy="68110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4" name="Picture 3" descr="NTP_White.gif"/>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0920" y="80147"/>
            <a:ext cx="698080" cy="420434"/>
          </a:xfrm>
          <a:prstGeom prst="rect">
            <a:avLst/>
          </a:prstGeom>
        </p:spPr>
      </p:pic>
      <p:sp>
        <p:nvSpPr>
          <p:cNvPr id="2" name="Title Placeholder 1"/>
          <p:cNvSpPr>
            <a:spLocks noGrp="1"/>
          </p:cNvSpPr>
          <p:nvPr>
            <p:ph type="title"/>
          </p:nvPr>
        </p:nvSpPr>
        <p:spPr>
          <a:xfrm>
            <a:off x="628651" y="89534"/>
            <a:ext cx="7886700" cy="47862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2"/>
          </p:nvPr>
        </p:nvSpPr>
        <p:spPr>
          <a:xfrm>
            <a:off x="628651"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
        <p:nvSpPr>
          <p:cNvPr id="6" name="Footer Placeholder 5"/>
          <p:cNvSpPr>
            <a:spLocks noGrp="1"/>
          </p:cNvSpPr>
          <p:nvPr>
            <p:ph type="ftr" sz="quarter" idx="3"/>
          </p:nvPr>
        </p:nvSpPr>
        <p:spPr>
          <a:xfrm>
            <a:off x="3028951"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Understanding Medicare</a:t>
            </a:r>
            <a:endParaRPr lang="en-US" dirty="0"/>
          </a:p>
        </p:txBody>
      </p:sp>
      <p:sp>
        <p:nvSpPr>
          <p:cNvPr id="8" name="Slide Number Placeholder 7"/>
          <p:cNvSpPr>
            <a:spLocks noGrp="1"/>
          </p:cNvSpPr>
          <p:nvPr>
            <p:ph type="sldNum" sz="quarter" idx="4"/>
          </p:nvPr>
        </p:nvSpPr>
        <p:spPr>
          <a:xfrm>
            <a:off x="6457951"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62912B7-67D0-4C7F-B2EE-F336CB0BE48F}" type="slidenum">
              <a:rPr lang="en-US" smtClean="0"/>
              <a:t>‹#›</a:t>
            </a:fld>
            <a:endParaRPr lang="en-US" dirty="0"/>
          </a:p>
        </p:txBody>
      </p:sp>
      <p:pic>
        <p:nvPicPr>
          <p:cNvPr id="9" name="Picture 8" descr="yellowdots.gi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685717"/>
            <a:ext cx="9144000" cy="69273"/>
          </a:xfrm>
          <a:prstGeom prst="rect">
            <a:avLst/>
          </a:prstGeom>
        </p:spPr>
      </p:pic>
    </p:spTree>
    <p:extLst>
      <p:ext uri="{BB962C8B-B14F-4D97-AF65-F5344CB8AC3E}">
        <p14:creationId xmlns:p14="http://schemas.microsoft.com/office/powerpoint/2010/main" val="1967726186"/>
      </p:ext>
    </p:extLst>
  </p:cSld>
  <p:clrMap bg1="lt1" tx1="dk1" bg2="lt2" tx2="dk2" accent1="accent1" accent2="accent2" accent3="accent3" accent4="accent4" accent5="accent5" accent6="accent6" hlink="hlink" folHlink="folHlink"/>
  <p:sldLayoutIdLst>
    <p:sldLayoutId id="2147483787" r:id="rId1"/>
    <p:sldLayoutId id="2147483808" r:id="rId2"/>
    <p:sldLayoutId id="2147483818" r:id="rId3"/>
  </p:sldLayoutIdLst>
  <p:hf hdr="0"/>
  <p:txStyles>
    <p:titleStyle>
      <a:lvl1pPr algn="ctr" defTabSz="342883" rtl="0" eaLnBrk="1" latinLnBrk="0" hangingPunct="1">
        <a:spcBef>
          <a:spcPct val="0"/>
        </a:spcBef>
        <a:buNone/>
        <a:defRPr sz="2700" b="1" kern="1200">
          <a:solidFill>
            <a:schemeClr val="bg1"/>
          </a:solidFill>
          <a:latin typeface="+mj-lt"/>
          <a:ea typeface="+mj-ea"/>
          <a:cs typeface="+mj-cs"/>
        </a:defRPr>
      </a:lvl1pPr>
    </p:titleStyle>
    <p:bodyStyle>
      <a:lvl1pPr marL="257162" indent="-257162" algn="l" defTabSz="342883"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466702" indent="-208349" algn="l" defTabSz="342883"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25055" indent="-258352" algn="l" defTabSz="342883"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4119" indent="-219065" algn="l" defTabSz="342883" rtl="0" eaLnBrk="1" latinLnBrk="0" hangingPunct="1">
        <a:spcBef>
          <a:spcPts val="451"/>
        </a:spcBef>
        <a:buFont typeface="Courier New" panose="02070309020205020404" pitchFamily="49" charset="0"/>
        <a:buChar char="o"/>
        <a:defRPr sz="1500" kern="1200">
          <a:solidFill>
            <a:schemeClr val="tx1"/>
          </a:solidFill>
          <a:latin typeface="+mn-lt"/>
          <a:ea typeface="+mn-ea"/>
          <a:cs typeface="+mn-cs"/>
        </a:defRPr>
      </a:lvl4pPr>
      <a:lvl5pPr marL="1113179" indent="-169061" algn="l" defTabSz="342883" rtl="0" eaLnBrk="1" latinLnBrk="0" hangingPunct="1">
        <a:spcBef>
          <a:spcPts val="451"/>
        </a:spcBef>
        <a:buFont typeface="Calibri" panose="020F0502020204030204" pitchFamily="34" charset="0"/>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612"/>
            <a:ext cx="9144000" cy="681105"/>
          </a:xfrm>
          <a:prstGeom prst="rect">
            <a:avLst/>
          </a:prstGeom>
          <a:solidFill>
            <a:srgbClr val="FFC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4" name="Picture 3" descr="NTP_White.gif"/>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0920" y="80147"/>
            <a:ext cx="698080" cy="420434"/>
          </a:xfrm>
          <a:prstGeom prst="rect">
            <a:avLst/>
          </a:prstGeom>
        </p:spPr>
      </p:pic>
      <p:sp>
        <p:nvSpPr>
          <p:cNvPr id="2" name="Title Placeholder 1"/>
          <p:cNvSpPr>
            <a:spLocks noGrp="1"/>
          </p:cNvSpPr>
          <p:nvPr>
            <p:ph type="title"/>
          </p:nvPr>
        </p:nvSpPr>
        <p:spPr>
          <a:xfrm>
            <a:off x="628651" y="89534"/>
            <a:ext cx="7886700" cy="47862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2"/>
          </p:nvPr>
        </p:nvSpPr>
        <p:spPr>
          <a:xfrm>
            <a:off x="628651"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
        <p:nvSpPr>
          <p:cNvPr id="6" name="Footer Placeholder 5"/>
          <p:cNvSpPr>
            <a:spLocks noGrp="1"/>
          </p:cNvSpPr>
          <p:nvPr>
            <p:ph type="ftr" sz="quarter" idx="3"/>
          </p:nvPr>
        </p:nvSpPr>
        <p:spPr>
          <a:xfrm>
            <a:off x="3028951"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Understanding Medicare</a:t>
            </a:r>
            <a:endParaRPr lang="en-US" dirty="0"/>
          </a:p>
        </p:txBody>
      </p:sp>
      <p:sp>
        <p:nvSpPr>
          <p:cNvPr id="8" name="Slide Number Placeholder 7"/>
          <p:cNvSpPr>
            <a:spLocks noGrp="1"/>
          </p:cNvSpPr>
          <p:nvPr>
            <p:ph type="sldNum" sz="quarter" idx="4"/>
          </p:nvPr>
        </p:nvSpPr>
        <p:spPr>
          <a:xfrm>
            <a:off x="6457951"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62912B7-67D0-4C7F-B2EE-F336CB0BE48F}" type="slidenum">
              <a:rPr lang="en-US" smtClean="0"/>
              <a:t>‹#›</a:t>
            </a:fld>
            <a:endParaRPr lang="en-US" dirty="0"/>
          </a:p>
        </p:txBody>
      </p:sp>
      <p:pic>
        <p:nvPicPr>
          <p:cNvPr id="9" name="Picture 8" descr="yellowdots.gi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685717"/>
            <a:ext cx="9144000" cy="69273"/>
          </a:xfrm>
          <a:prstGeom prst="rect">
            <a:avLst/>
          </a:prstGeom>
        </p:spPr>
      </p:pic>
    </p:spTree>
    <p:extLst>
      <p:ext uri="{BB962C8B-B14F-4D97-AF65-F5344CB8AC3E}">
        <p14:creationId xmlns:p14="http://schemas.microsoft.com/office/powerpoint/2010/main" val="2312058697"/>
      </p:ext>
    </p:extLst>
  </p:cSld>
  <p:clrMap bg1="lt1" tx1="dk1" bg2="lt2" tx2="dk2" accent1="accent1" accent2="accent2" accent3="accent3" accent4="accent4" accent5="accent5" accent6="accent6" hlink="hlink" folHlink="folHlink"/>
  <p:sldLayoutIdLst>
    <p:sldLayoutId id="2147483789" r:id="rId1"/>
    <p:sldLayoutId id="2147483816" r:id="rId2"/>
    <p:sldLayoutId id="2147483817" r:id="rId3"/>
  </p:sldLayoutIdLst>
  <p:hf hdr="0"/>
  <p:txStyles>
    <p:titleStyle>
      <a:lvl1pPr algn="ctr" defTabSz="342883" rtl="0" eaLnBrk="1" latinLnBrk="0" hangingPunct="1">
        <a:spcBef>
          <a:spcPct val="0"/>
        </a:spcBef>
        <a:buNone/>
        <a:defRPr sz="2700" b="1" kern="1200">
          <a:solidFill>
            <a:schemeClr val="tx1"/>
          </a:solidFill>
          <a:latin typeface="+mj-lt"/>
          <a:ea typeface="+mj-ea"/>
          <a:cs typeface="+mj-cs"/>
        </a:defRPr>
      </a:lvl1pPr>
    </p:titleStyle>
    <p:bodyStyle>
      <a:lvl1pPr marL="257162" indent="-257162" algn="l" defTabSz="342883"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466702" indent="-208349" algn="l" defTabSz="342883"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25055" indent="-258352" algn="l" defTabSz="342883"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4119" indent="-219065" algn="l" defTabSz="342883" rtl="0" eaLnBrk="1" latinLnBrk="0" hangingPunct="1">
        <a:spcBef>
          <a:spcPts val="451"/>
        </a:spcBef>
        <a:buFont typeface="Courier New" panose="02070309020205020404" pitchFamily="49" charset="0"/>
        <a:buChar char="o"/>
        <a:defRPr sz="1500" kern="1200">
          <a:solidFill>
            <a:schemeClr val="tx1"/>
          </a:solidFill>
          <a:latin typeface="+mn-lt"/>
          <a:ea typeface="+mn-ea"/>
          <a:cs typeface="+mn-cs"/>
        </a:defRPr>
      </a:lvl4pPr>
      <a:lvl5pPr marL="1113179" indent="-169061" algn="l" defTabSz="342883" rtl="0" eaLnBrk="1" latinLnBrk="0" hangingPunct="1">
        <a:spcBef>
          <a:spcPts val="451"/>
        </a:spcBef>
        <a:buFont typeface="Calibri" panose="020F0502020204030204" pitchFamily="34" charset="0"/>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Understanding Medicare</a:t>
            </a:r>
            <a:endParaRPr lang="en-US" dirty="0"/>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7" name="Picture 6" descr="shutterstock_481576618.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75588"/>
            <a:ext cx="9144000" cy="3888486"/>
          </a:xfrm>
          <a:prstGeom prst="rect">
            <a:avLst/>
          </a:prstGeom>
        </p:spPr>
      </p:pic>
      <p:pic>
        <p:nvPicPr>
          <p:cNvPr id="9" name="Picture 8" descr="NTP.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spTree>
    <p:extLst>
      <p:ext uri="{BB962C8B-B14F-4D97-AF65-F5344CB8AC3E}">
        <p14:creationId xmlns:p14="http://schemas.microsoft.com/office/powerpoint/2010/main" val="1744855424"/>
      </p:ext>
    </p:extLst>
  </p:cSld>
  <p:clrMap bg1="lt1" tx1="dk1" bg2="lt2" tx2="dk2" accent1="accent1" accent2="accent2" accent3="accent3" accent4="accent4" accent5="accent5" accent6="accent6" hlink="hlink" folHlink="folHlink"/>
  <p:sldLayoutIdLst>
    <p:sldLayoutId id="2147483786"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Understanding Medicare</a:t>
            </a:r>
            <a:endParaRPr lang="en-US" dirty="0"/>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9" name="Picture 8" descr="NTP.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2" name="Picture 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1311379"/>
            <a:ext cx="9144000" cy="3870224"/>
          </a:xfrm>
          <a:prstGeom prst="rect">
            <a:avLst/>
          </a:prstGeom>
        </p:spPr>
      </p:pic>
      <p:sp>
        <p:nvSpPr>
          <p:cNvPr id="10" name="Title 2"/>
          <p:cNvSpPr txBox="1">
            <a:spLocks/>
          </p:cNvSpPr>
          <p:nvPr userDrawn="1"/>
        </p:nvSpPr>
        <p:spPr>
          <a:xfrm>
            <a:off x="0" y="0"/>
            <a:ext cx="9144000" cy="108585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700" dirty="0"/>
          </a:p>
        </p:txBody>
      </p:sp>
    </p:spTree>
    <p:extLst>
      <p:ext uri="{BB962C8B-B14F-4D97-AF65-F5344CB8AC3E}">
        <p14:creationId xmlns:p14="http://schemas.microsoft.com/office/powerpoint/2010/main" val="350023691"/>
      </p:ext>
    </p:extLst>
  </p:cSld>
  <p:clrMap bg1="lt1" tx1="dk1" bg2="lt2" tx2="dk2" accent1="accent1" accent2="accent2" accent3="accent3" accent4="accent4" accent5="accent5" accent6="accent6" hlink="hlink" folHlink="folHlink"/>
  <p:sldLayoutIdLst>
    <p:sldLayoutId id="2147483798" r:id="rId1"/>
    <p:sldLayoutId id="2147483799" r:id="rId2"/>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97" y="1273640"/>
            <a:ext cx="9144793" cy="3853537"/>
          </a:xfrm>
          <a:prstGeom prst="rect">
            <a:avLst/>
          </a:prstGeom>
        </p:spPr>
      </p:pic>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Understanding Medicare</a:t>
            </a:r>
            <a:endParaRPr lang="en-US" dirty="0"/>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9" name="Picture 8" descr="NTP.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spTree>
    <p:extLst>
      <p:ext uri="{BB962C8B-B14F-4D97-AF65-F5344CB8AC3E}">
        <p14:creationId xmlns:p14="http://schemas.microsoft.com/office/powerpoint/2010/main" val="4185369069"/>
      </p:ext>
    </p:extLst>
  </p:cSld>
  <p:clrMap bg1="lt1" tx1="dk1" bg2="lt2" tx2="dk2" accent1="accent1" accent2="accent2" accent3="accent3" accent4="accent4" accent5="accent5" accent6="accent6" hlink="hlink" folHlink="folHlink"/>
  <p:sldLayoutIdLst>
    <p:sldLayoutId id="2147483792"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2018</a:t>
            </a:r>
            <a:endParaRPr lang="en-US" dirty="0"/>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Understanding Medicare</a:t>
            </a:r>
            <a:endParaRPr lang="en-US" dirty="0"/>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3" name="Picture 2"/>
          <p:cNvPicPr>
            <a:picLocks noChangeAspect="1"/>
          </p:cNvPicPr>
          <p:nvPr userDrawn="1"/>
        </p:nvPicPr>
        <p:blipFill rotWithShape="1">
          <a:blip r:embed="rId5" cstate="email">
            <a:extLst>
              <a:ext uri="{28A0092B-C50C-407E-A947-70E740481C1C}">
                <a14:useLocalDpi xmlns:a14="http://schemas.microsoft.com/office/drawing/2010/main"/>
              </a:ext>
            </a:extLst>
          </a:blip>
          <a:srcRect l="26625" t="-8829" r="20344" b="-1"/>
          <a:stretch/>
        </p:blipFill>
        <p:spPr>
          <a:xfrm>
            <a:off x="0" y="854529"/>
            <a:ext cx="4843307" cy="4288971"/>
          </a:xfrm>
          <a:prstGeom prst="rect">
            <a:avLst/>
          </a:prstGeom>
        </p:spPr>
      </p:pic>
    </p:spTree>
    <p:extLst>
      <p:ext uri="{BB962C8B-B14F-4D97-AF65-F5344CB8AC3E}">
        <p14:creationId xmlns:p14="http://schemas.microsoft.com/office/powerpoint/2010/main" val="2196825959"/>
      </p:ext>
    </p:extLst>
  </p:cSld>
  <p:clrMap bg1="lt1" tx1="dk1" bg2="lt2" tx2="dk2" accent1="accent1" accent2="accent2" accent3="accent3" accent4="accent4" accent5="accent5" accent6="accent6" hlink="hlink" folHlink="folHlink"/>
  <p:sldLayoutIdLst>
    <p:sldLayoutId id="2147483795"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41.pn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9.xml"/><Relationship Id="rId5" Type="http://schemas.openxmlformats.org/officeDocument/2006/relationships/image" Target="../media/image38.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ideo" Target="https://www.youtube.com/embed/IEGFX5eYPxk" TargetMode="External"/><Relationship Id="rId5" Type="http://schemas.openxmlformats.org/officeDocument/2006/relationships/image" Target="../media/image50.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https://www.youtube.com/embed/llzFaxwhatw" TargetMode="External"/><Relationship Id="rId1" Type="http://schemas.openxmlformats.org/officeDocument/2006/relationships/tags" Target="../tags/tag13.xml"/><Relationship Id="rId6" Type="http://schemas.openxmlformats.org/officeDocument/2006/relationships/image" Target="../media/image50.png"/><Relationship Id="rId5" Type="http://schemas.openxmlformats.org/officeDocument/2006/relationships/image" Target="../media/image56.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jpeg"/><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image" Target="../media/image59.png"/><Relationship Id="rId5"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8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72.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31.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7.xml"/><Relationship Id="rId1" Type="http://schemas.openxmlformats.org/officeDocument/2006/relationships/video" Target="https://www.youtube.com/embed/FXnURmCWZyE" TargetMode="Externa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image" Target="../media/image78.png"/><Relationship Id="rId5" Type="http://schemas.openxmlformats.org/officeDocument/2006/relationships/image" Target="../media/image83.png"/><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54.xml"/><Relationship Id="rId7" Type="http://schemas.openxmlformats.org/officeDocument/2006/relationships/diagramColors" Target="../diagrams/colors9.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8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84.png"/></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notesSlide" Target="../notesSlides/notesSlide56.xml"/><Relationship Id="rId7" Type="http://schemas.openxmlformats.org/officeDocument/2006/relationships/diagramQuickStyle" Target="../diagrams/quickStyle10.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84.png"/><Relationship Id="rId9" Type="http://schemas.microsoft.com/office/2007/relationships/diagramDrawing" Target="../diagrams/drawing10.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84.png"/></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9.xml"/><Relationship Id="rId1" Type="http://schemas.openxmlformats.org/officeDocument/2006/relationships/slideLayout" Target="../slideLayouts/slideLayout10.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8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4.xml"/><Relationship Id="rId1" Type="http://schemas.openxmlformats.org/officeDocument/2006/relationships/slideLayout" Target="../slideLayouts/slideLayout8.xml"/><Relationship Id="rId4" Type="http://schemas.openxmlformats.org/officeDocument/2006/relationships/hyperlink" Target="http://www.socialsecurity.gov/"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8.xml"/><Relationship Id="rId1" Type="http://schemas.openxmlformats.org/officeDocument/2006/relationships/tags" Target="../tags/tag20.xml"/><Relationship Id="rId5" Type="http://schemas.openxmlformats.org/officeDocument/2006/relationships/hyperlink" Target="https://www.medicare.gov/part-d/costs/part-d-costs.html" TargetMode="External"/><Relationship Id="rId4" Type="http://schemas.openxmlformats.org/officeDocument/2006/relationships/image" Target="../media/image86.png"/></Relationships>
</file>

<file path=ppt/slides/_rels/slide6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image" Target="../media/image86.png"/></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10.xml"/><Relationship Id="rId5" Type="http://schemas.openxmlformats.org/officeDocument/2006/relationships/image" Target="../media/image88.png"/><Relationship Id="rId4" Type="http://schemas.openxmlformats.org/officeDocument/2006/relationships/image" Target="../media/image87.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7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8.xml"/><Relationship Id="rId1" Type="http://schemas.openxmlformats.org/officeDocument/2006/relationships/tags" Target="../tags/tag2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8.xml"/><Relationship Id="rId1" Type="http://schemas.openxmlformats.org/officeDocument/2006/relationships/tags" Target="../tags/tag2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hyperlink" Target="https://medicare.gov/find-a-plan/questions/home.aspx"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95.png"/></Relationships>
</file>

<file path=ppt/slides/_rels/slide8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84.xml"/><Relationship Id="rId7" Type="http://schemas.openxmlformats.org/officeDocument/2006/relationships/diagramColors" Target="../diagrams/colors11.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8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jpeg"/><Relationship Id="rId2" Type="http://schemas.openxmlformats.org/officeDocument/2006/relationships/notesSlide" Target="../notesSlides/notesSlide86.xml"/><Relationship Id="rId1" Type="http://schemas.openxmlformats.org/officeDocument/2006/relationships/slideLayout" Target="../slideLayouts/slideLayout8.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8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85.xml"/><Relationship Id="rId1" Type="http://schemas.openxmlformats.org/officeDocument/2006/relationships/video" Target="https://www.youtube.com/embed/pUHg573KqGY" TargetMode="External"/><Relationship Id="rId4" Type="http://schemas.openxmlformats.org/officeDocument/2006/relationships/image" Target="../media/image50.png"/></Relationships>
</file>

<file path=ppt/slides/_rels/slide8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hyperlink" Target="https://www.smpresource.org/" TargetMode="Externa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9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06.png"/><Relationship Id="rId7" Type="http://schemas.openxmlformats.org/officeDocument/2006/relationships/diagramColors" Target="../diagrams/colors12.xml"/><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92.xml.rels><?xml version="1.0" encoding="UTF-8" standalone="yes"?>
<Relationships xmlns="http://schemas.openxmlformats.org/package/2006/relationships"><Relationship Id="rId3" Type="http://schemas.openxmlformats.org/officeDocument/2006/relationships/hyperlink" Target="https://www.smpresource.org/" TargetMode="External"/><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hyperlink" Target="https://www.mymedicare.gov/" TargetMode="External"/><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hyperlink" Target="https://oig.hhs.gov/fraud/report-fraud/index.asp" TargetMode="External"/><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ideo" Target="https://www.youtube.com/embed/wJ0BS3q6y9U" TargetMode="External"/><Relationship Id="rId4" Type="http://schemas.openxmlformats.org/officeDocument/2006/relationships/image" Target="../media/image50.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notesSlide" Target="../notesSlides/notesSlide98.xml"/><Relationship Id="rId1" Type="http://schemas.openxmlformats.org/officeDocument/2006/relationships/slideLayout" Target="../slideLayouts/slideLayout8.xml"/><Relationship Id="rId6" Type="http://schemas.openxmlformats.org/officeDocument/2006/relationships/image" Target="../media/image108.png"/><Relationship Id="rId5" Type="http://schemas.openxmlformats.org/officeDocument/2006/relationships/hyperlink" Target="https://twitter.com/CMSGov" TargetMode="External"/><Relationship Id="rId4" Type="http://schemas.openxmlformats.org/officeDocument/2006/relationships/hyperlink" Target="mailto:training@cms.hh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Understanding Medicare</a:t>
            </a:r>
            <a:endParaRPr lang="en-US" sz="3200" dirty="0"/>
          </a:p>
        </p:txBody>
      </p:sp>
    </p:spTree>
    <p:extLst>
      <p:ext uri="{BB962C8B-B14F-4D97-AF65-F5344CB8AC3E}">
        <p14:creationId xmlns:p14="http://schemas.microsoft.com/office/powerpoint/2010/main" val="3221410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Are You an Inpatient or an Outpatient?</a:t>
            </a:r>
          </a:p>
        </p:txBody>
      </p:sp>
      <p:sp>
        <p:nvSpPr>
          <p:cNvPr id="3" name="Content Placeholder 2"/>
          <p:cNvSpPr>
            <a:spLocks noGrp="1"/>
          </p:cNvSpPr>
          <p:nvPr>
            <p:ph idx="4294967295"/>
          </p:nvPr>
        </p:nvSpPr>
        <p:spPr>
          <a:xfrm>
            <a:off x="259909" y="865205"/>
            <a:ext cx="8720319" cy="1851355"/>
          </a:xfrm>
        </p:spPr>
        <p:txBody>
          <a:bodyPr>
            <a:noAutofit/>
          </a:bodyPr>
          <a:lstStyle/>
          <a:p>
            <a:pPr marL="342891" lvl="1" indent="-342891">
              <a:buSzPct val="100000"/>
              <a:buFont typeface="Wingdings" panose="05000000000000000000" pitchFamily="2" charset="2"/>
              <a:buChar char="§"/>
            </a:pPr>
            <a:r>
              <a:rPr lang="en-US" sz="2000" dirty="0"/>
              <a:t>Your hospital status affects how much you pay out-of-pocket, what is covered by Part A and/or Part B, and whether Medicare will cover subsequent skilled nursing facility (SNF) care. </a:t>
            </a:r>
          </a:p>
          <a:p>
            <a:pPr marL="342891" lvl="1" indent="-342891">
              <a:buSzPct val="100000"/>
              <a:buFont typeface="Wingdings" panose="05000000000000000000" pitchFamily="2" charset="2"/>
              <a:buChar char="§"/>
            </a:pPr>
            <a:r>
              <a:rPr lang="en-US" sz="2000" dirty="0"/>
              <a:t>Medicare Outpatient Observation Notice (MOON) – provided when in observation status longer than 24 hours, but before 36</a:t>
            </a:r>
            <a:r>
              <a:rPr lang="en-US" sz="2000" baseline="30000" dirty="0"/>
              <a:t>th</a:t>
            </a:r>
            <a:r>
              <a:rPr lang="en-US" sz="2000" dirty="0"/>
              <a:t> hour</a:t>
            </a:r>
          </a:p>
        </p:txBody>
      </p:sp>
      <p:sp>
        <p:nvSpPr>
          <p:cNvPr id="9" name="Content Placeholder 2"/>
          <p:cNvSpPr txBox="1">
            <a:spLocks/>
          </p:cNvSpPr>
          <p:nvPr/>
        </p:nvSpPr>
        <p:spPr>
          <a:xfrm>
            <a:off x="259907" y="2756567"/>
            <a:ext cx="3981892" cy="1802735"/>
          </a:xfrm>
          <a:prstGeom prst="rect">
            <a:avLst/>
          </a:prstGeom>
          <a:ln>
            <a:solidFill>
              <a:schemeClr val="tx2">
                <a:lumMod val="60000"/>
                <a:lumOff val="40000"/>
              </a:schemeClr>
            </a:solidFill>
          </a:ln>
        </p:spPr>
        <p:txBody>
          <a:bodyPr vert="horz" lIns="68580" tIns="34291" rIns="68580" bIns="34291" rtlCol="0">
            <a:noAutofit/>
          </a:bodyPr>
          <a:lstStyle>
            <a:lvl1pPr marL="342900" indent="-342900" algn="l" defTabSz="4572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622300" indent="-277813"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966788" indent="-344488" algn="l" defTabSz="457200" rtl="0" eaLnBrk="1" latinLnBrk="0" hangingPunct="1">
              <a:spcBef>
                <a:spcPct val="20000"/>
              </a:spcBef>
              <a:buSzPct val="50000"/>
              <a:buFont typeface="Wingdings" panose="05000000000000000000" pitchFamily="2" charset="2"/>
              <a:buChar char="q"/>
              <a:defRPr sz="2400" kern="1200">
                <a:solidFill>
                  <a:schemeClr val="tx1"/>
                </a:solidFill>
                <a:latin typeface="+mn-lt"/>
                <a:ea typeface="+mn-ea"/>
                <a:cs typeface="+mn-cs"/>
              </a:defRPr>
            </a:lvl3pPr>
            <a:lvl4pPr marL="1258888" indent="-292100" algn="l" defTabSz="4572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1484313" indent="-225425" algn="l" defTabSz="4572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US" sz="2200" b="1" dirty="0">
                <a:solidFill>
                  <a:schemeClr val="accent1"/>
                </a:solidFill>
              </a:rPr>
              <a:t>Inpatient </a:t>
            </a:r>
            <a:r>
              <a:rPr lang="en-US" sz="2200" dirty="0"/>
              <a:t>– When you’re formally admitted to the hospital with a doctor’s order. The day before you're discharged is your last inpatient day.</a:t>
            </a:r>
          </a:p>
          <a:p>
            <a:pPr marL="0" indent="0">
              <a:spcBef>
                <a:spcPts val="600"/>
              </a:spcBef>
              <a:buNone/>
            </a:pPr>
            <a:endParaRPr lang="en-US" sz="2200" dirty="0"/>
          </a:p>
          <a:p>
            <a:pPr marL="0" indent="0">
              <a:spcBef>
                <a:spcPts val="600"/>
              </a:spcBef>
              <a:buNone/>
            </a:pPr>
            <a:endParaRPr lang="en-US" sz="2200" dirty="0"/>
          </a:p>
          <a:p>
            <a:pPr marL="0" indent="0">
              <a:spcBef>
                <a:spcPts val="600"/>
              </a:spcBef>
              <a:buNone/>
            </a:pPr>
            <a:endParaRPr lang="en-US" sz="2200" dirty="0"/>
          </a:p>
        </p:txBody>
      </p:sp>
      <p:sp>
        <p:nvSpPr>
          <p:cNvPr id="10" name="Content Placeholder 2"/>
          <p:cNvSpPr txBox="1">
            <a:spLocks/>
          </p:cNvSpPr>
          <p:nvPr/>
        </p:nvSpPr>
        <p:spPr>
          <a:xfrm>
            <a:off x="4610100" y="2743868"/>
            <a:ext cx="4370125" cy="1802733"/>
          </a:xfrm>
          <a:prstGeom prst="rect">
            <a:avLst/>
          </a:prstGeom>
          <a:ln>
            <a:solidFill>
              <a:schemeClr val="tx2">
                <a:lumMod val="60000"/>
                <a:lumOff val="40000"/>
              </a:schemeClr>
            </a:solidFill>
          </a:ln>
        </p:spPr>
        <p:txBody>
          <a:bodyPr vert="horz" lIns="68580" tIns="34291" rIns="68580" bIns="34291" rtlCol="0">
            <a:noAutofit/>
          </a:bodyPr>
          <a:lstStyle>
            <a:lvl1pPr marL="342900" indent="-342900" algn="l" defTabSz="4572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622300" indent="-277813"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966788" indent="-344488" algn="l" defTabSz="457200" rtl="0" eaLnBrk="1" latinLnBrk="0" hangingPunct="1">
              <a:spcBef>
                <a:spcPct val="20000"/>
              </a:spcBef>
              <a:buSzPct val="50000"/>
              <a:buFont typeface="Wingdings" panose="05000000000000000000" pitchFamily="2" charset="2"/>
              <a:buChar char="q"/>
              <a:defRPr sz="2400" kern="1200">
                <a:solidFill>
                  <a:schemeClr val="tx1"/>
                </a:solidFill>
                <a:latin typeface="+mn-lt"/>
                <a:ea typeface="+mn-ea"/>
                <a:cs typeface="+mn-cs"/>
              </a:defRPr>
            </a:lvl3pPr>
            <a:lvl4pPr marL="1258888" indent="-292100" algn="l" defTabSz="4572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1484313" indent="-225425" algn="l" defTabSz="4572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US" sz="2200" b="1" dirty="0">
                <a:solidFill>
                  <a:schemeClr val="accent1"/>
                </a:solidFill>
              </a:rPr>
              <a:t>Outpatient </a:t>
            </a:r>
            <a:r>
              <a:rPr lang="en-US" sz="2200" dirty="0"/>
              <a:t>– When the doctor hasn’t written an order to admit you, even if you spend the night. </a:t>
            </a:r>
            <a:endParaRPr lang="en-US" sz="2000" dirty="0"/>
          </a:p>
        </p:txBody>
      </p:sp>
      <p:sp>
        <p:nvSpPr>
          <p:cNvPr id="13" name="Date Placeholder 12"/>
          <p:cNvSpPr>
            <a:spLocks noGrp="1"/>
          </p:cNvSpPr>
          <p:nvPr>
            <p:ph type="dt" sz="half" idx="10"/>
          </p:nvPr>
        </p:nvSpPr>
        <p:spPr>
          <a:xfrm>
            <a:off x="628651" y="4830767"/>
            <a:ext cx="2057400" cy="273844"/>
          </a:xfrm>
        </p:spPr>
        <p:txBody>
          <a:bodyPr/>
          <a:lstStyle/>
          <a:p>
            <a:r>
              <a:rPr lang="en-US" smtClean="0"/>
              <a:t>March 2018</a:t>
            </a:r>
            <a:endParaRPr lang="en-US" dirty="0"/>
          </a:p>
        </p:txBody>
      </p:sp>
      <p:sp>
        <p:nvSpPr>
          <p:cNvPr id="14" name="Footer Placeholder 13"/>
          <p:cNvSpPr>
            <a:spLocks noGrp="1"/>
          </p:cNvSpPr>
          <p:nvPr>
            <p:ph type="ftr" sz="quarter" idx="11"/>
          </p:nvPr>
        </p:nvSpPr>
        <p:spPr>
          <a:xfrm>
            <a:off x="3028951" y="4830767"/>
            <a:ext cx="3086100" cy="273844"/>
          </a:xfrm>
        </p:spPr>
        <p:txBody>
          <a:bodyPr/>
          <a:lstStyle/>
          <a:p>
            <a:r>
              <a:rPr lang="en-US" smtClean="0"/>
              <a:t>Understanding Medicare</a:t>
            </a:r>
            <a:endParaRPr lang="en-US" dirty="0"/>
          </a:p>
        </p:txBody>
      </p:sp>
      <p:sp>
        <p:nvSpPr>
          <p:cNvPr id="15" name="Slide Number Placeholder 14"/>
          <p:cNvSpPr>
            <a:spLocks noGrp="1"/>
          </p:cNvSpPr>
          <p:nvPr>
            <p:ph type="sldNum" sz="quarter" idx="12"/>
          </p:nvPr>
        </p:nvSpPr>
        <p:spPr>
          <a:xfrm>
            <a:off x="6483351" y="4830767"/>
            <a:ext cx="2057400" cy="273844"/>
          </a:xfrm>
        </p:spPr>
        <p:txBody>
          <a:bodyPr/>
          <a:lstStyle/>
          <a:p>
            <a:fld id="{F62912B7-67D0-4C7F-B2EE-F336CB0BE48F}" type="slidenum">
              <a:rPr lang="en-US" smtClean="0"/>
              <a:t>10</a:t>
            </a:fld>
            <a:endParaRPr lang="en-US" dirty="0"/>
          </a:p>
        </p:txBody>
      </p:sp>
    </p:spTree>
    <p:extLst>
      <p:ext uri="{BB962C8B-B14F-4D97-AF65-F5344CB8AC3E}">
        <p14:creationId xmlns:p14="http://schemas.microsoft.com/office/powerpoint/2010/main" val="1733535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a:t>
            </a:r>
            <a:r>
              <a:rPr lang="en-US" dirty="0" smtClean="0"/>
              <a:t>Knowledge—Inpatient/Outpatient</a:t>
            </a:r>
            <a:endParaRPr lang="en-US" dirty="0"/>
          </a:p>
        </p:txBody>
      </p:sp>
      <p:pic>
        <p:nvPicPr>
          <p:cNvPr id="8" name="Picture 7" title="Picture of a ma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7013" y="1621830"/>
            <a:ext cx="1666875" cy="1600200"/>
          </a:xfrm>
          <a:prstGeom prst="rect">
            <a:avLst/>
          </a:prstGeom>
        </p:spPr>
      </p:pic>
      <p:sp>
        <p:nvSpPr>
          <p:cNvPr id="3" name="Content Placeholder 2"/>
          <p:cNvSpPr>
            <a:spLocks noGrp="1"/>
          </p:cNvSpPr>
          <p:nvPr>
            <p:ph idx="1"/>
          </p:nvPr>
        </p:nvSpPr>
        <p:spPr>
          <a:xfrm>
            <a:off x="2197100" y="878311"/>
            <a:ext cx="6318251" cy="3754417"/>
          </a:xfrm>
        </p:spPr>
        <p:txBody>
          <a:bodyPr>
            <a:normAutofit/>
          </a:bodyPr>
          <a:lstStyle/>
          <a:p>
            <a:pPr marL="0" indent="0">
              <a:buNone/>
            </a:pPr>
            <a:r>
              <a:rPr lang="en-US" dirty="0" smtClean="0"/>
              <a:t>Jim </a:t>
            </a:r>
            <a:r>
              <a:rPr lang="en-US" dirty="0"/>
              <a:t>went to the hospital with chest pain. He was in the Emergency Department for 2 days. Then, his doctor wrote </a:t>
            </a:r>
            <a:r>
              <a:rPr lang="en-US" dirty="0" smtClean="0"/>
              <a:t>orders </a:t>
            </a:r>
            <a:r>
              <a:rPr lang="en-US" dirty="0"/>
              <a:t>to admit </a:t>
            </a:r>
            <a:r>
              <a:rPr lang="en-US" dirty="0" smtClean="0"/>
              <a:t>him on the third day. He was </a:t>
            </a:r>
            <a:r>
              <a:rPr lang="en-US" dirty="0"/>
              <a:t>discharged </a:t>
            </a:r>
            <a:r>
              <a:rPr lang="en-US" dirty="0" smtClean="0"/>
              <a:t>2 days later.</a:t>
            </a:r>
            <a:endParaRPr lang="en-US" dirty="0"/>
          </a:p>
          <a:p>
            <a:pPr marL="0" indent="0">
              <a:buNone/>
            </a:pPr>
            <a:endParaRPr lang="en-US" dirty="0"/>
          </a:p>
          <a:p>
            <a:pPr marL="0" indent="0">
              <a:buNone/>
            </a:pPr>
            <a:r>
              <a:rPr lang="en-US" dirty="0"/>
              <a:t>Jim’s entire stay was covered by Part A because he spent </a:t>
            </a:r>
            <a:r>
              <a:rPr lang="en-US" dirty="0" smtClean="0"/>
              <a:t>5 days (4 nights) </a:t>
            </a:r>
            <a:r>
              <a:rPr lang="en-US" dirty="0"/>
              <a:t>in the hospital.</a:t>
            </a:r>
          </a:p>
          <a:p>
            <a:pPr marL="0" indent="0">
              <a:buNone/>
            </a:pPr>
            <a:r>
              <a:rPr lang="en-US" dirty="0"/>
              <a:t>True</a:t>
            </a:r>
          </a:p>
          <a:p>
            <a:pPr marL="0" indent="0">
              <a:buNone/>
            </a:pPr>
            <a:r>
              <a:rPr lang="en-US" dirty="0"/>
              <a:t>False </a:t>
            </a:r>
          </a:p>
        </p:txBody>
      </p:sp>
      <p:sp>
        <p:nvSpPr>
          <p:cNvPr id="7" name="Rounded Rectangle 6" title="rectangle to show this is false"/>
          <p:cNvSpPr/>
          <p:nvPr/>
        </p:nvSpPr>
        <p:spPr>
          <a:xfrm>
            <a:off x="2197101" y="4071347"/>
            <a:ext cx="850900" cy="4445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6" name="Date Placeholder 5"/>
          <p:cNvSpPr>
            <a:spLocks noGrp="1"/>
          </p:cNvSpPr>
          <p:nvPr>
            <p:ph type="dt" sz="half" idx="2"/>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11</a:t>
            </a:fld>
            <a:endParaRPr lang="en-US" dirty="0"/>
          </a:p>
        </p:txBody>
      </p:sp>
    </p:spTree>
    <p:extLst>
      <p:ext uri="{BB962C8B-B14F-4D97-AF65-F5344CB8AC3E}">
        <p14:creationId xmlns:p14="http://schemas.microsoft.com/office/powerpoint/2010/main" val="316946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fontScale="90000"/>
          </a:bodyPr>
          <a:lstStyle/>
          <a:p>
            <a:r>
              <a:rPr lang="en-US" dirty="0"/>
              <a:t>Skilled Nursing Facility (SNF) Care</a:t>
            </a:r>
            <a:br>
              <a:rPr lang="en-US" dirty="0"/>
            </a:br>
            <a:r>
              <a:rPr lang="en-US" dirty="0"/>
              <a:t>Required Conditions for Coverage</a:t>
            </a:r>
          </a:p>
        </p:txBody>
      </p:sp>
      <p:pic>
        <p:nvPicPr>
          <p:cNvPr id="10" name="Picture 9" descr="hospital bed-469883775.jpg" title="Picture of hospital bed and calenda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402" y="1459137"/>
            <a:ext cx="1309148" cy="1968357"/>
          </a:xfrm>
          <a:prstGeom prst="rect">
            <a:avLst/>
          </a:prstGeom>
          <a:effectLst>
            <a:outerShdw blurRad="50800" dist="38100" dir="2700000" algn="tl" rotWithShape="0">
              <a:prstClr val="black">
                <a:alpha val="40000"/>
              </a:prstClr>
            </a:outerShdw>
          </a:effectLst>
        </p:spPr>
      </p:pic>
      <p:pic>
        <p:nvPicPr>
          <p:cNvPr id="11" name="Picture 10" descr="NTP CALENDAR W HIGHLIGHTS.png" title="picture of hsoptial bed and calenda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258" y="2909431"/>
            <a:ext cx="1759428" cy="1415827"/>
          </a:xfrm>
          <a:prstGeom prst="rect">
            <a:avLst/>
          </a:prstGeom>
          <a:effectLst>
            <a:outerShdw blurRad="50800" dist="38100" dir="2700000" algn="tl" rotWithShape="0">
              <a:prstClr val="black">
                <a:alpha val="40000"/>
              </a:prstClr>
            </a:outerShdw>
          </a:effectLst>
        </p:spPr>
      </p:pic>
      <p:sp>
        <p:nvSpPr>
          <p:cNvPr id="28676" name="Rectangle 3"/>
          <p:cNvSpPr>
            <a:spLocks noGrp="1" noChangeArrowheads="1"/>
          </p:cNvSpPr>
          <p:nvPr>
            <p:ph idx="1"/>
          </p:nvPr>
        </p:nvSpPr>
        <p:spPr>
          <a:xfrm>
            <a:off x="2482621" y="854241"/>
            <a:ext cx="6187655" cy="3982452"/>
          </a:xfrm>
        </p:spPr>
        <p:txBody>
          <a:bodyPr>
            <a:noAutofit/>
          </a:bodyPr>
          <a:lstStyle/>
          <a:p>
            <a:r>
              <a:rPr lang="en-US" sz="2200" dirty="0"/>
              <a:t>Require daily skilled services (not just long-term or custodial care)</a:t>
            </a:r>
          </a:p>
          <a:p>
            <a:r>
              <a:rPr lang="en-US" sz="2200" dirty="0"/>
              <a:t>Hospital </a:t>
            </a:r>
            <a:r>
              <a:rPr lang="en-US" sz="2200" b="1" dirty="0"/>
              <a:t>inpatient</a:t>
            </a:r>
            <a:r>
              <a:rPr lang="en-US" sz="2200" dirty="0"/>
              <a:t> 3 consecutive days or longer (not including day of discharge)</a:t>
            </a:r>
          </a:p>
          <a:p>
            <a:r>
              <a:rPr lang="en-US" sz="2200" dirty="0"/>
              <a:t>Admitted to SNF within specific time frame (generally 30 days after leaving hospital)</a:t>
            </a:r>
          </a:p>
          <a:p>
            <a:pPr lvl="1"/>
            <a:r>
              <a:rPr lang="en-US" sz="1900" dirty="0"/>
              <a:t>If longer than 30 days need new 3-day qualifying stay</a:t>
            </a:r>
          </a:p>
          <a:p>
            <a:r>
              <a:rPr lang="en-US" sz="2200" dirty="0"/>
              <a:t>SNF care must be for a hospital-treated condition or a condition that arose while receiving care in the SNF for hospital-treated condition</a:t>
            </a:r>
          </a:p>
          <a:p>
            <a:r>
              <a:rPr lang="en-US" sz="2200" dirty="0"/>
              <a:t>Must be a Medicare-participating SNF</a:t>
            </a:r>
          </a:p>
        </p:txBody>
      </p:sp>
      <p:sp>
        <p:nvSpPr>
          <p:cNvPr id="2" name="Date Placeholder 1"/>
          <p:cNvSpPr>
            <a:spLocks noGrp="1"/>
          </p:cNvSpPr>
          <p:nvPr>
            <p:ph type="dt" sz="half" idx="4294967295"/>
          </p:nvPr>
        </p:nvSpPr>
        <p:spPr>
          <a:xfrm>
            <a:off x="1614488" y="4767265"/>
            <a:ext cx="1543051" cy="273844"/>
          </a:xfrm>
          <a:prstGeom prst="rect">
            <a:avLst/>
          </a:prstGeom>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12</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43758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dirty="0"/>
              <a:t>Skilled Nursing Facility Covered Services</a:t>
            </a:r>
          </a:p>
        </p:txBody>
      </p:sp>
      <p:grpSp>
        <p:nvGrpSpPr>
          <p:cNvPr id="8" name="Group 7" title="Part A Icon"/>
          <p:cNvGrpSpPr/>
          <p:nvPr/>
        </p:nvGrpSpPr>
        <p:grpSpPr>
          <a:xfrm>
            <a:off x="266259" y="2190951"/>
            <a:ext cx="1521267" cy="1215474"/>
            <a:chOff x="226658" y="2607645"/>
            <a:chExt cx="1521267" cy="1215473"/>
          </a:xfrm>
        </p:grpSpPr>
        <p:pic>
          <p:nvPicPr>
            <p:cNvPr id="10" name="Picture 9" title="Part A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1" name="TextBox 10"/>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
        <p:nvSpPr>
          <p:cNvPr id="29700" name="Rectangle 3"/>
          <p:cNvSpPr>
            <a:spLocks noGrp="1" noChangeArrowheads="1"/>
          </p:cNvSpPr>
          <p:nvPr>
            <p:ph idx="1"/>
          </p:nvPr>
        </p:nvSpPr>
        <p:spPr>
          <a:xfrm>
            <a:off x="1849104" y="860447"/>
            <a:ext cx="6964697" cy="4028263"/>
          </a:xfrm>
        </p:spPr>
        <p:txBody>
          <a:bodyPr>
            <a:normAutofit fontScale="85000" lnSpcReduction="20000"/>
          </a:bodyPr>
          <a:lstStyle/>
          <a:p>
            <a:pPr>
              <a:lnSpc>
                <a:spcPct val="120000"/>
              </a:lnSpc>
              <a:spcBef>
                <a:spcPts val="600"/>
              </a:spcBef>
              <a:buFont typeface="Wingdings" panose="05000000000000000000" pitchFamily="2" charset="2"/>
              <a:buChar char="ü"/>
            </a:pPr>
            <a:r>
              <a:rPr lang="en-US" dirty="0"/>
              <a:t>Semi-private room</a:t>
            </a:r>
          </a:p>
          <a:p>
            <a:pPr>
              <a:lnSpc>
                <a:spcPct val="120000"/>
              </a:lnSpc>
              <a:spcBef>
                <a:spcPts val="600"/>
              </a:spcBef>
              <a:buFont typeface="Wingdings" panose="05000000000000000000" pitchFamily="2" charset="2"/>
              <a:buChar char="ü"/>
            </a:pPr>
            <a:r>
              <a:rPr lang="en-US" dirty="0"/>
              <a:t>Meals</a:t>
            </a:r>
          </a:p>
          <a:p>
            <a:pPr>
              <a:lnSpc>
                <a:spcPct val="120000"/>
              </a:lnSpc>
              <a:spcBef>
                <a:spcPts val="600"/>
              </a:spcBef>
              <a:buFont typeface="Wingdings" panose="05000000000000000000" pitchFamily="2" charset="2"/>
              <a:buChar char="ü"/>
            </a:pPr>
            <a:r>
              <a:rPr lang="en-US" dirty="0"/>
              <a:t>Skilled nursing care</a:t>
            </a:r>
          </a:p>
          <a:p>
            <a:pPr>
              <a:lnSpc>
                <a:spcPct val="120000"/>
              </a:lnSpc>
              <a:spcBef>
                <a:spcPts val="600"/>
              </a:spcBef>
              <a:buFont typeface="Wingdings" panose="05000000000000000000" pitchFamily="2" charset="2"/>
              <a:buChar char="ü"/>
            </a:pPr>
            <a:r>
              <a:rPr lang="en-US" dirty="0"/>
              <a:t>Physical, occupational, and speech-language therapy if needed to meet your health goal</a:t>
            </a:r>
          </a:p>
          <a:p>
            <a:pPr>
              <a:lnSpc>
                <a:spcPct val="120000"/>
              </a:lnSpc>
              <a:spcBef>
                <a:spcPts val="600"/>
              </a:spcBef>
              <a:buFont typeface="Wingdings" panose="05000000000000000000" pitchFamily="2" charset="2"/>
              <a:buChar char="ü"/>
            </a:pPr>
            <a:r>
              <a:rPr lang="en-US" dirty="0"/>
              <a:t>Medical social services</a:t>
            </a:r>
          </a:p>
          <a:p>
            <a:pPr>
              <a:lnSpc>
                <a:spcPct val="120000"/>
              </a:lnSpc>
              <a:spcBef>
                <a:spcPts val="600"/>
              </a:spcBef>
              <a:buFont typeface="Wingdings" panose="05000000000000000000" pitchFamily="2" charset="2"/>
              <a:buChar char="ü"/>
            </a:pPr>
            <a:r>
              <a:rPr lang="en-US" dirty="0"/>
              <a:t>Medications, medical supplies/equipment</a:t>
            </a:r>
          </a:p>
          <a:p>
            <a:pPr>
              <a:lnSpc>
                <a:spcPct val="120000"/>
              </a:lnSpc>
              <a:spcBef>
                <a:spcPts val="600"/>
              </a:spcBef>
              <a:buFont typeface="Wingdings" panose="05000000000000000000" pitchFamily="2" charset="2"/>
              <a:buChar char="ü"/>
            </a:pPr>
            <a:r>
              <a:rPr lang="en-US" dirty="0"/>
              <a:t>Ambulance transportation (limited)</a:t>
            </a:r>
          </a:p>
          <a:p>
            <a:pPr lvl="1">
              <a:lnSpc>
                <a:spcPct val="120000"/>
              </a:lnSpc>
              <a:spcBef>
                <a:spcPts val="600"/>
              </a:spcBef>
            </a:pPr>
            <a:r>
              <a:rPr lang="en-US" dirty="0"/>
              <a:t>To nearest supplier of needed services not available at the SNF if other transportation endangers health</a:t>
            </a:r>
          </a:p>
          <a:p>
            <a:pPr>
              <a:lnSpc>
                <a:spcPct val="120000"/>
              </a:lnSpc>
              <a:spcBef>
                <a:spcPts val="600"/>
              </a:spcBef>
              <a:buFont typeface="Wingdings" panose="05000000000000000000" pitchFamily="2" charset="2"/>
              <a:buChar char="ü"/>
            </a:pPr>
            <a:r>
              <a:rPr lang="en-US" dirty="0"/>
              <a:t>Dietary counseling</a:t>
            </a:r>
          </a:p>
        </p:txBody>
      </p:sp>
      <p:sp>
        <p:nvSpPr>
          <p:cNvPr id="2" name="Date Placeholder 1"/>
          <p:cNvSpPr>
            <a:spLocks noGrp="1"/>
          </p:cNvSpPr>
          <p:nvPr>
            <p:ph type="dt" sz="half" idx="4294967295"/>
          </p:nvPr>
        </p:nvSpPr>
        <p:spPr>
          <a:xfrm>
            <a:off x="1614488" y="4767265"/>
            <a:ext cx="1543051" cy="273844"/>
          </a:xfrm>
          <a:prstGeom prst="rect">
            <a:avLst/>
          </a:prstGeom>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13</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97164389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dirty="0"/>
              <a:t>Paying for Skilled Nursing Facility Care</a:t>
            </a:r>
          </a:p>
        </p:txBody>
      </p:sp>
      <p:grpSp>
        <p:nvGrpSpPr>
          <p:cNvPr id="9" name="Group 8" title="Part A Icon"/>
          <p:cNvGrpSpPr/>
          <p:nvPr/>
        </p:nvGrpSpPr>
        <p:grpSpPr>
          <a:xfrm>
            <a:off x="266259" y="2190951"/>
            <a:ext cx="1521267" cy="1215474"/>
            <a:chOff x="226658" y="2607645"/>
            <a:chExt cx="1521267" cy="1215473"/>
          </a:xfrm>
        </p:grpSpPr>
        <p:pic>
          <p:nvPicPr>
            <p:cNvPr id="10" name="Picture 9" title="Part A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1" name="TextBox 10"/>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graphicFrame>
        <p:nvGraphicFramePr>
          <p:cNvPr id="7" name="Table 6" descr="Tale showing costs for skilled nursing facility care for each benefit period in 2014.  Details are included in the speakers' notes." title="table showing costs for skilled nursing facility care "/>
          <p:cNvGraphicFramePr>
            <a:graphicFrameLocks noGrp="1"/>
          </p:cNvGraphicFramePr>
          <p:nvPr>
            <p:extLst>
              <p:ext uri="{D42A27DB-BD31-4B8C-83A1-F6EECF244321}">
                <p14:modId xmlns:p14="http://schemas.microsoft.com/office/powerpoint/2010/main" val="3865704014"/>
              </p:ext>
            </p:extLst>
          </p:nvPr>
        </p:nvGraphicFramePr>
        <p:xfrm>
          <a:off x="1949887" y="940742"/>
          <a:ext cx="6471460" cy="3453938"/>
        </p:xfrm>
        <a:graphic>
          <a:graphicData uri="http://schemas.openxmlformats.org/drawingml/2006/table">
            <a:tbl>
              <a:tblPr firstRow="1" bandRow="1">
                <a:tableStyleId>{5C22544A-7EE6-4342-B048-85BDC9FD1C3A}</a:tableStyleId>
              </a:tblPr>
              <a:tblGrid>
                <a:gridCol w="3181801">
                  <a:extLst>
                    <a:ext uri="{9D8B030D-6E8A-4147-A177-3AD203B41FA5}">
                      <a16:colId xmlns:a16="http://schemas.microsoft.com/office/drawing/2014/main" xmlns="" val="20000"/>
                    </a:ext>
                  </a:extLst>
                </a:gridCol>
                <a:gridCol w="3289659">
                  <a:extLst>
                    <a:ext uri="{9D8B030D-6E8A-4147-A177-3AD203B41FA5}">
                      <a16:colId xmlns:a16="http://schemas.microsoft.com/office/drawing/2014/main" xmlns="" val="20001"/>
                    </a:ext>
                  </a:extLst>
                </a:gridCol>
              </a:tblGrid>
              <a:tr h="868739">
                <a:tc>
                  <a:txBody>
                    <a:bodyPr/>
                    <a:lstStyle/>
                    <a:p>
                      <a:pPr marL="342900" indent="0" algn="l"/>
                      <a:r>
                        <a:rPr lang="en-US" sz="2300" dirty="0"/>
                        <a:t>For Each Benefit </a:t>
                      </a:r>
                    </a:p>
                    <a:p>
                      <a:pPr marL="342900" indent="0" algn="l"/>
                      <a:r>
                        <a:rPr lang="en-US" sz="2300" dirty="0"/>
                        <a:t>Period in </a:t>
                      </a:r>
                      <a:r>
                        <a:rPr lang="en-US" sz="2300" dirty="0" smtClean="0"/>
                        <a:t>2018</a:t>
                      </a:r>
                      <a:endParaRPr lang="en-US" sz="2300" dirty="0">
                        <a:solidFill>
                          <a:schemeClr val="tx1"/>
                        </a:solidFill>
                      </a:endParaRPr>
                    </a:p>
                  </a:txBody>
                  <a:tcPr marL="68580" marR="68580" marT="34291" marB="34291" anchor="ctr"/>
                </a:tc>
                <a:tc>
                  <a:txBody>
                    <a:bodyPr/>
                    <a:lstStyle/>
                    <a:p>
                      <a:pPr algn="ctr"/>
                      <a:r>
                        <a:rPr lang="en-US" sz="2300" dirty="0"/>
                        <a:t>You Pay</a:t>
                      </a:r>
                      <a:endParaRPr lang="en-US" sz="2300" dirty="0">
                        <a:solidFill>
                          <a:schemeClr val="tx1"/>
                        </a:solidFill>
                      </a:endParaRPr>
                    </a:p>
                  </a:txBody>
                  <a:tcPr marL="68580" marR="68580" marT="34291" marB="34291" anchor="ctr"/>
                </a:tc>
                <a:extLst>
                  <a:ext uri="{0D108BD9-81ED-4DB2-BD59-A6C34878D82A}">
                    <a16:rowId xmlns:a16="http://schemas.microsoft.com/office/drawing/2014/main" xmlns="" val="10000"/>
                  </a:ext>
                </a:extLst>
              </a:tr>
              <a:tr h="861733">
                <a:tc>
                  <a:txBody>
                    <a:bodyPr/>
                    <a:lstStyle/>
                    <a:p>
                      <a:pPr marL="228600" indent="0" algn="l"/>
                      <a:r>
                        <a:rPr lang="en-US" sz="2300" dirty="0"/>
                        <a:t>Days 1-20</a:t>
                      </a:r>
                    </a:p>
                  </a:txBody>
                  <a:tcPr marL="68580" marR="68580" marT="34291" marB="34291" anchor="ctr"/>
                </a:tc>
                <a:tc>
                  <a:txBody>
                    <a:bodyPr/>
                    <a:lstStyle/>
                    <a:p>
                      <a:pPr marL="171450" indent="0" algn="ctr"/>
                      <a:r>
                        <a:rPr lang="en-US" sz="2300" dirty="0"/>
                        <a:t>$0</a:t>
                      </a:r>
                    </a:p>
                  </a:txBody>
                  <a:tcPr marL="68580" marR="68580" marT="34291" marB="34291" anchor="ctr"/>
                </a:tc>
                <a:extLst>
                  <a:ext uri="{0D108BD9-81ED-4DB2-BD59-A6C34878D82A}">
                    <a16:rowId xmlns:a16="http://schemas.microsoft.com/office/drawing/2014/main" xmlns="" val="10001"/>
                  </a:ext>
                </a:extLst>
              </a:tr>
              <a:tr h="861733">
                <a:tc>
                  <a:txBody>
                    <a:bodyPr/>
                    <a:lstStyle/>
                    <a:p>
                      <a:pPr marL="228600" indent="0" algn="l"/>
                      <a:r>
                        <a:rPr lang="en-US" sz="2300" dirty="0"/>
                        <a:t>Days 21-100</a:t>
                      </a:r>
                    </a:p>
                  </a:txBody>
                  <a:tcPr marL="68580" marR="68580" marT="34291" marB="34291" anchor="ctr"/>
                </a:tc>
                <a:tc>
                  <a:txBody>
                    <a:bodyPr/>
                    <a:lstStyle/>
                    <a:p>
                      <a:pPr marL="171450" indent="0" algn="ctr"/>
                      <a:r>
                        <a:rPr lang="en-US" sz="2300" dirty="0"/>
                        <a:t>$</a:t>
                      </a:r>
                      <a:r>
                        <a:rPr lang="en-US" sz="2300" kern="1200" dirty="0" smtClean="0">
                          <a:solidFill>
                            <a:schemeClr val="dk1"/>
                          </a:solidFill>
                          <a:latin typeface="+mn-lt"/>
                          <a:ea typeface="+mn-ea"/>
                          <a:cs typeface="+mn-cs"/>
                        </a:rPr>
                        <a:t>167.50</a:t>
                      </a:r>
                      <a:r>
                        <a:rPr lang="en-US" sz="2300" dirty="0" smtClean="0"/>
                        <a:t> </a:t>
                      </a:r>
                      <a:r>
                        <a:rPr lang="en-US" sz="2300" dirty="0"/>
                        <a:t>per day</a:t>
                      </a:r>
                    </a:p>
                  </a:txBody>
                  <a:tcPr marL="68580" marR="68580" marT="34291" marB="34291" anchor="ctr"/>
                </a:tc>
                <a:extLst>
                  <a:ext uri="{0D108BD9-81ED-4DB2-BD59-A6C34878D82A}">
                    <a16:rowId xmlns:a16="http://schemas.microsoft.com/office/drawing/2014/main" xmlns="" val="10002"/>
                  </a:ext>
                </a:extLst>
              </a:tr>
              <a:tr h="861733">
                <a:tc>
                  <a:txBody>
                    <a:bodyPr/>
                    <a:lstStyle/>
                    <a:p>
                      <a:pPr marL="228600" indent="0" algn="l"/>
                      <a:r>
                        <a:rPr lang="en-US" sz="2300" dirty="0"/>
                        <a:t>All days after 100</a:t>
                      </a:r>
                    </a:p>
                  </a:txBody>
                  <a:tcPr marL="68580" marR="68580" marT="34291" marB="34291" anchor="ctr"/>
                </a:tc>
                <a:tc>
                  <a:txBody>
                    <a:bodyPr/>
                    <a:lstStyle/>
                    <a:p>
                      <a:pPr marL="171450" indent="-171450" algn="ctr"/>
                      <a:r>
                        <a:rPr lang="en-US" sz="2300" dirty="0"/>
                        <a:t>All costs</a:t>
                      </a:r>
                    </a:p>
                  </a:txBody>
                  <a:tcPr marL="68580" marR="68580" marT="34291" marB="34291" anchor="ctr"/>
                </a:tc>
                <a:extLst>
                  <a:ext uri="{0D108BD9-81ED-4DB2-BD59-A6C34878D82A}">
                    <a16:rowId xmlns:a16="http://schemas.microsoft.com/office/drawing/2014/main" xmlns="" val="10003"/>
                  </a:ext>
                </a:extLst>
              </a:tr>
            </a:tbl>
          </a:graphicData>
        </a:graphic>
      </p:graphicFrame>
      <p:sp>
        <p:nvSpPr>
          <p:cNvPr id="2" name="Date Placeholder 1"/>
          <p:cNvSpPr>
            <a:spLocks noGrp="1"/>
          </p:cNvSpPr>
          <p:nvPr>
            <p:ph type="dt" sz="half" idx="4294967295"/>
          </p:nvPr>
        </p:nvSpPr>
        <p:spPr>
          <a:xfrm>
            <a:off x="1614488" y="4767265"/>
            <a:ext cx="1543051" cy="273844"/>
          </a:xfrm>
          <a:prstGeom prst="rect">
            <a:avLst/>
          </a:prstGeom>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14</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6864155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Benefit Periods in Original Medicare</a:t>
            </a:r>
          </a:p>
        </p:txBody>
      </p:sp>
      <p:sp>
        <p:nvSpPr>
          <p:cNvPr id="26628" name="Rectangle 3"/>
          <p:cNvSpPr>
            <a:spLocks noGrp="1" noChangeArrowheads="1"/>
          </p:cNvSpPr>
          <p:nvPr>
            <p:ph idx="4294967295"/>
          </p:nvPr>
        </p:nvSpPr>
        <p:spPr>
          <a:xfrm>
            <a:off x="232534" y="849129"/>
            <a:ext cx="6242919" cy="3931165"/>
          </a:xfrm>
        </p:spPr>
        <p:txBody>
          <a:bodyPr/>
          <a:lstStyle/>
          <a:p>
            <a:r>
              <a:rPr lang="en-US" dirty="0"/>
              <a:t>Measures use of inpatient hospital and skilled nursing facility (SNF) services</a:t>
            </a:r>
          </a:p>
          <a:p>
            <a:pPr lvl="1"/>
            <a:r>
              <a:rPr lang="en-US" sz="2200" dirty="0"/>
              <a:t>Begins the day you first get inpatient care in hospital or SNF</a:t>
            </a:r>
          </a:p>
          <a:p>
            <a:pPr lvl="1"/>
            <a:r>
              <a:rPr lang="en-US" sz="2200" dirty="0"/>
              <a:t>Ends when not in hospital/SNF 60 days in a row  </a:t>
            </a:r>
          </a:p>
          <a:p>
            <a:r>
              <a:rPr lang="en-US" dirty="0"/>
              <a:t>Pay Part A deductible for each benefit period</a:t>
            </a:r>
          </a:p>
          <a:p>
            <a:r>
              <a:rPr lang="en-US" dirty="0"/>
              <a:t>No limit to number of benefit periods you can have</a:t>
            </a:r>
            <a:endParaRPr lang="en-US" sz="1500" dirty="0"/>
          </a:p>
          <a:p>
            <a:pPr marL="0" indent="0">
              <a:buNone/>
            </a:pPr>
            <a:endParaRPr lang="en-US" sz="1500" dirty="0"/>
          </a:p>
          <a:p>
            <a:endParaRPr lang="en-US" dirty="0"/>
          </a:p>
        </p:txBody>
      </p:sp>
      <p:sp>
        <p:nvSpPr>
          <p:cNvPr id="5" name="TextBox 4"/>
          <p:cNvSpPr txBox="1"/>
          <p:nvPr/>
        </p:nvSpPr>
        <p:spPr>
          <a:xfrm>
            <a:off x="246759" y="4318629"/>
            <a:ext cx="6228693" cy="461665"/>
          </a:xfrm>
          <a:prstGeom prst="rect">
            <a:avLst/>
          </a:prstGeom>
          <a:solidFill>
            <a:schemeClr val="accent1">
              <a:lumMod val="75000"/>
            </a:schemeClr>
          </a:solidFill>
        </p:spPr>
        <p:txBody>
          <a:bodyPr wrap="square" rtlCol="0">
            <a:spAutoFit/>
          </a:bodyPr>
          <a:lstStyle/>
          <a:p>
            <a:pPr algn="ctr"/>
            <a:r>
              <a:rPr lang="en-US" sz="2400" dirty="0">
                <a:solidFill>
                  <a:prstClr val="white"/>
                </a:solidFill>
              </a:rPr>
              <a:t>Benefit periods can span across calendar years.</a:t>
            </a:r>
          </a:p>
        </p:txBody>
      </p:sp>
      <p:sp>
        <p:nvSpPr>
          <p:cNvPr id="4" name="TextBox 3"/>
          <p:cNvSpPr txBox="1"/>
          <p:nvPr/>
        </p:nvSpPr>
        <p:spPr>
          <a:xfrm>
            <a:off x="6729425" y="779976"/>
            <a:ext cx="1812360" cy="707886"/>
          </a:xfrm>
          <a:prstGeom prst="rect">
            <a:avLst/>
          </a:prstGeom>
          <a:noFill/>
        </p:spPr>
        <p:txBody>
          <a:bodyPr vert="horz" wrap="square" rtlCol="0">
            <a:spAutoFit/>
          </a:bodyPr>
          <a:lstStyle/>
          <a:p>
            <a:r>
              <a:rPr lang="en-US" sz="2000" b="1" dirty="0">
                <a:solidFill>
                  <a:schemeClr val="tx2"/>
                </a:solidFill>
              </a:rPr>
              <a:t>Ends 60 days in a row here…</a:t>
            </a:r>
          </a:p>
        </p:txBody>
      </p:sp>
      <p:pic>
        <p:nvPicPr>
          <p:cNvPr id="17" name="Picture 16" descr="house-178559422.jpg" title="picture of a hours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0913" y="1464381"/>
            <a:ext cx="1363809" cy="909207"/>
          </a:xfrm>
          <a:prstGeom prst="rect">
            <a:avLst/>
          </a:prstGeom>
          <a:effectLst>
            <a:outerShdw blurRad="50800" dist="38100" dir="2700000" algn="tl" rotWithShape="0">
              <a:prstClr val="black">
                <a:alpha val="40000"/>
              </a:prstClr>
            </a:outerShdw>
          </a:effectLst>
        </p:spPr>
      </p:pic>
      <p:sp>
        <p:nvSpPr>
          <p:cNvPr id="19" name="TextBox 18"/>
          <p:cNvSpPr txBox="1"/>
          <p:nvPr/>
        </p:nvSpPr>
        <p:spPr>
          <a:xfrm>
            <a:off x="7035459" y="2284974"/>
            <a:ext cx="1434715" cy="400110"/>
          </a:xfrm>
          <a:prstGeom prst="rect">
            <a:avLst/>
          </a:prstGeom>
          <a:noFill/>
        </p:spPr>
        <p:txBody>
          <a:bodyPr wrap="square" rtlCol="0">
            <a:spAutoFit/>
          </a:bodyPr>
          <a:lstStyle/>
          <a:p>
            <a:pPr algn="ctr">
              <a:defRPr/>
            </a:pPr>
            <a:r>
              <a:rPr lang="en-US" sz="2000" b="1" kern="0" dirty="0">
                <a:solidFill>
                  <a:schemeClr val="tx2"/>
                </a:solidFill>
              </a:rPr>
              <a:t>Home</a:t>
            </a:r>
            <a:endParaRPr lang="en-US" sz="2000" kern="0" dirty="0">
              <a:solidFill>
                <a:schemeClr val="tx2"/>
              </a:solidFill>
            </a:endParaRPr>
          </a:p>
        </p:txBody>
      </p:sp>
      <p:pic>
        <p:nvPicPr>
          <p:cNvPr id="24" name="Picture 23" title="check mark"/>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09611" y="1100901"/>
            <a:ext cx="411480" cy="302895"/>
          </a:xfrm>
          <a:prstGeom prst="rect">
            <a:avLst/>
          </a:prstGeom>
        </p:spPr>
      </p:pic>
      <p:sp>
        <p:nvSpPr>
          <p:cNvPr id="25" name="TextBox 24"/>
          <p:cNvSpPr txBox="1"/>
          <p:nvPr/>
        </p:nvSpPr>
        <p:spPr>
          <a:xfrm>
            <a:off x="7049539" y="2788522"/>
            <a:ext cx="1374708" cy="400110"/>
          </a:xfrm>
          <a:prstGeom prst="rect">
            <a:avLst/>
          </a:prstGeom>
          <a:noFill/>
        </p:spPr>
        <p:txBody>
          <a:bodyPr vert="horz" wrap="square" rtlCol="0">
            <a:spAutoFit/>
          </a:bodyPr>
          <a:lstStyle/>
          <a:p>
            <a:r>
              <a:rPr lang="en-US" sz="2000" b="1" dirty="0">
                <a:solidFill>
                  <a:schemeClr val="tx2"/>
                </a:solidFill>
              </a:rPr>
              <a:t>Not here...</a:t>
            </a:r>
          </a:p>
        </p:txBody>
      </p:sp>
      <p:pic>
        <p:nvPicPr>
          <p:cNvPr id="18" name="Picture 17" descr="elderly man hospital nurse-187567744.jpg" title="Picture of a nursa and a man at the hospital"/>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11324" y="3151651"/>
            <a:ext cx="1404027" cy="936019"/>
          </a:xfrm>
          <a:prstGeom prst="rect">
            <a:avLst/>
          </a:prstGeom>
          <a:effectLst>
            <a:outerShdw blurRad="50800" dist="38100" dir="2700000" algn="tl" rotWithShape="0">
              <a:prstClr val="black">
                <a:alpha val="40000"/>
              </a:prstClr>
            </a:outerShdw>
          </a:effectLst>
        </p:spPr>
      </p:pic>
      <p:sp>
        <p:nvSpPr>
          <p:cNvPr id="20" name="TextBox 19"/>
          <p:cNvSpPr txBox="1"/>
          <p:nvPr/>
        </p:nvSpPr>
        <p:spPr>
          <a:xfrm>
            <a:off x="7134428" y="4016835"/>
            <a:ext cx="1407357" cy="707886"/>
          </a:xfrm>
          <a:prstGeom prst="rect">
            <a:avLst/>
          </a:prstGeom>
          <a:noFill/>
        </p:spPr>
        <p:txBody>
          <a:bodyPr wrap="square" rtlCol="0">
            <a:spAutoFit/>
          </a:bodyPr>
          <a:lstStyle/>
          <a:p>
            <a:pPr algn="ctr">
              <a:defRPr/>
            </a:pPr>
            <a:r>
              <a:rPr lang="en-US" sz="2000" b="1" kern="0" dirty="0">
                <a:solidFill>
                  <a:schemeClr val="tx2"/>
                </a:solidFill>
              </a:rPr>
              <a:t>Hospital </a:t>
            </a:r>
          </a:p>
          <a:p>
            <a:pPr algn="ctr">
              <a:defRPr/>
            </a:pPr>
            <a:r>
              <a:rPr lang="en-US" sz="2000" b="1" kern="0" dirty="0">
                <a:solidFill>
                  <a:schemeClr val="tx2"/>
                </a:solidFill>
              </a:rPr>
              <a:t>or SNF</a:t>
            </a:r>
            <a:endParaRPr lang="en-US" sz="2000" kern="0" dirty="0">
              <a:solidFill>
                <a:schemeClr val="tx2"/>
              </a:solidFill>
            </a:endParaRPr>
          </a:p>
        </p:txBody>
      </p:sp>
      <p:pic>
        <p:nvPicPr>
          <p:cNvPr id="22" name="Picture 21" title="red x"/>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344769" y="2751132"/>
            <a:ext cx="341163" cy="396861"/>
          </a:xfrm>
          <a:prstGeom prst="rect">
            <a:avLst/>
          </a:prstGeom>
        </p:spPr>
      </p:pic>
      <p:sp>
        <p:nvSpPr>
          <p:cNvPr id="11" name="Date Placeholder 10"/>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2" name="Footer Placeholder 11"/>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15</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5678244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b="1" dirty="0"/>
              <a:t>Check Your </a:t>
            </a:r>
            <a:r>
              <a:rPr lang="en-US" b="1" dirty="0" smtClean="0"/>
              <a:t>Knowledge—Benefit </a:t>
            </a:r>
            <a:r>
              <a:rPr lang="en-US" b="1" dirty="0"/>
              <a:t>Periods</a:t>
            </a:r>
          </a:p>
        </p:txBody>
      </p:sp>
      <p:pic>
        <p:nvPicPr>
          <p:cNvPr id="3" name="Picture 2" title="picture of doctor, man and his wife at a hospita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173" y="1926140"/>
            <a:ext cx="1874051" cy="1249367"/>
          </a:xfrm>
          <a:prstGeom prst="rect">
            <a:avLst/>
          </a:prstGeom>
        </p:spPr>
      </p:pic>
      <p:sp>
        <p:nvSpPr>
          <p:cNvPr id="26628" name="Rectangle 3"/>
          <p:cNvSpPr>
            <a:spLocks noGrp="1" noChangeArrowheads="1"/>
          </p:cNvSpPr>
          <p:nvPr>
            <p:ph idx="4294967295"/>
          </p:nvPr>
        </p:nvSpPr>
        <p:spPr>
          <a:xfrm>
            <a:off x="2146301" y="1028701"/>
            <a:ext cx="6083300" cy="3565923"/>
          </a:xfrm>
        </p:spPr>
        <p:txBody>
          <a:bodyPr>
            <a:normAutofit fontScale="92500"/>
          </a:bodyPr>
          <a:lstStyle/>
          <a:p>
            <a:pPr marL="0" indent="0">
              <a:buNone/>
            </a:pPr>
            <a:r>
              <a:rPr lang="en-US" dirty="0"/>
              <a:t>Michael was admitted to the hospital on December 30, </a:t>
            </a:r>
            <a:r>
              <a:rPr lang="en-US" dirty="0" smtClean="0"/>
              <a:t>2017. </a:t>
            </a:r>
            <a:r>
              <a:rPr lang="en-US" dirty="0"/>
              <a:t>He stayed for 5 days. He was readmitted February 2, </a:t>
            </a:r>
            <a:r>
              <a:rPr lang="en-US" dirty="0" smtClean="0"/>
              <a:t>2018 </a:t>
            </a:r>
            <a:r>
              <a:rPr lang="en-US" dirty="0"/>
              <a:t>(29 days later), and stayed for 3 days.</a:t>
            </a:r>
          </a:p>
          <a:p>
            <a:pPr marL="0" indent="0">
              <a:buNone/>
            </a:pPr>
            <a:endParaRPr lang="en-US" dirty="0"/>
          </a:p>
          <a:p>
            <a:pPr marL="0" indent="0">
              <a:buNone/>
            </a:pPr>
            <a:r>
              <a:rPr lang="en-US" dirty="0"/>
              <a:t>Michael had to pay 2 Part A deductibles because his care included time in </a:t>
            </a:r>
            <a:r>
              <a:rPr lang="en-US" dirty="0" smtClean="0"/>
              <a:t>2017 </a:t>
            </a:r>
            <a:r>
              <a:rPr lang="en-US" dirty="0"/>
              <a:t>and </a:t>
            </a:r>
            <a:r>
              <a:rPr lang="en-US" dirty="0" smtClean="0"/>
              <a:t>2018.</a:t>
            </a:r>
            <a:endParaRPr lang="en-US" dirty="0"/>
          </a:p>
          <a:p>
            <a:pPr marL="0" indent="0">
              <a:buNone/>
            </a:pPr>
            <a:r>
              <a:rPr lang="en-US" dirty="0"/>
              <a:t>True</a:t>
            </a:r>
          </a:p>
          <a:p>
            <a:pPr marL="0" indent="0">
              <a:buNone/>
            </a:pPr>
            <a:r>
              <a:rPr lang="en-US" dirty="0"/>
              <a:t>False</a:t>
            </a:r>
          </a:p>
          <a:p>
            <a:pPr marL="0" indent="0">
              <a:buNone/>
            </a:pPr>
            <a:endParaRPr lang="en-US" sz="2100" dirty="0"/>
          </a:p>
          <a:p>
            <a:pPr marL="0" indent="0">
              <a:buNone/>
            </a:pPr>
            <a:endParaRPr lang="en-US" sz="2100" b="1" dirty="0"/>
          </a:p>
          <a:p>
            <a:pPr marL="0" indent="0">
              <a:buNone/>
            </a:pPr>
            <a:endParaRPr lang="en-US" dirty="0"/>
          </a:p>
        </p:txBody>
      </p:sp>
      <p:sp>
        <p:nvSpPr>
          <p:cNvPr id="2" name="Rounded Rectangle 1" title="rectangle indicating the answer is false"/>
          <p:cNvSpPr/>
          <p:nvPr/>
        </p:nvSpPr>
        <p:spPr>
          <a:xfrm>
            <a:off x="2142514" y="3995457"/>
            <a:ext cx="792527" cy="457200"/>
          </a:xfrm>
          <a:prstGeom prst="roundRect">
            <a:avLst/>
          </a:prstGeom>
          <a:noFill/>
          <a:ln w="317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1" dirty="0"/>
          </a:p>
        </p:txBody>
      </p:sp>
      <p:sp>
        <p:nvSpPr>
          <p:cNvPr id="9" name="Date Placeholder 8"/>
          <p:cNvSpPr>
            <a:spLocks noGrp="1"/>
          </p:cNvSpPr>
          <p:nvPr>
            <p:ph type="dt" sz="half" idx="10"/>
          </p:nvPr>
        </p:nvSpPr>
        <p:spPr/>
        <p:txBody>
          <a:bodyPr/>
          <a:lstStyle/>
          <a:p>
            <a:r>
              <a:rPr lang="en-US" smtClean="0"/>
              <a:t>March 2018</a:t>
            </a:r>
            <a:endParaRPr lang="en-US" dirty="0"/>
          </a:p>
        </p:txBody>
      </p:sp>
      <p:sp>
        <p:nvSpPr>
          <p:cNvPr id="10" name="Footer Placeholder 9"/>
          <p:cNvSpPr>
            <a:spLocks noGrp="1"/>
          </p:cNvSpPr>
          <p:nvPr>
            <p:ph type="ftr" sz="quarter" idx="11"/>
          </p:nvPr>
        </p:nvSpPr>
        <p:spPr/>
        <p:txBody>
          <a:bodyPr/>
          <a:lstStyle/>
          <a:p>
            <a:r>
              <a:rPr lang="en-US" smtClean="0"/>
              <a:t>Understanding Medicare</a:t>
            </a:r>
            <a:endParaRPr lang="en-US" dirty="0"/>
          </a:p>
        </p:txBody>
      </p:sp>
      <p:sp>
        <p:nvSpPr>
          <p:cNvPr id="11" name="Slide Number Placeholder 10"/>
          <p:cNvSpPr>
            <a:spLocks noGrp="1"/>
          </p:cNvSpPr>
          <p:nvPr>
            <p:ph type="sldNum" sz="quarter" idx="12"/>
          </p:nvPr>
        </p:nvSpPr>
        <p:spPr/>
        <p:txBody>
          <a:bodyPr/>
          <a:lstStyle/>
          <a:p>
            <a:fld id="{F62912B7-67D0-4C7F-B2EE-F336CB0BE48F}" type="slidenum">
              <a:rPr lang="en-US" smtClean="0"/>
              <a:t>16</a:t>
            </a:fld>
            <a:endParaRPr lang="en-US" dirty="0"/>
          </a:p>
        </p:txBody>
      </p:sp>
    </p:spTree>
    <p:custDataLst>
      <p:tags r:id="rId1"/>
    </p:custDataLst>
    <p:extLst>
      <p:ext uri="{BB962C8B-B14F-4D97-AF65-F5344CB8AC3E}">
        <p14:creationId xmlns:p14="http://schemas.microsoft.com/office/powerpoint/2010/main" val="3894920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Home Health Care Coverage</a:t>
            </a:r>
          </a:p>
        </p:txBody>
      </p:sp>
      <p:pic>
        <p:nvPicPr>
          <p:cNvPr id="9" name="Picture 8" title="Picture of man and nurse in home care setti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650" y="947800"/>
            <a:ext cx="1720463" cy="2582801"/>
          </a:xfrm>
          <a:prstGeom prst="rect">
            <a:avLst/>
          </a:prstGeom>
        </p:spPr>
      </p:pic>
      <p:sp>
        <p:nvSpPr>
          <p:cNvPr id="11" name="TextBox 10"/>
          <p:cNvSpPr txBox="1"/>
          <p:nvPr/>
        </p:nvSpPr>
        <p:spPr>
          <a:xfrm>
            <a:off x="221462" y="3568049"/>
            <a:ext cx="2871777" cy="1323439"/>
          </a:xfrm>
          <a:prstGeom prst="rect">
            <a:avLst/>
          </a:prstGeom>
          <a:noFill/>
        </p:spPr>
        <p:txBody>
          <a:bodyPr wrap="square" rtlCol="0">
            <a:spAutoFit/>
          </a:bodyPr>
          <a:lstStyle/>
          <a:p>
            <a:r>
              <a:rPr lang="en-US" sz="2000" dirty="0"/>
              <a:t>Usually, a home health care agency coordinates the services your doctor orders for you.</a:t>
            </a:r>
          </a:p>
        </p:txBody>
      </p:sp>
      <p:sp>
        <p:nvSpPr>
          <p:cNvPr id="8" name="Content Placeholder 7"/>
          <p:cNvSpPr>
            <a:spLocks noGrp="1"/>
          </p:cNvSpPr>
          <p:nvPr>
            <p:ph idx="1"/>
          </p:nvPr>
        </p:nvSpPr>
        <p:spPr>
          <a:xfrm>
            <a:off x="2895601" y="947799"/>
            <a:ext cx="5791200" cy="3819467"/>
          </a:xfrm>
        </p:spPr>
        <p:txBody>
          <a:bodyPr>
            <a:normAutofit/>
          </a:bodyPr>
          <a:lstStyle/>
          <a:p>
            <a:pPr marL="207957" lvl="1" indent="-207957">
              <a:buFont typeface="Wingdings" panose="05000000000000000000" pitchFamily="2" charset="2"/>
              <a:buChar char="ü"/>
            </a:pPr>
            <a:r>
              <a:rPr lang="en-US" dirty="0" smtClean="0"/>
              <a:t>Intermittent </a:t>
            </a:r>
            <a:r>
              <a:rPr lang="en-US" dirty="0"/>
              <a:t>skilled nursing care</a:t>
            </a:r>
          </a:p>
          <a:p>
            <a:pPr marL="207957" lvl="1" indent="-207957">
              <a:buFont typeface="Wingdings" panose="05000000000000000000" pitchFamily="2" charset="2"/>
              <a:buChar char="ü"/>
            </a:pPr>
            <a:r>
              <a:rPr lang="en-US" dirty="0"/>
              <a:t>Physical therapy</a:t>
            </a:r>
          </a:p>
          <a:p>
            <a:pPr marL="207957" lvl="1" indent="-207957">
              <a:buFont typeface="Wingdings" panose="05000000000000000000" pitchFamily="2" charset="2"/>
              <a:buChar char="ü"/>
            </a:pPr>
            <a:r>
              <a:rPr lang="en-US" dirty="0"/>
              <a:t>Speech-language pathology services</a:t>
            </a:r>
          </a:p>
          <a:p>
            <a:pPr marL="207957" lvl="1" indent="-207957">
              <a:buFont typeface="Wingdings" panose="05000000000000000000" pitchFamily="2" charset="2"/>
              <a:buChar char="ü"/>
            </a:pPr>
            <a:r>
              <a:rPr lang="en-US" dirty="0"/>
              <a:t>Continued occupational services, and more</a:t>
            </a:r>
          </a:p>
          <a:p>
            <a:pPr>
              <a:buFont typeface="Wingdings" panose="05000000000000000000" pitchFamily="2" charset="2"/>
              <a:buChar char="x"/>
            </a:pPr>
            <a:r>
              <a:rPr lang="en-US" dirty="0"/>
              <a:t> Medicare doesn’t pay for</a:t>
            </a:r>
          </a:p>
          <a:p>
            <a:pPr marL="630223" lvl="1" indent="-207957"/>
            <a:r>
              <a:rPr lang="en-US" dirty="0"/>
              <a:t>24-hour-a-day care at home</a:t>
            </a:r>
          </a:p>
          <a:p>
            <a:pPr marL="630223" lvl="1" indent="-207957"/>
            <a:r>
              <a:rPr lang="en-US" dirty="0"/>
              <a:t>Meals delivered to your home</a:t>
            </a:r>
          </a:p>
          <a:p>
            <a:pPr marL="630223" lvl="1" indent="-207957"/>
            <a:r>
              <a:rPr lang="en-US" dirty="0"/>
              <a:t>Homemaker services  </a:t>
            </a:r>
          </a:p>
          <a:p>
            <a:pPr marL="630223" lvl="1" indent="-207957"/>
            <a:r>
              <a:rPr lang="en-US" dirty="0"/>
              <a:t>Personal care</a:t>
            </a:r>
          </a:p>
          <a:p>
            <a:pPr lvl="1"/>
            <a:endParaRPr lang="en-US" dirty="0"/>
          </a:p>
        </p:txBody>
      </p:sp>
      <p:sp>
        <p:nvSpPr>
          <p:cNvPr id="6" name="Date Placeholder 5"/>
          <p:cNvSpPr>
            <a:spLocks noGrp="1"/>
          </p:cNvSpPr>
          <p:nvPr>
            <p:ph type="dt" sz="half" idx="10"/>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17</a:t>
            </a:fld>
            <a:endParaRPr lang="en-US" dirty="0"/>
          </a:p>
        </p:txBody>
      </p:sp>
    </p:spTree>
    <p:extLst>
      <p:ext uri="{BB962C8B-B14F-4D97-AF65-F5344CB8AC3E}">
        <p14:creationId xmlns:p14="http://schemas.microsoft.com/office/powerpoint/2010/main" val="2505059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normAutofit fontScale="90000"/>
          </a:bodyPr>
          <a:lstStyle/>
          <a:p>
            <a:r>
              <a:rPr lang="en-US" dirty="0"/>
              <a:t>5 Required Conditions for </a:t>
            </a:r>
            <a:br>
              <a:rPr lang="en-US" dirty="0"/>
            </a:br>
            <a:r>
              <a:rPr lang="en-US" dirty="0"/>
              <a:t>Home Health Care Coverage </a:t>
            </a:r>
          </a:p>
        </p:txBody>
      </p:sp>
      <p:grpSp>
        <p:nvGrpSpPr>
          <p:cNvPr id="8" name="Group 7" title="Part A Icon"/>
          <p:cNvGrpSpPr/>
          <p:nvPr/>
        </p:nvGrpSpPr>
        <p:grpSpPr>
          <a:xfrm>
            <a:off x="266259" y="2190951"/>
            <a:ext cx="1521267" cy="1215474"/>
            <a:chOff x="226658" y="2607645"/>
            <a:chExt cx="1521267" cy="1215473"/>
          </a:xfrm>
        </p:grpSpPr>
        <p:pic>
          <p:nvPicPr>
            <p:cNvPr id="10" name="Picture 9" title="Part A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1" name="TextBox 10"/>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
        <p:nvSpPr>
          <p:cNvPr id="31748" name="Rectangle 3"/>
          <p:cNvSpPr>
            <a:spLocks noGrp="1" noChangeArrowheads="1"/>
          </p:cNvSpPr>
          <p:nvPr>
            <p:ph idx="1"/>
          </p:nvPr>
        </p:nvSpPr>
        <p:spPr>
          <a:xfrm>
            <a:off x="1876302" y="950495"/>
            <a:ext cx="5850380" cy="3816769"/>
          </a:xfrm>
        </p:spPr>
        <p:txBody>
          <a:bodyPr/>
          <a:lstStyle/>
          <a:p>
            <a:pPr marL="385753" indent="-385753">
              <a:buFont typeface="+mj-lt"/>
              <a:buAutoNum type="arabicPeriod"/>
            </a:pPr>
            <a:r>
              <a:rPr lang="en-US" dirty="0"/>
              <a:t>Must be homebound </a:t>
            </a:r>
          </a:p>
          <a:p>
            <a:pPr marL="385753" indent="-385753">
              <a:buFont typeface="+mj-lt"/>
              <a:buAutoNum type="arabicPeriod"/>
            </a:pPr>
            <a:r>
              <a:rPr lang="en-US" dirty="0"/>
              <a:t>Must need skilled care on part-time </a:t>
            </a:r>
            <a:r>
              <a:rPr lang="en-US" dirty="0" smtClean="0"/>
              <a:t>or intermittent </a:t>
            </a:r>
            <a:r>
              <a:rPr lang="en-US" dirty="0"/>
              <a:t>basis</a:t>
            </a:r>
          </a:p>
          <a:p>
            <a:pPr marL="385753" indent="-385753">
              <a:buFont typeface="+mj-lt"/>
              <a:buAutoNum type="arabicPeriod"/>
            </a:pPr>
            <a:r>
              <a:rPr lang="en-US" dirty="0"/>
              <a:t>Must be under the care of a doctor</a:t>
            </a:r>
          </a:p>
          <a:p>
            <a:pPr lvl="2">
              <a:buSzPct val="100000"/>
              <a:buFont typeface="Arial" panose="020B0604020202020204" pitchFamily="34" charset="0"/>
              <a:buChar char="•"/>
            </a:pPr>
            <a:r>
              <a:rPr lang="en-US" sz="2000" dirty="0"/>
              <a:t>Receiving services under a plan of care</a:t>
            </a:r>
          </a:p>
          <a:p>
            <a:pPr marL="385753" indent="-385753">
              <a:buFont typeface="+mj-lt"/>
              <a:buAutoNum type="arabicPeriod"/>
            </a:pPr>
            <a:r>
              <a:rPr lang="en-US" dirty="0"/>
              <a:t>Have face-to-face encounter with doctor </a:t>
            </a:r>
          </a:p>
          <a:p>
            <a:pPr lvl="2">
              <a:buSzPct val="100000"/>
              <a:buFont typeface="Arial" panose="020B0604020202020204" pitchFamily="34" charset="0"/>
              <a:buChar char="•"/>
            </a:pPr>
            <a:r>
              <a:rPr lang="en-US" sz="2000" dirty="0"/>
              <a:t>Prior to start of care or within 30 days</a:t>
            </a:r>
          </a:p>
          <a:p>
            <a:pPr marL="385753" indent="-385753">
              <a:buFont typeface="+mj-lt"/>
              <a:buAutoNum type="arabicPeriod"/>
            </a:pPr>
            <a:r>
              <a:rPr lang="en-US" dirty="0"/>
              <a:t>Home health agency must be Medicare-approved</a:t>
            </a:r>
          </a:p>
        </p:txBody>
      </p:sp>
      <p:sp>
        <p:nvSpPr>
          <p:cNvPr id="2" name="Date Placeholder 1"/>
          <p:cNvSpPr>
            <a:spLocks noGrp="1"/>
          </p:cNvSpPr>
          <p:nvPr>
            <p:ph type="dt" sz="half" idx="4294967295"/>
          </p:nvPr>
        </p:nvSpPr>
        <p:spPr>
          <a:xfrm>
            <a:off x="569460" y="4767265"/>
            <a:ext cx="1543051" cy="273844"/>
          </a:xfrm>
          <a:prstGeom prst="rect">
            <a:avLst/>
          </a:prstGeom>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18</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43492232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dirty="0"/>
              <a:t>Paying for Home Health Care</a:t>
            </a:r>
          </a:p>
        </p:txBody>
      </p:sp>
      <p:grpSp>
        <p:nvGrpSpPr>
          <p:cNvPr id="8" name="Group 7" title="Part A Icon"/>
          <p:cNvGrpSpPr/>
          <p:nvPr/>
        </p:nvGrpSpPr>
        <p:grpSpPr>
          <a:xfrm>
            <a:off x="266259" y="2190951"/>
            <a:ext cx="1521267" cy="1215474"/>
            <a:chOff x="226658" y="2607645"/>
            <a:chExt cx="1521267" cy="1215473"/>
          </a:xfrm>
        </p:grpSpPr>
        <p:pic>
          <p:nvPicPr>
            <p:cNvPr id="9" name="Picture 8" title="Part A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1" name="TextBox 10"/>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
        <p:nvSpPr>
          <p:cNvPr id="33796" name="Rectangle 3"/>
          <p:cNvSpPr>
            <a:spLocks noGrp="1" noChangeArrowheads="1"/>
          </p:cNvSpPr>
          <p:nvPr>
            <p:ph idx="1"/>
          </p:nvPr>
        </p:nvSpPr>
        <p:spPr>
          <a:xfrm>
            <a:off x="1803401" y="933396"/>
            <a:ext cx="6921271" cy="3754417"/>
          </a:xfrm>
        </p:spPr>
        <p:txBody>
          <a:bodyPr>
            <a:normAutofit/>
          </a:bodyPr>
          <a:lstStyle/>
          <a:p>
            <a:r>
              <a:rPr lang="en-US" sz="2800" dirty="0"/>
              <a:t>In Original Medicare you pay</a:t>
            </a:r>
          </a:p>
          <a:p>
            <a:pPr lvl="1" indent="-219069"/>
            <a:r>
              <a:rPr lang="en-US" sz="2400" dirty="0"/>
              <a:t>Nothing for covered home health care services</a:t>
            </a:r>
          </a:p>
          <a:p>
            <a:pPr lvl="1" indent="-219069"/>
            <a:r>
              <a:rPr lang="en-US" sz="2400" dirty="0"/>
              <a:t>20% of Medicare-approved amount </a:t>
            </a:r>
          </a:p>
          <a:p>
            <a:pPr lvl="2"/>
            <a:r>
              <a:rPr lang="en-US" sz="2000" dirty="0"/>
              <a:t>For durable medical equipment </a:t>
            </a:r>
          </a:p>
          <a:p>
            <a:pPr marL="942951" lvl="3" indent="-217483">
              <a:buSzPct val="50000"/>
            </a:pPr>
            <a:r>
              <a:rPr lang="en-US" sz="2000" dirty="0"/>
              <a:t>Covered by Part B </a:t>
            </a:r>
          </a:p>
          <a:p>
            <a:r>
              <a:rPr lang="en-US" sz="2800" dirty="0"/>
              <a:t>Plan of care reviewed every 60 days</a:t>
            </a:r>
          </a:p>
          <a:p>
            <a:pPr lvl="1" indent="-219069"/>
            <a:r>
              <a:rPr lang="en-US" sz="2400" dirty="0"/>
              <a:t>Called episode of care</a:t>
            </a:r>
          </a:p>
        </p:txBody>
      </p:sp>
      <p:sp>
        <p:nvSpPr>
          <p:cNvPr id="2" name="Date Placeholder 1"/>
          <p:cNvSpPr>
            <a:spLocks noGrp="1"/>
          </p:cNvSpPr>
          <p:nvPr>
            <p:ph type="dt" sz="half" idx="4294967295"/>
          </p:nvPr>
        </p:nvSpPr>
        <p:spPr>
          <a:xfrm>
            <a:off x="351744" y="4767265"/>
            <a:ext cx="1543051" cy="273844"/>
          </a:xfrm>
          <a:prstGeom prst="rect">
            <a:avLst/>
          </a:prstGeom>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19</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097814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Lessons</a:t>
            </a:r>
          </a:p>
        </p:txBody>
      </p:sp>
      <p:sp>
        <p:nvSpPr>
          <p:cNvPr id="5" name="Content Placeholder 4"/>
          <p:cNvSpPr>
            <a:spLocks noGrp="1"/>
          </p:cNvSpPr>
          <p:nvPr>
            <p:ph idx="4294967295"/>
          </p:nvPr>
        </p:nvSpPr>
        <p:spPr>
          <a:xfrm>
            <a:off x="628652" y="1022750"/>
            <a:ext cx="6244829" cy="3567113"/>
          </a:xfrm>
        </p:spPr>
        <p:txBody>
          <a:bodyPr>
            <a:normAutofit/>
          </a:bodyPr>
          <a:lstStyle/>
          <a:p>
            <a:pPr marL="346066" indent="-346066">
              <a:lnSpc>
                <a:spcPct val="120000"/>
              </a:lnSpc>
              <a:spcBef>
                <a:spcPts val="600"/>
              </a:spcBef>
              <a:buFont typeface="+mj-lt"/>
              <a:buAutoNum type="arabicPeriod"/>
            </a:pPr>
            <a:r>
              <a:rPr lang="en-US" dirty="0"/>
              <a:t>Medicare Basics</a:t>
            </a:r>
          </a:p>
          <a:p>
            <a:pPr marL="346066" indent="-346066">
              <a:lnSpc>
                <a:spcPct val="120000"/>
              </a:lnSpc>
              <a:spcBef>
                <a:spcPts val="600"/>
              </a:spcBef>
              <a:buFont typeface="+mj-lt"/>
              <a:buAutoNum type="arabicPeriod"/>
            </a:pPr>
            <a:r>
              <a:rPr lang="en-US" dirty="0" smtClean="0">
                <a:solidFill>
                  <a:prstClr val="black"/>
                </a:solidFill>
              </a:rPr>
              <a:t>Medicare </a:t>
            </a:r>
            <a:r>
              <a:rPr lang="en-US" dirty="0">
                <a:solidFill>
                  <a:prstClr val="black"/>
                </a:solidFill>
              </a:rPr>
              <a:t>Coverage Choices</a:t>
            </a:r>
          </a:p>
          <a:p>
            <a:pPr marL="346066" indent="-346066">
              <a:lnSpc>
                <a:spcPct val="120000"/>
              </a:lnSpc>
              <a:spcBef>
                <a:spcPts val="600"/>
              </a:spcBef>
              <a:buFont typeface="+mj-lt"/>
              <a:buAutoNum type="arabicPeriod"/>
            </a:pPr>
            <a:r>
              <a:rPr lang="en-US" dirty="0"/>
              <a:t>Coordination of Benefits</a:t>
            </a:r>
          </a:p>
          <a:p>
            <a:pPr marL="346066" indent="-346066">
              <a:lnSpc>
                <a:spcPct val="120000"/>
              </a:lnSpc>
              <a:spcBef>
                <a:spcPts val="600"/>
              </a:spcBef>
              <a:buFont typeface="+mj-lt"/>
              <a:buAutoNum type="arabicPeriod"/>
            </a:pPr>
            <a:r>
              <a:rPr lang="en-US" dirty="0"/>
              <a:t>Fraud, Waste, and Abuse</a:t>
            </a:r>
          </a:p>
          <a:p>
            <a:pPr marL="346066" indent="-346066">
              <a:lnSpc>
                <a:spcPct val="120000"/>
              </a:lnSpc>
              <a:spcBef>
                <a:spcPts val="600"/>
              </a:spcBef>
              <a:buFont typeface="+mj-lt"/>
              <a:buAutoNum type="arabicPeriod"/>
            </a:pPr>
            <a:r>
              <a:rPr lang="en-US" dirty="0"/>
              <a:t>Review</a:t>
            </a:r>
          </a:p>
          <a:p>
            <a:pPr marL="428604" indent="-385745">
              <a:buFont typeface="+mj-lt"/>
              <a:buAutoNum type="arabicPeriod"/>
            </a:pPr>
            <a:endParaRPr lang="en-US" dirty="0"/>
          </a:p>
        </p:txBody>
      </p:sp>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F62912B7-67D0-4C7F-B2EE-F336CB0BE48F}" type="slidenum">
              <a:rPr lang="en-US" smtClean="0"/>
              <a:t>2</a:t>
            </a:fld>
            <a:endParaRPr lang="en-US" dirty="0"/>
          </a:p>
        </p:txBody>
      </p:sp>
    </p:spTree>
    <p:extLst>
      <p:ext uri="{BB962C8B-B14F-4D97-AF65-F5344CB8AC3E}">
        <p14:creationId xmlns:p14="http://schemas.microsoft.com/office/powerpoint/2010/main" val="88216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a:t>
            </a:r>
            <a:r>
              <a:rPr lang="en-US" dirty="0" smtClean="0"/>
              <a:t>Knowledge—Is </a:t>
            </a:r>
            <a:r>
              <a:rPr lang="en-US" dirty="0"/>
              <a:t>She Homebound?</a:t>
            </a:r>
          </a:p>
        </p:txBody>
      </p:sp>
      <p:pic>
        <p:nvPicPr>
          <p:cNvPr id="8" name="Picture 7" title="rectangle indicating the answer is tru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9424" y="1512013"/>
            <a:ext cx="1734977" cy="2311400"/>
          </a:xfrm>
          <a:prstGeom prst="rect">
            <a:avLst/>
          </a:prstGeom>
        </p:spPr>
      </p:pic>
      <p:sp>
        <p:nvSpPr>
          <p:cNvPr id="3" name="Content Placeholder 2"/>
          <p:cNvSpPr>
            <a:spLocks noGrp="1"/>
          </p:cNvSpPr>
          <p:nvPr>
            <p:ph idx="1"/>
          </p:nvPr>
        </p:nvSpPr>
        <p:spPr>
          <a:xfrm>
            <a:off x="2501900" y="878311"/>
            <a:ext cx="6013451" cy="3754417"/>
          </a:xfrm>
        </p:spPr>
        <p:txBody>
          <a:bodyPr>
            <a:normAutofit fontScale="92500" lnSpcReduction="10000"/>
          </a:bodyPr>
          <a:lstStyle/>
          <a:p>
            <a:pPr marL="0" indent="0">
              <a:buNone/>
            </a:pPr>
            <a:r>
              <a:rPr lang="en-US" dirty="0"/>
              <a:t>Matsu is getting </a:t>
            </a:r>
            <a:r>
              <a:rPr lang="en-US" dirty="0" smtClean="0"/>
              <a:t>Medicare-covered </a:t>
            </a:r>
            <a:r>
              <a:rPr lang="en-US" dirty="0"/>
              <a:t>Home Health care. On Monday, her daughter picked her up and took her to a doctor’s appointment. On Sunday, her son picked her up and took her church. </a:t>
            </a:r>
            <a:r>
              <a:rPr lang="en-US" dirty="0" smtClean="0"/>
              <a:t>As long as she meets the other requirements to receive home health care, she still </a:t>
            </a:r>
            <a:r>
              <a:rPr lang="en-US" dirty="0"/>
              <a:t>qualifies for home health coverage even though she was able to leave her house.</a:t>
            </a:r>
          </a:p>
          <a:p>
            <a:pPr marL="0" indent="0">
              <a:buNone/>
            </a:pPr>
            <a:endParaRPr lang="en-US" dirty="0"/>
          </a:p>
          <a:p>
            <a:pPr marL="0" indent="0">
              <a:buNone/>
            </a:pPr>
            <a:r>
              <a:rPr lang="en-US" dirty="0"/>
              <a:t>True</a:t>
            </a:r>
          </a:p>
          <a:p>
            <a:pPr marL="0" indent="0">
              <a:buNone/>
            </a:pPr>
            <a:r>
              <a:rPr lang="en-US" dirty="0"/>
              <a:t>False</a:t>
            </a:r>
          </a:p>
        </p:txBody>
      </p:sp>
      <p:sp>
        <p:nvSpPr>
          <p:cNvPr id="7" name="Rounded Rectangle 6" title="Picure of woman"/>
          <p:cNvSpPr/>
          <p:nvPr/>
        </p:nvSpPr>
        <p:spPr>
          <a:xfrm>
            <a:off x="2501901" y="3671617"/>
            <a:ext cx="792527" cy="457200"/>
          </a:xfrm>
          <a:prstGeom prst="roundRect">
            <a:avLst/>
          </a:prstGeom>
          <a:noFill/>
          <a:ln w="317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1" dirty="0"/>
          </a:p>
        </p:txBody>
      </p:sp>
      <p:sp>
        <p:nvSpPr>
          <p:cNvPr id="6" name="Date Placeholder 5"/>
          <p:cNvSpPr>
            <a:spLocks noGrp="1"/>
          </p:cNvSpPr>
          <p:nvPr>
            <p:ph type="dt" sz="half" idx="2"/>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20</a:t>
            </a:fld>
            <a:endParaRPr lang="en-US" dirty="0"/>
          </a:p>
        </p:txBody>
      </p:sp>
    </p:spTree>
    <p:extLst>
      <p:ext uri="{BB962C8B-B14F-4D97-AF65-F5344CB8AC3E}">
        <p14:creationId xmlns:p14="http://schemas.microsoft.com/office/powerpoint/2010/main" val="99095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dirty="0"/>
              <a:t>What </a:t>
            </a:r>
            <a:r>
              <a:rPr lang="en-US" dirty="0" smtClean="0"/>
              <a:t>is </a:t>
            </a:r>
            <a:r>
              <a:rPr lang="en-US" dirty="0"/>
              <a:t>Hospice Care?</a:t>
            </a:r>
          </a:p>
        </p:txBody>
      </p:sp>
      <p:grpSp>
        <p:nvGrpSpPr>
          <p:cNvPr id="9" name="Group 8" title="Part A Icon"/>
          <p:cNvGrpSpPr/>
          <p:nvPr/>
        </p:nvGrpSpPr>
        <p:grpSpPr>
          <a:xfrm>
            <a:off x="266259" y="2190951"/>
            <a:ext cx="1521267" cy="1215474"/>
            <a:chOff x="226658" y="2607645"/>
            <a:chExt cx="1521267" cy="1215473"/>
          </a:xfrm>
        </p:grpSpPr>
        <p:pic>
          <p:nvPicPr>
            <p:cNvPr id="10" name="Picture 9" title="Part A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1" name="TextBox 10"/>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
        <p:nvSpPr>
          <p:cNvPr id="34820" name="Rectangle 3"/>
          <p:cNvSpPr>
            <a:spLocks noGrp="1" noChangeArrowheads="1"/>
          </p:cNvSpPr>
          <p:nvPr>
            <p:ph idx="1"/>
          </p:nvPr>
        </p:nvSpPr>
        <p:spPr>
          <a:xfrm>
            <a:off x="1803401" y="872263"/>
            <a:ext cx="6711951" cy="3819467"/>
          </a:xfrm>
        </p:spPr>
        <p:txBody>
          <a:bodyPr>
            <a:normAutofit lnSpcReduction="10000"/>
          </a:bodyPr>
          <a:lstStyle/>
          <a:p>
            <a:r>
              <a:rPr lang="en-US" sz="2100" dirty="0"/>
              <a:t>Interdisciplinary team provides services for those with a life expectancy of 6 months or less, and their family</a:t>
            </a:r>
          </a:p>
          <a:p>
            <a:r>
              <a:rPr lang="en-US" sz="2100" dirty="0"/>
              <a:t>Sign election statement choosing hospice care instead of routine Medicare-covered benefits to treat your terminal illness</a:t>
            </a:r>
          </a:p>
          <a:p>
            <a:r>
              <a:rPr lang="en-US" sz="2100" dirty="0"/>
              <a:t>Focus is on comfort and pain relief, not cure </a:t>
            </a:r>
          </a:p>
          <a:p>
            <a:r>
              <a:rPr lang="en-US" sz="2100" dirty="0"/>
              <a:t>Doctor must certify each “election period”</a:t>
            </a:r>
          </a:p>
          <a:p>
            <a:pPr lvl="1" indent="-219069"/>
            <a:r>
              <a:rPr lang="en-US" sz="1951" dirty="0"/>
              <a:t>Two 90-day periods</a:t>
            </a:r>
          </a:p>
          <a:p>
            <a:pPr lvl="1" indent="-219069"/>
            <a:r>
              <a:rPr lang="en-US" sz="1951" dirty="0"/>
              <a:t>Then unlimited 60-day periods </a:t>
            </a:r>
          </a:p>
          <a:p>
            <a:pPr lvl="1" indent="-219069"/>
            <a:r>
              <a:rPr lang="en-US" sz="1951" dirty="0"/>
              <a:t>Face-to-face encounter </a:t>
            </a:r>
          </a:p>
          <a:p>
            <a:r>
              <a:rPr lang="en-US" sz="2100" dirty="0"/>
              <a:t>Hospice provider must be </a:t>
            </a:r>
            <a:r>
              <a:rPr lang="en-US" sz="2100" dirty="0" smtClean="0"/>
              <a:t>Medicare approved</a:t>
            </a:r>
            <a:endParaRPr lang="en-US" sz="2100" dirty="0"/>
          </a:p>
        </p:txBody>
      </p:sp>
      <p:sp>
        <p:nvSpPr>
          <p:cNvPr id="2" name="Date Placeholder 1"/>
          <p:cNvSpPr>
            <a:spLocks noGrp="1"/>
          </p:cNvSpPr>
          <p:nvPr>
            <p:ph type="dt" sz="half" idx="10"/>
          </p:nvPr>
        </p:nvSpPr>
        <p:spPr>
          <a:prstGeom prst="rect">
            <a:avLst/>
          </a:prstGeom>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21</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89574266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dirty="0"/>
              <a:t>Covered Hospice Services</a:t>
            </a:r>
          </a:p>
        </p:txBody>
      </p:sp>
      <p:pic>
        <p:nvPicPr>
          <p:cNvPr id="5" name="Picture 4" title="Picture of hand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5741" y="1872892"/>
            <a:ext cx="2311527" cy="1175109"/>
          </a:xfrm>
          <a:prstGeom prst="rect">
            <a:avLst/>
          </a:prstGeom>
        </p:spPr>
      </p:pic>
      <p:grpSp>
        <p:nvGrpSpPr>
          <p:cNvPr id="8" name="Group 7" title="Part A Icon"/>
          <p:cNvGrpSpPr/>
          <p:nvPr/>
        </p:nvGrpSpPr>
        <p:grpSpPr>
          <a:xfrm>
            <a:off x="310233" y="3137644"/>
            <a:ext cx="1521267" cy="1215474"/>
            <a:chOff x="226658" y="2607645"/>
            <a:chExt cx="1521267" cy="1215473"/>
          </a:xfrm>
        </p:grpSpPr>
        <p:pic>
          <p:nvPicPr>
            <p:cNvPr id="9" name="Picture 8" title="Part A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0" name="TextBox 9"/>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
        <p:nvSpPr>
          <p:cNvPr id="35844" name="Rectangle 3"/>
          <p:cNvSpPr>
            <a:spLocks noGrp="1" noChangeArrowheads="1"/>
          </p:cNvSpPr>
          <p:nvPr>
            <p:ph idx="1"/>
          </p:nvPr>
        </p:nvSpPr>
        <p:spPr>
          <a:xfrm>
            <a:off x="2667001" y="790503"/>
            <a:ext cx="6210300" cy="3976763"/>
          </a:xfrm>
        </p:spPr>
        <p:txBody>
          <a:bodyPr>
            <a:normAutofit lnSpcReduction="10000"/>
          </a:bodyPr>
          <a:lstStyle/>
          <a:p>
            <a:pPr>
              <a:buFont typeface="Wingdings" panose="05000000000000000000" pitchFamily="2" charset="2"/>
              <a:buChar char="ü"/>
            </a:pPr>
            <a:r>
              <a:rPr lang="en-US" sz="2100" dirty="0"/>
              <a:t>Physician and nursing services</a:t>
            </a:r>
          </a:p>
          <a:p>
            <a:pPr>
              <a:buFont typeface="Wingdings" panose="05000000000000000000" pitchFamily="2" charset="2"/>
              <a:buChar char="ü"/>
            </a:pPr>
            <a:r>
              <a:rPr lang="en-US" sz="2100" dirty="0"/>
              <a:t>Physical, occupational, and speech-language therapy</a:t>
            </a:r>
          </a:p>
          <a:p>
            <a:pPr>
              <a:buFont typeface="Wingdings" panose="05000000000000000000" pitchFamily="2" charset="2"/>
              <a:buChar char="ü"/>
            </a:pPr>
            <a:r>
              <a:rPr lang="en-US" sz="2100" dirty="0"/>
              <a:t>Medical equipment and supplies</a:t>
            </a:r>
          </a:p>
          <a:p>
            <a:pPr>
              <a:buFont typeface="Wingdings" panose="05000000000000000000" pitchFamily="2" charset="2"/>
              <a:buChar char="ü"/>
            </a:pPr>
            <a:r>
              <a:rPr lang="en-US" sz="2100" dirty="0"/>
              <a:t>Drugs for symptom control and pain relief</a:t>
            </a:r>
          </a:p>
          <a:p>
            <a:pPr>
              <a:buFont typeface="Wingdings" panose="05000000000000000000" pitchFamily="2" charset="2"/>
              <a:buChar char="ü"/>
            </a:pPr>
            <a:r>
              <a:rPr lang="en-US" sz="2100" dirty="0"/>
              <a:t>Short-term hospital inpatient care for pain and symptom management</a:t>
            </a:r>
          </a:p>
          <a:p>
            <a:pPr>
              <a:buFont typeface="Wingdings" panose="05000000000000000000" pitchFamily="2" charset="2"/>
              <a:buChar char="ü"/>
            </a:pPr>
            <a:r>
              <a:rPr lang="en-US" sz="2100" dirty="0"/>
              <a:t>Respite care in a Medicare-certified facility</a:t>
            </a:r>
          </a:p>
          <a:p>
            <a:pPr lvl="1"/>
            <a:r>
              <a:rPr lang="en-US" sz="1800" dirty="0"/>
              <a:t>Up to 5 days each time, no limit to number of times</a:t>
            </a:r>
          </a:p>
          <a:p>
            <a:pPr>
              <a:buFont typeface="Wingdings" panose="05000000000000000000" pitchFamily="2" charset="2"/>
              <a:buChar char="ü"/>
            </a:pPr>
            <a:r>
              <a:rPr lang="en-US" sz="2100" dirty="0"/>
              <a:t>Hospice aide and homemaker services</a:t>
            </a:r>
          </a:p>
          <a:p>
            <a:pPr>
              <a:buFont typeface="Wingdings" panose="05000000000000000000" pitchFamily="2" charset="2"/>
              <a:buChar char="ü"/>
            </a:pPr>
            <a:r>
              <a:rPr lang="en-US" sz="2100" dirty="0"/>
              <a:t>Social worker services</a:t>
            </a:r>
          </a:p>
          <a:p>
            <a:pPr>
              <a:buFont typeface="Wingdings" panose="05000000000000000000" pitchFamily="2" charset="2"/>
              <a:buChar char="ü"/>
            </a:pPr>
            <a:r>
              <a:rPr lang="en-US" sz="2100" dirty="0"/>
              <a:t>Grief, dietary, and other counseling</a:t>
            </a: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22</a:t>
            </a:fld>
            <a:endParaRPr lang="en-US" dirty="0">
              <a:solidFill>
                <a:prstClr val="black">
                  <a:tint val="75000"/>
                </a:prstClr>
              </a:solidFill>
            </a:endParaRPr>
          </a:p>
        </p:txBody>
      </p:sp>
      <p:sp>
        <p:nvSpPr>
          <p:cNvPr id="2" name="Date Placeholder 1"/>
          <p:cNvSpPr>
            <a:spLocks noGrp="1"/>
          </p:cNvSpPr>
          <p:nvPr>
            <p:ph type="dt" sz="half" idx="2"/>
          </p:nvPr>
        </p:nvSpPr>
        <p:spPr>
          <a:prstGeom prst="rect">
            <a:avLst/>
          </a:prstGeom>
        </p:spPr>
        <p:txBody>
          <a:bodyPr/>
          <a:lstStyle/>
          <a:p>
            <a:r>
              <a:rPr lang="en-US" smtClean="0">
                <a:solidFill>
                  <a:prstClr val="black">
                    <a:tint val="75000"/>
                  </a:prstClr>
                </a:solidFill>
              </a:rPr>
              <a:t>March 2018</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9811068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dirty="0"/>
              <a:t>Paying for Hospice Care</a:t>
            </a:r>
          </a:p>
        </p:txBody>
      </p:sp>
      <p:grpSp>
        <p:nvGrpSpPr>
          <p:cNvPr id="9" name="Group 8" title="Part A Icon"/>
          <p:cNvGrpSpPr/>
          <p:nvPr/>
        </p:nvGrpSpPr>
        <p:grpSpPr>
          <a:xfrm>
            <a:off x="266259" y="2190951"/>
            <a:ext cx="1521267" cy="1215474"/>
            <a:chOff x="226658" y="2607645"/>
            <a:chExt cx="1521267" cy="1215473"/>
          </a:xfrm>
        </p:grpSpPr>
        <p:pic>
          <p:nvPicPr>
            <p:cNvPr id="10" name="Picture 9" title="Part A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1" name="TextBox 10"/>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
        <p:nvSpPr>
          <p:cNvPr id="36868" name="Rectangle 3"/>
          <p:cNvSpPr>
            <a:spLocks noGrp="1" noChangeArrowheads="1"/>
          </p:cNvSpPr>
          <p:nvPr>
            <p:ph idx="1"/>
          </p:nvPr>
        </p:nvSpPr>
        <p:spPr>
          <a:xfrm>
            <a:off x="1614489" y="818151"/>
            <a:ext cx="7099855" cy="3949115"/>
          </a:xfrm>
        </p:spPr>
        <p:txBody>
          <a:bodyPr>
            <a:normAutofit/>
          </a:bodyPr>
          <a:lstStyle/>
          <a:p>
            <a:r>
              <a:rPr lang="en-US" dirty="0"/>
              <a:t>In Original Medicare you pay </a:t>
            </a:r>
          </a:p>
          <a:p>
            <a:pPr lvl="1" indent="-219069"/>
            <a:r>
              <a:rPr lang="en-US" dirty="0"/>
              <a:t>Nothing for hospice care</a:t>
            </a:r>
          </a:p>
          <a:p>
            <a:pPr lvl="1" indent="-219069"/>
            <a:r>
              <a:rPr lang="en-US" dirty="0"/>
              <a:t>Up to $5 per Rx to manage pain and symptoms</a:t>
            </a:r>
          </a:p>
          <a:p>
            <a:pPr lvl="2"/>
            <a:r>
              <a:rPr lang="en-US" dirty="0"/>
              <a:t>While at home</a:t>
            </a:r>
          </a:p>
          <a:p>
            <a:pPr lvl="1" indent="-219069"/>
            <a:r>
              <a:rPr lang="en-US" dirty="0"/>
              <a:t>5% for inpatient respite care</a:t>
            </a:r>
          </a:p>
          <a:p>
            <a:r>
              <a:rPr lang="en-US" dirty="0"/>
              <a:t>Room and board may be covered in certain cases</a:t>
            </a:r>
          </a:p>
          <a:p>
            <a:pPr lvl="1" indent="-219069"/>
            <a:r>
              <a:rPr lang="en-US" dirty="0"/>
              <a:t>Short-term respite care </a:t>
            </a:r>
          </a:p>
          <a:p>
            <a:pPr lvl="1" indent="-219069"/>
            <a:r>
              <a:rPr lang="en-US" dirty="0"/>
              <a:t>For pain/symptom management that can’t be managed at home</a:t>
            </a:r>
          </a:p>
          <a:p>
            <a:pPr lvl="1" indent="-219069"/>
            <a:r>
              <a:rPr lang="en-US" dirty="0"/>
              <a:t>If you have Medicaid and live in a nursing facility</a:t>
            </a:r>
          </a:p>
          <a:p>
            <a:pPr lvl="1"/>
            <a:endParaRPr lang="en-US" dirty="0"/>
          </a:p>
        </p:txBody>
      </p:sp>
      <p:sp>
        <p:nvSpPr>
          <p:cNvPr id="2" name="Date Placeholder 1"/>
          <p:cNvSpPr>
            <a:spLocks noGrp="1"/>
          </p:cNvSpPr>
          <p:nvPr>
            <p:ph type="dt" sz="half" idx="4294967295"/>
          </p:nvPr>
        </p:nvSpPr>
        <p:spPr>
          <a:xfrm>
            <a:off x="380773" y="4767265"/>
            <a:ext cx="1543051" cy="273844"/>
          </a:xfrm>
          <a:prstGeom prst="rect">
            <a:avLst/>
          </a:prstGeom>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23</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3233153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a:xfrm>
            <a:off x="996118" y="110259"/>
            <a:ext cx="7886700" cy="478627"/>
          </a:xfrm>
        </p:spPr>
        <p:txBody>
          <a:bodyPr>
            <a:normAutofit fontScale="90000"/>
          </a:bodyPr>
          <a:lstStyle/>
          <a:p>
            <a:r>
              <a:rPr lang="en-US" b="1" dirty="0"/>
              <a:t>Original Medicare: What </a:t>
            </a:r>
            <a:r>
              <a:rPr lang="en-US" b="1" dirty="0" smtClean="0"/>
              <a:t>is the Cost and Coverage of Part B?</a:t>
            </a:r>
            <a:endParaRPr lang="en-US" b="1" dirty="0"/>
          </a:p>
        </p:txBody>
      </p:sp>
      <p:grpSp>
        <p:nvGrpSpPr>
          <p:cNvPr id="3" name="Group 2" title="Part B icon"/>
          <p:cNvGrpSpPr/>
          <p:nvPr/>
        </p:nvGrpSpPr>
        <p:grpSpPr>
          <a:xfrm>
            <a:off x="153026" y="1963785"/>
            <a:ext cx="1568748" cy="1144086"/>
            <a:chOff x="153025" y="1963783"/>
            <a:chExt cx="1568748" cy="1144086"/>
          </a:xfrm>
        </p:grpSpPr>
        <p:pic>
          <p:nvPicPr>
            <p:cNvPr id="8" name="Picture 7"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0" name="TextBox 9"/>
            <p:cNvSpPr txBox="1"/>
            <p:nvPr/>
          </p:nvSpPr>
          <p:spPr>
            <a:xfrm>
              <a:off x="153025" y="2599781"/>
              <a:ext cx="1568748" cy="508088"/>
            </a:xfrm>
            <a:prstGeom prst="rect">
              <a:avLst/>
            </a:prstGeom>
            <a:noFill/>
          </p:spPr>
          <p:txBody>
            <a:bodyPr wrap="squar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grpSp>
      <p:sp>
        <p:nvSpPr>
          <p:cNvPr id="5" name="Rectangle 4"/>
          <p:cNvSpPr/>
          <p:nvPr/>
        </p:nvSpPr>
        <p:spPr>
          <a:xfrm>
            <a:off x="1768060" y="890340"/>
            <a:ext cx="7096981" cy="3926716"/>
          </a:xfrm>
          <a:prstGeom prst="rect">
            <a:avLst/>
          </a:prstGeom>
        </p:spPr>
        <p:txBody>
          <a:bodyPr wrap="square">
            <a:spAutoFit/>
          </a:bodyPr>
          <a:lstStyle/>
          <a:p>
            <a:pPr>
              <a:spcBef>
                <a:spcPts val="451"/>
              </a:spcBef>
            </a:pPr>
            <a:r>
              <a:rPr lang="en-US" sz="2600" b="1" dirty="0">
                <a:solidFill>
                  <a:prstClr val="black"/>
                </a:solidFill>
              </a:rPr>
              <a:t>Part B—Medical Insurance </a:t>
            </a:r>
            <a:r>
              <a:rPr lang="en-US" sz="2600" dirty="0">
                <a:solidFill>
                  <a:prstClr val="black"/>
                </a:solidFill>
              </a:rPr>
              <a:t>helps cover medically necessary</a:t>
            </a:r>
          </a:p>
          <a:p>
            <a:pPr marL="342891" indent="-342891">
              <a:spcBef>
                <a:spcPts val="451"/>
              </a:spcBef>
              <a:buFont typeface="Wingdings" panose="05000000000000000000" pitchFamily="2" charset="2"/>
              <a:buChar char="ü"/>
            </a:pPr>
            <a:r>
              <a:rPr lang="en-US" sz="2100" dirty="0">
                <a:solidFill>
                  <a:prstClr val="black"/>
                </a:solidFill>
              </a:rPr>
              <a:t>Doctors’ services</a:t>
            </a:r>
          </a:p>
          <a:p>
            <a:pPr marL="342891" indent="-342891">
              <a:spcBef>
                <a:spcPts val="451"/>
              </a:spcBef>
              <a:buFont typeface="Wingdings" panose="05000000000000000000" pitchFamily="2" charset="2"/>
              <a:buChar char="ü"/>
            </a:pPr>
            <a:r>
              <a:rPr lang="en-US" sz="2100" dirty="0">
                <a:solidFill>
                  <a:prstClr val="black"/>
                </a:solidFill>
              </a:rPr>
              <a:t>Outpatient medical and surgical services and supplies</a:t>
            </a:r>
          </a:p>
          <a:p>
            <a:pPr marL="342891" indent="-342891">
              <a:spcBef>
                <a:spcPts val="451"/>
              </a:spcBef>
              <a:buFont typeface="Wingdings" panose="05000000000000000000" pitchFamily="2" charset="2"/>
              <a:buChar char="ü"/>
            </a:pPr>
            <a:r>
              <a:rPr lang="en-US" sz="2100" dirty="0">
                <a:solidFill>
                  <a:prstClr val="black"/>
                </a:solidFill>
              </a:rPr>
              <a:t>Clinical lab tests</a:t>
            </a:r>
          </a:p>
          <a:p>
            <a:pPr marL="342891" indent="-342891">
              <a:spcBef>
                <a:spcPts val="451"/>
              </a:spcBef>
              <a:buFont typeface="Wingdings" panose="05000000000000000000" pitchFamily="2" charset="2"/>
              <a:buChar char="ü"/>
            </a:pPr>
            <a:r>
              <a:rPr lang="en-US" sz="2100" dirty="0">
                <a:solidFill>
                  <a:prstClr val="black"/>
                </a:solidFill>
              </a:rPr>
              <a:t>Durable medical equipment (may need to use certain suppliers)</a:t>
            </a:r>
          </a:p>
          <a:p>
            <a:pPr marL="342891" indent="-342891">
              <a:spcBef>
                <a:spcPts val="451"/>
              </a:spcBef>
              <a:buFont typeface="Wingdings" panose="05000000000000000000" pitchFamily="2" charset="2"/>
              <a:buChar char="ü"/>
            </a:pPr>
            <a:r>
              <a:rPr lang="en-US" sz="2100" dirty="0">
                <a:solidFill>
                  <a:prstClr val="black"/>
                </a:solidFill>
              </a:rPr>
              <a:t>Diabetic testing supplies</a:t>
            </a:r>
          </a:p>
          <a:p>
            <a:pPr marL="342891" indent="-342891">
              <a:spcBef>
                <a:spcPts val="451"/>
              </a:spcBef>
              <a:buFont typeface="Wingdings" panose="05000000000000000000" pitchFamily="2" charset="2"/>
              <a:buChar char="ü"/>
            </a:pPr>
            <a:r>
              <a:rPr lang="en-US" sz="2100" dirty="0">
                <a:solidFill>
                  <a:prstClr val="black"/>
                </a:solidFill>
              </a:rPr>
              <a:t>Preventive services (like flu shots and a yearly wellness visit)</a:t>
            </a:r>
          </a:p>
          <a:p>
            <a:pPr marL="342891" indent="-342891">
              <a:spcBef>
                <a:spcPts val="451"/>
              </a:spcBef>
              <a:buFont typeface="Wingdings" panose="05000000000000000000" pitchFamily="2" charset="2"/>
              <a:buChar char="ü"/>
            </a:pPr>
            <a:r>
              <a:rPr lang="en-US" sz="2100" dirty="0">
                <a:solidFill>
                  <a:prstClr val="black"/>
                </a:solidFill>
              </a:rPr>
              <a:t>Home health care</a:t>
            </a:r>
          </a:p>
        </p:txBody>
      </p:sp>
      <p:sp>
        <p:nvSpPr>
          <p:cNvPr id="14" name="Date Placeholder 13"/>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5" name="Footer Placeholder 14"/>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6" name="Slide Number Placeholder 15"/>
          <p:cNvSpPr>
            <a:spLocks noGrp="1"/>
          </p:cNvSpPr>
          <p:nvPr>
            <p:ph type="sldNum" sz="quarter" idx="12"/>
          </p:nvPr>
        </p:nvSpPr>
        <p:spPr/>
        <p:txBody>
          <a:bodyPr/>
          <a:lstStyle/>
          <a:p>
            <a:fld id="{F62912B7-67D0-4C7F-B2EE-F336CB0BE48F}"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1972530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t>
            </a:r>
            <a:r>
              <a:rPr lang="en-US" dirty="0" smtClean="0"/>
              <a:t>B—What </a:t>
            </a:r>
            <a:r>
              <a:rPr lang="en-US" dirty="0"/>
              <a:t>You Pay in </a:t>
            </a:r>
            <a:r>
              <a:rPr lang="en-US" dirty="0" smtClean="0"/>
              <a:t>2018</a:t>
            </a:r>
            <a:endParaRPr lang="en-US" dirty="0"/>
          </a:p>
        </p:txBody>
      </p:sp>
      <p:grpSp>
        <p:nvGrpSpPr>
          <p:cNvPr id="11" name="Group 10" title="Part B icon"/>
          <p:cNvGrpSpPr/>
          <p:nvPr/>
        </p:nvGrpSpPr>
        <p:grpSpPr>
          <a:xfrm>
            <a:off x="32706" y="1963785"/>
            <a:ext cx="1568748" cy="1144086"/>
            <a:chOff x="153025" y="1963783"/>
            <a:chExt cx="1568748" cy="1144086"/>
          </a:xfrm>
        </p:grpSpPr>
        <p:pic>
          <p:nvPicPr>
            <p:cNvPr id="12" name="Picture 11"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3" name="TextBox 12"/>
            <p:cNvSpPr txBox="1"/>
            <p:nvPr/>
          </p:nvSpPr>
          <p:spPr>
            <a:xfrm>
              <a:off x="153025" y="2599781"/>
              <a:ext cx="1568748" cy="508088"/>
            </a:xfrm>
            <a:prstGeom prst="rect">
              <a:avLst/>
            </a:prstGeom>
            <a:noFill/>
          </p:spPr>
          <p:txBody>
            <a:bodyPr wrap="squar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grpSp>
      <p:sp>
        <p:nvSpPr>
          <p:cNvPr id="3" name="Content Placeholder 2"/>
          <p:cNvSpPr>
            <a:spLocks noGrp="1"/>
          </p:cNvSpPr>
          <p:nvPr>
            <p:ph idx="1"/>
          </p:nvPr>
        </p:nvSpPr>
        <p:spPr>
          <a:xfrm>
            <a:off x="1392229" y="810329"/>
            <a:ext cx="7574271" cy="4401816"/>
          </a:xfrm>
        </p:spPr>
        <p:txBody>
          <a:bodyPr>
            <a:normAutofit/>
          </a:bodyPr>
          <a:lstStyle/>
          <a:p>
            <a:pPr marL="369877" lvl="1" indent="-342891">
              <a:buFont typeface="Wingdings" panose="05000000000000000000" pitchFamily="2" charset="2"/>
              <a:buChar char="§"/>
            </a:pPr>
            <a:r>
              <a:rPr lang="en-US" b="1" dirty="0"/>
              <a:t>Monthly </a:t>
            </a:r>
            <a:r>
              <a:rPr lang="en-US" b="1" dirty="0" smtClean="0"/>
              <a:t>Premium</a:t>
            </a:r>
            <a:r>
              <a:rPr lang="en-US" dirty="0" smtClean="0"/>
              <a:t>–</a:t>
            </a:r>
            <a:r>
              <a:rPr lang="en-US" sz="1900" dirty="0"/>
              <a:t>Standard premium is $134 (or higher depending on your income, see next slide)</a:t>
            </a:r>
          </a:p>
          <a:p>
            <a:pPr marL="355591" lvl="1" indent="-342891">
              <a:buFont typeface="Wingdings" panose="05000000000000000000" pitchFamily="2" charset="2"/>
              <a:buChar char="§"/>
            </a:pPr>
            <a:r>
              <a:rPr lang="en-US" b="1" dirty="0" smtClean="0"/>
              <a:t>Yearly deductible</a:t>
            </a:r>
            <a:r>
              <a:rPr lang="en-US" dirty="0" smtClean="0"/>
              <a:t>–$183</a:t>
            </a:r>
            <a:endParaRPr lang="en-US" b="1" dirty="0"/>
          </a:p>
          <a:p>
            <a:pPr marL="342891" lvl="1" indent="-342891">
              <a:buSzPct val="100000"/>
              <a:buFont typeface="Wingdings" panose="05000000000000000000" pitchFamily="2" charset="2"/>
              <a:buChar char="§"/>
            </a:pPr>
            <a:r>
              <a:rPr lang="en-US" b="1" dirty="0" smtClean="0"/>
              <a:t>Coinsurance</a:t>
            </a:r>
            <a:r>
              <a:rPr lang="en-US" dirty="0" smtClean="0"/>
              <a:t>–</a:t>
            </a:r>
            <a:r>
              <a:rPr lang="en-US" sz="1900" dirty="0"/>
              <a:t>20% coinsurance for most covered services, like doctor’s services and some preventive services, if provider accepts assignment </a:t>
            </a:r>
          </a:p>
          <a:p>
            <a:pPr marL="574660" lvl="1" indent="-231769">
              <a:spcAft>
                <a:spcPts val="200"/>
              </a:spcAft>
              <a:buClr>
                <a:schemeClr val="tx1"/>
              </a:buClr>
            </a:pPr>
            <a:r>
              <a:rPr lang="en-US" sz="1900" dirty="0"/>
              <a:t>$0 for some preventive services</a:t>
            </a:r>
          </a:p>
          <a:p>
            <a:pPr marL="574660" lvl="2" indent="-231769">
              <a:spcAft>
                <a:spcPts val="200"/>
              </a:spcAft>
              <a:buClr>
                <a:schemeClr val="tx1"/>
              </a:buClr>
              <a:buSzPct val="100000"/>
              <a:buFont typeface="Arial" panose="020B0604020202020204" pitchFamily="34" charset="0"/>
              <a:buChar char="•"/>
            </a:pPr>
            <a:r>
              <a:rPr lang="en-US" sz="1900" dirty="0"/>
              <a:t>20% coinsurance for outpatient mental health services, and copayments for hospital outpatient services</a:t>
            </a:r>
            <a:endParaRPr lang="en-US" sz="1900" dirty="0">
              <a:latin typeface="Minion Pro"/>
            </a:endParaRPr>
          </a:p>
          <a:p>
            <a:pPr marL="747695" lvl="2" indent="-285744">
              <a:buSzPct val="100000"/>
              <a:buFont typeface="Arial" panose="020B0604020202020204" pitchFamily="34" charset="0"/>
              <a:buChar char="•"/>
            </a:pPr>
            <a:endParaRPr lang="en-US" dirty="0"/>
          </a:p>
          <a:p>
            <a:pPr marL="692133" lvl="2" indent="-342891">
              <a:buSzPct val="100000"/>
              <a:buFont typeface="Arial" panose="020B0604020202020204" pitchFamily="34" charset="0"/>
              <a:buChar char="•"/>
            </a:pPr>
            <a:endParaRPr lang="en-US" dirty="0"/>
          </a:p>
          <a:p>
            <a:pPr lvl="1">
              <a:buFont typeface="Wingdings" panose="05000000000000000000" pitchFamily="2" charset="2"/>
              <a:buChar char="§"/>
            </a:pPr>
            <a:endParaRPr lang="en-US" dirty="0">
              <a:solidFill>
                <a:prstClr val="black"/>
              </a:solidFill>
            </a:endParaRPr>
          </a:p>
        </p:txBody>
      </p:sp>
      <p:sp>
        <p:nvSpPr>
          <p:cNvPr id="5" name="Date Placeholder 4"/>
          <p:cNvSpPr>
            <a:spLocks noGrp="1"/>
          </p:cNvSpPr>
          <p:nvPr>
            <p:ph type="dt" sz="half" idx="4294967295"/>
          </p:nvPr>
        </p:nvSpPr>
        <p:spPr>
          <a:xfrm>
            <a:off x="1614488" y="4767265"/>
            <a:ext cx="1543051" cy="273844"/>
          </a:xfrm>
          <a:prstGeom prst="rect">
            <a:avLst/>
          </a:prstGeom>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2805672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715" y="-33452"/>
            <a:ext cx="6995160" cy="745959"/>
          </a:xfrm>
        </p:spPr>
        <p:txBody>
          <a:bodyPr>
            <a:normAutofit fontScale="90000"/>
          </a:bodyPr>
          <a:lstStyle/>
          <a:p>
            <a:r>
              <a:rPr lang="en-US" dirty="0"/>
              <a:t>Monthly </a:t>
            </a:r>
            <a:r>
              <a:rPr lang="en-US"/>
              <a:t>Part </a:t>
            </a:r>
            <a:r>
              <a:rPr lang="en-US" smtClean="0"/>
              <a:t>B </a:t>
            </a:r>
            <a:r>
              <a:rPr lang="en-US" dirty="0"/>
              <a:t>Standard Premium—Income-Related Monthly Adjustment Amount for </a:t>
            </a:r>
            <a:r>
              <a:rPr lang="en-US" dirty="0" smtClean="0"/>
              <a:t>2018</a:t>
            </a:r>
            <a:endParaRPr lang="en-US" dirty="0"/>
          </a:p>
        </p:txBody>
      </p:sp>
      <p:sp>
        <p:nvSpPr>
          <p:cNvPr id="7" name="TextBox 6"/>
          <p:cNvSpPr txBox="1"/>
          <p:nvPr/>
        </p:nvSpPr>
        <p:spPr>
          <a:xfrm>
            <a:off x="1098396" y="767546"/>
            <a:ext cx="7198112" cy="369332"/>
          </a:xfrm>
          <a:prstGeom prst="rect">
            <a:avLst/>
          </a:prstGeom>
          <a:noFill/>
        </p:spPr>
        <p:txBody>
          <a:bodyPr wrap="square" rtlCol="0">
            <a:spAutoFit/>
          </a:bodyPr>
          <a:lstStyle/>
          <a:p>
            <a:pPr algn="ctr"/>
            <a:r>
              <a:rPr lang="en-US" sz="1800" b="1" dirty="0">
                <a:solidFill>
                  <a:schemeClr val="accent1">
                    <a:lumMod val="50000"/>
                  </a:schemeClr>
                </a:solidFill>
              </a:rPr>
              <a:t>Chart is based on your yearly income </a:t>
            </a:r>
            <a:r>
              <a:rPr lang="en-US" sz="1800" b="1" i="1" dirty="0">
                <a:solidFill>
                  <a:schemeClr val="accent1">
                    <a:lumMod val="50000"/>
                  </a:schemeClr>
                </a:solidFill>
              </a:rPr>
              <a:t>in </a:t>
            </a:r>
            <a:r>
              <a:rPr lang="en-US" sz="1800" b="1" i="1" dirty="0" smtClean="0">
                <a:solidFill>
                  <a:schemeClr val="accent1">
                    <a:lumMod val="50000"/>
                  </a:schemeClr>
                </a:solidFill>
              </a:rPr>
              <a:t>2016 </a:t>
            </a:r>
            <a:r>
              <a:rPr lang="en-US" sz="1800" b="1" dirty="0">
                <a:solidFill>
                  <a:schemeClr val="accent1">
                    <a:lumMod val="50000"/>
                  </a:schemeClr>
                </a:solidFill>
              </a:rPr>
              <a:t>(for what you pay in </a:t>
            </a:r>
            <a:r>
              <a:rPr lang="en-US" sz="1800" b="1" dirty="0" smtClean="0">
                <a:solidFill>
                  <a:schemeClr val="accent1">
                    <a:lumMod val="50000"/>
                  </a:schemeClr>
                </a:solidFill>
              </a:rPr>
              <a:t>2018)</a:t>
            </a:r>
            <a:endParaRPr lang="en-US" sz="1800" dirty="0">
              <a:solidFill>
                <a:prstClr val="black"/>
              </a:solidFill>
            </a:endParaRPr>
          </a:p>
        </p:txBody>
      </p:sp>
      <p:graphicFrame>
        <p:nvGraphicFramePr>
          <p:cNvPr id="8" name="Content Placeholder 8" descr="Table showing monthly Part B premium based upon individual and joint tax filing status and rates. Details are included in the speakers' notes."/>
          <p:cNvGraphicFramePr>
            <a:graphicFrameLocks/>
          </p:cNvGraphicFramePr>
          <p:nvPr>
            <p:extLst>
              <p:ext uri="{D42A27DB-BD31-4B8C-83A1-F6EECF244321}">
                <p14:modId xmlns:p14="http://schemas.microsoft.com/office/powerpoint/2010/main" val="3456051322"/>
              </p:ext>
            </p:extLst>
          </p:nvPr>
        </p:nvGraphicFramePr>
        <p:xfrm>
          <a:off x="215900" y="1162893"/>
          <a:ext cx="8712202" cy="3171662"/>
        </p:xfrm>
        <a:graphic>
          <a:graphicData uri="http://schemas.openxmlformats.org/drawingml/2006/table">
            <a:tbl>
              <a:tblPr firstRow="1" bandRow="1">
                <a:tableStyleId>{5C22544A-7EE6-4342-B048-85BDC9FD1C3A}</a:tableStyleId>
              </a:tblPr>
              <a:tblGrid>
                <a:gridCol w="2465067">
                  <a:extLst>
                    <a:ext uri="{9D8B030D-6E8A-4147-A177-3AD203B41FA5}">
                      <a16:colId xmlns:a16="http://schemas.microsoft.com/office/drawing/2014/main" xmlns="" val="20000"/>
                    </a:ext>
                  </a:extLst>
                </a:gridCol>
                <a:gridCol w="2422807">
                  <a:extLst>
                    <a:ext uri="{9D8B030D-6E8A-4147-A177-3AD203B41FA5}">
                      <a16:colId xmlns:a16="http://schemas.microsoft.com/office/drawing/2014/main" xmlns="" val="20001"/>
                    </a:ext>
                  </a:extLst>
                </a:gridCol>
                <a:gridCol w="2380549">
                  <a:extLst>
                    <a:ext uri="{9D8B030D-6E8A-4147-A177-3AD203B41FA5}">
                      <a16:colId xmlns:a16="http://schemas.microsoft.com/office/drawing/2014/main" xmlns="" val="20002"/>
                    </a:ext>
                  </a:extLst>
                </a:gridCol>
                <a:gridCol w="1443779">
                  <a:extLst>
                    <a:ext uri="{9D8B030D-6E8A-4147-A177-3AD203B41FA5}">
                      <a16:colId xmlns:a16="http://schemas.microsoft.com/office/drawing/2014/main" xmlns="" val="20003"/>
                    </a:ext>
                  </a:extLst>
                </a:gridCol>
              </a:tblGrid>
              <a:tr h="807954">
                <a:tc>
                  <a:txBody>
                    <a:bodyPr/>
                    <a:lstStyle/>
                    <a:p>
                      <a:pPr marL="0" marR="0" algn="ctr">
                        <a:lnSpc>
                          <a:spcPct val="115000"/>
                        </a:lnSpc>
                        <a:spcBef>
                          <a:spcPts val="0"/>
                        </a:spcBef>
                        <a:spcAft>
                          <a:spcPts val="0"/>
                        </a:spcAft>
                      </a:pPr>
                      <a:r>
                        <a:rPr lang="en-US" sz="2000" dirty="0"/>
                        <a:t>File Individual Tax Return</a:t>
                      </a:r>
                      <a:endParaRPr lang="en-US" sz="2000" dirty="0">
                        <a:solidFill>
                          <a:schemeClr val="tx1"/>
                        </a:solidFill>
                        <a:latin typeface="+mn-lt"/>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000" dirty="0"/>
                        <a:t>File Joint Tax</a:t>
                      </a:r>
                      <a:r>
                        <a:rPr lang="en-US" sz="2000" baseline="0" dirty="0"/>
                        <a:t> Return</a:t>
                      </a:r>
                      <a:endParaRPr lang="en-US" sz="2000" dirty="0">
                        <a:solidFill>
                          <a:schemeClr val="tx1"/>
                        </a:solidFill>
                        <a:latin typeface="+mn-lt"/>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000" dirty="0">
                          <a:solidFill>
                            <a:schemeClr val="bg1"/>
                          </a:solidFill>
                          <a:latin typeface="+mn-lt"/>
                          <a:ea typeface="Calibri"/>
                          <a:cs typeface="Times New Roman"/>
                        </a:rPr>
                        <a:t>File Married &amp; Separate Tax Return</a:t>
                      </a:r>
                    </a:p>
                  </a:txBody>
                  <a:tcPr marL="51435" marR="51435" marT="0" marB="0"/>
                </a:tc>
                <a:tc>
                  <a:txBody>
                    <a:bodyPr/>
                    <a:lstStyle/>
                    <a:p>
                      <a:pPr marL="0" marR="0" algn="ctr">
                        <a:lnSpc>
                          <a:spcPct val="115000"/>
                        </a:lnSpc>
                        <a:spcBef>
                          <a:spcPts val="0"/>
                        </a:spcBef>
                        <a:spcAft>
                          <a:spcPts val="0"/>
                        </a:spcAft>
                      </a:pPr>
                      <a:r>
                        <a:rPr lang="en-US" sz="2000" dirty="0"/>
                        <a:t>In </a:t>
                      </a:r>
                      <a:r>
                        <a:rPr lang="en-US" sz="2000" dirty="0" smtClean="0"/>
                        <a:t>2018</a:t>
                      </a:r>
                      <a:endParaRPr lang="en-US" sz="2000" dirty="0"/>
                    </a:p>
                    <a:p>
                      <a:pPr marL="0" marR="0" algn="ctr">
                        <a:lnSpc>
                          <a:spcPct val="115000"/>
                        </a:lnSpc>
                        <a:spcBef>
                          <a:spcPts val="0"/>
                        </a:spcBef>
                        <a:spcAft>
                          <a:spcPts val="0"/>
                        </a:spcAft>
                      </a:pPr>
                      <a:r>
                        <a:rPr lang="en-US" sz="2000" dirty="0"/>
                        <a:t>You Pay</a:t>
                      </a:r>
                      <a:endParaRPr lang="en-US" sz="200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xmlns="" val="10000"/>
                  </a:ext>
                </a:extLst>
              </a:tr>
              <a:tr h="417703">
                <a:tc>
                  <a:txBody>
                    <a:bodyPr/>
                    <a:lstStyle/>
                    <a:p>
                      <a:pPr marL="0" marR="0">
                        <a:lnSpc>
                          <a:spcPct val="115000"/>
                        </a:lnSpc>
                        <a:spcBef>
                          <a:spcPts val="0"/>
                        </a:spcBef>
                        <a:spcAft>
                          <a:spcPts val="0"/>
                        </a:spcAft>
                      </a:pPr>
                      <a:r>
                        <a:rPr lang="en-US" sz="2000" dirty="0"/>
                        <a:t> $85,000 or less</a:t>
                      </a:r>
                      <a:endParaRPr lang="en-US" sz="20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2000" dirty="0"/>
                        <a:t>$170,000 or less</a:t>
                      </a:r>
                      <a:endParaRPr lang="en-US" sz="20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2000" dirty="0">
                          <a:latin typeface="Calibri"/>
                          <a:ea typeface="Calibri"/>
                          <a:cs typeface="Times New Roman"/>
                        </a:rPr>
                        <a:t>$85,000 or less</a:t>
                      </a:r>
                    </a:p>
                  </a:txBody>
                  <a:tcPr marL="51435" marR="51435" marT="0" marB="0"/>
                </a:tc>
                <a:tc>
                  <a:txBody>
                    <a:bodyPr/>
                    <a:lstStyle/>
                    <a:p>
                      <a:pPr marL="0" marR="0" algn="ctr">
                        <a:lnSpc>
                          <a:spcPct val="115000"/>
                        </a:lnSpc>
                        <a:spcBef>
                          <a:spcPts val="0"/>
                        </a:spcBef>
                        <a:spcAft>
                          <a:spcPts val="0"/>
                        </a:spcAft>
                      </a:pPr>
                      <a:r>
                        <a:rPr lang="en-US" sz="2000" spc="-70" dirty="0">
                          <a:latin typeface="Calibri"/>
                          <a:ea typeface="Calibri"/>
                          <a:cs typeface="Times New Roman"/>
                        </a:rPr>
                        <a:t>$134.00</a:t>
                      </a:r>
                    </a:p>
                  </a:txBody>
                  <a:tcPr marL="51435" marR="51435" marT="0" marB="0"/>
                </a:tc>
                <a:extLst>
                  <a:ext uri="{0D108BD9-81ED-4DB2-BD59-A6C34878D82A}">
                    <a16:rowId xmlns:a16="http://schemas.microsoft.com/office/drawing/2014/main" xmlns="" val="10001"/>
                  </a:ext>
                </a:extLst>
              </a:tr>
              <a:tr h="417703">
                <a:tc>
                  <a:txBody>
                    <a:bodyPr/>
                    <a:lstStyle/>
                    <a:p>
                      <a:pPr marL="0" marR="0">
                        <a:lnSpc>
                          <a:spcPct val="115000"/>
                        </a:lnSpc>
                        <a:spcBef>
                          <a:spcPts val="0"/>
                        </a:spcBef>
                        <a:spcAft>
                          <a:spcPts val="0"/>
                        </a:spcAft>
                      </a:pPr>
                      <a:r>
                        <a:rPr lang="en-US" sz="2000" dirty="0"/>
                        <a:t> $</a:t>
                      </a:r>
                      <a:r>
                        <a:rPr lang="en-US" sz="2000" dirty="0" smtClean="0"/>
                        <a:t>85,000–$</a:t>
                      </a:r>
                      <a:r>
                        <a:rPr lang="en-US" sz="2000" dirty="0"/>
                        <a:t>107,000 </a:t>
                      </a:r>
                      <a:endParaRPr lang="en-US" sz="20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2000" spc="-50" baseline="0" dirty="0" smtClean="0"/>
                        <a:t>$170,000–$</a:t>
                      </a:r>
                      <a:r>
                        <a:rPr lang="en-US" sz="2000" spc="-50" baseline="0" dirty="0"/>
                        <a:t>214,000</a:t>
                      </a:r>
                      <a:endParaRPr lang="en-US" sz="2000" spc="-50" baseline="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2000" spc="-50" baseline="0" dirty="0">
                          <a:latin typeface="Calibri"/>
                          <a:ea typeface="Calibri"/>
                          <a:cs typeface="Times New Roman"/>
                        </a:rPr>
                        <a:t>Not applicable</a:t>
                      </a:r>
                    </a:p>
                  </a:txBody>
                  <a:tcPr marL="51435" marR="51435"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a:t>$187.50</a:t>
                      </a:r>
                      <a:endParaRPr lang="en-US" sz="2000" dirty="0">
                        <a:latin typeface="Calibri"/>
                        <a:ea typeface="Calibri"/>
                        <a:cs typeface="Times New Roman"/>
                      </a:endParaRPr>
                    </a:p>
                  </a:txBody>
                  <a:tcPr marL="51435" marR="51435" marT="0" marB="0"/>
                </a:tc>
                <a:extLst>
                  <a:ext uri="{0D108BD9-81ED-4DB2-BD59-A6C34878D82A}">
                    <a16:rowId xmlns:a16="http://schemas.microsoft.com/office/drawing/2014/main" xmlns="" val="10002"/>
                  </a:ext>
                </a:extLst>
              </a:tr>
              <a:tr h="417703">
                <a:tc>
                  <a:txBody>
                    <a:bodyPr/>
                    <a:lstStyle/>
                    <a:p>
                      <a:pPr marL="0" marR="0">
                        <a:lnSpc>
                          <a:spcPct val="115000"/>
                        </a:lnSpc>
                        <a:spcBef>
                          <a:spcPts val="0"/>
                        </a:spcBef>
                        <a:spcAft>
                          <a:spcPts val="0"/>
                        </a:spcAft>
                      </a:pPr>
                      <a:r>
                        <a:rPr lang="en-US" sz="2000" spc="-50" dirty="0"/>
                        <a:t> $</a:t>
                      </a:r>
                      <a:r>
                        <a:rPr lang="en-US" sz="2000" spc="-50" dirty="0" smtClean="0"/>
                        <a:t>107,000–$133,500 </a:t>
                      </a:r>
                      <a:endParaRPr lang="en-US" sz="2000" spc="-5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2000" spc="-50" dirty="0"/>
                        <a:t>$</a:t>
                      </a:r>
                      <a:r>
                        <a:rPr lang="en-US" sz="2000" spc="-50" dirty="0" smtClean="0"/>
                        <a:t>214,000–$267,000</a:t>
                      </a:r>
                      <a:endParaRPr lang="en-US" sz="2000" spc="-5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2000" spc="-50" dirty="0">
                          <a:latin typeface="Calibri"/>
                          <a:ea typeface="Calibri"/>
                          <a:cs typeface="Times New Roman"/>
                        </a:rPr>
                        <a:t>Not applicable</a:t>
                      </a:r>
                    </a:p>
                  </a:txBody>
                  <a:tcPr marL="51435" marR="51435"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a:t>$267.90</a:t>
                      </a:r>
                      <a:endParaRPr lang="en-US" sz="2000" dirty="0">
                        <a:latin typeface="Calibri"/>
                        <a:ea typeface="Calibri"/>
                        <a:cs typeface="Times New Roman"/>
                      </a:endParaRPr>
                    </a:p>
                  </a:txBody>
                  <a:tcPr marL="51435" marR="51435" marT="0" marB="0"/>
                </a:tc>
                <a:extLst>
                  <a:ext uri="{0D108BD9-81ED-4DB2-BD59-A6C34878D82A}">
                    <a16:rowId xmlns:a16="http://schemas.microsoft.com/office/drawing/2014/main" xmlns="" val="10003"/>
                  </a:ext>
                </a:extLst>
              </a:tr>
              <a:tr h="701040">
                <a:tc>
                  <a:txBody>
                    <a:bodyPr/>
                    <a:lstStyle/>
                    <a:p>
                      <a:pPr marL="0" marR="0">
                        <a:lnSpc>
                          <a:spcPct val="115000"/>
                        </a:lnSpc>
                        <a:spcBef>
                          <a:spcPts val="0"/>
                        </a:spcBef>
                        <a:spcAft>
                          <a:spcPts val="0"/>
                        </a:spcAft>
                      </a:pPr>
                      <a:r>
                        <a:rPr lang="en-US" sz="2000" spc="-50" baseline="0" dirty="0"/>
                        <a:t> $</a:t>
                      </a:r>
                      <a:r>
                        <a:rPr lang="en-US" sz="2000" spc="-50" baseline="0" dirty="0" smtClean="0"/>
                        <a:t>133,500–$160,000 </a:t>
                      </a:r>
                      <a:endParaRPr lang="en-US" sz="2000" spc="-50" baseline="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2000" spc="-50" dirty="0" smtClean="0"/>
                        <a:t>$267,000–$320,000</a:t>
                      </a:r>
                      <a:endParaRPr lang="en-US" sz="2000" spc="-5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2000" spc="-50" dirty="0" smtClean="0">
                          <a:latin typeface="Calibri"/>
                          <a:ea typeface="Calibri"/>
                          <a:cs typeface="Times New Roman"/>
                        </a:rPr>
                        <a:t>Not applicable</a:t>
                      </a:r>
                      <a:endParaRPr lang="en-US" sz="2000" spc="-5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a:t>$348.30</a:t>
                      </a:r>
                      <a:endParaRPr lang="en-US" sz="2000" dirty="0">
                        <a:latin typeface="Calibri"/>
                        <a:ea typeface="Calibri"/>
                        <a:cs typeface="Times New Roman"/>
                      </a:endParaRPr>
                    </a:p>
                  </a:txBody>
                  <a:tcPr marL="51435" marR="51435" marT="0" marB="0"/>
                </a:tc>
                <a:extLst>
                  <a:ext uri="{0D108BD9-81ED-4DB2-BD59-A6C34878D82A}">
                    <a16:rowId xmlns:a16="http://schemas.microsoft.com/office/drawing/2014/main" xmlns="" val="10004"/>
                  </a:ext>
                </a:extLst>
              </a:tr>
              <a:tr h="409559">
                <a:tc>
                  <a:txBody>
                    <a:bodyPr/>
                    <a:lstStyle/>
                    <a:p>
                      <a:pPr marL="0" marR="0">
                        <a:lnSpc>
                          <a:spcPct val="115000"/>
                        </a:lnSpc>
                        <a:spcBef>
                          <a:spcPts val="0"/>
                        </a:spcBef>
                        <a:spcAft>
                          <a:spcPts val="0"/>
                        </a:spcAft>
                      </a:pPr>
                      <a:r>
                        <a:rPr lang="en-US" sz="2000" baseline="0" dirty="0"/>
                        <a:t> Above </a:t>
                      </a:r>
                      <a:r>
                        <a:rPr lang="en-US" sz="2000" dirty="0" smtClean="0"/>
                        <a:t>$160,000</a:t>
                      </a:r>
                      <a:endParaRPr lang="en-US" sz="20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2000" dirty="0"/>
                        <a:t>Above </a:t>
                      </a:r>
                      <a:r>
                        <a:rPr lang="en-US" sz="2000" dirty="0" smtClean="0"/>
                        <a:t>$320,000 </a:t>
                      </a:r>
                      <a:endParaRPr lang="en-US" sz="2000" dirty="0">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2000" dirty="0">
                          <a:latin typeface="Calibri"/>
                          <a:ea typeface="Calibri"/>
                          <a:cs typeface="Times New Roman"/>
                        </a:rPr>
                        <a:t>Above </a:t>
                      </a:r>
                      <a:r>
                        <a:rPr lang="en-US" sz="2000" dirty="0" smtClean="0">
                          <a:latin typeface="Calibri"/>
                          <a:ea typeface="Calibri"/>
                          <a:cs typeface="Times New Roman"/>
                        </a:rPr>
                        <a:t>$85,000</a:t>
                      </a:r>
                      <a:endParaRPr lang="en-US" sz="20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a:t>$428.60</a:t>
                      </a:r>
                      <a:endParaRPr lang="en-US" sz="2000" dirty="0">
                        <a:latin typeface="Calibri"/>
                        <a:ea typeface="Calibri"/>
                        <a:cs typeface="Times New Roman"/>
                      </a:endParaRPr>
                    </a:p>
                  </a:txBody>
                  <a:tcPr marL="51435" marR="51435" marT="0" marB="0"/>
                </a:tc>
                <a:extLst>
                  <a:ext uri="{0D108BD9-81ED-4DB2-BD59-A6C34878D82A}">
                    <a16:rowId xmlns:a16="http://schemas.microsoft.com/office/drawing/2014/main" xmlns="" val="10005"/>
                  </a:ext>
                </a:extLst>
              </a:tr>
            </a:tbl>
          </a:graphicData>
        </a:graphic>
      </p:graphicFrame>
      <p:sp>
        <p:nvSpPr>
          <p:cNvPr id="9" name="TextBox 8"/>
          <p:cNvSpPr txBox="1"/>
          <p:nvPr/>
        </p:nvSpPr>
        <p:spPr>
          <a:xfrm>
            <a:off x="342900" y="4478929"/>
            <a:ext cx="6759467" cy="338554"/>
          </a:xfrm>
          <a:prstGeom prst="rect">
            <a:avLst/>
          </a:prstGeom>
          <a:noFill/>
        </p:spPr>
        <p:txBody>
          <a:bodyPr wrap="square" rtlCol="0">
            <a:spAutoFit/>
          </a:bodyPr>
          <a:lstStyle/>
          <a:p>
            <a:pPr marL="559581" indent="-559581"/>
            <a:r>
              <a:rPr lang="en-US" sz="1600" b="1" dirty="0">
                <a:solidFill>
                  <a:prstClr val="black"/>
                </a:solidFill>
              </a:rPr>
              <a:t>NOTE</a:t>
            </a:r>
            <a:r>
              <a:rPr lang="en-US" sz="1600" dirty="0">
                <a:solidFill>
                  <a:prstClr val="black"/>
                </a:solidFill>
              </a:rPr>
              <a:t>: You may pay more if you have a Part B late enrollment penalty.</a:t>
            </a:r>
          </a:p>
        </p:txBody>
      </p:sp>
      <p:sp>
        <p:nvSpPr>
          <p:cNvPr id="3" name="Date Placeholder 2"/>
          <p:cNvSpPr>
            <a:spLocks noGrp="1"/>
          </p:cNvSpPr>
          <p:nvPr>
            <p:ph type="dt" sz="half" idx="4294967295"/>
          </p:nvPr>
        </p:nvSpPr>
        <p:spPr>
          <a:xfrm>
            <a:off x="542925" y="4813595"/>
            <a:ext cx="1543051" cy="273844"/>
          </a:xfrm>
          <a:prstGeom prst="rect">
            <a:avLst/>
          </a:prstGeom>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D60A6685-DBF6-4C41-A0CC-AA9EA7A85A20}"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404742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dirty="0"/>
              <a:t>Paying the Part B Premium</a:t>
            </a:r>
          </a:p>
        </p:txBody>
      </p:sp>
      <p:grpSp>
        <p:nvGrpSpPr>
          <p:cNvPr id="9" name="Group 8" title="Part B icon"/>
          <p:cNvGrpSpPr/>
          <p:nvPr/>
        </p:nvGrpSpPr>
        <p:grpSpPr>
          <a:xfrm>
            <a:off x="153026" y="1963785"/>
            <a:ext cx="1568748" cy="1144086"/>
            <a:chOff x="153025" y="1963783"/>
            <a:chExt cx="1568748" cy="1144086"/>
          </a:xfrm>
        </p:grpSpPr>
        <p:pic>
          <p:nvPicPr>
            <p:cNvPr id="11" name="Picture 10"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p:cNvSpPr txBox="1"/>
            <p:nvPr/>
          </p:nvSpPr>
          <p:spPr>
            <a:xfrm>
              <a:off x="153025" y="2599781"/>
              <a:ext cx="1568748" cy="508088"/>
            </a:xfrm>
            <a:prstGeom prst="rect">
              <a:avLst/>
            </a:prstGeom>
            <a:noFill/>
          </p:spPr>
          <p:txBody>
            <a:bodyPr wrap="squar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grpSp>
      <p:sp>
        <p:nvSpPr>
          <p:cNvPr id="10" name="Content Placeholder 9"/>
          <p:cNvSpPr>
            <a:spLocks noGrp="1"/>
          </p:cNvSpPr>
          <p:nvPr>
            <p:ph idx="1"/>
          </p:nvPr>
        </p:nvSpPr>
        <p:spPr>
          <a:xfrm>
            <a:off x="1857764" y="790505"/>
            <a:ext cx="6657587" cy="4137096"/>
          </a:xfrm>
        </p:spPr>
        <p:txBody>
          <a:bodyPr>
            <a:normAutofit fontScale="92500" lnSpcReduction="10000"/>
          </a:bodyPr>
          <a:lstStyle/>
          <a:p>
            <a:pPr>
              <a:lnSpc>
                <a:spcPct val="110000"/>
              </a:lnSpc>
              <a:spcBef>
                <a:spcPts val="600"/>
              </a:spcBef>
            </a:pPr>
            <a:r>
              <a:rPr lang="en-US" dirty="0"/>
              <a:t>Deducted monthly from</a:t>
            </a:r>
          </a:p>
          <a:p>
            <a:pPr lvl="1" indent="-219069">
              <a:lnSpc>
                <a:spcPct val="110000"/>
              </a:lnSpc>
              <a:spcBef>
                <a:spcPts val="600"/>
              </a:spcBef>
            </a:pPr>
            <a:r>
              <a:rPr lang="en-US" dirty="0"/>
              <a:t>Social Security benefit payments</a:t>
            </a:r>
          </a:p>
          <a:p>
            <a:pPr lvl="1" indent="-219069">
              <a:lnSpc>
                <a:spcPct val="110000"/>
              </a:lnSpc>
              <a:spcBef>
                <a:spcPts val="600"/>
              </a:spcBef>
            </a:pPr>
            <a:r>
              <a:rPr lang="en-US" dirty="0"/>
              <a:t>Railroad retirement benefit payments</a:t>
            </a:r>
          </a:p>
          <a:p>
            <a:pPr lvl="1" indent="-219069">
              <a:lnSpc>
                <a:spcPct val="110000"/>
              </a:lnSpc>
              <a:spcBef>
                <a:spcPts val="600"/>
              </a:spcBef>
            </a:pPr>
            <a:r>
              <a:rPr lang="en-US" dirty="0"/>
              <a:t>Federal retirement benefit payments</a:t>
            </a:r>
          </a:p>
          <a:p>
            <a:pPr>
              <a:lnSpc>
                <a:spcPct val="110000"/>
              </a:lnSpc>
              <a:spcBef>
                <a:spcPts val="600"/>
              </a:spcBef>
            </a:pPr>
            <a:r>
              <a:rPr lang="en-US" dirty="0"/>
              <a:t>If not deducted </a:t>
            </a:r>
          </a:p>
          <a:p>
            <a:pPr lvl="1" indent="-219069">
              <a:lnSpc>
                <a:spcPct val="110000"/>
              </a:lnSpc>
              <a:spcBef>
                <a:spcPts val="600"/>
              </a:spcBef>
            </a:pPr>
            <a:r>
              <a:rPr lang="en-US" dirty="0"/>
              <a:t>Billed every 3 months </a:t>
            </a:r>
          </a:p>
          <a:p>
            <a:pPr lvl="1" indent="-219069">
              <a:lnSpc>
                <a:spcPct val="110000"/>
              </a:lnSpc>
              <a:spcBef>
                <a:spcPts val="600"/>
              </a:spcBef>
            </a:pPr>
            <a:r>
              <a:rPr lang="en-US" dirty="0"/>
              <a:t>Medicare Easy Pay allows people to have their Medicare premium payments automatically deducted from a savings or checking account each </a:t>
            </a:r>
            <a:r>
              <a:rPr lang="en-US" dirty="0" smtClean="0"/>
              <a:t>month</a:t>
            </a:r>
          </a:p>
          <a:p>
            <a:pPr lvl="1" indent="-219069">
              <a:lnSpc>
                <a:spcPct val="110000"/>
              </a:lnSpc>
              <a:spcBef>
                <a:spcPts val="600"/>
              </a:spcBef>
            </a:pPr>
            <a:r>
              <a:rPr lang="en-US" dirty="0" smtClean="0"/>
              <a:t>Contact </a:t>
            </a:r>
            <a:r>
              <a:rPr lang="en-US" dirty="0"/>
              <a:t>Social Security, the Railroad Retirement Board, or the Office of Personnel Management about premiums</a:t>
            </a:r>
          </a:p>
        </p:txBody>
      </p:sp>
      <p:sp>
        <p:nvSpPr>
          <p:cNvPr id="2" name="Date Placeholder 1"/>
          <p:cNvSpPr>
            <a:spLocks noGrp="1"/>
          </p:cNvSpPr>
          <p:nvPr>
            <p:ph type="dt" sz="half" idx="4294967295"/>
          </p:nvPr>
        </p:nvSpPr>
        <p:spPr>
          <a:xfrm>
            <a:off x="435347" y="4767267"/>
            <a:ext cx="1543051" cy="273844"/>
          </a:xfrm>
          <a:prstGeom prst="rect">
            <a:avLst/>
          </a:prstGeom>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27</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419122132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Cost Considerations</a:t>
            </a:r>
          </a:p>
        </p:txBody>
      </p:sp>
      <p:grpSp>
        <p:nvGrpSpPr>
          <p:cNvPr id="10" name="Group 9" title="Part B icon"/>
          <p:cNvGrpSpPr/>
          <p:nvPr/>
        </p:nvGrpSpPr>
        <p:grpSpPr>
          <a:xfrm>
            <a:off x="125737" y="1993873"/>
            <a:ext cx="1005828" cy="732660"/>
            <a:chOff x="153025" y="1963783"/>
            <a:chExt cx="1568748" cy="1144086"/>
          </a:xfrm>
        </p:grpSpPr>
        <p:pic>
          <p:nvPicPr>
            <p:cNvPr id="11" name="Picture 10"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p:cNvSpPr txBox="1"/>
            <p:nvPr/>
          </p:nvSpPr>
          <p:spPr>
            <a:xfrm>
              <a:off x="153025" y="2599781"/>
              <a:ext cx="1568748" cy="508088"/>
            </a:xfrm>
            <a:prstGeom prst="rect">
              <a:avLst/>
            </a:prstGeom>
            <a:noFill/>
          </p:spPr>
          <p:txBody>
            <a:bodyPr wrap="squar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grpSp>
      <p:sp>
        <p:nvSpPr>
          <p:cNvPr id="3" name="Content Placeholder 2"/>
          <p:cNvSpPr>
            <a:spLocks noGrp="1"/>
          </p:cNvSpPr>
          <p:nvPr>
            <p:ph idx="4294967295"/>
          </p:nvPr>
        </p:nvSpPr>
        <p:spPr>
          <a:xfrm>
            <a:off x="858649" y="852057"/>
            <a:ext cx="3668751" cy="3915209"/>
          </a:xfrm>
          <a:ln>
            <a:noFill/>
          </a:ln>
        </p:spPr>
        <p:txBody>
          <a:bodyPr>
            <a:normAutofit fontScale="92500" lnSpcReduction="20000"/>
          </a:bodyPr>
          <a:lstStyle/>
          <a:p>
            <a:r>
              <a:rPr lang="en-US" dirty="0"/>
              <a:t>Premiums can change every year</a:t>
            </a:r>
          </a:p>
          <a:p>
            <a:r>
              <a:rPr lang="en-US" dirty="0"/>
              <a:t>May pay late enrollment penalty if you delay enrollment </a:t>
            </a:r>
          </a:p>
          <a:p>
            <a:pPr marL="557185" lvl="1" indent="-257162"/>
            <a:r>
              <a:rPr lang="en-US" sz="2000" dirty="0"/>
              <a:t>10% for each full 12-month period that you could have had Part B, but didn’t sign up for it</a:t>
            </a:r>
          </a:p>
          <a:p>
            <a:pPr marL="557185" lvl="1" indent="-251210"/>
            <a:r>
              <a:rPr lang="en-US" sz="2000" dirty="0"/>
              <a:t>Penalty applies for as long as you have Part B</a:t>
            </a:r>
          </a:p>
          <a:p>
            <a:r>
              <a:rPr lang="en-US" dirty="0"/>
              <a:t>If you have limited income and resources, your state may be able to </a:t>
            </a:r>
            <a:r>
              <a:rPr lang="en-US" dirty="0" smtClean="0"/>
              <a:t>help</a:t>
            </a:r>
            <a:endParaRPr lang="en-US" dirty="0"/>
          </a:p>
        </p:txBody>
      </p:sp>
      <p:pic>
        <p:nvPicPr>
          <p:cNvPr id="5" name="IEGFX5eYPxk" descr="Video: Delaying Medicare Part B" title="Part B Cost Considerations"/>
          <p:cNvPicPr>
            <a:picLocks noRot="1" noChangeAspect="1"/>
          </p:cNvPicPr>
          <p:nvPr>
            <a:videoFile r:link="rId1"/>
          </p:nvPr>
        </p:nvPicPr>
        <p:blipFill>
          <a:blip r:embed="rId5"/>
          <a:stretch>
            <a:fillRect/>
          </a:stretch>
        </p:blipFill>
        <p:spPr>
          <a:xfrm>
            <a:off x="4393581" y="1330480"/>
            <a:ext cx="4572000" cy="2571750"/>
          </a:xfrm>
          <a:prstGeom prst="rect">
            <a:avLst/>
          </a:prstGeom>
        </p:spPr>
      </p:pic>
      <p:sp>
        <p:nvSpPr>
          <p:cNvPr id="17" name="Date Placeholder 16"/>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8" name="Footer Placeholder 17"/>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9" name="Slide Number Placeholder 18"/>
          <p:cNvSpPr>
            <a:spLocks noGrp="1"/>
          </p:cNvSpPr>
          <p:nvPr>
            <p:ph type="sldNum" sz="quarter" idx="12"/>
          </p:nvPr>
        </p:nvSpPr>
        <p:spPr/>
        <p:txBody>
          <a:bodyPr/>
          <a:lstStyle/>
          <a:p>
            <a:fld id="{F62912B7-67D0-4C7F-B2EE-F336CB0BE48F}"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251644233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normAutofit fontScale="90000"/>
          </a:bodyPr>
          <a:lstStyle/>
          <a:p>
            <a:r>
              <a:rPr lang="en-US" dirty="0"/>
              <a:t>Medicare Savings </a:t>
            </a:r>
            <a:r>
              <a:rPr lang="en-US" dirty="0" smtClean="0"/>
              <a:t>Programs—State Programs for </a:t>
            </a:r>
            <a:br>
              <a:rPr lang="en-US" dirty="0" smtClean="0"/>
            </a:br>
            <a:r>
              <a:rPr lang="en-US" dirty="0" smtClean="0"/>
              <a:t>People With Limited Income and Resources</a:t>
            </a:r>
            <a:endParaRPr lang="en-US" dirty="0"/>
          </a:p>
        </p:txBody>
      </p:sp>
      <p:graphicFrame>
        <p:nvGraphicFramePr>
          <p:cNvPr id="2" name="Table 1" descr="REad text in notes" title="chart explaining Medicare savings programs"/>
          <p:cNvGraphicFramePr>
            <a:graphicFrameLocks noGrp="1"/>
          </p:cNvGraphicFramePr>
          <p:nvPr>
            <p:extLst>
              <p:ext uri="{D42A27DB-BD31-4B8C-83A1-F6EECF244321}">
                <p14:modId xmlns:p14="http://schemas.microsoft.com/office/powerpoint/2010/main" val="2485620857"/>
              </p:ext>
            </p:extLst>
          </p:nvPr>
        </p:nvGraphicFramePr>
        <p:xfrm>
          <a:off x="114301" y="880200"/>
          <a:ext cx="9029700" cy="3840480"/>
        </p:xfrm>
        <a:graphic>
          <a:graphicData uri="http://schemas.openxmlformats.org/drawingml/2006/table">
            <a:tbl>
              <a:tblPr firstRow="1" bandRow="1">
                <a:tableStyleId>{5C22544A-7EE6-4342-B048-85BDC9FD1C3A}</a:tableStyleId>
              </a:tblPr>
              <a:tblGrid>
                <a:gridCol w="3130704">
                  <a:extLst>
                    <a:ext uri="{9D8B030D-6E8A-4147-A177-3AD203B41FA5}">
                      <a16:colId xmlns:a16="http://schemas.microsoft.com/office/drawing/2014/main" xmlns="" val="20000"/>
                    </a:ext>
                  </a:extLst>
                </a:gridCol>
                <a:gridCol w="5898996">
                  <a:extLst>
                    <a:ext uri="{9D8B030D-6E8A-4147-A177-3AD203B41FA5}">
                      <a16:colId xmlns:a16="http://schemas.microsoft.com/office/drawing/2014/main" xmlns="" val="20001"/>
                    </a:ext>
                  </a:extLst>
                </a:gridCol>
              </a:tblGrid>
              <a:tr h="351791">
                <a:tc>
                  <a:txBody>
                    <a:bodyPr/>
                    <a:lstStyle/>
                    <a:p>
                      <a:r>
                        <a:rPr lang="en-US" sz="1600" dirty="0"/>
                        <a:t>State Programs</a:t>
                      </a:r>
                    </a:p>
                  </a:txBody>
                  <a:tcPr/>
                </a:tc>
                <a:tc>
                  <a:txBody>
                    <a:bodyPr/>
                    <a:lstStyle/>
                    <a:p>
                      <a:r>
                        <a:rPr lang="en-US" sz="1600" dirty="0"/>
                        <a:t>Helps Pay These Medicare Costs for</a:t>
                      </a:r>
                      <a:r>
                        <a:rPr lang="en-US" sz="1600" baseline="0" dirty="0"/>
                        <a:t> People With Limited Income and Resources</a:t>
                      </a:r>
                      <a:endParaRPr lang="en-US" sz="1600" dirty="0"/>
                    </a:p>
                  </a:txBody>
                  <a:tcPr/>
                </a:tc>
                <a:extLst>
                  <a:ext uri="{0D108BD9-81ED-4DB2-BD59-A6C34878D82A}">
                    <a16:rowId xmlns:a16="http://schemas.microsoft.com/office/drawing/2014/main" xmlns="" val="10000"/>
                  </a:ext>
                </a:extLst>
              </a:tr>
              <a:tr h="944880">
                <a:tc>
                  <a:txBody>
                    <a:bodyPr/>
                    <a:lstStyle/>
                    <a:p>
                      <a:r>
                        <a:rPr lang="en-US" sz="1800" b="1" dirty="0"/>
                        <a:t>Qualified Medicare Beneficiary</a:t>
                      </a:r>
                      <a:r>
                        <a:rPr lang="en-US" sz="1800" b="1" baseline="0" dirty="0"/>
                        <a:t> (QMB)</a:t>
                      </a:r>
                      <a:endParaRPr lang="en-US" sz="1800" b="1" dirty="0"/>
                    </a:p>
                  </a:txBody>
                  <a:tcPr/>
                </a:tc>
                <a:tc>
                  <a:txBody>
                    <a:bodyPr/>
                    <a:lstStyle/>
                    <a:p>
                      <a:r>
                        <a:rPr lang="en-US" sz="1900" b="0" i="0" u="none" strike="noStrike" kern="1200" baseline="0" dirty="0">
                          <a:solidFill>
                            <a:schemeClr val="dk1"/>
                          </a:solidFill>
                          <a:latin typeface="+mn-lt"/>
                          <a:ea typeface="+mn-ea"/>
                          <a:cs typeface="+mn-cs"/>
                        </a:rPr>
                        <a:t>Part A and/or Part B premiums, deductibles, coinsurance, and copayments</a:t>
                      </a:r>
                    </a:p>
                    <a:p>
                      <a:r>
                        <a:rPr lang="en-US" sz="1900" b="0" i="0" u="none" strike="noStrike" kern="1200" baseline="0" dirty="0">
                          <a:solidFill>
                            <a:schemeClr val="dk1"/>
                          </a:solidFill>
                          <a:latin typeface="+mn-lt"/>
                          <a:ea typeface="+mn-ea"/>
                          <a:cs typeface="+mn-cs"/>
                        </a:rPr>
                        <a:t>Part B premiums </a:t>
                      </a:r>
                      <a:r>
                        <a:rPr lang="en-US" sz="1900" b="0" i="0" u="none" strike="noStrike" kern="1200" baseline="0" dirty="0" smtClean="0">
                          <a:solidFill>
                            <a:schemeClr val="dk1"/>
                          </a:solidFill>
                          <a:latin typeface="+mn-lt"/>
                          <a:ea typeface="+mn-ea"/>
                          <a:cs typeface="+mn-cs"/>
                        </a:rPr>
                        <a:t>only (</a:t>
                      </a:r>
                      <a:r>
                        <a:rPr lang="en-US" sz="1900" b="0" i="0" u="none" strike="noStrike" kern="1200" baseline="0" dirty="0">
                          <a:solidFill>
                            <a:schemeClr val="dk1"/>
                          </a:solidFill>
                          <a:latin typeface="+mn-lt"/>
                          <a:ea typeface="+mn-ea"/>
                          <a:cs typeface="+mn-cs"/>
                        </a:rPr>
                        <a:t>no balance billing</a:t>
                      </a:r>
                      <a:r>
                        <a:rPr lang="en-US" sz="1900" b="0" i="0" u="none" strike="noStrike" kern="1200" baseline="0" dirty="0" smtClean="0">
                          <a:solidFill>
                            <a:schemeClr val="dk1"/>
                          </a:solidFill>
                          <a:latin typeface="+mn-lt"/>
                          <a:ea typeface="+mn-ea"/>
                          <a:cs typeface="+mn-cs"/>
                        </a:rPr>
                        <a:t>).</a:t>
                      </a:r>
                      <a:endParaRPr lang="en-US" sz="19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10001"/>
                  </a:ext>
                </a:extLst>
              </a:tr>
              <a:tr h="647142">
                <a:tc>
                  <a:txBody>
                    <a:bodyPr/>
                    <a:lstStyle/>
                    <a:p>
                      <a:r>
                        <a:rPr lang="en-US" sz="1800" b="1" dirty="0"/>
                        <a:t>Specified</a:t>
                      </a:r>
                      <a:r>
                        <a:rPr lang="en-US" sz="1800" b="1" baseline="0" dirty="0"/>
                        <a:t> </a:t>
                      </a:r>
                      <a:r>
                        <a:rPr lang="en-US" sz="1800" b="1" baseline="0" dirty="0" smtClean="0"/>
                        <a:t>Low-Income </a:t>
                      </a:r>
                      <a:r>
                        <a:rPr lang="en-US" sz="1800" b="1" baseline="0" dirty="0"/>
                        <a:t>Medicare Beneficiary (SLMB)</a:t>
                      </a:r>
                      <a:endParaRPr lang="en-US" sz="1800" b="1" dirty="0"/>
                    </a:p>
                  </a:txBody>
                  <a:tcPr/>
                </a:tc>
                <a:tc>
                  <a:txBody>
                    <a:bodyPr/>
                    <a:lstStyle/>
                    <a:p>
                      <a:pPr marL="0" marR="0" indent="0" algn="l" defTabSz="342892" rtl="0" eaLnBrk="1" fontAlgn="auto" latinLnBrk="0" hangingPunct="1">
                        <a:lnSpc>
                          <a:spcPct val="100000"/>
                        </a:lnSpc>
                        <a:spcBef>
                          <a:spcPts val="0"/>
                        </a:spcBef>
                        <a:spcAft>
                          <a:spcPts val="0"/>
                        </a:spcAft>
                        <a:buClrTx/>
                        <a:buSzTx/>
                        <a:buFontTx/>
                        <a:buNone/>
                        <a:tabLst/>
                        <a:defRPr/>
                      </a:pPr>
                      <a:r>
                        <a:rPr lang="en-US" sz="1900" b="0" i="0" u="none" strike="noStrike" kern="1200" baseline="0" dirty="0">
                          <a:solidFill>
                            <a:schemeClr val="dk1"/>
                          </a:solidFill>
                          <a:latin typeface="+mn-lt"/>
                          <a:ea typeface="+mn-ea"/>
                          <a:cs typeface="+mn-cs"/>
                        </a:rPr>
                        <a:t>Part B premiums </a:t>
                      </a:r>
                      <a:r>
                        <a:rPr lang="en-US" sz="1900" b="0" i="0" u="none" strike="noStrike" kern="1200" baseline="0" dirty="0" smtClean="0">
                          <a:solidFill>
                            <a:schemeClr val="dk1"/>
                          </a:solidFill>
                          <a:latin typeface="+mn-lt"/>
                          <a:ea typeface="+mn-ea"/>
                          <a:cs typeface="+mn-cs"/>
                        </a:rPr>
                        <a:t>only.</a:t>
                      </a:r>
                      <a:endParaRPr lang="en-US" sz="1900" b="0" i="0" u="none" strike="noStrike" kern="1200" baseline="0" dirty="0">
                        <a:solidFill>
                          <a:schemeClr val="dk1"/>
                        </a:solidFill>
                        <a:latin typeface="+mn-lt"/>
                        <a:ea typeface="+mn-ea"/>
                        <a:cs typeface="+mn-cs"/>
                      </a:endParaRPr>
                    </a:p>
                    <a:p>
                      <a:endParaRPr lang="en-US" sz="1900" dirty="0"/>
                    </a:p>
                  </a:txBody>
                  <a:tcPr/>
                </a:tc>
                <a:extLst>
                  <a:ext uri="{0D108BD9-81ED-4DB2-BD59-A6C34878D82A}">
                    <a16:rowId xmlns:a16="http://schemas.microsoft.com/office/drawing/2014/main" xmlns="" val="10002"/>
                  </a:ext>
                </a:extLst>
              </a:tr>
              <a:tr h="641314">
                <a:tc>
                  <a:txBody>
                    <a:bodyPr/>
                    <a:lstStyle/>
                    <a:p>
                      <a:r>
                        <a:rPr lang="en-US" sz="1800" b="1" dirty="0"/>
                        <a:t>Qualifying Individual (QI)</a:t>
                      </a:r>
                    </a:p>
                  </a:txBody>
                  <a:tcPr/>
                </a:tc>
                <a:tc>
                  <a:txBody>
                    <a:bodyPr/>
                    <a:lstStyle/>
                    <a:p>
                      <a:pPr marL="0" marR="0" indent="0" algn="l" defTabSz="342892" rtl="0" eaLnBrk="1" fontAlgn="auto" latinLnBrk="0" hangingPunct="1">
                        <a:lnSpc>
                          <a:spcPct val="100000"/>
                        </a:lnSpc>
                        <a:spcBef>
                          <a:spcPts val="0"/>
                        </a:spcBef>
                        <a:spcAft>
                          <a:spcPts val="0"/>
                        </a:spcAft>
                        <a:buClrTx/>
                        <a:buSzTx/>
                        <a:buFontTx/>
                        <a:buNone/>
                        <a:tabLst/>
                        <a:defRPr/>
                      </a:pPr>
                      <a:r>
                        <a:rPr lang="en-US" sz="1900" b="0" i="0" u="none" strike="noStrike" kern="1200" baseline="0" dirty="0">
                          <a:solidFill>
                            <a:schemeClr val="dk1"/>
                          </a:solidFill>
                          <a:latin typeface="+mn-lt"/>
                          <a:ea typeface="+mn-ea"/>
                          <a:cs typeface="+mn-cs"/>
                        </a:rPr>
                        <a:t>Part B premiums only. You must apply each year for QI benefits and the applications are granted on a first-come first-served basis. </a:t>
                      </a:r>
                      <a:endParaRPr lang="en-US" sz="1900" dirty="0"/>
                    </a:p>
                  </a:txBody>
                  <a:tcPr/>
                </a:tc>
                <a:extLst>
                  <a:ext uri="{0D108BD9-81ED-4DB2-BD59-A6C34878D82A}">
                    <a16:rowId xmlns:a16="http://schemas.microsoft.com/office/drawing/2014/main" xmlns="" val="10003"/>
                  </a:ext>
                </a:extLst>
              </a:tr>
              <a:tr h="591290">
                <a:tc>
                  <a:txBody>
                    <a:bodyPr/>
                    <a:lstStyle/>
                    <a:p>
                      <a:r>
                        <a:rPr lang="en-US" sz="1800" b="1" dirty="0"/>
                        <a:t>Qualified Disabled &amp; Working Individuals (QDWI)</a:t>
                      </a:r>
                    </a:p>
                  </a:txBody>
                  <a:tcPr/>
                </a:tc>
                <a:tc>
                  <a:txBody>
                    <a:bodyPr/>
                    <a:lstStyle/>
                    <a:p>
                      <a:r>
                        <a:rPr lang="en-US" sz="1900" b="0" i="0" u="none" strike="noStrike" kern="1200" baseline="0" dirty="0">
                          <a:solidFill>
                            <a:schemeClr val="dk1"/>
                          </a:solidFill>
                          <a:latin typeface="+mn-lt"/>
                          <a:ea typeface="+mn-ea"/>
                          <a:cs typeface="+mn-cs"/>
                        </a:rPr>
                        <a:t>Part A premiums only. You may qualify for this program if you have a disability and are working. </a:t>
                      </a:r>
                      <a:endParaRPr lang="en-US" sz="1900" dirty="0"/>
                    </a:p>
                  </a:txBody>
                  <a:tcPr/>
                </a:tc>
                <a:extLst>
                  <a:ext uri="{0D108BD9-81ED-4DB2-BD59-A6C34878D82A}">
                    <a16:rowId xmlns:a16="http://schemas.microsoft.com/office/drawing/2014/main" xmlns="" val="10004"/>
                  </a:ext>
                </a:extLst>
              </a:tr>
            </a:tbl>
          </a:graphicData>
        </a:graphic>
      </p:graphicFrame>
      <p:sp>
        <p:nvSpPr>
          <p:cNvPr id="5" name="Date Placeholder 4"/>
          <p:cNvSpPr>
            <a:spLocks noGrp="1"/>
          </p:cNvSpPr>
          <p:nvPr>
            <p:ph type="dt" sz="half" idx="4294967295"/>
          </p:nvPr>
        </p:nvSpPr>
        <p:spPr>
          <a:xfrm>
            <a:off x="652463" y="4767265"/>
            <a:ext cx="1543051" cy="273844"/>
          </a:xfrm>
          <a:prstGeom prst="rect">
            <a:avLst/>
          </a:prstGeom>
        </p:spPr>
        <p:txBody>
          <a:bodyPr/>
          <a:lstStyle/>
          <a:p>
            <a:r>
              <a:rPr lang="en-US" smtClean="0">
                <a:solidFill>
                  <a:schemeClr val="bg2">
                    <a:lumMod val="50000"/>
                  </a:schemeClr>
                </a:solidFill>
              </a:rPr>
              <a:t>March 2018</a:t>
            </a:r>
            <a:endParaRPr lang="en-US" dirty="0">
              <a:solidFill>
                <a:schemeClr val="bg2">
                  <a:lumMod val="50000"/>
                </a:schemeClr>
              </a:solidFill>
            </a:endParaRPr>
          </a:p>
        </p:txBody>
      </p:sp>
      <p:sp>
        <p:nvSpPr>
          <p:cNvPr id="6" name="Footer Placeholder 5"/>
          <p:cNvSpPr>
            <a:spLocks noGrp="1"/>
          </p:cNvSpPr>
          <p:nvPr>
            <p:ph type="ftr" sz="quarter" idx="11"/>
          </p:nvPr>
        </p:nvSpPr>
        <p:spPr/>
        <p:txBody>
          <a:bodyPr/>
          <a:lstStyle/>
          <a:p>
            <a:r>
              <a:rPr lang="en-US" smtClean="0"/>
              <a:t>Understanding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29</a:t>
            </a:fld>
            <a:endParaRPr lang="en-US" dirty="0"/>
          </a:p>
        </p:txBody>
      </p:sp>
    </p:spTree>
    <p:custDataLst>
      <p:tags r:id="rId1"/>
    </p:custDataLst>
    <p:extLst>
      <p:ext uri="{BB962C8B-B14F-4D97-AF65-F5344CB8AC3E}">
        <p14:creationId xmlns:p14="http://schemas.microsoft.com/office/powerpoint/2010/main" val="2847191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1230089"/>
            <a:ext cx="9144000" cy="3913415"/>
          </a:xfrm>
          <a:prstGeom prst="rect">
            <a:avLst/>
          </a:prstGeom>
          <a:solidFill>
            <a:schemeClr val="bg1">
              <a:alpha val="52000"/>
            </a:schemeClr>
          </a:solidFill>
        </p:spPr>
        <p:txBody>
          <a:bodyPr/>
          <a:lstStyle/>
          <a:p>
            <a:pPr marL="463539" lvl="1" indent="-238119">
              <a:lnSpc>
                <a:spcPct val="120000"/>
              </a:lnSpc>
              <a:spcBef>
                <a:spcPts val="600"/>
              </a:spcBef>
              <a:buFont typeface="Wingdings" panose="05000000000000000000" pitchFamily="2" charset="2"/>
              <a:buChar char="§"/>
            </a:pPr>
            <a:endParaRPr lang="en-US" b="1" dirty="0" smtClean="0">
              <a:solidFill>
                <a:srgbClr val="002060"/>
              </a:solidFill>
            </a:endParaRPr>
          </a:p>
          <a:p>
            <a:pPr marL="463539" lvl="1" indent="-238119">
              <a:lnSpc>
                <a:spcPct val="120000"/>
              </a:lnSpc>
              <a:spcBef>
                <a:spcPts val="600"/>
              </a:spcBef>
              <a:buFont typeface="Wingdings" panose="05000000000000000000" pitchFamily="2" charset="2"/>
              <a:buChar char="§"/>
            </a:pPr>
            <a:r>
              <a:rPr lang="en-US" b="1" dirty="0" smtClean="0">
                <a:solidFill>
                  <a:srgbClr val="002060"/>
                </a:solidFill>
              </a:rPr>
              <a:t>What </a:t>
            </a:r>
            <a:r>
              <a:rPr lang="en-US" b="1" dirty="0">
                <a:solidFill>
                  <a:srgbClr val="002060"/>
                </a:solidFill>
              </a:rPr>
              <a:t>is Medicare?</a:t>
            </a:r>
          </a:p>
          <a:p>
            <a:pPr marL="463539" lvl="1" indent="-238119">
              <a:lnSpc>
                <a:spcPct val="120000"/>
              </a:lnSpc>
              <a:spcBef>
                <a:spcPts val="600"/>
              </a:spcBef>
              <a:buFont typeface="Wingdings" panose="05000000000000000000" pitchFamily="2" charset="2"/>
              <a:buChar char="§"/>
            </a:pPr>
            <a:r>
              <a:rPr lang="en-US" b="1" dirty="0">
                <a:solidFill>
                  <a:srgbClr val="002060"/>
                </a:solidFill>
              </a:rPr>
              <a:t>What Agencies are Responsible for Medicare?</a:t>
            </a:r>
          </a:p>
          <a:p>
            <a:pPr marL="463539" lvl="1" indent="-238119">
              <a:lnSpc>
                <a:spcPct val="120000"/>
              </a:lnSpc>
              <a:spcBef>
                <a:spcPts val="600"/>
              </a:spcBef>
              <a:buFont typeface="Wingdings" panose="05000000000000000000" pitchFamily="2" charset="2"/>
              <a:buChar char="§"/>
            </a:pPr>
            <a:r>
              <a:rPr lang="en-US" b="1" dirty="0">
                <a:solidFill>
                  <a:srgbClr val="002060"/>
                </a:solidFill>
              </a:rPr>
              <a:t>What are the 4 Parts of Medicare? </a:t>
            </a:r>
          </a:p>
          <a:p>
            <a:pPr marL="631810" lvl="2" indent="-149222">
              <a:lnSpc>
                <a:spcPct val="120000"/>
              </a:lnSpc>
              <a:spcBef>
                <a:spcPts val="600"/>
              </a:spcBef>
            </a:pPr>
            <a:r>
              <a:rPr lang="en-US" b="1" dirty="0">
                <a:solidFill>
                  <a:srgbClr val="002060"/>
                </a:solidFill>
              </a:rPr>
              <a:t>What is the </a:t>
            </a:r>
            <a:r>
              <a:rPr lang="en-US" b="1" dirty="0" smtClean="0">
                <a:solidFill>
                  <a:srgbClr val="002060"/>
                </a:solidFill>
              </a:rPr>
              <a:t>Coverage and Cost of </a:t>
            </a:r>
            <a:r>
              <a:rPr lang="en-US" b="1" dirty="0">
                <a:solidFill>
                  <a:srgbClr val="002060"/>
                </a:solidFill>
              </a:rPr>
              <a:t>Part </a:t>
            </a:r>
            <a:r>
              <a:rPr lang="en-US" b="1" dirty="0" smtClean="0">
                <a:solidFill>
                  <a:srgbClr val="002060"/>
                </a:solidFill>
              </a:rPr>
              <a:t>A?</a:t>
            </a:r>
            <a:endParaRPr lang="en-US" b="1" dirty="0">
              <a:solidFill>
                <a:srgbClr val="002060"/>
              </a:solidFill>
            </a:endParaRPr>
          </a:p>
          <a:p>
            <a:pPr marL="631810" lvl="2" indent="-149222">
              <a:lnSpc>
                <a:spcPct val="120000"/>
              </a:lnSpc>
              <a:spcBef>
                <a:spcPts val="600"/>
              </a:spcBef>
            </a:pPr>
            <a:r>
              <a:rPr lang="en-US" b="1" dirty="0">
                <a:solidFill>
                  <a:srgbClr val="002060"/>
                </a:solidFill>
              </a:rPr>
              <a:t>What is the </a:t>
            </a:r>
            <a:r>
              <a:rPr lang="en-US" b="1" dirty="0" smtClean="0">
                <a:solidFill>
                  <a:srgbClr val="002060"/>
                </a:solidFill>
              </a:rPr>
              <a:t>Coverage and Cost </a:t>
            </a:r>
            <a:r>
              <a:rPr lang="en-US" b="1" dirty="0">
                <a:solidFill>
                  <a:srgbClr val="002060"/>
                </a:solidFill>
              </a:rPr>
              <a:t>of Part </a:t>
            </a:r>
            <a:r>
              <a:rPr lang="en-US" b="1" dirty="0" smtClean="0">
                <a:solidFill>
                  <a:srgbClr val="002060"/>
                </a:solidFill>
              </a:rPr>
              <a:t>B?</a:t>
            </a:r>
            <a:endParaRPr lang="en-US" b="1" dirty="0">
              <a:solidFill>
                <a:srgbClr val="002060"/>
              </a:solidFill>
            </a:endParaRPr>
          </a:p>
          <a:p>
            <a:pPr marL="463539" lvl="1" indent="-238119">
              <a:lnSpc>
                <a:spcPct val="120000"/>
              </a:lnSpc>
              <a:spcBef>
                <a:spcPts val="600"/>
              </a:spcBef>
              <a:buFont typeface="Wingdings" panose="05000000000000000000" pitchFamily="2" charset="2"/>
              <a:buChar char="§"/>
            </a:pPr>
            <a:r>
              <a:rPr lang="en-US" b="1" dirty="0">
                <a:solidFill>
                  <a:srgbClr val="002060"/>
                </a:solidFill>
              </a:rPr>
              <a:t>When Can You Appeal?</a:t>
            </a:r>
          </a:p>
          <a:p>
            <a:pPr marL="463539" lvl="1" indent="-238119">
              <a:lnSpc>
                <a:spcPct val="120000"/>
              </a:lnSpc>
              <a:spcBef>
                <a:spcPts val="600"/>
              </a:spcBef>
              <a:buFont typeface="Wingdings" panose="05000000000000000000" pitchFamily="2" charset="2"/>
              <a:buChar char="§"/>
            </a:pPr>
            <a:r>
              <a:rPr lang="en-US" b="1" dirty="0">
                <a:solidFill>
                  <a:srgbClr val="002060"/>
                </a:solidFill>
              </a:rPr>
              <a:t>How and When Can You Enroll in Medicare?</a:t>
            </a:r>
          </a:p>
          <a:p>
            <a:endParaRPr lang="en-US" dirty="0">
              <a:solidFill>
                <a:srgbClr val="002060"/>
              </a:solidFill>
            </a:endParaRPr>
          </a:p>
          <a:p>
            <a:endParaRPr lang="en-US" dirty="0"/>
          </a:p>
          <a:p>
            <a:endParaRPr lang="en-US" dirty="0"/>
          </a:p>
        </p:txBody>
      </p:sp>
      <p:sp>
        <p:nvSpPr>
          <p:cNvPr id="2" name="Title 1"/>
          <p:cNvSpPr>
            <a:spLocks noGrp="1"/>
          </p:cNvSpPr>
          <p:nvPr>
            <p:ph type="title" idx="4294967295"/>
          </p:nvPr>
        </p:nvSpPr>
        <p:spPr>
          <a:xfrm>
            <a:off x="0" y="279400"/>
            <a:ext cx="9144000" cy="742951"/>
          </a:xfrm>
          <a:prstGeom prst="rect">
            <a:avLst/>
          </a:prstGeom>
        </p:spPr>
        <p:txBody>
          <a:bodyPr/>
          <a:lstStyle/>
          <a:p>
            <a:r>
              <a:rPr lang="en-US" sz="3200" b="1" dirty="0"/>
              <a:t>Lesson 1—Medicare Basics</a:t>
            </a:r>
          </a:p>
        </p:txBody>
      </p:sp>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7B3B7BDD-940E-F142-917B-04B867A4ECC6}" type="slidenum">
              <a:rPr lang="en-US" smtClean="0"/>
              <a:t>3</a:t>
            </a:fld>
            <a:endParaRPr lang="en-US" dirty="0"/>
          </a:p>
        </p:txBody>
      </p:sp>
    </p:spTree>
    <p:extLst>
      <p:ext uri="{BB962C8B-B14F-4D97-AF65-F5344CB8AC3E}">
        <p14:creationId xmlns:p14="http://schemas.microsoft.com/office/powerpoint/2010/main" val="3651359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a:xfrm>
            <a:off x="848991" y="1"/>
            <a:ext cx="7886700" cy="685800"/>
          </a:xfrm>
        </p:spPr>
        <p:txBody>
          <a:bodyPr>
            <a:noAutofit/>
          </a:bodyPr>
          <a:lstStyle/>
          <a:p>
            <a:r>
              <a:rPr lang="en-US" b="1" dirty="0"/>
              <a:t/>
            </a:r>
            <a:br>
              <a:rPr lang="en-US" b="1" dirty="0"/>
            </a:br>
            <a:r>
              <a:rPr lang="en-US" b="1" dirty="0"/>
              <a:t>Check Your </a:t>
            </a:r>
            <a:r>
              <a:rPr lang="en-US" b="1" dirty="0" smtClean="0"/>
              <a:t>Knowledge—Original </a:t>
            </a:r>
            <a:r>
              <a:rPr lang="en-US" b="1" dirty="0"/>
              <a:t>Medicare Coverage</a:t>
            </a:r>
            <a:br>
              <a:rPr lang="en-US" b="1" dirty="0"/>
            </a:br>
            <a:endParaRPr lang="en-US" b="1" dirty="0"/>
          </a:p>
        </p:txBody>
      </p:sp>
      <p:sp>
        <p:nvSpPr>
          <p:cNvPr id="13" name="TextBox 12"/>
          <p:cNvSpPr txBox="1"/>
          <p:nvPr/>
        </p:nvSpPr>
        <p:spPr>
          <a:xfrm>
            <a:off x="1900239" y="3859774"/>
            <a:ext cx="5758629" cy="553998"/>
          </a:xfrm>
          <a:prstGeom prst="rect">
            <a:avLst/>
          </a:prstGeom>
          <a:noFill/>
        </p:spPr>
        <p:txBody>
          <a:bodyPr wrap="square" rtlCol="0">
            <a:spAutoFit/>
          </a:bodyPr>
          <a:lstStyle/>
          <a:p>
            <a:r>
              <a:rPr lang="en-US" sz="3000" dirty="0">
                <a:solidFill>
                  <a:prstClr val="black"/>
                </a:solidFill>
              </a:rPr>
              <a:t>Is it covered by Part A or Part B?</a:t>
            </a:r>
          </a:p>
        </p:txBody>
      </p:sp>
      <p:grpSp>
        <p:nvGrpSpPr>
          <p:cNvPr id="18" name="Group 17" title="Part A Icon"/>
          <p:cNvGrpSpPr/>
          <p:nvPr/>
        </p:nvGrpSpPr>
        <p:grpSpPr>
          <a:xfrm>
            <a:off x="1515980" y="1906224"/>
            <a:ext cx="2011555" cy="1710899"/>
            <a:chOff x="226658" y="2250462"/>
            <a:chExt cx="1521267" cy="1710899"/>
          </a:xfrm>
        </p:grpSpPr>
        <p:pic>
          <p:nvPicPr>
            <p:cNvPr id="19" name="Picture 18"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315" y="2250462"/>
              <a:ext cx="1463951" cy="809610"/>
            </a:xfrm>
            <a:prstGeom prst="rect">
              <a:avLst/>
            </a:prstGeom>
          </p:spPr>
        </p:pic>
        <p:sp>
          <p:nvSpPr>
            <p:cNvPr id="20" name="TextBox 19"/>
            <p:cNvSpPr txBox="1"/>
            <p:nvPr/>
          </p:nvSpPr>
          <p:spPr>
            <a:xfrm>
              <a:off x="226658" y="3107153"/>
              <a:ext cx="1521267" cy="854208"/>
            </a:xfrm>
            <a:prstGeom prst="rect">
              <a:avLst/>
            </a:prstGeom>
            <a:noFill/>
          </p:spPr>
          <p:txBody>
            <a:bodyPr wrap="square" rtlCol="0">
              <a:spAutoFit/>
            </a:bodyPr>
            <a:lstStyle/>
            <a:p>
              <a:pPr algn="ctr"/>
              <a:r>
                <a:rPr lang="en-US" sz="1800" b="1" dirty="0">
                  <a:solidFill>
                    <a:schemeClr val="tx2"/>
                  </a:solidFill>
                </a:rPr>
                <a:t>Part A</a:t>
              </a:r>
            </a:p>
            <a:p>
              <a:pPr algn="ctr"/>
              <a:r>
                <a:rPr lang="en-US" sz="1800" dirty="0">
                  <a:solidFill>
                    <a:schemeClr val="tx2"/>
                  </a:solidFill>
                </a:rPr>
                <a:t>Hospital Insurance</a:t>
              </a:r>
            </a:p>
            <a:p>
              <a:pPr algn="ctr"/>
              <a:endParaRPr lang="en-US" sz="1351" dirty="0">
                <a:solidFill>
                  <a:schemeClr val="tx2"/>
                </a:solidFill>
              </a:endParaRPr>
            </a:p>
          </p:txBody>
        </p:sp>
      </p:grpSp>
      <p:grpSp>
        <p:nvGrpSpPr>
          <p:cNvPr id="15" name="Group 14" title="Part B icon"/>
          <p:cNvGrpSpPr/>
          <p:nvPr/>
        </p:nvGrpSpPr>
        <p:grpSpPr>
          <a:xfrm>
            <a:off x="5101733" y="1530693"/>
            <a:ext cx="2026635" cy="1876324"/>
            <a:chOff x="153025" y="1762017"/>
            <a:chExt cx="1568748" cy="1277989"/>
          </a:xfrm>
        </p:grpSpPr>
        <p:pic>
          <p:nvPicPr>
            <p:cNvPr id="16" name="Picture 15"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905" y="1762017"/>
              <a:ext cx="914989" cy="807214"/>
            </a:xfrm>
            <a:prstGeom prst="rect">
              <a:avLst/>
            </a:prstGeom>
          </p:spPr>
        </p:pic>
        <p:sp>
          <p:nvSpPr>
            <p:cNvPr id="17" name="TextBox 16"/>
            <p:cNvSpPr txBox="1"/>
            <p:nvPr/>
          </p:nvSpPr>
          <p:spPr>
            <a:xfrm>
              <a:off x="153025" y="2599781"/>
              <a:ext cx="1568748" cy="440225"/>
            </a:xfrm>
            <a:prstGeom prst="rect">
              <a:avLst/>
            </a:prstGeom>
            <a:noFill/>
          </p:spPr>
          <p:txBody>
            <a:bodyPr wrap="square" rtlCol="0">
              <a:spAutoFit/>
            </a:bodyPr>
            <a:lstStyle/>
            <a:p>
              <a:pPr algn="ctr"/>
              <a:r>
                <a:rPr lang="en-US" sz="1800" b="1" dirty="0">
                  <a:solidFill>
                    <a:schemeClr val="tx2"/>
                  </a:solidFill>
                </a:rPr>
                <a:t>Part B</a:t>
              </a:r>
            </a:p>
            <a:p>
              <a:pPr algn="ctr"/>
              <a:r>
                <a:rPr lang="en-US" sz="1800" dirty="0">
                  <a:solidFill>
                    <a:schemeClr val="tx2"/>
                  </a:solidFill>
                </a:rPr>
                <a:t>Medical Insurance</a:t>
              </a:r>
            </a:p>
          </p:txBody>
        </p:sp>
      </p:grpSp>
      <p:sp>
        <p:nvSpPr>
          <p:cNvPr id="10" name="Date Placeholder 9"/>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22" name="Slide Number Placeholder 21"/>
          <p:cNvSpPr>
            <a:spLocks noGrp="1"/>
          </p:cNvSpPr>
          <p:nvPr>
            <p:ph type="sldNum" sz="quarter" idx="12"/>
          </p:nvPr>
        </p:nvSpPr>
        <p:spPr/>
        <p:txBody>
          <a:bodyPr/>
          <a:lstStyle/>
          <a:p>
            <a:fld id="{F62912B7-67D0-4C7F-B2EE-F336CB0BE48F}"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1533706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p:txBody>
          <a:bodyPr>
            <a:noAutofit/>
          </a:bodyPr>
          <a:lstStyle/>
          <a:p>
            <a:r>
              <a:rPr lang="en-US" b="1" dirty="0"/>
              <a:t>#1—Part A or Part B?</a:t>
            </a:r>
          </a:p>
        </p:txBody>
      </p:sp>
      <p:pic>
        <p:nvPicPr>
          <p:cNvPr id="10" name="Picture 9" title="Photo of doctor waiting room"/>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65469"/>
            <a:ext cx="9144000" cy="4255128"/>
          </a:xfrm>
          <a:prstGeom prst="rect">
            <a:avLst/>
          </a:prstGeom>
          <a:solidFill>
            <a:schemeClr val="bg1"/>
          </a:solidFill>
        </p:spPr>
      </p:pic>
      <p:sp>
        <p:nvSpPr>
          <p:cNvPr id="8" name="TextBox 7"/>
          <p:cNvSpPr txBox="1"/>
          <p:nvPr/>
        </p:nvSpPr>
        <p:spPr>
          <a:xfrm>
            <a:off x="756747" y="1011742"/>
            <a:ext cx="7401911" cy="553998"/>
          </a:xfrm>
          <a:prstGeom prst="rect">
            <a:avLst/>
          </a:prstGeom>
          <a:solidFill>
            <a:schemeClr val="accent1"/>
          </a:solidFill>
        </p:spPr>
        <p:txBody>
          <a:bodyPr wrap="square" rtlCol="0">
            <a:spAutoFit/>
          </a:bodyPr>
          <a:lstStyle/>
          <a:p>
            <a:pPr algn="ctr"/>
            <a:r>
              <a:rPr lang="en-US" sz="3000" b="1" dirty="0">
                <a:solidFill>
                  <a:prstClr val="white"/>
                </a:solidFill>
              </a:rPr>
              <a:t>Medically necessary doctor’s care</a:t>
            </a:r>
          </a:p>
        </p:txBody>
      </p:sp>
      <p:grpSp>
        <p:nvGrpSpPr>
          <p:cNvPr id="11" name="Group 10" title="Part B icon"/>
          <p:cNvGrpSpPr/>
          <p:nvPr/>
        </p:nvGrpSpPr>
        <p:grpSpPr>
          <a:xfrm>
            <a:off x="3028952" y="2061392"/>
            <a:ext cx="2953409" cy="2311052"/>
            <a:chOff x="153025" y="1762017"/>
            <a:chExt cx="1568748" cy="1163028"/>
          </a:xfrm>
          <a:solidFill>
            <a:schemeClr val="bg1"/>
          </a:solidFill>
        </p:grpSpPr>
        <p:pic>
          <p:nvPicPr>
            <p:cNvPr id="15" name="Picture 14"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905" y="1762017"/>
              <a:ext cx="914989" cy="807214"/>
            </a:xfrm>
            <a:prstGeom prst="rect">
              <a:avLst/>
            </a:prstGeom>
            <a:grpFill/>
          </p:spPr>
        </p:pic>
        <p:sp>
          <p:nvSpPr>
            <p:cNvPr id="16" name="TextBox 15"/>
            <p:cNvSpPr txBox="1"/>
            <p:nvPr/>
          </p:nvSpPr>
          <p:spPr>
            <a:xfrm>
              <a:off x="153025" y="2599781"/>
              <a:ext cx="1568748" cy="325264"/>
            </a:xfrm>
            <a:prstGeom prst="rect">
              <a:avLst/>
            </a:prstGeom>
            <a:grpFill/>
          </p:spPr>
          <p:txBody>
            <a:bodyPr wrap="square" rtlCol="0">
              <a:spAutoFit/>
            </a:bodyPr>
            <a:lstStyle/>
            <a:p>
              <a:pPr algn="ctr"/>
              <a:r>
                <a:rPr lang="en-US" sz="1800" b="1" dirty="0">
                  <a:solidFill>
                    <a:schemeClr val="tx2"/>
                  </a:solidFill>
                </a:rPr>
                <a:t>Part B</a:t>
              </a:r>
            </a:p>
            <a:p>
              <a:pPr algn="ctr"/>
              <a:r>
                <a:rPr lang="en-US" sz="1800" dirty="0">
                  <a:solidFill>
                    <a:schemeClr val="tx2"/>
                  </a:solidFill>
                </a:rPr>
                <a:t>Medical Insurance</a:t>
              </a:r>
            </a:p>
          </p:txBody>
        </p:sp>
      </p:grpSp>
      <p:sp>
        <p:nvSpPr>
          <p:cNvPr id="12" name="Date Placeholder 11"/>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3" name="Footer Placeholder 1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4" name="Slide Number Placeholder 13"/>
          <p:cNvSpPr>
            <a:spLocks noGrp="1"/>
          </p:cNvSpPr>
          <p:nvPr>
            <p:ph type="sldNum" sz="quarter" idx="12"/>
          </p:nvPr>
        </p:nvSpPr>
        <p:spPr/>
        <p:txBody>
          <a:bodyPr/>
          <a:lstStyle/>
          <a:p>
            <a:fld id="{F62912B7-67D0-4C7F-B2EE-F336CB0BE48F}"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36393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p:txBody>
          <a:bodyPr>
            <a:noAutofit/>
          </a:bodyPr>
          <a:lstStyle/>
          <a:p>
            <a:r>
              <a:rPr lang="en-US" b="1" dirty="0"/>
              <a:t>#2—Part A or Part B? </a:t>
            </a:r>
          </a:p>
        </p:txBody>
      </p:sp>
      <p:pic>
        <p:nvPicPr>
          <p:cNvPr id="9" name="Picture 8" title="Photo of man in hospital with docto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812" y="872109"/>
            <a:ext cx="9131189" cy="4261188"/>
          </a:xfrm>
          <a:prstGeom prst="rect">
            <a:avLst/>
          </a:prstGeom>
        </p:spPr>
      </p:pic>
      <p:sp>
        <p:nvSpPr>
          <p:cNvPr id="3" name="TextBox 2"/>
          <p:cNvSpPr txBox="1"/>
          <p:nvPr/>
        </p:nvSpPr>
        <p:spPr>
          <a:xfrm>
            <a:off x="457203" y="4183219"/>
            <a:ext cx="8375431" cy="553998"/>
          </a:xfrm>
          <a:prstGeom prst="rect">
            <a:avLst/>
          </a:prstGeom>
          <a:solidFill>
            <a:schemeClr val="accent1">
              <a:lumMod val="75000"/>
            </a:schemeClr>
          </a:solidFill>
        </p:spPr>
        <p:txBody>
          <a:bodyPr wrap="square" rtlCol="0">
            <a:spAutoFit/>
          </a:bodyPr>
          <a:lstStyle/>
          <a:p>
            <a:pPr algn="ctr"/>
            <a:r>
              <a:rPr lang="en-US" sz="3000" b="1" dirty="0">
                <a:solidFill>
                  <a:prstClr val="white"/>
                </a:solidFill>
              </a:rPr>
              <a:t>Medically necessary inpatient hospital stay</a:t>
            </a:r>
          </a:p>
        </p:txBody>
      </p:sp>
      <p:grpSp>
        <p:nvGrpSpPr>
          <p:cNvPr id="11" name="Group 10" title="Part A Icon"/>
          <p:cNvGrpSpPr/>
          <p:nvPr/>
        </p:nvGrpSpPr>
        <p:grpSpPr>
          <a:xfrm>
            <a:off x="4572000" y="1533780"/>
            <a:ext cx="2011555" cy="1710899"/>
            <a:chOff x="226658" y="2250462"/>
            <a:chExt cx="1521267" cy="1710899"/>
          </a:xfrm>
          <a:solidFill>
            <a:schemeClr val="bg1"/>
          </a:solidFill>
        </p:grpSpPr>
        <p:pic>
          <p:nvPicPr>
            <p:cNvPr id="15" name="Picture 14" title="Part A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315" y="2250462"/>
              <a:ext cx="1463951" cy="809610"/>
            </a:xfrm>
            <a:prstGeom prst="rect">
              <a:avLst/>
            </a:prstGeom>
            <a:grpFill/>
          </p:spPr>
        </p:pic>
        <p:sp>
          <p:nvSpPr>
            <p:cNvPr id="16" name="TextBox 15"/>
            <p:cNvSpPr txBox="1"/>
            <p:nvPr/>
          </p:nvSpPr>
          <p:spPr>
            <a:xfrm>
              <a:off x="226658" y="3107153"/>
              <a:ext cx="1521267" cy="854208"/>
            </a:xfrm>
            <a:prstGeom prst="rect">
              <a:avLst/>
            </a:prstGeom>
            <a:grpFill/>
          </p:spPr>
          <p:txBody>
            <a:bodyPr wrap="square" rtlCol="0">
              <a:spAutoFit/>
            </a:bodyPr>
            <a:lstStyle/>
            <a:p>
              <a:pPr algn="ctr"/>
              <a:r>
                <a:rPr lang="en-US" sz="1800" b="1" dirty="0">
                  <a:solidFill>
                    <a:schemeClr val="tx2"/>
                  </a:solidFill>
                </a:rPr>
                <a:t>Part A</a:t>
              </a:r>
            </a:p>
            <a:p>
              <a:pPr algn="ctr"/>
              <a:r>
                <a:rPr lang="en-US" sz="1800" dirty="0">
                  <a:solidFill>
                    <a:schemeClr val="tx2"/>
                  </a:solidFill>
                </a:rPr>
                <a:t>Hospital Insurance</a:t>
              </a:r>
            </a:p>
            <a:p>
              <a:pPr algn="ctr"/>
              <a:endParaRPr lang="en-US" sz="1351" dirty="0">
                <a:solidFill>
                  <a:schemeClr val="tx2"/>
                </a:solidFill>
              </a:endParaRPr>
            </a:p>
          </p:txBody>
        </p:sp>
      </p:grpSp>
      <p:sp>
        <p:nvSpPr>
          <p:cNvPr id="12" name="Date Placeholder 11"/>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3" name="Footer Placeholder 1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4" name="Slide Number Placeholder 13"/>
          <p:cNvSpPr>
            <a:spLocks noGrp="1"/>
          </p:cNvSpPr>
          <p:nvPr>
            <p:ph type="sldNum" sz="quarter" idx="12"/>
          </p:nvPr>
        </p:nvSpPr>
        <p:spPr/>
        <p:txBody>
          <a:bodyPr/>
          <a:lstStyle/>
          <a:p>
            <a:fld id="{F62912B7-67D0-4C7F-B2EE-F336CB0BE48F}"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38590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p:txBody>
          <a:bodyPr>
            <a:noAutofit/>
          </a:bodyPr>
          <a:lstStyle/>
          <a:p>
            <a:r>
              <a:rPr lang="en-US" b="1" dirty="0"/>
              <a:t>#3—Part A or Part B? </a:t>
            </a:r>
          </a:p>
        </p:txBody>
      </p:sp>
      <p:pic>
        <p:nvPicPr>
          <p:cNvPr id="5" name="Picture 4" title="image says colonoscopy"/>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2861" y="968829"/>
            <a:ext cx="7543800" cy="4174672"/>
          </a:xfrm>
          <a:prstGeom prst="rect">
            <a:avLst/>
          </a:prstGeom>
        </p:spPr>
      </p:pic>
      <p:grpSp>
        <p:nvGrpSpPr>
          <p:cNvPr id="15" name="Group 14" title="Part B icon"/>
          <p:cNvGrpSpPr/>
          <p:nvPr/>
        </p:nvGrpSpPr>
        <p:grpSpPr>
          <a:xfrm>
            <a:off x="3028952" y="2061392"/>
            <a:ext cx="2953409" cy="2311052"/>
            <a:chOff x="153025" y="1762017"/>
            <a:chExt cx="1568748" cy="1163028"/>
          </a:xfrm>
          <a:solidFill>
            <a:schemeClr val="bg1"/>
          </a:solidFill>
        </p:grpSpPr>
        <p:pic>
          <p:nvPicPr>
            <p:cNvPr id="16" name="Picture 15"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905" y="1762017"/>
              <a:ext cx="914989" cy="807214"/>
            </a:xfrm>
            <a:prstGeom prst="rect">
              <a:avLst/>
            </a:prstGeom>
            <a:grpFill/>
          </p:spPr>
        </p:pic>
        <p:sp>
          <p:nvSpPr>
            <p:cNvPr id="17" name="TextBox 16"/>
            <p:cNvSpPr txBox="1"/>
            <p:nvPr/>
          </p:nvSpPr>
          <p:spPr>
            <a:xfrm>
              <a:off x="153025" y="2599781"/>
              <a:ext cx="1568748" cy="325264"/>
            </a:xfrm>
            <a:prstGeom prst="rect">
              <a:avLst/>
            </a:prstGeom>
            <a:grpFill/>
          </p:spPr>
          <p:txBody>
            <a:bodyPr wrap="square" rtlCol="0">
              <a:spAutoFit/>
            </a:bodyPr>
            <a:lstStyle/>
            <a:p>
              <a:pPr algn="ctr"/>
              <a:r>
                <a:rPr lang="en-US" sz="1800" b="1" dirty="0">
                  <a:solidFill>
                    <a:schemeClr val="tx2"/>
                  </a:solidFill>
                </a:rPr>
                <a:t>Part B</a:t>
              </a:r>
            </a:p>
            <a:p>
              <a:pPr algn="ctr"/>
              <a:r>
                <a:rPr lang="en-US" sz="1800" dirty="0">
                  <a:solidFill>
                    <a:schemeClr val="tx2"/>
                  </a:solidFill>
                </a:rPr>
                <a:t>Medical Insurance</a:t>
              </a:r>
            </a:p>
          </p:txBody>
        </p:sp>
      </p:grpSp>
      <p:sp>
        <p:nvSpPr>
          <p:cNvPr id="11" name="Date Placeholder 10"/>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2" name="Footer Placeholder 11"/>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265290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#4—Part A or Part B?</a:t>
            </a:r>
          </a:p>
        </p:txBody>
      </p:sp>
      <p:pic>
        <p:nvPicPr>
          <p:cNvPr id="9" name="Content Placeholder 8" title="Photo of acupuncture"/>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0" y="941785"/>
            <a:ext cx="9141538" cy="4212433"/>
          </a:xfrm>
        </p:spPr>
      </p:pic>
      <p:sp>
        <p:nvSpPr>
          <p:cNvPr id="7" name="TextBox 6"/>
          <p:cNvSpPr txBox="1"/>
          <p:nvPr/>
        </p:nvSpPr>
        <p:spPr>
          <a:xfrm>
            <a:off x="3102704" y="1133509"/>
            <a:ext cx="2230611" cy="553998"/>
          </a:xfrm>
          <a:prstGeom prst="rect">
            <a:avLst/>
          </a:prstGeom>
          <a:solidFill>
            <a:schemeClr val="accent1">
              <a:lumMod val="75000"/>
            </a:schemeClr>
          </a:solidFill>
        </p:spPr>
        <p:txBody>
          <a:bodyPr wrap="none" rtlCol="0">
            <a:spAutoFit/>
          </a:bodyPr>
          <a:lstStyle/>
          <a:p>
            <a:pPr algn="ctr"/>
            <a:r>
              <a:rPr lang="en-US" sz="3000" b="1" dirty="0">
                <a:solidFill>
                  <a:prstClr val="white"/>
                </a:solidFill>
              </a:rPr>
              <a:t>Acupuncture</a:t>
            </a:r>
          </a:p>
        </p:txBody>
      </p:sp>
      <p:sp>
        <p:nvSpPr>
          <p:cNvPr id="8" name="TextBox 7"/>
          <p:cNvSpPr txBox="1"/>
          <p:nvPr/>
        </p:nvSpPr>
        <p:spPr>
          <a:xfrm>
            <a:off x="3057586" y="3465478"/>
            <a:ext cx="2382127" cy="600164"/>
          </a:xfrm>
          <a:prstGeom prst="rect">
            <a:avLst/>
          </a:prstGeom>
          <a:solidFill>
            <a:schemeClr val="accent1">
              <a:lumMod val="75000"/>
            </a:schemeClr>
          </a:solidFill>
        </p:spPr>
        <p:txBody>
          <a:bodyPr wrap="none" rtlCol="0">
            <a:spAutoFit/>
          </a:bodyPr>
          <a:lstStyle/>
          <a:p>
            <a:r>
              <a:rPr lang="en-US" sz="3300" b="1" dirty="0">
                <a:solidFill>
                  <a:prstClr val="white"/>
                </a:solidFill>
              </a:rPr>
              <a:t>Not Covered</a:t>
            </a:r>
          </a:p>
        </p:txBody>
      </p:sp>
      <p:sp>
        <p:nvSpPr>
          <p:cNvPr id="12" name="Date Placeholder 11"/>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3" name="Footer Placeholder 1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4" name="Slide Number Placeholder 13"/>
          <p:cNvSpPr>
            <a:spLocks noGrp="1"/>
          </p:cNvSpPr>
          <p:nvPr>
            <p:ph type="sldNum" sz="quarter" idx="12"/>
          </p:nvPr>
        </p:nvSpPr>
        <p:spPr/>
        <p:txBody>
          <a:bodyPr/>
          <a:lstStyle/>
          <a:p>
            <a:fld id="{F62912B7-67D0-4C7F-B2EE-F336CB0BE48F}"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164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7"/>
          <p:cNvSpPr>
            <a:spLocks noGrp="1" noChangeArrowheads="1"/>
          </p:cNvSpPr>
          <p:nvPr>
            <p:ph type="title"/>
          </p:nvPr>
        </p:nvSpPr>
        <p:spPr>
          <a:xfrm>
            <a:off x="0" y="1"/>
            <a:ext cx="9144000" cy="693373"/>
          </a:xfrm>
        </p:spPr>
        <p:txBody>
          <a:bodyPr>
            <a:noAutofit/>
          </a:bodyPr>
          <a:lstStyle/>
          <a:p>
            <a:pPr eaLnBrk="1" hangingPunct="1"/>
            <a:r>
              <a:rPr lang="en-US" dirty="0" smtClean="0"/>
              <a:t>When Can You Appeal?</a:t>
            </a:r>
            <a:endParaRPr lang="en-US" dirty="0"/>
          </a:p>
        </p:txBody>
      </p:sp>
      <p:sp>
        <p:nvSpPr>
          <p:cNvPr id="4" name="TextBox 3"/>
          <p:cNvSpPr txBox="1"/>
          <p:nvPr/>
        </p:nvSpPr>
        <p:spPr>
          <a:xfrm>
            <a:off x="136105" y="804832"/>
            <a:ext cx="1893953" cy="2031325"/>
          </a:xfrm>
          <a:prstGeom prst="rect">
            <a:avLst/>
          </a:prstGeom>
          <a:noFill/>
        </p:spPr>
        <p:txBody>
          <a:bodyPr wrap="square" rtlCol="0">
            <a:spAutoFit/>
          </a:bodyPr>
          <a:lstStyle/>
          <a:p>
            <a:r>
              <a:rPr lang="en-US" sz="1800" dirty="0"/>
              <a:t>There are 5 levels of appeal, and a different process for </a:t>
            </a:r>
            <a:r>
              <a:rPr lang="en-US" sz="1800" dirty="0" smtClean="0"/>
              <a:t>Parts </a:t>
            </a:r>
            <a:r>
              <a:rPr lang="en-US" sz="1800" dirty="0"/>
              <a:t>A and B, Part C, and Part D. See full-size chart in your workbook.</a:t>
            </a:r>
            <a:endParaRPr lang="en-US" sz="1351" dirty="0"/>
          </a:p>
        </p:txBody>
      </p:sp>
      <p:pic>
        <p:nvPicPr>
          <p:cNvPr id="2" name="Picture 1" descr="Screenshot of the 2018 Comparison of the Parts A, B, C, and D Appeal Processes." title="When Can You Appeal?"/>
          <p:cNvPicPr>
            <a:picLocks noChangeAspect="1"/>
          </p:cNvPicPr>
          <p:nvPr/>
        </p:nvPicPr>
        <p:blipFill>
          <a:blip r:embed="rId5"/>
          <a:stretch>
            <a:fillRect/>
          </a:stretch>
        </p:blipFill>
        <p:spPr>
          <a:xfrm>
            <a:off x="136105" y="2853873"/>
            <a:ext cx="2929590" cy="1828800"/>
          </a:xfrm>
          <a:prstGeom prst="rect">
            <a:avLst/>
          </a:prstGeom>
        </p:spPr>
      </p:pic>
      <p:pic>
        <p:nvPicPr>
          <p:cNvPr id="5" name="llzFaxwhatw" descr="Video: Medicare Appeals" title="When Can You Appeal?"/>
          <p:cNvPicPr>
            <a:picLocks noRot="1" noChangeAspect="1"/>
          </p:cNvPicPr>
          <p:nvPr>
            <a:videoFile r:link="rId2"/>
          </p:nvPr>
        </p:nvPicPr>
        <p:blipFill>
          <a:blip r:embed="rId6"/>
          <a:stretch>
            <a:fillRect/>
          </a:stretch>
        </p:blipFill>
        <p:spPr>
          <a:xfrm>
            <a:off x="3283842" y="1225623"/>
            <a:ext cx="5726343" cy="3221068"/>
          </a:xfrm>
          <a:prstGeom prst="rect">
            <a:avLst/>
          </a:prstGeom>
        </p:spPr>
      </p:pic>
      <p:sp>
        <p:nvSpPr>
          <p:cNvPr id="8" name="Date Placeholder 7"/>
          <p:cNvSpPr>
            <a:spLocks noGrp="1"/>
          </p:cNvSpPr>
          <p:nvPr>
            <p:ph type="dt" sz="half" idx="10"/>
          </p:nvPr>
        </p:nvSpPr>
        <p:spPr/>
        <p:txBody>
          <a:bodyPr/>
          <a:lstStyle/>
          <a:p>
            <a:r>
              <a:rPr lang="en-US" smtClean="0">
                <a:solidFill>
                  <a:prstClr val="black"/>
                </a:solidFill>
              </a:rPr>
              <a:t>March 2018</a:t>
            </a:r>
            <a:endParaRPr lang="en-US" dirty="0">
              <a:solidFill>
                <a:prstClr val="black"/>
              </a:solidFill>
            </a:endParaRPr>
          </a:p>
        </p:txBody>
      </p:sp>
      <p:sp>
        <p:nvSpPr>
          <p:cNvPr id="9" name="Footer Placeholder 8"/>
          <p:cNvSpPr>
            <a:spLocks noGrp="1"/>
          </p:cNvSpPr>
          <p:nvPr>
            <p:ph type="ftr" sz="quarter" idx="3"/>
          </p:nvPr>
        </p:nvSpPr>
        <p:spPr/>
        <p:txBody>
          <a:bodyPr/>
          <a:lstStyle/>
          <a:p>
            <a:pPr algn="ctr"/>
            <a:r>
              <a:rPr lang="en-US" smtClean="0">
                <a:solidFill>
                  <a:prstClr val="black"/>
                </a:solidFill>
              </a:rPr>
              <a:t>Understanding Medicare</a:t>
            </a:r>
            <a:endParaRPr lang="en-US" dirty="0">
              <a:solidFill>
                <a:prstClr val="black"/>
              </a:solidFill>
            </a:endParaRPr>
          </a:p>
        </p:txBody>
      </p:sp>
      <p:sp>
        <p:nvSpPr>
          <p:cNvPr id="10" name="Slide Number Placeholder 9"/>
          <p:cNvSpPr>
            <a:spLocks noGrp="1"/>
          </p:cNvSpPr>
          <p:nvPr>
            <p:ph type="sldNum" sz="quarter" idx="4"/>
          </p:nvPr>
        </p:nvSpPr>
        <p:spPr/>
        <p:txBody>
          <a:bodyPr/>
          <a:lstStyle/>
          <a:p>
            <a:pPr algn="r"/>
            <a:fld id="{78C0CC3C-85F1-4D86-9B70-8D9F8B17F046}" type="slidenum">
              <a:rPr lang="en-US" smtClean="0">
                <a:solidFill>
                  <a:prstClr val="black"/>
                </a:solidFill>
              </a:rPr>
              <a:pPr algn="r"/>
              <a:t>35</a:t>
            </a:fld>
            <a:endParaRPr lang="en-US" dirty="0">
              <a:solidFill>
                <a:prstClr val="black"/>
              </a:solidFill>
            </a:endParaRPr>
          </a:p>
        </p:txBody>
      </p:sp>
    </p:spTree>
    <p:custDataLst>
      <p:tags r:id="rId1"/>
    </p:custDataLst>
    <p:extLst>
      <p:ext uri="{BB962C8B-B14F-4D97-AF65-F5344CB8AC3E}">
        <p14:creationId xmlns:p14="http://schemas.microsoft.com/office/powerpoint/2010/main" val="320262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How and When Can You Enroll in Medicare?</a:t>
            </a:r>
            <a:endParaRPr lang="en-US" dirty="0"/>
          </a:p>
        </p:txBody>
      </p:sp>
      <p:sp>
        <p:nvSpPr>
          <p:cNvPr id="2" name="Content Placeholder 1"/>
          <p:cNvSpPr>
            <a:spLocks noGrp="1"/>
          </p:cNvSpPr>
          <p:nvPr>
            <p:ph idx="4294967295"/>
          </p:nvPr>
        </p:nvSpPr>
        <p:spPr>
          <a:xfrm>
            <a:off x="285751" y="932644"/>
            <a:ext cx="8229600" cy="3384551"/>
          </a:xfrm>
        </p:spPr>
        <p:txBody>
          <a:bodyPr>
            <a:normAutofit/>
          </a:bodyPr>
          <a:lstStyle/>
          <a:p>
            <a:pPr marL="42862" indent="0">
              <a:buNone/>
              <a:defRPr/>
            </a:pPr>
            <a:r>
              <a:rPr lang="en-US" dirty="0">
                <a:cs typeface="Arial" charset="0"/>
              </a:rPr>
              <a:t>Medicare enrollment rules and decisions vary depending on</a:t>
            </a:r>
          </a:p>
          <a:p>
            <a:pPr marL="559566" lvl="1" indent="-216684">
              <a:defRPr/>
            </a:pPr>
            <a:endParaRPr lang="en-US" dirty="0">
              <a:cs typeface="Arial" charset="0"/>
            </a:endParaRPr>
          </a:p>
          <a:p>
            <a:pPr marL="559566" lvl="1" indent="-216684">
              <a:defRPr/>
            </a:pPr>
            <a:endParaRPr lang="en-US" dirty="0">
              <a:cs typeface="Arial" charset="0"/>
            </a:endParaRPr>
          </a:p>
        </p:txBody>
      </p:sp>
      <p:pic>
        <p:nvPicPr>
          <p:cNvPr id="12" name="Picture 11" title="Social Security Card"/>
          <p:cNvPicPr>
            <a:picLocks noChangeAspect="1"/>
          </p:cNvPicPr>
          <p:nvPr/>
        </p:nvPicPr>
        <p:blipFill>
          <a:blip r:embed="rId3" cstate="email">
            <a:extLst>
              <a:ext uri="{BEBA8EAE-BF5A-486C-A8C5-ECC9F3942E4B}">
                <a14:imgProps xmlns:a14="http://schemas.microsoft.com/office/drawing/2010/main">
                  <a14:imgLayer r:embed="rId4">
                    <a14:imgEffect>
                      <a14:saturation sat="133000"/>
                    </a14:imgEffect>
                  </a14:imgLayer>
                </a14:imgProps>
              </a:ext>
              <a:ext uri="{28A0092B-C50C-407E-A947-70E740481C1C}">
                <a14:useLocalDpi xmlns:a14="http://schemas.microsoft.com/office/drawing/2010/main"/>
              </a:ext>
            </a:extLst>
          </a:blip>
          <a:stretch>
            <a:fillRect/>
          </a:stretch>
        </p:blipFill>
        <p:spPr>
          <a:xfrm>
            <a:off x="1432550" y="1538079"/>
            <a:ext cx="1762444" cy="1086841"/>
          </a:xfrm>
          <a:prstGeom prst="rect">
            <a:avLst/>
          </a:prstGeom>
        </p:spPr>
      </p:pic>
      <p:sp>
        <p:nvSpPr>
          <p:cNvPr id="10" name="Content Placeholder 1"/>
          <p:cNvSpPr txBox="1">
            <a:spLocks/>
          </p:cNvSpPr>
          <p:nvPr/>
        </p:nvSpPr>
        <p:spPr>
          <a:xfrm>
            <a:off x="492278" y="2655725"/>
            <a:ext cx="3506615" cy="2025955"/>
          </a:xfrm>
          <a:prstGeom prst="rect">
            <a:avLst/>
          </a:prstGeom>
        </p:spPr>
        <p:txBody>
          <a:bodyPr vert="horz" lIns="68580" tIns="34291" rIns="68580" bIns="34291" rtlCol="0">
            <a:noAutofit/>
          </a:bodyPr>
          <a:lstStyle>
            <a:lvl1pPr marL="342900" indent="-342900" algn="l" defTabSz="914400" rtl="0" eaLnBrk="1" latinLnBrk="0" hangingPunct="1">
              <a:spcBef>
                <a:spcPts val="6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SzPct val="50000"/>
              <a:buFont typeface="Wingdings" pitchFamily="2" charset="2"/>
              <a:buChar char="q"/>
              <a:defRPr sz="2800" kern="1200">
                <a:solidFill>
                  <a:schemeClr val="tx1"/>
                </a:solidFill>
                <a:latin typeface="+mn-lt"/>
                <a:ea typeface="+mn-ea"/>
                <a:cs typeface="+mn-cs"/>
              </a:defRPr>
            </a:lvl3pPr>
            <a:lvl4pPr marL="1600200" indent="-228600" algn="l" defTabSz="914400" rtl="0" eaLnBrk="1" latinLnBrk="0" hangingPunct="1">
              <a:spcBef>
                <a:spcPts val="6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spcBef>
                <a:spcPts val="6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buNone/>
              <a:defRPr/>
            </a:pPr>
            <a:r>
              <a:rPr lang="en-US" sz="2100" dirty="0">
                <a:solidFill>
                  <a:prstClr val="black"/>
                </a:solidFill>
                <a:cs typeface="Arial" charset="0"/>
              </a:rPr>
              <a:t>If you get</a:t>
            </a:r>
          </a:p>
          <a:p>
            <a:pPr marL="342883" lvl="1" indent="-342883">
              <a:spcBef>
                <a:spcPts val="0"/>
              </a:spcBef>
              <a:buFont typeface="Wingdings" panose="05000000000000000000" pitchFamily="2" charset="2"/>
              <a:buChar char="§"/>
              <a:defRPr/>
            </a:pPr>
            <a:r>
              <a:rPr lang="en-US" sz="2000" dirty="0">
                <a:solidFill>
                  <a:prstClr val="black"/>
                </a:solidFill>
                <a:cs typeface="Arial" charset="0"/>
              </a:rPr>
              <a:t>Social Security Disability Insurance</a:t>
            </a:r>
          </a:p>
          <a:p>
            <a:pPr marL="342883" lvl="1" indent="-342883">
              <a:spcBef>
                <a:spcPts val="0"/>
              </a:spcBef>
              <a:buFont typeface="Wingdings" panose="05000000000000000000" pitchFamily="2" charset="2"/>
              <a:buChar char="§"/>
              <a:defRPr/>
            </a:pPr>
            <a:r>
              <a:rPr lang="en-US" sz="2000" dirty="0">
                <a:solidFill>
                  <a:prstClr val="black"/>
                </a:solidFill>
                <a:cs typeface="Arial" charset="0"/>
              </a:rPr>
              <a:t>Social Security retirement benefits, or</a:t>
            </a:r>
          </a:p>
          <a:p>
            <a:pPr marL="342883" lvl="1" indent="-342883">
              <a:spcBef>
                <a:spcPts val="0"/>
              </a:spcBef>
              <a:buFont typeface="Wingdings" panose="05000000000000000000" pitchFamily="2" charset="2"/>
              <a:buChar char="§"/>
              <a:defRPr/>
            </a:pPr>
            <a:r>
              <a:rPr lang="en-US" sz="2000" dirty="0">
                <a:solidFill>
                  <a:prstClr val="black"/>
                </a:solidFill>
                <a:cs typeface="Arial" charset="0"/>
              </a:rPr>
              <a:t>Railroad </a:t>
            </a:r>
            <a:r>
              <a:rPr lang="en-US" sz="2000" dirty="0" smtClean="0">
                <a:solidFill>
                  <a:prstClr val="black"/>
                </a:solidFill>
                <a:cs typeface="Arial" charset="0"/>
              </a:rPr>
              <a:t>Retirement </a:t>
            </a:r>
            <a:r>
              <a:rPr lang="en-US" sz="2000" dirty="0">
                <a:solidFill>
                  <a:prstClr val="black"/>
                </a:solidFill>
                <a:cs typeface="Arial" charset="0"/>
              </a:rPr>
              <a:t>benefits</a:t>
            </a:r>
          </a:p>
        </p:txBody>
      </p:sp>
      <p:grpSp>
        <p:nvGrpSpPr>
          <p:cNvPr id="5" name="Group 4" title="icon of 65 and arrow down to indicact under 65, and a birthday cake with 65 indicated your age affects how and whn you can enroll in Medicare"/>
          <p:cNvGrpSpPr/>
          <p:nvPr/>
        </p:nvGrpSpPr>
        <p:grpSpPr>
          <a:xfrm>
            <a:off x="4572001" y="1570445"/>
            <a:ext cx="2251091" cy="813936"/>
            <a:chOff x="4572000" y="1570444"/>
            <a:chExt cx="2251091" cy="813936"/>
          </a:xfrm>
        </p:grpSpPr>
        <p:pic>
          <p:nvPicPr>
            <p:cNvPr id="8" name="Picture 7" title="birthday cake graphic age 6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73750" y="1570444"/>
              <a:ext cx="549341" cy="692648"/>
            </a:xfrm>
            <a:prstGeom prst="rect">
              <a:avLst/>
            </a:prstGeom>
          </p:spPr>
        </p:pic>
        <p:sp>
          <p:nvSpPr>
            <p:cNvPr id="11" name="Content Placeholder 1"/>
            <p:cNvSpPr txBox="1">
              <a:spLocks/>
            </p:cNvSpPr>
            <p:nvPr/>
          </p:nvSpPr>
          <p:spPr>
            <a:xfrm>
              <a:off x="5135641" y="1725872"/>
              <a:ext cx="1206851" cy="658508"/>
            </a:xfrm>
            <a:prstGeom prst="rect">
              <a:avLst/>
            </a:prstGeom>
            <a:noFill/>
          </p:spPr>
          <p:txBody>
            <a:bodyPr vert="horz" lIns="68580" tIns="34291" rIns="68580" bIns="34291" rtlCol="0">
              <a:normAutofit/>
            </a:bodyPr>
            <a:lstStyle>
              <a:lvl1pPr marL="342900" indent="-342900" algn="l" defTabSz="914400" rtl="0" eaLnBrk="1" latinLnBrk="0" hangingPunct="1">
                <a:spcBef>
                  <a:spcPts val="6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SzPct val="50000"/>
                <a:buFont typeface="Wingdings" pitchFamily="2" charset="2"/>
                <a:buChar char="q"/>
                <a:defRPr sz="2800" kern="1200">
                  <a:solidFill>
                    <a:schemeClr val="tx1"/>
                  </a:solidFill>
                  <a:latin typeface="+mn-lt"/>
                  <a:ea typeface="+mn-ea"/>
                  <a:cs typeface="+mn-cs"/>
                </a:defRPr>
              </a:lvl3pPr>
              <a:lvl4pPr marL="1600200" indent="-228600" algn="l" defTabSz="914400" rtl="0" eaLnBrk="1" latinLnBrk="0" hangingPunct="1">
                <a:spcBef>
                  <a:spcPts val="6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spcBef>
                  <a:spcPts val="6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defRPr/>
              </a:pPr>
              <a:r>
                <a:rPr lang="en-US" sz="2100" dirty="0">
                  <a:solidFill>
                    <a:prstClr val="black"/>
                  </a:solidFill>
                  <a:cs typeface="Arial" charset="0"/>
                </a:rPr>
                <a:t>Your age</a:t>
              </a:r>
            </a:p>
            <a:p>
              <a:pPr marL="342883" lvl="1" indent="0" algn="ctr">
                <a:buNone/>
                <a:defRPr/>
              </a:pPr>
              <a:endParaRPr lang="en-US" sz="2100" dirty="0">
                <a:solidFill>
                  <a:prstClr val="black"/>
                </a:solidFill>
                <a:cs typeface="Arial" charset="0"/>
              </a:endParaRPr>
            </a:p>
          </p:txBody>
        </p:sp>
        <p:pic>
          <p:nvPicPr>
            <p:cNvPr id="17" name="Picture 16" descr="under 65.png" title="65 with arrow underneath"/>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572000" y="1658980"/>
              <a:ext cx="401590" cy="636285"/>
            </a:xfrm>
            <a:prstGeom prst="rect">
              <a:avLst/>
            </a:prstGeom>
          </p:spPr>
        </p:pic>
      </p:grpSp>
      <p:grpSp>
        <p:nvGrpSpPr>
          <p:cNvPr id="6" name="Group 5" title="Balloon graphis and graphic of man still workin to indicate that how and when you enroll in Medicare is affected by other employer coverage"/>
          <p:cNvGrpSpPr/>
          <p:nvPr/>
        </p:nvGrpSpPr>
        <p:grpSpPr>
          <a:xfrm>
            <a:off x="4341791" y="2301415"/>
            <a:ext cx="3949180" cy="1167673"/>
            <a:chOff x="4341791" y="2301413"/>
            <a:chExt cx="3949180" cy="1167673"/>
          </a:xfrm>
        </p:grpSpPr>
        <p:pic>
          <p:nvPicPr>
            <p:cNvPr id="16" name="Picture 15" title="Just retired balloon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41791" y="2326086"/>
              <a:ext cx="765810" cy="1143000"/>
            </a:xfrm>
            <a:prstGeom prst="rect">
              <a:avLst/>
            </a:prstGeom>
          </p:spPr>
        </p:pic>
        <p:pic>
          <p:nvPicPr>
            <p:cNvPr id="13" name="Picture 12" title="Man with sign &quot;still working&quot; graphic"/>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630339" y="2301413"/>
              <a:ext cx="660632" cy="774052"/>
            </a:xfrm>
            <a:prstGeom prst="rect">
              <a:avLst/>
            </a:prstGeom>
          </p:spPr>
        </p:pic>
        <p:sp>
          <p:nvSpPr>
            <p:cNvPr id="9" name="Content Placeholder 1"/>
            <p:cNvSpPr txBox="1">
              <a:spLocks/>
            </p:cNvSpPr>
            <p:nvPr/>
          </p:nvSpPr>
          <p:spPr>
            <a:xfrm>
              <a:off x="5016040" y="2350127"/>
              <a:ext cx="2804673" cy="676624"/>
            </a:xfrm>
            <a:prstGeom prst="rect">
              <a:avLst/>
            </a:prstGeom>
          </p:spPr>
          <p:txBody>
            <a:bodyPr vert="horz" lIns="68580" tIns="34291" rIns="68580" bIns="34291" rtlCol="0">
              <a:noAutofit/>
            </a:bodyPr>
            <a:lstStyle>
              <a:lvl1pPr marL="342900" indent="-342900" algn="l" defTabSz="914400" rtl="0" eaLnBrk="1" latinLnBrk="0" hangingPunct="1">
                <a:spcBef>
                  <a:spcPts val="6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SzPct val="50000"/>
                <a:buFont typeface="Wingdings" pitchFamily="2" charset="2"/>
                <a:buChar char="q"/>
                <a:defRPr sz="2800" kern="1200">
                  <a:solidFill>
                    <a:schemeClr val="tx1"/>
                  </a:solidFill>
                  <a:latin typeface="+mn-lt"/>
                  <a:ea typeface="+mn-ea"/>
                  <a:cs typeface="+mn-cs"/>
                </a:defRPr>
              </a:lvl3pPr>
              <a:lvl4pPr marL="1600200" indent="-228600" algn="l" defTabSz="914400" rtl="0" eaLnBrk="1" latinLnBrk="0" hangingPunct="1">
                <a:spcBef>
                  <a:spcPts val="6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spcBef>
                  <a:spcPts val="6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769" lvl="1" indent="0">
                <a:buNone/>
                <a:defRPr/>
              </a:pPr>
              <a:r>
                <a:rPr lang="en-US" sz="2100" dirty="0">
                  <a:solidFill>
                    <a:prstClr val="black"/>
                  </a:solidFill>
                  <a:cs typeface="Arial" charset="0"/>
                </a:rPr>
                <a:t>Your other coverage, like from an employer</a:t>
              </a:r>
            </a:p>
          </p:txBody>
        </p:sp>
      </p:grpSp>
      <p:grpSp>
        <p:nvGrpSpPr>
          <p:cNvPr id="14" name="Group 13" title="screen shot of ESRD publication"/>
          <p:cNvGrpSpPr/>
          <p:nvPr/>
        </p:nvGrpSpPr>
        <p:grpSpPr>
          <a:xfrm>
            <a:off x="4410461" y="3373255"/>
            <a:ext cx="4104889" cy="900424"/>
            <a:chOff x="4410460" y="3373255"/>
            <a:chExt cx="4104889" cy="900424"/>
          </a:xfrm>
        </p:grpSpPr>
        <p:sp>
          <p:nvSpPr>
            <p:cNvPr id="7" name="TextBox 6"/>
            <p:cNvSpPr txBox="1"/>
            <p:nvPr/>
          </p:nvSpPr>
          <p:spPr>
            <a:xfrm>
              <a:off x="5107600" y="3421970"/>
              <a:ext cx="3407749" cy="738664"/>
            </a:xfrm>
            <a:prstGeom prst="rect">
              <a:avLst/>
            </a:prstGeom>
            <a:noFill/>
          </p:spPr>
          <p:txBody>
            <a:bodyPr wrap="square" rtlCol="0">
              <a:spAutoFit/>
            </a:bodyPr>
            <a:lstStyle/>
            <a:p>
              <a:r>
                <a:rPr lang="en-US" sz="2100" dirty="0">
                  <a:solidFill>
                    <a:prstClr val="black"/>
                  </a:solidFill>
                </a:rPr>
                <a:t>If you have End-Stage Renal Disease</a:t>
              </a:r>
            </a:p>
          </p:txBody>
        </p:sp>
        <p:pic>
          <p:nvPicPr>
            <p:cNvPr id="4" name="Picture 3" title="screen shot of ESRD booklet"/>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410460" y="3373255"/>
              <a:ext cx="725181" cy="900424"/>
            </a:xfrm>
            <a:prstGeom prst="rect">
              <a:avLst/>
            </a:prstGeom>
          </p:spPr>
        </p:pic>
      </p:grpSp>
      <p:sp>
        <p:nvSpPr>
          <p:cNvPr id="19" name="Date Placeholder 18"/>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20" name="Footer Placeholder 19"/>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21" name="Slide Number Placeholder 20"/>
          <p:cNvSpPr>
            <a:spLocks noGrp="1"/>
          </p:cNvSpPr>
          <p:nvPr>
            <p:ph type="sldNum" sz="quarter" idx="12"/>
          </p:nvPr>
        </p:nvSpPr>
        <p:spPr/>
        <p:txBody>
          <a:bodyPr/>
          <a:lstStyle/>
          <a:p>
            <a:fld id="{F62912B7-67D0-4C7F-B2EE-F336CB0BE48F}"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250042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smtClean="0"/>
              <a:t>is </a:t>
            </a:r>
            <a:r>
              <a:rPr lang="en-US" dirty="0"/>
              <a:t>Enrolling on Time Important?</a:t>
            </a:r>
          </a:p>
        </p:txBody>
      </p:sp>
      <p:sp>
        <p:nvSpPr>
          <p:cNvPr id="3" name="Content Placeholder 2"/>
          <p:cNvSpPr>
            <a:spLocks noGrp="1"/>
          </p:cNvSpPr>
          <p:nvPr>
            <p:ph idx="4294967295"/>
          </p:nvPr>
        </p:nvSpPr>
        <p:spPr>
          <a:xfrm>
            <a:off x="411509" y="1084398"/>
            <a:ext cx="6904403" cy="3725397"/>
          </a:xfrm>
        </p:spPr>
        <p:txBody>
          <a:bodyPr>
            <a:noAutofit/>
          </a:bodyPr>
          <a:lstStyle/>
          <a:p>
            <a:pPr marL="0" indent="0">
              <a:buNone/>
            </a:pPr>
            <a:r>
              <a:rPr lang="en-US" dirty="0">
                <a:solidFill>
                  <a:srgbClr val="002060"/>
                </a:solidFill>
              </a:rPr>
              <a:t>If you don’t enroll on time… </a:t>
            </a:r>
          </a:p>
          <a:p>
            <a:pPr marL="1030262" lvl="1" indent="0">
              <a:buNone/>
            </a:pPr>
            <a:r>
              <a:rPr lang="en-US" sz="2200" dirty="0">
                <a:solidFill>
                  <a:srgbClr val="002060"/>
                </a:solidFill>
              </a:rPr>
              <a:t>Costs could be higher (late enrollment penalties (LEPs) or paying more for Medigap)</a:t>
            </a:r>
          </a:p>
          <a:p>
            <a:pPr marL="1030262" lvl="1" indent="0">
              <a:buNone/>
            </a:pPr>
            <a:endParaRPr lang="en-US" sz="1100" dirty="0">
              <a:solidFill>
                <a:srgbClr val="002060"/>
              </a:solidFill>
            </a:endParaRPr>
          </a:p>
          <a:p>
            <a:pPr marL="1030262" lvl="1" indent="0">
              <a:buNone/>
            </a:pPr>
            <a:endParaRPr lang="en-US" sz="133" dirty="0">
              <a:solidFill>
                <a:srgbClr val="002060"/>
              </a:solidFill>
            </a:endParaRPr>
          </a:p>
          <a:p>
            <a:pPr marL="1030262" lvl="1" indent="0">
              <a:buNone/>
            </a:pPr>
            <a:r>
              <a:rPr lang="en-US" sz="2200" dirty="0">
                <a:solidFill>
                  <a:srgbClr val="002060"/>
                </a:solidFill>
              </a:rPr>
              <a:t>Coverage might be affected, like having a gap in coverage or a waiting period for a pre-existing condition (Medigap)</a:t>
            </a:r>
          </a:p>
          <a:p>
            <a:pPr marL="1030262" lvl="1" indent="0">
              <a:buNone/>
            </a:pPr>
            <a:endParaRPr lang="en-US" sz="300" dirty="0">
              <a:solidFill>
                <a:srgbClr val="002060"/>
              </a:solidFill>
            </a:endParaRPr>
          </a:p>
          <a:p>
            <a:pPr marL="1030262" lvl="1" indent="0">
              <a:buNone/>
            </a:pPr>
            <a:endParaRPr lang="en-US" sz="133" dirty="0">
              <a:solidFill>
                <a:srgbClr val="002060"/>
              </a:solidFill>
            </a:endParaRPr>
          </a:p>
          <a:p>
            <a:pPr marL="1030262" lvl="1" indent="0">
              <a:buNone/>
            </a:pPr>
            <a:r>
              <a:rPr lang="en-US" sz="2200" dirty="0">
                <a:solidFill>
                  <a:srgbClr val="002060"/>
                </a:solidFill>
              </a:rPr>
              <a:t>You might not be able to buy a Medigap policy or may have to pay more </a:t>
            </a:r>
          </a:p>
        </p:txBody>
      </p:sp>
      <p:pic>
        <p:nvPicPr>
          <p:cNvPr id="11" name="Picture 10" descr="A picture containing thing, indoor, metalware&#10;&#10;Description generated with high confidenc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968" y="1448660"/>
            <a:ext cx="1098777" cy="831703"/>
          </a:xfrm>
          <a:prstGeom prst="rect">
            <a:avLst/>
          </a:prstGeom>
          <a:ln>
            <a:noFill/>
          </a:ln>
          <a:effectLst>
            <a:softEdge rad="112500"/>
          </a:effectLst>
        </p:spPr>
      </p:pic>
      <p:pic>
        <p:nvPicPr>
          <p:cNvPr id="12" name="Picture 11" descr="A picture containing object, thing, clock&#10;&#10;Description generated with very high confidenc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510" y="2587438"/>
            <a:ext cx="1026383" cy="897421"/>
          </a:xfrm>
          <a:prstGeom prst="rect">
            <a:avLst/>
          </a:prstGeom>
          <a:ln>
            <a:noFill/>
          </a:ln>
          <a:effectLst>
            <a:softEdge rad="112500"/>
          </a:effectLst>
        </p:spPr>
      </p:pic>
      <p:pic>
        <p:nvPicPr>
          <p:cNvPr id="16" name="Picture 15" title="icons says denie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839207">
            <a:off x="134985" y="3721898"/>
            <a:ext cx="1507035" cy="947427"/>
          </a:xfrm>
          <a:prstGeom prst="rect">
            <a:avLst/>
          </a:prstGeom>
          <a:ln>
            <a:noFill/>
          </a:ln>
          <a:effectLst>
            <a:softEdge rad="112500"/>
          </a:effectLst>
        </p:spPr>
      </p:pic>
      <p:sp>
        <p:nvSpPr>
          <p:cNvPr id="4" name="TextBox 3"/>
          <p:cNvSpPr txBox="1"/>
          <p:nvPr/>
        </p:nvSpPr>
        <p:spPr>
          <a:xfrm>
            <a:off x="7498165" y="994563"/>
            <a:ext cx="1506939" cy="3631763"/>
          </a:xfrm>
          <a:prstGeom prst="rect">
            <a:avLst/>
          </a:prstGeom>
          <a:gradFill>
            <a:gsLst>
              <a:gs pos="0">
                <a:schemeClr val="accent5">
                  <a:tint val="50000"/>
                  <a:satMod val="300000"/>
                </a:schemeClr>
              </a:gs>
              <a:gs pos="58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marL="0" lvl="1"/>
            <a:r>
              <a:rPr lang="en-US" sz="1800" b="1" dirty="0">
                <a:solidFill>
                  <a:schemeClr val="tx2"/>
                </a:solidFill>
              </a:rPr>
              <a:t>Premium </a:t>
            </a:r>
            <a:br>
              <a:rPr lang="en-US" sz="1800" b="1" dirty="0">
                <a:solidFill>
                  <a:schemeClr val="tx2"/>
                </a:solidFill>
              </a:rPr>
            </a:br>
            <a:r>
              <a:rPr lang="en-US" sz="1800" b="1" dirty="0">
                <a:solidFill>
                  <a:schemeClr val="tx2"/>
                </a:solidFill>
              </a:rPr>
              <a:t>Part A </a:t>
            </a:r>
            <a:r>
              <a:rPr lang="en-US" sz="1800" dirty="0">
                <a:solidFill>
                  <a:schemeClr val="tx2"/>
                </a:solidFill>
              </a:rPr>
              <a:t>LEP lasts 2Xs the number of years you could have had Part A but didn’t</a:t>
            </a:r>
          </a:p>
          <a:p>
            <a:pPr marL="0" lvl="1"/>
            <a:endParaRPr lang="en-US" sz="1400" dirty="0">
              <a:solidFill>
                <a:schemeClr val="tx2"/>
              </a:solidFill>
            </a:endParaRPr>
          </a:p>
          <a:p>
            <a:pPr marL="0" lvl="1"/>
            <a:r>
              <a:rPr lang="en-US" sz="1800" b="1" dirty="0">
                <a:solidFill>
                  <a:schemeClr val="tx2"/>
                </a:solidFill>
              </a:rPr>
              <a:t>Part B</a:t>
            </a:r>
            <a:r>
              <a:rPr lang="en-US" sz="1800" dirty="0">
                <a:solidFill>
                  <a:schemeClr val="tx2"/>
                </a:solidFill>
              </a:rPr>
              <a:t> and </a:t>
            </a:r>
            <a:r>
              <a:rPr lang="en-US" sz="1800" b="1" dirty="0">
                <a:solidFill>
                  <a:schemeClr val="tx2"/>
                </a:solidFill>
              </a:rPr>
              <a:t>Part D</a:t>
            </a:r>
            <a:r>
              <a:rPr lang="en-US" sz="1800" dirty="0">
                <a:solidFill>
                  <a:schemeClr val="tx2"/>
                </a:solidFill>
              </a:rPr>
              <a:t> LEPs last your lifetime </a:t>
            </a:r>
            <a:endParaRPr lang="en-US" sz="1351" dirty="0">
              <a:solidFill>
                <a:schemeClr val="tx2"/>
              </a:solidFill>
            </a:endParaRPr>
          </a:p>
        </p:txBody>
      </p:sp>
      <p:sp>
        <p:nvSpPr>
          <p:cNvPr id="13" name="Date Placeholder 12"/>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4" name="Footer Placeholder 13"/>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5" name="Slide Number Placeholder 14"/>
          <p:cNvSpPr>
            <a:spLocks noGrp="1"/>
          </p:cNvSpPr>
          <p:nvPr>
            <p:ph type="sldNum" sz="quarter" idx="12"/>
          </p:nvPr>
        </p:nvSpPr>
        <p:spPr/>
        <p:txBody>
          <a:bodyPr/>
          <a:lstStyle/>
          <a:p>
            <a:fld id="{F62912B7-67D0-4C7F-B2EE-F336CB0BE48F}"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237330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Enrolling </a:t>
            </a:r>
            <a:r>
              <a:rPr lang="en-US" dirty="0" smtClean="0"/>
              <a:t>in </a:t>
            </a:r>
            <a:r>
              <a:rPr lang="en-US" dirty="0"/>
              <a:t>Medicare—When it’s Automatic</a:t>
            </a:r>
          </a:p>
        </p:txBody>
      </p:sp>
      <p:sp>
        <p:nvSpPr>
          <p:cNvPr id="2" name="Content Placeholder 1"/>
          <p:cNvSpPr>
            <a:spLocks noGrp="1"/>
          </p:cNvSpPr>
          <p:nvPr>
            <p:ph idx="4294967295"/>
          </p:nvPr>
        </p:nvSpPr>
        <p:spPr>
          <a:xfrm>
            <a:off x="628650" y="1028701"/>
            <a:ext cx="7600951" cy="3565923"/>
          </a:xfrm>
        </p:spPr>
        <p:txBody>
          <a:bodyPr/>
          <a:lstStyle/>
          <a:p>
            <a:r>
              <a:rPr lang="en-US" dirty="0"/>
              <a:t>Automatic enrollment for those receiving</a:t>
            </a:r>
          </a:p>
          <a:p>
            <a:pPr lvl="1"/>
            <a:r>
              <a:rPr lang="en-US" dirty="0"/>
              <a:t>Social Security benefits</a:t>
            </a:r>
          </a:p>
          <a:p>
            <a:pPr lvl="1"/>
            <a:r>
              <a:rPr lang="en-US" dirty="0"/>
              <a:t>Railroad Retirement Board benefits</a:t>
            </a:r>
          </a:p>
          <a:p>
            <a:r>
              <a:rPr lang="en-US" dirty="0"/>
              <a:t>Initial Enrollment Period Package </a:t>
            </a:r>
          </a:p>
          <a:p>
            <a:pPr lvl="1"/>
            <a:r>
              <a:rPr lang="en-US" dirty="0"/>
              <a:t>Mailed 3 months before</a:t>
            </a:r>
          </a:p>
          <a:p>
            <a:pPr lvl="2"/>
            <a:r>
              <a:rPr lang="en-US" dirty="0" smtClean="0"/>
              <a:t>65, </a:t>
            </a:r>
            <a:r>
              <a:rPr lang="en-US" dirty="0"/>
              <a:t>or</a:t>
            </a:r>
          </a:p>
          <a:p>
            <a:pPr lvl="2"/>
            <a:r>
              <a:rPr lang="en-US" dirty="0" smtClean="0"/>
              <a:t>25th </a:t>
            </a:r>
            <a:r>
              <a:rPr lang="en-US" dirty="0"/>
              <a:t>month of disability benefits</a:t>
            </a:r>
          </a:p>
          <a:p>
            <a:pPr lvl="1"/>
            <a:r>
              <a:rPr lang="en-US" dirty="0"/>
              <a:t>Includes your Medicare card</a:t>
            </a:r>
          </a:p>
          <a:p>
            <a:pPr lvl="2"/>
            <a:r>
              <a:rPr lang="en-US" dirty="0"/>
              <a:t>If you don’t want Part B, complete the back of the card and mail it back</a:t>
            </a:r>
          </a:p>
          <a:p>
            <a:pPr lvl="1"/>
            <a:endParaRPr lang="en-US" dirty="0"/>
          </a:p>
          <a:p>
            <a:endParaRPr lang="en-US" dirty="0"/>
          </a:p>
        </p:txBody>
      </p:sp>
      <p:pic>
        <p:nvPicPr>
          <p:cNvPr id="4" name="Picture 3" descr="2018 Welcome to Medicare handbook cover page." title="Enrolling in Medicare--When it's Automatic"/>
          <p:cNvPicPr>
            <a:picLocks noChangeAspect="1"/>
          </p:cNvPicPr>
          <p:nvPr/>
        </p:nvPicPr>
        <p:blipFill>
          <a:blip r:embed="rId3"/>
          <a:stretch>
            <a:fillRect/>
          </a:stretch>
        </p:blipFill>
        <p:spPr>
          <a:xfrm>
            <a:off x="5355091" y="1652110"/>
            <a:ext cx="3529190" cy="2286000"/>
          </a:xfrm>
          <a:prstGeom prst="rect">
            <a:avLst/>
          </a:prstGeom>
          <a:ln>
            <a:solidFill>
              <a:schemeClr val="tx1"/>
            </a:solidFill>
          </a:ln>
        </p:spPr>
      </p:pic>
      <p:sp>
        <p:nvSpPr>
          <p:cNvPr id="11" name="Date Placeholder 10"/>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2" name="Footer Placeholder 11"/>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3454284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 Must Take Action to Enroll in Medicare</a:t>
            </a:r>
            <a:br>
              <a:rPr lang="en-US" dirty="0"/>
            </a:br>
            <a:r>
              <a:rPr lang="en-US" dirty="0"/>
              <a:t>When It’s Not Automatic</a:t>
            </a:r>
          </a:p>
        </p:txBody>
      </p:sp>
      <p:pic>
        <p:nvPicPr>
          <p:cNvPr id="9" name="Picture 8" title="graphic of action butto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645921"/>
            <a:ext cx="3200336" cy="2626276"/>
          </a:xfrm>
          <a:prstGeom prst="rect">
            <a:avLst/>
          </a:prstGeom>
        </p:spPr>
      </p:pic>
      <p:sp>
        <p:nvSpPr>
          <p:cNvPr id="3" name="Content Placeholder 2"/>
          <p:cNvSpPr>
            <a:spLocks noGrp="1"/>
          </p:cNvSpPr>
          <p:nvPr>
            <p:ph idx="4294967295"/>
          </p:nvPr>
        </p:nvSpPr>
        <p:spPr>
          <a:xfrm>
            <a:off x="3326608" y="900753"/>
            <a:ext cx="5463061" cy="3866514"/>
          </a:xfrm>
        </p:spPr>
        <p:txBody>
          <a:bodyPr>
            <a:normAutofit lnSpcReduction="10000"/>
          </a:bodyPr>
          <a:lstStyle/>
          <a:p>
            <a:pPr lvl="0"/>
            <a:r>
              <a:rPr lang="en-US" dirty="0"/>
              <a:t>If you’re not automatically enrolled in Part A and Part B </a:t>
            </a:r>
            <a:r>
              <a:rPr lang="en-US" dirty="0" smtClean="0"/>
              <a:t>(such as, not </a:t>
            </a:r>
            <a:r>
              <a:rPr lang="en-US" dirty="0"/>
              <a:t>getting Social Security or Railroad Retirement Benefits)</a:t>
            </a:r>
          </a:p>
          <a:p>
            <a:pPr marL="514324" lvl="1"/>
            <a:r>
              <a:rPr lang="en-US" dirty="0"/>
              <a:t>You need to enroll with Social Security</a:t>
            </a:r>
          </a:p>
          <a:p>
            <a:pPr marL="733388" lvl="2" indent="-177396"/>
            <a:r>
              <a:rPr lang="en-US" dirty="0"/>
              <a:t>Visit socialsecurity.gov, or</a:t>
            </a:r>
          </a:p>
          <a:p>
            <a:pPr marL="733388" lvl="2" indent="-177396"/>
            <a:r>
              <a:rPr lang="en-US" dirty="0"/>
              <a:t>Call 1-800-772-1213 </a:t>
            </a:r>
            <a:endParaRPr lang="en-US" dirty="0" smtClean="0"/>
          </a:p>
          <a:p>
            <a:pPr marL="733388" lvl="2" indent="-177396"/>
            <a:r>
              <a:rPr lang="en-US" dirty="0" smtClean="0"/>
              <a:t>TTY</a:t>
            </a:r>
            <a:r>
              <a:rPr lang="en-US" dirty="0"/>
              <a:t>: </a:t>
            </a:r>
            <a:r>
              <a:rPr lang="en-US" dirty="0" smtClean="0"/>
              <a:t>1-800-325-0778, </a:t>
            </a:r>
            <a:r>
              <a:rPr lang="en-US" dirty="0"/>
              <a:t>or</a:t>
            </a:r>
          </a:p>
          <a:p>
            <a:pPr marL="733388" lvl="2" indent="-177396"/>
            <a:r>
              <a:rPr lang="en-US" dirty="0"/>
              <a:t>Make an appointment to visit your local office</a:t>
            </a:r>
          </a:p>
          <a:p>
            <a:pPr marL="514324" lvl="1"/>
            <a:r>
              <a:rPr lang="en-US" dirty="0"/>
              <a:t>If retired from Railroad, enroll with the RRB</a:t>
            </a:r>
          </a:p>
          <a:p>
            <a:pPr marL="728627" lvl="2" indent="-177396"/>
            <a:r>
              <a:rPr lang="en-US" dirty="0"/>
              <a:t>Call your local RRB office </a:t>
            </a:r>
            <a:r>
              <a:rPr lang="en-US" dirty="0" smtClean="0"/>
              <a:t>at </a:t>
            </a:r>
            <a:r>
              <a:rPr lang="en-US" dirty="0"/>
              <a:t>1‑877‑772‑5772</a:t>
            </a:r>
          </a:p>
          <a:p>
            <a:pPr marL="0" indent="0">
              <a:buNone/>
            </a:pPr>
            <a:endParaRPr lang="en-US" dirty="0"/>
          </a:p>
          <a:p>
            <a:pPr lvl="1"/>
            <a:endParaRPr lang="en-US" dirty="0"/>
          </a:p>
          <a:p>
            <a:pPr lvl="1"/>
            <a:endParaRPr lang="en-US" dirty="0"/>
          </a:p>
        </p:txBody>
      </p:sp>
      <p:sp>
        <p:nvSpPr>
          <p:cNvPr id="11" name="Date Placeholder 10"/>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2" name="Footer Placeholder 11"/>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192938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What Is Medicare?</a:t>
            </a:r>
          </a:p>
        </p:txBody>
      </p:sp>
      <p:sp>
        <p:nvSpPr>
          <p:cNvPr id="3" name="Content Placeholder 2"/>
          <p:cNvSpPr>
            <a:spLocks noGrp="1"/>
          </p:cNvSpPr>
          <p:nvPr>
            <p:ph idx="4294967295"/>
          </p:nvPr>
        </p:nvSpPr>
        <p:spPr>
          <a:xfrm>
            <a:off x="628650" y="1100138"/>
            <a:ext cx="4857751" cy="3688557"/>
          </a:xfrm>
        </p:spPr>
        <p:txBody>
          <a:bodyPr>
            <a:noAutofit/>
          </a:bodyPr>
          <a:lstStyle/>
          <a:p>
            <a:r>
              <a:rPr lang="en-US" dirty="0"/>
              <a:t>Health insurance for people</a:t>
            </a:r>
          </a:p>
          <a:p>
            <a:pPr marL="569899" lvl="1" indent="-284156"/>
            <a:r>
              <a:rPr lang="en-US" dirty="0"/>
              <a:t>65 and older</a:t>
            </a:r>
          </a:p>
          <a:p>
            <a:pPr marL="569899" lvl="1" indent="-284156"/>
            <a:r>
              <a:rPr lang="en-US" dirty="0"/>
              <a:t>Under 65 with certain disabilities</a:t>
            </a:r>
          </a:p>
          <a:p>
            <a:pPr marL="855641" lvl="2" indent="-285744">
              <a:tabLst>
                <a:tab pos="1081061" algn="l"/>
              </a:tabLst>
            </a:pPr>
            <a:r>
              <a:rPr lang="en-US" dirty="0"/>
              <a:t>ALS (Amyotrophic Lateral Sclerosis, also called Lou Gehrig’s disease) without waiting period</a:t>
            </a:r>
          </a:p>
          <a:p>
            <a:pPr marL="569899" lvl="1" indent="-284156"/>
            <a:r>
              <a:rPr lang="en-US" dirty="0"/>
              <a:t>Any age with End-Stage Renal Disease</a:t>
            </a:r>
          </a:p>
          <a:p>
            <a:pPr marL="258352" lvl="1" indent="0">
              <a:buNone/>
            </a:pPr>
            <a:endParaRPr lang="en-US" dirty="0"/>
          </a:p>
        </p:txBody>
      </p:sp>
      <p:sp>
        <p:nvSpPr>
          <p:cNvPr id="5" name="TextBox 4"/>
          <p:cNvSpPr txBox="1"/>
          <p:nvPr/>
        </p:nvSpPr>
        <p:spPr>
          <a:xfrm>
            <a:off x="6115052" y="4330699"/>
            <a:ext cx="2418739" cy="369332"/>
          </a:xfrm>
          <a:prstGeom prst="rect">
            <a:avLst/>
          </a:prstGeom>
          <a:noFill/>
        </p:spPr>
        <p:txBody>
          <a:bodyPr wrap="none" rtlCol="0">
            <a:spAutoFit/>
          </a:bodyPr>
          <a:lstStyle/>
          <a:p>
            <a:r>
              <a:rPr lang="en-US" sz="1800" dirty="0"/>
              <a:t>CMS Product No. 10050</a:t>
            </a:r>
          </a:p>
        </p:txBody>
      </p:sp>
      <p:pic>
        <p:nvPicPr>
          <p:cNvPr id="6" name="Picture 5" descr="2018 Medicare &amp; You handbook cover page." title="What Is Medicare"/>
          <p:cNvPicPr>
            <a:picLocks noChangeAspect="1"/>
          </p:cNvPicPr>
          <p:nvPr/>
        </p:nvPicPr>
        <p:blipFill>
          <a:blip r:embed="rId3"/>
          <a:stretch>
            <a:fillRect/>
          </a:stretch>
        </p:blipFill>
        <p:spPr>
          <a:xfrm>
            <a:off x="5981382" y="789324"/>
            <a:ext cx="2686077" cy="3474720"/>
          </a:xfrm>
          <a:prstGeom prst="rect">
            <a:avLst/>
          </a:prstGeom>
        </p:spPr>
      </p:pic>
      <p:sp>
        <p:nvSpPr>
          <p:cNvPr id="11" name="Date Placeholder 10"/>
          <p:cNvSpPr>
            <a:spLocks noGrp="1"/>
          </p:cNvSpPr>
          <p:nvPr>
            <p:ph type="dt" sz="half" idx="10"/>
          </p:nvPr>
        </p:nvSpPr>
        <p:spPr/>
        <p:txBody>
          <a:bodyPr/>
          <a:lstStyle/>
          <a:p>
            <a:r>
              <a:rPr lang="en-US" smtClean="0"/>
              <a:t>March 2018</a:t>
            </a:r>
            <a:endParaRPr lang="en-US" dirty="0"/>
          </a:p>
        </p:txBody>
      </p:sp>
      <p:sp>
        <p:nvSpPr>
          <p:cNvPr id="12" name="Footer Placeholder 11"/>
          <p:cNvSpPr>
            <a:spLocks noGrp="1"/>
          </p:cNvSpPr>
          <p:nvPr>
            <p:ph type="ftr" sz="quarter" idx="11"/>
          </p:nvPr>
        </p:nvSpPr>
        <p:spPr/>
        <p:txBody>
          <a:bodyPr/>
          <a:lstStyle/>
          <a:p>
            <a:r>
              <a:rPr lang="en-US" smtClean="0"/>
              <a:t>Understanding Medicare</a:t>
            </a:r>
            <a:endParaRPr lang="en-US" dirty="0"/>
          </a:p>
        </p:txBody>
      </p:sp>
      <p:sp>
        <p:nvSpPr>
          <p:cNvPr id="13" name="Slide Number Placeholder 12"/>
          <p:cNvSpPr>
            <a:spLocks noGrp="1"/>
          </p:cNvSpPr>
          <p:nvPr>
            <p:ph type="sldNum" sz="quarter" idx="12"/>
          </p:nvPr>
        </p:nvSpPr>
        <p:spPr/>
        <p:txBody>
          <a:bodyPr/>
          <a:lstStyle/>
          <a:p>
            <a:fld id="{F62912B7-67D0-4C7F-B2EE-F336CB0BE48F}" type="slidenum">
              <a:rPr lang="en-US" smtClean="0"/>
              <a:t>4</a:t>
            </a:fld>
            <a:endParaRPr lang="en-US" dirty="0"/>
          </a:p>
        </p:txBody>
      </p:sp>
    </p:spTree>
    <p:extLst>
      <p:ext uri="{BB962C8B-B14F-4D97-AF65-F5344CB8AC3E}">
        <p14:creationId xmlns:p14="http://schemas.microsoft.com/office/powerpoint/2010/main" val="1162208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Medicare Enrollment Periods</a:t>
            </a:r>
          </a:p>
        </p:txBody>
      </p:sp>
      <p:graphicFrame>
        <p:nvGraphicFramePr>
          <p:cNvPr id="4" name="Diagram 3" title="diagram indication there are initial, open, general, and special enrollment periods"/>
          <p:cNvGraphicFramePr/>
          <p:nvPr>
            <p:extLst>
              <p:ext uri="{D42A27DB-BD31-4B8C-83A1-F6EECF244321}">
                <p14:modId xmlns:p14="http://schemas.microsoft.com/office/powerpoint/2010/main" val="1681887554"/>
              </p:ext>
            </p:extLst>
          </p:nvPr>
        </p:nvGraphicFramePr>
        <p:xfrm>
          <a:off x="432770" y="1077751"/>
          <a:ext cx="4319703" cy="3179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4294967295"/>
          </p:nvPr>
        </p:nvSpPr>
        <p:spPr>
          <a:xfrm>
            <a:off x="5101389" y="1614800"/>
            <a:ext cx="3549316" cy="2642875"/>
          </a:xfrm>
        </p:spPr>
        <p:txBody>
          <a:bodyPr>
            <a:normAutofit/>
          </a:bodyPr>
          <a:lstStyle/>
          <a:p>
            <a:pPr marL="0" indent="0">
              <a:buNone/>
            </a:pPr>
            <a:r>
              <a:rPr lang="en-US" sz="3200" dirty="0"/>
              <a:t>When you can enroll in Medicare or change how you get your coverage</a:t>
            </a:r>
          </a:p>
        </p:txBody>
      </p:sp>
      <p:sp>
        <p:nvSpPr>
          <p:cNvPr id="10" name="Date Placeholder 9"/>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fld id="{F62912B7-67D0-4C7F-B2EE-F336CB0BE48F}"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29680562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Initial Enrollment Period (IEP)</a:t>
            </a:r>
          </a:p>
        </p:txBody>
      </p:sp>
      <p:sp>
        <p:nvSpPr>
          <p:cNvPr id="4" name="TextBox 3"/>
          <p:cNvSpPr txBox="1"/>
          <p:nvPr/>
        </p:nvSpPr>
        <p:spPr>
          <a:xfrm>
            <a:off x="3597442" y="671126"/>
            <a:ext cx="2004175" cy="400110"/>
          </a:xfrm>
          <a:prstGeom prst="rect">
            <a:avLst/>
          </a:prstGeom>
          <a:noFill/>
        </p:spPr>
        <p:txBody>
          <a:bodyPr wrap="square" rtlCol="0">
            <a:spAutoFit/>
          </a:bodyPr>
          <a:lstStyle/>
          <a:p>
            <a:r>
              <a:rPr lang="en-US" sz="2000" b="1" dirty="0"/>
              <a:t>7-Month Period</a:t>
            </a:r>
          </a:p>
        </p:txBody>
      </p:sp>
      <p:grpSp>
        <p:nvGrpSpPr>
          <p:cNvPr id="7" name="Group 6" title="Arrows showing the 7 month IEP"/>
          <p:cNvGrpSpPr/>
          <p:nvPr/>
        </p:nvGrpSpPr>
        <p:grpSpPr>
          <a:xfrm>
            <a:off x="123795" y="782974"/>
            <a:ext cx="8888644" cy="1154205"/>
            <a:chOff x="123795" y="782974"/>
            <a:chExt cx="8888644" cy="1154205"/>
          </a:xfrm>
        </p:grpSpPr>
        <p:sp>
          <p:nvSpPr>
            <p:cNvPr id="15" name="Left Arrow 14"/>
            <p:cNvSpPr/>
            <p:nvPr/>
          </p:nvSpPr>
          <p:spPr>
            <a:xfrm>
              <a:off x="123795" y="782974"/>
              <a:ext cx="3735095" cy="11542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Months before the month you turn 65</a:t>
              </a:r>
            </a:p>
          </p:txBody>
        </p:sp>
        <p:sp>
          <p:nvSpPr>
            <p:cNvPr id="16" name="Right Arrow 15" title="Graphic showing 7 month IEP"/>
            <p:cNvSpPr/>
            <p:nvPr/>
          </p:nvSpPr>
          <p:spPr>
            <a:xfrm>
              <a:off x="5031261" y="814107"/>
              <a:ext cx="3981178" cy="1095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Months after the month you   turn 65</a:t>
              </a:r>
            </a:p>
          </p:txBody>
        </p:sp>
        <p:sp>
          <p:nvSpPr>
            <p:cNvPr id="19" name="Rounded Rectangle 18"/>
            <p:cNvSpPr/>
            <p:nvPr/>
          </p:nvSpPr>
          <p:spPr>
            <a:xfrm>
              <a:off x="3858890" y="1072470"/>
              <a:ext cx="1196435" cy="837833"/>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Month you turn 65</a:t>
              </a:r>
            </a:p>
          </p:txBody>
        </p:sp>
      </p:grpSp>
      <p:graphicFrame>
        <p:nvGraphicFramePr>
          <p:cNvPr id="17" name="Table 16" descr="Shows 7 month IEP count&#10;" title="Numbers indicating 3 months before, the month of, and 3 months after the month you turn 65"/>
          <p:cNvGraphicFramePr>
            <a:graphicFrameLocks noGrp="1"/>
          </p:cNvGraphicFramePr>
          <p:nvPr>
            <p:extLst>
              <p:ext uri="{D42A27DB-BD31-4B8C-83A1-F6EECF244321}">
                <p14:modId xmlns:p14="http://schemas.microsoft.com/office/powerpoint/2010/main" val="1043559154"/>
              </p:ext>
            </p:extLst>
          </p:nvPr>
        </p:nvGraphicFramePr>
        <p:xfrm>
          <a:off x="709866" y="1646767"/>
          <a:ext cx="7736475" cy="276245"/>
        </p:xfrm>
        <a:graphic>
          <a:graphicData uri="http://schemas.openxmlformats.org/drawingml/2006/table">
            <a:tbl>
              <a:tblPr firstRow="1" bandRow="1">
                <a:tableStyleId>{5C22544A-7EE6-4342-B048-85BDC9FD1C3A}</a:tableStyleId>
              </a:tblPr>
              <a:tblGrid>
                <a:gridCol w="1105211"/>
                <a:gridCol w="1105211"/>
                <a:gridCol w="940512"/>
                <a:gridCol w="1207911"/>
                <a:gridCol w="1167208"/>
                <a:gridCol w="1105211"/>
                <a:gridCol w="1105211"/>
              </a:tblGrid>
              <a:tr h="276245">
                <a:tc>
                  <a:txBody>
                    <a:bodyPr/>
                    <a:lstStyle/>
                    <a:p>
                      <a:pPr algn="ctr"/>
                      <a:r>
                        <a:rPr lang="en-US" sz="1100" dirty="0" smtClean="0">
                          <a:solidFill>
                            <a:schemeClr val="bg1"/>
                          </a:solidFill>
                        </a:rPr>
                        <a:t>1</a:t>
                      </a:r>
                      <a:endParaRPr lang="en-US" sz="1100" dirty="0">
                        <a:solidFill>
                          <a:schemeClr val="bg1"/>
                        </a:solidFill>
                      </a:endParaRPr>
                    </a:p>
                  </a:txBody>
                  <a:tcPr/>
                </a:tc>
                <a:tc>
                  <a:txBody>
                    <a:bodyPr/>
                    <a:lstStyle/>
                    <a:p>
                      <a:pPr algn="ctr"/>
                      <a:r>
                        <a:rPr lang="en-US" sz="1100" dirty="0" smtClean="0">
                          <a:solidFill>
                            <a:schemeClr val="bg1"/>
                          </a:solidFill>
                        </a:rPr>
                        <a:t>2</a:t>
                      </a:r>
                      <a:endParaRPr lang="en-US" sz="1100" dirty="0">
                        <a:solidFill>
                          <a:schemeClr val="bg1"/>
                        </a:solidFill>
                      </a:endParaRPr>
                    </a:p>
                  </a:txBody>
                  <a:tcPr/>
                </a:tc>
                <a:tc>
                  <a:txBody>
                    <a:bodyPr/>
                    <a:lstStyle/>
                    <a:p>
                      <a:pPr algn="ctr"/>
                      <a:r>
                        <a:rPr lang="en-US" sz="1100" dirty="0" smtClean="0">
                          <a:solidFill>
                            <a:schemeClr val="bg1"/>
                          </a:solidFill>
                        </a:rPr>
                        <a:t>3</a:t>
                      </a:r>
                      <a:endParaRPr lang="en-US" sz="1100" dirty="0">
                        <a:solidFill>
                          <a:schemeClr val="bg1"/>
                        </a:solidFill>
                      </a:endParaRPr>
                    </a:p>
                  </a:txBody>
                  <a:tcPr/>
                </a:tc>
                <a:tc>
                  <a:txBody>
                    <a:bodyPr/>
                    <a:lstStyle/>
                    <a:p>
                      <a:pPr algn="ctr"/>
                      <a:r>
                        <a:rPr lang="en-US" sz="1100" dirty="0" smtClean="0">
                          <a:solidFill>
                            <a:schemeClr val="bg1"/>
                          </a:solidFill>
                        </a:rPr>
                        <a:t>65th</a:t>
                      </a:r>
                      <a:endParaRPr lang="en-US" sz="1100" dirty="0">
                        <a:solidFill>
                          <a:schemeClr val="bg1"/>
                        </a:solidFill>
                      </a:endParaRPr>
                    </a:p>
                  </a:txBody>
                  <a:tcPr/>
                </a:tc>
                <a:tc>
                  <a:txBody>
                    <a:bodyPr/>
                    <a:lstStyle/>
                    <a:p>
                      <a:pPr algn="ctr"/>
                      <a:r>
                        <a:rPr lang="en-US" sz="1100" dirty="0" smtClean="0">
                          <a:solidFill>
                            <a:schemeClr val="bg1"/>
                          </a:solidFill>
                        </a:rPr>
                        <a:t>1</a:t>
                      </a:r>
                      <a:endParaRPr lang="en-US" sz="1100" dirty="0">
                        <a:solidFill>
                          <a:schemeClr val="bg1"/>
                        </a:solidFill>
                      </a:endParaRPr>
                    </a:p>
                  </a:txBody>
                  <a:tcPr/>
                </a:tc>
                <a:tc>
                  <a:txBody>
                    <a:bodyPr/>
                    <a:lstStyle/>
                    <a:p>
                      <a:pPr algn="ctr"/>
                      <a:r>
                        <a:rPr lang="en-US" sz="1100" dirty="0" smtClean="0">
                          <a:solidFill>
                            <a:schemeClr val="bg1"/>
                          </a:solidFill>
                        </a:rPr>
                        <a:t>2</a:t>
                      </a:r>
                      <a:endParaRPr lang="en-US" sz="1100" dirty="0">
                        <a:solidFill>
                          <a:schemeClr val="bg1"/>
                        </a:solidFill>
                      </a:endParaRPr>
                    </a:p>
                  </a:txBody>
                  <a:tcPr/>
                </a:tc>
                <a:tc>
                  <a:txBody>
                    <a:bodyPr/>
                    <a:lstStyle/>
                    <a:p>
                      <a:pPr algn="ctr"/>
                      <a:r>
                        <a:rPr lang="en-US" sz="1100" dirty="0" smtClean="0">
                          <a:solidFill>
                            <a:schemeClr val="bg1"/>
                          </a:solidFill>
                        </a:rPr>
                        <a:t>3</a:t>
                      </a:r>
                      <a:endParaRPr lang="en-US" sz="1100" dirty="0">
                        <a:solidFill>
                          <a:schemeClr val="bg1"/>
                        </a:solidFill>
                      </a:endParaRPr>
                    </a:p>
                  </a:txBody>
                  <a:tcPr/>
                </a:tc>
              </a:tr>
            </a:tbl>
          </a:graphicData>
        </a:graphic>
      </p:graphicFrame>
      <p:graphicFrame>
        <p:nvGraphicFramePr>
          <p:cNvPr id="18" name="Table 17" descr="Covoerage begins the first month you turn 65 if you enroll during the 3 months before you gurn 65. It starts the next month if you enroll the month you turn 65. It will be delayed 2-3 months if you wait to enroll after the month you turn 65." title="Chart"/>
          <p:cNvGraphicFramePr>
            <a:graphicFrameLocks noGrp="1"/>
          </p:cNvGraphicFramePr>
          <p:nvPr>
            <p:extLst>
              <p:ext uri="{D42A27DB-BD31-4B8C-83A1-F6EECF244321}">
                <p14:modId xmlns:p14="http://schemas.microsoft.com/office/powerpoint/2010/main" val="721516151"/>
              </p:ext>
            </p:extLst>
          </p:nvPr>
        </p:nvGraphicFramePr>
        <p:xfrm>
          <a:off x="709866" y="1909463"/>
          <a:ext cx="7736471" cy="579120"/>
        </p:xfrm>
        <a:graphic>
          <a:graphicData uri="http://schemas.openxmlformats.org/drawingml/2006/table">
            <a:tbl>
              <a:tblPr firstRow="1" bandRow="1">
                <a:tableStyleId>{5C22544A-7EE6-4342-B048-85BDC9FD1C3A}</a:tableStyleId>
              </a:tblPr>
              <a:tblGrid>
                <a:gridCol w="3176335"/>
                <a:gridCol w="1179095"/>
                <a:gridCol w="3381041"/>
              </a:tblGrid>
              <a:tr h="579120">
                <a:tc>
                  <a:txBody>
                    <a:bodyPr/>
                    <a:lstStyle/>
                    <a:p>
                      <a:pPr algn="ctr"/>
                      <a:r>
                        <a:rPr lang="en-US" sz="1600" dirty="0" smtClean="0">
                          <a:solidFill>
                            <a:schemeClr val="tx1"/>
                          </a:solidFill>
                        </a:rPr>
                        <a:t>Coverage begins first of the month you turn 65</a:t>
                      </a:r>
                      <a:endParaRPr lang="en-US" sz="1600" dirty="0">
                        <a:solidFill>
                          <a:schemeClr val="tx1"/>
                        </a:solidFill>
                      </a:endParaRPr>
                    </a:p>
                  </a:txBody>
                  <a:tcPr>
                    <a:solidFill>
                      <a:schemeClr val="bg1">
                        <a:lumMod val="95000"/>
                      </a:schemeClr>
                    </a:solidFill>
                  </a:tcPr>
                </a:tc>
                <a:tc>
                  <a:txBody>
                    <a:bodyPr/>
                    <a:lstStyle/>
                    <a:p>
                      <a:pPr algn="ctr"/>
                      <a:r>
                        <a:rPr lang="en-US" sz="1600" dirty="0" smtClean="0">
                          <a:solidFill>
                            <a:schemeClr val="tx1"/>
                          </a:solidFill>
                        </a:rPr>
                        <a:t>First of next month</a:t>
                      </a:r>
                      <a:endParaRPr lang="en-US" sz="1600" dirty="0">
                        <a:solidFill>
                          <a:schemeClr val="tx1"/>
                        </a:solidFill>
                      </a:endParaRPr>
                    </a:p>
                  </a:txBody>
                  <a:tcPr>
                    <a:solidFill>
                      <a:schemeClr val="bg1">
                        <a:lumMod val="95000"/>
                      </a:schemeClr>
                    </a:solidFill>
                  </a:tcPr>
                </a:tc>
                <a:tc>
                  <a:txBody>
                    <a:bodyPr/>
                    <a:lstStyle/>
                    <a:p>
                      <a:pPr algn="ctr"/>
                      <a:r>
                        <a:rPr lang="en-US" sz="1600" dirty="0" smtClean="0">
                          <a:solidFill>
                            <a:schemeClr val="tx1"/>
                          </a:solidFill>
                        </a:rPr>
                        <a:t>Delayed</a:t>
                      </a:r>
                      <a:r>
                        <a:rPr lang="en-US" sz="1600" baseline="0" dirty="0" smtClean="0">
                          <a:solidFill>
                            <a:schemeClr val="tx1"/>
                          </a:solidFill>
                        </a:rPr>
                        <a:t> 2-3 months, Part A (if you have to buy it) and/or Part B</a:t>
                      </a:r>
                      <a:endParaRPr lang="en-US" sz="1600" dirty="0">
                        <a:solidFill>
                          <a:schemeClr val="tx1"/>
                        </a:solidFill>
                      </a:endParaRPr>
                    </a:p>
                  </a:txBody>
                  <a:tcPr>
                    <a:solidFill>
                      <a:schemeClr val="bg1">
                        <a:lumMod val="95000"/>
                      </a:schemeClr>
                    </a:solidFill>
                  </a:tcPr>
                </a:tc>
              </a:tr>
            </a:tbl>
          </a:graphicData>
        </a:graphic>
      </p:graphicFrame>
      <p:sp>
        <p:nvSpPr>
          <p:cNvPr id="3" name="Content Placeholder 2"/>
          <p:cNvSpPr>
            <a:spLocks noGrp="1"/>
          </p:cNvSpPr>
          <p:nvPr>
            <p:ph idx="4294967295"/>
          </p:nvPr>
        </p:nvSpPr>
        <p:spPr>
          <a:xfrm>
            <a:off x="773567" y="2633789"/>
            <a:ext cx="5647752" cy="1889071"/>
          </a:xfrm>
        </p:spPr>
        <p:txBody>
          <a:bodyPr>
            <a:noAutofit/>
          </a:bodyPr>
          <a:lstStyle/>
          <a:p>
            <a:pPr marL="0" indent="0">
              <a:buNone/>
            </a:pPr>
            <a:r>
              <a:rPr lang="en-US" dirty="0"/>
              <a:t>During your IEP you can enroll/join</a:t>
            </a:r>
          </a:p>
          <a:p>
            <a:pPr marL="342891" lvl="1" indent="292093" defTabSz="685783">
              <a:spcBef>
                <a:spcPts val="0"/>
              </a:spcBef>
              <a:buFont typeface="Wingdings" panose="05000000000000000000" pitchFamily="2" charset="2"/>
              <a:buChar char="ü"/>
            </a:pPr>
            <a:r>
              <a:rPr lang="en-US" sz="2000" dirty="0">
                <a:solidFill>
                  <a:prstClr val="black"/>
                </a:solidFill>
              </a:rPr>
              <a:t>Part A</a:t>
            </a:r>
          </a:p>
          <a:p>
            <a:pPr marL="342891" lvl="1" indent="292093" defTabSz="685783">
              <a:spcBef>
                <a:spcPts val="0"/>
              </a:spcBef>
              <a:buFont typeface="Wingdings" panose="05000000000000000000" pitchFamily="2" charset="2"/>
              <a:buChar char="ü"/>
            </a:pPr>
            <a:r>
              <a:rPr lang="en-US" sz="2000" dirty="0">
                <a:solidFill>
                  <a:prstClr val="black"/>
                </a:solidFill>
              </a:rPr>
              <a:t>Part B</a:t>
            </a:r>
          </a:p>
          <a:p>
            <a:pPr marL="342891" lvl="1" indent="292093" defTabSz="685783">
              <a:spcBef>
                <a:spcPts val="0"/>
              </a:spcBef>
              <a:buFont typeface="Wingdings" panose="05000000000000000000" pitchFamily="2" charset="2"/>
              <a:buChar char="ü"/>
            </a:pPr>
            <a:r>
              <a:rPr lang="en-US" sz="2000" dirty="0">
                <a:solidFill>
                  <a:prstClr val="black"/>
                </a:solidFill>
              </a:rPr>
              <a:t>Part C (if you have Part A and Part B) </a:t>
            </a:r>
          </a:p>
          <a:p>
            <a:pPr marL="342891" lvl="1" indent="292093" defTabSz="685783">
              <a:spcBef>
                <a:spcPts val="0"/>
              </a:spcBef>
              <a:buFont typeface="Wingdings" panose="05000000000000000000" pitchFamily="2" charset="2"/>
              <a:buChar char="ü"/>
            </a:pPr>
            <a:r>
              <a:rPr lang="en-US" sz="2000" dirty="0">
                <a:solidFill>
                  <a:prstClr val="black"/>
                </a:solidFill>
              </a:rPr>
              <a:t>Part D (if you have Part A and/or Part B)</a:t>
            </a:r>
          </a:p>
          <a:p>
            <a:pPr marL="342891" lvl="1" indent="292093" defTabSz="685783">
              <a:spcBef>
                <a:spcPts val="0"/>
              </a:spcBef>
              <a:buFont typeface="Wingdings" panose="05000000000000000000" pitchFamily="2" charset="2"/>
              <a:buChar char="ü"/>
            </a:pPr>
            <a:r>
              <a:rPr lang="en-US" sz="2000" dirty="0">
                <a:solidFill>
                  <a:prstClr val="black"/>
                </a:solidFill>
              </a:rPr>
              <a:t>Medigap policy (if you have Part A and Part B)</a:t>
            </a:r>
          </a:p>
          <a:p>
            <a:pPr marL="0" indent="0">
              <a:buNone/>
            </a:pPr>
            <a:endParaRPr lang="en-US" sz="2100" dirty="0"/>
          </a:p>
        </p:txBody>
      </p:sp>
      <p:sp>
        <p:nvSpPr>
          <p:cNvPr id="14" name="TextBox 13"/>
          <p:cNvSpPr txBox="1"/>
          <p:nvPr/>
        </p:nvSpPr>
        <p:spPr>
          <a:xfrm>
            <a:off x="7168000" y="3061403"/>
            <a:ext cx="1392291" cy="1015663"/>
          </a:xfrm>
          <a:prstGeom prst="rect">
            <a:avLst/>
          </a:prstGeom>
          <a:solidFill>
            <a:srgbClr val="25B21E"/>
          </a:solidFill>
        </p:spPr>
        <p:txBody>
          <a:bodyPr wrap="square" rtlCol="0">
            <a:spAutoFit/>
          </a:bodyPr>
          <a:lstStyle/>
          <a:p>
            <a:pPr algn="ctr"/>
            <a:r>
              <a:rPr lang="en-US" sz="2000" b="1" dirty="0" smtClean="0">
                <a:solidFill>
                  <a:schemeClr val="bg1"/>
                </a:solidFill>
              </a:rPr>
              <a:t>No </a:t>
            </a:r>
            <a:r>
              <a:rPr lang="en-US" sz="2000" b="1" dirty="0">
                <a:solidFill>
                  <a:schemeClr val="bg1"/>
                </a:solidFill>
              </a:rPr>
              <a:t>late enrollment penalties</a:t>
            </a:r>
          </a:p>
        </p:txBody>
      </p:sp>
      <p:sp>
        <p:nvSpPr>
          <p:cNvPr id="11" name="Date Placeholder 10"/>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2" name="Footer Placeholder 11"/>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1231846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30400" y="-68328"/>
            <a:ext cx="5181600" cy="802073"/>
          </a:xfrm>
        </p:spPr>
        <p:txBody>
          <a:bodyPr anchor="t">
            <a:normAutofit fontScale="90000"/>
          </a:bodyPr>
          <a:lstStyle/>
          <a:p>
            <a:pPr eaLnBrk="1" hangingPunct="1"/>
            <a:r>
              <a:rPr lang="en-US" b="1" dirty="0">
                <a:ea typeface="ＭＳ Ｐゴシック"/>
              </a:rPr>
              <a:t>Yearly Open Enrollment Period </a:t>
            </a:r>
            <a:r>
              <a:rPr lang="en-US" b="1" dirty="0" smtClean="0">
                <a:ea typeface="ＭＳ Ｐゴシック"/>
              </a:rPr>
              <a:t>(OEP) for </a:t>
            </a:r>
            <a:r>
              <a:rPr lang="en-US" b="1" dirty="0">
                <a:ea typeface="ＭＳ Ｐゴシック"/>
              </a:rPr>
              <a:t>People </a:t>
            </a:r>
            <a:r>
              <a:rPr lang="en-US" b="1" dirty="0" smtClean="0">
                <a:ea typeface="ＭＳ Ｐゴシック"/>
              </a:rPr>
              <a:t>with </a:t>
            </a:r>
            <a:r>
              <a:rPr lang="en-US" b="1" dirty="0">
                <a:ea typeface="ＭＳ Ｐゴシック"/>
              </a:rPr>
              <a:t>Medicare</a:t>
            </a:r>
          </a:p>
        </p:txBody>
      </p:sp>
      <p:graphicFrame>
        <p:nvGraphicFramePr>
          <p:cNvPr id="13" name="Diagram 12" title="calendar"/>
          <p:cNvGraphicFramePr/>
          <p:nvPr>
            <p:extLst>
              <p:ext uri="{D42A27DB-BD31-4B8C-83A1-F6EECF244321}">
                <p14:modId xmlns:p14="http://schemas.microsoft.com/office/powerpoint/2010/main" val="1682160071"/>
              </p:ext>
            </p:extLst>
          </p:nvPr>
        </p:nvGraphicFramePr>
        <p:xfrm>
          <a:off x="457201" y="780146"/>
          <a:ext cx="5600700" cy="1266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title="calendar"/>
          <p:cNvGraphicFramePr/>
          <p:nvPr>
            <p:extLst>
              <p:ext uri="{D42A27DB-BD31-4B8C-83A1-F6EECF244321}">
                <p14:modId xmlns:p14="http://schemas.microsoft.com/office/powerpoint/2010/main" val="983161311"/>
              </p:ext>
            </p:extLst>
          </p:nvPr>
        </p:nvGraphicFramePr>
        <p:xfrm>
          <a:off x="6553203" y="812722"/>
          <a:ext cx="1925780" cy="12337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ontent Placeholder 2"/>
          <p:cNvSpPr>
            <a:spLocks noGrp="1"/>
          </p:cNvSpPr>
          <p:nvPr>
            <p:ph idx="1"/>
          </p:nvPr>
        </p:nvSpPr>
        <p:spPr>
          <a:xfrm>
            <a:off x="546100" y="2125495"/>
            <a:ext cx="7543800" cy="2304255"/>
          </a:xfrm>
        </p:spPr>
        <p:txBody>
          <a:bodyPr>
            <a:normAutofit/>
          </a:bodyPr>
          <a:lstStyle/>
          <a:p>
            <a:pPr marL="0" lvl="1" indent="0">
              <a:buNone/>
            </a:pPr>
            <a:r>
              <a:rPr lang="en-US" sz="2400" dirty="0"/>
              <a:t>Period each year during which you can join, switch, or drop your </a:t>
            </a:r>
          </a:p>
          <a:p>
            <a:pPr marL="571486" lvl="1" indent="-314317">
              <a:buFont typeface="Wingdings" panose="05000000000000000000" pitchFamily="2" charset="2"/>
              <a:buChar char="ü"/>
            </a:pPr>
            <a:r>
              <a:rPr lang="en-US" sz="2400" dirty="0"/>
              <a:t>Part C Plan</a:t>
            </a:r>
          </a:p>
          <a:p>
            <a:pPr marL="571486" lvl="1" indent="-314317">
              <a:buFont typeface="Wingdings" panose="05000000000000000000" pitchFamily="2" charset="2"/>
              <a:buChar char="ü"/>
            </a:pPr>
            <a:r>
              <a:rPr lang="en-US" sz="2400" dirty="0"/>
              <a:t>Part D Plan</a:t>
            </a:r>
          </a:p>
          <a:p>
            <a:pPr marL="0" indent="0">
              <a:buNone/>
              <a:defRPr/>
            </a:pPr>
            <a:r>
              <a:rPr lang="en-US" spc="-31" dirty="0"/>
              <a:t>This is a time to review health and drug plan choices </a:t>
            </a:r>
            <a:endParaRPr lang="en-US" dirty="0"/>
          </a:p>
        </p:txBody>
      </p:sp>
      <p:sp>
        <p:nvSpPr>
          <p:cNvPr id="11" name="TextBox 10"/>
          <p:cNvSpPr txBox="1"/>
          <p:nvPr/>
        </p:nvSpPr>
        <p:spPr>
          <a:xfrm>
            <a:off x="4699001" y="2664518"/>
            <a:ext cx="3906511" cy="1015663"/>
          </a:xfrm>
          <a:prstGeom prst="rect">
            <a:avLst/>
          </a:prstGeom>
          <a:solidFill>
            <a:srgbClr val="25B21E"/>
          </a:solidFill>
        </p:spPr>
        <p:txBody>
          <a:bodyPr wrap="square" rtlCol="0">
            <a:spAutoFit/>
          </a:bodyPr>
          <a:lstStyle/>
          <a:p>
            <a:pPr algn="ctr"/>
            <a:r>
              <a:rPr lang="en-US" sz="2000" b="1" dirty="0">
                <a:solidFill>
                  <a:schemeClr val="bg1"/>
                </a:solidFill>
              </a:rPr>
              <a:t>No late enrollment penalties because you must already be enrolled in Medicare</a:t>
            </a:r>
          </a:p>
        </p:txBody>
      </p:sp>
      <p:sp>
        <p:nvSpPr>
          <p:cNvPr id="8" name="Date Placeholder 1"/>
          <p:cNvSpPr>
            <a:spLocks noGrp="1"/>
          </p:cNvSpPr>
          <p:nvPr>
            <p:ph type="dt" sz="half" idx="4294967295"/>
          </p:nvPr>
        </p:nvSpPr>
        <p:spPr>
          <a:xfrm>
            <a:off x="546100" y="4755357"/>
            <a:ext cx="1600200" cy="273844"/>
          </a:xfrm>
          <a:prstGeom prst="rect">
            <a:avLst/>
          </a:prstGeom>
        </p:spPr>
        <p:txBody>
          <a:bodyPr/>
          <a:lstStyle>
            <a:lvl1pPr>
              <a:defRPr/>
            </a:lvl1pPr>
          </a:lstStyle>
          <a:p>
            <a:r>
              <a:rPr lang="en-US" sz="1000" smtClean="0">
                <a:solidFill>
                  <a:prstClr val="black"/>
                </a:solidFill>
              </a:rPr>
              <a:t>March 2018</a:t>
            </a:r>
            <a:endParaRPr lang="en-US" sz="1000" dirty="0">
              <a:solidFill>
                <a:prstClr val="black"/>
              </a:solidFill>
            </a:endParaRPr>
          </a:p>
        </p:txBody>
      </p:sp>
      <p:sp>
        <p:nvSpPr>
          <p:cNvPr id="9" name="Footer Placeholder 2"/>
          <p:cNvSpPr>
            <a:spLocks noGrp="1"/>
          </p:cNvSpPr>
          <p:nvPr>
            <p:ph type="ftr" sz="quarter" idx="11"/>
          </p:nvPr>
        </p:nvSpPr>
        <p:spPr>
          <a:xfrm>
            <a:off x="3086100" y="4755357"/>
            <a:ext cx="2971800" cy="273844"/>
          </a:xfrm>
          <a:prstGeom prst="rect">
            <a:avLst/>
          </a:prstGeom>
        </p:spPr>
        <p:txBody>
          <a:bodyPr/>
          <a:lstStyle>
            <a:lvl1pPr>
              <a:defRPr>
                <a:latin typeface="Calibri" panose="020F0502020204030204" pitchFamily="34" charset="0"/>
                <a:cs typeface="Calibri" panose="020F0502020204030204" pitchFamily="34" charset="0"/>
              </a:defRPr>
            </a:lvl1pPr>
          </a:lstStyle>
          <a:p>
            <a:pPr algn="ctr"/>
            <a:r>
              <a:rPr lang="en-US" smtClean="0">
                <a:solidFill>
                  <a:prstClr val="black"/>
                </a:solidFill>
              </a:rPr>
              <a:t>Understanding Medicare</a:t>
            </a:r>
            <a:endParaRPr lang="en-US" dirty="0">
              <a:solidFill>
                <a:prstClr val="black"/>
              </a:solidFill>
            </a:endParaRPr>
          </a:p>
        </p:txBody>
      </p:sp>
      <p:sp>
        <p:nvSpPr>
          <p:cNvPr id="10" name="Slide Number Placeholder 3"/>
          <p:cNvSpPr>
            <a:spLocks noGrp="1"/>
          </p:cNvSpPr>
          <p:nvPr>
            <p:ph type="sldNum" sz="quarter" idx="12"/>
          </p:nvPr>
        </p:nvSpPr>
        <p:spPr>
          <a:xfrm>
            <a:off x="6057900" y="4755357"/>
            <a:ext cx="1600200" cy="273844"/>
          </a:xfrm>
          <a:prstGeom prst="rect">
            <a:avLst/>
          </a:prstGeom>
        </p:spPr>
        <p:txBody>
          <a:bodyPr/>
          <a:lstStyle/>
          <a:p>
            <a:pPr algn="r"/>
            <a:fld id="{78C0CC3C-85F1-4D86-9B70-8D9F8B17F046}" type="slidenum">
              <a:rPr lang="en-US" smtClean="0">
                <a:solidFill>
                  <a:prstClr val="black"/>
                </a:solidFill>
              </a:rPr>
              <a:pPr algn="r"/>
              <a:t>42</a:t>
            </a:fld>
            <a:endParaRPr lang="en-US" dirty="0">
              <a:solidFill>
                <a:prstClr val="black"/>
              </a:solidFill>
            </a:endParaRPr>
          </a:p>
        </p:txBody>
      </p:sp>
    </p:spTree>
    <p:extLst>
      <p:ext uri="{BB962C8B-B14F-4D97-AF65-F5344CB8AC3E}">
        <p14:creationId xmlns:p14="http://schemas.microsoft.com/office/powerpoint/2010/main" val="1863534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General Enrollment Period (GEP)</a:t>
            </a:r>
          </a:p>
        </p:txBody>
      </p:sp>
      <p:graphicFrame>
        <p:nvGraphicFramePr>
          <p:cNvPr id="11" name="Diagram 10" title="calendar"/>
          <p:cNvGraphicFramePr/>
          <p:nvPr>
            <p:extLst>
              <p:ext uri="{D42A27DB-BD31-4B8C-83A1-F6EECF244321}">
                <p14:modId xmlns:p14="http://schemas.microsoft.com/office/powerpoint/2010/main" val="1625409084"/>
              </p:ext>
            </p:extLst>
          </p:nvPr>
        </p:nvGraphicFramePr>
        <p:xfrm>
          <a:off x="457201" y="780146"/>
          <a:ext cx="5411932" cy="1266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title="calendar"/>
          <p:cNvGraphicFramePr/>
          <p:nvPr>
            <p:extLst>
              <p:ext uri="{D42A27DB-BD31-4B8C-83A1-F6EECF244321}">
                <p14:modId xmlns:p14="http://schemas.microsoft.com/office/powerpoint/2010/main" val="3732584967"/>
              </p:ext>
            </p:extLst>
          </p:nvPr>
        </p:nvGraphicFramePr>
        <p:xfrm>
          <a:off x="6553203" y="812722"/>
          <a:ext cx="1925780" cy="12337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ontent Placeholder 2"/>
          <p:cNvSpPr txBox="1">
            <a:spLocks/>
          </p:cNvSpPr>
          <p:nvPr/>
        </p:nvSpPr>
        <p:spPr>
          <a:xfrm>
            <a:off x="588240" y="2046517"/>
            <a:ext cx="5869709" cy="2720748"/>
          </a:xfrm>
          <a:prstGeom prst="rect">
            <a:avLst/>
          </a:prstGeom>
        </p:spPr>
        <p:txBody>
          <a:bodyPr vert="horz" lIns="91440" tIns="45720" rIns="91440" bIns="45720" rtlCol="0">
            <a:noAutofit/>
          </a:bodyPr>
          <a:lstStyle>
            <a:lvl1pPr marL="257168" indent="-257168" algn="l" defTabSz="342892" rtl="0" eaLnBrk="1" latinLnBrk="0" hangingPunct="1">
              <a:spcBef>
                <a:spcPts val="450"/>
              </a:spcBef>
              <a:buFont typeface="Wingdings" panose="05000000000000000000" pitchFamily="2" charset="2"/>
              <a:buChar char="§"/>
              <a:defRPr sz="2400" kern="1200">
                <a:solidFill>
                  <a:schemeClr val="tx1"/>
                </a:solidFill>
                <a:latin typeface="+mn-lt"/>
                <a:ea typeface="+mn-ea"/>
                <a:cs typeface="+mn-cs"/>
              </a:defRPr>
            </a:lvl1pPr>
            <a:lvl2pPr marL="466713" indent="-208355" algn="l" defTabSz="342892" rtl="0" eaLnBrk="1" latinLnBrk="0" hangingPunct="1">
              <a:spcBef>
                <a:spcPts val="450"/>
              </a:spcBef>
              <a:buFont typeface="Arial" panose="020B0604020202020204" pitchFamily="34" charset="0"/>
              <a:buChar char="•"/>
              <a:defRPr sz="2100" kern="1200">
                <a:solidFill>
                  <a:schemeClr val="tx1"/>
                </a:solidFill>
                <a:latin typeface="+mn-lt"/>
                <a:ea typeface="+mn-ea"/>
                <a:cs typeface="+mn-cs"/>
              </a:defRPr>
            </a:lvl2pPr>
            <a:lvl3pPr marL="725073" indent="-258359" algn="l" defTabSz="342892" rtl="0" eaLnBrk="1" latinLnBrk="0" hangingPunct="1">
              <a:spcBef>
                <a:spcPts val="450"/>
              </a:spcBef>
              <a:buSzPct val="50000"/>
              <a:buFont typeface="Wingdings" panose="05000000000000000000" pitchFamily="2" charset="2"/>
              <a:buChar char="q"/>
              <a:defRPr sz="1800" kern="1200">
                <a:solidFill>
                  <a:schemeClr val="tx1"/>
                </a:solidFill>
                <a:latin typeface="+mn-lt"/>
                <a:ea typeface="+mn-ea"/>
                <a:cs typeface="+mn-cs"/>
              </a:defRPr>
            </a:lvl3pPr>
            <a:lvl4pPr marL="944143" indent="-219070" algn="l" defTabSz="342892" rtl="0" eaLnBrk="1" latinLnBrk="0" hangingPunct="1">
              <a:spcBef>
                <a:spcPts val="450"/>
              </a:spcBef>
              <a:buFont typeface="Courier New" panose="02070309020205020404" pitchFamily="49" charset="0"/>
              <a:buChar char="o"/>
              <a:defRPr sz="1500" kern="1200">
                <a:solidFill>
                  <a:schemeClr val="tx1"/>
                </a:solidFill>
                <a:latin typeface="+mn-lt"/>
                <a:ea typeface="+mn-ea"/>
                <a:cs typeface="+mn-cs"/>
              </a:defRPr>
            </a:lvl4pPr>
            <a:lvl5pPr marL="1113207" indent="-169065" algn="l" defTabSz="342892" rtl="0" eaLnBrk="1" latinLnBrk="0" hangingPunct="1">
              <a:spcBef>
                <a:spcPts val="450"/>
              </a:spcBef>
              <a:buFont typeface="Calibri" panose="020F0502020204030204" pitchFamily="34" charset="0"/>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lvl="1" indent="0">
              <a:buNone/>
            </a:pPr>
            <a:r>
              <a:rPr lang="en-US" sz="2000" dirty="0"/>
              <a:t>3-Month period each year during which you can enroll/join</a:t>
            </a:r>
          </a:p>
          <a:p>
            <a:pPr marL="571486" lvl="1" indent="-279393">
              <a:buFont typeface="Wingdings" panose="05000000000000000000" pitchFamily="2" charset="2"/>
              <a:buChar char="ü"/>
            </a:pPr>
            <a:r>
              <a:rPr lang="en-US" sz="2000" dirty="0"/>
              <a:t>Part A</a:t>
            </a:r>
          </a:p>
          <a:p>
            <a:pPr marL="571486" lvl="1" indent="-279393">
              <a:buFont typeface="Wingdings" panose="05000000000000000000" pitchFamily="2" charset="2"/>
              <a:buChar char="ü"/>
            </a:pPr>
            <a:r>
              <a:rPr lang="en-US" sz="2000" dirty="0"/>
              <a:t>Part B</a:t>
            </a:r>
          </a:p>
          <a:p>
            <a:pPr marL="0" indent="0" defTabSz="685783">
              <a:spcBef>
                <a:spcPts val="0"/>
              </a:spcBef>
              <a:buNone/>
            </a:pPr>
            <a:r>
              <a:rPr lang="en-US" sz="2000" dirty="0">
                <a:solidFill>
                  <a:prstClr val="black"/>
                </a:solidFill>
              </a:rPr>
              <a:t>If you enroll in Medicare during the GEP (dates above), from April 1-June 30, you can then sign up for</a:t>
            </a:r>
          </a:p>
          <a:p>
            <a:pPr marL="571486" lvl="1" indent="-285744" defTabSz="685783">
              <a:spcBef>
                <a:spcPts val="0"/>
              </a:spcBef>
              <a:buFont typeface="Wingdings" panose="05000000000000000000" pitchFamily="2" charset="2"/>
              <a:buChar char="ü"/>
            </a:pPr>
            <a:r>
              <a:rPr lang="en-US" sz="2000" dirty="0">
                <a:solidFill>
                  <a:prstClr val="black"/>
                </a:solidFill>
              </a:rPr>
              <a:t>Part C (if you have Part A and Part B)</a:t>
            </a:r>
          </a:p>
          <a:p>
            <a:pPr marL="571486" lvl="1" indent="-285744" defTabSz="685783">
              <a:spcBef>
                <a:spcPts val="0"/>
              </a:spcBef>
              <a:buFont typeface="Wingdings" panose="05000000000000000000" pitchFamily="2" charset="2"/>
              <a:buChar char="ü"/>
            </a:pPr>
            <a:r>
              <a:rPr lang="en-US" sz="2000" dirty="0">
                <a:solidFill>
                  <a:prstClr val="black"/>
                </a:solidFill>
              </a:rPr>
              <a:t>Part D (if you have Part A and/or Part B)</a:t>
            </a:r>
          </a:p>
          <a:p>
            <a:pPr marL="0" indent="0">
              <a:buNone/>
            </a:pPr>
            <a:endParaRPr lang="en-US" sz="1800" dirty="0"/>
          </a:p>
          <a:p>
            <a:pPr marL="0" indent="0">
              <a:buNone/>
            </a:pPr>
            <a:endParaRPr lang="en-US" sz="2000" dirty="0"/>
          </a:p>
          <a:p>
            <a:pPr marL="0" indent="0">
              <a:buNone/>
            </a:pPr>
            <a:endParaRPr lang="en-US" sz="2100" dirty="0"/>
          </a:p>
          <a:p>
            <a:pPr marL="0" indent="0">
              <a:buNone/>
            </a:pPr>
            <a:endParaRPr lang="en-US" sz="2100" dirty="0"/>
          </a:p>
        </p:txBody>
      </p:sp>
      <p:sp>
        <p:nvSpPr>
          <p:cNvPr id="16" name="TextBox 15"/>
          <p:cNvSpPr txBox="1"/>
          <p:nvPr/>
        </p:nvSpPr>
        <p:spPr>
          <a:xfrm>
            <a:off x="6762750" y="2600207"/>
            <a:ext cx="2114551" cy="1015663"/>
          </a:xfrm>
          <a:prstGeom prst="rect">
            <a:avLst/>
          </a:prstGeom>
          <a:solidFill>
            <a:srgbClr val="FF0000"/>
          </a:solidFill>
        </p:spPr>
        <p:txBody>
          <a:bodyPr wrap="square" rtlCol="0">
            <a:spAutoFit/>
          </a:bodyPr>
          <a:lstStyle/>
          <a:p>
            <a:pPr algn="ctr"/>
            <a:r>
              <a:rPr lang="en-US" sz="2000" b="1" dirty="0">
                <a:solidFill>
                  <a:schemeClr val="bg1"/>
                </a:solidFill>
              </a:rPr>
              <a:t>May have late enrollment penalties</a:t>
            </a:r>
          </a:p>
        </p:txBody>
      </p:sp>
      <p:sp>
        <p:nvSpPr>
          <p:cNvPr id="10" name="Date Placeholder 9"/>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3" name="Footer Placeholder 1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4" name="Slide Number Placeholder 13"/>
          <p:cNvSpPr>
            <a:spLocks noGrp="1"/>
          </p:cNvSpPr>
          <p:nvPr>
            <p:ph type="sldNum" sz="quarter" idx="12"/>
          </p:nvPr>
        </p:nvSpPr>
        <p:spPr/>
        <p:txBody>
          <a:bodyPr/>
          <a:lstStyle/>
          <a:p>
            <a:fld id="{F62912B7-67D0-4C7F-B2EE-F336CB0BE48F}"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9980117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lstStyle/>
          <a:p>
            <a:r>
              <a:rPr lang="en-US" dirty="0"/>
              <a:t>Medicare Special Enrollment Period (SEP)</a:t>
            </a:r>
          </a:p>
        </p:txBody>
      </p:sp>
      <p:graphicFrame>
        <p:nvGraphicFramePr>
          <p:cNvPr id="11" name="Diagram 10" title="Calendar"/>
          <p:cNvGraphicFramePr/>
          <p:nvPr>
            <p:extLst>
              <p:ext uri="{D42A27DB-BD31-4B8C-83A1-F6EECF244321}">
                <p14:modId xmlns:p14="http://schemas.microsoft.com/office/powerpoint/2010/main" val="3881547647"/>
              </p:ext>
            </p:extLst>
          </p:nvPr>
        </p:nvGraphicFramePr>
        <p:xfrm>
          <a:off x="209551" y="724350"/>
          <a:ext cx="1562100" cy="1112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title="Calendar"/>
          <p:cNvGraphicFramePr/>
          <p:nvPr>
            <p:extLst>
              <p:ext uri="{D42A27DB-BD31-4B8C-83A1-F6EECF244321}">
                <p14:modId xmlns:p14="http://schemas.microsoft.com/office/powerpoint/2010/main" val="701970565"/>
              </p:ext>
            </p:extLst>
          </p:nvPr>
        </p:nvGraphicFramePr>
        <p:xfrm>
          <a:off x="1771653" y="-225935"/>
          <a:ext cx="7032915" cy="30798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ontent Placeholder 2"/>
          <p:cNvSpPr txBox="1">
            <a:spLocks/>
          </p:cNvSpPr>
          <p:nvPr/>
        </p:nvSpPr>
        <p:spPr>
          <a:xfrm>
            <a:off x="419153" y="1875303"/>
            <a:ext cx="6898121" cy="3268199"/>
          </a:xfrm>
          <a:prstGeom prst="rect">
            <a:avLst/>
          </a:prstGeom>
        </p:spPr>
        <p:txBody>
          <a:bodyPr vert="horz" lIns="91440" tIns="45720" rIns="91440" bIns="45720" rtlCol="0">
            <a:noAutofit/>
          </a:bodyPr>
          <a:lstStyle>
            <a:lvl1pPr marL="257168" indent="-257168" algn="l" defTabSz="342892" rtl="0" eaLnBrk="1" latinLnBrk="0" hangingPunct="1">
              <a:spcBef>
                <a:spcPts val="450"/>
              </a:spcBef>
              <a:buFont typeface="Wingdings" panose="05000000000000000000" pitchFamily="2" charset="2"/>
              <a:buChar char="§"/>
              <a:defRPr sz="2400" kern="1200">
                <a:solidFill>
                  <a:schemeClr val="tx1"/>
                </a:solidFill>
                <a:latin typeface="+mn-lt"/>
                <a:ea typeface="+mn-ea"/>
                <a:cs typeface="+mn-cs"/>
              </a:defRPr>
            </a:lvl1pPr>
            <a:lvl2pPr marL="466713" indent="-208355" algn="l" defTabSz="342892" rtl="0" eaLnBrk="1" latinLnBrk="0" hangingPunct="1">
              <a:spcBef>
                <a:spcPts val="450"/>
              </a:spcBef>
              <a:buFont typeface="Arial" panose="020B0604020202020204" pitchFamily="34" charset="0"/>
              <a:buChar char="•"/>
              <a:defRPr sz="2100" kern="1200">
                <a:solidFill>
                  <a:schemeClr val="tx1"/>
                </a:solidFill>
                <a:latin typeface="+mn-lt"/>
                <a:ea typeface="+mn-ea"/>
                <a:cs typeface="+mn-cs"/>
              </a:defRPr>
            </a:lvl2pPr>
            <a:lvl3pPr marL="725073" indent="-258359" algn="l" defTabSz="342892" rtl="0" eaLnBrk="1" latinLnBrk="0" hangingPunct="1">
              <a:spcBef>
                <a:spcPts val="450"/>
              </a:spcBef>
              <a:buSzPct val="50000"/>
              <a:buFont typeface="Wingdings" panose="05000000000000000000" pitchFamily="2" charset="2"/>
              <a:buChar char="q"/>
              <a:defRPr sz="1800" kern="1200">
                <a:solidFill>
                  <a:schemeClr val="tx1"/>
                </a:solidFill>
                <a:latin typeface="+mn-lt"/>
                <a:ea typeface="+mn-ea"/>
                <a:cs typeface="+mn-cs"/>
              </a:defRPr>
            </a:lvl3pPr>
            <a:lvl4pPr marL="944143" indent="-219070" algn="l" defTabSz="342892" rtl="0" eaLnBrk="1" latinLnBrk="0" hangingPunct="1">
              <a:spcBef>
                <a:spcPts val="450"/>
              </a:spcBef>
              <a:buFont typeface="Courier New" panose="02070309020205020404" pitchFamily="49" charset="0"/>
              <a:buChar char="o"/>
              <a:defRPr sz="1500" kern="1200">
                <a:solidFill>
                  <a:schemeClr val="tx1"/>
                </a:solidFill>
                <a:latin typeface="+mn-lt"/>
                <a:ea typeface="+mn-ea"/>
                <a:cs typeface="+mn-cs"/>
              </a:defRPr>
            </a:lvl4pPr>
            <a:lvl5pPr marL="1113207" indent="-169065" algn="l" defTabSz="342892" rtl="0" eaLnBrk="1" latinLnBrk="0" hangingPunct="1">
              <a:spcBef>
                <a:spcPts val="450"/>
              </a:spcBef>
              <a:buFont typeface="Calibri" panose="020F0502020204030204" pitchFamily="34" charset="0"/>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2000" dirty="0"/>
              <a:t>8-Month period when you can enroll in</a:t>
            </a:r>
          </a:p>
          <a:p>
            <a:pPr>
              <a:buFont typeface="Wingdings" panose="05000000000000000000" pitchFamily="2" charset="2"/>
              <a:buChar char="ü"/>
            </a:pPr>
            <a:r>
              <a:rPr lang="en-US" sz="2000" dirty="0"/>
              <a:t>Part A</a:t>
            </a:r>
          </a:p>
          <a:p>
            <a:pPr>
              <a:buFont typeface="Wingdings" panose="05000000000000000000" pitchFamily="2" charset="2"/>
              <a:buChar char="ü"/>
            </a:pPr>
            <a:r>
              <a:rPr lang="en-US" sz="2000" dirty="0"/>
              <a:t>Part </a:t>
            </a:r>
            <a:r>
              <a:rPr lang="en-US" sz="2000" dirty="0" smtClean="0"/>
              <a:t>B</a:t>
            </a:r>
          </a:p>
          <a:p>
            <a:pPr marL="0" indent="0">
              <a:buNone/>
            </a:pPr>
            <a:r>
              <a:rPr lang="en-US" sz="2000" dirty="0" smtClean="0"/>
              <a:t>If you enroll during SEP</a:t>
            </a:r>
            <a:endParaRPr lang="en-US" sz="1700" dirty="0" smtClean="0"/>
          </a:p>
          <a:p>
            <a:pPr marL="501638" lvl="1" indent="-292093">
              <a:buFont typeface="Wingdings" panose="05000000000000000000" pitchFamily="2" charset="2"/>
              <a:buChar char="ü"/>
            </a:pPr>
            <a:r>
              <a:rPr lang="en-US" sz="1700" dirty="0" smtClean="0"/>
              <a:t>Part </a:t>
            </a:r>
            <a:r>
              <a:rPr lang="en-US" sz="1700" dirty="0"/>
              <a:t>C </a:t>
            </a:r>
            <a:r>
              <a:rPr lang="en-US" sz="1700" dirty="0" smtClean="0"/>
              <a:t>(see slide 74)</a:t>
            </a:r>
            <a:endParaRPr lang="en-US" sz="1700" dirty="0"/>
          </a:p>
          <a:p>
            <a:pPr marL="501638" lvl="1" indent="-292093">
              <a:buFont typeface="Wingdings" panose="05000000000000000000" pitchFamily="2" charset="2"/>
              <a:buChar char="ü"/>
            </a:pPr>
            <a:r>
              <a:rPr lang="en-US" sz="1700" dirty="0"/>
              <a:t>Part </a:t>
            </a:r>
            <a:r>
              <a:rPr lang="en-US" sz="1700" dirty="0" smtClean="0"/>
              <a:t>D (see slide 67)</a:t>
            </a:r>
            <a:endParaRPr lang="en-US" sz="1700" dirty="0"/>
          </a:p>
          <a:p>
            <a:pPr marL="0" indent="0">
              <a:buNone/>
            </a:pPr>
            <a:r>
              <a:rPr lang="en-US" sz="2000" dirty="0"/>
              <a:t>You have 6 months </a:t>
            </a:r>
            <a:r>
              <a:rPr lang="en-US" sz="2000" dirty="0" smtClean="0"/>
              <a:t>from the Part B effective date to </a:t>
            </a:r>
            <a:r>
              <a:rPr lang="en-US" sz="2000" dirty="0"/>
              <a:t>buy a Medigap policy</a:t>
            </a:r>
          </a:p>
        </p:txBody>
      </p:sp>
      <p:sp>
        <p:nvSpPr>
          <p:cNvPr id="17" name="TextBox 16"/>
          <p:cNvSpPr txBox="1"/>
          <p:nvPr/>
        </p:nvSpPr>
        <p:spPr>
          <a:xfrm>
            <a:off x="7317274" y="2572058"/>
            <a:ext cx="1631137" cy="1323439"/>
          </a:xfrm>
          <a:prstGeom prst="rect">
            <a:avLst/>
          </a:prstGeom>
          <a:solidFill>
            <a:srgbClr val="25B21E"/>
          </a:solidFill>
        </p:spPr>
        <p:txBody>
          <a:bodyPr wrap="square" rtlCol="0">
            <a:spAutoFit/>
          </a:bodyPr>
          <a:lstStyle/>
          <a:p>
            <a:pPr algn="ctr"/>
            <a:r>
              <a:rPr lang="en-US" sz="2000" b="1" dirty="0" smtClean="0">
                <a:solidFill>
                  <a:schemeClr val="bg1"/>
                </a:solidFill>
              </a:rPr>
              <a:t>Usually no </a:t>
            </a:r>
            <a:r>
              <a:rPr lang="en-US" sz="2000" b="1" dirty="0">
                <a:solidFill>
                  <a:schemeClr val="bg1"/>
                </a:solidFill>
              </a:rPr>
              <a:t>late enrollment penalties</a:t>
            </a:r>
          </a:p>
        </p:txBody>
      </p:sp>
      <p:sp>
        <p:nvSpPr>
          <p:cNvPr id="12" name="Date Placeholder 11"/>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3" name="Footer Placeholder 12"/>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4" name="Slide Number Placeholder 13"/>
          <p:cNvSpPr>
            <a:spLocks noGrp="1"/>
          </p:cNvSpPr>
          <p:nvPr>
            <p:ph type="sldNum" sz="quarter" idx="12"/>
          </p:nvPr>
        </p:nvSpPr>
        <p:spPr/>
        <p:txBody>
          <a:bodyPr/>
          <a:lstStyle/>
          <a:p>
            <a:fld id="{F62912B7-67D0-4C7F-B2EE-F336CB0BE48F}"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7384116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a:t>
            </a:r>
            <a:r>
              <a:rPr lang="en-US" dirty="0" smtClean="0"/>
              <a:t>Knowledge—Enrollment </a:t>
            </a:r>
            <a:r>
              <a:rPr lang="en-US" dirty="0"/>
              <a:t>Periods</a:t>
            </a:r>
          </a:p>
        </p:txBody>
      </p:sp>
      <p:pic>
        <p:nvPicPr>
          <p:cNvPr id="8" name="Picture 7" title="Picture of senior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381" y="1880446"/>
            <a:ext cx="2124921" cy="1596069"/>
          </a:xfrm>
          <a:prstGeom prst="rect">
            <a:avLst/>
          </a:prstGeom>
        </p:spPr>
      </p:pic>
      <p:sp>
        <p:nvSpPr>
          <p:cNvPr id="3" name="Content Placeholder 2"/>
          <p:cNvSpPr>
            <a:spLocks noGrp="1"/>
          </p:cNvSpPr>
          <p:nvPr>
            <p:ph idx="1"/>
          </p:nvPr>
        </p:nvSpPr>
        <p:spPr>
          <a:xfrm>
            <a:off x="2503171" y="878311"/>
            <a:ext cx="6012179" cy="3754417"/>
          </a:xfrm>
        </p:spPr>
        <p:txBody>
          <a:bodyPr/>
          <a:lstStyle/>
          <a:p>
            <a:pPr marL="0" indent="0">
              <a:buNone/>
            </a:pPr>
            <a:r>
              <a:rPr lang="en-US" dirty="0"/>
              <a:t>Your friend tells you he is looking forward to the yearly Open Enrollment Period so </a:t>
            </a:r>
            <a:r>
              <a:rPr lang="en-US" dirty="0" smtClean="0"/>
              <a:t>he </a:t>
            </a:r>
            <a:r>
              <a:rPr lang="en-US" dirty="0"/>
              <a:t>can sign up for Part B since he missed his Initial Enrollment Period. What do you say?</a:t>
            </a:r>
          </a:p>
          <a:p>
            <a:pPr marL="0" indent="0">
              <a:buNone/>
            </a:pPr>
            <a:endParaRPr lang="en-US" dirty="0"/>
          </a:p>
          <a:p>
            <a:pPr marL="406390" indent="-406390">
              <a:buNone/>
            </a:pPr>
            <a:r>
              <a:rPr lang="en-US" dirty="0"/>
              <a:t>1. 	You’ll need to wait until the next General Enrollment Period.</a:t>
            </a:r>
          </a:p>
          <a:p>
            <a:pPr marL="406390" indent="-406390">
              <a:buNone/>
            </a:pPr>
            <a:r>
              <a:rPr lang="en-US" dirty="0"/>
              <a:t>2. 	</a:t>
            </a:r>
            <a:r>
              <a:rPr lang="en-US" dirty="0" smtClean="0"/>
              <a:t>That’s a great plan.</a:t>
            </a:r>
            <a:endParaRPr lang="en-US" dirty="0"/>
          </a:p>
          <a:p>
            <a:pPr marL="0" indent="0">
              <a:buNone/>
            </a:pPr>
            <a:endParaRPr lang="en-US" dirty="0"/>
          </a:p>
        </p:txBody>
      </p:sp>
      <p:sp>
        <p:nvSpPr>
          <p:cNvPr id="7" name="Rounded Rectangle 6" title="rectangle indicating the answer is You'll need to wait until the next General Enrollment Period."/>
          <p:cNvSpPr/>
          <p:nvPr/>
        </p:nvSpPr>
        <p:spPr>
          <a:xfrm>
            <a:off x="2524376" y="2891233"/>
            <a:ext cx="5654424" cy="710588"/>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6" name="Date Placeholder 5"/>
          <p:cNvSpPr>
            <a:spLocks noGrp="1"/>
          </p:cNvSpPr>
          <p:nvPr>
            <p:ph type="dt" sz="half" idx="2"/>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45</a:t>
            </a:fld>
            <a:endParaRPr lang="en-US" dirty="0"/>
          </a:p>
        </p:txBody>
      </p:sp>
    </p:spTree>
    <p:extLst>
      <p:ext uri="{BB962C8B-B14F-4D97-AF65-F5344CB8AC3E}">
        <p14:creationId xmlns:p14="http://schemas.microsoft.com/office/powerpoint/2010/main" val="375290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Automatic Enrollment Based on Disability</a:t>
            </a:r>
          </a:p>
        </p:txBody>
      </p:sp>
      <p:sp>
        <p:nvSpPr>
          <p:cNvPr id="4" name="TextBox 3"/>
          <p:cNvSpPr txBox="1"/>
          <p:nvPr/>
        </p:nvSpPr>
        <p:spPr>
          <a:xfrm>
            <a:off x="397296" y="854859"/>
            <a:ext cx="7089355" cy="523220"/>
          </a:xfrm>
          <a:prstGeom prst="rect">
            <a:avLst/>
          </a:prstGeom>
          <a:noFill/>
        </p:spPr>
        <p:txBody>
          <a:bodyPr wrap="square" rtlCol="0">
            <a:spAutoFit/>
          </a:bodyPr>
          <a:lstStyle/>
          <a:p>
            <a:r>
              <a:rPr lang="en-US" sz="2800" b="1" dirty="0"/>
              <a:t>You’re enrolled automatically if you’re</a:t>
            </a:r>
          </a:p>
        </p:txBody>
      </p:sp>
      <p:pic>
        <p:nvPicPr>
          <p:cNvPr id="15" name="Picture 14" descr="under 65.png" title="icon indicating under 6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89744" y="1446797"/>
            <a:ext cx="735211" cy="1164880"/>
          </a:xfrm>
          <a:prstGeom prst="rect">
            <a:avLst/>
          </a:prstGeom>
        </p:spPr>
      </p:pic>
      <p:sp>
        <p:nvSpPr>
          <p:cNvPr id="9" name="Title 1"/>
          <p:cNvSpPr txBox="1">
            <a:spLocks/>
          </p:cNvSpPr>
          <p:nvPr/>
        </p:nvSpPr>
        <p:spPr>
          <a:xfrm>
            <a:off x="2360633" y="1588843"/>
            <a:ext cx="4729815" cy="4403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Under</a:t>
            </a:r>
            <a:r>
              <a:rPr lang="en-US" sz="2800" dirty="0"/>
              <a:t> 65 and </a:t>
            </a:r>
            <a:r>
              <a:rPr lang="en-US" sz="2800" dirty="0" smtClean="0"/>
              <a:t>disabled</a:t>
            </a:r>
            <a:endParaRPr lang="en-US" sz="2800" dirty="0"/>
          </a:p>
        </p:txBody>
      </p:sp>
      <p:sp>
        <p:nvSpPr>
          <p:cNvPr id="7" name="Title 1"/>
          <p:cNvSpPr txBox="1">
            <a:spLocks/>
          </p:cNvSpPr>
          <p:nvPr/>
        </p:nvSpPr>
        <p:spPr>
          <a:xfrm>
            <a:off x="3762017" y="1925033"/>
            <a:ext cx="1257300" cy="9379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and</a:t>
            </a:r>
            <a:endParaRPr lang="en-US" sz="2400" b="1" dirty="0"/>
          </a:p>
        </p:txBody>
      </p:sp>
      <p:pic>
        <p:nvPicPr>
          <p:cNvPr id="14" name="Picture 13" descr="A close up of a keyboard&#10;&#10;Description generated with high confidence"/>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54069" y="2863021"/>
            <a:ext cx="1406563" cy="1253088"/>
          </a:xfrm>
          <a:prstGeom prst="rect">
            <a:avLst/>
          </a:prstGeom>
          <a:ln>
            <a:noFill/>
          </a:ln>
          <a:effectLst>
            <a:softEdge rad="112500"/>
          </a:effectLst>
        </p:spPr>
      </p:pic>
      <p:sp>
        <p:nvSpPr>
          <p:cNvPr id="10" name="Title 1"/>
          <p:cNvSpPr txBox="1">
            <a:spLocks/>
          </p:cNvSpPr>
          <p:nvPr/>
        </p:nvSpPr>
        <p:spPr>
          <a:xfrm>
            <a:off x="2360633" y="2739090"/>
            <a:ext cx="6364729" cy="20281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Have been entitled to Social Security Disability Insurance (SSDI) benefits for </a:t>
            </a:r>
            <a:r>
              <a:rPr lang="en-US" sz="2800" b="1" dirty="0"/>
              <a:t>24 months</a:t>
            </a:r>
            <a:r>
              <a:rPr lang="en-US" sz="2800" dirty="0"/>
              <a:t>. If you have Amyotrophic Lateral Sclerosis, Medicare begins the first month you’re entitled to SSDI.</a:t>
            </a:r>
            <a:endParaRPr lang="en-US" sz="2800" b="1" dirty="0"/>
          </a:p>
        </p:txBody>
      </p:sp>
      <p:sp>
        <p:nvSpPr>
          <p:cNvPr id="8" name="Date Placeholder 7"/>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fld id="{F62912B7-67D0-4C7F-B2EE-F336CB0BE48F}"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81044420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1" y="-91796"/>
            <a:ext cx="7886700" cy="688243"/>
          </a:xfrm>
        </p:spPr>
        <p:txBody>
          <a:bodyPr anchor="t">
            <a:normAutofit fontScale="90000"/>
          </a:bodyPr>
          <a:lstStyle/>
          <a:p>
            <a:r>
              <a:rPr lang="en-US" dirty="0"/>
              <a:t>Enrolling in Medicare </a:t>
            </a:r>
            <a:r>
              <a:rPr lang="en-US" dirty="0" smtClean="0"/>
              <a:t>Based on</a:t>
            </a:r>
            <a:r>
              <a:rPr lang="en-US" dirty="0"/>
              <a:t/>
            </a:r>
            <a:br>
              <a:rPr lang="en-US" dirty="0"/>
            </a:br>
            <a:r>
              <a:rPr lang="en-US" dirty="0"/>
              <a:t>End-Stage Renal Disease (ESRD)</a:t>
            </a:r>
            <a:br>
              <a:rPr lang="en-US" dirty="0"/>
            </a:br>
            <a:endParaRPr lang="en-US" dirty="0"/>
          </a:p>
        </p:txBody>
      </p:sp>
      <p:sp>
        <p:nvSpPr>
          <p:cNvPr id="18" name="Title 1"/>
          <p:cNvSpPr txBox="1">
            <a:spLocks/>
          </p:cNvSpPr>
          <p:nvPr/>
        </p:nvSpPr>
        <p:spPr>
          <a:xfrm>
            <a:off x="563601" y="1850769"/>
            <a:ext cx="2384543" cy="1218307"/>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002060"/>
                </a:solidFill>
                <a:latin typeface="+mn-lt"/>
                <a:ea typeface="+mn-ea"/>
                <a:cs typeface="+mn-cs"/>
              </a:rPr>
              <a:t>To enroll in </a:t>
            </a:r>
            <a:r>
              <a:rPr lang="en-US" sz="2400" b="1" dirty="0">
                <a:solidFill>
                  <a:srgbClr val="002060"/>
                </a:solidFill>
                <a:latin typeface="+mn-lt"/>
                <a:ea typeface="+mn-ea"/>
                <a:cs typeface="+mn-cs"/>
              </a:rPr>
              <a:t>Part A and Part B </a:t>
            </a:r>
            <a:r>
              <a:rPr lang="en-US" sz="2400" dirty="0">
                <a:solidFill>
                  <a:srgbClr val="002060"/>
                </a:solidFill>
                <a:latin typeface="+mn-lt"/>
                <a:ea typeface="+mn-ea"/>
                <a:cs typeface="+mn-cs"/>
              </a:rPr>
              <a:t>because you have End-Stage Renal Disease </a:t>
            </a:r>
            <a:r>
              <a:rPr lang="en-US" sz="2400" b="1" dirty="0">
                <a:solidFill>
                  <a:srgbClr val="002060"/>
                </a:solidFill>
                <a:latin typeface="+mn-lt"/>
                <a:ea typeface="+mn-ea"/>
                <a:cs typeface="+mn-cs"/>
              </a:rPr>
              <a:t>(ESRD)</a:t>
            </a:r>
            <a:endParaRPr lang="en-US" sz="2800" dirty="0">
              <a:solidFill>
                <a:srgbClr val="002060"/>
              </a:solidFill>
              <a:latin typeface="+mn-lt"/>
            </a:endParaRPr>
          </a:p>
        </p:txBody>
      </p:sp>
      <p:cxnSp>
        <p:nvCxnSpPr>
          <p:cNvPr id="12" name="Straight Connector 11" title="line"/>
          <p:cNvCxnSpPr>
            <a:cxnSpLocks/>
          </p:cNvCxnSpPr>
          <p:nvPr/>
        </p:nvCxnSpPr>
        <p:spPr>
          <a:xfrm flipV="1">
            <a:off x="2988511" y="1384033"/>
            <a:ext cx="0" cy="28634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person, indoor&#10;&#10;Description generated with high confidence" title="image of form CMS 27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8253" y="1286318"/>
            <a:ext cx="1534247" cy="1412213"/>
          </a:xfrm>
          <a:prstGeom prst="ellipse">
            <a:avLst/>
          </a:prstGeom>
          <a:ln w="63500" cap="rnd">
            <a:solidFill>
              <a:srgbClr val="00529B"/>
            </a:solidFill>
          </a:ln>
          <a:effectLst/>
          <a:scene3d>
            <a:camera prst="orthographicFront"/>
            <a:lightRig rig="contrasting" dir="t">
              <a:rot lat="0" lon="0" rev="3000000"/>
            </a:lightRig>
          </a:scene3d>
          <a:sp3d contourW="7620">
            <a:bevelT w="95250" h="31750"/>
            <a:contourClr>
              <a:srgbClr val="333333"/>
            </a:contourClr>
          </a:sp3d>
        </p:spPr>
      </p:pic>
      <p:sp>
        <p:nvSpPr>
          <p:cNvPr id="16" name="TextBox 15" title="instructions for getting doctor or dialysis center to complete form CMS 2718"/>
          <p:cNvSpPr txBox="1"/>
          <p:nvPr/>
        </p:nvSpPr>
        <p:spPr>
          <a:xfrm>
            <a:off x="5291815" y="1286317"/>
            <a:ext cx="2663995" cy="1200329"/>
          </a:xfrm>
          <a:prstGeom prst="rect">
            <a:avLst/>
          </a:prstGeom>
          <a:noFill/>
        </p:spPr>
        <p:txBody>
          <a:bodyPr wrap="square" rtlCol="0">
            <a:spAutoFit/>
          </a:bodyPr>
          <a:lstStyle/>
          <a:p>
            <a:r>
              <a:rPr lang="en-US" sz="2400" dirty="0">
                <a:solidFill>
                  <a:srgbClr val="002060"/>
                </a:solidFill>
              </a:rPr>
              <a:t>Get doctor/dialysis center to </a:t>
            </a:r>
            <a:r>
              <a:rPr lang="en-US" sz="2400" b="1" dirty="0">
                <a:solidFill>
                  <a:srgbClr val="002060"/>
                </a:solidFill>
              </a:rPr>
              <a:t>complete </a:t>
            </a:r>
          </a:p>
          <a:p>
            <a:r>
              <a:rPr lang="en-US" sz="2400" b="1" dirty="0">
                <a:solidFill>
                  <a:srgbClr val="002060"/>
                </a:solidFill>
              </a:rPr>
              <a:t>Form CMS-2728</a:t>
            </a:r>
          </a:p>
        </p:txBody>
      </p:sp>
      <p:pic>
        <p:nvPicPr>
          <p:cNvPr id="6" name="Picture 5" descr="SSA logo" title="SSA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3235" y="3014949"/>
            <a:ext cx="1505972" cy="1510324"/>
          </a:xfrm>
          <a:prstGeom prst="rect">
            <a:avLst/>
          </a:prstGeom>
        </p:spPr>
      </p:pic>
      <p:sp>
        <p:nvSpPr>
          <p:cNvPr id="21" name="TextBox 20"/>
          <p:cNvSpPr txBox="1"/>
          <p:nvPr/>
        </p:nvSpPr>
        <p:spPr>
          <a:xfrm>
            <a:off x="5450515" y="3293451"/>
            <a:ext cx="2531437" cy="1200329"/>
          </a:xfrm>
          <a:prstGeom prst="rect">
            <a:avLst/>
          </a:prstGeom>
          <a:noFill/>
        </p:spPr>
        <p:txBody>
          <a:bodyPr wrap="square" rtlCol="0">
            <a:spAutoFit/>
          </a:bodyPr>
          <a:lstStyle/>
          <a:p>
            <a:r>
              <a:rPr lang="en-US" sz="2400" b="1" dirty="0">
                <a:solidFill>
                  <a:srgbClr val="002060"/>
                </a:solidFill>
              </a:rPr>
              <a:t>Then</a:t>
            </a:r>
            <a:r>
              <a:rPr lang="en-US" sz="2400" dirty="0">
                <a:solidFill>
                  <a:srgbClr val="002060"/>
                </a:solidFill>
              </a:rPr>
              <a:t>, enroll at local Social Security office</a:t>
            </a:r>
          </a:p>
        </p:txBody>
      </p:sp>
      <p:sp>
        <p:nvSpPr>
          <p:cNvPr id="3" name="Date Placeholder 2"/>
          <p:cNvSpPr>
            <a:spLocks noGrp="1"/>
          </p:cNvSpPr>
          <p:nvPr>
            <p:ph type="dt" sz="half" idx="2"/>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F922322E-5CA7-4921-AFEC-52763614E2D4}" type="slidenum">
              <a:rPr lang="en-US" smtClean="0"/>
              <a:pPr/>
              <a:t>47</a:t>
            </a:fld>
            <a:endParaRPr lang="en-US" dirty="0"/>
          </a:p>
        </p:txBody>
      </p:sp>
    </p:spTree>
    <p:extLst>
      <p:ext uri="{BB962C8B-B14F-4D97-AF65-F5344CB8AC3E}">
        <p14:creationId xmlns:p14="http://schemas.microsoft.com/office/powerpoint/2010/main" val="21795375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Medicare and End-Stage Renal </a:t>
            </a:r>
            <a:br>
              <a:rPr lang="en-US" dirty="0"/>
            </a:br>
            <a:r>
              <a:rPr lang="en-US" dirty="0"/>
              <a:t>Disease (ESRD</a:t>
            </a:r>
            <a:r>
              <a:rPr lang="en-US" dirty="0" smtClean="0"/>
              <a:t>)—Medicare </a:t>
            </a:r>
            <a:r>
              <a:rPr lang="en-US" dirty="0"/>
              <a:t>Coverage Choices</a:t>
            </a:r>
          </a:p>
        </p:txBody>
      </p:sp>
      <p:graphicFrame>
        <p:nvGraphicFramePr>
          <p:cNvPr id="3" name="Diagram 2" title="diagram of coverage choices for people with ESRD"/>
          <p:cNvGraphicFramePr/>
          <p:nvPr>
            <p:extLst>
              <p:ext uri="{D42A27DB-BD31-4B8C-83A1-F6EECF244321}">
                <p14:modId xmlns:p14="http://schemas.microsoft.com/office/powerpoint/2010/main" val="1645697404"/>
              </p:ext>
            </p:extLst>
          </p:nvPr>
        </p:nvGraphicFramePr>
        <p:xfrm>
          <a:off x="1390651" y="84018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ate Placeholder 9"/>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fld id="{F62912B7-67D0-4C7F-B2EE-F336CB0BE48F}"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13662749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1" y="-84664"/>
            <a:ext cx="7886700" cy="738969"/>
          </a:xfrm>
        </p:spPr>
        <p:txBody>
          <a:bodyPr anchor="t">
            <a:normAutofit fontScale="90000"/>
          </a:bodyPr>
          <a:lstStyle/>
          <a:p>
            <a:r>
              <a:rPr lang="en-US" sz="2400" dirty="0"/>
              <a:t>When Coverage Starts for People </a:t>
            </a:r>
            <a:br>
              <a:rPr lang="en-US" sz="2400" dirty="0"/>
            </a:br>
            <a:r>
              <a:rPr lang="en-US" sz="2400" dirty="0"/>
              <a:t>With End-Stage Renal Disease (ESRD)</a:t>
            </a:r>
            <a:br>
              <a:rPr lang="en-US" sz="2400" dirty="0"/>
            </a:br>
            <a:endParaRPr lang="en-US" sz="2000" dirty="0"/>
          </a:p>
        </p:txBody>
      </p:sp>
      <p:sp>
        <p:nvSpPr>
          <p:cNvPr id="18" name="Title 1"/>
          <p:cNvSpPr txBox="1">
            <a:spLocks/>
          </p:cNvSpPr>
          <p:nvPr/>
        </p:nvSpPr>
        <p:spPr>
          <a:xfrm>
            <a:off x="372690" y="940790"/>
            <a:ext cx="3527949" cy="997064"/>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defRPr/>
            </a:pPr>
            <a:r>
              <a:rPr lang="en-US" sz="2100" b="1" dirty="0">
                <a:latin typeface="Calibri"/>
              </a:rPr>
              <a:t>For most individuals </a:t>
            </a:r>
            <a:r>
              <a:rPr lang="en-US" sz="2100" dirty="0">
                <a:latin typeface="Calibri"/>
              </a:rPr>
              <a:t>with End-Stage Renal Disease (</a:t>
            </a:r>
            <a:r>
              <a:rPr lang="en-US" sz="2100" b="1" dirty="0">
                <a:latin typeface="Calibri"/>
              </a:rPr>
              <a:t>ESRD),</a:t>
            </a:r>
            <a:r>
              <a:rPr lang="en-US" sz="2100" dirty="0">
                <a:latin typeface="Calibri"/>
              </a:rPr>
              <a:t> Medicare coverage begins…</a:t>
            </a:r>
          </a:p>
        </p:txBody>
      </p:sp>
      <p:pic>
        <p:nvPicPr>
          <p:cNvPr id="14" name="Picture 13" descr="Image of a 4-month calendar" title="When Coverage Starts for People with ESR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9103" y="1971726"/>
            <a:ext cx="1746523" cy="1580921"/>
          </a:xfrm>
          <a:prstGeom prst="rect">
            <a:avLst/>
          </a:prstGeom>
        </p:spPr>
      </p:pic>
      <p:sp>
        <p:nvSpPr>
          <p:cNvPr id="13" name="TextBox 12"/>
          <p:cNvSpPr txBox="1"/>
          <p:nvPr/>
        </p:nvSpPr>
        <p:spPr>
          <a:xfrm>
            <a:off x="503737" y="3534929"/>
            <a:ext cx="3398012" cy="369332"/>
          </a:xfrm>
          <a:prstGeom prst="rect">
            <a:avLst/>
          </a:prstGeom>
          <a:noFill/>
        </p:spPr>
        <p:txBody>
          <a:bodyPr wrap="square" rtlCol="0">
            <a:spAutoFit/>
          </a:bodyPr>
          <a:lstStyle/>
          <a:p>
            <a:pPr>
              <a:defRPr/>
            </a:pPr>
            <a:r>
              <a:rPr lang="en-US" sz="1800" b="1" dirty="0">
                <a:latin typeface="Calibri"/>
              </a:rPr>
              <a:t>Day 1 of 4th month of dialysis</a:t>
            </a:r>
            <a:endParaRPr lang="en-US" sz="1800" dirty="0">
              <a:latin typeface="Calibri"/>
            </a:endParaRPr>
          </a:p>
        </p:txBody>
      </p:sp>
      <p:sp>
        <p:nvSpPr>
          <p:cNvPr id="7" name="Rectangle 6"/>
          <p:cNvSpPr/>
          <p:nvPr/>
        </p:nvSpPr>
        <p:spPr>
          <a:xfrm>
            <a:off x="156353" y="3864980"/>
            <a:ext cx="3960623" cy="1015663"/>
          </a:xfrm>
          <a:prstGeom prst="rect">
            <a:avLst/>
          </a:prstGeom>
        </p:spPr>
        <p:txBody>
          <a:bodyPr wrap="square">
            <a:spAutoFit/>
          </a:bodyPr>
          <a:lstStyle/>
          <a:p>
            <a:pPr fontAlgn="base"/>
            <a:r>
              <a:rPr lang="en-US" sz="2000" dirty="0"/>
              <a:t>If you're covered by an employer group health plan, it may pay for the first 3 months of dialysis.</a:t>
            </a:r>
          </a:p>
        </p:txBody>
      </p:sp>
      <p:cxnSp>
        <p:nvCxnSpPr>
          <p:cNvPr id="12" name="Straight Connector 11" title="line"/>
          <p:cNvCxnSpPr>
            <a:cxnSpLocks/>
          </p:cNvCxnSpPr>
          <p:nvPr/>
        </p:nvCxnSpPr>
        <p:spPr>
          <a:xfrm flipV="1">
            <a:off x="4174024" y="1202589"/>
            <a:ext cx="21701" cy="35857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4283936" y="814773"/>
            <a:ext cx="4389803" cy="1414368"/>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defRPr/>
            </a:pPr>
            <a:r>
              <a:rPr lang="en-US" sz="2100" b="1" dirty="0">
                <a:latin typeface="Calibri"/>
              </a:rPr>
              <a:t>For some individuals </a:t>
            </a:r>
            <a:r>
              <a:rPr lang="en-US" sz="2100" dirty="0">
                <a:latin typeface="Calibri"/>
              </a:rPr>
              <a:t>with </a:t>
            </a:r>
            <a:r>
              <a:rPr lang="en-US" sz="2100" b="1" dirty="0">
                <a:latin typeface="Calibri"/>
              </a:rPr>
              <a:t>ESRD,</a:t>
            </a:r>
            <a:r>
              <a:rPr lang="en-US" sz="2100" dirty="0">
                <a:latin typeface="Calibri"/>
              </a:rPr>
              <a:t> if they get a kidney transplant or meet specific </a:t>
            </a:r>
            <a:r>
              <a:rPr lang="en-US" sz="2100" b="1" dirty="0">
                <a:latin typeface="Calibri"/>
              </a:rPr>
              <a:t>home</a:t>
            </a:r>
            <a:r>
              <a:rPr lang="en-US" sz="2100" dirty="0">
                <a:latin typeface="Calibri"/>
              </a:rPr>
              <a:t> dialysis conditions, Medicare coverage begins…</a:t>
            </a:r>
          </a:p>
        </p:txBody>
      </p:sp>
      <p:pic>
        <p:nvPicPr>
          <p:cNvPr id="15" name="Picture 14" descr="Image of a 1-month calendar showing day one of the first month of dialysis." title="When Coverage Starts for People with ESR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2338" y="2252055"/>
            <a:ext cx="1773015" cy="1612923"/>
          </a:xfrm>
          <a:prstGeom prst="rect">
            <a:avLst/>
          </a:prstGeom>
          <a:noFill/>
          <a:ln>
            <a:noFill/>
          </a:ln>
        </p:spPr>
      </p:pic>
      <p:sp>
        <p:nvSpPr>
          <p:cNvPr id="19" name="TextBox 18"/>
          <p:cNvSpPr txBox="1"/>
          <p:nvPr/>
        </p:nvSpPr>
        <p:spPr>
          <a:xfrm>
            <a:off x="5143427" y="4012204"/>
            <a:ext cx="2755856" cy="646331"/>
          </a:xfrm>
          <a:prstGeom prst="rect">
            <a:avLst/>
          </a:prstGeom>
          <a:noFill/>
        </p:spPr>
        <p:txBody>
          <a:bodyPr wrap="square" rtlCol="0">
            <a:spAutoFit/>
          </a:bodyPr>
          <a:lstStyle/>
          <a:p>
            <a:pPr>
              <a:defRPr/>
            </a:pPr>
            <a:r>
              <a:rPr lang="en-US" sz="1800" b="1" dirty="0">
                <a:latin typeface="Calibri"/>
              </a:rPr>
              <a:t>Immediately </a:t>
            </a:r>
            <a:r>
              <a:rPr lang="en-US" sz="1800" dirty="0">
                <a:latin typeface="Calibri"/>
              </a:rPr>
              <a:t>or </a:t>
            </a:r>
            <a:r>
              <a:rPr lang="en-US" sz="1800" b="1" dirty="0">
                <a:latin typeface="Calibri"/>
              </a:rPr>
              <a:t>Day 1 of</a:t>
            </a:r>
            <a:br>
              <a:rPr lang="en-US" sz="1800" b="1" dirty="0">
                <a:latin typeface="Calibri"/>
              </a:rPr>
            </a:br>
            <a:r>
              <a:rPr lang="en-US" sz="1800" b="1" dirty="0">
                <a:latin typeface="Calibri"/>
              </a:rPr>
              <a:t>1st  month of dialysis</a:t>
            </a:r>
            <a:endParaRPr lang="en-US" sz="1800" dirty="0">
              <a:latin typeface="Calibri"/>
            </a:endParaRPr>
          </a:p>
        </p:txBody>
      </p:sp>
      <p:sp>
        <p:nvSpPr>
          <p:cNvPr id="3" name="Date Placeholder 2"/>
          <p:cNvSpPr>
            <a:spLocks noGrp="1"/>
          </p:cNvSpPr>
          <p:nvPr>
            <p:ph type="dt" sz="half" idx="2"/>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F922322E-5CA7-4921-AFEC-52763614E2D4}" type="slidenum">
              <a:rPr lang="en-US" smtClean="0"/>
              <a:pPr/>
              <a:t>49</a:t>
            </a:fld>
            <a:endParaRPr lang="en-US" dirty="0"/>
          </a:p>
        </p:txBody>
      </p:sp>
    </p:spTree>
    <p:extLst>
      <p:ext uri="{BB962C8B-B14F-4D97-AF65-F5344CB8AC3E}">
        <p14:creationId xmlns:p14="http://schemas.microsoft.com/office/powerpoint/2010/main" val="3758428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What Agencies are Responsible </a:t>
            </a:r>
            <a:r>
              <a:rPr lang="en-US" b="1" dirty="0"/>
              <a:t>for </a:t>
            </a:r>
            <a:r>
              <a:rPr lang="en-US" b="1" dirty="0" smtClean="0"/>
              <a:t>Medicare?</a:t>
            </a:r>
            <a:endParaRPr lang="en-US" b="1" dirty="0"/>
          </a:p>
        </p:txBody>
      </p:sp>
      <p:sp>
        <p:nvSpPr>
          <p:cNvPr id="5" name="Left Brace 4" title="Bracket indicating SSA and RRB"/>
          <p:cNvSpPr/>
          <p:nvPr/>
        </p:nvSpPr>
        <p:spPr>
          <a:xfrm rot="5400000">
            <a:off x="2205369" y="-289457"/>
            <a:ext cx="385168" cy="2687885"/>
          </a:xfrm>
          <a:prstGeom prst="leftBrace">
            <a:avLst>
              <a:gd name="adj1" fmla="val 8333"/>
              <a:gd name="adj2" fmla="val 4955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1" dirty="0"/>
          </a:p>
        </p:txBody>
      </p:sp>
      <p:sp>
        <p:nvSpPr>
          <p:cNvPr id="6" name="TextBox 5"/>
          <p:cNvSpPr txBox="1"/>
          <p:nvPr/>
        </p:nvSpPr>
        <p:spPr>
          <a:xfrm flipH="1">
            <a:off x="1054012" y="1070754"/>
            <a:ext cx="2723509" cy="1200329"/>
          </a:xfrm>
          <a:prstGeom prst="rect">
            <a:avLst/>
          </a:prstGeom>
          <a:noFill/>
        </p:spPr>
        <p:txBody>
          <a:bodyPr wrap="square" rtlCol="0">
            <a:spAutoFit/>
          </a:bodyPr>
          <a:lstStyle/>
          <a:p>
            <a:pPr algn="ctr"/>
            <a:r>
              <a:rPr lang="en-US" sz="1800" b="1" dirty="0"/>
              <a:t>They Handle Enrollment, Premiums, and Replacement Medicare Cards</a:t>
            </a:r>
          </a:p>
        </p:txBody>
      </p:sp>
      <p:pic>
        <p:nvPicPr>
          <p:cNvPr id="13" name="Picture 12" title="Social Security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988" y="1967165"/>
            <a:ext cx="1295765" cy="1299883"/>
          </a:xfrm>
          <a:prstGeom prst="rect">
            <a:avLst/>
          </a:prstGeom>
        </p:spPr>
      </p:pic>
      <p:sp>
        <p:nvSpPr>
          <p:cNvPr id="15" name="Rectangle 14"/>
          <p:cNvSpPr/>
          <p:nvPr/>
        </p:nvSpPr>
        <p:spPr>
          <a:xfrm>
            <a:off x="228476" y="3303813"/>
            <a:ext cx="2356267" cy="1200329"/>
          </a:xfrm>
          <a:prstGeom prst="rect">
            <a:avLst/>
          </a:prstGeom>
        </p:spPr>
        <p:txBody>
          <a:bodyPr wrap="square">
            <a:spAutoFit/>
          </a:bodyPr>
          <a:lstStyle/>
          <a:p>
            <a:pPr>
              <a:spcBef>
                <a:spcPts val="451"/>
              </a:spcBef>
              <a:spcAft>
                <a:spcPts val="1351"/>
              </a:spcAft>
            </a:pPr>
            <a:r>
              <a:rPr lang="en-US" sz="1800" b="1" dirty="0">
                <a:solidFill>
                  <a:prstClr val="black"/>
                </a:solidFill>
                <a:ea typeface="Calibri"/>
                <a:cs typeface="Times New Roman"/>
              </a:rPr>
              <a:t>Social Security Administration </a:t>
            </a:r>
            <a:r>
              <a:rPr lang="en-US" sz="1800" dirty="0">
                <a:solidFill>
                  <a:prstClr val="black"/>
                </a:solidFill>
                <a:ea typeface="Calibri"/>
                <a:cs typeface="Times New Roman"/>
              </a:rPr>
              <a:t>(SSA) enrolls most people in Medicare</a:t>
            </a:r>
          </a:p>
        </p:txBody>
      </p:sp>
      <p:pic>
        <p:nvPicPr>
          <p:cNvPr id="19" name="Picture 18" title="RRB logo"/>
          <p:cNvPicPr/>
          <p:nvPr/>
        </p:nvPicPr>
        <p:blipFill rotWithShape="1">
          <a:blip r:embed="rId4" cstate="email">
            <a:extLst>
              <a:ext uri="{28A0092B-C50C-407E-A947-70E740481C1C}">
                <a14:useLocalDpi xmlns:a14="http://schemas.microsoft.com/office/drawing/2010/main"/>
              </a:ext>
            </a:extLst>
          </a:blip>
          <a:srcRect t="8125" b="8516"/>
          <a:stretch/>
        </p:blipFill>
        <p:spPr>
          <a:xfrm>
            <a:off x="3154096" y="1967167"/>
            <a:ext cx="1624709" cy="1362313"/>
          </a:xfrm>
          <a:prstGeom prst="rect">
            <a:avLst/>
          </a:prstGeom>
        </p:spPr>
      </p:pic>
      <p:sp>
        <p:nvSpPr>
          <p:cNvPr id="16" name="Rectangle 15"/>
          <p:cNvSpPr/>
          <p:nvPr/>
        </p:nvSpPr>
        <p:spPr>
          <a:xfrm>
            <a:off x="2755886" y="3273917"/>
            <a:ext cx="2215733" cy="1200329"/>
          </a:xfrm>
          <a:prstGeom prst="rect">
            <a:avLst/>
          </a:prstGeom>
        </p:spPr>
        <p:txBody>
          <a:bodyPr wrap="square">
            <a:spAutoFit/>
          </a:bodyPr>
          <a:lstStyle/>
          <a:p>
            <a:pPr>
              <a:spcBef>
                <a:spcPts val="451"/>
              </a:spcBef>
              <a:spcAft>
                <a:spcPts val="900"/>
              </a:spcAft>
            </a:pPr>
            <a:r>
              <a:rPr lang="en-US" sz="1800" b="1" dirty="0">
                <a:solidFill>
                  <a:prstClr val="black"/>
                </a:solidFill>
                <a:ea typeface="Calibri"/>
                <a:cs typeface="Times New Roman"/>
              </a:rPr>
              <a:t>Railroad Retirement Board </a:t>
            </a:r>
            <a:r>
              <a:rPr lang="en-US" sz="1800" dirty="0">
                <a:solidFill>
                  <a:prstClr val="black"/>
                </a:solidFill>
                <a:ea typeface="Calibri"/>
                <a:cs typeface="Times New Roman"/>
              </a:rPr>
              <a:t>(RRB) enrolls railroad retirees in Medicare</a:t>
            </a:r>
          </a:p>
        </p:txBody>
      </p:sp>
      <p:cxnSp>
        <p:nvCxnSpPr>
          <p:cNvPr id="3" name="Straight Connector 2" title="Dividing line"/>
          <p:cNvCxnSpPr/>
          <p:nvPr/>
        </p:nvCxnSpPr>
        <p:spPr>
          <a:xfrm>
            <a:off x="5149521" y="1070753"/>
            <a:ext cx="12031" cy="3403492"/>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flipH="1">
            <a:off x="5736871" y="1216059"/>
            <a:ext cx="2956468" cy="461665"/>
          </a:xfrm>
          <a:prstGeom prst="rect">
            <a:avLst/>
          </a:prstGeom>
          <a:noFill/>
        </p:spPr>
        <p:txBody>
          <a:bodyPr wrap="square" rtlCol="0">
            <a:spAutoFit/>
          </a:bodyPr>
          <a:lstStyle/>
          <a:p>
            <a:pPr algn="ctr"/>
            <a:r>
              <a:rPr lang="en-US" sz="2400" b="1" dirty="0">
                <a:solidFill>
                  <a:srgbClr val="002060"/>
                </a:solidFill>
              </a:rPr>
              <a:t>We Handle the Rest</a:t>
            </a:r>
            <a:endParaRPr lang="en-US" sz="2400" b="1" dirty="0"/>
          </a:p>
        </p:txBody>
      </p:sp>
      <p:pic>
        <p:nvPicPr>
          <p:cNvPr id="12" name="Content Placeholder 11" title="CMS Logo"/>
          <p:cNvPicPr>
            <a:picLocks noGrp="1" noChangeAspect="1"/>
          </p:cNvPicPr>
          <p:nvPr>
            <p:ph sz="half" idx="4294967295"/>
          </p:nvPr>
        </p:nvPicPr>
        <p:blipFill>
          <a:blip r:embed="rId5" cstate="email">
            <a:extLst>
              <a:ext uri="{28A0092B-C50C-407E-A947-70E740481C1C}">
                <a14:useLocalDpi xmlns:a14="http://schemas.microsoft.com/office/drawing/2010/main"/>
              </a:ext>
            </a:extLst>
          </a:blip>
          <a:stretch>
            <a:fillRect/>
          </a:stretch>
        </p:blipFill>
        <p:spPr>
          <a:xfrm>
            <a:off x="5780092" y="1967165"/>
            <a:ext cx="2735259" cy="942291"/>
          </a:xfrm>
        </p:spPr>
      </p:pic>
      <p:sp>
        <p:nvSpPr>
          <p:cNvPr id="14" name="Rectangle 13"/>
          <p:cNvSpPr/>
          <p:nvPr/>
        </p:nvSpPr>
        <p:spPr>
          <a:xfrm>
            <a:off x="5631249" y="3298264"/>
            <a:ext cx="3710804" cy="1443985"/>
          </a:xfrm>
          <a:prstGeom prst="rect">
            <a:avLst/>
          </a:prstGeom>
        </p:spPr>
        <p:txBody>
          <a:bodyPr wrap="square">
            <a:spAutoFit/>
          </a:bodyPr>
          <a:lstStyle/>
          <a:p>
            <a:pPr>
              <a:spcBef>
                <a:spcPts val="451"/>
              </a:spcBef>
              <a:spcAft>
                <a:spcPts val="1351"/>
              </a:spcAft>
            </a:pPr>
            <a:r>
              <a:rPr lang="en-US" sz="1800" b="1" dirty="0">
                <a:solidFill>
                  <a:prstClr val="black"/>
                </a:solidFill>
                <a:ea typeface="Calibri"/>
                <a:cs typeface="Times New Roman"/>
              </a:rPr>
              <a:t>Centers for Medicare &amp; Medicaid Services</a:t>
            </a:r>
            <a:r>
              <a:rPr lang="en-US" sz="1800" dirty="0">
                <a:solidFill>
                  <a:prstClr val="black"/>
                </a:solidFill>
                <a:ea typeface="Calibri"/>
                <a:cs typeface="Times New Roman"/>
              </a:rPr>
              <a:t> (CMS) administers the Medicare Program</a:t>
            </a:r>
          </a:p>
          <a:p>
            <a:pPr>
              <a:spcBef>
                <a:spcPts val="451"/>
              </a:spcBef>
              <a:spcAft>
                <a:spcPts val="1351"/>
              </a:spcAft>
            </a:pPr>
            <a:endParaRPr lang="en-US" sz="1800" dirty="0">
              <a:solidFill>
                <a:prstClr val="black"/>
              </a:solidFill>
              <a:ea typeface="Calibri"/>
              <a:cs typeface="Times New Roman"/>
            </a:endParaRPr>
          </a:p>
        </p:txBody>
      </p:sp>
      <p:sp>
        <p:nvSpPr>
          <p:cNvPr id="9" name="Date Placeholder 8"/>
          <p:cNvSpPr>
            <a:spLocks noGrp="1"/>
          </p:cNvSpPr>
          <p:nvPr>
            <p:ph type="dt" sz="half" idx="10"/>
          </p:nvPr>
        </p:nvSpPr>
        <p:spPr/>
        <p:txBody>
          <a:bodyPr/>
          <a:lstStyle/>
          <a:p>
            <a:r>
              <a:rPr lang="en-US" smtClean="0"/>
              <a:t>March 2018</a:t>
            </a:r>
            <a:endParaRPr lang="en-US" dirty="0"/>
          </a:p>
        </p:txBody>
      </p:sp>
      <p:sp>
        <p:nvSpPr>
          <p:cNvPr id="10" name="Footer Placeholder 9"/>
          <p:cNvSpPr>
            <a:spLocks noGrp="1"/>
          </p:cNvSpPr>
          <p:nvPr>
            <p:ph type="ftr" sz="quarter" idx="11"/>
          </p:nvPr>
        </p:nvSpPr>
        <p:spPr/>
        <p:txBody>
          <a:bodyPr/>
          <a:lstStyle/>
          <a:p>
            <a:r>
              <a:rPr lang="en-US" smtClean="0"/>
              <a:t>Understanding Medicare</a:t>
            </a:r>
            <a:endParaRPr lang="en-US" dirty="0"/>
          </a:p>
        </p:txBody>
      </p:sp>
      <p:sp>
        <p:nvSpPr>
          <p:cNvPr id="11" name="Slide Number Placeholder 10"/>
          <p:cNvSpPr>
            <a:spLocks noGrp="1"/>
          </p:cNvSpPr>
          <p:nvPr>
            <p:ph type="sldNum" sz="quarter" idx="12"/>
          </p:nvPr>
        </p:nvSpPr>
        <p:spPr/>
        <p:txBody>
          <a:bodyPr/>
          <a:lstStyle/>
          <a:p>
            <a:fld id="{F62912B7-67D0-4C7F-B2EE-F336CB0BE48F}" type="slidenum">
              <a:rPr lang="en-US" smtClean="0"/>
              <a:t>5</a:t>
            </a:fld>
            <a:endParaRPr lang="en-US" dirty="0"/>
          </a:p>
        </p:txBody>
      </p:sp>
    </p:spTree>
    <p:extLst>
      <p:ext uri="{BB962C8B-B14F-4D97-AF65-F5344CB8AC3E}">
        <p14:creationId xmlns:p14="http://schemas.microsoft.com/office/powerpoint/2010/main" val="7178686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
            <a:ext cx="7886700" cy="1066800"/>
          </a:xfrm>
          <a:prstGeom prst="rect">
            <a:avLst/>
          </a:prstGeom>
        </p:spPr>
        <p:txBody>
          <a:bodyPr anchor="ctr"/>
          <a:lstStyle/>
          <a:p>
            <a:r>
              <a:rPr lang="en-US" sz="3200" b="1" dirty="0"/>
              <a:t>Lesson 2—Medicare Coverage Choices</a:t>
            </a:r>
            <a:endParaRPr lang="en-US" sz="2700" b="1" dirty="0"/>
          </a:p>
        </p:txBody>
      </p:sp>
      <p:sp>
        <p:nvSpPr>
          <p:cNvPr id="3" name="Content Placeholder 2"/>
          <p:cNvSpPr>
            <a:spLocks noGrp="1"/>
          </p:cNvSpPr>
          <p:nvPr>
            <p:ph idx="4294967295"/>
          </p:nvPr>
        </p:nvSpPr>
        <p:spPr>
          <a:xfrm>
            <a:off x="-1" y="1208320"/>
            <a:ext cx="3895287" cy="3832792"/>
          </a:xfrm>
          <a:prstGeom prst="rect">
            <a:avLst/>
          </a:prstGeom>
          <a:solidFill>
            <a:schemeClr val="bg1">
              <a:alpha val="52000"/>
            </a:schemeClr>
          </a:solidFill>
        </p:spPr>
        <p:txBody>
          <a:bodyPr>
            <a:normAutofit fontScale="92500"/>
          </a:bodyPr>
          <a:lstStyle/>
          <a:p>
            <a:pPr marL="729818">
              <a:buFont typeface="Wingdings" panose="05000000000000000000" pitchFamily="2" charset="2"/>
              <a:buChar char="§"/>
            </a:pPr>
            <a:r>
              <a:rPr lang="en-US" sz="2700" b="1" dirty="0" smtClean="0">
                <a:solidFill>
                  <a:srgbClr val="002060"/>
                </a:solidFill>
              </a:rPr>
              <a:t>Original </a:t>
            </a:r>
            <a:r>
              <a:rPr lang="en-US" sz="2700" b="1" dirty="0">
                <a:solidFill>
                  <a:srgbClr val="002060"/>
                </a:solidFill>
              </a:rPr>
              <a:t>Medicare (Part A and Part B)</a:t>
            </a:r>
          </a:p>
          <a:p>
            <a:pPr marL="1066747" lvl="1" indent="-336930">
              <a:buFont typeface="Arial" panose="020B0604020202020204" pitchFamily="34" charset="0"/>
              <a:buChar char="•"/>
            </a:pPr>
            <a:r>
              <a:rPr lang="en-US" sz="2400" b="1" dirty="0">
                <a:solidFill>
                  <a:srgbClr val="002060"/>
                </a:solidFill>
              </a:rPr>
              <a:t>Medicare Supplement Insurance (Medigap) Coverage</a:t>
            </a:r>
          </a:p>
          <a:p>
            <a:pPr marL="1066747" lvl="1" indent="-336930">
              <a:buFont typeface="Arial" panose="020B0604020202020204" pitchFamily="34" charset="0"/>
              <a:buChar char="•"/>
            </a:pPr>
            <a:r>
              <a:rPr lang="en-US" sz="2400" b="1" dirty="0">
                <a:solidFill>
                  <a:srgbClr val="002060"/>
                </a:solidFill>
              </a:rPr>
              <a:t>Medicare prescription drug coverage (Part D)</a:t>
            </a:r>
          </a:p>
          <a:p>
            <a:pPr marL="729818">
              <a:buFont typeface="Wingdings" panose="05000000000000000000" pitchFamily="2" charset="2"/>
              <a:buChar char="§"/>
            </a:pPr>
            <a:r>
              <a:rPr lang="en-US" sz="2700" b="1" dirty="0">
                <a:solidFill>
                  <a:srgbClr val="002060"/>
                </a:solidFill>
              </a:rPr>
              <a:t>Medicare Advantage Plans (Part C)</a:t>
            </a:r>
          </a:p>
        </p:txBody>
      </p:sp>
      <p:pic>
        <p:nvPicPr>
          <p:cNvPr id="5" name="FXnURmCWZyE" descr="Video: Your Medicare Choices" title="Lesson 2--Medicare Coverage Choices"/>
          <p:cNvPicPr>
            <a:picLocks noRot="1" noChangeAspect="1"/>
          </p:cNvPicPr>
          <p:nvPr>
            <a:videoFile r:link="rId1"/>
          </p:nvPr>
        </p:nvPicPr>
        <p:blipFill>
          <a:blip r:embed="rId4"/>
          <a:stretch>
            <a:fillRect/>
          </a:stretch>
        </p:blipFill>
        <p:spPr>
          <a:xfrm>
            <a:off x="3895287" y="1340819"/>
            <a:ext cx="5248713" cy="2952401"/>
          </a:xfrm>
          <a:prstGeom prst="rect">
            <a:avLst/>
          </a:prstGeom>
        </p:spPr>
      </p:pic>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7B3B7BDD-940E-F142-917B-04B867A4ECC6}" type="slidenum">
              <a:rPr lang="en-US" smtClean="0"/>
              <a:t>50</a:t>
            </a:fld>
            <a:endParaRPr lang="en-US" dirty="0"/>
          </a:p>
        </p:txBody>
      </p:sp>
    </p:spTree>
    <p:extLst>
      <p:ext uri="{BB962C8B-B14F-4D97-AF65-F5344CB8AC3E}">
        <p14:creationId xmlns:p14="http://schemas.microsoft.com/office/powerpoint/2010/main" val="33725459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dirty="0"/>
              <a:t>Your 2 Main Medicare Coverage Choices</a:t>
            </a:r>
          </a:p>
        </p:txBody>
      </p:sp>
      <p:graphicFrame>
        <p:nvGraphicFramePr>
          <p:cNvPr id="17" name="Table 16" title="titles for Original Medicare and Medicare advantage"/>
          <p:cNvGraphicFramePr>
            <a:graphicFrameLocks noGrp="1"/>
          </p:cNvGraphicFramePr>
          <p:nvPr>
            <p:extLst>
              <p:ext uri="{D42A27DB-BD31-4B8C-83A1-F6EECF244321}">
                <p14:modId xmlns:p14="http://schemas.microsoft.com/office/powerpoint/2010/main" val="3414095782"/>
              </p:ext>
            </p:extLst>
          </p:nvPr>
        </p:nvGraphicFramePr>
        <p:xfrm>
          <a:off x="229409" y="772911"/>
          <a:ext cx="8855242" cy="518160"/>
        </p:xfrm>
        <a:graphic>
          <a:graphicData uri="http://schemas.openxmlformats.org/drawingml/2006/table">
            <a:tbl>
              <a:tblPr firstRow="1" bandRow="1">
                <a:tableStyleId>{5C22544A-7EE6-4342-B048-85BDC9FD1C3A}</a:tableStyleId>
              </a:tblPr>
              <a:tblGrid>
                <a:gridCol w="4210243">
                  <a:extLst>
                    <a:ext uri="{9D8B030D-6E8A-4147-A177-3AD203B41FA5}">
                      <a16:colId xmlns:a16="http://schemas.microsoft.com/office/drawing/2014/main" xmlns="" val="20000"/>
                    </a:ext>
                  </a:extLst>
                </a:gridCol>
                <a:gridCol w="4644999">
                  <a:extLst>
                    <a:ext uri="{9D8B030D-6E8A-4147-A177-3AD203B41FA5}">
                      <a16:colId xmlns:a16="http://schemas.microsoft.com/office/drawing/2014/main" xmlns="" val="20001"/>
                    </a:ext>
                  </a:extLst>
                </a:gridCol>
              </a:tblGrid>
              <a:tr h="254000">
                <a:tc>
                  <a:txBody>
                    <a:bodyPr/>
                    <a:lstStyle/>
                    <a:p>
                      <a:pPr algn="ctr"/>
                      <a:r>
                        <a:rPr lang="en-US" sz="1100" dirty="0"/>
                        <a:t>Option 1: Original Medicare</a:t>
                      </a:r>
                    </a:p>
                  </a:txBody>
                  <a:tcPr/>
                </a:tc>
                <a:tc>
                  <a:txBody>
                    <a:bodyPr/>
                    <a:lstStyle/>
                    <a:p>
                      <a:pPr algn="ctr"/>
                      <a:r>
                        <a:rPr lang="en-US" sz="1100" dirty="0"/>
                        <a:t>Option 2: Medicare Advantage (Part C)</a:t>
                      </a:r>
                    </a:p>
                  </a:txBody>
                  <a:tcPr/>
                </a:tc>
                <a:extLst>
                  <a:ext uri="{0D108BD9-81ED-4DB2-BD59-A6C34878D82A}">
                    <a16:rowId xmlns:a16="http://schemas.microsoft.com/office/drawing/2014/main" xmlns="" val="10000"/>
                  </a:ext>
                </a:extLst>
              </a:tr>
              <a:tr h="254000">
                <a:tc>
                  <a:txBody>
                    <a:bodyPr/>
                    <a:lstStyle/>
                    <a:p>
                      <a:pPr algn="ctr"/>
                      <a:r>
                        <a:rPr lang="en-US" sz="1100" dirty="0">
                          <a:solidFill>
                            <a:schemeClr val="tx2"/>
                          </a:solidFill>
                        </a:rPr>
                        <a:t>This includes Part A </a:t>
                      </a:r>
                      <a:r>
                        <a:rPr lang="en-US" sz="1100" dirty="0" smtClean="0">
                          <a:solidFill>
                            <a:schemeClr val="tx2"/>
                          </a:solidFill>
                        </a:rPr>
                        <a:t>and/or Part B</a:t>
                      </a:r>
                      <a:r>
                        <a:rPr lang="en-US" sz="1100" dirty="0">
                          <a:solidFill>
                            <a:schemeClr val="tx2"/>
                          </a:solidFill>
                        </a:rPr>
                        <a:t>.</a:t>
                      </a:r>
                    </a:p>
                  </a:txBody>
                  <a:tcPr>
                    <a:noFill/>
                  </a:tcPr>
                </a:tc>
                <a:tc>
                  <a:txBody>
                    <a:bodyPr/>
                    <a:lstStyle/>
                    <a:p>
                      <a:pPr marL="0" marR="0" indent="0" algn="ctr" defTabSz="342892" rtl="0" eaLnBrk="1" fontAlgn="auto" latinLnBrk="0" hangingPunct="1">
                        <a:lnSpc>
                          <a:spcPct val="100000"/>
                        </a:lnSpc>
                        <a:spcBef>
                          <a:spcPts val="0"/>
                        </a:spcBef>
                        <a:spcAft>
                          <a:spcPts val="0"/>
                        </a:spcAft>
                        <a:buClrTx/>
                        <a:buSzTx/>
                        <a:buFontTx/>
                        <a:buNone/>
                        <a:tabLst/>
                        <a:defRPr/>
                      </a:pPr>
                      <a:r>
                        <a:rPr lang="en-US" sz="1100" dirty="0">
                          <a:solidFill>
                            <a:schemeClr val="tx2"/>
                          </a:solidFill>
                        </a:rPr>
                        <a:t>These</a:t>
                      </a:r>
                      <a:r>
                        <a:rPr lang="en-US" sz="1100" baseline="0" dirty="0">
                          <a:solidFill>
                            <a:schemeClr val="tx2"/>
                          </a:solidFill>
                        </a:rPr>
                        <a:t> plans are like HMOs or PPOs and </a:t>
                      </a:r>
                      <a:r>
                        <a:rPr lang="en-US" sz="1100" baseline="0" dirty="0" smtClean="0">
                          <a:solidFill>
                            <a:schemeClr val="tx2"/>
                          </a:solidFill>
                        </a:rPr>
                        <a:t>typically include Part D.</a:t>
                      </a:r>
                      <a:endParaRPr lang="en-US" sz="1100" dirty="0">
                        <a:solidFill>
                          <a:schemeClr val="tx2"/>
                        </a:solidFill>
                      </a:endParaRPr>
                    </a:p>
                  </a:txBody>
                  <a:tcPr>
                    <a:noFill/>
                  </a:tcPr>
                </a:tc>
                <a:extLst>
                  <a:ext uri="{0D108BD9-81ED-4DB2-BD59-A6C34878D82A}">
                    <a16:rowId xmlns:a16="http://schemas.microsoft.com/office/drawing/2014/main" xmlns="" val="10001"/>
                  </a:ext>
                </a:extLst>
              </a:tr>
            </a:tbl>
          </a:graphicData>
        </a:graphic>
      </p:graphicFrame>
      <p:grpSp>
        <p:nvGrpSpPr>
          <p:cNvPr id="61" name="Group 60" title="choices under Original Medicare"/>
          <p:cNvGrpSpPr/>
          <p:nvPr/>
        </p:nvGrpSpPr>
        <p:grpSpPr>
          <a:xfrm>
            <a:off x="1085460" y="1450367"/>
            <a:ext cx="2943963" cy="3135829"/>
            <a:chOff x="1085460" y="1450368"/>
            <a:chExt cx="2943962" cy="3135829"/>
          </a:xfrm>
        </p:grpSpPr>
        <p:pic>
          <p:nvPicPr>
            <p:cNvPr id="33" name="Picture 32"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3404" y="1491215"/>
              <a:ext cx="528634" cy="299268"/>
            </a:xfrm>
            <a:prstGeom prst="rect">
              <a:avLst/>
            </a:prstGeom>
          </p:spPr>
        </p:pic>
        <p:pic>
          <p:nvPicPr>
            <p:cNvPr id="35" name="Picture 34" title="Part B ic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1177" y="1451460"/>
              <a:ext cx="425519" cy="384279"/>
            </a:xfrm>
            <a:prstGeom prst="rect">
              <a:avLst/>
            </a:prstGeom>
          </p:spPr>
        </p:pic>
        <p:pic>
          <p:nvPicPr>
            <p:cNvPr id="37" name="Picture 36"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2095" y="2676206"/>
              <a:ext cx="409302" cy="289660"/>
            </a:xfrm>
            <a:prstGeom prst="rect">
              <a:avLst/>
            </a:prstGeom>
          </p:spPr>
        </p:pic>
        <p:sp>
          <p:nvSpPr>
            <p:cNvPr id="18" name="TextBox 17"/>
            <p:cNvSpPr txBox="1"/>
            <p:nvPr/>
          </p:nvSpPr>
          <p:spPr>
            <a:xfrm>
              <a:off x="1085460" y="1753795"/>
              <a:ext cx="1485471"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23" name="Plus 22"/>
            <p:cNvSpPr/>
            <p:nvPr/>
          </p:nvSpPr>
          <p:spPr>
            <a:xfrm>
              <a:off x="2421878" y="1450368"/>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6" name="TextBox 25"/>
            <p:cNvSpPr txBox="1"/>
            <p:nvPr/>
          </p:nvSpPr>
          <p:spPr>
            <a:xfrm>
              <a:off x="2559276" y="1753795"/>
              <a:ext cx="1470146"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28" name="TextBox 27"/>
            <p:cNvSpPr txBox="1"/>
            <p:nvPr/>
          </p:nvSpPr>
          <p:spPr>
            <a:xfrm>
              <a:off x="1092957" y="2257971"/>
              <a:ext cx="2901337" cy="300210"/>
            </a:xfrm>
            <a:prstGeom prst="rect">
              <a:avLst/>
            </a:prstGeom>
            <a:solidFill>
              <a:schemeClr val="accent1"/>
            </a:solidFill>
          </p:spPr>
          <p:txBody>
            <a:bodyPr wrap="square" rtlCol="0">
              <a:spAutoFit/>
            </a:bodyPr>
            <a:lstStyle/>
            <a:p>
              <a:pPr algn="ctr"/>
              <a:r>
                <a:rPr lang="en-US" sz="1351" b="1" dirty="0">
                  <a:solidFill>
                    <a:schemeClr val="bg1"/>
                  </a:solidFill>
                </a:rPr>
                <a:t>You can add:</a:t>
              </a:r>
            </a:p>
          </p:txBody>
        </p:sp>
        <p:sp>
          <p:nvSpPr>
            <p:cNvPr id="41" name="TextBox 40"/>
            <p:cNvSpPr txBox="1"/>
            <p:nvPr/>
          </p:nvSpPr>
          <p:spPr>
            <a:xfrm>
              <a:off x="1143293" y="2923703"/>
              <a:ext cx="2775567" cy="508088"/>
            </a:xfrm>
            <a:prstGeom prst="rect">
              <a:avLst/>
            </a:prstGeom>
            <a:noFill/>
          </p:spPr>
          <p:txBody>
            <a:bodyPr wrap="none" rtlCol="0">
              <a:spAutoFit/>
            </a:bodyPr>
            <a:lstStyle/>
            <a:p>
              <a:pPr algn="ctr"/>
              <a:r>
                <a:rPr lang="en-US" sz="1351" b="1" dirty="0">
                  <a:solidFill>
                    <a:schemeClr val="tx2"/>
                  </a:solidFill>
                </a:rPr>
                <a:t>Part D</a:t>
              </a:r>
            </a:p>
            <a:p>
              <a:pPr algn="ctr"/>
              <a:r>
                <a:rPr lang="en-US" sz="1351" dirty="0">
                  <a:solidFill>
                    <a:schemeClr val="tx2"/>
                  </a:solidFill>
                </a:rPr>
                <a:t>Medicare prescription drug coverage</a:t>
              </a:r>
            </a:p>
          </p:txBody>
        </p:sp>
        <p:sp>
          <p:nvSpPr>
            <p:cNvPr id="42" name="TextBox 41"/>
            <p:cNvSpPr txBox="1"/>
            <p:nvPr/>
          </p:nvSpPr>
          <p:spPr>
            <a:xfrm>
              <a:off x="1085460" y="3458560"/>
              <a:ext cx="2901338" cy="300210"/>
            </a:xfrm>
            <a:prstGeom prst="rect">
              <a:avLst/>
            </a:prstGeom>
            <a:solidFill>
              <a:schemeClr val="accent1"/>
            </a:solidFill>
          </p:spPr>
          <p:txBody>
            <a:bodyPr wrap="square" rtlCol="0">
              <a:spAutoFit/>
            </a:bodyPr>
            <a:lstStyle/>
            <a:p>
              <a:pPr algn="ctr"/>
              <a:r>
                <a:rPr lang="en-US" sz="1351" b="1" dirty="0">
                  <a:solidFill>
                    <a:schemeClr val="bg1"/>
                  </a:solidFill>
                </a:rPr>
                <a:t>You can also add:</a:t>
              </a:r>
            </a:p>
          </p:txBody>
        </p:sp>
        <p:pic>
          <p:nvPicPr>
            <p:cNvPr id="32" name="Picture 31"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2095" y="3781730"/>
              <a:ext cx="409031" cy="346637"/>
            </a:xfrm>
            <a:prstGeom prst="rect">
              <a:avLst/>
            </a:prstGeom>
          </p:spPr>
        </p:pic>
        <p:sp>
          <p:nvSpPr>
            <p:cNvPr id="44" name="TextBox 43"/>
            <p:cNvSpPr txBox="1"/>
            <p:nvPr/>
          </p:nvSpPr>
          <p:spPr>
            <a:xfrm>
              <a:off x="1310370" y="4078109"/>
              <a:ext cx="2466508" cy="508088"/>
            </a:xfrm>
            <a:prstGeom prst="rect">
              <a:avLst/>
            </a:prstGeom>
            <a:noFill/>
          </p:spPr>
          <p:txBody>
            <a:bodyPr wrap="non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grpSp>
      <p:cxnSp>
        <p:nvCxnSpPr>
          <p:cNvPr id="40" name="Straight Connector 39" title="dotted line"/>
          <p:cNvCxnSpPr/>
          <p:nvPr/>
        </p:nvCxnSpPr>
        <p:spPr>
          <a:xfrm flipH="1">
            <a:off x="4440455" y="1182173"/>
            <a:ext cx="1031" cy="3489964"/>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nvGrpSpPr>
          <p:cNvPr id="3" name="Group 2" descr="Option 2: Medicare Advantage (Part C) graphical display" title="Your 2 Main Medicare Coverage Choices"/>
          <p:cNvGrpSpPr/>
          <p:nvPr/>
        </p:nvGrpSpPr>
        <p:grpSpPr>
          <a:xfrm>
            <a:off x="5421720" y="1653820"/>
            <a:ext cx="2891025" cy="1908441"/>
            <a:chOff x="5421720" y="1653820"/>
            <a:chExt cx="2891025" cy="1908441"/>
          </a:xfrm>
        </p:grpSpPr>
        <p:pic>
          <p:nvPicPr>
            <p:cNvPr id="45" name="Picture 44"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9557" y="1714053"/>
              <a:ext cx="528635" cy="292351"/>
            </a:xfrm>
            <a:prstGeom prst="rect">
              <a:avLst/>
            </a:prstGeom>
          </p:spPr>
        </p:pic>
        <p:sp>
          <p:nvSpPr>
            <p:cNvPr id="57" name="Plus 56" title="and sign"/>
            <p:cNvSpPr/>
            <p:nvPr/>
          </p:nvSpPr>
          <p:spPr>
            <a:xfrm>
              <a:off x="6749474" y="1798195"/>
              <a:ext cx="218399"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46" name="Picture 45" title="Part B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16398" y="1653820"/>
              <a:ext cx="425519" cy="375399"/>
            </a:xfrm>
            <a:prstGeom prst="rect">
              <a:avLst/>
            </a:prstGeom>
          </p:spPr>
        </p:pic>
        <p:sp>
          <p:nvSpPr>
            <p:cNvPr id="58" name="Plus 57" title="Plus sign indicating Part D usually is included in Part C coverage"/>
            <p:cNvSpPr/>
            <p:nvPr/>
          </p:nvSpPr>
          <p:spPr>
            <a:xfrm>
              <a:off x="6749474" y="2472576"/>
              <a:ext cx="218399" cy="26122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6" name="Picture 35" title="Part D icon"/>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26127" y="2798383"/>
              <a:ext cx="465092" cy="321535"/>
            </a:xfrm>
            <a:prstGeom prst="rect">
              <a:avLst/>
            </a:prstGeom>
          </p:spPr>
        </p:pic>
        <p:sp>
          <p:nvSpPr>
            <p:cNvPr id="47" name="TextBox 46"/>
            <p:cNvSpPr txBox="1"/>
            <p:nvPr/>
          </p:nvSpPr>
          <p:spPr>
            <a:xfrm>
              <a:off x="5421720" y="1949259"/>
              <a:ext cx="1485471"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52" name="TextBox 51"/>
            <p:cNvSpPr txBox="1"/>
            <p:nvPr/>
          </p:nvSpPr>
          <p:spPr>
            <a:xfrm>
              <a:off x="6826032" y="1949258"/>
              <a:ext cx="1470146"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54" name="TextBox 53"/>
            <p:cNvSpPr txBox="1"/>
            <p:nvPr/>
          </p:nvSpPr>
          <p:spPr>
            <a:xfrm>
              <a:off x="5537177" y="3054173"/>
              <a:ext cx="2775568" cy="508088"/>
            </a:xfrm>
            <a:prstGeom prst="rect">
              <a:avLst/>
            </a:prstGeom>
            <a:noFill/>
          </p:spPr>
          <p:txBody>
            <a:bodyPr wrap="none" rtlCol="0">
              <a:spAutoFit/>
            </a:bodyPr>
            <a:lstStyle/>
            <a:p>
              <a:pPr algn="ctr"/>
              <a:r>
                <a:rPr lang="en-US" sz="1351" b="1" dirty="0">
                  <a:solidFill>
                    <a:schemeClr val="tx2"/>
                  </a:solidFill>
                </a:rPr>
                <a:t>Part D</a:t>
              </a:r>
            </a:p>
            <a:p>
              <a:pPr algn="ctr"/>
              <a:r>
                <a:rPr lang="en-US" sz="1351" dirty="0">
                  <a:solidFill>
                    <a:schemeClr val="tx2"/>
                  </a:solidFill>
                </a:rPr>
                <a:t>Medicare prescription drug coverage</a:t>
              </a:r>
            </a:p>
          </p:txBody>
        </p:sp>
      </p:grpSp>
      <p:sp>
        <p:nvSpPr>
          <p:cNvPr id="19" name="Date Placeholder 18"/>
          <p:cNvSpPr>
            <a:spLocks noGrp="1"/>
          </p:cNvSpPr>
          <p:nvPr>
            <p:ph type="dt" sz="half" idx="10"/>
          </p:nvPr>
        </p:nvSpPr>
        <p:spPr/>
        <p:txBody>
          <a:bodyPr/>
          <a:lstStyle/>
          <a:p>
            <a:r>
              <a:rPr lang="en-US" smtClean="0"/>
              <a:t>March 2018</a:t>
            </a:r>
            <a:endParaRPr lang="en-US" dirty="0"/>
          </a:p>
        </p:txBody>
      </p:sp>
      <p:sp>
        <p:nvSpPr>
          <p:cNvPr id="20" name="Footer Placeholder 19"/>
          <p:cNvSpPr>
            <a:spLocks noGrp="1"/>
          </p:cNvSpPr>
          <p:nvPr>
            <p:ph type="ftr" sz="quarter" idx="11"/>
          </p:nvPr>
        </p:nvSpPr>
        <p:spPr/>
        <p:txBody>
          <a:bodyPr/>
          <a:lstStyle/>
          <a:p>
            <a:r>
              <a:rPr lang="en-US" smtClean="0"/>
              <a:t>Understanding Medicare</a:t>
            </a:r>
            <a:endParaRPr lang="en-US" dirty="0"/>
          </a:p>
        </p:txBody>
      </p:sp>
      <p:sp>
        <p:nvSpPr>
          <p:cNvPr id="22" name="Slide Number Placeholder 21"/>
          <p:cNvSpPr>
            <a:spLocks noGrp="1"/>
          </p:cNvSpPr>
          <p:nvPr>
            <p:ph type="sldNum" sz="quarter" idx="12"/>
          </p:nvPr>
        </p:nvSpPr>
        <p:spPr/>
        <p:txBody>
          <a:bodyPr/>
          <a:lstStyle/>
          <a:p>
            <a:fld id="{F62912B7-67D0-4C7F-B2EE-F336CB0BE48F}" type="slidenum">
              <a:rPr lang="en-US" smtClean="0"/>
              <a:t>51</a:t>
            </a:fld>
            <a:endParaRPr lang="en-US" dirty="0"/>
          </a:p>
        </p:txBody>
      </p:sp>
    </p:spTree>
    <p:extLst>
      <p:ext uri="{BB962C8B-B14F-4D97-AF65-F5344CB8AC3E}">
        <p14:creationId xmlns:p14="http://schemas.microsoft.com/office/powerpoint/2010/main" val="12441986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Original Medicare</a:t>
            </a:r>
          </a:p>
        </p:txBody>
      </p:sp>
      <p:grpSp>
        <p:nvGrpSpPr>
          <p:cNvPr id="3" name="Group 2" title="Icons indicating Original Medicare"/>
          <p:cNvGrpSpPr/>
          <p:nvPr/>
        </p:nvGrpSpPr>
        <p:grpSpPr>
          <a:xfrm>
            <a:off x="372911" y="1057362"/>
            <a:ext cx="3374829" cy="3365738"/>
            <a:chOff x="372910" y="1057362"/>
            <a:chExt cx="3374828" cy="3365739"/>
          </a:xfrm>
        </p:grpSpPr>
        <p:sp>
          <p:nvSpPr>
            <p:cNvPr id="38" name="TextBox 37"/>
            <p:cNvSpPr txBox="1"/>
            <p:nvPr/>
          </p:nvSpPr>
          <p:spPr>
            <a:xfrm>
              <a:off x="587862" y="2094874"/>
              <a:ext cx="2901337" cy="300210"/>
            </a:xfrm>
            <a:prstGeom prst="rect">
              <a:avLst/>
            </a:prstGeom>
            <a:solidFill>
              <a:schemeClr val="accent1"/>
            </a:solidFill>
          </p:spPr>
          <p:txBody>
            <a:bodyPr wrap="square" rtlCol="0">
              <a:spAutoFit/>
            </a:bodyPr>
            <a:lstStyle/>
            <a:p>
              <a:pPr algn="ctr"/>
              <a:r>
                <a:rPr lang="en-US" sz="1351" b="1" dirty="0">
                  <a:solidFill>
                    <a:schemeClr val="bg1"/>
                  </a:solidFill>
                </a:rPr>
                <a:t>You can add:</a:t>
              </a:r>
            </a:p>
          </p:txBody>
        </p:sp>
        <p:sp>
          <p:nvSpPr>
            <p:cNvPr id="43" name="Rounded Rectangle 42" title="Rectangle "/>
            <p:cNvSpPr/>
            <p:nvPr/>
          </p:nvSpPr>
          <p:spPr>
            <a:xfrm>
              <a:off x="372910" y="1057362"/>
              <a:ext cx="3374828" cy="1068610"/>
            </a:xfrm>
            <a:prstGeom prst="roundRect">
              <a:avLst/>
            </a:prstGeom>
            <a:noFill/>
            <a:ln w="984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2" name="Picture 31"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310" y="1217159"/>
              <a:ext cx="528634" cy="299268"/>
            </a:xfrm>
            <a:prstGeom prst="rect">
              <a:avLst/>
            </a:prstGeom>
          </p:spPr>
        </p:pic>
        <p:sp>
          <p:nvSpPr>
            <p:cNvPr id="35" name="TextBox 34"/>
            <p:cNvSpPr txBox="1"/>
            <p:nvPr/>
          </p:nvSpPr>
          <p:spPr>
            <a:xfrm>
              <a:off x="429239" y="1539899"/>
              <a:ext cx="1721625" cy="792653"/>
            </a:xfrm>
            <a:prstGeom prst="rect">
              <a:avLst/>
            </a:prstGeom>
            <a:noFill/>
          </p:spPr>
          <p:txBody>
            <a:bodyPr wrap="none" rtlCol="0">
              <a:spAutoFit/>
            </a:bodyPr>
            <a:lstStyle/>
            <a:p>
              <a:pPr algn="ctr"/>
              <a:r>
                <a:rPr lang="en-US" sz="1600" b="1" dirty="0">
                  <a:solidFill>
                    <a:schemeClr val="tx2"/>
                  </a:solidFill>
                </a:rPr>
                <a:t>Part A</a:t>
              </a:r>
            </a:p>
            <a:p>
              <a:pPr algn="ctr"/>
              <a:r>
                <a:rPr lang="en-US" sz="1600" dirty="0">
                  <a:solidFill>
                    <a:schemeClr val="tx2"/>
                  </a:solidFill>
                </a:rPr>
                <a:t>Hospital Insurance</a:t>
              </a:r>
            </a:p>
            <a:p>
              <a:pPr algn="ctr"/>
              <a:endParaRPr lang="en-US" sz="1351" dirty="0">
                <a:solidFill>
                  <a:schemeClr val="tx2"/>
                </a:solidFill>
              </a:endParaRPr>
            </a:p>
          </p:txBody>
        </p:sp>
        <p:sp>
          <p:nvSpPr>
            <p:cNvPr id="36" name="Plus 35"/>
            <p:cNvSpPr/>
            <p:nvPr/>
          </p:nvSpPr>
          <p:spPr>
            <a:xfrm>
              <a:off x="1957627" y="1272490"/>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3" name="Picture 32"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6083" y="1225532"/>
              <a:ext cx="425519" cy="384279"/>
            </a:xfrm>
            <a:prstGeom prst="rect">
              <a:avLst/>
            </a:prstGeom>
          </p:spPr>
        </p:pic>
        <p:sp>
          <p:nvSpPr>
            <p:cNvPr id="37" name="TextBox 36"/>
            <p:cNvSpPr txBox="1"/>
            <p:nvPr/>
          </p:nvSpPr>
          <p:spPr>
            <a:xfrm>
              <a:off x="1994364" y="1539899"/>
              <a:ext cx="1699953" cy="584775"/>
            </a:xfrm>
            <a:prstGeom prst="rect">
              <a:avLst/>
            </a:prstGeom>
            <a:noFill/>
          </p:spPr>
          <p:txBody>
            <a:bodyPr wrap="none" rtlCol="0">
              <a:spAutoFit/>
            </a:bodyPr>
            <a:lstStyle/>
            <a:p>
              <a:pPr algn="ctr"/>
              <a:r>
                <a:rPr lang="en-US" sz="1600" b="1" dirty="0">
                  <a:solidFill>
                    <a:schemeClr val="tx2"/>
                  </a:solidFill>
                </a:rPr>
                <a:t>Part B</a:t>
              </a:r>
            </a:p>
            <a:p>
              <a:pPr algn="ctr"/>
              <a:r>
                <a:rPr lang="en-US" sz="1600" dirty="0">
                  <a:solidFill>
                    <a:schemeClr val="tx2"/>
                  </a:solidFill>
                </a:rPr>
                <a:t>Medical Insurance</a:t>
              </a:r>
            </a:p>
          </p:txBody>
        </p:sp>
        <p:pic>
          <p:nvPicPr>
            <p:cNvPr id="34" name="Picture 33"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7001" y="2513110"/>
              <a:ext cx="409302" cy="289660"/>
            </a:xfrm>
            <a:prstGeom prst="rect">
              <a:avLst/>
            </a:prstGeom>
          </p:spPr>
        </p:pic>
        <p:sp>
          <p:nvSpPr>
            <p:cNvPr id="39" name="TextBox 38"/>
            <p:cNvSpPr txBox="1"/>
            <p:nvPr/>
          </p:nvSpPr>
          <p:spPr>
            <a:xfrm>
              <a:off x="638201" y="2760606"/>
              <a:ext cx="2775567" cy="508088"/>
            </a:xfrm>
            <a:prstGeom prst="rect">
              <a:avLst/>
            </a:prstGeom>
            <a:noFill/>
          </p:spPr>
          <p:txBody>
            <a:bodyPr wrap="none" rtlCol="0">
              <a:spAutoFit/>
            </a:bodyPr>
            <a:lstStyle/>
            <a:p>
              <a:pPr algn="ctr"/>
              <a:r>
                <a:rPr lang="en-US" sz="1351" b="1" dirty="0">
                  <a:solidFill>
                    <a:schemeClr val="tx2"/>
                  </a:solidFill>
                </a:rPr>
                <a:t>Part D</a:t>
              </a:r>
            </a:p>
            <a:p>
              <a:pPr algn="ctr"/>
              <a:r>
                <a:rPr lang="en-US" sz="1351" dirty="0">
                  <a:solidFill>
                    <a:schemeClr val="tx2"/>
                  </a:solidFill>
                </a:rPr>
                <a:t>Medicare prescription drug coverage</a:t>
              </a:r>
            </a:p>
          </p:txBody>
        </p:sp>
        <p:sp>
          <p:nvSpPr>
            <p:cNvPr id="40" name="TextBox 39"/>
            <p:cNvSpPr txBox="1"/>
            <p:nvPr/>
          </p:nvSpPr>
          <p:spPr>
            <a:xfrm>
              <a:off x="580366" y="3295464"/>
              <a:ext cx="2901337" cy="300210"/>
            </a:xfrm>
            <a:prstGeom prst="rect">
              <a:avLst/>
            </a:prstGeom>
            <a:solidFill>
              <a:schemeClr val="accent1"/>
            </a:solidFill>
          </p:spPr>
          <p:txBody>
            <a:bodyPr wrap="square" rtlCol="0">
              <a:spAutoFit/>
            </a:bodyPr>
            <a:lstStyle/>
            <a:p>
              <a:pPr algn="ctr"/>
              <a:r>
                <a:rPr lang="en-US" sz="1351" b="1" dirty="0">
                  <a:solidFill>
                    <a:schemeClr val="bg1"/>
                  </a:solidFill>
                </a:rPr>
                <a:t>You can also add:</a:t>
              </a:r>
            </a:p>
          </p:txBody>
        </p:sp>
        <p:pic>
          <p:nvPicPr>
            <p:cNvPr id="41" name="Picture 40"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27001" y="3618634"/>
              <a:ext cx="409031" cy="346637"/>
            </a:xfrm>
            <a:prstGeom prst="rect">
              <a:avLst/>
            </a:prstGeom>
          </p:spPr>
        </p:pic>
        <p:sp>
          <p:nvSpPr>
            <p:cNvPr id="42" name="TextBox 41"/>
            <p:cNvSpPr txBox="1"/>
            <p:nvPr/>
          </p:nvSpPr>
          <p:spPr>
            <a:xfrm>
              <a:off x="805275" y="3915013"/>
              <a:ext cx="2466508" cy="508088"/>
            </a:xfrm>
            <a:prstGeom prst="rect">
              <a:avLst/>
            </a:prstGeom>
            <a:noFill/>
          </p:spPr>
          <p:txBody>
            <a:bodyPr wrap="non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grpSp>
      <p:sp>
        <p:nvSpPr>
          <p:cNvPr id="18" name="TextBox 17"/>
          <p:cNvSpPr txBox="1"/>
          <p:nvPr/>
        </p:nvSpPr>
        <p:spPr>
          <a:xfrm>
            <a:off x="3801159" y="796538"/>
            <a:ext cx="5092472" cy="4024948"/>
          </a:xfrm>
          <a:prstGeom prst="rect">
            <a:avLst/>
          </a:prstGeom>
          <a:noFill/>
        </p:spPr>
        <p:txBody>
          <a:bodyPr wrap="square" rtlCol="0">
            <a:spAutoFit/>
          </a:bodyPr>
          <a:lstStyle/>
          <a:p>
            <a:pPr marL="214303" indent="-214303">
              <a:spcBef>
                <a:spcPts val="451"/>
              </a:spcBef>
              <a:buFont typeface="Wingdings" panose="05000000000000000000" pitchFamily="2" charset="2"/>
              <a:buChar char="§"/>
            </a:pPr>
            <a:r>
              <a:rPr lang="en-US" sz="1951" dirty="0">
                <a:solidFill>
                  <a:prstClr val="black"/>
                </a:solidFill>
              </a:rPr>
              <a:t>Original Medicare is Part A (Hospital Insurance) and/or Part B (Medical Insurance)</a:t>
            </a:r>
          </a:p>
          <a:p>
            <a:pPr marL="214303" indent="-214303">
              <a:spcBef>
                <a:spcPts val="451"/>
              </a:spcBef>
              <a:buFont typeface="Wingdings" panose="05000000000000000000" pitchFamily="2" charset="2"/>
              <a:buChar char="§"/>
            </a:pPr>
            <a:r>
              <a:rPr lang="en-US" sz="1951" dirty="0">
                <a:solidFill>
                  <a:prstClr val="black"/>
                </a:solidFill>
              </a:rPr>
              <a:t>Medicare provides coverage</a:t>
            </a:r>
          </a:p>
          <a:p>
            <a:pPr marL="214303" indent="-214303">
              <a:spcBef>
                <a:spcPts val="451"/>
              </a:spcBef>
              <a:buFont typeface="Wingdings" panose="05000000000000000000" pitchFamily="2" charset="2"/>
              <a:buChar char="§"/>
            </a:pPr>
            <a:r>
              <a:rPr lang="en-US" sz="1951" dirty="0">
                <a:solidFill>
                  <a:prstClr val="black"/>
                </a:solidFill>
              </a:rPr>
              <a:t>You have your choice of doctors, hospitals, and other providers that are accepting new Medicare patients</a:t>
            </a:r>
          </a:p>
          <a:p>
            <a:pPr marL="557185" lvl="1" indent="-342883">
              <a:spcBef>
                <a:spcPts val="451"/>
              </a:spcBef>
              <a:buFont typeface="Arial" panose="020B0604020202020204" pitchFamily="34" charset="0"/>
              <a:buChar char="•"/>
            </a:pPr>
            <a:r>
              <a:rPr lang="en-US" sz="1800" dirty="0">
                <a:solidFill>
                  <a:prstClr val="black"/>
                </a:solidFill>
              </a:rPr>
              <a:t>Costs are affected by whether or not they accept </a:t>
            </a:r>
            <a:r>
              <a:rPr lang="en-US" sz="1800" b="1" dirty="0">
                <a:solidFill>
                  <a:prstClr val="black"/>
                </a:solidFill>
              </a:rPr>
              <a:t>assignment</a:t>
            </a:r>
            <a:r>
              <a:rPr lang="en-US" sz="1800" dirty="0">
                <a:solidFill>
                  <a:prstClr val="black"/>
                </a:solidFill>
              </a:rPr>
              <a:t>, which is an </a:t>
            </a:r>
            <a:r>
              <a:rPr lang="en-US" sz="1800" dirty="0"/>
              <a:t>agreement by your doctor, provider, or supplier to be paid directly by Medicare, to accept the payment amount Medicare approves for the service, and not to bill you for any more than the Medicare deductible and coinsurance</a:t>
            </a:r>
            <a:endParaRPr lang="en-US" sz="1800" dirty="0">
              <a:solidFill>
                <a:prstClr val="black"/>
              </a:solidFill>
            </a:endParaRPr>
          </a:p>
        </p:txBody>
      </p:sp>
      <p:sp>
        <p:nvSpPr>
          <p:cNvPr id="10" name="Footer Placeholder 9"/>
          <p:cNvSpPr>
            <a:spLocks noGrp="1"/>
          </p:cNvSpPr>
          <p:nvPr>
            <p:ph type="ftr" sz="quarter" idx="11"/>
          </p:nvPr>
        </p:nvSpPr>
        <p:spPr/>
        <p:txBody>
          <a:bodyPr/>
          <a:lstStyle/>
          <a:p>
            <a:r>
              <a:rPr lang="en-US" smtClean="0"/>
              <a:t>Understanding Medicare</a:t>
            </a:r>
            <a:endParaRPr lang="en-US" dirty="0"/>
          </a:p>
        </p:txBody>
      </p:sp>
      <p:sp>
        <p:nvSpPr>
          <p:cNvPr id="11" name="Slide Number Placeholder 10"/>
          <p:cNvSpPr>
            <a:spLocks noGrp="1"/>
          </p:cNvSpPr>
          <p:nvPr>
            <p:ph type="sldNum" sz="quarter" idx="12"/>
          </p:nvPr>
        </p:nvSpPr>
        <p:spPr/>
        <p:txBody>
          <a:bodyPr/>
          <a:lstStyle/>
          <a:p>
            <a:fld id="{F62912B7-67D0-4C7F-B2EE-F336CB0BE48F}" type="slidenum">
              <a:rPr lang="en-US" smtClean="0"/>
              <a:t>52</a:t>
            </a:fld>
            <a:endParaRPr lang="en-US" dirty="0"/>
          </a:p>
        </p:txBody>
      </p:sp>
      <p:sp>
        <p:nvSpPr>
          <p:cNvPr id="9" name="Date Placeholder 8"/>
          <p:cNvSpPr>
            <a:spLocks noGrp="1"/>
          </p:cNvSpPr>
          <p:nvPr>
            <p:ph type="dt" sz="half" idx="2"/>
          </p:nvPr>
        </p:nvSpPr>
        <p:spPr/>
        <p:txBody>
          <a:bodyPr/>
          <a:lstStyle/>
          <a:p>
            <a:r>
              <a:rPr lang="en-US" smtClean="0"/>
              <a:t>March 2018</a:t>
            </a:r>
            <a:endParaRPr lang="en-US" dirty="0"/>
          </a:p>
        </p:txBody>
      </p:sp>
    </p:spTree>
    <p:extLst>
      <p:ext uri="{BB962C8B-B14F-4D97-AF65-F5344CB8AC3E}">
        <p14:creationId xmlns:p14="http://schemas.microsoft.com/office/powerpoint/2010/main" val="24374742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887" y="87883"/>
            <a:ext cx="7886700" cy="478627"/>
          </a:xfrm>
        </p:spPr>
        <p:txBody>
          <a:bodyPr/>
          <a:lstStyle/>
          <a:p>
            <a:r>
              <a:rPr lang="en-US" b="1" dirty="0"/>
              <a:t>Medicare Supplement Insurance (Medigap) Policies </a:t>
            </a:r>
          </a:p>
        </p:txBody>
      </p:sp>
      <p:grpSp>
        <p:nvGrpSpPr>
          <p:cNvPr id="5" name="Group 4" descr="Info graphic display of adding Medigap to Original Medicare (Part A and Part B), and Part D." title="Medicare Supplement Insurance (Medigap) Policies"/>
          <p:cNvGrpSpPr/>
          <p:nvPr/>
        </p:nvGrpSpPr>
        <p:grpSpPr>
          <a:xfrm>
            <a:off x="53847" y="1215903"/>
            <a:ext cx="3224988" cy="3213346"/>
            <a:chOff x="53847" y="1215903"/>
            <a:chExt cx="3224988" cy="3213346"/>
          </a:xfrm>
        </p:grpSpPr>
        <p:pic>
          <p:nvPicPr>
            <p:cNvPr id="31" name="Picture 30"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885" y="1215903"/>
              <a:ext cx="490440" cy="282725"/>
            </a:xfrm>
            <a:prstGeom prst="rect">
              <a:avLst/>
            </a:prstGeom>
          </p:spPr>
        </p:pic>
        <p:sp>
          <p:nvSpPr>
            <p:cNvPr id="34" name="TextBox 33"/>
            <p:cNvSpPr txBox="1"/>
            <p:nvPr/>
          </p:nvSpPr>
          <p:spPr>
            <a:xfrm>
              <a:off x="234532" y="1520802"/>
              <a:ext cx="1485471"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35" name="Plus 34" title="Plus sign"/>
            <p:cNvSpPr/>
            <p:nvPr/>
          </p:nvSpPr>
          <p:spPr>
            <a:xfrm>
              <a:off x="1531583" y="1321899"/>
              <a:ext cx="202619" cy="252627"/>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2" name="Picture 31"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9721" y="1223813"/>
              <a:ext cx="394775" cy="363037"/>
            </a:xfrm>
            <a:prstGeom prst="rect">
              <a:avLst/>
            </a:prstGeom>
          </p:spPr>
        </p:pic>
        <p:sp>
          <p:nvSpPr>
            <p:cNvPr id="36" name="TextBox 35"/>
            <p:cNvSpPr txBox="1"/>
            <p:nvPr/>
          </p:nvSpPr>
          <p:spPr>
            <a:xfrm>
              <a:off x="1602420" y="1520802"/>
              <a:ext cx="1470146"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37" name="TextBox 36"/>
            <p:cNvSpPr txBox="1"/>
            <p:nvPr/>
          </p:nvSpPr>
          <p:spPr>
            <a:xfrm>
              <a:off x="295150" y="1997107"/>
              <a:ext cx="2691714" cy="300210"/>
            </a:xfrm>
            <a:prstGeom prst="rect">
              <a:avLst/>
            </a:prstGeom>
            <a:solidFill>
              <a:schemeClr val="accent1"/>
            </a:solidFill>
          </p:spPr>
          <p:txBody>
            <a:bodyPr wrap="square" rtlCol="0">
              <a:spAutoFit/>
            </a:bodyPr>
            <a:lstStyle/>
            <a:p>
              <a:pPr algn="ctr"/>
              <a:r>
                <a:rPr lang="en-US" sz="1351" b="1" dirty="0">
                  <a:solidFill>
                    <a:schemeClr val="bg1"/>
                  </a:solidFill>
                </a:rPr>
                <a:t>You can add:</a:t>
              </a:r>
            </a:p>
          </p:txBody>
        </p:sp>
        <p:pic>
          <p:nvPicPr>
            <p:cNvPr id="33" name="Picture 32" title="Grouping of Orginal Medicar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4760" y="2392224"/>
              <a:ext cx="379730" cy="273648"/>
            </a:xfrm>
            <a:prstGeom prst="rect">
              <a:avLst/>
            </a:prstGeom>
          </p:spPr>
        </p:pic>
        <p:sp>
          <p:nvSpPr>
            <p:cNvPr id="38" name="TextBox 37"/>
            <p:cNvSpPr txBox="1"/>
            <p:nvPr/>
          </p:nvSpPr>
          <p:spPr>
            <a:xfrm>
              <a:off x="241583" y="2626038"/>
              <a:ext cx="2775568" cy="508088"/>
            </a:xfrm>
            <a:prstGeom prst="rect">
              <a:avLst/>
            </a:prstGeom>
            <a:noFill/>
          </p:spPr>
          <p:txBody>
            <a:bodyPr wrap="none" rtlCol="0">
              <a:spAutoFit/>
            </a:bodyPr>
            <a:lstStyle/>
            <a:p>
              <a:pPr algn="ctr"/>
              <a:r>
                <a:rPr lang="en-US" sz="1351" b="1" dirty="0">
                  <a:solidFill>
                    <a:schemeClr val="tx2"/>
                  </a:solidFill>
                </a:rPr>
                <a:t>Part D</a:t>
              </a:r>
            </a:p>
            <a:p>
              <a:pPr algn="ctr"/>
              <a:r>
                <a:rPr lang="en-US" sz="1351" dirty="0">
                  <a:solidFill>
                    <a:schemeClr val="tx2"/>
                  </a:solidFill>
                </a:rPr>
                <a:t>Medicare prescription drug coverage</a:t>
              </a:r>
            </a:p>
          </p:txBody>
        </p:sp>
        <p:sp>
          <p:nvSpPr>
            <p:cNvPr id="39" name="TextBox 38"/>
            <p:cNvSpPr txBox="1"/>
            <p:nvPr/>
          </p:nvSpPr>
          <p:spPr>
            <a:xfrm>
              <a:off x="288194" y="3131329"/>
              <a:ext cx="2691714" cy="369332"/>
            </a:xfrm>
            <a:prstGeom prst="rect">
              <a:avLst/>
            </a:prstGeom>
            <a:solidFill>
              <a:schemeClr val="accent1"/>
            </a:solidFill>
          </p:spPr>
          <p:txBody>
            <a:bodyPr wrap="square" rtlCol="0">
              <a:spAutoFit/>
            </a:bodyPr>
            <a:lstStyle/>
            <a:p>
              <a:pPr algn="ctr"/>
              <a:r>
                <a:rPr lang="en-US" sz="1800" b="1" dirty="0">
                  <a:solidFill>
                    <a:schemeClr val="bg1"/>
                  </a:solidFill>
                </a:rPr>
                <a:t>You can also add:</a:t>
              </a:r>
            </a:p>
          </p:txBody>
        </p:sp>
        <p:pic>
          <p:nvPicPr>
            <p:cNvPr id="40" name="Picture 39"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64085" y="3523447"/>
              <a:ext cx="379479" cy="327475"/>
            </a:xfrm>
            <a:prstGeom prst="rect">
              <a:avLst/>
            </a:prstGeom>
          </p:spPr>
        </p:pic>
        <p:sp>
          <p:nvSpPr>
            <p:cNvPr id="41" name="TextBox 40"/>
            <p:cNvSpPr txBox="1"/>
            <p:nvPr/>
          </p:nvSpPr>
          <p:spPr>
            <a:xfrm>
              <a:off x="53850" y="3754032"/>
              <a:ext cx="3224985" cy="646331"/>
            </a:xfrm>
            <a:prstGeom prst="rect">
              <a:avLst/>
            </a:prstGeom>
            <a:noFill/>
          </p:spPr>
          <p:txBody>
            <a:bodyPr wrap="none" rtlCol="0">
              <a:spAutoFit/>
            </a:bodyPr>
            <a:lstStyle/>
            <a:p>
              <a:pPr algn="ctr"/>
              <a:r>
                <a:rPr lang="en-US" sz="1800" b="1" dirty="0">
                  <a:solidFill>
                    <a:schemeClr val="tx2"/>
                  </a:solidFill>
                </a:rPr>
                <a:t>Medigap</a:t>
              </a:r>
            </a:p>
            <a:p>
              <a:pPr algn="ctr"/>
              <a:r>
                <a:rPr lang="en-US" sz="1800" dirty="0">
                  <a:solidFill>
                    <a:schemeClr val="tx2"/>
                  </a:solidFill>
                </a:rPr>
                <a:t>Medicare Supplement Insurance</a:t>
              </a:r>
            </a:p>
          </p:txBody>
        </p:sp>
        <p:sp>
          <p:nvSpPr>
            <p:cNvPr id="43" name="Rounded Rectangle 42"/>
            <p:cNvSpPr/>
            <p:nvPr/>
          </p:nvSpPr>
          <p:spPr>
            <a:xfrm>
              <a:off x="53847" y="3128583"/>
              <a:ext cx="3224986" cy="1300666"/>
            </a:xfrm>
            <a:prstGeom prst="roundRect">
              <a:avLst/>
            </a:prstGeom>
            <a:noFill/>
            <a:ln w="984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grpSp>
      <p:sp>
        <p:nvSpPr>
          <p:cNvPr id="3" name="Content Placeholder 2"/>
          <p:cNvSpPr>
            <a:spLocks noGrp="1"/>
          </p:cNvSpPr>
          <p:nvPr>
            <p:ph idx="4294967295"/>
          </p:nvPr>
        </p:nvSpPr>
        <p:spPr>
          <a:xfrm>
            <a:off x="3278835" y="877887"/>
            <a:ext cx="5676480" cy="4013427"/>
          </a:xfrm>
        </p:spPr>
        <p:txBody>
          <a:bodyPr>
            <a:normAutofit fontScale="92500"/>
          </a:bodyPr>
          <a:lstStyle/>
          <a:p>
            <a:pPr>
              <a:lnSpc>
                <a:spcPct val="110000"/>
              </a:lnSpc>
            </a:pPr>
            <a:r>
              <a:rPr lang="en-US" sz="2100" dirty="0"/>
              <a:t>Medigap is private health insurance that supplements Original Medicare</a:t>
            </a:r>
          </a:p>
          <a:p>
            <a:pPr marL="549261" lvl="2" indent="-285744">
              <a:lnSpc>
                <a:spcPct val="110000"/>
              </a:lnSpc>
              <a:buSzPct val="100000"/>
              <a:buFont typeface="Arial" panose="020B0604020202020204" pitchFamily="34" charset="0"/>
              <a:buChar char="•"/>
            </a:pPr>
            <a:r>
              <a:rPr lang="en-US" dirty="0"/>
              <a:t>You must have Part A and Part B</a:t>
            </a:r>
          </a:p>
          <a:p>
            <a:pPr marL="549261" lvl="2" indent="-285744">
              <a:lnSpc>
                <a:spcPct val="110000"/>
              </a:lnSpc>
              <a:buSzPct val="100000"/>
              <a:buFont typeface="Arial" panose="020B0604020202020204" pitchFamily="34" charset="0"/>
              <a:buChar char="•"/>
            </a:pPr>
            <a:r>
              <a:rPr lang="en-US" dirty="0"/>
              <a:t>Helps pay some health care costs that Original Medicare doesn’t cover </a:t>
            </a:r>
          </a:p>
          <a:p>
            <a:pPr marL="549261" lvl="2" indent="-285744">
              <a:lnSpc>
                <a:spcPct val="110000"/>
              </a:lnSpc>
              <a:buSzPct val="100000"/>
              <a:buFont typeface="Arial" panose="020B0604020202020204" pitchFamily="34" charset="0"/>
              <a:buChar char="•"/>
            </a:pPr>
            <a:r>
              <a:rPr lang="en-US" dirty="0"/>
              <a:t>Medicare will pay its share of the Medicare-approved amounts for covered health care costs</a:t>
            </a:r>
          </a:p>
          <a:p>
            <a:pPr marL="800080" lvl="3" indent="-222245">
              <a:lnSpc>
                <a:spcPct val="110000"/>
              </a:lnSpc>
              <a:buSzPct val="50000"/>
              <a:buFont typeface="Wingdings" panose="05000000000000000000" pitchFamily="2" charset="2"/>
              <a:buChar char="q"/>
            </a:pPr>
            <a:r>
              <a:rPr lang="en-US" sz="1600" dirty="0"/>
              <a:t>Then your Medigap policy pays its share</a:t>
            </a:r>
          </a:p>
          <a:p>
            <a:pPr marL="549261" lvl="2" indent="-285744">
              <a:lnSpc>
                <a:spcPct val="110000"/>
              </a:lnSpc>
              <a:buSzPct val="100000"/>
              <a:buFont typeface="Arial" panose="020B0604020202020204" pitchFamily="34" charset="0"/>
              <a:buChar char="•"/>
            </a:pPr>
            <a:r>
              <a:rPr lang="en-US" dirty="0"/>
              <a:t> </a:t>
            </a:r>
            <a:r>
              <a:rPr lang="en-US" b="1" dirty="0"/>
              <a:t>A Medigap policy covers one person</a:t>
            </a:r>
          </a:p>
          <a:p>
            <a:pPr marL="274306">
              <a:lnSpc>
                <a:spcPct val="110000"/>
              </a:lnSpc>
            </a:pPr>
            <a:r>
              <a:rPr lang="en-US" sz="2100" dirty="0"/>
              <a:t>You pay a monthly premium for the Medigap policy </a:t>
            </a:r>
          </a:p>
          <a:p>
            <a:pPr marL="274306">
              <a:lnSpc>
                <a:spcPct val="110000"/>
              </a:lnSpc>
            </a:pPr>
            <a:r>
              <a:rPr lang="en-US" sz="2100" dirty="0"/>
              <a:t>You pay your Medicare Part B premium</a:t>
            </a:r>
          </a:p>
          <a:p>
            <a:pPr lvl="2">
              <a:lnSpc>
                <a:spcPct val="110000"/>
              </a:lnSpc>
            </a:pPr>
            <a:endParaRPr lang="en-US" dirty="0"/>
          </a:p>
        </p:txBody>
      </p:sp>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F62912B7-67D0-4C7F-B2EE-F336CB0BE48F}" type="slidenum">
              <a:rPr lang="en-US" smtClean="0"/>
              <a:t>53</a:t>
            </a:fld>
            <a:endParaRPr lang="en-US" dirty="0"/>
          </a:p>
        </p:txBody>
      </p:sp>
    </p:spTree>
    <p:extLst>
      <p:ext uri="{BB962C8B-B14F-4D97-AF65-F5344CB8AC3E}">
        <p14:creationId xmlns:p14="http://schemas.microsoft.com/office/powerpoint/2010/main" val="6014602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r>
              <a:rPr lang="en-US" dirty="0"/>
              <a:t>Medigap Plans Basic Benefits</a:t>
            </a:r>
          </a:p>
        </p:txBody>
      </p:sp>
      <p:graphicFrame>
        <p:nvGraphicFramePr>
          <p:cNvPr id="3" name="Diagram 2" title="diagram listing the Medigap basic benefits"/>
          <p:cNvGraphicFramePr/>
          <p:nvPr>
            <p:extLst>
              <p:ext uri="{D42A27DB-BD31-4B8C-83A1-F6EECF244321}">
                <p14:modId xmlns:p14="http://schemas.microsoft.com/office/powerpoint/2010/main" val="4260628897"/>
              </p:ext>
            </p:extLst>
          </p:nvPr>
        </p:nvGraphicFramePr>
        <p:xfrm>
          <a:off x="1657351" y="7639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oup 3" title="Medigap icon"/>
          <p:cNvGrpSpPr/>
          <p:nvPr/>
        </p:nvGrpSpPr>
        <p:grpSpPr>
          <a:xfrm>
            <a:off x="366484" y="2099365"/>
            <a:ext cx="1230229" cy="1551659"/>
            <a:chOff x="366483" y="2099364"/>
            <a:chExt cx="1230229" cy="1551659"/>
          </a:xfrm>
        </p:grpSpPr>
        <p:sp>
          <p:nvSpPr>
            <p:cNvPr id="8" name="TextBox 7" title="Text box stating Medigap"/>
            <p:cNvSpPr txBox="1"/>
            <p:nvPr/>
          </p:nvSpPr>
          <p:spPr>
            <a:xfrm>
              <a:off x="366483" y="2727180"/>
              <a:ext cx="1230229" cy="923843"/>
            </a:xfrm>
            <a:prstGeom prst="rect">
              <a:avLst/>
            </a:prstGeom>
            <a:noFill/>
          </p:spPr>
          <p:txBody>
            <a:bodyPr wrap="squar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pic>
          <p:nvPicPr>
            <p:cNvPr id="12" name="Picture 11" title="image of briefcase with cross indicating Medigap policy"/>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0736" y="2099364"/>
              <a:ext cx="641725" cy="543835"/>
            </a:xfrm>
            <a:prstGeom prst="rect">
              <a:avLst/>
            </a:prstGeom>
          </p:spPr>
        </p:pic>
      </p:grpSp>
      <p:sp>
        <p:nvSpPr>
          <p:cNvPr id="9" name="Date Placeholder 8"/>
          <p:cNvSpPr>
            <a:spLocks noGrp="1"/>
          </p:cNvSpPr>
          <p:nvPr>
            <p:ph type="dt" sz="half" idx="10"/>
          </p:nvPr>
        </p:nvSpPr>
        <p:spPr/>
        <p:txBody>
          <a:bodyPr/>
          <a:lstStyle/>
          <a:p>
            <a:r>
              <a:rPr lang="en-US" smtClean="0"/>
              <a:t>March 2018</a:t>
            </a:r>
            <a:endParaRPr lang="en-US" dirty="0"/>
          </a:p>
        </p:txBody>
      </p:sp>
      <p:sp>
        <p:nvSpPr>
          <p:cNvPr id="10" name="Footer Placeholder 9"/>
          <p:cNvSpPr>
            <a:spLocks noGrp="1"/>
          </p:cNvSpPr>
          <p:nvPr>
            <p:ph type="ftr" sz="quarter" idx="11"/>
          </p:nvPr>
        </p:nvSpPr>
        <p:spPr/>
        <p:txBody>
          <a:bodyPr/>
          <a:lstStyle/>
          <a:p>
            <a:r>
              <a:rPr lang="en-US" smtClean="0"/>
              <a:t>Understanding Medicare</a:t>
            </a:r>
            <a:endParaRPr lang="en-US" dirty="0"/>
          </a:p>
        </p:txBody>
      </p:sp>
      <p:sp>
        <p:nvSpPr>
          <p:cNvPr id="11" name="Slide Number Placeholder 10"/>
          <p:cNvSpPr>
            <a:spLocks noGrp="1"/>
          </p:cNvSpPr>
          <p:nvPr>
            <p:ph type="sldNum" sz="quarter" idx="12"/>
          </p:nvPr>
        </p:nvSpPr>
        <p:spPr/>
        <p:txBody>
          <a:bodyPr/>
          <a:lstStyle/>
          <a:p>
            <a:fld id="{F62912B7-67D0-4C7F-B2EE-F336CB0BE48F}" type="slidenum">
              <a:rPr lang="en-US" smtClean="0"/>
              <a:t>54</a:t>
            </a:fld>
            <a:endParaRPr lang="en-US" dirty="0"/>
          </a:p>
        </p:txBody>
      </p:sp>
    </p:spTree>
    <p:custDataLst>
      <p:tags r:id="rId1"/>
    </p:custDataLst>
    <p:extLst>
      <p:ext uri="{BB962C8B-B14F-4D97-AF65-F5344CB8AC3E}">
        <p14:creationId xmlns:p14="http://schemas.microsoft.com/office/powerpoint/2010/main" val="20410058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r>
              <a:rPr lang="en-US" dirty="0"/>
              <a:t>Medigap Plans</a:t>
            </a:r>
          </a:p>
        </p:txBody>
      </p:sp>
      <p:grpSp>
        <p:nvGrpSpPr>
          <p:cNvPr id="12" name="Group 11" title="Medigap icon"/>
          <p:cNvGrpSpPr/>
          <p:nvPr/>
        </p:nvGrpSpPr>
        <p:grpSpPr>
          <a:xfrm>
            <a:off x="366484" y="2099365"/>
            <a:ext cx="1230229" cy="1551659"/>
            <a:chOff x="366483" y="2099364"/>
            <a:chExt cx="1230229" cy="1551659"/>
          </a:xfrm>
        </p:grpSpPr>
        <p:sp>
          <p:nvSpPr>
            <p:cNvPr id="14" name="TextBox 13" title="Text box stating Medigap"/>
            <p:cNvSpPr txBox="1"/>
            <p:nvPr/>
          </p:nvSpPr>
          <p:spPr>
            <a:xfrm>
              <a:off x="366483" y="2727180"/>
              <a:ext cx="1230229" cy="923843"/>
            </a:xfrm>
            <a:prstGeom prst="rect">
              <a:avLst/>
            </a:prstGeom>
            <a:noFill/>
          </p:spPr>
          <p:txBody>
            <a:bodyPr wrap="squar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pic>
          <p:nvPicPr>
            <p:cNvPr id="15" name="Picture 14" title="image of briefcase with cross indicating Medigap polic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736" y="2099364"/>
              <a:ext cx="641725" cy="543835"/>
            </a:xfrm>
            <a:prstGeom prst="rect">
              <a:avLst/>
            </a:prstGeom>
          </p:spPr>
        </p:pic>
      </p:grpSp>
      <p:sp>
        <p:nvSpPr>
          <p:cNvPr id="30726" name="Rectangle 8"/>
          <p:cNvSpPr>
            <a:spLocks noGrp="1" noChangeArrowheads="1"/>
          </p:cNvSpPr>
          <p:nvPr>
            <p:ph idx="4294967295"/>
          </p:nvPr>
        </p:nvSpPr>
        <p:spPr>
          <a:xfrm>
            <a:off x="1740666" y="780767"/>
            <a:ext cx="6917559" cy="4188048"/>
          </a:xfrm>
        </p:spPr>
        <p:txBody>
          <a:bodyPr>
            <a:noAutofit/>
          </a:bodyPr>
          <a:lstStyle/>
          <a:p>
            <a:pPr marL="228594" indent="-228594"/>
            <a:r>
              <a:rPr lang="en-US" dirty="0"/>
              <a:t>Standardized plans identified by a letter (except in MA, MN, WI (waiver states</a:t>
            </a:r>
            <a:r>
              <a:rPr lang="en-US" dirty="0" smtClean="0"/>
              <a:t>))</a:t>
            </a:r>
            <a:endParaRPr lang="en-US" dirty="0"/>
          </a:p>
          <a:p>
            <a:pPr marL="228594" indent="-228594"/>
            <a:r>
              <a:rPr lang="en-US" dirty="0"/>
              <a:t>Plans with the same letter must offer all the same benefits</a:t>
            </a:r>
          </a:p>
          <a:p>
            <a:pPr marL="228594" indent="-228594"/>
            <a:r>
              <a:rPr lang="en-US" dirty="0"/>
              <a:t>Companies don’t have to sell all plans</a:t>
            </a:r>
          </a:p>
          <a:p>
            <a:pPr marL="258352" lvl="1" indent="0">
              <a:buNone/>
            </a:pPr>
            <a:endParaRPr lang="en-US" sz="2400" dirty="0"/>
          </a:p>
          <a:p>
            <a:pPr marL="258352" lvl="1" indent="0">
              <a:buNone/>
            </a:pPr>
            <a:endParaRPr lang="en-US" sz="2400" dirty="0"/>
          </a:p>
          <a:p>
            <a:pPr lvl="1"/>
            <a:endParaRPr lang="en-US" sz="1051" dirty="0"/>
          </a:p>
          <a:p>
            <a:pPr marL="342883" indent="-342883"/>
            <a:r>
              <a:rPr lang="en-US" dirty="0" smtClean="0"/>
              <a:t>For help, contact your local State Health Insurance Assistance Program or your State Department of Insurance</a:t>
            </a:r>
            <a:endParaRPr lang="en-US" dirty="0"/>
          </a:p>
        </p:txBody>
      </p:sp>
      <p:graphicFrame>
        <p:nvGraphicFramePr>
          <p:cNvPr id="2" name="Table 1" title="Table showing availalbe and not longer availalbe medigap policies"/>
          <p:cNvGraphicFramePr>
            <a:graphicFrameLocks noGrp="1"/>
          </p:cNvGraphicFramePr>
          <p:nvPr>
            <p:extLst>
              <p:ext uri="{D42A27DB-BD31-4B8C-83A1-F6EECF244321}">
                <p14:modId xmlns:p14="http://schemas.microsoft.com/office/powerpoint/2010/main" val="195855882"/>
              </p:ext>
            </p:extLst>
          </p:nvPr>
        </p:nvGraphicFramePr>
        <p:xfrm>
          <a:off x="1740666" y="2811405"/>
          <a:ext cx="6917559" cy="1097280"/>
        </p:xfrm>
        <a:graphic>
          <a:graphicData uri="http://schemas.openxmlformats.org/drawingml/2006/table">
            <a:tbl>
              <a:tblPr firstRow="1" bandRow="1">
                <a:tableStyleId>{5C22544A-7EE6-4342-B048-85BDC9FD1C3A}</a:tableStyleId>
              </a:tblPr>
              <a:tblGrid>
                <a:gridCol w="3359764">
                  <a:extLst>
                    <a:ext uri="{9D8B030D-6E8A-4147-A177-3AD203B41FA5}">
                      <a16:colId xmlns:a16="http://schemas.microsoft.com/office/drawing/2014/main" xmlns="" val="20000"/>
                    </a:ext>
                  </a:extLst>
                </a:gridCol>
                <a:gridCol w="3557795">
                  <a:extLst>
                    <a:ext uri="{9D8B030D-6E8A-4147-A177-3AD203B41FA5}">
                      <a16:colId xmlns:a16="http://schemas.microsoft.com/office/drawing/2014/main" xmlns="" val="20001"/>
                    </a:ext>
                  </a:extLst>
                </a:gridCol>
              </a:tblGrid>
              <a:tr h="701040">
                <a:tc>
                  <a:txBody>
                    <a:bodyPr/>
                    <a:lstStyle/>
                    <a:p>
                      <a:pPr algn="ctr"/>
                      <a:r>
                        <a:rPr lang="en-US" sz="2000" dirty="0"/>
                        <a:t>Plans Currently Sold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000" dirty="0"/>
                        <a:t>Plans that </a:t>
                      </a:r>
                      <a:r>
                        <a:rPr lang="en-US" sz="2000" dirty="0" smtClean="0"/>
                        <a:t>Exist, But </a:t>
                      </a:r>
                      <a:r>
                        <a:rPr lang="en-US" sz="2000" dirty="0"/>
                        <a:t>Are</a:t>
                      </a:r>
                    </a:p>
                    <a:p>
                      <a:pPr algn="ctr"/>
                      <a:r>
                        <a:rPr lang="en-US" sz="2000" dirty="0"/>
                        <a:t>No Longer Sold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96240">
                <a:tc>
                  <a:txBody>
                    <a:bodyPr/>
                    <a:lstStyle/>
                    <a:p>
                      <a:pPr marL="0" lvl="1" indent="0" algn="ctr"/>
                      <a:r>
                        <a:rPr lang="pt-BR" sz="2000" dirty="0">
                          <a:solidFill>
                            <a:schemeClr val="tx2">
                              <a:lumMod val="50000"/>
                            </a:schemeClr>
                          </a:solidFill>
                        </a:rPr>
                        <a:t>A, B, C, D, F, G, K, L, M, and N</a:t>
                      </a:r>
                      <a:endParaRPr lang="en-US" sz="2000" dirty="0">
                        <a:solidFill>
                          <a:schemeClr val="tx2">
                            <a:lumMod val="50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2">
                              <a:lumMod val="50000"/>
                            </a:schemeClr>
                          </a:solidFill>
                        </a:rPr>
                        <a:t>E, H, I</a:t>
                      </a:r>
                      <a:r>
                        <a:rPr lang="en-US" sz="2000" dirty="0" smtClean="0">
                          <a:solidFill>
                            <a:schemeClr val="tx2">
                              <a:lumMod val="50000"/>
                            </a:schemeClr>
                          </a:solidFill>
                        </a:rPr>
                        <a:t>, and</a:t>
                      </a:r>
                      <a:r>
                        <a:rPr lang="en-US" sz="2000" baseline="0" dirty="0" smtClean="0">
                          <a:solidFill>
                            <a:schemeClr val="tx2">
                              <a:lumMod val="50000"/>
                            </a:schemeClr>
                          </a:solidFill>
                        </a:rPr>
                        <a:t> </a:t>
                      </a:r>
                      <a:r>
                        <a:rPr lang="en-US" sz="2000" baseline="0" dirty="0">
                          <a:solidFill>
                            <a:schemeClr val="tx2">
                              <a:lumMod val="50000"/>
                            </a:schemeClr>
                          </a:solidFill>
                        </a:rPr>
                        <a:t>J</a:t>
                      </a:r>
                      <a:endParaRPr lang="en-US" sz="2000" dirty="0">
                        <a:solidFill>
                          <a:schemeClr val="tx2">
                            <a:lumMod val="50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9" name="Date Placeholder 8"/>
          <p:cNvSpPr>
            <a:spLocks noGrp="1"/>
          </p:cNvSpPr>
          <p:nvPr>
            <p:ph type="dt" sz="half" idx="10"/>
          </p:nvPr>
        </p:nvSpPr>
        <p:spPr/>
        <p:txBody>
          <a:bodyPr/>
          <a:lstStyle/>
          <a:p>
            <a:r>
              <a:rPr lang="en-US" smtClean="0"/>
              <a:t>March 2018</a:t>
            </a:r>
            <a:endParaRPr lang="en-US" dirty="0"/>
          </a:p>
        </p:txBody>
      </p:sp>
      <p:sp>
        <p:nvSpPr>
          <p:cNvPr id="10" name="Footer Placeholder 9"/>
          <p:cNvSpPr>
            <a:spLocks noGrp="1"/>
          </p:cNvSpPr>
          <p:nvPr>
            <p:ph type="ftr" sz="quarter" idx="11"/>
          </p:nvPr>
        </p:nvSpPr>
        <p:spPr/>
        <p:txBody>
          <a:bodyPr/>
          <a:lstStyle/>
          <a:p>
            <a:r>
              <a:rPr lang="en-US" smtClean="0"/>
              <a:t>Understanding Medicare</a:t>
            </a:r>
            <a:endParaRPr lang="en-US" dirty="0"/>
          </a:p>
        </p:txBody>
      </p:sp>
      <p:sp>
        <p:nvSpPr>
          <p:cNvPr id="11" name="Slide Number Placeholder 10"/>
          <p:cNvSpPr>
            <a:spLocks noGrp="1"/>
          </p:cNvSpPr>
          <p:nvPr>
            <p:ph type="sldNum" sz="quarter" idx="12"/>
          </p:nvPr>
        </p:nvSpPr>
        <p:spPr/>
        <p:txBody>
          <a:bodyPr/>
          <a:lstStyle/>
          <a:p>
            <a:fld id="{F62912B7-67D0-4C7F-B2EE-F336CB0BE48F}" type="slidenum">
              <a:rPr lang="en-US" smtClean="0"/>
              <a:t>55</a:t>
            </a:fld>
            <a:endParaRPr lang="en-US" dirty="0"/>
          </a:p>
        </p:txBody>
      </p:sp>
    </p:spTree>
    <p:custDataLst>
      <p:tags r:id="rId1"/>
    </p:custDataLst>
    <p:extLst>
      <p:ext uri="{BB962C8B-B14F-4D97-AF65-F5344CB8AC3E}">
        <p14:creationId xmlns:p14="http://schemas.microsoft.com/office/powerpoint/2010/main" val="32126824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p:txBody>
          <a:bodyPr/>
          <a:lstStyle/>
          <a:p>
            <a:r>
              <a:rPr lang="en-US" dirty="0"/>
              <a:t>Medigap Costs</a:t>
            </a:r>
          </a:p>
        </p:txBody>
      </p:sp>
      <p:grpSp>
        <p:nvGrpSpPr>
          <p:cNvPr id="12" name="Group 11" title="Medigap icon"/>
          <p:cNvGrpSpPr/>
          <p:nvPr/>
        </p:nvGrpSpPr>
        <p:grpSpPr>
          <a:xfrm>
            <a:off x="366484" y="2099365"/>
            <a:ext cx="1230229" cy="1551659"/>
            <a:chOff x="366483" y="2099364"/>
            <a:chExt cx="1230229" cy="1551659"/>
          </a:xfrm>
        </p:grpSpPr>
        <p:sp>
          <p:nvSpPr>
            <p:cNvPr id="13" name="TextBox 12" title="Text box stating Medigap"/>
            <p:cNvSpPr txBox="1"/>
            <p:nvPr/>
          </p:nvSpPr>
          <p:spPr>
            <a:xfrm>
              <a:off x="366483" y="2727180"/>
              <a:ext cx="1230229" cy="923843"/>
            </a:xfrm>
            <a:prstGeom prst="rect">
              <a:avLst/>
            </a:prstGeom>
            <a:noFill/>
          </p:spPr>
          <p:txBody>
            <a:bodyPr wrap="squar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pic>
          <p:nvPicPr>
            <p:cNvPr id="14" name="Picture 13" title="image of briefcase with cross indicating Medigap polic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736" y="2099364"/>
              <a:ext cx="641725" cy="543835"/>
            </a:xfrm>
            <a:prstGeom prst="rect">
              <a:avLst/>
            </a:prstGeom>
          </p:spPr>
        </p:pic>
      </p:grpSp>
      <p:graphicFrame>
        <p:nvGraphicFramePr>
          <p:cNvPr id="18" name="Diagram 17" descr="&quot;Cost (Monthly Premium) Varies Due to...&quot; graphical display " title="Medigap Costs"/>
          <p:cNvGraphicFramePr/>
          <p:nvPr>
            <p:extLst>
              <p:ext uri="{D42A27DB-BD31-4B8C-83A1-F6EECF244321}">
                <p14:modId xmlns:p14="http://schemas.microsoft.com/office/powerpoint/2010/main" val="195563440"/>
              </p:ext>
            </p:extLst>
          </p:nvPr>
        </p:nvGraphicFramePr>
        <p:xfrm>
          <a:off x="1713185" y="850175"/>
          <a:ext cx="6558455" cy="40540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Date Placeholder 7"/>
          <p:cNvSpPr>
            <a:spLocks noGrp="1"/>
          </p:cNvSpPr>
          <p:nvPr>
            <p:ph type="dt" sz="half" idx="10"/>
          </p:nvPr>
        </p:nvSpPr>
        <p:spPr/>
        <p:txBody>
          <a:bodyPr/>
          <a:lstStyle/>
          <a:p>
            <a:r>
              <a:rPr lang="en-US" smtClean="0"/>
              <a:t>March 2018</a:t>
            </a:r>
            <a:endParaRPr lang="en-US" dirty="0"/>
          </a:p>
        </p:txBody>
      </p:sp>
      <p:sp>
        <p:nvSpPr>
          <p:cNvPr id="9" name="Footer Placeholder 8"/>
          <p:cNvSpPr>
            <a:spLocks noGrp="1"/>
          </p:cNvSpPr>
          <p:nvPr>
            <p:ph type="ftr" sz="quarter" idx="11"/>
          </p:nvPr>
        </p:nvSpPr>
        <p:spPr>
          <a:xfrm>
            <a:off x="2716130" y="4904188"/>
            <a:ext cx="3086100" cy="273844"/>
          </a:xfrm>
        </p:spPr>
        <p:txBody>
          <a:bodyPr/>
          <a:lstStyle/>
          <a:p>
            <a:r>
              <a:rPr lang="en-US" smtClean="0"/>
              <a:t>Understanding Medicare</a:t>
            </a:r>
            <a:endParaRPr lang="en-US" dirty="0"/>
          </a:p>
        </p:txBody>
      </p:sp>
      <p:sp>
        <p:nvSpPr>
          <p:cNvPr id="10" name="Slide Number Placeholder 9"/>
          <p:cNvSpPr>
            <a:spLocks noGrp="1"/>
          </p:cNvSpPr>
          <p:nvPr>
            <p:ph type="sldNum" sz="quarter" idx="12"/>
          </p:nvPr>
        </p:nvSpPr>
        <p:spPr/>
        <p:txBody>
          <a:bodyPr/>
          <a:lstStyle/>
          <a:p>
            <a:fld id="{F62912B7-67D0-4C7F-B2EE-F336CB0BE48F}" type="slidenum">
              <a:rPr lang="en-US" smtClean="0"/>
              <a:t>56</a:t>
            </a:fld>
            <a:endParaRPr lang="en-US" dirty="0"/>
          </a:p>
        </p:txBody>
      </p:sp>
    </p:spTree>
    <p:custDataLst>
      <p:tags r:id="rId1"/>
    </p:custDataLst>
    <p:extLst>
      <p:ext uri="{BB962C8B-B14F-4D97-AF65-F5344CB8AC3E}">
        <p14:creationId xmlns:p14="http://schemas.microsoft.com/office/powerpoint/2010/main" val="32560167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a:t>
            </a:r>
            <a:r>
              <a:rPr lang="en-US" dirty="0" smtClean="0"/>
              <a:t>Knowledge—Medigap </a:t>
            </a:r>
            <a:r>
              <a:rPr lang="en-US" dirty="0"/>
              <a:t>Policies</a:t>
            </a:r>
          </a:p>
        </p:txBody>
      </p:sp>
      <p:pic>
        <p:nvPicPr>
          <p:cNvPr id="10" name="Content Placeholder 6" title="photo of call center representativ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859" y="1529948"/>
            <a:ext cx="1681248" cy="2241665"/>
          </a:xfrm>
          <a:prstGeom prst="rect">
            <a:avLst/>
          </a:prstGeom>
        </p:spPr>
      </p:pic>
      <p:sp>
        <p:nvSpPr>
          <p:cNvPr id="9" name="Content Placeholder 8"/>
          <p:cNvSpPr>
            <a:spLocks noGrp="1"/>
          </p:cNvSpPr>
          <p:nvPr>
            <p:ph idx="1"/>
          </p:nvPr>
        </p:nvSpPr>
        <p:spPr>
          <a:xfrm>
            <a:off x="2324559" y="878311"/>
            <a:ext cx="6190791" cy="3754417"/>
          </a:xfrm>
        </p:spPr>
        <p:txBody>
          <a:bodyPr>
            <a:normAutofit/>
          </a:bodyPr>
          <a:lstStyle/>
          <a:p>
            <a:pPr marL="0" indent="0">
              <a:buNone/>
            </a:pPr>
            <a:r>
              <a:rPr lang="en-US" dirty="0"/>
              <a:t>The friendly representative on the phone tells you that you can’t buy a Medigap policy from her company to supplement Original Medicare because you have Medicare due to a disability and aren’t yet 65. Is she right?</a:t>
            </a:r>
          </a:p>
          <a:p>
            <a:pPr marL="0" indent="0">
              <a:buNone/>
            </a:pPr>
            <a:endParaRPr lang="en-US" dirty="0"/>
          </a:p>
          <a:p>
            <a:pPr marL="396865" indent="-396865">
              <a:buNone/>
            </a:pPr>
            <a:r>
              <a:rPr lang="en-US" dirty="0"/>
              <a:t>1. 	No. Medigap is available to anyone with Medicare.</a:t>
            </a:r>
          </a:p>
          <a:p>
            <a:pPr marL="396865" indent="-396865">
              <a:buNone/>
            </a:pPr>
            <a:r>
              <a:rPr lang="en-US" dirty="0"/>
              <a:t>2. 	It depends on which state you live in.</a:t>
            </a:r>
          </a:p>
        </p:txBody>
      </p:sp>
      <p:sp>
        <p:nvSpPr>
          <p:cNvPr id="11" name="Rounded Rectangle 10" title="Picure of woman"/>
          <p:cNvSpPr/>
          <p:nvPr/>
        </p:nvSpPr>
        <p:spPr>
          <a:xfrm>
            <a:off x="2336263" y="4014197"/>
            <a:ext cx="5089107" cy="457200"/>
          </a:xfrm>
          <a:prstGeom prst="roundRect">
            <a:avLst/>
          </a:prstGeom>
          <a:noFill/>
          <a:ln w="317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1" dirty="0"/>
          </a:p>
        </p:txBody>
      </p:sp>
      <p:sp>
        <p:nvSpPr>
          <p:cNvPr id="6" name="Date Placeholder 5"/>
          <p:cNvSpPr>
            <a:spLocks noGrp="1"/>
          </p:cNvSpPr>
          <p:nvPr>
            <p:ph type="dt" sz="half" idx="2"/>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57</a:t>
            </a:fld>
            <a:endParaRPr lang="en-US" dirty="0"/>
          </a:p>
        </p:txBody>
      </p:sp>
    </p:spTree>
    <p:extLst>
      <p:ext uri="{BB962C8B-B14F-4D97-AF65-F5344CB8AC3E}">
        <p14:creationId xmlns:p14="http://schemas.microsoft.com/office/powerpoint/2010/main" val="19883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dirty="0"/>
              <a:t>When You Can Buy a Medigap Policy</a:t>
            </a:r>
            <a:endParaRPr lang="en-US" sz="3300" dirty="0"/>
          </a:p>
        </p:txBody>
      </p:sp>
      <p:grpSp>
        <p:nvGrpSpPr>
          <p:cNvPr id="12" name="Group 11" title="Medigap icon"/>
          <p:cNvGrpSpPr/>
          <p:nvPr/>
        </p:nvGrpSpPr>
        <p:grpSpPr>
          <a:xfrm>
            <a:off x="366484" y="2099365"/>
            <a:ext cx="1230229" cy="1551659"/>
            <a:chOff x="366483" y="2099364"/>
            <a:chExt cx="1230229" cy="1551659"/>
          </a:xfrm>
        </p:grpSpPr>
        <p:sp>
          <p:nvSpPr>
            <p:cNvPr id="13" name="TextBox 12" title="Text box stating Medigap"/>
            <p:cNvSpPr txBox="1"/>
            <p:nvPr/>
          </p:nvSpPr>
          <p:spPr>
            <a:xfrm>
              <a:off x="366483" y="2727180"/>
              <a:ext cx="1230229" cy="923843"/>
            </a:xfrm>
            <a:prstGeom prst="rect">
              <a:avLst/>
            </a:prstGeom>
            <a:noFill/>
          </p:spPr>
          <p:txBody>
            <a:bodyPr wrap="squar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pic>
          <p:nvPicPr>
            <p:cNvPr id="14" name="Picture 13" title="image of briefcase with cross indicating Medigap polic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736" y="2099364"/>
              <a:ext cx="641725" cy="543835"/>
            </a:xfrm>
            <a:prstGeom prst="rect">
              <a:avLst/>
            </a:prstGeom>
          </p:spPr>
        </p:pic>
      </p:grpSp>
      <p:sp>
        <p:nvSpPr>
          <p:cNvPr id="37892" name="Rectangle 3"/>
          <p:cNvSpPr>
            <a:spLocks noGrp="1" noChangeArrowheads="1"/>
          </p:cNvSpPr>
          <p:nvPr>
            <p:ph idx="4294967295"/>
          </p:nvPr>
        </p:nvSpPr>
        <p:spPr>
          <a:xfrm>
            <a:off x="1663777" y="782508"/>
            <a:ext cx="7149947" cy="1401895"/>
          </a:xfrm>
        </p:spPr>
        <p:txBody>
          <a:bodyPr>
            <a:normAutofit fontScale="92500" lnSpcReduction="20000"/>
          </a:bodyPr>
          <a:lstStyle/>
          <a:p>
            <a:pPr marL="228594" indent="-228594">
              <a:defRPr/>
            </a:pPr>
            <a:r>
              <a:rPr lang="en-US" sz="2200" dirty="0">
                <a:solidFill>
                  <a:srgbClr val="000000"/>
                </a:solidFill>
              </a:rPr>
              <a:t>Your one 6-month Open Enrollment Period (OEP) begins when you’re 65 or older and enrolled in Part B (some states have more generous rules)</a:t>
            </a:r>
          </a:p>
          <a:p>
            <a:pPr marL="217875" indent="-217875">
              <a:defRPr/>
            </a:pPr>
            <a:r>
              <a:rPr lang="en-US" sz="2200" dirty="0">
                <a:solidFill>
                  <a:srgbClr val="000000"/>
                </a:solidFill>
              </a:rPr>
              <a:t>May buy a Medigap policy any time an insurance company will sell you one</a:t>
            </a:r>
          </a:p>
          <a:p>
            <a:pPr marL="300023">
              <a:defRPr/>
            </a:pPr>
            <a:endParaRPr lang="en-US" sz="1800" dirty="0">
              <a:solidFill>
                <a:srgbClr val="000000"/>
              </a:solidFill>
            </a:endParaRPr>
          </a:p>
        </p:txBody>
      </p:sp>
      <p:graphicFrame>
        <p:nvGraphicFramePr>
          <p:cNvPr id="2" name="Table 1" title="table showing value in enrolling in Medigap during Medigap OEP"/>
          <p:cNvGraphicFramePr>
            <a:graphicFrameLocks noGrp="1"/>
          </p:cNvGraphicFramePr>
          <p:nvPr>
            <p:extLst>
              <p:ext uri="{D42A27DB-BD31-4B8C-83A1-F6EECF244321}">
                <p14:modId xmlns:p14="http://schemas.microsoft.com/office/powerpoint/2010/main" val="3188676589"/>
              </p:ext>
            </p:extLst>
          </p:nvPr>
        </p:nvGraphicFramePr>
        <p:xfrm>
          <a:off x="1650923" y="2184401"/>
          <a:ext cx="7162800" cy="269748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xmlns="" val="20000"/>
                    </a:ext>
                  </a:extLst>
                </a:gridCol>
                <a:gridCol w="3581400">
                  <a:extLst>
                    <a:ext uri="{9D8B030D-6E8A-4147-A177-3AD203B41FA5}">
                      <a16:colId xmlns:a16="http://schemas.microsoft.com/office/drawing/2014/main" xmlns="" val="20001"/>
                    </a:ext>
                  </a:extLst>
                </a:gridCol>
              </a:tblGrid>
              <a:tr h="396240">
                <a:tc>
                  <a:txBody>
                    <a:bodyPr/>
                    <a:lstStyle/>
                    <a:p>
                      <a:pPr algn="ctr"/>
                      <a:r>
                        <a:rPr lang="en-US" sz="2000" baseline="0" dirty="0"/>
                        <a:t>During Your Medigap </a:t>
                      </a:r>
                      <a:r>
                        <a:rPr lang="en-US" sz="2000" baseline="0" dirty="0" smtClean="0"/>
                        <a:t>OEP</a:t>
                      </a:r>
                      <a:endParaRPr lang="en-US" sz="2000" dirty="0"/>
                    </a:p>
                  </a:txBody>
                  <a:tcPr>
                    <a:solidFill>
                      <a:schemeClr val="tx2"/>
                    </a:solidFill>
                  </a:tcPr>
                </a:tc>
                <a:tc>
                  <a:txBody>
                    <a:bodyPr/>
                    <a:lstStyle/>
                    <a:p>
                      <a:pPr algn="ctr"/>
                      <a:r>
                        <a:rPr lang="en-US" sz="2000" dirty="0"/>
                        <a:t>NOT During Your Medigap </a:t>
                      </a:r>
                      <a:r>
                        <a:rPr lang="en-US" sz="2000" dirty="0" smtClean="0"/>
                        <a:t>OEP</a:t>
                      </a:r>
                      <a:endParaRPr lang="en-US" sz="2000" dirty="0"/>
                    </a:p>
                  </a:txBody>
                  <a:tcPr>
                    <a:solidFill>
                      <a:schemeClr val="tx2"/>
                    </a:solidFill>
                  </a:tcPr>
                </a:tc>
                <a:extLst>
                  <a:ext uri="{0D108BD9-81ED-4DB2-BD59-A6C34878D82A}">
                    <a16:rowId xmlns:a16="http://schemas.microsoft.com/office/drawing/2014/main" xmlns="" val="10000"/>
                  </a:ext>
                </a:extLst>
              </a:tr>
              <a:tr h="660400">
                <a:tc>
                  <a:txBody>
                    <a:bodyPr/>
                    <a:lstStyle/>
                    <a:p>
                      <a:r>
                        <a:rPr lang="en-US" sz="1900" dirty="0"/>
                        <a:t>Best Time Buy</a:t>
                      </a:r>
                    </a:p>
                  </a:txBody>
                  <a:tcPr/>
                </a:tc>
                <a:tc>
                  <a:txBody>
                    <a:bodyPr/>
                    <a:lstStyle/>
                    <a:p>
                      <a:r>
                        <a:rPr lang="en-US" sz="1900" dirty="0"/>
                        <a:t>May Have Preexisting</a:t>
                      </a:r>
                      <a:r>
                        <a:rPr lang="en-US" sz="1900" baseline="0" dirty="0"/>
                        <a:t> Condition Waiting Period</a:t>
                      </a:r>
                      <a:endParaRPr lang="en-US" sz="1900" dirty="0"/>
                    </a:p>
                  </a:txBody>
                  <a:tcPr/>
                </a:tc>
                <a:extLst>
                  <a:ext uri="{0D108BD9-81ED-4DB2-BD59-A6C34878D82A}">
                    <a16:rowId xmlns:a16="http://schemas.microsoft.com/office/drawing/2014/main" xmlns="" val="10001"/>
                  </a:ext>
                </a:extLst>
              </a:tr>
              <a:tr h="372945">
                <a:tc>
                  <a:txBody>
                    <a:bodyPr/>
                    <a:lstStyle/>
                    <a:p>
                      <a:r>
                        <a:rPr lang="en-US" sz="1900" dirty="0"/>
                        <a:t>Guaranteed Issue </a:t>
                      </a:r>
                      <a:r>
                        <a:rPr lang="en-US" sz="1900" dirty="0" smtClean="0"/>
                        <a:t>Period</a:t>
                      </a:r>
                      <a:endParaRPr lang="en-US" sz="1900" dirty="0"/>
                    </a:p>
                  </a:txBody>
                  <a:tcPr/>
                </a:tc>
                <a:tc>
                  <a:txBody>
                    <a:bodyPr/>
                    <a:lstStyle/>
                    <a:p>
                      <a:r>
                        <a:rPr lang="en-US" sz="1900" dirty="0"/>
                        <a:t>May Cost More</a:t>
                      </a:r>
                    </a:p>
                  </a:txBody>
                  <a:tcPr/>
                </a:tc>
                <a:extLst>
                  <a:ext uri="{0D108BD9-81ED-4DB2-BD59-A6C34878D82A}">
                    <a16:rowId xmlns:a16="http://schemas.microsoft.com/office/drawing/2014/main" xmlns="" val="10002"/>
                  </a:ext>
                </a:extLst>
              </a:tr>
              <a:tr h="1229360">
                <a:tc>
                  <a:txBody>
                    <a:bodyPr/>
                    <a:lstStyle/>
                    <a:p>
                      <a:r>
                        <a:rPr lang="en-US" sz="1900" dirty="0"/>
                        <a:t>Companies Must Sell To</a:t>
                      </a:r>
                      <a:r>
                        <a:rPr lang="en-US" sz="1900" baseline="0" dirty="0"/>
                        <a:t> </a:t>
                      </a:r>
                      <a:r>
                        <a:rPr lang="en-US" sz="1900" baseline="0" dirty="0" smtClean="0"/>
                        <a:t>You any Policy They Sell for the Same Price Even if You Have a Pre-Existing Condition</a:t>
                      </a:r>
                      <a:endParaRPr lang="en-US" sz="1900" dirty="0"/>
                    </a:p>
                  </a:txBody>
                  <a:tcPr/>
                </a:tc>
                <a:tc>
                  <a:txBody>
                    <a:bodyPr/>
                    <a:lstStyle/>
                    <a:p>
                      <a:r>
                        <a:rPr lang="en-US" sz="1900" dirty="0"/>
                        <a:t>Companies Can Deny</a:t>
                      </a:r>
                      <a:r>
                        <a:rPr lang="en-US" sz="1900" baseline="0" dirty="0"/>
                        <a:t> Coverage</a:t>
                      </a:r>
                      <a:endParaRPr lang="en-US" sz="1900" dirty="0"/>
                    </a:p>
                  </a:txBody>
                  <a:tcPr/>
                </a:tc>
                <a:extLst>
                  <a:ext uri="{0D108BD9-81ED-4DB2-BD59-A6C34878D82A}">
                    <a16:rowId xmlns:a16="http://schemas.microsoft.com/office/drawing/2014/main" xmlns="" val="10003"/>
                  </a:ext>
                </a:extLst>
              </a:tr>
            </a:tbl>
          </a:graphicData>
        </a:graphic>
      </p:graphicFrame>
      <p:sp>
        <p:nvSpPr>
          <p:cNvPr id="8" name="Date Placeholder 7"/>
          <p:cNvSpPr>
            <a:spLocks noGrp="1"/>
          </p:cNvSpPr>
          <p:nvPr>
            <p:ph type="dt" sz="half" idx="10"/>
          </p:nvPr>
        </p:nvSpPr>
        <p:spPr/>
        <p:txBody>
          <a:bodyPr/>
          <a:lstStyle/>
          <a:p>
            <a:r>
              <a:rPr lang="en-US" smtClean="0"/>
              <a:t>March 2018</a:t>
            </a:r>
            <a:endParaRPr lang="en-US" dirty="0"/>
          </a:p>
        </p:txBody>
      </p:sp>
      <p:sp>
        <p:nvSpPr>
          <p:cNvPr id="9" name="Footer Placeholder 8"/>
          <p:cNvSpPr>
            <a:spLocks noGrp="1"/>
          </p:cNvSpPr>
          <p:nvPr>
            <p:ph type="ftr" sz="quarter" idx="11"/>
          </p:nvPr>
        </p:nvSpPr>
        <p:spPr>
          <a:xfrm>
            <a:off x="3028951" y="4800719"/>
            <a:ext cx="3086100" cy="273844"/>
          </a:xfrm>
        </p:spPr>
        <p:txBody>
          <a:bodyPr/>
          <a:lstStyle/>
          <a:p>
            <a:r>
              <a:rPr lang="en-US" smtClean="0"/>
              <a:t>Understanding Medicare</a:t>
            </a:r>
            <a:endParaRPr lang="en-US" dirty="0"/>
          </a:p>
        </p:txBody>
      </p:sp>
      <p:sp>
        <p:nvSpPr>
          <p:cNvPr id="10" name="Slide Number Placeholder 9"/>
          <p:cNvSpPr>
            <a:spLocks noGrp="1"/>
          </p:cNvSpPr>
          <p:nvPr>
            <p:ph type="sldNum" sz="quarter" idx="12"/>
          </p:nvPr>
        </p:nvSpPr>
        <p:spPr/>
        <p:txBody>
          <a:bodyPr/>
          <a:lstStyle/>
          <a:p>
            <a:fld id="{F62912B7-67D0-4C7F-B2EE-F336CB0BE48F}" type="slidenum">
              <a:rPr lang="en-US" smtClean="0"/>
              <a:t>58</a:t>
            </a:fld>
            <a:endParaRPr lang="en-US" dirty="0"/>
          </a:p>
        </p:txBody>
      </p:sp>
    </p:spTree>
    <p:custDataLst>
      <p:tags r:id="rId1"/>
    </p:custDataLst>
    <p:extLst>
      <p:ext uri="{BB962C8B-B14F-4D97-AF65-F5344CB8AC3E}">
        <p14:creationId xmlns:p14="http://schemas.microsoft.com/office/powerpoint/2010/main" val="27045349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Medicare Prescription </a:t>
            </a:r>
            <a:r>
              <a:rPr lang="en-US" dirty="0"/>
              <a:t>D</a:t>
            </a:r>
            <a:r>
              <a:rPr lang="en-US" dirty="0" smtClean="0"/>
              <a:t>rug Coverage </a:t>
            </a:r>
            <a:r>
              <a:rPr lang="en-US" dirty="0"/>
              <a:t>(Part D)</a:t>
            </a:r>
            <a:endParaRPr lang="en-US" sz="3000" dirty="0"/>
          </a:p>
        </p:txBody>
      </p:sp>
      <p:grpSp>
        <p:nvGrpSpPr>
          <p:cNvPr id="24" name="Group 23" descr="showing Part D as an addition to Original Medicare" title="Image indicating a discussion of Part D"/>
          <p:cNvGrpSpPr/>
          <p:nvPr/>
        </p:nvGrpSpPr>
        <p:grpSpPr>
          <a:xfrm>
            <a:off x="138612" y="1090271"/>
            <a:ext cx="3245439" cy="3155141"/>
            <a:chOff x="908359" y="1431055"/>
            <a:chExt cx="3245438" cy="3155142"/>
          </a:xfrm>
        </p:grpSpPr>
        <p:pic>
          <p:nvPicPr>
            <p:cNvPr id="32" name="Picture 31"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3404" y="1431055"/>
              <a:ext cx="528634" cy="299268"/>
            </a:xfrm>
            <a:prstGeom prst="rect">
              <a:avLst/>
            </a:prstGeom>
          </p:spPr>
        </p:pic>
        <p:pic>
          <p:nvPicPr>
            <p:cNvPr id="33" name="Picture 32"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1177" y="1439428"/>
              <a:ext cx="425519" cy="384279"/>
            </a:xfrm>
            <a:prstGeom prst="rect">
              <a:avLst/>
            </a:prstGeom>
          </p:spPr>
        </p:pic>
        <p:pic>
          <p:nvPicPr>
            <p:cNvPr id="34" name="Picture 33"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2095" y="2676206"/>
              <a:ext cx="409302" cy="289660"/>
            </a:xfrm>
            <a:prstGeom prst="rect">
              <a:avLst/>
            </a:prstGeom>
          </p:spPr>
        </p:pic>
        <p:sp>
          <p:nvSpPr>
            <p:cNvPr id="35" name="TextBox 34"/>
            <p:cNvSpPr txBox="1"/>
            <p:nvPr/>
          </p:nvSpPr>
          <p:spPr>
            <a:xfrm>
              <a:off x="1085459" y="1753795"/>
              <a:ext cx="1485471"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36" name="Plus 35"/>
            <p:cNvSpPr/>
            <p:nvPr/>
          </p:nvSpPr>
          <p:spPr>
            <a:xfrm>
              <a:off x="2421878" y="1450368"/>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7" name="TextBox 36"/>
            <p:cNvSpPr txBox="1"/>
            <p:nvPr/>
          </p:nvSpPr>
          <p:spPr>
            <a:xfrm>
              <a:off x="2559275" y="1753795"/>
              <a:ext cx="1470146"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38" name="TextBox 37"/>
            <p:cNvSpPr txBox="1"/>
            <p:nvPr/>
          </p:nvSpPr>
          <p:spPr>
            <a:xfrm>
              <a:off x="1092956" y="2257970"/>
              <a:ext cx="2901337" cy="338554"/>
            </a:xfrm>
            <a:prstGeom prst="rect">
              <a:avLst/>
            </a:prstGeom>
            <a:solidFill>
              <a:schemeClr val="accent1"/>
            </a:solidFill>
          </p:spPr>
          <p:txBody>
            <a:bodyPr wrap="square" rtlCol="0">
              <a:spAutoFit/>
            </a:bodyPr>
            <a:lstStyle/>
            <a:p>
              <a:pPr algn="ctr"/>
              <a:r>
                <a:rPr lang="en-US" sz="1600" b="1" dirty="0">
                  <a:solidFill>
                    <a:schemeClr val="bg1"/>
                  </a:solidFill>
                </a:rPr>
                <a:t>You can add:</a:t>
              </a:r>
            </a:p>
          </p:txBody>
        </p:sp>
        <p:sp>
          <p:nvSpPr>
            <p:cNvPr id="39" name="TextBox 38"/>
            <p:cNvSpPr txBox="1"/>
            <p:nvPr/>
          </p:nvSpPr>
          <p:spPr>
            <a:xfrm>
              <a:off x="908359" y="2923702"/>
              <a:ext cx="3245438" cy="584775"/>
            </a:xfrm>
            <a:prstGeom prst="rect">
              <a:avLst/>
            </a:prstGeom>
            <a:noFill/>
          </p:spPr>
          <p:txBody>
            <a:bodyPr wrap="non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sp>
          <p:nvSpPr>
            <p:cNvPr id="40" name="TextBox 39"/>
            <p:cNvSpPr txBox="1"/>
            <p:nvPr/>
          </p:nvSpPr>
          <p:spPr>
            <a:xfrm>
              <a:off x="1085460" y="3458559"/>
              <a:ext cx="2901336" cy="300210"/>
            </a:xfrm>
            <a:prstGeom prst="rect">
              <a:avLst/>
            </a:prstGeom>
            <a:solidFill>
              <a:schemeClr val="accent1"/>
            </a:solidFill>
          </p:spPr>
          <p:txBody>
            <a:bodyPr wrap="square" rtlCol="0">
              <a:spAutoFit/>
            </a:bodyPr>
            <a:lstStyle/>
            <a:p>
              <a:pPr algn="ctr"/>
              <a:r>
                <a:rPr lang="en-US" sz="1351" b="1" dirty="0">
                  <a:solidFill>
                    <a:schemeClr val="bg1"/>
                  </a:solidFill>
                </a:rPr>
                <a:t>You can also add:</a:t>
              </a:r>
            </a:p>
          </p:txBody>
        </p:sp>
        <p:pic>
          <p:nvPicPr>
            <p:cNvPr id="41" name="Picture 40"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2095" y="3781730"/>
              <a:ext cx="409031" cy="346637"/>
            </a:xfrm>
            <a:prstGeom prst="rect">
              <a:avLst/>
            </a:prstGeom>
          </p:spPr>
        </p:pic>
        <p:sp>
          <p:nvSpPr>
            <p:cNvPr id="42" name="TextBox 41"/>
            <p:cNvSpPr txBox="1"/>
            <p:nvPr/>
          </p:nvSpPr>
          <p:spPr>
            <a:xfrm>
              <a:off x="1310370" y="4078109"/>
              <a:ext cx="2466508" cy="508088"/>
            </a:xfrm>
            <a:prstGeom prst="rect">
              <a:avLst/>
            </a:prstGeom>
            <a:noFill/>
          </p:spPr>
          <p:txBody>
            <a:bodyPr wrap="non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grpSp>
      <p:sp>
        <p:nvSpPr>
          <p:cNvPr id="8" name="TextBox 7"/>
          <p:cNvSpPr txBox="1"/>
          <p:nvPr/>
        </p:nvSpPr>
        <p:spPr>
          <a:xfrm>
            <a:off x="3517379" y="950121"/>
            <a:ext cx="5439336" cy="3893374"/>
          </a:xfrm>
          <a:prstGeom prst="rect">
            <a:avLst/>
          </a:prstGeom>
          <a:noFill/>
        </p:spPr>
        <p:txBody>
          <a:bodyPr wrap="square" rtlCol="0">
            <a:spAutoFit/>
          </a:bodyPr>
          <a:lstStyle/>
          <a:p>
            <a:pPr marL="219065" indent="-219065" defTabSz="514324">
              <a:spcBef>
                <a:spcPts val="451"/>
              </a:spcBef>
              <a:buFont typeface="Wingdings" panose="05000000000000000000" pitchFamily="2" charset="2"/>
              <a:buChar char="§"/>
            </a:pPr>
            <a:r>
              <a:rPr lang="en-US" sz="2400" dirty="0">
                <a:solidFill>
                  <a:prstClr val="black"/>
                </a:solidFill>
              </a:rPr>
              <a:t>Available for all people with Medicare </a:t>
            </a:r>
          </a:p>
          <a:p>
            <a:pPr marL="219065" indent="-219065" defTabSz="514324">
              <a:spcBef>
                <a:spcPts val="451"/>
              </a:spcBef>
              <a:buFont typeface="Wingdings" panose="05000000000000000000" pitchFamily="2" charset="2"/>
              <a:buChar char="§"/>
            </a:pPr>
            <a:r>
              <a:rPr lang="en-US" sz="2400" dirty="0">
                <a:solidFill>
                  <a:prstClr val="black"/>
                </a:solidFill>
              </a:rPr>
              <a:t>Run by private companies that contract with Medicare</a:t>
            </a:r>
          </a:p>
          <a:p>
            <a:pPr marL="219065" indent="-219065" defTabSz="514324">
              <a:spcBef>
                <a:spcPts val="451"/>
              </a:spcBef>
              <a:buFont typeface="Wingdings" panose="05000000000000000000" pitchFamily="2" charset="2"/>
              <a:buChar char="§"/>
            </a:pPr>
            <a:r>
              <a:rPr lang="en-US" sz="2400" dirty="0">
                <a:solidFill>
                  <a:prstClr val="black"/>
                </a:solidFill>
              </a:rPr>
              <a:t>Provided through</a:t>
            </a:r>
          </a:p>
          <a:p>
            <a:pPr marL="514324" lvl="1" indent="-265496" defTabSz="514324">
              <a:spcBef>
                <a:spcPts val="451"/>
              </a:spcBef>
              <a:buFont typeface="Arial" panose="020B0604020202020204" pitchFamily="34" charset="0"/>
              <a:buChar char="•"/>
            </a:pPr>
            <a:r>
              <a:rPr lang="en-US" sz="2100" dirty="0">
                <a:solidFill>
                  <a:prstClr val="black"/>
                </a:solidFill>
              </a:rPr>
              <a:t>Medicare Prescription Drug Plans (PDPs) (work with Original Medicare)</a:t>
            </a:r>
          </a:p>
          <a:p>
            <a:pPr marL="514324" lvl="1" indent="-265496" defTabSz="514324">
              <a:spcBef>
                <a:spcPts val="451"/>
              </a:spcBef>
              <a:buFont typeface="Arial" panose="020B0604020202020204" pitchFamily="34" charset="0"/>
              <a:buChar char="•"/>
            </a:pPr>
            <a:r>
              <a:rPr lang="en-US" sz="2100" dirty="0">
                <a:solidFill>
                  <a:prstClr val="black"/>
                </a:solidFill>
              </a:rPr>
              <a:t>Medicare Advantage Prescription Drug Plans (MA-PDs)</a:t>
            </a:r>
          </a:p>
          <a:p>
            <a:pPr marL="514324" lvl="1" indent="-265496" defTabSz="514324">
              <a:spcBef>
                <a:spcPts val="451"/>
              </a:spcBef>
              <a:buFont typeface="Arial" panose="020B0604020202020204" pitchFamily="34" charset="0"/>
              <a:buChar char="•"/>
            </a:pPr>
            <a:r>
              <a:rPr lang="en-US" sz="2100" dirty="0">
                <a:solidFill>
                  <a:prstClr val="black"/>
                </a:solidFill>
              </a:rPr>
              <a:t>Some other types of Medicare health plans</a:t>
            </a:r>
          </a:p>
          <a:p>
            <a:pPr marL="934594" lvl="2" indent="-342883" defTabSz="514324">
              <a:spcBef>
                <a:spcPts val="451"/>
              </a:spcBef>
              <a:buSzPct val="50000"/>
              <a:buFont typeface="Wingdings" panose="05000000000000000000" pitchFamily="2" charset="2"/>
              <a:buChar char="q"/>
            </a:pPr>
            <a:r>
              <a:rPr lang="en-US" sz="2100" dirty="0">
                <a:solidFill>
                  <a:prstClr val="black"/>
                </a:solidFill>
              </a:rPr>
              <a:t>Like Cost Plans</a:t>
            </a:r>
          </a:p>
        </p:txBody>
      </p:sp>
      <p:sp>
        <p:nvSpPr>
          <p:cNvPr id="43" name="Rounded Rectangle 42" title="rectanble indicating Part D is being highlighted"/>
          <p:cNvSpPr/>
          <p:nvPr/>
        </p:nvSpPr>
        <p:spPr>
          <a:xfrm>
            <a:off x="117707" y="1899103"/>
            <a:ext cx="3287247" cy="1250507"/>
          </a:xfrm>
          <a:prstGeom prst="roundRect">
            <a:avLst/>
          </a:prstGeom>
          <a:noFill/>
          <a:ln w="984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F62912B7-67D0-4C7F-B2EE-F336CB0BE48F}" type="slidenum">
              <a:rPr lang="en-US" smtClean="0"/>
              <a:t>59</a:t>
            </a:fld>
            <a:endParaRPr lang="en-US" dirty="0"/>
          </a:p>
        </p:txBody>
      </p:sp>
    </p:spTree>
    <p:extLst>
      <p:ext uri="{BB962C8B-B14F-4D97-AF65-F5344CB8AC3E}">
        <p14:creationId xmlns:p14="http://schemas.microsoft.com/office/powerpoint/2010/main" val="3590905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What are the </a:t>
            </a:r>
            <a:r>
              <a:rPr lang="en-US" b="1" dirty="0"/>
              <a:t>4 Parts of </a:t>
            </a:r>
            <a:r>
              <a:rPr lang="en-US" b="1" dirty="0" smtClean="0"/>
              <a:t>Medicare?</a:t>
            </a:r>
            <a:endParaRPr lang="en-US" b="1" dirty="0"/>
          </a:p>
        </p:txBody>
      </p:sp>
      <p:sp>
        <p:nvSpPr>
          <p:cNvPr id="12" name="TextBox 11"/>
          <p:cNvSpPr txBox="1"/>
          <p:nvPr/>
        </p:nvSpPr>
        <p:spPr>
          <a:xfrm>
            <a:off x="247633" y="758930"/>
            <a:ext cx="8811552" cy="707886"/>
          </a:xfrm>
          <a:prstGeom prst="rect">
            <a:avLst/>
          </a:prstGeom>
          <a:solidFill>
            <a:schemeClr val="tx2"/>
          </a:solidFill>
        </p:spPr>
        <p:txBody>
          <a:bodyPr wrap="square" rtlCol="0">
            <a:spAutoFit/>
          </a:bodyPr>
          <a:lstStyle/>
          <a:p>
            <a:r>
              <a:rPr lang="en-US" sz="2000" dirty="0">
                <a:solidFill>
                  <a:schemeClr val="bg1"/>
                </a:solidFill>
              </a:rPr>
              <a:t>Throughout this training, these icons are used to identify the part of Medicare being discussed.</a:t>
            </a:r>
          </a:p>
        </p:txBody>
      </p:sp>
      <p:sp>
        <p:nvSpPr>
          <p:cNvPr id="2" name="TextBox 1"/>
          <p:cNvSpPr txBox="1"/>
          <p:nvPr/>
        </p:nvSpPr>
        <p:spPr>
          <a:xfrm>
            <a:off x="241383" y="1538817"/>
            <a:ext cx="4295212" cy="369332"/>
          </a:xfrm>
          <a:prstGeom prst="rect">
            <a:avLst/>
          </a:prstGeom>
          <a:solidFill>
            <a:schemeClr val="tx2"/>
          </a:solidFill>
        </p:spPr>
        <p:txBody>
          <a:bodyPr wrap="square" rtlCol="0">
            <a:spAutoFit/>
          </a:bodyPr>
          <a:lstStyle/>
          <a:p>
            <a:pPr algn="ctr"/>
            <a:r>
              <a:rPr lang="en-US" sz="1800" b="1" dirty="0">
                <a:solidFill>
                  <a:schemeClr val="bg1"/>
                </a:solidFill>
              </a:rPr>
              <a:t>Original Medicare</a:t>
            </a:r>
          </a:p>
        </p:txBody>
      </p:sp>
      <p:grpSp>
        <p:nvGrpSpPr>
          <p:cNvPr id="49" name="Group 48" title="Part A icon"/>
          <p:cNvGrpSpPr/>
          <p:nvPr/>
        </p:nvGrpSpPr>
        <p:grpSpPr>
          <a:xfrm>
            <a:off x="119561" y="2536503"/>
            <a:ext cx="1963209" cy="1561219"/>
            <a:chOff x="241383" y="1961457"/>
            <a:chExt cx="1963209" cy="1561219"/>
          </a:xfrm>
        </p:grpSpPr>
        <p:pic>
          <p:nvPicPr>
            <p:cNvPr id="23" name="Picture 22"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52" y="1961457"/>
              <a:ext cx="1141658" cy="631372"/>
            </a:xfrm>
            <a:prstGeom prst="rect">
              <a:avLst/>
            </a:prstGeom>
          </p:spPr>
        </p:pic>
        <p:sp>
          <p:nvSpPr>
            <p:cNvPr id="25" name="TextBox 24" title="Part A Icon"/>
            <p:cNvSpPr txBox="1"/>
            <p:nvPr/>
          </p:nvSpPr>
          <p:spPr>
            <a:xfrm>
              <a:off x="241383" y="2668468"/>
              <a:ext cx="1963209" cy="854208"/>
            </a:xfrm>
            <a:prstGeom prst="rect">
              <a:avLst/>
            </a:prstGeom>
            <a:noFill/>
          </p:spPr>
          <p:txBody>
            <a:bodyPr wrap="square" rtlCol="0">
              <a:spAutoFit/>
            </a:bodyPr>
            <a:lstStyle/>
            <a:p>
              <a:pPr algn="ctr"/>
              <a:r>
                <a:rPr lang="en-US" sz="1800" b="1" dirty="0">
                  <a:solidFill>
                    <a:schemeClr val="tx2"/>
                  </a:solidFill>
                </a:rPr>
                <a:t>Part A</a:t>
              </a:r>
            </a:p>
            <a:p>
              <a:pPr algn="ctr"/>
              <a:r>
                <a:rPr lang="en-US" sz="1800" dirty="0">
                  <a:solidFill>
                    <a:schemeClr val="tx2"/>
                  </a:solidFill>
                </a:rPr>
                <a:t>Hospital Insurance</a:t>
              </a:r>
            </a:p>
            <a:p>
              <a:pPr algn="ctr"/>
              <a:endParaRPr lang="en-US" sz="1351" dirty="0">
                <a:solidFill>
                  <a:schemeClr val="tx2"/>
                </a:solidFill>
              </a:endParaRPr>
            </a:p>
          </p:txBody>
        </p:sp>
      </p:grpSp>
      <p:cxnSp>
        <p:nvCxnSpPr>
          <p:cNvPr id="22" name="Straight Connector 21" title="Line"/>
          <p:cNvCxnSpPr/>
          <p:nvPr/>
        </p:nvCxnSpPr>
        <p:spPr>
          <a:xfrm flipH="1">
            <a:off x="2216625" y="1916775"/>
            <a:ext cx="18985" cy="2874556"/>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nRef>
          <a:fillRef idx="0">
            <a:schemeClr val="accent1"/>
          </a:fillRef>
          <a:effectRef idx="1">
            <a:schemeClr val="accent1"/>
          </a:effectRef>
          <a:fontRef idx="minor">
            <a:schemeClr val="tx1"/>
          </a:fontRef>
        </p:style>
      </p:cxnSp>
      <p:grpSp>
        <p:nvGrpSpPr>
          <p:cNvPr id="50" name="Group 49" title="Part B Icon"/>
          <p:cNvGrpSpPr/>
          <p:nvPr/>
        </p:nvGrpSpPr>
        <p:grpSpPr>
          <a:xfrm>
            <a:off x="2339735" y="2616668"/>
            <a:ext cx="1961035" cy="1302546"/>
            <a:chOff x="2374250" y="2022298"/>
            <a:chExt cx="1961035" cy="1302545"/>
          </a:xfrm>
        </p:grpSpPr>
        <p:pic>
          <p:nvPicPr>
            <p:cNvPr id="28" name="Picture 27"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517" y="2022298"/>
              <a:ext cx="707734" cy="624371"/>
            </a:xfrm>
            <a:prstGeom prst="rect">
              <a:avLst/>
            </a:prstGeom>
          </p:spPr>
        </p:pic>
        <p:sp>
          <p:nvSpPr>
            <p:cNvPr id="29" name="TextBox 28" title="Part B Icon"/>
            <p:cNvSpPr txBox="1"/>
            <p:nvPr/>
          </p:nvSpPr>
          <p:spPr>
            <a:xfrm>
              <a:off x="2374250" y="2678512"/>
              <a:ext cx="1961035" cy="646331"/>
            </a:xfrm>
            <a:prstGeom prst="rect">
              <a:avLst/>
            </a:prstGeom>
            <a:noFill/>
          </p:spPr>
          <p:txBody>
            <a:bodyPr wrap="square" rtlCol="0">
              <a:spAutoFit/>
            </a:bodyPr>
            <a:lstStyle/>
            <a:p>
              <a:pPr algn="ctr"/>
              <a:r>
                <a:rPr lang="en-US" sz="1800" b="1" dirty="0">
                  <a:solidFill>
                    <a:schemeClr val="tx2"/>
                  </a:solidFill>
                </a:rPr>
                <a:t>Part B</a:t>
              </a:r>
            </a:p>
            <a:p>
              <a:pPr algn="ctr"/>
              <a:r>
                <a:rPr lang="en-US" sz="1800" dirty="0">
                  <a:solidFill>
                    <a:schemeClr val="tx2"/>
                  </a:solidFill>
                </a:rPr>
                <a:t>Medical Insurance</a:t>
              </a:r>
            </a:p>
          </p:txBody>
        </p:sp>
      </p:grpSp>
      <p:cxnSp>
        <p:nvCxnSpPr>
          <p:cNvPr id="24" name="Straight Connector 23" title="Line"/>
          <p:cNvCxnSpPr/>
          <p:nvPr/>
        </p:nvCxnSpPr>
        <p:spPr>
          <a:xfrm>
            <a:off x="4511537" y="1896117"/>
            <a:ext cx="11451" cy="2850492"/>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9600000" scaled="0"/>
            </a:gra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558188" y="1542732"/>
            <a:ext cx="2352393" cy="646331"/>
          </a:xfrm>
          <a:prstGeom prst="rect">
            <a:avLst/>
          </a:prstGeom>
          <a:solidFill>
            <a:schemeClr val="tx2"/>
          </a:solidFill>
        </p:spPr>
        <p:txBody>
          <a:bodyPr wrap="square" rtlCol="0">
            <a:spAutoFit/>
          </a:bodyPr>
          <a:lstStyle/>
          <a:p>
            <a:pPr algn="ctr"/>
            <a:r>
              <a:rPr lang="en-US" sz="1800" b="1" dirty="0">
                <a:solidFill>
                  <a:schemeClr val="bg1"/>
                </a:solidFill>
              </a:rPr>
              <a:t>Medicare </a:t>
            </a:r>
            <a:r>
              <a:rPr lang="en-US" sz="1800" b="1" dirty="0" smtClean="0">
                <a:solidFill>
                  <a:schemeClr val="bg1"/>
                </a:solidFill>
              </a:rPr>
              <a:t>Advantage Part C</a:t>
            </a:r>
            <a:endParaRPr lang="en-US" sz="1800" b="1" dirty="0">
              <a:solidFill>
                <a:schemeClr val="bg1"/>
              </a:solidFill>
            </a:endParaRPr>
          </a:p>
        </p:txBody>
      </p:sp>
      <p:grpSp>
        <p:nvGrpSpPr>
          <p:cNvPr id="51" name="Group 50" title="Medicare Advantage Icon"/>
          <p:cNvGrpSpPr/>
          <p:nvPr/>
        </p:nvGrpSpPr>
        <p:grpSpPr>
          <a:xfrm>
            <a:off x="4595500" y="2217643"/>
            <a:ext cx="2203198" cy="2270632"/>
            <a:chOff x="4595498" y="1971466"/>
            <a:chExt cx="2203198" cy="2270632"/>
          </a:xfrm>
        </p:grpSpPr>
        <p:pic>
          <p:nvPicPr>
            <p:cNvPr id="32" name="Picture 31" title="Part A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3409" y="2027176"/>
              <a:ext cx="860838" cy="476070"/>
            </a:xfrm>
            <a:prstGeom prst="rect">
              <a:avLst/>
            </a:prstGeom>
          </p:spPr>
        </p:pic>
        <p:sp>
          <p:nvSpPr>
            <p:cNvPr id="33" name="TextBox 32"/>
            <p:cNvSpPr txBox="1"/>
            <p:nvPr/>
          </p:nvSpPr>
          <p:spPr>
            <a:xfrm>
              <a:off x="4595498" y="2488365"/>
              <a:ext cx="1050836" cy="523220"/>
            </a:xfrm>
            <a:prstGeom prst="rect">
              <a:avLst/>
            </a:prstGeom>
            <a:noFill/>
          </p:spPr>
          <p:txBody>
            <a:bodyPr wrap="square" rtlCol="0">
              <a:spAutoFit/>
            </a:bodyPr>
            <a:lstStyle/>
            <a:p>
              <a:pPr algn="ctr"/>
              <a:r>
                <a:rPr lang="en-US" sz="1800" b="1" dirty="0">
                  <a:solidFill>
                    <a:schemeClr val="tx2"/>
                  </a:solidFill>
                </a:rPr>
                <a:t>Part A</a:t>
              </a:r>
            </a:p>
            <a:p>
              <a:pPr algn="ctr"/>
              <a:endParaRPr lang="en-US" sz="1000" dirty="0">
                <a:solidFill>
                  <a:schemeClr val="tx2"/>
                </a:solidFill>
              </a:endParaRPr>
            </a:p>
          </p:txBody>
        </p:sp>
        <p:pic>
          <p:nvPicPr>
            <p:cNvPr id="34" name="Picture 33" title="Part B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5461" y="1971466"/>
              <a:ext cx="570452" cy="539089"/>
            </a:xfrm>
            <a:prstGeom prst="rect">
              <a:avLst/>
            </a:prstGeom>
          </p:spPr>
        </p:pic>
        <p:sp>
          <p:nvSpPr>
            <p:cNvPr id="35" name="TextBox 34"/>
            <p:cNvSpPr txBox="1"/>
            <p:nvPr/>
          </p:nvSpPr>
          <p:spPr>
            <a:xfrm>
              <a:off x="5930196" y="2468831"/>
              <a:ext cx="868500" cy="369332"/>
            </a:xfrm>
            <a:prstGeom prst="rect">
              <a:avLst/>
            </a:prstGeom>
            <a:noFill/>
          </p:spPr>
          <p:txBody>
            <a:bodyPr wrap="square" rtlCol="0">
              <a:spAutoFit/>
            </a:bodyPr>
            <a:lstStyle/>
            <a:p>
              <a:pPr algn="ctr"/>
              <a:r>
                <a:rPr lang="en-US" sz="1800" b="1" dirty="0">
                  <a:solidFill>
                    <a:schemeClr val="tx2"/>
                  </a:solidFill>
                </a:rPr>
                <a:t>Part B</a:t>
              </a:r>
            </a:p>
          </p:txBody>
        </p:sp>
        <p:pic>
          <p:nvPicPr>
            <p:cNvPr id="36" name="Picture 35" title="Part D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86231" y="3165576"/>
              <a:ext cx="669230" cy="462663"/>
            </a:xfrm>
            <a:prstGeom prst="rect">
              <a:avLst/>
            </a:prstGeom>
          </p:spPr>
        </p:pic>
        <p:sp>
          <p:nvSpPr>
            <p:cNvPr id="41" name="Plus 40" title="and sign"/>
            <p:cNvSpPr/>
            <p:nvPr/>
          </p:nvSpPr>
          <p:spPr>
            <a:xfrm>
              <a:off x="5677351" y="2325420"/>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42" name="Plus 41" title="and sign"/>
            <p:cNvSpPr/>
            <p:nvPr/>
          </p:nvSpPr>
          <p:spPr>
            <a:xfrm>
              <a:off x="5694575" y="2787245"/>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43" name="TextBox 42"/>
            <p:cNvSpPr txBox="1"/>
            <p:nvPr/>
          </p:nvSpPr>
          <p:spPr>
            <a:xfrm>
              <a:off x="5408554" y="3657323"/>
              <a:ext cx="881280" cy="584775"/>
            </a:xfrm>
            <a:prstGeom prst="rect">
              <a:avLst/>
            </a:prstGeom>
            <a:noFill/>
          </p:spPr>
          <p:txBody>
            <a:bodyPr wrap="square" rtlCol="0">
              <a:spAutoFit/>
            </a:bodyPr>
            <a:lstStyle/>
            <a:p>
              <a:pPr algn="ctr"/>
              <a:r>
                <a:rPr lang="en-US" sz="1800" b="1" dirty="0">
                  <a:solidFill>
                    <a:schemeClr val="tx2"/>
                  </a:solidFill>
                </a:rPr>
                <a:t>Part </a:t>
              </a:r>
              <a:r>
                <a:rPr lang="en-US" sz="1800" b="1" dirty="0" smtClean="0">
                  <a:solidFill>
                    <a:schemeClr val="tx2"/>
                  </a:solidFill>
                </a:rPr>
                <a:t>D</a:t>
              </a:r>
            </a:p>
            <a:p>
              <a:pPr algn="ctr"/>
              <a:r>
                <a:rPr lang="en-US" sz="1400" b="1" dirty="0" smtClean="0">
                  <a:solidFill>
                    <a:schemeClr val="tx2"/>
                  </a:solidFill>
                </a:rPr>
                <a:t>(Usually)</a:t>
              </a:r>
              <a:endParaRPr lang="en-US" sz="1800" b="1" dirty="0">
                <a:solidFill>
                  <a:schemeClr val="tx2"/>
                </a:solidFill>
              </a:endParaRPr>
            </a:p>
          </p:txBody>
        </p:sp>
      </p:grpSp>
      <p:cxnSp>
        <p:nvCxnSpPr>
          <p:cNvPr id="26" name="Straight Connector 25" title="line"/>
          <p:cNvCxnSpPr/>
          <p:nvPr/>
        </p:nvCxnSpPr>
        <p:spPr>
          <a:xfrm>
            <a:off x="6927223" y="1902587"/>
            <a:ext cx="17804" cy="2864681"/>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nRef>
          <a:fillRef idx="0">
            <a:schemeClr val="accent1"/>
          </a:fillRef>
          <a:effectRef idx="1">
            <a:schemeClr val="accent1"/>
          </a:effectRef>
          <a:fontRef idx="minor">
            <a:schemeClr val="tx1"/>
          </a:fontRef>
        </p:style>
      </p:cxnSp>
      <p:sp>
        <p:nvSpPr>
          <p:cNvPr id="37" name="TextBox 36" title="Text box for Medicare Prescription Drug Coverage"/>
          <p:cNvSpPr txBox="1"/>
          <p:nvPr/>
        </p:nvSpPr>
        <p:spPr>
          <a:xfrm>
            <a:off x="6942089" y="1544180"/>
            <a:ext cx="2044593" cy="923330"/>
          </a:xfrm>
          <a:prstGeom prst="rect">
            <a:avLst/>
          </a:prstGeom>
          <a:solidFill>
            <a:schemeClr val="tx2"/>
          </a:solidFill>
        </p:spPr>
        <p:txBody>
          <a:bodyPr wrap="square" rtlCol="0">
            <a:spAutoFit/>
          </a:bodyPr>
          <a:lstStyle/>
          <a:p>
            <a:pPr algn="ctr"/>
            <a:r>
              <a:rPr lang="en-US" sz="1800" b="1" dirty="0">
                <a:solidFill>
                  <a:schemeClr val="bg1"/>
                </a:solidFill>
              </a:rPr>
              <a:t>Medicare Prescription Drug Coverage</a:t>
            </a:r>
          </a:p>
        </p:txBody>
      </p:sp>
      <p:grpSp>
        <p:nvGrpSpPr>
          <p:cNvPr id="52" name="Group 51" title="art"/>
          <p:cNvGrpSpPr/>
          <p:nvPr/>
        </p:nvGrpSpPr>
        <p:grpSpPr>
          <a:xfrm>
            <a:off x="7051441" y="2667775"/>
            <a:ext cx="1909569" cy="1856542"/>
            <a:chOff x="7108787" y="2022298"/>
            <a:chExt cx="1909569" cy="1856542"/>
          </a:xfrm>
        </p:grpSpPr>
        <p:pic>
          <p:nvPicPr>
            <p:cNvPr id="30" name="Picture 29" title="Part D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31" name="TextBox 30" title="Part D Icon"/>
            <p:cNvSpPr txBox="1"/>
            <p:nvPr/>
          </p:nvSpPr>
          <p:spPr>
            <a:xfrm>
              <a:off x="7108787" y="2678511"/>
              <a:ext cx="1909569" cy="1200329"/>
            </a:xfrm>
            <a:prstGeom prst="rect">
              <a:avLst/>
            </a:prstGeom>
            <a:noFill/>
          </p:spPr>
          <p:txBody>
            <a:bodyPr wrap="square" rtlCol="0">
              <a:spAutoFit/>
            </a:bodyPr>
            <a:lstStyle/>
            <a:p>
              <a:pPr algn="ctr"/>
              <a:r>
                <a:rPr lang="en-US" sz="1800" b="1" dirty="0">
                  <a:solidFill>
                    <a:schemeClr val="tx2"/>
                  </a:solidFill>
                </a:rPr>
                <a:t>Part D</a:t>
              </a:r>
            </a:p>
            <a:p>
              <a:pPr algn="ctr"/>
              <a:r>
                <a:rPr lang="en-US" sz="1800" dirty="0">
                  <a:solidFill>
                    <a:schemeClr val="tx2"/>
                  </a:solidFill>
                </a:rPr>
                <a:t>Medicare prescription drug coverage</a:t>
              </a:r>
            </a:p>
          </p:txBody>
        </p:sp>
      </p:grpSp>
      <p:sp>
        <p:nvSpPr>
          <p:cNvPr id="18" name="Date Placeholder 17"/>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9" name="Footer Placeholder 18"/>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20" name="Slide Number Placeholder 19"/>
          <p:cNvSpPr>
            <a:spLocks noGrp="1"/>
          </p:cNvSpPr>
          <p:nvPr>
            <p:ph type="sldNum" sz="quarter" idx="12"/>
          </p:nvPr>
        </p:nvSpPr>
        <p:spPr/>
        <p:txBody>
          <a:bodyPr/>
          <a:lstStyle/>
          <a:p>
            <a:fld id="{F62912B7-67D0-4C7F-B2EE-F336CB0BE48F}"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7499178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a:t>Medicare Drug Plan </a:t>
            </a:r>
            <a:r>
              <a:rPr lang="en-US" dirty="0" smtClean="0"/>
              <a:t>Costs—What </a:t>
            </a:r>
            <a:r>
              <a:rPr lang="en-US" dirty="0"/>
              <a:t>You Pay In </a:t>
            </a:r>
            <a:r>
              <a:rPr lang="en-US" dirty="0" smtClean="0"/>
              <a:t>2018</a:t>
            </a:r>
            <a:endParaRPr lang="en-US" dirty="0"/>
          </a:p>
        </p:txBody>
      </p:sp>
      <p:grpSp>
        <p:nvGrpSpPr>
          <p:cNvPr id="9" name="Group 8" title="art"/>
          <p:cNvGrpSpPr/>
          <p:nvPr/>
        </p:nvGrpSpPr>
        <p:grpSpPr>
          <a:xfrm>
            <a:off x="320946" y="2036172"/>
            <a:ext cx="1466303" cy="1723626"/>
            <a:chOff x="7108787" y="2022298"/>
            <a:chExt cx="1909569" cy="1749774"/>
          </a:xfrm>
        </p:grpSpPr>
        <p:pic>
          <p:nvPicPr>
            <p:cNvPr id="10" name="Picture 9" title="Part D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79876" name="Rectangle 3"/>
          <p:cNvSpPr>
            <a:spLocks noGrp="1" noChangeArrowheads="1"/>
          </p:cNvSpPr>
          <p:nvPr>
            <p:ph idx="4294967295"/>
          </p:nvPr>
        </p:nvSpPr>
        <p:spPr>
          <a:xfrm>
            <a:off x="1741922" y="1028702"/>
            <a:ext cx="6773429" cy="4012408"/>
          </a:xfrm>
        </p:spPr>
        <p:txBody>
          <a:bodyPr>
            <a:normAutofit fontScale="92500" lnSpcReduction="20000"/>
          </a:bodyPr>
          <a:lstStyle/>
          <a:p>
            <a:pPr marL="361946" indent="-342891"/>
            <a:r>
              <a:rPr lang="en-US" b="1" dirty="0" smtClean="0"/>
              <a:t>Yearly </a:t>
            </a:r>
            <a:r>
              <a:rPr lang="en-US" b="1" dirty="0"/>
              <a:t>deductible </a:t>
            </a:r>
            <a:r>
              <a:rPr lang="en-US" dirty="0"/>
              <a:t>(if applicable)</a:t>
            </a:r>
          </a:p>
          <a:p>
            <a:pPr marL="361946" indent="-342891"/>
            <a:r>
              <a:rPr lang="en-US" b="1" dirty="0"/>
              <a:t>Copayments or </a:t>
            </a:r>
            <a:r>
              <a:rPr lang="en-US" b="1" dirty="0" smtClean="0"/>
              <a:t>coinsurance</a:t>
            </a:r>
          </a:p>
          <a:p>
            <a:pPr marL="663558" lvl="2" indent="-285744">
              <a:buSzPct val="100000"/>
              <a:buFont typeface="Arial" panose="020B0604020202020204" pitchFamily="34" charset="0"/>
              <a:buChar char="•"/>
            </a:pPr>
            <a:r>
              <a:rPr lang="en-US" sz="1900" dirty="0"/>
              <a:t>Varies by plan, pharmacy, which drugs you are prescribed</a:t>
            </a:r>
          </a:p>
          <a:p>
            <a:pPr marL="663558" lvl="2" indent="-285744">
              <a:buSzPct val="100000"/>
              <a:buFont typeface="Arial" panose="020B0604020202020204" pitchFamily="34" charset="0"/>
              <a:buChar char="•"/>
            </a:pPr>
            <a:r>
              <a:rPr lang="en-US" sz="1900" dirty="0"/>
              <a:t>Pay regular copayment or coinsurance until you and your drug plan have spent a certain amount of money for covered drugs ($</a:t>
            </a:r>
            <a:r>
              <a:rPr lang="en-US" sz="1900" dirty="0" smtClean="0"/>
              <a:t>3,750</a:t>
            </a:r>
            <a:r>
              <a:rPr lang="en-US" sz="1900" dirty="0"/>
              <a:t>) and you reach the </a:t>
            </a:r>
            <a:r>
              <a:rPr lang="en-US" sz="1900" b="1" dirty="0"/>
              <a:t>Coverage Gap</a:t>
            </a:r>
          </a:p>
          <a:p>
            <a:pPr marL="881041" lvl="3" indent="-195258">
              <a:buSzPct val="50000"/>
              <a:buFont typeface="Wingdings" panose="05000000000000000000" pitchFamily="2" charset="2"/>
              <a:buChar char="q"/>
            </a:pPr>
            <a:r>
              <a:rPr lang="en-US" sz="1600" dirty="0"/>
              <a:t>You pay </a:t>
            </a:r>
            <a:r>
              <a:rPr lang="en-US" sz="1600" dirty="0" smtClean="0"/>
              <a:t>35% </a:t>
            </a:r>
            <a:r>
              <a:rPr lang="en-US" sz="1600" dirty="0"/>
              <a:t>for covered brand-name drugs in the coverage gap </a:t>
            </a:r>
          </a:p>
          <a:p>
            <a:pPr marL="881041" lvl="3" indent="-195258">
              <a:buSzPct val="50000"/>
              <a:buFont typeface="Wingdings" panose="05000000000000000000" pitchFamily="2" charset="2"/>
              <a:buChar char="q"/>
            </a:pPr>
            <a:r>
              <a:rPr lang="en-US" sz="1600" dirty="0"/>
              <a:t>You pay </a:t>
            </a:r>
            <a:r>
              <a:rPr lang="en-US" sz="1600" dirty="0" smtClean="0"/>
              <a:t>44% </a:t>
            </a:r>
            <a:r>
              <a:rPr lang="en-US" sz="1600" dirty="0"/>
              <a:t>for covered generic drugs in the coverage gap </a:t>
            </a:r>
          </a:p>
          <a:p>
            <a:pPr marL="663558" lvl="2" indent="-285744">
              <a:buSzPct val="100000"/>
              <a:buFont typeface="Arial" panose="020B0604020202020204" pitchFamily="34" charset="0"/>
              <a:buChar char="•"/>
            </a:pPr>
            <a:r>
              <a:rPr lang="en-US" sz="1900" dirty="0" smtClean="0"/>
              <a:t>Pay a small coinsurance amount or copayment for covered drugs after </a:t>
            </a:r>
            <a:r>
              <a:rPr lang="en-US" sz="1900" dirty="0"/>
              <a:t>spending </a:t>
            </a:r>
            <a:r>
              <a:rPr lang="en-US" sz="1900" dirty="0" smtClean="0"/>
              <a:t>$5,000 </a:t>
            </a:r>
            <a:r>
              <a:rPr lang="en-US" sz="1900" dirty="0"/>
              <a:t>out-of-pocket (out of the Coverage Gap</a:t>
            </a:r>
            <a:r>
              <a:rPr lang="en-US" sz="1900" dirty="0" smtClean="0"/>
              <a:t>) and automatically get </a:t>
            </a:r>
            <a:r>
              <a:rPr lang="en-US" sz="1900" dirty="0"/>
              <a:t>C</a:t>
            </a:r>
            <a:r>
              <a:rPr lang="en-US" sz="1900" dirty="0" smtClean="0"/>
              <a:t>atastrophic Coverage</a:t>
            </a:r>
            <a:endParaRPr lang="en-US" sz="1900" dirty="0"/>
          </a:p>
          <a:p>
            <a:pPr marL="361946" indent="-342891"/>
            <a:r>
              <a:rPr lang="en-US" b="1" dirty="0"/>
              <a:t>Monthly plan premium </a:t>
            </a:r>
          </a:p>
          <a:p>
            <a:pPr marL="634984" lvl="1" indent="-228594"/>
            <a:r>
              <a:rPr lang="en-US" dirty="0"/>
              <a:t>The Income Adjustment Monthly Amount (IRMAA) </a:t>
            </a:r>
            <a:r>
              <a:rPr lang="en-US" dirty="0" smtClean="0"/>
              <a:t>applies (see next slide)</a:t>
            </a:r>
            <a:endParaRPr lang="en-US" dirty="0"/>
          </a:p>
          <a:p>
            <a:pPr marL="378601" lvl="2" indent="0">
              <a:buSzPct val="100000"/>
              <a:buNone/>
            </a:pPr>
            <a:endParaRPr lang="en-US" sz="1900" dirty="0"/>
          </a:p>
          <a:p>
            <a:endParaRPr lang="en-US" dirty="0"/>
          </a:p>
          <a:p>
            <a:endParaRPr lang="en-US" dirty="0"/>
          </a:p>
          <a:p>
            <a:endParaRPr lang="en-US" dirty="0"/>
          </a:p>
          <a:p>
            <a:endParaRPr lang="en-US" dirty="0"/>
          </a:p>
          <a:p>
            <a:pPr lvl="1"/>
            <a:endParaRPr lang="en-US" dirty="0"/>
          </a:p>
        </p:txBody>
      </p:sp>
      <p:sp>
        <p:nvSpPr>
          <p:cNvPr id="12" name="Date Placeholder 11"/>
          <p:cNvSpPr>
            <a:spLocks noGrp="1"/>
          </p:cNvSpPr>
          <p:nvPr>
            <p:ph type="dt" sz="half" idx="10"/>
          </p:nvPr>
        </p:nvSpPr>
        <p:spPr/>
        <p:txBody>
          <a:bodyPr/>
          <a:lstStyle/>
          <a:p>
            <a:r>
              <a:rPr lang="en-US" smtClean="0"/>
              <a:t>March 2018</a:t>
            </a:r>
            <a:endParaRPr lang="en-US" dirty="0"/>
          </a:p>
        </p:txBody>
      </p:sp>
      <p:sp>
        <p:nvSpPr>
          <p:cNvPr id="13" name="Footer Placeholder 12"/>
          <p:cNvSpPr>
            <a:spLocks noGrp="1"/>
          </p:cNvSpPr>
          <p:nvPr>
            <p:ph type="ftr" sz="quarter" idx="11"/>
          </p:nvPr>
        </p:nvSpPr>
        <p:spPr/>
        <p:txBody>
          <a:bodyPr/>
          <a:lstStyle/>
          <a:p>
            <a:r>
              <a:rPr lang="en-US" smtClean="0"/>
              <a:t>Understanding Medicare</a:t>
            </a:r>
            <a:endParaRPr lang="en-US" dirty="0"/>
          </a:p>
        </p:txBody>
      </p:sp>
      <p:sp>
        <p:nvSpPr>
          <p:cNvPr id="14" name="Slide Number Placeholder 13"/>
          <p:cNvSpPr>
            <a:spLocks noGrp="1"/>
          </p:cNvSpPr>
          <p:nvPr>
            <p:ph type="sldNum" sz="quarter" idx="12"/>
          </p:nvPr>
        </p:nvSpPr>
        <p:spPr/>
        <p:txBody>
          <a:bodyPr/>
          <a:lstStyle/>
          <a:p>
            <a:fld id="{F62912B7-67D0-4C7F-B2EE-F336CB0BE48F}" type="slidenum">
              <a:rPr lang="en-US" smtClean="0"/>
              <a:t>60</a:t>
            </a:fld>
            <a:endParaRPr lang="en-US" dirty="0"/>
          </a:p>
        </p:txBody>
      </p:sp>
    </p:spTree>
    <p:custDataLst>
      <p:tags r:id="rId1"/>
    </p:custDataLst>
    <p:extLst>
      <p:ext uri="{BB962C8B-B14F-4D97-AF65-F5344CB8AC3E}">
        <p14:creationId xmlns:p14="http://schemas.microsoft.com/office/powerpoint/2010/main" val="7976962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D Income-Related Monthly </a:t>
            </a:r>
            <a:br>
              <a:rPr lang="en-US" dirty="0"/>
            </a:br>
            <a:r>
              <a:rPr lang="en-US" dirty="0"/>
              <a:t>Adjustment Amount (Part D–IRMAA)</a:t>
            </a:r>
          </a:p>
        </p:txBody>
      </p:sp>
      <p:sp>
        <p:nvSpPr>
          <p:cNvPr id="9" name="TextBox 8"/>
          <p:cNvSpPr txBox="1"/>
          <p:nvPr/>
        </p:nvSpPr>
        <p:spPr>
          <a:xfrm>
            <a:off x="1098396" y="749790"/>
            <a:ext cx="7198112" cy="338554"/>
          </a:xfrm>
          <a:prstGeom prst="rect">
            <a:avLst/>
          </a:prstGeom>
          <a:noFill/>
        </p:spPr>
        <p:txBody>
          <a:bodyPr wrap="square" rtlCol="0">
            <a:spAutoFit/>
          </a:bodyPr>
          <a:lstStyle/>
          <a:p>
            <a:pPr algn="ctr"/>
            <a:r>
              <a:rPr lang="en-US" sz="1600" b="1" dirty="0">
                <a:solidFill>
                  <a:schemeClr val="accent1">
                    <a:lumMod val="50000"/>
                  </a:schemeClr>
                </a:solidFill>
              </a:rPr>
              <a:t>Chart is based on your yearly income </a:t>
            </a:r>
            <a:r>
              <a:rPr lang="en-US" sz="1600" b="1" i="1" dirty="0">
                <a:solidFill>
                  <a:schemeClr val="accent1">
                    <a:lumMod val="50000"/>
                  </a:schemeClr>
                </a:solidFill>
              </a:rPr>
              <a:t>in </a:t>
            </a:r>
            <a:r>
              <a:rPr lang="en-US" sz="1600" b="1" i="1" dirty="0" smtClean="0">
                <a:solidFill>
                  <a:schemeClr val="accent1">
                    <a:lumMod val="50000"/>
                  </a:schemeClr>
                </a:solidFill>
              </a:rPr>
              <a:t>2016 </a:t>
            </a:r>
            <a:r>
              <a:rPr lang="en-US" sz="1600" b="1" dirty="0">
                <a:solidFill>
                  <a:schemeClr val="accent1">
                    <a:lumMod val="50000"/>
                  </a:schemeClr>
                </a:solidFill>
              </a:rPr>
              <a:t>(for what you pay in </a:t>
            </a:r>
            <a:r>
              <a:rPr lang="en-US" sz="1600" b="1" dirty="0" smtClean="0">
                <a:solidFill>
                  <a:schemeClr val="accent1">
                    <a:lumMod val="50000"/>
                  </a:schemeClr>
                </a:solidFill>
              </a:rPr>
              <a:t>2018)</a:t>
            </a:r>
            <a:endParaRPr lang="en-US" sz="1600" dirty="0">
              <a:solidFill>
                <a:prstClr val="black"/>
              </a:solidFill>
            </a:endParaRPr>
          </a:p>
        </p:txBody>
      </p:sp>
      <p:graphicFrame>
        <p:nvGraphicFramePr>
          <p:cNvPr id="7" name="Content Placeholder 8" descr="If Your Yearly Income in 2011 was&#10;File Individual Tax Return          File Joint Tax Return       In 2013 You Pay&#10;  $85,000 or less $170,000 or less Your Plan Premium (YPP)&#10;  $85,000.01 – $107,000  $170,000.01 – $214,000 YPP + $11.60*&#10;  $107,000.01 – $160,000  $214,000.01 – $320,000 YPP + $29.90*&#10;  $160,000.01 – $214,000  $320,000.01 – $428,000 YPP + $48.30*&#10;  Above $214,000 Above $428,000  YPP + $66.60*&#10;" title="Income-Related Monthy Adjustment Amount (IRMAA)"/>
          <p:cNvGraphicFramePr>
            <a:graphicFrameLocks/>
          </p:cNvGraphicFramePr>
          <p:nvPr>
            <p:extLst>
              <p:ext uri="{D42A27DB-BD31-4B8C-83A1-F6EECF244321}">
                <p14:modId xmlns:p14="http://schemas.microsoft.com/office/powerpoint/2010/main" val="2164958862"/>
              </p:ext>
            </p:extLst>
          </p:nvPr>
        </p:nvGraphicFramePr>
        <p:xfrm>
          <a:off x="120012" y="1091769"/>
          <a:ext cx="8915706" cy="3422485"/>
        </p:xfrm>
        <a:graphic>
          <a:graphicData uri="http://schemas.openxmlformats.org/drawingml/2006/table">
            <a:tbl>
              <a:tblPr firstRow="1" bandRow="1">
                <a:tableStyleId>{5C22544A-7EE6-4342-B048-85BDC9FD1C3A}</a:tableStyleId>
              </a:tblPr>
              <a:tblGrid>
                <a:gridCol w="2176291">
                  <a:extLst>
                    <a:ext uri="{9D8B030D-6E8A-4147-A177-3AD203B41FA5}">
                      <a16:colId xmlns:a16="http://schemas.microsoft.com/office/drawing/2014/main" xmlns="" val="20000"/>
                    </a:ext>
                  </a:extLst>
                </a:gridCol>
                <a:gridCol w="2423604">
                  <a:extLst>
                    <a:ext uri="{9D8B030D-6E8A-4147-A177-3AD203B41FA5}">
                      <a16:colId xmlns:a16="http://schemas.microsoft.com/office/drawing/2014/main" xmlns="" val="20001"/>
                    </a:ext>
                  </a:extLst>
                </a:gridCol>
                <a:gridCol w="2645637"/>
                <a:gridCol w="1670174">
                  <a:extLst>
                    <a:ext uri="{9D8B030D-6E8A-4147-A177-3AD203B41FA5}">
                      <a16:colId xmlns:a16="http://schemas.microsoft.com/office/drawing/2014/main" xmlns="" val="20002"/>
                    </a:ext>
                  </a:extLst>
                </a:gridCol>
              </a:tblGrid>
              <a:tr h="660395">
                <a:tc>
                  <a:txBody>
                    <a:bodyPr/>
                    <a:lstStyle/>
                    <a:p>
                      <a:pPr marL="0" marR="0" algn="ctr">
                        <a:lnSpc>
                          <a:spcPct val="100000"/>
                        </a:lnSpc>
                        <a:spcBef>
                          <a:spcPts val="600"/>
                        </a:spcBef>
                        <a:spcAft>
                          <a:spcPts val="0"/>
                        </a:spcAft>
                      </a:pPr>
                      <a:r>
                        <a:rPr lang="en-US" sz="1600" dirty="0" smtClean="0"/>
                        <a:t>Filing</a:t>
                      </a:r>
                      <a:r>
                        <a:rPr lang="en-US" sz="1600" baseline="0" dirty="0" smtClean="0"/>
                        <a:t> </a:t>
                      </a:r>
                      <a:r>
                        <a:rPr lang="en-US" sz="1600" baseline="0" dirty="0"/>
                        <a:t>an</a:t>
                      </a:r>
                      <a:r>
                        <a:rPr lang="en-US" sz="1600" dirty="0"/>
                        <a:t> Individual Tax Return</a:t>
                      </a:r>
                      <a:endParaRPr lang="en-US" sz="1600" dirty="0">
                        <a:latin typeface="Calibri"/>
                        <a:ea typeface="Calibri"/>
                        <a:cs typeface="Times New Roman"/>
                      </a:endParaRPr>
                    </a:p>
                  </a:txBody>
                  <a:tcPr marL="51435" marR="51435" marT="0" marB="0">
                    <a:solidFill>
                      <a:schemeClr val="tx2"/>
                    </a:solidFill>
                  </a:tcPr>
                </a:tc>
                <a:tc>
                  <a:txBody>
                    <a:bodyPr/>
                    <a:lstStyle/>
                    <a:p>
                      <a:pPr marL="0" marR="0" algn="ctr">
                        <a:lnSpc>
                          <a:spcPct val="100000"/>
                        </a:lnSpc>
                        <a:spcBef>
                          <a:spcPts val="600"/>
                        </a:spcBef>
                        <a:spcAft>
                          <a:spcPts val="0"/>
                        </a:spcAft>
                      </a:pPr>
                      <a:r>
                        <a:rPr lang="en-US" sz="1600" dirty="0" smtClean="0"/>
                        <a:t>Filing </a:t>
                      </a:r>
                      <a:r>
                        <a:rPr lang="en-US" sz="1600" dirty="0"/>
                        <a:t>a Joint Tax Return</a:t>
                      </a:r>
                      <a:endParaRPr lang="en-US" sz="1600" dirty="0">
                        <a:latin typeface="Calibri"/>
                        <a:ea typeface="Calibri"/>
                        <a:cs typeface="Times New Roman"/>
                      </a:endParaRPr>
                    </a:p>
                  </a:txBody>
                  <a:tcPr marL="51435" marR="51435" marT="0" marB="0">
                    <a:solidFill>
                      <a:schemeClr val="tx2"/>
                    </a:solidFill>
                  </a:tcPr>
                </a:tc>
                <a:tc>
                  <a:txBody>
                    <a:bodyPr/>
                    <a:lstStyle/>
                    <a:p>
                      <a:pPr marL="0" marR="0" algn="ctr">
                        <a:lnSpc>
                          <a:spcPct val="100000"/>
                        </a:lnSpc>
                        <a:spcBef>
                          <a:spcPts val="600"/>
                        </a:spcBef>
                        <a:spcAft>
                          <a:spcPts val="0"/>
                        </a:spcAft>
                      </a:pPr>
                      <a:r>
                        <a:rPr lang="en-US" sz="1600" dirty="0" smtClean="0">
                          <a:latin typeface="Calibri"/>
                          <a:ea typeface="Calibri"/>
                          <a:cs typeface="Times New Roman"/>
                        </a:rPr>
                        <a:t>File Married &amp; Separate Tax Return</a:t>
                      </a:r>
                      <a:endParaRPr lang="en-US" sz="1600" dirty="0">
                        <a:latin typeface="Calibri"/>
                        <a:ea typeface="Calibri"/>
                        <a:cs typeface="Times New Roman"/>
                      </a:endParaRPr>
                    </a:p>
                  </a:txBody>
                  <a:tcPr marL="51435" marR="51435" marT="0" marB="0">
                    <a:solidFill>
                      <a:schemeClr val="tx2"/>
                    </a:solidFill>
                  </a:tcPr>
                </a:tc>
                <a:tc>
                  <a:txBody>
                    <a:bodyPr/>
                    <a:lstStyle/>
                    <a:p>
                      <a:pPr marL="0" marR="0" algn="ctr">
                        <a:lnSpc>
                          <a:spcPct val="100000"/>
                        </a:lnSpc>
                        <a:spcBef>
                          <a:spcPts val="600"/>
                        </a:spcBef>
                        <a:spcAft>
                          <a:spcPts val="0"/>
                        </a:spcAft>
                      </a:pPr>
                      <a:r>
                        <a:rPr lang="en-US" sz="1600" dirty="0">
                          <a:latin typeface="Calibri"/>
                          <a:ea typeface="Calibri"/>
                          <a:cs typeface="Times New Roman"/>
                        </a:rPr>
                        <a:t>In </a:t>
                      </a:r>
                      <a:r>
                        <a:rPr lang="en-US" sz="1600" dirty="0" smtClean="0">
                          <a:latin typeface="Calibri"/>
                          <a:ea typeface="Calibri"/>
                          <a:cs typeface="Times New Roman"/>
                        </a:rPr>
                        <a:t>2018 </a:t>
                      </a:r>
                      <a:r>
                        <a:rPr lang="en-US" sz="1600" dirty="0">
                          <a:latin typeface="Calibri"/>
                          <a:ea typeface="Calibri"/>
                          <a:cs typeface="Times New Roman"/>
                        </a:rPr>
                        <a:t>You Pay Monthly</a:t>
                      </a:r>
                    </a:p>
                  </a:txBody>
                  <a:tcPr marL="51435" marR="51435" marT="0" marB="0">
                    <a:solidFill>
                      <a:schemeClr val="tx2"/>
                    </a:solidFill>
                  </a:tcPr>
                </a:tc>
                <a:extLst>
                  <a:ext uri="{0D108BD9-81ED-4DB2-BD59-A6C34878D82A}">
                    <a16:rowId xmlns:a16="http://schemas.microsoft.com/office/drawing/2014/main" xmlns="" val="10000"/>
                  </a:ext>
                </a:extLst>
              </a:tr>
              <a:tr h="582666">
                <a:tc>
                  <a:txBody>
                    <a:bodyPr/>
                    <a:lstStyle/>
                    <a:p>
                      <a:pPr marL="0" marR="0">
                        <a:lnSpc>
                          <a:spcPct val="100000"/>
                        </a:lnSpc>
                        <a:spcBef>
                          <a:spcPts val="600"/>
                        </a:spcBef>
                        <a:spcAft>
                          <a:spcPts val="0"/>
                        </a:spcAft>
                      </a:pPr>
                      <a:r>
                        <a:rPr lang="en-US" sz="1600" dirty="0"/>
                        <a:t> $85,000 or less</a:t>
                      </a:r>
                      <a:endParaRPr lang="en-US" sz="1600" dirty="0">
                        <a:latin typeface="Calibri"/>
                        <a:ea typeface="Calibri"/>
                        <a:cs typeface="Times New Roman"/>
                      </a:endParaRPr>
                    </a:p>
                  </a:txBody>
                  <a:tcPr marL="51435" marR="51435" marT="0" marB="0"/>
                </a:tc>
                <a:tc>
                  <a:txBody>
                    <a:bodyPr/>
                    <a:lstStyle/>
                    <a:p>
                      <a:pPr marL="290513" marR="0" indent="0">
                        <a:lnSpc>
                          <a:spcPct val="100000"/>
                        </a:lnSpc>
                        <a:spcBef>
                          <a:spcPts val="600"/>
                        </a:spcBef>
                        <a:spcAft>
                          <a:spcPts val="0"/>
                        </a:spcAft>
                      </a:pPr>
                      <a:r>
                        <a:rPr lang="en-US" sz="1600" dirty="0"/>
                        <a:t>$170,000 or less</a:t>
                      </a:r>
                      <a:endParaRPr lang="en-US" sz="1600" dirty="0">
                        <a:latin typeface="Calibri"/>
                        <a:ea typeface="Calibri"/>
                        <a:cs typeface="Times New Roman"/>
                      </a:endParaRPr>
                    </a:p>
                  </a:txBody>
                  <a:tcPr marL="51435" marR="51435" marT="0" marB="0"/>
                </a:tc>
                <a:tc>
                  <a:txBody>
                    <a:bodyPr/>
                    <a:lstStyle/>
                    <a:p>
                      <a:pPr marL="0" marR="0" algn="ctr">
                        <a:lnSpc>
                          <a:spcPct val="100000"/>
                        </a:lnSpc>
                        <a:spcBef>
                          <a:spcPts val="600"/>
                        </a:spcBef>
                        <a:spcAft>
                          <a:spcPts val="0"/>
                        </a:spcAft>
                      </a:pPr>
                      <a:r>
                        <a:rPr lang="en-US" sz="1600" spc="0" dirty="0" smtClean="0">
                          <a:latin typeface="Calibri"/>
                          <a:ea typeface="Calibri"/>
                          <a:cs typeface="Times New Roman"/>
                        </a:rPr>
                        <a:t>$85,000 or less</a:t>
                      </a:r>
                      <a:endParaRPr lang="en-US" sz="1600" spc="0" dirty="0">
                        <a:latin typeface="Calibri"/>
                        <a:ea typeface="Calibri"/>
                        <a:cs typeface="Times New Roman"/>
                      </a:endParaRPr>
                    </a:p>
                  </a:txBody>
                  <a:tcPr marL="51435" marR="51435" marT="0" marB="0"/>
                </a:tc>
                <a:tc>
                  <a:txBody>
                    <a:bodyPr/>
                    <a:lstStyle/>
                    <a:p>
                      <a:pPr marL="0" marR="0">
                        <a:lnSpc>
                          <a:spcPct val="100000"/>
                        </a:lnSpc>
                        <a:spcBef>
                          <a:spcPts val="600"/>
                        </a:spcBef>
                        <a:spcAft>
                          <a:spcPts val="0"/>
                        </a:spcAft>
                      </a:pPr>
                      <a:r>
                        <a:rPr lang="en-US" sz="1600" spc="0" dirty="0"/>
                        <a:t>Your</a:t>
                      </a:r>
                      <a:r>
                        <a:rPr lang="en-US" sz="1600" spc="0" baseline="0" dirty="0"/>
                        <a:t> Plan Premium (YPP)</a:t>
                      </a:r>
                      <a:endParaRPr lang="en-US" sz="1600" spc="0" dirty="0">
                        <a:latin typeface="Calibri"/>
                        <a:ea typeface="Calibri"/>
                        <a:cs typeface="Times New Roman"/>
                      </a:endParaRPr>
                    </a:p>
                  </a:txBody>
                  <a:tcPr marL="51435" marR="51435" marT="0" marB="0"/>
                </a:tc>
                <a:extLst>
                  <a:ext uri="{0D108BD9-81ED-4DB2-BD59-A6C34878D82A}">
                    <a16:rowId xmlns:a16="http://schemas.microsoft.com/office/drawing/2014/main" xmlns="" val="10001"/>
                  </a:ext>
                </a:extLst>
              </a:tr>
              <a:tr h="639192">
                <a:tc>
                  <a:txBody>
                    <a:bodyPr/>
                    <a:lstStyle/>
                    <a:p>
                      <a:pPr marL="0" marR="0">
                        <a:lnSpc>
                          <a:spcPct val="100000"/>
                        </a:lnSpc>
                        <a:spcBef>
                          <a:spcPts val="600"/>
                        </a:spcBef>
                        <a:spcAft>
                          <a:spcPts val="0"/>
                        </a:spcAft>
                      </a:pPr>
                      <a:r>
                        <a:rPr lang="en-US" sz="1600" dirty="0"/>
                        <a:t>Above $85,000 Up to $107,000 </a:t>
                      </a:r>
                      <a:endParaRPr lang="en-US" sz="1600" dirty="0">
                        <a:latin typeface="Calibri"/>
                        <a:ea typeface="Calibri"/>
                        <a:cs typeface="Times New Roman"/>
                      </a:endParaRPr>
                    </a:p>
                  </a:txBody>
                  <a:tcPr marL="51435" marR="51435" marT="0" marB="0"/>
                </a:tc>
                <a:tc>
                  <a:txBody>
                    <a:bodyPr/>
                    <a:lstStyle/>
                    <a:p>
                      <a:pPr marL="290513" marR="0" indent="0">
                        <a:lnSpc>
                          <a:spcPct val="100000"/>
                        </a:lnSpc>
                        <a:spcBef>
                          <a:spcPts val="600"/>
                        </a:spcBef>
                        <a:spcAft>
                          <a:spcPts val="0"/>
                        </a:spcAft>
                      </a:pPr>
                      <a:r>
                        <a:rPr lang="en-US" sz="1600" spc="-50" baseline="0" dirty="0"/>
                        <a:t>Above $170,000 Up to $214,000</a:t>
                      </a:r>
                      <a:endParaRPr lang="en-US" sz="1600" spc="-50" baseline="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smtClean="0">
                          <a:latin typeface="Calibri"/>
                          <a:ea typeface="Calibri"/>
                          <a:cs typeface="Times New Roman"/>
                        </a:rPr>
                        <a:t>Not</a:t>
                      </a:r>
                      <a:r>
                        <a:rPr lang="en-US" sz="1600" baseline="0" dirty="0" smtClean="0">
                          <a:latin typeface="Calibri"/>
                          <a:ea typeface="Calibri"/>
                          <a:cs typeface="Times New Roman"/>
                        </a:rPr>
                        <a:t> applicable</a:t>
                      </a:r>
                      <a:endParaRPr lang="en-US" sz="16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a:t>YPP + $</a:t>
                      </a:r>
                      <a:r>
                        <a:rPr lang="en-US" sz="1600" dirty="0" smtClean="0"/>
                        <a:t>13.00</a:t>
                      </a:r>
                      <a:r>
                        <a:rPr lang="en-US" sz="1600" dirty="0"/>
                        <a:t>*</a:t>
                      </a:r>
                      <a:endParaRPr lang="en-US" sz="1600" dirty="0">
                        <a:latin typeface="Calibri"/>
                        <a:ea typeface="Calibri"/>
                        <a:cs typeface="Times New Roman"/>
                      </a:endParaRPr>
                    </a:p>
                  </a:txBody>
                  <a:tcPr marL="51435" marR="51435" marT="0" marB="0"/>
                </a:tc>
                <a:extLst>
                  <a:ext uri="{0D108BD9-81ED-4DB2-BD59-A6C34878D82A}">
                    <a16:rowId xmlns:a16="http://schemas.microsoft.com/office/drawing/2014/main" xmlns="" val="10002"/>
                  </a:ext>
                </a:extLst>
              </a:tr>
              <a:tr h="594856">
                <a:tc>
                  <a:txBody>
                    <a:bodyPr/>
                    <a:lstStyle/>
                    <a:p>
                      <a:pPr marL="0" marR="0">
                        <a:lnSpc>
                          <a:spcPct val="100000"/>
                        </a:lnSpc>
                        <a:spcBef>
                          <a:spcPts val="600"/>
                        </a:spcBef>
                        <a:spcAft>
                          <a:spcPts val="0"/>
                        </a:spcAft>
                      </a:pPr>
                      <a:r>
                        <a:rPr lang="en-US" sz="1600" spc="-50" dirty="0"/>
                        <a:t>Above $107,000 Up to $</a:t>
                      </a:r>
                      <a:r>
                        <a:rPr lang="en-US" sz="1600" spc="-50" dirty="0" smtClean="0"/>
                        <a:t>133,500 </a:t>
                      </a:r>
                      <a:endParaRPr lang="en-US" sz="1600" spc="-50" dirty="0">
                        <a:latin typeface="Calibri"/>
                        <a:ea typeface="Calibri"/>
                        <a:cs typeface="Times New Roman"/>
                      </a:endParaRPr>
                    </a:p>
                  </a:txBody>
                  <a:tcPr marL="51435" marR="51435" marT="0" marB="0"/>
                </a:tc>
                <a:tc>
                  <a:txBody>
                    <a:bodyPr/>
                    <a:lstStyle/>
                    <a:p>
                      <a:pPr marL="290513" marR="0" indent="0">
                        <a:lnSpc>
                          <a:spcPct val="100000"/>
                        </a:lnSpc>
                        <a:spcBef>
                          <a:spcPts val="600"/>
                        </a:spcBef>
                        <a:spcAft>
                          <a:spcPts val="0"/>
                        </a:spcAft>
                      </a:pPr>
                      <a:r>
                        <a:rPr lang="en-US" sz="1600" spc="-50" dirty="0"/>
                        <a:t>Above</a:t>
                      </a:r>
                      <a:r>
                        <a:rPr lang="en-US" sz="1600" spc="-50" baseline="0" dirty="0"/>
                        <a:t> </a:t>
                      </a:r>
                      <a:r>
                        <a:rPr lang="en-US" sz="1600" spc="-50" dirty="0"/>
                        <a:t>$214,000 Up to </a:t>
                      </a:r>
                      <a:r>
                        <a:rPr lang="en-US" sz="1600" spc="-50" dirty="0" smtClean="0"/>
                        <a:t>$267,000</a:t>
                      </a:r>
                      <a:endParaRPr lang="en-US" sz="1600" spc="-5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smtClean="0">
                          <a:latin typeface="Calibri"/>
                          <a:ea typeface="Calibri"/>
                          <a:cs typeface="Times New Roman"/>
                        </a:rPr>
                        <a:t>Not applicable</a:t>
                      </a:r>
                      <a:endParaRPr lang="en-US" sz="16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a:t>YPP + $</a:t>
                      </a:r>
                      <a:r>
                        <a:rPr lang="en-US" sz="1600" dirty="0" smtClean="0"/>
                        <a:t>33.60</a:t>
                      </a:r>
                      <a:r>
                        <a:rPr lang="en-US" sz="1600" dirty="0"/>
                        <a:t>*</a:t>
                      </a:r>
                      <a:endParaRPr lang="en-US" sz="1600" dirty="0">
                        <a:latin typeface="Calibri"/>
                        <a:ea typeface="Calibri"/>
                        <a:cs typeface="Times New Roman"/>
                      </a:endParaRPr>
                    </a:p>
                  </a:txBody>
                  <a:tcPr marL="51435" marR="51435" marT="0" marB="0"/>
                </a:tc>
                <a:extLst>
                  <a:ext uri="{0D108BD9-81ED-4DB2-BD59-A6C34878D82A}">
                    <a16:rowId xmlns:a16="http://schemas.microsoft.com/office/drawing/2014/main" xmlns="" val="10003"/>
                  </a:ext>
                </a:extLst>
              </a:tr>
              <a:tr h="594856">
                <a:tc>
                  <a:txBody>
                    <a:bodyPr/>
                    <a:lstStyle/>
                    <a:p>
                      <a:pPr marL="0" marR="0">
                        <a:lnSpc>
                          <a:spcPct val="100000"/>
                        </a:lnSpc>
                        <a:spcBef>
                          <a:spcPts val="600"/>
                        </a:spcBef>
                        <a:spcAft>
                          <a:spcPts val="0"/>
                        </a:spcAft>
                      </a:pPr>
                      <a:r>
                        <a:rPr lang="en-US" sz="1600" spc="-50" baseline="0" dirty="0"/>
                        <a:t>Above $</a:t>
                      </a:r>
                      <a:r>
                        <a:rPr lang="en-US" sz="1600" spc="-50" baseline="0" dirty="0" smtClean="0"/>
                        <a:t>133,500 </a:t>
                      </a:r>
                      <a:r>
                        <a:rPr lang="en-US" sz="1600" spc="-50" baseline="0" dirty="0"/>
                        <a:t>Up to </a:t>
                      </a:r>
                      <a:r>
                        <a:rPr lang="en-US" sz="1600" spc="-50" baseline="0" dirty="0" smtClean="0"/>
                        <a:t>$160,000 </a:t>
                      </a:r>
                      <a:endParaRPr lang="en-US" sz="1600" spc="-50" baseline="0" dirty="0">
                        <a:latin typeface="Calibri"/>
                        <a:ea typeface="Calibri"/>
                        <a:cs typeface="Times New Roman"/>
                      </a:endParaRPr>
                    </a:p>
                  </a:txBody>
                  <a:tcPr marL="51435" marR="51435" marT="0" marB="0"/>
                </a:tc>
                <a:tc>
                  <a:txBody>
                    <a:bodyPr/>
                    <a:lstStyle/>
                    <a:p>
                      <a:pPr marL="290513" marR="0" indent="0">
                        <a:lnSpc>
                          <a:spcPct val="100000"/>
                        </a:lnSpc>
                        <a:spcBef>
                          <a:spcPts val="600"/>
                        </a:spcBef>
                        <a:spcAft>
                          <a:spcPts val="0"/>
                        </a:spcAft>
                      </a:pPr>
                      <a:r>
                        <a:rPr lang="en-US" sz="1600" spc="-50" dirty="0"/>
                        <a:t>Above </a:t>
                      </a:r>
                      <a:r>
                        <a:rPr lang="en-US" sz="1600" spc="-50" dirty="0" smtClean="0"/>
                        <a:t>$267,000 </a:t>
                      </a:r>
                      <a:r>
                        <a:rPr lang="en-US" sz="1600" spc="-50" dirty="0"/>
                        <a:t>Up to </a:t>
                      </a:r>
                      <a:r>
                        <a:rPr lang="en-US" sz="1600" spc="-50" dirty="0" smtClean="0"/>
                        <a:t>$320,000</a:t>
                      </a:r>
                      <a:endParaRPr lang="en-US" sz="1600" spc="-5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smtClean="0">
                          <a:latin typeface="Calibri"/>
                          <a:ea typeface="Calibri"/>
                          <a:cs typeface="Times New Roman"/>
                        </a:rPr>
                        <a:t>Not applicable</a:t>
                      </a:r>
                      <a:endParaRPr lang="en-US" sz="16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a:t>YPP + $</a:t>
                      </a:r>
                      <a:r>
                        <a:rPr lang="en-US" sz="1600" dirty="0" smtClean="0"/>
                        <a:t>54.20</a:t>
                      </a:r>
                      <a:r>
                        <a:rPr lang="en-US" sz="1600" dirty="0"/>
                        <a:t>*</a:t>
                      </a:r>
                      <a:endParaRPr lang="en-US" sz="1600" dirty="0">
                        <a:latin typeface="Calibri"/>
                        <a:ea typeface="Calibri"/>
                        <a:cs typeface="Times New Roman"/>
                      </a:endParaRPr>
                    </a:p>
                  </a:txBody>
                  <a:tcPr marL="51435" marR="51435" marT="0" marB="0"/>
                </a:tc>
                <a:extLst>
                  <a:ext uri="{0D108BD9-81ED-4DB2-BD59-A6C34878D82A}">
                    <a16:rowId xmlns:a16="http://schemas.microsoft.com/office/drawing/2014/main" xmlns="" val="10004"/>
                  </a:ext>
                </a:extLst>
              </a:tr>
              <a:tr h="350520">
                <a:tc>
                  <a:txBody>
                    <a:bodyPr/>
                    <a:lstStyle/>
                    <a:p>
                      <a:pPr marL="0" marR="0">
                        <a:lnSpc>
                          <a:spcPct val="100000"/>
                        </a:lnSpc>
                        <a:spcBef>
                          <a:spcPts val="600"/>
                        </a:spcBef>
                        <a:spcAft>
                          <a:spcPts val="0"/>
                        </a:spcAft>
                      </a:pPr>
                      <a:r>
                        <a:rPr lang="en-US" sz="1600" baseline="0" dirty="0"/>
                        <a:t>Above </a:t>
                      </a:r>
                      <a:r>
                        <a:rPr lang="en-US" sz="1600" dirty="0" smtClean="0"/>
                        <a:t>$160,000</a:t>
                      </a:r>
                      <a:endParaRPr lang="en-US" sz="1600" dirty="0">
                        <a:latin typeface="Calibri"/>
                        <a:ea typeface="Calibri"/>
                        <a:cs typeface="Times New Roman"/>
                      </a:endParaRPr>
                    </a:p>
                  </a:txBody>
                  <a:tcPr marL="51435" marR="51435" marT="0" marB="0"/>
                </a:tc>
                <a:tc>
                  <a:txBody>
                    <a:bodyPr/>
                    <a:lstStyle/>
                    <a:p>
                      <a:pPr marL="290513" marR="0" indent="0">
                        <a:lnSpc>
                          <a:spcPct val="100000"/>
                        </a:lnSpc>
                        <a:spcBef>
                          <a:spcPts val="600"/>
                        </a:spcBef>
                        <a:spcAft>
                          <a:spcPts val="0"/>
                        </a:spcAft>
                      </a:pPr>
                      <a:r>
                        <a:rPr lang="en-US" sz="1600" dirty="0"/>
                        <a:t>Above </a:t>
                      </a:r>
                      <a:r>
                        <a:rPr lang="en-US" sz="1600" dirty="0" smtClean="0"/>
                        <a:t>$320,000 </a:t>
                      </a:r>
                      <a:endParaRPr lang="en-US" sz="16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smtClean="0">
                          <a:latin typeface="Calibri"/>
                          <a:ea typeface="Calibri"/>
                          <a:cs typeface="Times New Roman"/>
                        </a:rPr>
                        <a:t>Above $85,000</a:t>
                      </a:r>
                      <a:endParaRPr lang="en-US" sz="16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a:t>YPP + $</a:t>
                      </a:r>
                      <a:r>
                        <a:rPr lang="en-US" sz="1600" dirty="0" smtClean="0"/>
                        <a:t>74.80</a:t>
                      </a:r>
                      <a:r>
                        <a:rPr lang="en-US" sz="1600" dirty="0"/>
                        <a:t>*</a:t>
                      </a:r>
                      <a:endParaRPr lang="en-US" sz="1600" dirty="0">
                        <a:latin typeface="Calibri"/>
                        <a:ea typeface="Calibri"/>
                        <a:cs typeface="Times New Roman"/>
                      </a:endParaRPr>
                    </a:p>
                  </a:txBody>
                  <a:tcPr marL="51435" marR="51435" marT="0" marB="0"/>
                </a:tc>
                <a:extLst>
                  <a:ext uri="{0D108BD9-81ED-4DB2-BD59-A6C34878D82A}">
                    <a16:rowId xmlns:a16="http://schemas.microsoft.com/office/drawing/2014/main" xmlns="" val="10005"/>
                  </a:ext>
                </a:extLst>
              </a:tr>
            </a:tbl>
          </a:graphicData>
        </a:graphic>
      </p:graphicFrame>
      <p:sp>
        <p:nvSpPr>
          <p:cNvPr id="8" name="TextBox 7"/>
          <p:cNvSpPr txBox="1"/>
          <p:nvPr/>
        </p:nvSpPr>
        <p:spPr>
          <a:xfrm>
            <a:off x="120012" y="4545612"/>
            <a:ext cx="5995039" cy="276999"/>
          </a:xfrm>
          <a:prstGeom prst="rect">
            <a:avLst/>
          </a:prstGeom>
          <a:noFill/>
        </p:spPr>
        <p:txBody>
          <a:bodyPr wrap="none" rtlCol="0">
            <a:spAutoFit/>
          </a:bodyPr>
          <a:lstStyle/>
          <a:p>
            <a:r>
              <a:rPr lang="en-US" sz="1200" b="1" dirty="0">
                <a:solidFill>
                  <a:prstClr val="black"/>
                </a:solidFill>
              </a:rPr>
              <a:t>*IRMAA is adjusted each year, as it’s calculated from the annual beneficiary base premium.</a:t>
            </a:r>
          </a:p>
        </p:txBody>
      </p:sp>
      <p:sp>
        <p:nvSpPr>
          <p:cNvPr id="3" name="Date Placeholder 2"/>
          <p:cNvSpPr>
            <a:spLocks noGrp="1"/>
          </p:cNvSpPr>
          <p:nvPr>
            <p:ph type="dt" sz="half" idx="4294967295"/>
          </p:nvPr>
        </p:nvSpPr>
        <p:spPr>
          <a:xfrm>
            <a:off x="629755" y="4767265"/>
            <a:ext cx="1543051" cy="273844"/>
          </a:xfrm>
          <a:prstGeom prst="rect">
            <a:avLst/>
          </a:prstGeom>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61</a:t>
            </a:fld>
            <a:endParaRPr lang="en-US" dirty="0"/>
          </a:p>
        </p:txBody>
      </p:sp>
    </p:spTree>
    <p:custDataLst>
      <p:tags r:id="rId1"/>
    </p:custDataLst>
    <p:extLst>
      <p:ext uri="{BB962C8B-B14F-4D97-AF65-F5344CB8AC3E}">
        <p14:creationId xmlns:p14="http://schemas.microsoft.com/office/powerpoint/2010/main" val="33918652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a:t>
            </a:r>
            <a:r>
              <a:rPr lang="en-US" dirty="0"/>
              <a:t>D </a:t>
            </a:r>
            <a:r>
              <a:rPr lang="en-US" dirty="0" smtClean="0"/>
              <a:t>Cost Considerations </a:t>
            </a:r>
            <a:endParaRPr lang="en-US" dirty="0"/>
          </a:p>
        </p:txBody>
      </p:sp>
      <p:grpSp>
        <p:nvGrpSpPr>
          <p:cNvPr id="9" name="Group 8" title="art"/>
          <p:cNvGrpSpPr/>
          <p:nvPr/>
        </p:nvGrpSpPr>
        <p:grpSpPr>
          <a:xfrm>
            <a:off x="452135" y="2036172"/>
            <a:ext cx="1466303" cy="1723626"/>
            <a:chOff x="7108787" y="2022298"/>
            <a:chExt cx="1909569" cy="1749774"/>
          </a:xfrm>
        </p:grpSpPr>
        <p:pic>
          <p:nvPicPr>
            <p:cNvPr id="10" name="Picture 9"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3" name="Content Placeholder 2"/>
          <p:cNvSpPr>
            <a:spLocks noGrp="1"/>
          </p:cNvSpPr>
          <p:nvPr>
            <p:ph idx="4294967295"/>
          </p:nvPr>
        </p:nvSpPr>
        <p:spPr>
          <a:xfrm>
            <a:off x="1792384" y="857253"/>
            <a:ext cx="7074757" cy="3738563"/>
          </a:xfrm>
        </p:spPr>
        <p:txBody>
          <a:bodyPr>
            <a:normAutofit/>
          </a:bodyPr>
          <a:lstStyle/>
          <a:p>
            <a:pPr>
              <a:spcBef>
                <a:spcPts val="600"/>
              </a:spcBef>
            </a:pPr>
            <a:r>
              <a:rPr lang="en-US" dirty="0" smtClean="0"/>
              <a:t>Plans </a:t>
            </a:r>
            <a:r>
              <a:rPr lang="en-US" dirty="0"/>
              <a:t>have formularies (lists of covered drugs)</a:t>
            </a:r>
          </a:p>
          <a:p>
            <a:pPr lvl="1">
              <a:spcBef>
                <a:spcPts val="600"/>
              </a:spcBef>
            </a:pPr>
            <a:r>
              <a:rPr lang="en-US" dirty="0"/>
              <a:t>Must include range of drugs in each </a:t>
            </a:r>
            <a:r>
              <a:rPr lang="en-US" dirty="0" smtClean="0"/>
              <a:t>category</a:t>
            </a:r>
          </a:p>
          <a:p>
            <a:pPr lvl="1">
              <a:spcBef>
                <a:spcPts val="600"/>
              </a:spcBef>
            </a:pPr>
            <a:r>
              <a:rPr lang="en-US" dirty="0" smtClean="0"/>
              <a:t>Include generic and brand-name drugs</a:t>
            </a:r>
            <a:endParaRPr lang="en-US" dirty="0"/>
          </a:p>
          <a:p>
            <a:pPr>
              <a:spcBef>
                <a:spcPts val="600"/>
              </a:spcBef>
            </a:pPr>
            <a:r>
              <a:rPr lang="en-US" dirty="0"/>
              <a:t>You can choose a plan and join</a:t>
            </a:r>
          </a:p>
          <a:p>
            <a:pPr lvl="1">
              <a:spcBef>
                <a:spcPts val="600"/>
              </a:spcBef>
            </a:pPr>
            <a:r>
              <a:rPr lang="en-US" dirty="0"/>
              <a:t>May pay a lifetime penalty if you join later and didn’t have creditable coverage (no more than a </a:t>
            </a:r>
            <a:r>
              <a:rPr lang="en-US" dirty="0" smtClean="0"/>
              <a:t>63-day </a:t>
            </a:r>
            <a:r>
              <a:rPr lang="en-US" dirty="0"/>
              <a:t>gap)</a:t>
            </a:r>
          </a:p>
          <a:p>
            <a:pPr>
              <a:spcBef>
                <a:spcPts val="600"/>
              </a:spcBef>
            </a:pPr>
            <a:r>
              <a:rPr lang="en-US" dirty="0" smtClean="0"/>
              <a:t>Costs vary by plan</a:t>
            </a:r>
          </a:p>
          <a:p>
            <a:pPr>
              <a:spcBef>
                <a:spcPts val="600"/>
              </a:spcBef>
            </a:pPr>
            <a:r>
              <a:rPr lang="en-US" dirty="0" smtClean="0"/>
              <a:t>There’s </a:t>
            </a:r>
            <a:r>
              <a:rPr lang="en-US" dirty="0"/>
              <a:t>Extra Help to pay Part D </a:t>
            </a:r>
            <a:r>
              <a:rPr lang="en-US" dirty="0" smtClean="0"/>
              <a:t>costs if </a:t>
            </a:r>
            <a:r>
              <a:rPr lang="en-US" dirty="0"/>
              <a:t>you have limited income and resources </a:t>
            </a:r>
            <a:r>
              <a:rPr lang="en-US" dirty="0" smtClean="0"/>
              <a:t>(see next slide)</a:t>
            </a:r>
            <a:endParaRPr lang="en-US" dirty="0"/>
          </a:p>
          <a:p>
            <a:endParaRPr lang="en-US" dirty="0"/>
          </a:p>
        </p:txBody>
      </p:sp>
      <p:sp>
        <p:nvSpPr>
          <p:cNvPr id="14" name="Date Placeholder 13"/>
          <p:cNvSpPr>
            <a:spLocks noGrp="1"/>
          </p:cNvSpPr>
          <p:nvPr>
            <p:ph type="dt" sz="half" idx="10"/>
          </p:nvPr>
        </p:nvSpPr>
        <p:spPr/>
        <p:txBody>
          <a:bodyPr/>
          <a:lstStyle/>
          <a:p>
            <a:r>
              <a:rPr lang="en-US" smtClean="0"/>
              <a:t>March 2018</a:t>
            </a:r>
            <a:endParaRPr lang="en-US" dirty="0"/>
          </a:p>
        </p:txBody>
      </p:sp>
      <p:sp>
        <p:nvSpPr>
          <p:cNvPr id="15" name="Footer Placeholder 14"/>
          <p:cNvSpPr>
            <a:spLocks noGrp="1"/>
          </p:cNvSpPr>
          <p:nvPr>
            <p:ph type="ftr" sz="quarter" idx="11"/>
          </p:nvPr>
        </p:nvSpPr>
        <p:spPr/>
        <p:txBody>
          <a:bodyPr/>
          <a:lstStyle/>
          <a:p>
            <a:r>
              <a:rPr lang="en-US" smtClean="0"/>
              <a:t>Understanding Medicare</a:t>
            </a:r>
            <a:endParaRPr lang="en-US" dirty="0"/>
          </a:p>
        </p:txBody>
      </p:sp>
      <p:sp>
        <p:nvSpPr>
          <p:cNvPr id="16" name="Slide Number Placeholder 15"/>
          <p:cNvSpPr>
            <a:spLocks noGrp="1"/>
          </p:cNvSpPr>
          <p:nvPr>
            <p:ph type="sldNum" sz="quarter" idx="12"/>
          </p:nvPr>
        </p:nvSpPr>
        <p:spPr/>
        <p:txBody>
          <a:bodyPr/>
          <a:lstStyle/>
          <a:p>
            <a:fld id="{F62912B7-67D0-4C7F-B2EE-F336CB0BE48F}" type="slidenum">
              <a:rPr lang="en-US" smtClean="0"/>
              <a:t>62</a:t>
            </a:fld>
            <a:endParaRPr lang="en-US" dirty="0"/>
          </a:p>
        </p:txBody>
      </p:sp>
    </p:spTree>
    <p:extLst>
      <p:ext uri="{BB962C8B-B14F-4D97-AF65-F5344CB8AC3E}">
        <p14:creationId xmlns:p14="http://schemas.microsoft.com/office/powerpoint/2010/main" val="18001072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dirty="0"/>
              <a:t>What </a:t>
            </a:r>
            <a:r>
              <a:rPr lang="en-US" dirty="0" smtClean="0"/>
              <a:t>is </a:t>
            </a:r>
            <a:r>
              <a:rPr lang="en-US" dirty="0"/>
              <a:t>Extra Help?</a:t>
            </a:r>
          </a:p>
        </p:txBody>
      </p:sp>
      <p:grpSp>
        <p:nvGrpSpPr>
          <p:cNvPr id="9" name="Group 8" title="art"/>
          <p:cNvGrpSpPr/>
          <p:nvPr/>
        </p:nvGrpSpPr>
        <p:grpSpPr>
          <a:xfrm>
            <a:off x="270982" y="2028246"/>
            <a:ext cx="1466303" cy="1723626"/>
            <a:chOff x="7108787" y="2022298"/>
            <a:chExt cx="1909569" cy="1749774"/>
          </a:xfrm>
        </p:grpSpPr>
        <p:pic>
          <p:nvPicPr>
            <p:cNvPr id="10" name="Picture 9"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668675" name="Rectangle 3"/>
          <p:cNvSpPr>
            <a:spLocks noGrp="1" noChangeArrowheads="1"/>
          </p:cNvSpPr>
          <p:nvPr>
            <p:ph idx="1"/>
          </p:nvPr>
        </p:nvSpPr>
        <p:spPr>
          <a:xfrm>
            <a:off x="1524000" y="1012851"/>
            <a:ext cx="7190317" cy="3754417"/>
          </a:xfrm>
        </p:spPr>
        <p:txBody>
          <a:bodyPr>
            <a:normAutofit lnSpcReduction="10000"/>
          </a:bodyPr>
          <a:lstStyle/>
          <a:p>
            <a:r>
              <a:rPr lang="en-US" dirty="0"/>
              <a:t>Program to help people pay for Medicare prescription drug costs (Part D)</a:t>
            </a:r>
          </a:p>
          <a:p>
            <a:pPr lvl="1" indent="-219069"/>
            <a:r>
              <a:rPr lang="en-US" dirty="0"/>
              <a:t>Also called the </a:t>
            </a:r>
            <a:r>
              <a:rPr lang="en-US" dirty="0" smtClean="0"/>
              <a:t>Low-Income Subsidy </a:t>
            </a:r>
          </a:p>
          <a:p>
            <a:r>
              <a:rPr lang="en-US" dirty="0" smtClean="0"/>
              <a:t>If </a:t>
            </a:r>
            <a:r>
              <a:rPr lang="en-US" dirty="0"/>
              <a:t>you have lowest income and resources</a:t>
            </a:r>
          </a:p>
          <a:p>
            <a:pPr lvl="1"/>
            <a:r>
              <a:rPr lang="en-US" dirty="0"/>
              <a:t>Pay no premiums or deductible, and small or no copayments</a:t>
            </a:r>
          </a:p>
          <a:p>
            <a:r>
              <a:rPr lang="en-US" dirty="0"/>
              <a:t>If you have slightly higher income and resources</a:t>
            </a:r>
          </a:p>
          <a:p>
            <a:pPr lvl="1" indent="-219069"/>
            <a:r>
              <a:rPr lang="en-US" dirty="0" smtClean="0"/>
              <a:t>Pay reduced </a:t>
            </a:r>
            <a:r>
              <a:rPr lang="en-US" dirty="0"/>
              <a:t>deductible and a little more </a:t>
            </a:r>
            <a:r>
              <a:rPr lang="en-US" dirty="0" smtClean="0"/>
              <a:t>out of pocket</a:t>
            </a:r>
            <a:endParaRPr lang="en-US" dirty="0"/>
          </a:p>
          <a:p>
            <a:r>
              <a:rPr lang="en-US" dirty="0"/>
              <a:t>No coverage gap or late enrollment penalty if you qualify for Extra Help </a:t>
            </a:r>
          </a:p>
        </p:txBody>
      </p:sp>
      <p:sp>
        <p:nvSpPr>
          <p:cNvPr id="5" name="Date Placeholder 4"/>
          <p:cNvSpPr>
            <a:spLocks noGrp="1"/>
          </p:cNvSpPr>
          <p:nvPr>
            <p:ph type="dt" sz="half" idx="2"/>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Understanding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63</a:t>
            </a:fld>
            <a:endParaRPr lang="en-US" dirty="0"/>
          </a:p>
        </p:txBody>
      </p:sp>
    </p:spTree>
    <p:extLst>
      <p:ext uri="{BB962C8B-B14F-4D97-AF65-F5344CB8AC3E}">
        <p14:creationId xmlns:p14="http://schemas.microsoft.com/office/powerpoint/2010/main" val="1856833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r>
              <a:rPr lang="en-US" dirty="0"/>
              <a:t>Qualifying for Extra Help</a:t>
            </a:r>
          </a:p>
        </p:txBody>
      </p:sp>
      <p:grpSp>
        <p:nvGrpSpPr>
          <p:cNvPr id="9" name="Group 8" title="art"/>
          <p:cNvGrpSpPr/>
          <p:nvPr/>
        </p:nvGrpSpPr>
        <p:grpSpPr>
          <a:xfrm>
            <a:off x="295726" y="2000078"/>
            <a:ext cx="1466303" cy="1723626"/>
            <a:chOff x="7108787" y="2022298"/>
            <a:chExt cx="1909569" cy="1749774"/>
          </a:xfrm>
        </p:grpSpPr>
        <p:pic>
          <p:nvPicPr>
            <p:cNvPr id="10" name="Picture 9"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670723" name="Rectangle 3"/>
          <p:cNvSpPr>
            <a:spLocks noGrp="1" noChangeArrowheads="1"/>
          </p:cNvSpPr>
          <p:nvPr>
            <p:ph idx="1"/>
          </p:nvPr>
        </p:nvSpPr>
        <p:spPr>
          <a:xfrm>
            <a:off x="1473201" y="878311"/>
            <a:ext cx="7042151" cy="3754417"/>
          </a:xfrm>
        </p:spPr>
        <p:txBody>
          <a:bodyPr>
            <a:normAutofit fontScale="92500" lnSpcReduction="20000"/>
          </a:bodyPr>
          <a:lstStyle/>
          <a:p>
            <a:pPr>
              <a:lnSpc>
                <a:spcPct val="120000"/>
              </a:lnSpc>
            </a:pPr>
            <a:r>
              <a:rPr lang="en-US" dirty="0"/>
              <a:t>You automatically qualify for Extra Help if you get</a:t>
            </a:r>
          </a:p>
          <a:p>
            <a:pPr lvl="1" indent="-219069">
              <a:lnSpc>
                <a:spcPct val="120000"/>
              </a:lnSpc>
            </a:pPr>
            <a:r>
              <a:rPr lang="en-US" dirty="0"/>
              <a:t>Full Medicaid coverage</a:t>
            </a:r>
          </a:p>
          <a:p>
            <a:pPr lvl="1" indent="-219069">
              <a:lnSpc>
                <a:spcPct val="120000"/>
              </a:lnSpc>
            </a:pPr>
            <a:r>
              <a:rPr lang="en-US" dirty="0"/>
              <a:t>Supplemental Security Income (SSI) </a:t>
            </a:r>
          </a:p>
          <a:p>
            <a:pPr lvl="1" indent="-219069">
              <a:lnSpc>
                <a:spcPct val="120000"/>
              </a:lnSpc>
            </a:pPr>
            <a:r>
              <a:rPr lang="en-US" dirty="0"/>
              <a:t>Help from Medicaid paying your Medicare premiums</a:t>
            </a:r>
          </a:p>
          <a:p>
            <a:pPr>
              <a:lnSpc>
                <a:spcPct val="120000"/>
              </a:lnSpc>
            </a:pPr>
            <a:r>
              <a:rPr lang="en-US" dirty="0"/>
              <a:t>All others must apply</a:t>
            </a:r>
          </a:p>
          <a:p>
            <a:pPr lvl="1" indent="-219069">
              <a:lnSpc>
                <a:spcPct val="120000"/>
              </a:lnSpc>
            </a:pPr>
            <a:r>
              <a:rPr lang="en-US" dirty="0"/>
              <a:t>Online at </a:t>
            </a:r>
            <a:r>
              <a:rPr lang="en-US" dirty="0">
                <a:hlinkClick r:id="rId4"/>
              </a:rPr>
              <a:t>socialsecurity.gov</a:t>
            </a:r>
            <a:r>
              <a:rPr lang="en-US" dirty="0"/>
              <a:t> </a:t>
            </a:r>
          </a:p>
          <a:p>
            <a:pPr lvl="1" indent="-219069">
              <a:lnSpc>
                <a:spcPct val="120000"/>
              </a:lnSpc>
            </a:pPr>
            <a:r>
              <a:rPr lang="en-US" dirty="0"/>
              <a:t>Call Social Security at 1-800-772-1213 (TTY: 1-800-325-0778)</a:t>
            </a:r>
          </a:p>
          <a:p>
            <a:pPr lvl="2">
              <a:lnSpc>
                <a:spcPct val="120000"/>
              </a:lnSpc>
            </a:pPr>
            <a:r>
              <a:rPr lang="en-US" dirty="0"/>
              <a:t>Ask for “Application for Help with Medicare Prescription Drug Plan Costs” (SSA-1020)</a:t>
            </a:r>
          </a:p>
          <a:p>
            <a:pPr lvl="1" indent="-219069">
              <a:lnSpc>
                <a:spcPct val="120000"/>
              </a:lnSpc>
            </a:pPr>
            <a:r>
              <a:rPr lang="en-US" dirty="0"/>
              <a:t>Contact your state Medicaid agency</a:t>
            </a:r>
          </a:p>
        </p:txBody>
      </p:sp>
      <p:sp>
        <p:nvSpPr>
          <p:cNvPr id="5" name="Date Placeholder 4"/>
          <p:cNvSpPr>
            <a:spLocks noGrp="1"/>
          </p:cNvSpPr>
          <p:nvPr>
            <p:ph type="dt" sz="half" idx="2"/>
          </p:nvPr>
        </p:nvSpPr>
        <p:spPr/>
        <p:txBody>
          <a:bodyPr/>
          <a:lstStyle/>
          <a:p>
            <a:r>
              <a:rPr lang="en-US" smtClean="0"/>
              <a:t>March 2018</a:t>
            </a:r>
            <a:endParaRPr lang="en-US" dirty="0"/>
          </a:p>
        </p:txBody>
      </p:sp>
      <p:sp>
        <p:nvSpPr>
          <p:cNvPr id="6" name="Footer Placeholder 5"/>
          <p:cNvSpPr>
            <a:spLocks noGrp="1"/>
          </p:cNvSpPr>
          <p:nvPr>
            <p:ph type="ftr" sz="quarter" idx="11"/>
          </p:nvPr>
        </p:nvSpPr>
        <p:spPr/>
        <p:txBody>
          <a:bodyPr/>
          <a:lstStyle/>
          <a:p>
            <a:r>
              <a:rPr lang="en-US" smtClean="0"/>
              <a:t>Understanding Medicare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64</a:t>
            </a:fld>
            <a:endParaRPr lang="en-US" dirty="0"/>
          </a:p>
        </p:txBody>
      </p:sp>
    </p:spTree>
    <p:extLst>
      <p:ext uri="{BB962C8B-B14F-4D97-AF65-F5344CB8AC3E}">
        <p14:creationId xmlns:p14="http://schemas.microsoft.com/office/powerpoint/2010/main" val="35742287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t>Part D Late Enrollment Penalty</a:t>
            </a:r>
          </a:p>
        </p:txBody>
      </p:sp>
      <p:grpSp>
        <p:nvGrpSpPr>
          <p:cNvPr id="9" name="Group 8" title="art"/>
          <p:cNvGrpSpPr/>
          <p:nvPr/>
        </p:nvGrpSpPr>
        <p:grpSpPr>
          <a:xfrm>
            <a:off x="295726" y="2000078"/>
            <a:ext cx="1466303" cy="1723626"/>
            <a:chOff x="7108787" y="2022298"/>
            <a:chExt cx="1909569" cy="1749774"/>
          </a:xfrm>
        </p:grpSpPr>
        <p:pic>
          <p:nvPicPr>
            <p:cNvPr id="10" name="Picture 9" title="Part D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78852" name="Rectangle 3"/>
          <p:cNvSpPr>
            <a:spLocks noGrp="1" noChangeArrowheads="1"/>
          </p:cNvSpPr>
          <p:nvPr>
            <p:ph idx="1"/>
          </p:nvPr>
        </p:nvSpPr>
        <p:spPr>
          <a:xfrm>
            <a:off x="1795749" y="878310"/>
            <a:ext cx="6719601" cy="3888955"/>
          </a:xfrm>
        </p:spPr>
        <p:txBody>
          <a:bodyPr>
            <a:normAutofit lnSpcReduction="10000"/>
          </a:bodyPr>
          <a:lstStyle/>
          <a:p>
            <a:r>
              <a:rPr lang="en-US" sz="2800" dirty="0"/>
              <a:t>Higher premium if you wait to enroll</a:t>
            </a:r>
          </a:p>
          <a:p>
            <a:pPr marL="623872" lvl="1" indent="-333366"/>
            <a:r>
              <a:rPr lang="en-US" sz="2400" dirty="0"/>
              <a:t>Exceptions if you have</a:t>
            </a:r>
          </a:p>
          <a:p>
            <a:pPr marL="914377" lvl="2" indent="-290506"/>
            <a:r>
              <a:rPr lang="en-US" sz="2000" dirty="0"/>
              <a:t>Creditable coverage (no 63-day gap or longer)</a:t>
            </a:r>
          </a:p>
          <a:p>
            <a:pPr marL="914377" lvl="2" indent="-290506"/>
            <a:r>
              <a:rPr lang="en-US" sz="2000" dirty="0"/>
              <a:t>Extra Help</a:t>
            </a:r>
          </a:p>
          <a:p>
            <a:r>
              <a:rPr lang="en-US" sz="2800" dirty="0"/>
              <a:t>Pay penalty for as long as you have coverage</a:t>
            </a:r>
          </a:p>
          <a:p>
            <a:pPr marL="623872" lvl="1" indent="-333366"/>
            <a:r>
              <a:rPr lang="en-US" sz="2400" dirty="0"/>
              <a:t>1% of base beneficiary premium</a:t>
            </a:r>
          </a:p>
          <a:p>
            <a:pPr marL="914377" lvl="2" indent="-290506" defTabSz="485763"/>
            <a:r>
              <a:rPr lang="en-US" sz="2000" dirty="0"/>
              <a:t>For each full month eligible and not enrolled</a:t>
            </a:r>
          </a:p>
          <a:p>
            <a:pPr marL="623872" lvl="1" indent="-333366"/>
            <a:r>
              <a:rPr lang="en-US" sz="2400" dirty="0"/>
              <a:t>Amount changes every year, visit </a:t>
            </a:r>
            <a:r>
              <a:rPr lang="en-US" sz="2400" dirty="0">
                <a:hlinkClick r:id="rId5"/>
              </a:rPr>
              <a:t>Medicare.gov</a:t>
            </a:r>
            <a:r>
              <a:rPr lang="en-US" sz="2400" dirty="0"/>
              <a:t> for current figures</a:t>
            </a:r>
          </a:p>
          <a:p>
            <a:pPr lvl="2"/>
            <a:endParaRPr lang="en-US" dirty="0"/>
          </a:p>
        </p:txBody>
      </p:sp>
      <p:sp>
        <p:nvSpPr>
          <p:cNvPr id="2" name="Date Placeholder 1"/>
          <p:cNvSpPr>
            <a:spLocks noGrp="1"/>
          </p:cNvSpPr>
          <p:nvPr>
            <p:ph type="dt" sz="half" idx="4294967295"/>
          </p:nvPr>
        </p:nvSpPr>
        <p:spPr>
          <a:xfrm>
            <a:off x="1614488" y="4767265"/>
            <a:ext cx="1543051" cy="273844"/>
          </a:xfrm>
          <a:prstGeom prst="rect">
            <a:avLst/>
          </a:prstGeom>
        </p:spPr>
        <p:txBody>
          <a:bodyPr/>
          <a:lstStyle/>
          <a:p>
            <a:r>
              <a:rPr lang="en-US" smtClean="0"/>
              <a:t>March 2018</a:t>
            </a:r>
            <a:endParaRPr lang="en-US" dirty="0"/>
          </a:p>
        </p:txBody>
      </p:sp>
      <p:sp>
        <p:nvSpPr>
          <p:cNvPr id="3" name="Footer Placeholder 2"/>
          <p:cNvSpPr>
            <a:spLocks noGrp="1"/>
          </p:cNvSpPr>
          <p:nvPr>
            <p:ph type="ftr" sz="quarter" idx="11"/>
          </p:nvPr>
        </p:nvSpPr>
        <p:spPr/>
        <p:txBody>
          <a:bodyPr/>
          <a:lstStyle/>
          <a:p>
            <a:r>
              <a:rPr lang="en-US" smtClean="0"/>
              <a:t>Understanding Medicare</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65</a:t>
            </a:fld>
            <a:endParaRPr lang="en-US" dirty="0"/>
          </a:p>
        </p:txBody>
      </p:sp>
    </p:spTree>
    <p:custDataLst>
      <p:tags r:id="rId1"/>
    </p:custDataLst>
    <p:extLst>
      <p:ext uri="{BB962C8B-B14F-4D97-AF65-F5344CB8AC3E}">
        <p14:creationId xmlns:p14="http://schemas.microsoft.com/office/powerpoint/2010/main" val="25426068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Autofit/>
          </a:bodyPr>
          <a:lstStyle/>
          <a:p>
            <a:r>
              <a:rPr lang="en-US" dirty="0"/>
              <a:t>Who Can Join Part D?</a:t>
            </a:r>
          </a:p>
        </p:txBody>
      </p:sp>
      <p:grpSp>
        <p:nvGrpSpPr>
          <p:cNvPr id="10" name="Group 9" title="art"/>
          <p:cNvGrpSpPr/>
          <p:nvPr/>
        </p:nvGrpSpPr>
        <p:grpSpPr>
          <a:xfrm>
            <a:off x="295726" y="2000078"/>
            <a:ext cx="1466303" cy="1723626"/>
            <a:chOff x="7108787" y="2022298"/>
            <a:chExt cx="1909569" cy="1749774"/>
          </a:xfrm>
        </p:grpSpPr>
        <p:pic>
          <p:nvPicPr>
            <p:cNvPr id="11" name="Picture 10"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4" name="TextBox 13"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644099" name="Rectangle 3"/>
          <p:cNvSpPr>
            <a:spLocks noGrp="1" noChangeArrowheads="1"/>
          </p:cNvSpPr>
          <p:nvPr>
            <p:ph idx="4294967295"/>
          </p:nvPr>
        </p:nvSpPr>
        <p:spPr>
          <a:xfrm>
            <a:off x="1792721" y="990262"/>
            <a:ext cx="7059179" cy="3815443"/>
          </a:xfrm>
        </p:spPr>
        <p:txBody>
          <a:bodyPr>
            <a:normAutofit fontScale="77500" lnSpcReduction="20000"/>
          </a:bodyPr>
          <a:lstStyle/>
          <a:p>
            <a:pPr>
              <a:lnSpc>
                <a:spcPct val="120000"/>
              </a:lnSpc>
            </a:pPr>
            <a:r>
              <a:rPr lang="en-US" sz="2700" dirty="0"/>
              <a:t>You must join a plan to get drug coverage, and you must</a:t>
            </a:r>
          </a:p>
          <a:p>
            <a:pPr lvl="1">
              <a:lnSpc>
                <a:spcPct val="120000"/>
              </a:lnSpc>
            </a:pPr>
            <a:r>
              <a:rPr lang="en-US" sz="2475" dirty="0"/>
              <a:t>Have Medicare Part A and/or Part B to join a Medicare Prescription Drug Plan (PDP) </a:t>
            </a:r>
          </a:p>
          <a:p>
            <a:pPr lvl="1">
              <a:lnSpc>
                <a:spcPct val="120000"/>
              </a:lnSpc>
            </a:pPr>
            <a:r>
              <a:rPr lang="en-US" sz="2475" dirty="0"/>
              <a:t>Have Medicare Part A and Part B to join a Medicare Advantage Plan with drug coverage (MA-PD)</a:t>
            </a:r>
          </a:p>
          <a:p>
            <a:pPr lvl="1">
              <a:lnSpc>
                <a:spcPct val="120000"/>
              </a:lnSpc>
            </a:pPr>
            <a:r>
              <a:rPr lang="en-US" sz="2475" dirty="0"/>
              <a:t>Have Medicare Part A and Part B or only Part B to join a Medicare Cost Plan with Part D coverage</a:t>
            </a:r>
          </a:p>
          <a:p>
            <a:pPr lvl="1">
              <a:lnSpc>
                <a:spcPct val="120000"/>
              </a:lnSpc>
            </a:pPr>
            <a:r>
              <a:rPr lang="en-US" sz="2475" dirty="0"/>
              <a:t>Live in the plan’s service area </a:t>
            </a:r>
          </a:p>
          <a:p>
            <a:pPr lvl="1">
              <a:lnSpc>
                <a:spcPct val="120000"/>
              </a:lnSpc>
            </a:pPr>
            <a:r>
              <a:rPr lang="en-US" sz="2475" dirty="0"/>
              <a:t>Not be incarcerated</a:t>
            </a:r>
          </a:p>
          <a:p>
            <a:pPr lvl="1">
              <a:lnSpc>
                <a:spcPct val="120000"/>
              </a:lnSpc>
            </a:pPr>
            <a:r>
              <a:rPr lang="en-US" sz="2475" dirty="0"/>
              <a:t>Not be unlawfully present in the U.S.</a:t>
            </a:r>
          </a:p>
          <a:p>
            <a:pPr lvl="1">
              <a:lnSpc>
                <a:spcPct val="120000"/>
              </a:lnSpc>
            </a:pPr>
            <a:r>
              <a:rPr lang="en-US" sz="2475" dirty="0"/>
              <a:t>Not live outside the U.S.</a:t>
            </a:r>
          </a:p>
        </p:txBody>
      </p:sp>
      <p:sp>
        <p:nvSpPr>
          <p:cNvPr id="8" name="Date Placeholder 7"/>
          <p:cNvSpPr>
            <a:spLocks noGrp="1"/>
          </p:cNvSpPr>
          <p:nvPr>
            <p:ph type="dt" sz="half" idx="10"/>
          </p:nvPr>
        </p:nvSpPr>
        <p:spPr/>
        <p:txBody>
          <a:bodyPr/>
          <a:lstStyle/>
          <a:p>
            <a:r>
              <a:rPr lang="en-US" smtClean="0"/>
              <a:t>March 2018</a:t>
            </a:r>
            <a:endParaRPr lang="en-US" dirty="0"/>
          </a:p>
        </p:txBody>
      </p:sp>
      <p:sp>
        <p:nvSpPr>
          <p:cNvPr id="12" name="Footer Placeholder 11"/>
          <p:cNvSpPr>
            <a:spLocks noGrp="1"/>
          </p:cNvSpPr>
          <p:nvPr>
            <p:ph type="ftr" sz="quarter" idx="11"/>
          </p:nvPr>
        </p:nvSpPr>
        <p:spPr/>
        <p:txBody>
          <a:bodyPr/>
          <a:lstStyle/>
          <a:p>
            <a:r>
              <a:rPr lang="en-US" smtClean="0"/>
              <a:t>Understanding Medicare</a:t>
            </a:r>
            <a:endParaRPr lang="en-US" dirty="0"/>
          </a:p>
        </p:txBody>
      </p:sp>
      <p:sp>
        <p:nvSpPr>
          <p:cNvPr id="13" name="Slide Number Placeholder 12"/>
          <p:cNvSpPr>
            <a:spLocks noGrp="1"/>
          </p:cNvSpPr>
          <p:nvPr>
            <p:ph type="sldNum" sz="quarter" idx="12"/>
          </p:nvPr>
        </p:nvSpPr>
        <p:spPr/>
        <p:txBody>
          <a:bodyPr/>
          <a:lstStyle/>
          <a:p>
            <a:fld id="{F62912B7-67D0-4C7F-B2EE-F336CB0BE48F}" type="slidenum">
              <a:rPr lang="en-US" smtClean="0"/>
              <a:t>66</a:t>
            </a:fld>
            <a:endParaRPr lang="en-US" dirty="0"/>
          </a:p>
        </p:txBody>
      </p:sp>
    </p:spTree>
    <p:extLst>
      <p:ext uri="{BB962C8B-B14F-4D97-AF65-F5344CB8AC3E}">
        <p14:creationId xmlns:p14="http://schemas.microsoft.com/office/powerpoint/2010/main" val="40188457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You Can Join or Switch Plans</a:t>
            </a:r>
          </a:p>
        </p:txBody>
      </p:sp>
      <p:grpSp>
        <p:nvGrpSpPr>
          <p:cNvPr id="9" name="Group 8" title="art"/>
          <p:cNvGrpSpPr/>
          <p:nvPr/>
        </p:nvGrpSpPr>
        <p:grpSpPr>
          <a:xfrm>
            <a:off x="295726" y="2000078"/>
            <a:ext cx="1466303" cy="1723626"/>
            <a:chOff x="7108787" y="2022298"/>
            <a:chExt cx="1909569" cy="1749774"/>
          </a:xfrm>
        </p:grpSpPr>
        <p:pic>
          <p:nvPicPr>
            <p:cNvPr id="10" name="Picture 9"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3" name="Content Placeholder 2"/>
          <p:cNvSpPr>
            <a:spLocks noGrp="1"/>
          </p:cNvSpPr>
          <p:nvPr>
            <p:ph idx="1"/>
          </p:nvPr>
        </p:nvSpPr>
        <p:spPr>
          <a:xfrm>
            <a:off x="1754188" y="939936"/>
            <a:ext cx="7478712" cy="3914399"/>
          </a:xfrm>
        </p:spPr>
        <p:txBody>
          <a:bodyPr>
            <a:normAutofit fontScale="85000" lnSpcReduction="20000"/>
          </a:bodyPr>
          <a:lstStyle/>
          <a:p>
            <a:r>
              <a:rPr lang="en-US" dirty="0"/>
              <a:t>When you first become eligible to get Medicare</a:t>
            </a:r>
          </a:p>
          <a:p>
            <a:pPr lvl="1" indent="-219069"/>
            <a:r>
              <a:rPr lang="en-US" dirty="0"/>
              <a:t>7-month </a:t>
            </a:r>
            <a:r>
              <a:rPr lang="en-US" dirty="0" smtClean="0"/>
              <a:t>Initial Enrollment Period </a:t>
            </a:r>
            <a:r>
              <a:rPr lang="en-US" dirty="0"/>
              <a:t>for Part D</a:t>
            </a:r>
          </a:p>
          <a:p>
            <a:pPr>
              <a:lnSpc>
                <a:spcPct val="120000"/>
              </a:lnSpc>
            </a:pPr>
            <a:r>
              <a:rPr lang="en-US" dirty="0"/>
              <a:t>Medicare’s annual Open Enrollment for Medicare Advantage and Medicare Prescription Drug Plans is October </a:t>
            </a:r>
            <a:r>
              <a:rPr lang="en-US" dirty="0" smtClean="0"/>
              <a:t>15–December </a:t>
            </a:r>
            <a:r>
              <a:rPr lang="en-US" dirty="0"/>
              <a:t>7, coverage starts January 1</a:t>
            </a:r>
          </a:p>
          <a:p>
            <a:pPr>
              <a:lnSpc>
                <a:spcPct val="120000"/>
              </a:lnSpc>
            </a:pPr>
            <a:r>
              <a:rPr lang="en-US" dirty="0"/>
              <a:t>You can leave a Medicare Advantage Plan and switch to Original Medicare from January 1–February 14 each year</a:t>
            </a:r>
          </a:p>
          <a:p>
            <a:pPr lvl="1" indent="-219069">
              <a:lnSpc>
                <a:spcPct val="120000"/>
              </a:lnSpc>
            </a:pPr>
            <a:r>
              <a:rPr lang="en-US" dirty="0"/>
              <a:t>You have until February 14 to also join a Part D plan </a:t>
            </a:r>
          </a:p>
          <a:p>
            <a:pPr>
              <a:lnSpc>
                <a:spcPct val="120000"/>
              </a:lnSpc>
            </a:pPr>
            <a:r>
              <a:rPr lang="en-US" dirty="0"/>
              <a:t>If you don’t have Medicare Part A coverage, and enroll in Part B during the General Enrollment Period (January 1–March 31), you can sign up for a Medicare Prescription Drug Plan from April 1–June 30 each year</a:t>
            </a:r>
          </a:p>
          <a:p>
            <a:pPr>
              <a:lnSpc>
                <a:spcPct val="120000"/>
              </a:lnSpc>
            </a:pPr>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Date Placeholder 3"/>
          <p:cNvSpPr>
            <a:spLocks noGrp="1"/>
          </p:cNvSpPr>
          <p:nvPr>
            <p:ph type="dt" sz="half" idx="4294967295"/>
          </p:nvPr>
        </p:nvSpPr>
        <p:spPr>
          <a:xfrm>
            <a:off x="1614488" y="4767265"/>
            <a:ext cx="1543051" cy="273844"/>
          </a:xfrm>
          <a:prstGeom prst="rect">
            <a:avLst/>
          </a:prstGeom>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Understanding Medicare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67</a:t>
            </a:fld>
            <a:endParaRPr lang="en-US" dirty="0"/>
          </a:p>
        </p:txBody>
      </p:sp>
    </p:spTree>
    <p:extLst>
      <p:ext uri="{BB962C8B-B14F-4D97-AF65-F5344CB8AC3E}">
        <p14:creationId xmlns:p14="http://schemas.microsoft.com/office/powerpoint/2010/main" val="20741355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Special Enrollment Period (SEP) </a:t>
            </a:r>
            <a:br>
              <a:rPr lang="en-US" dirty="0"/>
            </a:br>
            <a:r>
              <a:rPr lang="en-US" dirty="0"/>
              <a:t>to Join or Switch Part D Plan</a:t>
            </a:r>
          </a:p>
        </p:txBody>
      </p:sp>
      <p:grpSp>
        <p:nvGrpSpPr>
          <p:cNvPr id="9" name="Group 8" title="art"/>
          <p:cNvGrpSpPr/>
          <p:nvPr/>
        </p:nvGrpSpPr>
        <p:grpSpPr>
          <a:xfrm>
            <a:off x="295726" y="2000078"/>
            <a:ext cx="1466303" cy="1723626"/>
            <a:chOff x="7108787" y="2022298"/>
            <a:chExt cx="1909569" cy="1749774"/>
          </a:xfrm>
        </p:grpSpPr>
        <p:pic>
          <p:nvPicPr>
            <p:cNvPr id="10" name="Picture 9" title="Part D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4" name="Content Placeholder 3"/>
          <p:cNvSpPr>
            <a:spLocks noGrp="1"/>
          </p:cNvSpPr>
          <p:nvPr>
            <p:ph idx="1"/>
          </p:nvPr>
        </p:nvSpPr>
        <p:spPr>
          <a:xfrm>
            <a:off x="1531346" y="878311"/>
            <a:ext cx="6984005" cy="3754417"/>
          </a:xfrm>
        </p:spPr>
        <p:txBody>
          <a:bodyPr>
            <a:normAutofit fontScale="85000" lnSpcReduction="20000"/>
          </a:bodyPr>
          <a:lstStyle/>
          <a:p>
            <a:pPr>
              <a:lnSpc>
                <a:spcPct val="110000"/>
              </a:lnSpc>
            </a:pPr>
            <a:r>
              <a:rPr lang="en-US" dirty="0"/>
              <a:t>Life events that allow an SEP </a:t>
            </a:r>
            <a:r>
              <a:rPr lang="en-US" dirty="0" smtClean="0"/>
              <a:t>include, </a:t>
            </a:r>
            <a:r>
              <a:rPr lang="en-US" dirty="0"/>
              <a:t>but aren’t limited </a:t>
            </a:r>
            <a:r>
              <a:rPr lang="en-US" dirty="0" smtClean="0"/>
              <a:t>to, </a:t>
            </a:r>
            <a:r>
              <a:rPr lang="en-US" dirty="0"/>
              <a:t>if you</a:t>
            </a:r>
          </a:p>
          <a:p>
            <a:pPr lvl="1" indent="-219069">
              <a:lnSpc>
                <a:spcPct val="110000"/>
              </a:lnSpc>
            </a:pPr>
            <a:r>
              <a:rPr lang="en-US" dirty="0"/>
              <a:t>Permanently move out of your plan’s service area</a:t>
            </a:r>
          </a:p>
          <a:p>
            <a:pPr lvl="1" indent="-219069">
              <a:lnSpc>
                <a:spcPct val="110000"/>
              </a:lnSpc>
            </a:pPr>
            <a:r>
              <a:rPr lang="en-US" dirty="0"/>
              <a:t>Lose other creditable prescription coverage</a:t>
            </a:r>
          </a:p>
          <a:p>
            <a:pPr lvl="1" indent="-219069">
              <a:lnSpc>
                <a:spcPct val="110000"/>
              </a:lnSpc>
            </a:pPr>
            <a:r>
              <a:rPr lang="en-US" dirty="0"/>
              <a:t>Weren’t properly told that your other coverage wasn’t creditable, or your other coverage was reduced and is no longer creditable</a:t>
            </a:r>
          </a:p>
          <a:p>
            <a:pPr lvl="1" indent="-219069">
              <a:lnSpc>
                <a:spcPct val="110000"/>
              </a:lnSpc>
            </a:pPr>
            <a:r>
              <a:rPr lang="en-US" dirty="0"/>
              <a:t>Enter, live at, or leave a long-term care facility</a:t>
            </a:r>
          </a:p>
          <a:p>
            <a:pPr lvl="1" indent="-219069">
              <a:lnSpc>
                <a:spcPct val="110000"/>
              </a:lnSpc>
            </a:pPr>
            <a:r>
              <a:rPr lang="en-US" dirty="0"/>
              <a:t>Have a continuous SEP if you qualify for Extra Help</a:t>
            </a:r>
          </a:p>
          <a:p>
            <a:pPr lvl="1" indent="-219069">
              <a:lnSpc>
                <a:spcPct val="110000"/>
              </a:lnSpc>
            </a:pPr>
            <a:r>
              <a:rPr lang="en-US" dirty="0"/>
              <a:t>Belong to a State Pharmaceutical Assistance Program </a:t>
            </a:r>
          </a:p>
          <a:p>
            <a:pPr lvl="1" indent="-219069">
              <a:lnSpc>
                <a:spcPct val="110000"/>
              </a:lnSpc>
            </a:pPr>
            <a:r>
              <a:rPr lang="en-US" dirty="0"/>
              <a:t>Join or switch to a plan that has a 5-star rating</a:t>
            </a:r>
          </a:p>
          <a:p>
            <a:pPr lvl="1" indent="-219069">
              <a:lnSpc>
                <a:spcPct val="110000"/>
              </a:lnSpc>
            </a:pPr>
            <a:r>
              <a:rPr lang="en-US" dirty="0"/>
              <a:t>Have other exceptional circumstances</a:t>
            </a:r>
          </a:p>
          <a:p>
            <a:pPr marL="380984" indent="-342891">
              <a:lnSpc>
                <a:spcPct val="110000"/>
              </a:lnSpc>
            </a:pPr>
            <a:r>
              <a:rPr lang="en-US" dirty="0"/>
              <a:t>Most SEPs last 2 months</a:t>
            </a:r>
          </a:p>
          <a:p>
            <a:endParaRPr lang="en-US" dirty="0"/>
          </a:p>
          <a:p>
            <a:endParaRPr lang="en-US" dirty="0"/>
          </a:p>
        </p:txBody>
      </p:sp>
      <p:sp>
        <p:nvSpPr>
          <p:cNvPr id="2" name="Date Placeholder 1"/>
          <p:cNvSpPr>
            <a:spLocks noGrp="1"/>
          </p:cNvSpPr>
          <p:nvPr>
            <p:ph type="dt" sz="half" idx="4294967295"/>
          </p:nvPr>
        </p:nvSpPr>
        <p:spPr>
          <a:xfrm>
            <a:off x="1614488" y="4767265"/>
            <a:ext cx="1543051" cy="273844"/>
          </a:xfrm>
          <a:prstGeom prst="rect">
            <a:avLst/>
          </a:prstGeom>
        </p:spPr>
        <p:txBody>
          <a:bodyPr/>
          <a:lstStyle/>
          <a:p>
            <a:r>
              <a:rPr lang="en-US" smtClean="0"/>
              <a:t>March 2018</a:t>
            </a:r>
            <a:endParaRPr lang="en-US" dirty="0"/>
          </a:p>
        </p:txBody>
      </p:sp>
      <p:sp>
        <p:nvSpPr>
          <p:cNvPr id="3" name="Footer Placeholder 2"/>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68</a:t>
            </a:fld>
            <a:endParaRPr lang="en-US" dirty="0"/>
          </a:p>
        </p:txBody>
      </p:sp>
    </p:spTree>
    <p:custDataLst>
      <p:tags r:id="rId1"/>
    </p:custDataLst>
    <p:extLst>
      <p:ext uri="{BB962C8B-B14F-4D97-AF65-F5344CB8AC3E}">
        <p14:creationId xmlns:p14="http://schemas.microsoft.com/office/powerpoint/2010/main" val="27429851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66" y="89533"/>
            <a:ext cx="7886700" cy="478627"/>
          </a:xfrm>
        </p:spPr>
        <p:txBody>
          <a:bodyPr>
            <a:normAutofit fontScale="90000"/>
          </a:bodyPr>
          <a:lstStyle/>
          <a:p>
            <a:r>
              <a:rPr lang="en-US" dirty="0"/>
              <a:t>Medicare Advantage </a:t>
            </a:r>
            <a:r>
              <a:rPr lang="en-US" dirty="0" smtClean="0"/>
              <a:t>Plans (Part C)</a:t>
            </a:r>
            <a:br>
              <a:rPr lang="en-US" dirty="0" smtClean="0"/>
            </a:br>
            <a:r>
              <a:rPr lang="en-US" dirty="0" smtClean="0"/>
              <a:t> </a:t>
            </a:r>
            <a:r>
              <a:rPr lang="en-US" dirty="0"/>
              <a:t>(Like HMOs or PPOs)</a:t>
            </a:r>
          </a:p>
        </p:txBody>
      </p:sp>
      <p:grpSp>
        <p:nvGrpSpPr>
          <p:cNvPr id="4" name="Group 3" descr="Info graphic display of what Part C includes." title="Medicare Advantage Plans (Part C) (Like HMOs or PPOs)"/>
          <p:cNvGrpSpPr/>
          <p:nvPr/>
        </p:nvGrpSpPr>
        <p:grpSpPr>
          <a:xfrm>
            <a:off x="483700" y="1010897"/>
            <a:ext cx="2912830" cy="2607214"/>
            <a:chOff x="483700" y="1010897"/>
            <a:chExt cx="2912830" cy="2607214"/>
          </a:xfrm>
        </p:grpSpPr>
        <p:grpSp>
          <p:nvGrpSpPr>
            <p:cNvPr id="14" name="Group 13" title="grouping of icons indicating Part C includes Part A, Part B and usually Part D Coverage"/>
            <p:cNvGrpSpPr/>
            <p:nvPr/>
          </p:nvGrpSpPr>
          <p:grpSpPr>
            <a:xfrm>
              <a:off x="483700" y="1240504"/>
              <a:ext cx="2912830" cy="2377607"/>
              <a:chOff x="5441580" y="1421111"/>
              <a:chExt cx="2834941" cy="2377606"/>
            </a:xfrm>
          </p:grpSpPr>
          <p:pic>
            <p:nvPicPr>
              <p:cNvPr id="23" name="Picture 22"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5908" y="1477853"/>
                <a:ext cx="837233" cy="473971"/>
              </a:xfrm>
              <a:prstGeom prst="rect">
                <a:avLst/>
              </a:prstGeom>
            </p:spPr>
          </p:pic>
          <p:pic>
            <p:nvPicPr>
              <p:cNvPr id="22" name="Picture 21" title="Part D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2862074"/>
                <a:ext cx="595417" cy="421372"/>
              </a:xfrm>
              <a:prstGeom prst="rect">
                <a:avLst/>
              </a:prstGeom>
            </p:spPr>
          </p:pic>
          <p:pic>
            <p:nvPicPr>
              <p:cNvPr id="24" name="Picture 23" title="Part B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8590" y="1421111"/>
                <a:ext cx="615472" cy="555822"/>
              </a:xfrm>
              <a:prstGeom prst="rect">
                <a:avLst/>
              </a:prstGeom>
            </p:spPr>
          </p:pic>
          <p:sp>
            <p:nvSpPr>
              <p:cNvPr id="25" name="TextBox 24"/>
              <p:cNvSpPr txBox="1"/>
              <p:nvPr/>
            </p:nvSpPr>
            <p:spPr>
              <a:xfrm>
                <a:off x="5441580" y="1951824"/>
                <a:ext cx="1445750"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26" name="TextBox 25"/>
              <p:cNvSpPr txBox="1"/>
              <p:nvPr/>
            </p:nvSpPr>
            <p:spPr>
              <a:xfrm>
                <a:off x="6845687" y="1951824"/>
                <a:ext cx="1430834"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27" name="TextBox 26"/>
              <p:cNvSpPr txBox="1"/>
              <p:nvPr/>
            </p:nvSpPr>
            <p:spPr>
              <a:xfrm>
                <a:off x="5556515" y="3290629"/>
                <a:ext cx="2701349" cy="508088"/>
              </a:xfrm>
              <a:prstGeom prst="rect">
                <a:avLst/>
              </a:prstGeom>
              <a:noFill/>
            </p:spPr>
            <p:txBody>
              <a:bodyPr wrap="none" rtlCol="0">
                <a:spAutoFit/>
              </a:bodyPr>
              <a:lstStyle/>
              <a:p>
                <a:pPr algn="ctr"/>
                <a:r>
                  <a:rPr lang="en-US" sz="1351" b="1" dirty="0">
                    <a:solidFill>
                      <a:schemeClr val="tx2"/>
                    </a:solidFill>
                  </a:rPr>
                  <a:t>Most include Part D</a:t>
                </a:r>
              </a:p>
              <a:p>
                <a:pPr algn="ctr"/>
                <a:r>
                  <a:rPr lang="en-US" sz="1351" dirty="0">
                    <a:solidFill>
                      <a:schemeClr val="tx2"/>
                    </a:solidFill>
                  </a:rPr>
                  <a:t>Medicare prescription drug coverage</a:t>
                </a:r>
              </a:p>
            </p:txBody>
          </p:sp>
          <p:sp>
            <p:nvSpPr>
              <p:cNvPr id="29" name="Plus 28"/>
              <p:cNvSpPr/>
              <p:nvPr/>
            </p:nvSpPr>
            <p:spPr>
              <a:xfrm>
                <a:off x="6749473" y="2487522"/>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grpSp>
        <p:sp>
          <p:nvSpPr>
            <p:cNvPr id="16" name="Plus 15" title="and sign"/>
            <p:cNvSpPr/>
            <p:nvPr/>
          </p:nvSpPr>
          <p:spPr>
            <a:xfrm>
              <a:off x="1830530" y="1591335"/>
              <a:ext cx="218399"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7" name="TextBox 16"/>
            <p:cNvSpPr txBox="1"/>
            <p:nvPr/>
          </p:nvSpPr>
          <p:spPr>
            <a:xfrm>
              <a:off x="1317699" y="1010897"/>
              <a:ext cx="1244059" cy="508088"/>
            </a:xfrm>
            <a:prstGeom prst="rect">
              <a:avLst/>
            </a:prstGeom>
            <a:noFill/>
          </p:spPr>
          <p:txBody>
            <a:bodyPr wrap="none" rtlCol="0">
              <a:spAutoFit/>
            </a:bodyPr>
            <a:lstStyle/>
            <a:p>
              <a:pPr algn="ctr"/>
              <a:r>
                <a:rPr lang="en-US" sz="1351" b="1" dirty="0">
                  <a:solidFill>
                    <a:schemeClr val="tx2"/>
                  </a:solidFill>
                </a:rPr>
                <a:t>Part C Includes</a:t>
              </a:r>
            </a:p>
            <a:p>
              <a:pPr algn="ctr"/>
              <a:endParaRPr lang="en-US" sz="1351" dirty="0">
                <a:solidFill>
                  <a:schemeClr val="tx2"/>
                </a:solidFill>
              </a:endParaRPr>
            </a:p>
          </p:txBody>
        </p:sp>
      </p:grpSp>
      <p:sp>
        <p:nvSpPr>
          <p:cNvPr id="13" name="TextBox 12"/>
          <p:cNvSpPr txBox="1"/>
          <p:nvPr/>
        </p:nvSpPr>
        <p:spPr>
          <a:xfrm>
            <a:off x="3766802" y="1209741"/>
            <a:ext cx="5125311" cy="2831544"/>
          </a:xfrm>
          <a:prstGeom prst="rect">
            <a:avLst/>
          </a:prstGeom>
          <a:noFill/>
        </p:spPr>
        <p:txBody>
          <a:bodyPr wrap="square" rtlCol="0">
            <a:spAutoFit/>
          </a:bodyPr>
          <a:lstStyle/>
          <a:p>
            <a:pPr marL="214303" indent="-214303" defTabSz="514324">
              <a:spcBef>
                <a:spcPts val="600"/>
              </a:spcBef>
              <a:buFont typeface="Wingdings" panose="05000000000000000000" pitchFamily="2" charset="2"/>
              <a:buChar char="§"/>
              <a:defRPr/>
            </a:pPr>
            <a:r>
              <a:rPr lang="en-US" sz="2100" dirty="0">
                <a:solidFill>
                  <a:prstClr val="black"/>
                </a:solidFill>
              </a:rPr>
              <a:t>Medicare Advantage is sometimes called Part C—includes both Part A, Part B, and usually Part D</a:t>
            </a:r>
          </a:p>
          <a:p>
            <a:pPr marL="214303" indent="-214303" defTabSz="514324">
              <a:spcBef>
                <a:spcPts val="600"/>
              </a:spcBef>
              <a:buFont typeface="Wingdings" panose="05000000000000000000" pitchFamily="2" charset="2"/>
              <a:buChar char="§"/>
            </a:pPr>
            <a:r>
              <a:rPr lang="en-US" sz="2100" dirty="0">
                <a:solidFill>
                  <a:prstClr val="black"/>
                </a:solidFill>
              </a:rPr>
              <a:t>Private insurance companies approved by Medicare provide your Medicare coverage</a:t>
            </a:r>
          </a:p>
          <a:p>
            <a:pPr marL="214303" indent="-214303" defTabSz="514324">
              <a:spcBef>
                <a:spcPts val="600"/>
              </a:spcBef>
              <a:buFont typeface="Wingdings" panose="05000000000000000000" pitchFamily="2" charset="2"/>
              <a:buChar char="§"/>
            </a:pPr>
            <a:r>
              <a:rPr lang="en-US" sz="2100" dirty="0">
                <a:solidFill>
                  <a:prstClr val="black"/>
                </a:solidFill>
              </a:rPr>
              <a:t>In most MA Plans, you need to use plan doctors, hospitals, and other providers or you pay more or all of the costs (networks)</a:t>
            </a:r>
          </a:p>
        </p:txBody>
      </p:sp>
      <p:sp>
        <p:nvSpPr>
          <p:cNvPr id="9" name="Date Placeholder 8"/>
          <p:cNvSpPr>
            <a:spLocks noGrp="1"/>
          </p:cNvSpPr>
          <p:nvPr>
            <p:ph type="dt" sz="half" idx="10"/>
          </p:nvPr>
        </p:nvSpPr>
        <p:spPr/>
        <p:txBody>
          <a:bodyPr/>
          <a:lstStyle/>
          <a:p>
            <a:r>
              <a:rPr lang="en-US" smtClean="0"/>
              <a:t>March 2018</a:t>
            </a:r>
            <a:endParaRPr lang="en-US" dirty="0"/>
          </a:p>
        </p:txBody>
      </p:sp>
      <p:sp>
        <p:nvSpPr>
          <p:cNvPr id="10" name="Footer Placeholder 9"/>
          <p:cNvSpPr>
            <a:spLocks noGrp="1"/>
          </p:cNvSpPr>
          <p:nvPr>
            <p:ph type="ftr" sz="quarter" idx="11"/>
          </p:nvPr>
        </p:nvSpPr>
        <p:spPr/>
        <p:txBody>
          <a:bodyPr/>
          <a:lstStyle/>
          <a:p>
            <a:r>
              <a:rPr lang="en-US" smtClean="0"/>
              <a:t>Understanding Medicare</a:t>
            </a:r>
            <a:endParaRPr lang="en-US" dirty="0"/>
          </a:p>
        </p:txBody>
      </p:sp>
      <p:sp>
        <p:nvSpPr>
          <p:cNvPr id="11" name="Slide Number Placeholder 10"/>
          <p:cNvSpPr>
            <a:spLocks noGrp="1"/>
          </p:cNvSpPr>
          <p:nvPr>
            <p:ph type="sldNum" sz="quarter" idx="12"/>
          </p:nvPr>
        </p:nvSpPr>
        <p:spPr/>
        <p:txBody>
          <a:bodyPr/>
          <a:lstStyle/>
          <a:p>
            <a:fld id="{F62912B7-67D0-4C7F-B2EE-F336CB0BE48F}" type="slidenum">
              <a:rPr lang="en-US" smtClean="0"/>
              <a:t>69</a:t>
            </a:fld>
            <a:endParaRPr lang="en-US" dirty="0"/>
          </a:p>
        </p:txBody>
      </p:sp>
    </p:spTree>
    <p:extLst>
      <p:ext uri="{BB962C8B-B14F-4D97-AF65-F5344CB8AC3E}">
        <p14:creationId xmlns:p14="http://schemas.microsoft.com/office/powerpoint/2010/main" val="557011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p:txBody>
          <a:bodyPr>
            <a:normAutofit fontScale="90000"/>
          </a:bodyPr>
          <a:lstStyle/>
          <a:p>
            <a:r>
              <a:rPr lang="en-US" b="1" dirty="0"/>
              <a:t>Original Medicare: </a:t>
            </a:r>
            <a:br>
              <a:rPr lang="en-US" b="1" dirty="0"/>
            </a:br>
            <a:r>
              <a:rPr lang="en-US" b="1" dirty="0" smtClean="0"/>
              <a:t>What is the Coverage and Cost of Part A?</a:t>
            </a:r>
            <a:endParaRPr lang="en-US" b="1" dirty="0"/>
          </a:p>
        </p:txBody>
      </p:sp>
      <p:grpSp>
        <p:nvGrpSpPr>
          <p:cNvPr id="8" name="Group 7" title="Part A Icon"/>
          <p:cNvGrpSpPr/>
          <p:nvPr/>
        </p:nvGrpSpPr>
        <p:grpSpPr>
          <a:xfrm>
            <a:off x="266259" y="2190951"/>
            <a:ext cx="1521267" cy="1215474"/>
            <a:chOff x="226658" y="2607645"/>
            <a:chExt cx="1521267" cy="1215473"/>
          </a:xfrm>
        </p:grpSpPr>
        <p:pic>
          <p:nvPicPr>
            <p:cNvPr id="10" name="Picture 9"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4" name="TextBox 13"/>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
        <p:nvSpPr>
          <p:cNvPr id="3"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a:spLocks noGrp="1"/>
          </p:cNvSpPr>
          <p:nvPr>
            <p:ph idx="4294967295"/>
          </p:nvPr>
        </p:nvSpPr>
        <p:spPr>
          <a:xfrm>
            <a:off x="1787526" y="1015734"/>
            <a:ext cx="7185025" cy="3565525"/>
          </a:xfrm>
        </p:spPr>
        <p:txBody>
          <a:bodyPr/>
          <a:lstStyle/>
          <a:p>
            <a:pPr marL="0" indent="0">
              <a:buNone/>
            </a:pPr>
            <a:r>
              <a:rPr lang="en-US" b="1" dirty="0"/>
              <a:t>Part </a:t>
            </a:r>
            <a:r>
              <a:rPr lang="en-US" b="1" dirty="0" smtClean="0"/>
              <a:t>A–Hospital </a:t>
            </a:r>
            <a:r>
              <a:rPr lang="en-US" b="1" dirty="0"/>
              <a:t>Insurance </a:t>
            </a:r>
            <a:r>
              <a:rPr lang="en-US" dirty="0"/>
              <a:t>helps cover medically necessary</a:t>
            </a:r>
          </a:p>
          <a:p>
            <a:pPr>
              <a:buFont typeface="Wingdings" panose="05000000000000000000" pitchFamily="2" charset="2"/>
              <a:buChar char="ü"/>
            </a:pPr>
            <a:r>
              <a:rPr lang="en-US" sz="2100" dirty="0"/>
              <a:t>Inpatient hospital care</a:t>
            </a:r>
          </a:p>
          <a:p>
            <a:pPr lvl="1"/>
            <a:r>
              <a:rPr lang="en-US" sz="1800" dirty="0"/>
              <a:t>Semi-private room, meals, general nursing, other hospital services and supplies, as well as care in inpatient rehabilitation facilities and inpatient mental health care in a psychiatric hospital (lifetime 190-day limit).</a:t>
            </a:r>
          </a:p>
          <a:p>
            <a:pPr>
              <a:buFont typeface="Wingdings" panose="05000000000000000000" pitchFamily="2" charset="2"/>
              <a:buChar char="ü"/>
            </a:pPr>
            <a:r>
              <a:rPr lang="en-US" sz="2100" dirty="0"/>
              <a:t>Inpatient skilled nursing facility (SNF) care</a:t>
            </a:r>
          </a:p>
          <a:p>
            <a:pPr lvl="1"/>
            <a:r>
              <a:rPr lang="en-US" sz="1800" dirty="0"/>
              <a:t>After a related 3-day inpatient hospital stay </a:t>
            </a:r>
          </a:p>
          <a:p>
            <a:pPr lvl="2"/>
            <a:r>
              <a:rPr lang="en-US" sz="1500" dirty="0"/>
              <a:t>If you meet all the criteria</a:t>
            </a:r>
          </a:p>
          <a:p>
            <a:pPr lvl="1">
              <a:buFont typeface="Wingdings" panose="05000000000000000000" pitchFamily="2" charset="2"/>
              <a:buChar char="ü"/>
            </a:pPr>
            <a:endParaRPr lang="en-US" sz="1800" dirty="0"/>
          </a:p>
          <a:p>
            <a:pPr lvl="1"/>
            <a:endParaRPr lang="en-US" dirty="0"/>
          </a:p>
        </p:txBody>
      </p:sp>
      <p:sp>
        <p:nvSpPr>
          <p:cNvPr id="11" name="Date Placeholder 10"/>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2" name="Footer Placeholder 11"/>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35100793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Medicare Advantage (Part C) </a:t>
            </a:r>
            <a:r>
              <a:rPr lang="en-US" dirty="0" smtClean="0"/>
              <a:t>Plans </a:t>
            </a:r>
            <a:endParaRPr lang="en-US" dirty="0"/>
          </a:p>
        </p:txBody>
      </p:sp>
      <p:grpSp>
        <p:nvGrpSpPr>
          <p:cNvPr id="3" name="Group 2" title="Medicare Advantage (Part C) Icon"/>
          <p:cNvGrpSpPr/>
          <p:nvPr/>
        </p:nvGrpSpPr>
        <p:grpSpPr>
          <a:xfrm>
            <a:off x="203943" y="1458433"/>
            <a:ext cx="1939099" cy="2371006"/>
            <a:chOff x="264101" y="868806"/>
            <a:chExt cx="1939098" cy="2371006"/>
          </a:xfrm>
        </p:grpSpPr>
        <p:pic>
          <p:nvPicPr>
            <p:cNvPr id="17" name="Picture 16"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869" y="1384957"/>
              <a:ext cx="522879" cy="336659"/>
            </a:xfrm>
            <a:prstGeom prst="rect">
              <a:avLst/>
            </a:prstGeom>
          </p:spPr>
        </p:pic>
        <p:sp>
          <p:nvSpPr>
            <p:cNvPr id="18" name="TextBox 17"/>
            <p:cNvSpPr txBox="1"/>
            <p:nvPr/>
          </p:nvSpPr>
          <p:spPr>
            <a:xfrm>
              <a:off x="264101" y="1694837"/>
              <a:ext cx="786141" cy="461665"/>
            </a:xfrm>
            <a:prstGeom prst="rect">
              <a:avLst/>
            </a:prstGeom>
            <a:noFill/>
          </p:spPr>
          <p:txBody>
            <a:bodyPr wrap="square" rtlCol="0">
              <a:spAutoFit/>
            </a:bodyPr>
            <a:lstStyle/>
            <a:p>
              <a:pPr algn="ctr"/>
              <a:r>
                <a:rPr lang="en-US" sz="1400" b="1" dirty="0">
                  <a:solidFill>
                    <a:schemeClr val="tx2"/>
                  </a:solidFill>
                </a:rPr>
                <a:t>Part A</a:t>
              </a:r>
            </a:p>
            <a:p>
              <a:pPr algn="ctr"/>
              <a:endParaRPr lang="en-US" sz="1000" dirty="0">
                <a:solidFill>
                  <a:schemeClr val="tx2"/>
                </a:solidFill>
              </a:endParaRPr>
            </a:p>
          </p:txBody>
        </p:sp>
        <p:pic>
          <p:nvPicPr>
            <p:cNvPr id="19" name="Picture 18"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7626" y="1384957"/>
              <a:ext cx="436078" cy="345169"/>
            </a:xfrm>
            <a:prstGeom prst="rect">
              <a:avLst/>
            </a:prstGeom>
          </p:spPr>
        </p:pic>
        <p:sp>
          <p:nvSpPr>
            <p:cNvPr id="20" name="TextBox 19"/>
            <p:cNvSpPr txBox="1"/>
            <p:nvPr/>
          </p:nvSpPr>
          <p:spPr>
            <a:xfrm>
              <a:off x="1334699" y="1681550"/>
              <a:ext cx="868500" cy="307777"/>
            </a:xfrm>
            <a:prstGeom prst="rect">
              <a:avLst/>
            </a:prstGeom>
            <a:noFill/>
          </p:spPr>
          <p:txBody>
            <a:bodyPr wrap="square" rtlCol="0">
              <a:spAutoFit/>
            </a:bodyPr>
            <a:lstStyle/>
            <a:p>
              <a:pPr algn="ctr"/>
              <a:r>
                <a:rPr lang="en-US" sz="1400" b="1" dirty="0">
                  <a:solidFill>
                    <a:schemeClr val="tx2"/>
                  </a:solidFill>
                </a:rPr>
                <a:t>Part B</a:t>
              </a:r>
            </a:p>
          </p:txBody>
        </p:sp>
        <p:pic>
          <p:nvPicPr>
            <p:cNvPr id="21" name="Picture 20"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7833" y="2400472"/>
              <a:ext cx="460886" cy="370956"/>
            </a:xfrm>
            <a:prstGeom prst="rect">
              <a:avLst/>
            </a:prstGeom>
          </p:spPr>
        </p:pic>
        <p:sp>
          <p:nvSpPr>
            <p:cNvPr id="22" name="Plus 21" title="and sign"/>
            <p:cNvSpPr/>
            <p:nvPr/>
          </p:nvSpPr>
          <p:spPr>
            <a:xfrm>
              <a:off x="1081853" y="1514586"/>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3" name="Plus 22" title="and sign"/>
            <p:cNvSpPr/>
            <p:nvPr/>
          </p:nvSpPr>
          <p:spPr>
            <a:xfrm>
              <a:off x="1099077" y="2063023"/>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4" name="TextBox 23"/>
            <p:cNvSpPr txBox="1"/>
            <p:nvPr/>
          </p:nvSpPr>
          <p:spPr>
            <a:xfrm>
              <a:off x="750411" y="2716592"/>
              <a:ext cx="881280" cy="523220"/>
            </a:xfrm>
            <a:prstGeom prst="rect">
              <a:avLst/>
            </a:prstGeom>
            <a:noFill/>
          </p:spPr>
          <p:txBody>
            <a:bodyPr wrap="square" rtlCol="0">
              <a:spAutoFit/>
            </a:bodyPr>
            <a:lstStyle/>
            <a:p>
              <a:pPr algn="ctr"/>
              <a:r>
                <a:rPr lang="en-US" sz="1400" b="1" dirty="0">
                  <a:solidFill>
                    <a:schemeClr val="tx2"/>
                  </a:solidFill>
                </a:rPr>
                <a:t>Part D (usually)</a:t>
              </a:r>
            </a:p>
          </p:txBody>
        </p:sp>
        <p:sp>
          <p:nvSpPr>
            <p:cNvPr id="25" name="TextBox 24"/>
            <p:cNvSpPr txBox="1"/>
            <p:nvPr/>
          </p:nvSpPr>
          <p:spPr>
            <a:xfrm>
              <a:off x="540102" y="868806"/>
              <a:ext cx="1266685" cy="523220"/>
            </a:xfrm>
            <a:prstGeom prst="rect">
              <a:avLst/>
            </a:prstGeom>
            <a:noFill/>
          </p:spPr>
          <p:txBody>
            <a:bodyPr wrap="square" rtlCol="0">
              <a:spAutoFit/>
            </a:bodyPr>
            <a:lstStyle/>
            <a:p>
              <a:pPr algn="ctr"/>
              <a:r>
                <a:rPr lang="en-US" sz="1400" b="1" dirty="0">
                  <a:solidFill>
                    <a:schemeClr val="tx2"/>
                  </a:solidFill>
                </a:rPr>
                <a:t>Part C Includes</a:t>
              </a:r>
            </a:p>
          </p:txBody>
        </p:sp>
      </p:grpSp>
      <p:sp>
        <p:nvSpPr>
          <p:cNvPr id="8" name="TextBox 7"/>
          <p:cNvSpPr txBox="1"/>
          <p:nvPr/>
        </p:nvSpPr>
        <p:spPr>
          <a:xfrm>
            <a:off x="1886389" y="1102502"/>
            <a:ext cx="6800411" cy="3513782"/>
          </a:xfrm>
          <a:prstGeom prst="rect">
            <a:avLst/>
          </a:prstGeom>
          <a:noFill/>
        </p:spPr>
        <p:txBody>
          <a:bodyPr wrap="square" rtlCol="0">
            <a:spAutoFit/>
          </a:bodyPr>
          <a:lstStyle/>
          <a:p>
            <a:pPr marL="199123" indent="-199123" defTabSz="514324">
              <a:spcBef>
                <a:spcPts val="451"/>
              </a:spcBef>
              <a:buFont typeface="Wingdings" panose="05000000000000000000" pitchFamily="2" charset="2"/>
              <a:buChar char="§"/>
            </a:pPr>
            <a:r>
              <a:rPr lang="en-US" sz="2400" dirty="0">
                <a:solidFill>
                  <a:prstClr val="black"/>
                </a:solidFill>
              </a:rPr>
              <a:t>Types of plans available may vary by area</a:t>
            </a:r>
          </a:p>
          <a:p>
            <a:pPr marL="600045" lvl="1" indent="-342883" defTabSz="514324">
              <a:spcBef>
                <a:spcPts val="451"/>
              </a:spcBef>
              <a:buFont typeface="Arial" panose="020B0604020202020204" pitchFamily="34" charset="0"/>
              <a:buChar char="•"/>
            </a:pPr>
            <a:r>
              <a:rPr lang="en-US" sz="2000" dirty="0">
                <a:solidFill>
                  <a:prstClr val="black"/>
                </a:solidFill>
              </a:rPr>
              <a:t>Medicare Health Maintenance Organization (HMO) Plans</a:t>
            </a:r>
          </a:p>
          <a:p>
            <a:pPr marL="600045" lvl="1" indent="-342883" defTabSz="514324">
              <a:spcBef>
                <a:spcPts val="451"/>
              </a:spcBef>
              <a:buFont typeface="Arial" panose="020B0604020202020204" pitchFamily="34" charset="0"/>
              <a:buChar char="•"/>
            </a:pPr>
            <a:r>
              <a:rPr lang="en-US" sz="2000" dirty="0">
                <a:solidFill>
                  <a:prstClr val="black"/>
                </a:solidFill>
              </a:rPr>
              <a:t>Medicare Preferred Provider Organization (PPO) Plans</a:t>
            </a:r>
          </a:p>
          <a:p>
            <a:pPr marL="600045" lvl="1" indent="-342883" defTabSz="514324">
              <a:spcBef>
                <a:spcPts val="451"/>
              </a:spcBef>
              <a:buFont typeface="Arial" panose="020B0604020202020204" pitchFamily="34" charset="0"/>
              <a:buChar char="•"/>
            </a:pPr>
            <a:r>
              <a:rPr lang="en-US" sz="2000" dirty="0">
                <a:solidFill>
                  <a:prstClr val="black"/>
                </a:solidFill>
              </a:rPr>
              <a:t>Medicare Private Fee-for-Service (PFFS) Plans </a:t>
            </a:r>
          </a:p>
          <a:p>
            <a:pPr marL="600045" lvl="1" indent="-342883" defTabSz="514324">
              <a:spcBef>
                <a:spcPts val="451"/>
              </a:spcBef>
              <a:buFont typeface="Arial" panose="020B0604020202020204" pitchFamily="34" charset="0"/>
              <a:buChar char="•"/>
            </a:pPr>
            <a:r>
              <a:rPr lang="en-US" sz="2000" dirty="0">
                <a:solidFill>
                  <a:prstClr val="black"/>
                </a:solidFill>
              </a:rPr>
              <a:t>Medicare Special Needs (SNP) Plans</a:t>
            </a:r>
          </a:p>
          <a:p>
            <a:pPr marL="199123" lvl="1" indent="-199123" defTabSz="514324">
              <a:spcBef>
                <a:spcPts val="451"/>
              </a:spcBef>
              <a:buFont typeface="Wingdings" panose="05000000000000000000" pitchFamily="2" charset="2"/>
              <a:buChar char="§"/>
            </a:pPr>
            <a:r>
              <a:rPr lang="en-US" sz="2400" dirty="0">
                <a:solidFill>
                  <a:prstClr val="black"/>
                </a:solidFill>
              </a:rPr>
              <a:t>Less common types of plans that may be available</a:t>
            </a:r>
            <a:endParaRPr lang="en-US" sz="2000" dirty="0">
              <a:solidFill>
                <a:prstClr val="black"/>
              </a:solidFill>
            </a:endParaRPr>
          </a:p>
          <a:p>
            <a:pPr marL="600045" lvl="1" indent="-342883" defTabSz="514324">
              <a:spcBef>
                <a:spcPts val="451"/>
              </a:spcBef>
              <a:buFont typeface="Arial" panose="020B0604020202020204" pitchFamily="34" charset="0"/>
              <a:buChar char="•"/>
            </a:pPr>
            <a:r>
              <a:rPr lang="en-US" sz="2000" dirty="0">
                <a:solidFill>
                  <a:prstClr val="black"/>
                </a:solidFill>
              </a:rPr>
              <a:t>HMO Point-of-Service (HMOPOS) Plans</a:t>
            </a:r>
          </a:p>
          <a:p>
            <a:pPr marL="600045" lvl="1" indent="-342883" defTabSz="514324">
              <a:spcBef>
                <a:spcPts val="451"/>
              </a:spcBef>
              <a:buFont typeface="Arial" panose="020B0604020202020204" pitchFamily="34" charset="0"/>
              <a:buChar char="•"/>
            </a:pPr>
            <a:r>
              <a:rPr lang="en-US" sz="2000" dirty="0">
                <a:solidFill>
                  <a:prstClr val="black"/>
                </a:solidFill>
              </a:rPr>
              <a:t>Medicare Medical Savings Account (MSA) Plans</a:t>
            </a:r>
          </a:p>
          <a:p>
            <a:pPr marL="472655" lvl="1" indent="-295261" defTabSz="514324">
              <a:spcBef>
                <a:spcPts val="451"/>
              </a:spcBef>
              <a:buFont typeface="Arial" panose="020B0604020202020204" pitchFamily="34" charset="0"/>
              <a:buChar char="•"/>
            </a:pPr>
            <a:endParaRPr lang="en-US" sz="2100" dirty="0">
              <a:solidFill>
                <a:prstClr val="black"/>
              </a:solidFill>
            </a:endParaRPr>
          </a:p>
        </p:txBody>
      </p:sp>
      <p:sp>
        <p:nvSpPr>
          <p:cNvPr id="11" name="Date Placeholder 10"/>
          <p:cNvSpPr>
            <a:spLocks noGrp="1"/>
          </p:cNvSpPr>
          <p:nvPr>
            <p:ph type="dt" sz="half" idx="10"/>
          </p:nvPr>
        </p:nvSpPr>
        <p:spPr/>
        <p:txBody>
          <a:bodyPr/>
          <a:lstStyle/>
          <a:p>
            <a:r>
              <a:rPr lang="en-US" smtClean="0"/>
              <a:t>March 2018</a:t>
            </a:r>
            <a:endParaRPr lang="en-US" dirty="0"/>
          </a:p>
        </p:txBody>
      </p:sp>
      <p:sp>
        <p:nvSpPr>
          <p:cNvPr id="12" name="Footer Placeholder 11"/>
          <p:cNvSpPr>
            <a:spLocks noGrp="1"/>
          </p:cNvSpPr>
          <p:nvPr>
            <p:ph type="ftr" sz="quarter" idx="11"/>
          </p:nvPr>
        </p:nvSpPr>
        <p:spPr/>
        <p:txBody>
          <a:bodyPr/>
          <a:lstStyle/>
          <a:p>
            <a:r>
              <a:rPr lang="en-US" smtClean="0"/>
              <a:t>Understanding Medicare</a:t>
            </a:r>
            <a:endParaRPr lang="en-US" dirty="0"/>
          </a:p>
        </p:txBody>
      </p:sp>
      <p:sp>
        <p:nvSpPr>
          <p:cNvPr id="13" name="Slide Number Placeholder 12"/>
          <p:cNvSpPr>
            <a:spLocks noGrp="1"/>
          </p:cNvSpPr>
          <p:nvPr>
            <p:ph type="sldNum" sz="quarter" idx="12"/>
          </p:nvPr>
        </p:nvSpPr>
        <p:spPr/>
        <p:txBody>
          <a:bodyPr/>
          <a:lstStyle/>
          <a:p>
            <a:fld id="{F62912B7-67D0-4C7F-B2EE-F336CB0BE48F}" type="slidenum">
              <a:rPr lang="en-US" smtClean="0"/>
              <a:t>70</a:t>
            </a:fld>
            <a:endParaRPr lang="en-US" dirty="0"/>
          </a:p>
        </p:txBody>
      </p:sp>
    </p:spTree>
    <p:extLst>
      <p:ext uri="{BB962C8B-B14F-4D97-AF65-F5344CB8AC3E}">
        <p14:creationId xmlns:p14="http://schemas.microsoft.com/office/powerpoint/2010/main" val="7771452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How Medicare Advantage (MA) Plans Work</a:t>
            </a:r>
          </a:p>
        </p:txBody>
      </p:sp>
      <p:grpSp>
        <p:nvGrpSpPr>
          <p:cNvPr id="17" name="Group 16" title="Medicare Advantage (Part C) Icon"/>
          <p:cNvGrpSpPr/>
          <p:nvPr/>
        </p:nvGrpSpPr>
        <p:grpSpPr>
          <a:xfrm>
            <a:off x="203943" y="1458433"/>
            <a:ext cx="1939099" cy="2155563"/>
            <a:chOff x="264101" y="868806"/>
            <a:chExt cx="1939098" cy="2155562"/>
          </a:xfrm>
        </p:grpSpPr>
        <p:pic>
          <p:nvPicPr>
            <p:cNvPr id="18" name="Picture 17"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869" y="1384957"/>
              <a:ext cx="522879" cy="336659"/>
            </a:xfrm>
            <a:prstGeom prst="rect">
              <a:avLst/>
            </a:prstGeom>
          </p:spPr>
        </p:pic>
        <p:sp>
          <p:nvSpPr>
            <p:cNvPr id="19" name="TextBox 18"/>
            <p:cNvSpPr txBox="1"/>
            <p:nvPr/>
          </p:nvSpPr>
          <p:spPr>
            <a:xfrm>
              <a:off x="264101" y="1694837"/>
              <a:ext cx="786141" cy="461665"/>
            </a:xfrm>
            <a:prstGeom prst="rect">
              <a:avLst/>
            </a:prstGeom>
            <a:noFill/>
          </p:spPr>
          <p:txBody>
            <a:bodyPr wrap="square" rtlCol="0">
              <a:spAutoFit/>
            </a:bodyPr>
            <a:lstStyle/>
            <a:p>
              <a:pPr algn="ctr"/>
              <a:r>
                <a:rPr lang="en-US" sz="1400" b="1" dirty="0">
                  <a:solidFill>
                    <a:schemeClr val="tx2"/>
                  </a:solidFill>
                </a:rPr>
                <a:t>Part A</a:t>
              </a:r>
            </a:p>
            <a:p>
              <a:pPr algn="ctr"/>
              <a:endParaRPr lang="en-US" sz="1000" dirty="0">
                <a:solidFill>
                  <a:schemeClr val="tx2"/>
                </a:solidFill>
              </a:endParaRPr>
            </a:p>
          </p:txBody>
        </p:sp>
        <p:pic>
          <p:nvPicPr>
            <p:cNvPr id="20" name="Picture 19"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7626" y="1384957"/>
              <a:ext cx="436078" cy="345169"/>
            </a:xfrm>
            <a:prstGeom prst="rect">
              <a:avLst/>
            </a:prstGeom>
          </p:spPr>
        </p:pic>
        <p:sp>
          <p:nvSpPr>
            <p:cNvPr id="21" name="TextBox 20"/>
            <p:cNvSpPr txBox="1"/>
            <p:nvPr/>
          </p:nvSpPr>
          <p:spPr>
            <a:xfrm>
              <a:off x="1334699" y="1681550"/>
              <a:ext cx="868500" cy="307777"/>
            </a:xfrm>
            <a:prstGeom prst="rect">
              <a:avLst/>
            </a:prstGeom>
            <a:noFill/>
          </p:spPr>
          <p:txBody>
            <a:bodyPr wrap="square" rtlCol="0">
              <a:spAutoFit/>
            </a:bodyPr>
            <a:lstStyle/>
            <a:p>
              <a:pPr algn="ctr"/>
              <a:r>
                <a:rPr lang="en-US" sz="1400" b="1" dirty="0">
                  <a:solidFill>
                    <a:schemeClr val="tx2"/>
                  </a:solidFill>
                </a:rPr>
                <a:t>Part B</a:t>
              </a:r>
            </a:p>
          </p:txBody>
        </p:sp>
        <p:pic>
          <p:nvPicPr>
            <p:cNvPr id="22" name="Picture 21"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7833" y="2400472"/>
              <a:ext cx="460886" cy="370956"/>
            </a:xfrm>
            <a:prstGeom prst="rect">
              <a:avLst/>
            </a:prstGeom>
          </p:spPr>
        </p:pic>
        <p:sp>
          <p:nvSpPr>
            <p:cNvPr id="23" name="Plus 22" title="and sign"/>
            <p:cNvSpPr/>
            <p:nvPr/>
          </p:nvSpPr>
          <p:spPr>
            <a:xfrm>
              <a:off x="1081853" y="1514586"/>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4" name="Plus 23" title="and sign"/>
            <p:cNvSpPr/>
            <p:nvPr/>
          </p:nvSpPr>
          <p:spPr>
            <a:xfrm>
              <a:off x="1099077" y="2063023"/>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5" name="TextBox 24"/>
            <p:cNvSpPr txBox="1"/>
            <p:nvPr/>
          </p:nvSpPr>
          <p:spPr>
            <a:xfrm>
              <a:off x="750411" y="2716591"/>
              <a:ext cx="881280" cy="307777"/>
            </a:xfrm>
            <a:prstGeom prst="rect">
              <a:avLst/>
            </a:prstGeom>
            <a:noFill/>
          </p:spPr>
          <p:txBody>
            <a:bodyPr wrap="square" rtlCol="0">
              <a:spAutoFit/>
            </a:bodyPr>
            <a:lstStyle/>
            <a:p>
              <a:pPr algn="ctr"/>
              <a:r>
                <a:rPr lang="en-US" sz="1400" b="1" dirty="0">
                  <a:solidFill>
                    <a:schemeClr val="tx2"/>
                  </a:solidFill>
                </a:rPr>
                <a:t>Part D</a:t>
              </a:r>
            </a:p>
          </p:txBody>
        </p:sp>
        <p:sp>
          <p:nvSpPr>
            <p:cNvPr id="26" name="TextBox 25"/>
            <p:cNvSpPr txBox="1"/>
            <p:nvPr/>
          </p:nvSpPr>
          <p:spPr>
            <a:xfrm>
              <a:off x="540102" y="868806"/>
              <a:ext cx="1266685" cy="523220"/>
            </a:xfrm>
            <a:prstGeom prst="rect">
              <a:avLst/>
            </a:prstGeom>
            <a:noFill/>
          </p:spPr>
          <p:txBody>
            <a:bodyPr wrap="square" rtlCol="0">
              <a:spAutoFit/>
            </a:bodyPr>
            <a:lstStyle/>
            <a:p>
              <a:pPr algn="ctr"/>
              <a:r>
                <a:rPr lang="en-US" sz="1400" b="1" dirty="0">
                  <a:solidFill>
                    <a:schemeClr val="tx2"/>
                  </a:solidFill>
                </a:rPr>
                <a:t>Medicare Advantage</a:t>
              </a:r>
            </a:p>
          </p:txBody>
        </p:sp>
      </p:grpSp>
      <p:sp>
        <p:nvSpPr>
          <p:cNvPr id="2" name="Content Placeholder 1"/>
          <p:cNvSpPr>
            <a:spLocks noGrp="1"/>
          </p:cNvSpPr>
          <p:nvPr>
            <p:ph idx="4294967295"/>
          </p:nvPr>
        </p:nvSpPr>
        <p:spPr>
          <a:xfrm>
            <a:off x="1798253" y="1028701"/>
            <a:ext cx="7167947" cy="3848100"/>
          </a:xfrm>
        </p:spPr>
        <p:txBody>
          <a:bodyPr>
            <a:normAutofit fontScale="85000" lnSpcReduction="20000"/>
          </a:bodyPr>
          <a:lstStyle/>
          <a:p>
            <a:pPr>
              <a:lnSpc>
                <a:spcPct val="110000"/>
              </a:lnSpc>
            </a:pPr>
            <a:r>
              <a:rPr lang="en-US" dirty="0"/>
              <a:t>If you join an MA Plan you </a:t>
            </a:r>
          </a:p>
          <a:p>
            <a:pPr marL="557185" lvl="1" indent="-253592">
              <a:lnSpc>
                <a:spcPct val="110000"/>
              </a:lnSpc>
            </a:pPr>
            <a:r>
              <a:rPr lang="en-US" dirty="0"/>
              <a:t>Are still in Medicare with all rights and protections</a:t>
            </a:r>
          </a:p>
          <a:p>
            <a:pPr marL="557185" lvl="1" indent="-253592">
              <a:lnSpc>
                <a:spcPct val="110000"/>
              </a:lnSpc>
            </a:pPr>
            <a:r>
              <a:rPr lang="en-US" dirty="0"/>
              <a:t>Still get those services covered by Part A and Part B </a:t>
            </a:r>
          </a:p>
          <a:p>
            <a:pPr marL="857207" lvl="2" indent="-264307">
              <a:lnSpc>
                <a:spcPct val="110000"/>
              </a:lnSpc>
            </a:pPr>
            <a:r>
              <a:rPr lang="en-US" dirty="0"/>
              <a:t>But the MA Plan covers those services instead</a:t>
            </a:r>
          </a:p>
          <a:p>
            <a:pPr marL="557185" lvl="1" indent="-253592">
              <a:lnSpc>
                <a:spcPct val="110000"/>
              </a:lnSpc>
            </a:pPr>
            <a:r>
              <a:rPr lang="en-US" dirty="0"/>
              <a:t>May choose a plan that includes prescription drug coverage</a:t>
            </a:r>
          </a:p>
          <a:p>
            <a:pPr marL="857207" lvl="2" indent="-260735">
              <a:lnSpc>
                <a:spcPct val="110000"/>
              </a:lnSpc>
            </a:pPr>
            <a:r>
              <a:rPr lang="en-US" dirty="0"/>
              <a:t>May have different benefits and cost-sharing</a:t>
            </a:r>
          </a:p>
          <a:p>
            <a:pPr marL="598853" lvl="1" indent="-260735">
              <a:lnSpc>
                <a:spcPct val="110000"/>
              </a:lnSpc>
            </a:pPr>
            <a:r>
              <a:rPr lang="en-US" dirty="0"/>
              <a:t>Can’t charge more for certain services than Original Medicare</a:t>
            </a:r>
          </a:p>
          <a:p>
            <a:pPr marL="598853" lvl="1" indent="-260735">
              <a:lnSpc>
                <a:spcPct val="110000"/>
              </a:lnSpc>
            </a:pPr>
            <a:r>
              <a:rPr lang="en-US" dirty="0"/>
              <a:t>Have a yearly limit on your out-of-pocket costs for medical services</a:t>
            </a:r>
          </a:p>
          <a:p>
            <a:pPr marL="863578" lvl="3" indent="-292093">
              <a:lnSpc>
                <a:spcPct val="110000"/>
              </a:lnSpc>
              <a:buSzPct val="50000"/>
              <a:buFont typeface="Wingdings" panose="05000000000000000000" pitchFamily="2" charset="2"/>
              <a:buChar char="q"/>
            </a:pPr>
            <a:r>
              <a:rPr lang="en-US" sz="1800" dirty="0"/>
              <a:t>Once you reach this limit, you’ll pay nothing for covered services</a:t>
            </a:r>
          </a:p>
          <a:p>
            <a:pPr marL="557185" lvl="1" indent="-253592">
              <a:lnSpc>
                <a:spcPct val="110000"/>
              </a:lnSpc>
            </a:pPr>
            <a:r>
              <a:rPr lang="en-US" dirty="0"/>
              <a:t>May choose a plan that includes extra benefits </a:t>
            </a:r>
          </a:p>
          <a:p>
            <a:pPr marL="857207" lvl="2" indent="-257162">
              <a:lnSpc>
                <a:spcPct val="110000"/>
              </a:lnSpc>
            </a:pPr>
            <a:r>
              <a:rPr lang="en-US" dirty="0"/>
              <a:t>Such as vision or dental offered at the plan’s expense (not covered by Medicare)</a:t>
            </a:r>
          </a:p>
          <a:p>
            <a:pPr marL="557185" lvl="1" indent="-257162">
              <a:lnSpc>
                <a:spcPct val="110000"/>
              </a:lnSpc>
            </a:pPr>
            <a:r>
              <a:rPr lang="en-US" dirty="0"/>
              <a:t>Can’t use a Medigap policy to supplement your coverage</a:t>
            </a:r>
          </a:p>
        </p:txBody>
      </p:sp>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F62912B7-67D0-4C7F-B2EE-F336CB0BE48F}" type="slidenum">
              <a:rPr lang="en-US" smtClean="0"/>
              <a:t>71</a:t>
            </a:fld>
            <a:endParaRPr lang="en-US" dirty="0"/>
          </a:p>
        </p:txBody>
      </p:sp>
    </p:spTree>
    <p:extLst>
      <p:ext uri="{BB962C8B-B14F-4D97-AF65-F5344CB8AC3E}">
        <p14:creationId xmlns:p14="http://schemas.microsoft.com/office/powerpoint/2010/main" val="19958794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882446" y="77749"/>
            <a:ext cx="7886700" cy="478627"/>
          </a:xfrm>
        </p:spPr>
        <p:txBody>
          <a:bodyPr/>
          <a:lstStyle/>
          <a:p>
            <a:r>
              <a:rPr lang="en-US" dirty="0"/>
              <a:t>Medicare Advantage </a:t>
            </a:r>
            <a:r>
              <a:rPr lang="en-US" dirty="0" smtClean="0"/>
              <a:t>Costs—What </a:t>
            </a:r>
            <a:r>
              <a:rPr lang="en-US" dirty="0"/>
              <a:t>You Pay in </a:t>
            </a:r>
            <a:r>
              <a:rPr lang="en-US" dirty="0" smtClean="0"/>
              <a:t>2018</a:t>
            </a:r>
            <a:endParaRPr lang="en-US" dirty="0"/>
          </a:p>
        </p:txBody>
      </p:sp>
      <p:grpSp>
        <p:nvGrpSpPr>
          <p:cNvPr id="25" name="Group 24" title="Medicare Advantage (Part C) Icon"/>
          <p:cNvGrpSpPr/>
          <p:nvPr/>
        </p:nvGrpSpPr>
        <p:grpSpPr>
          <a:xfrm>
            <a:off x="203943" y="1458433"/>
            <a:ext cx="1939099" cy="2371006"/>
            <a:chOff x="264101" y="868806"/>
            <a:chExt cx="1939098" cy="2371006"/>
          </a:xfrm>
        </p:grpSpPr>
        <p:pic>
          <p:nvPicPr>
            <p:cNvPr id="26" name="Picture 25" title="Part A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869" y="1384957"/>
              <a:ext cx="522879" cy="336659"/>
            </a:xfrm>
            <a:prstGeom prst="rect">
              <a:avLst/>
            </a:prstGeom>
          </p:spPr>
        </p:pic>
        <p:sp>
          <p:nvSpPr>
            <p:cNvPr id="27" name="TextBox 26"/>
            <p:cNvSpPr txBox="1"/>
            <p:nvPr/>
          </p:nvSpPr>
          <p:spPr>
            <a:xfrm>
              <a:off x="264101" y="1694837"/>
              <a:ext cx="786141" cy="461665"/>
            </a:xfrm>
            <a:prstGeom prst="rect">
              <a:avLst/>
            </a:prstGeom>
            <a:noFill/>
          </p:spPr>
          <p:txBody>
            <a:bodyPr wrap="square" rtlCol="0">
              <a:spAutoFit/>
            </a:bodyPr>
            <a:lstStyle/>
            <a:p>
              <a:pPr algn="ctr"/>
              <a:r>
                <a:rPr lang="en-US" sz="1400" b="1" dirty="0">
                  <a:solidFill>
                    <a:schemeClr val="tx2"/>
                  </a:solidFill>
                </a:rPr>
                <a:t>Part A</a:t>
              </a:r>
            </a:p>
            <a:p>
              <a:pPr algn="ctr"/>
              <a:endParaRPr lang="en-US" sz="1000" dirty="0">
                <a:solidFill>
                  <a:schemeClr val="tx2"/>
                </a:solidFill>
              </a:endParaRPr>
            </a:p>
          </p:txBody>
        </p:sp>
        <p:pic>
          <p:nvPicPr>
            <p:cNvPr id="28" name="Picture 27" title="Part B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7626" y="1384957"/>
              <a:ext cx="436078" cy="345169"/>
            </a:xfrm>
            <a:prstGeom prst="rect">
              <a:avLst/>
            </a:prstGeom>
          </p:spPr>
        </p:pic>
        <p:sp>
          <p:nvSpPr>
            <p:cNvPr id="29" name="TextBox 28"/>
            <p:cNvSpPr txBox="1"/>
            <p:nvPr/>
          </p:nvSpPr>
          <p:spPr>
            <a:xfrm>
              <a:off x="1334699" y="1681550"/>
              <a:ext cx="868500" cy="307777"/>
            </a:xfrm>
            <a:prstGeom prst="rect">
              <a:avLst/>
            </a:prstGeom>
            <a:noFill/>
          </p:spPr>
          <p:txBody>
            <a:bodyPr wrap="square" rtlCol="0">
              <a:spAutoFit/>
            </a:bodyPr>
            <a:lstStyle/>
            <a:p>
              <a:pPr algn="ctr"/>
              <a:r>
                <a:rPr lang="en-US" sz="1400" b="1" dirty="0">
                  <a:solidFill>
                    <a:schemeClr val="tx2"/>
                  </a:solidFill>
                </a:rPr>
                <a:t>Part B</a:t>
              </a:r>
            </a:p>
          </p:txBody>
        </p:sp>
        <p:pic>
          <p:nvPicPr>
            <p:cNvPr id="30" name="Picture 29" title="Part D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33" y="2400472"/>
              <a:ext cx="460886" cy="370956"/>
            </a:xfrm>
            <a:prstGeom prst="rect">
              <a:avLst/>
            </a:prstGeom>
          </p:spPr>
        </p:pic>
        <p:sp>
          <p:nvSpPr>
            <p:cNvPr id="31" name="Plus 30" title="and sign"/>
            <p:cNvSpPr/>
            <p:nvPr/>
          </p:nvSpPr>
          <p:spPr>
            <a:xfrm>
              <a:off x="1081853" y="1514586"/>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2" name="Plus 31" title="and sign"/>
            <p:cNvSpPr/>
            <p:nvPr/>
          </p:nvSpPr>
          <p:spPr>
            <a:xfrm>
              <a:off x="1099077" y="2063023"/>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3" name="TextBox 32"/>
            <p:cNvSpPr txBox="1"/>
            <p:nvPr/>
          </p:nvSpPr>
          <p:spPr>
            <a:xfrm>
              <a:off x="750411" y="2716592"/>
              <a:ext cx="881280" cy="523220"/>
            </a:xfrm>
            <a:prstGeom prst="rect">
              <a:avLst/>
            </a:prstGeom>
            <a:noFill/>
          </p:spPr>
          <p:txBody>
            <a:bodyPr wrap="square" rtlCol="0">
              <a:spAutoFit/>
            </a:bodyPr>
            <a:lstStyle/>
            <a:p>
              <a:pPr algn="ctr"/>
              <a:r>
                <a:rPr lang="en-US" sz="1400" b="1" dirty="0">
                  <a:solidFill>
                    <a:schemeClr val="tx2"/>
                  </a:solidFill>
                </a:rPr>
                <a:t>Part D (usually)</a:t>
              </a:r>
            </a:p>
          </p:txBody>
        </p:sp>
        <p:sp>
          <p:nvSpPr>
            <p:cNvPr id="34" name="TextBox 33"/>
            <p:cNvSpPr txBox="1"/>
            <p:nvPr/>
          </p:nvSpPr>
          <p:spPr>
            <a:xfrm>
              <a:off x="540102" y="868806"/>
              <a:ext cx="1266685" cy="523220"/>
            </a:xfrm>
            <a:prstGeom prst="rect">
              <a:avLst/>
            </a:prstGeom>
            <a:noFill/>
          </p:spPr>
          <p:txBody>
            <a:bodyPr wrap="square" rtlCol="0">
              <a:spAutoFit/>
            </a:bodyPr>
            <a:lstStyle/>
            <a:p>
              <a:pPr algn="ctr"/>
              <a:r>
                <a:rPr lang="en-US" sz="1400" b="1" dirty="0">
                  <a:solidFill>
                    <a:schemeClr val="tx2"/>
                  </a:solidFill>
                </a:rPr>
                <a:t>Part C Includes</a:t>
              </a:r>
            </a:p>
          </p:txBody>
        </p:sp>
      </p:grpSp>
      <p:sp>
        <p:nvSpPr>
          <p:cNvPr id="36866" name="Rectangle 3"/>
          <p:cNvSpPr>
            <a:spLocks noGrp="1" noChangeArrowheads="1"/>
          </p:cNvSpPr>
          <p:nvPr>
            <p:ph idx="1"/>
          </p:nvPr>
        </p:nvSpPr>
        <p:spPr>
          <a:xfrm>
            <a:off x="1798255" y="878311"/>
            <a:ext cx="6717096" cy="4162799"/>
          </a:xfrm>
        </p:spPr>
        <p:txBody>
          <a:bodyPr>
            <a:normAutofit fontScale="85000" lnSpcReduction="20000"/>
          </a:bodyPr>
          <a:lstStyle/>
          <a:p>
            <a:pPr>
              <a:lnSpc>
                <a:spcPct val="110000"/>
              </a:lnSpc>
              <a:spcBef>
                <a:spcPts val="600"/>
              </a:spcBef>
            </a:pPr>
            <a:r>
              <a:rPr lang="en-US" sz="2800" b="1" dirty="0"/>
              <a:t>Part B monthly premium</a:t>
            </a:r>
          </a:p>
          <a:p>
            <a:pPr lvl="1" indent="-219069">
              <a:lnSpc>
                <a:spcPct val="110000"/>
              </a:lnSpc>
              <a:spcBef>
                <a:spcPts val="600"/>
              </a:spcBef>
            </a:pPr>
            <a:r>
              <a:rPr lang="en-US" sz="2400" dirty="0"/>
              <a:t>A few plans may pay all or part for you</a:t>
            </a:r>
          </a:p>
          <a:p>
            <a:pPr>
              <a:lnSpc>
                <a:spcPct val="110000"/>
              </a:lnSpc>
              <a:spcBef>
                <a:spcPts val="600"/>
              </a:spcBef>
            </a:pPr>
            <a:r>
              <a:rPr lang="en-US" sz="2800" b="1" dirty="0"/>
              <a:t>Additional monthly premium to plan</a:t>
            </a:r>
          </a:p>
          <a:p>
            <a:pPr>
              <a:lnSpc>
                <a:spcPct val="110000"/>
              </a:lnSpc>
              <a:spcBef>
                <a:spcPts val="600"/>
              </a:spcBef>
            </a:pPr>
            <a:r>
              <a:rPr lang="en-US" sz="2800" b="1" dirty="0"/>
              <a:t>Deductibles, coinsurance, and copayments </a:t>
            </a:r>
          </a:p>
          <a:p>
            <a:pPr lvl="1" indent="-219069">
              <a:lnSpc>
                <a:spcPct val="110000"/>
              </a:lnSpc>
              <a:spcBef>
                <a:spcPts val="600"/>
              </a:spcBef>
            </a:pPr>
            <a:r>
              <a:rPr lang="en-US" sz="2400" dirty="0"/>
              <a:t>Different from Original Medicare</a:t>
            </a:r>
          </a:p>
          <a:p>
            <a:pPr lvl="1" indent="-219069">
              <a:lnSpc>
                <a:spcPct val="110000"/>
              </a:lnSpc>
              <a:spcBef>
                <a:spcPts val="600"/>
              </a:spcBef>
            </a:pPr>
            <a:r>
              <a:rPr lang="en-US" sz="2400" dirty="0"/>
              <a:t>Varies from plan to plan</a:t>
            </a:r>
          </a:p>
          <a:p>
            <a:pPr lvl="1" indent="-219069">
              <a:lnSpc>
                <a:spcPct val="110000"/>
              </a:lnSpc>
              <a:spcBef>
                <a:spcPts val="600"/>
              </a:spcBef>
            </a:pPr>
            <a:r>
              <a:rPr lang="en-US" sz="2400" dirty="0"/>
              <a:t>May be higher if out-of-network</a:t>
            </a:r>
          </a:p>
          <a:p>
            <a:pPr indent="-219069">
              <a:lnSpc>
                <a:spcPct val="110000"/>
              </a:lnSpc>
              <a:spcBef>
                <a:spcPts val="600"/>
              </a:spcBef>
            </a:pPr>
            <a:r>
              <a:rPr lang="en-US" sz="2700" b="1" dirty="0"/>
              <a:t>Out-of-Pocket Maximum</a:t>
            </a:r>
            <a:r>
              <a:rPr lang="en-US" sz="2700" dirty="0"/>
              <a:t>–$6,700 (individual)</a:t>
            </a:r>
          </a:p>
          <a:p>
            <a:pPr indent="-219069">
              <a:lnSpc>
                <a:spcPct val="110000"/>
              </a:lnSpc>
              <a:spcBef>
                <a:spcPts val="600"/>
              </a:spcBef>
            </a:pPr>
            <a:r>
              <a:rPr lang="en-US" sz="2700" dirty="0"/>
              <a:t>State assistance available for some people with limited income and resources (Medicare Savings Programs and Extra Help)</a:t>
            </a:r>
          </a:p>
          <a:p>
            <a:pPr lvl="1" indent="-219069">
              <a:lnSpc>
                <a:spcPct val="110000"/>
              </a:lnSpc>
              <a:spcBef>
                <a:spcPts val="600"/>
              </a:spcBef>
            </a:pPr>
            <a:endParaRPr lang="en-US" sz="2400" dirty="0"/>
          </a:p>
        </p:txBody>
      </p:sp>
      <p:sp>
        <p:nvSpPr>
          <p:cNvPr id="2" name="Date Placeholder 1"/>
          <p:cNvSpPr>
            <a:spLocks noGrp="1"/>
          </p:cNvSpPr>
          <p:nvPr>
            <p:ph type="dt" sz="half" idx="4294967295"/>
          </p:nvPr>
        </p:nvSpPr>
        <p:spPr>
          <a:xfrm>
            <a:off x="1614488" y="4767265"/>
            <a:ext cx="1543051" cy="273844"/>
          </a:xfrm>
          <a:prstGeom prst="rect">
            <a:avLst/>
          </a:prstGeom>
        </p:spPr>
        <p:txBody>
          <a:bodyPr/>
          <a:lstStyle/>
          <a:p>
            <a:r>
              <a:rPr lang="en-US" smtClean="0"/>
              <a:t>March 2018</a:t>
            </a:r>
            <a:endParaRPr lang="en-US" dirty="0"/>
          </a:p>
        </p:txBody>
      </p:sp>
      <p:sp>
        <p:nvSpPr>
          <p:cNvPr id="3" name="Footer Placeholder 2"/>
          <p:cNvSpPr>
            <a:spLocks noGrp="1"/>
          </p:cNvSpPr>
          <p:nvPr>
            <p:ph type="ftr" sz="quarter" idx="11"/>
          </p:nvPr>
        </p:nvSpPr>
        <p:spPr/>
        <p:txBody>
          <a:bodyPr/>
          <a:lstStyle/>
          <a:p>
            <a:r>
              <a:rPr lang="en-US" smtClean="0"/>
              <a:t>Understanding Medicare</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72</a:t>
            </a:fld>
            <a:endParaRPr lang="en-US" dirty="0"/>
          </a:p>
        </p:txBody>
      </p:sp>
    </p:spTree>
    <p:custDataLst>
      <p:tags r:id="rId1"/>
    </p:custDataLst>
    <p:extLst>
      <p:ext uri="{BB962C8B-B14F-4D97-AF65-F5344CB8AC3E}">
        <p14:creationId xmlns:p14="http://schemas.microsoft.com/office/powerpoint/2010/main" val="1584183384"/>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a:xfrm>
            <a:off x="1143000" y="-6589"/>
            <a:ext cx="6858000" cy="758563"/>
          </a:xfrm>
        </p:spPr>
        <p:txBody>
          <a:bodyPr/>
          <a:lstStyle/>
          <a:p>
            <a:r>
              <a:rPr lang="en-US" dirty="0"/>
              <a:t>Who Can Join a Medicare Advantage Plan?</a:t>
            </a:r>
          </a:p>
        </p:txBody>
      </p:sp>
      <p:grpSp>
        <p:nvGrpSpPr>
          <p:cNvPr id="25" name="Group 24" title="Medicare Advantage (Part C) Icon"/>
          <p:cNvGrpSpPr/>
          <p:nvPr/>
        </p:nvGrpSpPr>
        <p:grpSpPr>
          <a:xfrm>
            <a:off x="203943" y="1458433"/>
            <a:ext cx="1939099" cy="2371006"/>
            <a:chOff x="264101" y="868806"/>
            <a:chExt cx="1939098" cy="2371006"/>
          </a:xfrm>
        </p:grpSpPr>
        <p:pic>
          <p:nvPicPr>
            <p:cNvPr id="26" name="Picture 25" title="Part A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869" y="1384957"/>
              <a:ext cx="522879" cy="336659"/>
            </a:xfrm>
            <a:prstGeom prst="rect">
              <a:avLst/>
            </a:prstGeom>
          </p:spPr>
        </p:pic>
        <p:sp>
          <p:nvSpPr>
            <p:cNvPr id="27" name="TextBox 26"/>
            <p:cNvSpPr txBox="1"/>
            <p:nvPr/>
          </p:nvSpPr>
          <p:spPr>
            <a:xfrm>
              <a:off x="264101" y="1694837"/>
              <a:ext cx="786141" cy="461665"/>
            </a:xfrm>
            <a:prstGeom prst="rect">
              <a:avLst/>
            </a:prstGeom>
            <a:noFill/>
          </p:spPr>
          <p:txBody>
            <a:bodyPr wrap="square" rtlCol="0">
              <a:spAutoFit/>
            </a:bodyPr>
            <a:lstStyle/>
            <a:p>
              <a:pPr algn="ctr"/>
              <a:r>
                <a:rPr lang="en-US" sz="1400" b="1" dirty="0">
                  <a:solidFill>
                    <a:schemeClr val="tx2"/>
                  </a:solidFill>
                </a:rPr>
                <a:t>Part A</a:t>
              </a:r>
            </a:p>
            <a:p>
              <a:pPr algn="ctr"/>
              <a:endParaRPr lang="en-US" sz="1000" dirty="0">
                <a:solidFill>
                  <a:schemeClr val="tx2"/>
                </a:solidFill>
              </a:endParaRPr>
            </a:p>
          </p:txBody>
        </p:sp>
        <p:pic>
          <p:nvPicPr>
            <p:cNvPr id="28" name="Picture 27" title="Part B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7626" y="1384957"/>
              <a:ext cx="436078" cy="345169"/>
            </a:xfrm>
            <a:prstGeom prst="rect">
              <a:avLst/>
            </a:prstGeom>
          </p:spPr>
        </p:pic>
        <p:sp>
          <p:nvSpPr>
            <p:cNvPr id="29" name="TextBox 28"/>
            <p:cNvSpPr txBox="1"/>
            <p:nvPr/>
          </p:nvSpPr>
          <p:spPr>
            <a:xfrm>
              <a:off x="1334699" y="1681550"/>
              <a:ext cx="868500" cy="307777"/>
            </a:xfrm>
            <a:prstGeom prst="rect">
              <a:avLst/>
            </a:prstGeom>
            <a:noFill/>
          </p:spPr>
          <p:txBody>
            <a:bodyPr wrap="square" rtlCol="0">
              <a:spAutoFit/>
            </a:bodyPr>
            <a:lstStyle/>
            <a:p>
              <a:pPr algn="ctr"/>
              <a:r>
                <a:rPr lang="en-US" sz="1400" b="1" dirty="0">
                  <a:solidFill>
                    <a:schemeClr val="tx2"/>
                  </a:solidFill>
                </a:rPr>
                <a:t>Part B</a:t>
              </a:r>
            </a:p>
          </p:txBody>
        </p:sp>
        <p:pic>
          <p:nvPicPr>
            <p:cNvPr id="30" name="Picture 29" title="Part D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33" y="2400472"/>
              <a:ext cx="460886" cy="370956"/>
            </a:xfrm>
            <a:prstGeom prst="rect">
              <a:avLst/>
            </a:prstGeom>
          </p:spPr>
        </p:pic>
        <p:sp>
          <p:nvSpPr>
            <p:cNvPr id="31" name="Plus 30" title="and sign"/>
            <p:cNvSpPr/>
            <p:nvPr/>
          </p:nvSpPr>
          <p:spPr>
            <a:xfrm>
              <a:off x="1081853" y="1514586"/>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2" name="Plus 31" title="and sign"/>
            <p:cNvSpPr/>
            <p:nvPr/>
          </p:nvSpPr>
          <p:spPr>
            <a:xfrm>
              <a:off x="1099077" y="2063023"/>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3" name="TextBox 32"/>
            <p:cNvSpPr txBox="1"/>
            <p:nvPr/>
          </p:nvSpPr>
          <p:spPr>
            <a:xfrm>
              <a:off x="750411" y="2716592"/>
              <a:ext cx="881280" cy="523220"/>
            </a:xfrm>
            <a:prstGeom prst="rect">
              <a:avLst/>
            </a:prstGeom>
            <a:noFill/>
          </p:spPr>
          <p:txBody>
            <a:bodyPr wrap="square" rtlCol="0">
              <a:spAutoFit/>
            </a:bodyPr>
            <a:lstStyle/>
            <a:p>
              <a:pPr algn="ctr"/>
              <a:r>
                <a:rPr lang="en-US" sz="1400" b="1" dirty="0">
                  <a:solidFill>
                    <a:schemeClr val="tx2"/>
                  </a:solidFill>
                </a:rPr>
                <a:t>Part D (usually)</a:t>
              </a:r>
            </a:p>
          </p:txBody>
        </p:sp>
        <p:sp>
          <p:nvSpPr>
            <p:cNvPr id="34" name="TextBox 33"/>
            <p:cNvSpPr txBox="1"/>
            <p:nvPr/>
          </p:nvSpPr>
          <p:spPr>
            <a:xfrm>
              <a:off x="540102" y="868806"/>
              <a:ext cx="1266685" cy="523220"/>
            </a:xfrm>
            <a:prstGeom prst="rect">
              <a:avLst/>
            </a:prstGeom>
            <a:noFill/>
          </p:spPr>
          <p:txBody>
            <a:bodyPr wrap="square" rtlCol="0">
              <a:spAutoFit/>
            </a:bodyPr>
            <a:lstStyle/>
            <a:p>
              <a:pPr algn="ctr"/>
              <a:r>
                <a:rPr lang="en-US" sz="1400" b="1" dirty="0">
                  <a:solidFill>
                    <a:schemeClr val="tx2"/>
                  </a:solidFill>
                </a:rPr>
                <a:t>Part C Includes</a:t>
              </a:r>
            </a:p>
          </p:txBody>
        </p:sp>
      </p:grpSp>
      <p:sp>
        <p:nvSpPr>
          <p:cNvPr id="7175" name="Rectangle 5"/>
          <p:cNvSpPr>
            <a:spLocks noGrp="1" noChangeArrowheads="1"/>
          </p:cNvSpPr>
          <p:nvPr>
            <p:ph idx="1"/>
          </p:nvPr>
        </p:nvSpPr>
        <p:spPr>
          <a:xfrm>
            <a:off x="1798254" y="878310"/>
            <a:ext cx="6875847" cy="4046616"/>
          </a:xfrm>
        </p:spPr>
        <p:txBody>
          <a:bodyPr>
            <a:normAutofit/>
          </a:bodyPr>
          <a:lstStyle/>
          <a:p>
            <a:pPr marL="255979" indent="-255979"/>
            <a:r>
              <a:rPr lang="en-US" dirty="0"/>
              <a:t>Eligibility requirements—you must</a:t>
            </a:r>
          </a:p>
          <a:p>
            <a:pPr marL="520687" lvl="1" indent="-228594"/>
            <a:r>
              <a:rPr lang="en-US" dirty="0"/>
              <a:t>Be enrolled in Medicare Part A and Part B </a:t>
            </a:r>
          </a:p>
          <a:p>
            <a:pPr marL="520687" lvl="1" indent="-228594"/>
            <a:r>
              <a:rPr lang="en-US" dirty="0"/>
              <a:t>Live in the plan’s service area</a:t>
            </a:r>
          </a:p>
          <a:p>
            <a:pPr marL="520687" lvl="1" indent="-228594"/>
            <a:r>
              <a:rPr lang="en-US" dirty="0"/>
              <a:t>Be a United States (U.S.) citizen or lawfully present in the U.S.</a:t>
            </a:r>
          </a:p>
          <a:p>
            <a:pPr marL="520687" lvl="1" indent="-228594"/>
            <a:r>
              <a:rPr lang="en-US" dirty="0"/>
              <a:t>Not be incarcerated</a:t>
            </a:r>
          </a:p>
          <a:p>
            <a:pPr marL="255979" indent="-255979"/>
            <a:r>
              <a:rPr lang="en-US" dirty="0"/>
              <a:t>To join you must also</a:t>
            </a:r>
          </a:p>
          <a:p>
            <a:pPr marL="520687" lvl="1" indent="-228594"/>
            <a:r>
              <a:rPr lang="en-US" dirty="0"/>
              <a:t>Provide necessary information to the plan</a:t>
            </a:r>
          </a:p>
          <a:p>
            <a:pPr marL="520687" lvl="1" indent="-228594"/>
            <a:r>
              <a:rPr lang="en-US" dirty="0"/>
              <a:t>Follow the plan’s rules</a:t>
            </a:r>
          </a:p>
          <a:p>
            <a:pPr marL="520687" lvl="1" indent="-228594"/>
            <a:r>
              <a:rPr lang="en-US" dirty="0"/>
              <a:t>Only belong to one plan at a time </a:t>
            </a:r>
          </a:p>
          <a:p>
            <a:pPr marL="520687" lvl="2" indent="-228594"/>
            <a:endParaRPr lang="en-US" dirty="0"/>
          </a:p>
        </p:txBody>
      </p:sp>
      <p:sp>
        <p:nvSpPr>
          <p:cNvPr id="3" name="Date Placeholder 2"/>
          <p:cNvSpPr>
            <a:spLocks noGrp="1"/>
          </p:cNvSpPr>
          <p:nvPr>
            <p:ph type="dt" sz="half" idx="4294967295"/>
          </p:nvPr>
        </p:nvSpPr>
        <p:spPr>
          <a:xfrm>
            <a:off x="1614488" y="4767265"/>
            <a:ext cx="1543051" cy="273844"/>
          </a:xfrm>
          <a:prstGeom prst="rect">
            <a:avLst/>
          </a:prstGeom>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73</a:t>
            </a:fld>
            <a:endParaRPr lang="en-US" dirty="0"/>
          </a:p>
        </p:txBody>
      </p:sp>
    </p:spTree>
    <p:custDataLst>
      <p:tags r:id="rId1"/>
    </p:custDataLst>
    <p:extLst>
      <p:ext uri="{BB962C8B-B14F-4D97-AF65-F5344CB8AC3E}">
        <p14:creationId xmlns:p14="http://schemas.microsoft.com/office/powerpoint/2010/main" val="386580783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6589"/>
            <a:ext cx="7581900" cy="758563"/>
          </a:xfrm>
        </p:spPr>
        <p:txBody>
          <a:bodyPr>
            <a:normAutofit fontScale="90000"/>
          </a:bodyPr>
          <a:lstStyle/>
          <a:p>
            <a:pPr lvl="0"/>
            <a:r>
              <a:rPr lang="en-US" dirty="0"/>
              <a:t/>
            </a:r>
            <a:br>
              <a:rPr lang="en-US" dirty="0"/>
            </a:br>
            <a:r>
              <a:rPr lang="en-US" dirty="0"/>
              <a:t>When You Can Join or Switch Medicare Advantage </a:t>
            </a:r>
            <a:r>
              <a:rPr lang="en-US" dirty="0" smtClean="0"/>
              <a:t>Plans  </a:t>
            </a:r>
            <a:r>
              <a:rPr lang="en-US" sz="2200" dirty="0"/>
              <a:t>(Other Than During Your Initial Enrollment Period)</a:t>
            </a:r>
            <a:br>
              <a:rPr lang="en-US" sz="2200" dirty="0"/>
            </a:br>
            <a:endParaRPr lang="en-US" dirty="0"/>
          </a:p>
        </p:txBody>
      </p:sp>
      <p:graphicFrame>
        <p:nvGraphicFramePr>
          <p:cNvPr id="7" name="Content Placeholder 6" descr="Information in this table is included in the speakers' notes." title="Table of Medicare Advantage enrollment periods"/>
          <p:cNvGraphicFramePr>
            <a:graphicFrameLocks noGrp="1"/>
          </p:cNvGraphicFramePr>
          <p:nvPr>
            <p:ph idx="1"/>
            <p:extLst>
              <p:ext uri="{D42A27DB-BD31-4B8C-83A1-F6EECF244321}">
                <p14:modId xmlns:p14="http://schemas.microsoft.com/office/powerpoint/2010/main" val="1419779629"/>
              </p:ext>
            </p:extLst>
          </p:nvPr>
        </p:nvGraphicFramePr>
        <p:xfrm>
          <a:off x="52176" y="751974"/>
          <a:ext cx="9091824" cy="4122466"/>
        </p:xfrm>
        <a:graphic>
          <a:graphicData uri="http://schemas.openxmlformats.org/drawingml/2006/table">
            <a:tbl>
              <a:tblPr firstRow="1" bandRow="1">
                <a:tableStyleId>{5C22544A-7EE6-4342-B048-85BDC9FD1C3A}</a:tableStyleId>
              </a:tblPr>
              <a:tblGrid>
                <a:gridCol w="2116860">
                  <a:extLst>
                    <a:ext uri="{9D8B030D-6E8A-4147-A177-3AD203B41FA5}">
                      <a16:colId xmlns:a16="http://schemas.microsoft.com/office/drawing/2014/main" xmlns="" val="20000"/>
                    </a:ext>
                  </a:extLst>
                </a:gridCol>
                <a:gridCol w="6974964">
                  <a:extLst>
                    <a:ext uri="{9D8B030D-6E8A-4147-A177-3AD203B41FA5}">
                      <a16:colId xmlns:a16="http://schemas.microsoft.com/office/drawing/2014/main" xmlns="" val="20001"/>
                    </a:ext>
                  </a:extLst>
                </a:gridCol>
              </a:tblGrid>
              <a:tr h="701677">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rPr>
                        <a:t>Fall O</a:t>
                      </a:r>
                      <a:r>
                        <a:rPr lang="en-US" sz="2100" b="1" baseline="0" dirty="0">
                          <a:solidFill>
                            <a:schemeClr val="tx1"/>
                          </a:solidFill>
                        </a:rPr>
                        <a:t>pen Enrollment</a:t>
                      </a:r>
                      <a:endParaRPr lang="en-US" sz="2100" b="1" dirty="0">
                        <a:solidFill>
                          <a:schemeClr val="tx1"/>
                        </a:solidFill>
                      </a:endParaRPr>
                    </a:p>
                  </a:txBody>
                  <a:tcPr marL="46343" marR="46343" marT="25719" marB="25719">
                    <a:solidFill>
                      <a:srgbClr val="E9EDF4"/>
                    </a:solidFill>
                  </a:tcPr>
                </a:tc>
                <a:tc>
                  <a:txBody>
                    <a:bodyPr/>
                    <a:lstStyle/>
                    <a:p>
                      <a:pPr marL="287338" marR="0" lvl="1" indent="-287338"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700" b="0" kern="1200" baseline="0" dirty="0">
                          <a:solidFill>
                            <a:schemeClr val="dk1"/>
                          </a:solidFill>
                          <a:latin typeface="+mn-lt"/>
                          <a:ea typeface="+mn-ea"/>
                          <a:cs typeface="+mn-cs"/>
                        </a:rPr>
                        <a:t>October 15</a:t>
                      </a:r>
                      <a:r>
                        <a:rPr lang="en-US" sz="1700" b="0" dirty="0">
                          <a:solidFill>
                            <a:schemeClr val="tx1"/>
                          </a:solidFill>
                        </a:rPr>
                        <a:t>—</a:t>
                      </a:r>
                      <a:r>
                        <a:rPr lang="en-US" sz="1700" b="0" kern="1200" baseline="0" dirty="0">
                          <a:solidFill>
                            <a:schemeClr val="dk1"/>
                          </a:solidFill>
                          <a:latin typeface="+mn-lt"/>
                          <a:ea typeface="+mn-ea"/>
                          <a:cs typeface="+mn-cs"/>
                        </a:rPr>
                        <a:t>December 7</a:t>
                      </a:r>
                    </a:p>
                    <a:p>
                      <a:pPr marL="287338" marR="0" lvl="1" indent="-287338"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700" b="0" kern="1200" baseline="0" dirty="0">
                          <a:solidFill>
                            <a:schemeClr val="dk1"/>
                          </a:solidFill>
                          <a:latin typeface="+mn-lt"/>
                          <a:ea typeface="+mn-ea"/>
                          <a:cs typeface="+mn-cs"/>
                        </a:rPr>
                        <a:t>Coverage begins January 1</a:t>
                      </a:r>
                    </a:p>
                  </a:txBody>
                  <a:tcPr marL="46343" marR="46343" marT="25719" marB="25719">
                    <a:solidFill>
                      <a:srgbClr val="E9EDF4"/>
                    </a:solidFill>
                  </a:tcPr>
                </a:tc>
                <a:extLst>
                  <a:ext uri="{0D108BD9-81ED-4DB2-BD59-A6C34878D82A}">
                    <a16:rowId xmlns:a16="http://schemas.microsoft.com/office/drawing/2014/main" xmlns="" val="10000"/>
                  </a:ext>
                </a:extLst>
              </a:tr>
              <a:tr h="701677">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100" b="1" dirty="0"/>
                        <a:t>Medicare due to a Disability</a:t>
                      </a:r>
                    </a:p>
                  </a:txBody>
                  <a:tcPr marL="46343" marR="46343" marT="25719" marB="25719"/>
                </a:tc>
                <a:tc>
                  <a:txBody>
                    <a:bodyPr/>
                    <a:lstStyle/>
                    <a:p>
                      <a:pPr marL="287338" marR="0" lvl="1" indent="-287338"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700" b="0" kern="1200" baseline="0" dirty="0">
                          <a:solidFill>
                            <a:schemeClr val="dk1"/>
                          </a:solidFill>
                          <a:latin typeface="+mn-lt"/>
                          <a:ea typeface="+mn-ea"/>
                          <a:cs typeface="+mn-cs"/>
                        </a:rPr>
                        <a:t>7-month period begins 3 months before the 25</a:t>
                      </a:r>
                      <a:r>
                        <a:rPr lang="en-US" sz="1700" b="0" kern="1200" baseline="30000" dirty="0">
                          <a:solidFill>
                            <a:schemeClr val="dk1"/>
                          </a:solidFill>
                          <a:latin typeface="+mn-lt"/>
                          <a:ea typeface="+mn-ea"/>
                          <a:cs typeface="+mn-cs"/>
                        </a:rPr>
                        <a:t>th</a:t>
                      </a:r>
                      <a:r>
                        <a:rPr lang="en-US" sz="1700" b="0" kern="1200" baseline="0" dirty="0">
                          <a:solidFill>
                            <a:schemeClr val="dk1"/>
                          </a:solidFill>
                          <a:latin typeface="+mn-lt"/>
                          <a:ea typeface="+mn-ea"/>
                          <a:cs typeface="+mn-cs"/>
                        </a:rPr>
                        <a:t> month of disability. </a:t>
                      </a:r>
                    </a:p>
                    <a:p>
                      <a:pPr marL="287338" marR="0" lvl="1" indent="-287338"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700" b="0" kern="1200" baseline="0" dirty="0">
                          <a:solidFill>
                            <a:schemeClr val="dk1"/>
                          </a:solidFill>
                          <a:latin typeface="+mn-lt"/>
                          <a:ea typeface="+mn-ea"/>
                          <a:cs typeface="+mn-cs"/>
                        </a:rPr>
                        <a:t>Ends 3 months after the 25</a:t>
                      </a:r>
                      <a:r>
                        <a:rPr lang="en-US" sz="1700" b="0" kern="1200" baseline="30000" dirty="0">
                          <a:solidFill>
                            <a:schemeClr val="dk1"/>
                          </a:solidFill>
                          <a:latin typeface="+mn-lt"/>
                          <a:ea typeface="+mn-ea"/>
                          <a:cs typeface="+mn-cs"/>
                        </a:rPr>
                        <a:t>th</a:t>
                      </a:r>
                      <a:r>
                        <a:rPr lang="en-US" sz="1700" b="0" kern="1200" baseline="0" dirty="0">
                          <a:solidFill>
                            <a:schemeClr val="dk1"/>
                          </a:solidFill>
                          <a:latin typeface="+mn-lt"/>
                          <a:ea typeface="+mn-ea"/>
                          <a:cs typeface="+mn-cs"/>
                        </a:rPr>
                        <a:t> month of disability.</a:t>
                      </a:r>
                    </a:p>
                  </a:txBody>
                  <a:tcPr marL="46343" marR="46343" marT="25719" marB="25719"/>
                </a:tc>
                <a:extLst>
                  <a:ext uri="{0D108BD9-81ED-4DB2-BD59-A6C34878D82A}">
                    <a16:rowId xmlns:a16="http://schemas.microsoft.com/office/drawing/2014/main" xmlns="" val="10001"/>
                  </a:ext>
                </a:extLst>
              </a:tr>
              <a:tr h="271911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rPr>
                        <a:t>Special Enrollment Periods (SEP)</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100" b="1" dirty="0"/>
                    </a:p>
                  </a:txBody>
                  <a:tcPr marL="46343" marR="46343" marT="25719" marB="25719"/>
                </a:tc>
                <a:tc>
                  <a:txBody>
                    <a:bodyPr/>
                    <a:lstStyle/>
                    <a:p>
                      <a:pPr marL="341313" lvl="1" indent="-339725" eaLnBrk="1" hangingPunct="1">
                        <a:spcBef>
                          <a:spcPts val="0"/>
                        </a:spcBef>
                        <a:buFont typeface="Wingdings" pitchFamily="2" charset="2"/>
                        <a:buChar char="§"/>
                      </a:pPr>
                      <a:r>
                        <a:rPr lang="en-US" sz="1700" b="0" spc="0" baseline="0" dirty="0">
                          <a:solidFill>
                            <a:schemeClr val="tx1"/>
                          </a:solidFill>
                        </a:rPr>
                        <a:t>Move out of your plan’s service area</a:t>
                      </a:r>
                    </a:p>
                    <a:p>
                      <a:pPr marL="341313" lvl="1" indent="-339725" eaLnBrk="1" hangingPunct="1">
                        <a:spcBef>
                          <a:spcPts val="0"/>
                        </a:spcBef>
                        <a:buFont typeface="Wingdings" pitchFamily="2" charset="2"/>
                        <a:buChar char="§"/>
                      </a:pPr>
                      <a:r>
                        <a:rPr lang="en-US" sz="1700" b="0" spc="0" baseline="0" dirty="0">
                          <a:solidFill>
                            <a:schemeClr val="tx1"/>
                          </a:solidFill>
                        </a:rPr>
                        <a:t>You have Medicaid</a:t>
                      </a:r>
                    </a:p>
                    <a:p>
                      <a:pPr marL="341313" lvl="1" indent="-339725" eaLnBrk="1" hangingPunct="1">
                        <a:spcBef>
                          <a:spcPts val="0"/>
                        </a:spcBef>
                        <a:buFont typeface="Wingdings" pitchFamily="2" charset="2"/>
                        <a:buChar char="§"/>
                      </a:pPr>
                      <a:r>
                        <a:rPr lang="en-US" sz="1700" b="0" spc="0" baseline="0" dirty="0">
                          <a:solidFill>
                            <a:schemeClr val="tx1"/>
                          </a:solidFill>
                        </a:rPr>
                        <a:t>Plan leaves Medicare </a:t>
                      </a:r>
                      <a:r>
                        <a:rPr lang="en-US" sz="1700" b="0" spc="0" baseline="0" dirty="0" smtClean="0">
                          <a:solidFill>
                            <a:schemeClr val="tx1"/>
                          </a:solidFill>
                        </a:rPr>
                        <a:t>Program </a:t>
                      </a:r>
                      <a:r>
                        <a:rPr lang="en-US" sz="1700" b="0" spc="0" baseline="0" dirty="0">
                          <a:solidFill>
                            <a:schemeClr val="tx1"/>
                          </a:solidFill>
                        </a:rPr>
                        <a:t>or reduces its service area</a:t>
                      </a:r>
                    </a:p>
                    <a:p>
                      <a:pPr marL="341313" lvl="1" indent="-339725" eaLnBrk="1" hangingPunct="1">
                        <a:spcBef>
                          <a:spcPts val="0"/>
                        </a:spcBef>
                        <a:buFont typeface="Wingdings" pitchFamily="2" charset="2"/>
                        <a:buChar char="§"/>
                      </a:pPr>
                      <a:r>
                        <a:rPr lang="en-US" sz="1700" b="0" spc="0" dirty="0">
                          <a:solidFill>
                            <a:schemeClr val="tx1"/>
                          </a:solidFill>
                        </a:rPr>
                        <a:t>Leaving or losing employer or union coverage</a:t>
                      </a:r>
                    </a:p>
                    <a:p>
                      <a:pPr marL="341313" lvl="1" indent="-339725" eaLnBrk="1" hangingPunct="1">
                        <a:spcBef>
                          <a:spcPts val="0"/>
                        </a:spcBef>
                        <a:buFont typeface="Wingdings" pitchFamily="2" charset="2"/>
                        <a:buChar char="§"/>
                      </a:pPr>
                      <a:r>
                        <a:rPr lang="en-US" sz="1700" b="0" spc="0" dirty="0">
                          <a:solidFill>
                            <a:schemeClr val="tx1"/>
                          </a:solidFill>
                        </a:rPr>
                        <a:t>You enter, live at, or leave a long-term care facility</a:t>
                      </a:r>
                    </a:p>
                    <a:p>
                      <a:pPr marL="341313" lvl="1" indent="-339725" eaLnBrk="1" hangingPunct="1">
                        <a:spcBef>
                          <a:spcPts val="0"/>
                        </a:spcBef>
                        <a:buFont typeface="Wingdings" pitchFamily="2" charset="2"/>
                        <a:buChar char="§"/>
                      </a:pPr>
                      <a:r>
                        <a:rPr lang="en-US" sz="1700" b="0" spc="0" dirty="0">
                          <a:solidFill>
                            <a:schemeClr val="tx1"/>
                          </a:solidFill>
                        </a:rPr>
                        <a:t>You have</a:t>
                      </a:r>
                      <a:r>
                        <a:rPr lang="en-US" sz="1700" b="0" spc="0" baseline="0" dirty="0">
                          <a:solidFill>
                            <a:schemeClr val="tx1"/>
                          </a:solidFill>
                        </a:rPr>
                        <a:t> a continuous SEP if you qu</a:t>
                      </a:r>
                      <a:r>
                        <a:rPr lang="en-US" sz="1700" b="0" spc="0" dirty="0">
                          <a:solidFill>
                            <a:schemeClr val="tx1"/>
                          </a:solidFill>
                        </a:rPr>
                        <a:t>alify for Extra Help</a:t>
                      </a:r>
                    </a:p>
                    <a:p>
                      <a:pPr marL="341313" lvl="1" indent="-339725" eaLnBrk="1" hangingPunct="1">
                        <a:spcBef>
                          <a:spcPts val="0"/>
                        </a:spcBef>
                        <a:buFont typeface="Wingdings" pitchFamily="2" charset="2"/>
                        <a:buChar char="§"/>
                      </a:pPr>
                      <a:r>
                        <a:rPr lang="en-US" sz="1700" b="0" spc="0" baseline="0" dirty="0">
                          <a:solidFill>
                            <a:schemeClr val="tx1"/>
                          </a:solidFill>
                        </a:rPr>
                        <a:t>Losing your Extra Help status </a:t>
                      </a:r>
                    </a:p>
                    <a:p>
                      <a:pPr marL="341313" lvl="1" indent="-339725" eaLnBrk="1" hangingPunct="1">
                        <a:spcBef>
                          <a:spcPts val="0"/>
                        </a:spcBef>
                        <a:buFont typeface="Wingdings" pitchFamily="2" charset="2"/>
                        <a:buChar char="§"/>
                      </a:pPr>
                      <a:r>
                        <a:rPr lang="en-US" sz="1700" b="0" spc="0" baseline="0" dirty="0">
                          <a:solidFill>
                            <a:schemeClr val="tx1"/>
                          </a:solidFill>
                        </a:rPr>
                        <a:t>You join or switch to a plan that has a 5-star rating</a:t>
                      </a:r>
                    </a:p>
                    <a:p>
                      <a:pPr marL="341313" lvl="1" indent="-339725" eaLnBrk="1" hangingPunct="1">
                        <a:spcBef>
                          <a:spcPts val="0"/>
                        </a:spcBef>
                        <a:buFont typeface="Wingdings" pitchFamily="2" charset="2"/>
                        <a:buChar char="§"/>
                      </a:pPr>
                      <a:r>
                        <a:rPr lang="en-US" sz="1700" b="0" spc="0" baseline="0" dirty="0">
                          <a:solidFill>
                            <a:schemeClr val="tx1"/>
                          </a:solidFill>
                        </a:rPr>
                        <a:t>Retroactive notice of Medicare entitlement </a:t>
                      </a:r>
                      <a:endParaRPr lang="en-US" sz="1700" b="0" spc="0" dirty="0">
                        <a:solidFill>
                          <a:schemeClr val="tx1"/>
                        </a:solidFill>
                      </a:endParaRPr>
                    </a:p>
                    <a:p>
                      <a:pPr marL="341313" lvl="1" indent="-339725" eaLnBrk="1" hangingPunct="1">
                        <a:spcBef>
                          <a:spcPts val="0"/>
                        </a:spcBef>
                        <a:buFont typeface="Wingdings" pitchFamily="2" charset="2"/>
                        <a:buChar char="§"/>
                      </a:pPr>
                      <a:r>
                        <a:rPr lang="en-US" sz="1700" b="0" spc="0" dirty="0">
                          <a:solidFill>
                            <a:schemeClr val="tx1"/>
                          </a:solidFill>
                        </a:rPr>
                        <a:t>Other exceptional circumstances</a:t>
                      </a:r>
                      <a:endParaRPr lang="en-US" sz="1700" b="0" kern="1200" baseline="0" dirty="0">
                        <a:solidFill>
                          <a:schemeClr val="dk1"/>
                        </a:solidFill>
                        <a:latin typeface="+mn-lt"/>
                        <a:ea typeface="+mn-ea"/>
                        <a:cs typeface="+mn-cs"/>
                      </a:endParaRPr>
                    </a:p>
                  </a:txBody>
                  <a:tcPr marL="46343" marR="46343" marT="25719" marB="25719"/>
                </a:tc>
                <a:extLst>
                  <a:ext uri="{0D108BD9-81ED-4DB2-BD59-A6C34878D82A}">
                    <a16:rowId xmlns:a16="http://schemas.microsoft.com/office/drawing/2014/main" xmlns="" val="10002"/>
                  </a:ext>
                </a:extLst>
              </a:tr>
            </a:tbl>
          </a:graphicData>
        </a:graphic>
      </p:graphicFrame>
      <p:sp>
        <p:nvSpPr>
          <p:cNvPr id="3" name="Date Placeholder 2"/>
          <p:cNvSpPr>
            <a:spLocks noGrp="1"/>
          </p:cNvSpPr>
          <p:nvPr>
            <p:ph type="dt" sz="half" idx="4294967295"/>
          </p:nvPr>
        </p:nvSpPr>
        <p:spPr>
          <a:xfrm>
            <a:off x="1614488" y="4767265"/>
            <a:ext cx="1543051" cy="273844"/>
          </a:xfrm>
          <a:prstGeom prst="rect">
            <a:avLst/>
          </a:prstGeom>
        </p:spPr>
        <p:txBody>
          <a:bodyPr/>
          <a:lstStyle/>
          <a:p>
            <a:r>
              <a:rPr lang="en-US" smtClean="0"/>
              <a:t>March 2018</a:t>
            </a:r>
            <a:endParaRPr lang="en-US" dirty="0"/>
          </a:p>
        </p:txBody>
      </p:sp>
      <p:sp>
        <p:nvSpPr>
          <p:cNvPr id="9" name="Footer Placeholder 8"/>
          <p:cNvSpPr>
            <a:spLocks noGrp="1"/>
          </p:cNvSpPr>
          <p:nvPr>
            <p:ph type="ftr" sz="quarter" idx="11"/>
          </p:nvPr>
        </p:nvSpPr>
        <p:spPr/>
        <p:txBody>
          <a:bodyPr/>
          <a:lstStyle/>
          <a:p>
            <a:r>
              <a:rPr lang="en-US" smtClean="0"/>
              <a:t>Understanding Medicare</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74</a:t>
            </a:fld>
            <a:endParaRPr lang="en-US" dirty="0"/>
          </a:p>
        </p:txBody>
      </p:sp>
    </p:spTree>
    <p:extLst>
      <p:ext uri="{BB962C8B-B14F-4D97-AF65-F5344CB8AC3E}">
        <p14:creationId xmlns:p14="http://schemas.microsoft.com/office/powerpoint/2010/main" val="20506393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You Can Leave </a:t>
            </a:r>
            <a:br>
              <a:rPr lang="en-US" dirty="0"/>
            </a:br>
            <a:r>
              <a:rPr lang="en-US" dirty="0"/>
              <a:t>Medicare Advantage (MA) Plans</a:t>
            </a:r>
          </a:p>
        </p:txBody>
      </p:sp>
      <p:graphicFrame>
        <p:nvGraphicFramePr>
          <p:cNvPr id="9" name="Content Placeholder 6" descr="The contents of this table are provided in the speaker's notes." title="Table describing when you can leave a Medicare Advantage Plan"/>
          <p:cNvGraphicFramePr>
            <a:graphicFrameLocks/>
          </p:cNvGraphicFramePr>
          <p:nvPr>
            <p:extLst>
              <p:ext uri="{D42A27DB-BD31-4B8C-83A1-F6EECF244321}">
                <p14:modId xmlns:p14="http://schemas.microsoft.com/office/powerpoint/2010/main" val="1230482386"/>
              </p:ext>
            </p:extLst>
          </p:nvPr>
        </p:nvGraphicFramePr>
        <p:xfrm>
          <a:off x="63501" y="864219"/>
          <a:ext cx="9080499" cy="3952877"/>
        </p:xfrm>
        <a:graphic>
          <a:graphicData uri="http://schemas.openxmlformats.org/drawingml/2006/table">
            <a:tbl>
              <a:tblPr firstRow="1" bandRow="1">
                <a:tableStyleId>{5C22544A-7EE6-4342-B048-85BDC9FD1C3A}</a:tableStyleId>
              </a:tblPr>
              <a:tblGrid>
                <a:gridCol w="1866900">
                  <a:extLst>
                    <a:ext uri="{9D8B030D-6E8A-4147-A177-3AD203B41FA5}">
                      <a16:colId xmlns:a16="http://schemas.microsoft.com/office/drawing/2014/main" xmlns="" val="20000"/>
                    </a:ext>
                  </a:extLst>
                </a:gridCol>
                <a:gridCol w="7213599">
                  <a:extLst>
                    <a:ext uri="{9D8B030D-6E8A-4147-A177-3AD203B41FA5}">
                      <a16:colId xmlns:a16="http://schemas.microsoft.com/office/drawing/2014/main" xmlns="" val="20001"/>
                    </a:ext>
                  </a:extLst>
                </a:gridCol>
              </a:tblGrid>
              <a:tr h="3952877">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dk1"/>
                          </a:solidFill>
                          <a:latin typeface="+mn-lt"/>
                          <a:ea typeface="+mn-ea"/>
                          <a:cs typeface="+mn-cs"/>
                        </a:rPr>
                        <a:t>Jan</a:t>
                      </a:r>
                      <a:r>
                        <a:rPr lang="en-US" sz="2400" b="1" kern="1200" baseline="0" dirty="0">
                          <a:solidFill>
                            <a:schemeClr val="tx1"/>
                          </a:solidFill>
                          <a:latin typeface="+mn-lt"/>
                          <a:ea typeface="+mn-ea"/>
                          <a:cs typeface="+mn-cs"/>
                        </a:rPr>
                        <a:t>uary</a:t>
                      </a:r>
                      <a:r>
                        <a:rPr lang="en-US" sz="2400" b="1" kern="1200" baseline="0" dirty="0">
                          <a:solidFill>
                            <a:schemeClr val="dk1"/>
                          </a:solidFill>
                          <a:latin typeface="+mn-lt"/>
                          <a:ea typeface="+mn-ea"/>
                          <a:cs typeface="+mn-cs"/>
                        </a:rPr>
                        <a:t> </a:t>
                      </a:r>
                      <a:r>
                        <a:rPr lang="en-US" sz="2400" b="1" kern="1200" baseline="0" dirty="0" smtClean="0">
                          <a:solidFill>
                            <a:schemeClr val="dk1"/>
                          </a:solidFill>
                          <a:latin typeface="+mn-lt"/>
                          <a:ea typeface="+mn-ea"/>
                          <a:cs typeface="+mn-cs"/>
                        </a:rPr>
                        <a:t>1–Feb</a:t>
                      </a:r>
                      <a:r>
                        <a:rPr lang="en-US" sz="2400" b="1" kern="1200" baseline="0" dirty="0" smtClean="0">
                          <a:solidFill>
                            <a:schemeClr val="tx1"/>
                          </a:solidFill>
                          <a:latin typeface="+mn-lt"/>
                          <a:ea typeface="+mn-ea"/>
                          <a:cs typeface="+mn-cs"/>
                        </a:rPr>
                        <a:t>ruary</a:t>
                      </a:r>
                      <a:r>
                        <a:rPr lang="en-US" sz="2400" b="1" kern="1200" baseline="0" dirty="0" smtClean="0">
                          <a:solidFill>
                            <a:schemeClr val="dk1"/>
                          </a:solidFill>
                          <a:latin typeface="+mn-lt"/>
                          <a:ea typeface="+mn-ea"/>
                          <a:cs typeface="+mn-cs"/>
                        </a:rPr>
                        <a:t> </a:t>
                      </a:r>
                      <a:r>
                        <a:rPr lang="en-US" sz="2400" b="1" kern="1200" baseline="0" dirty="0">
                          <a:solidFill>
                            <a:schemeClr val="dk1"/>
                          </a:solidFill>
                          <a:latin typeface="+mn-lt"/>
                          <a:ea typeface="+mn-ea"/>
                          <a:cs typeface="+mn-cs"/>
                        </a:rPr>
                        <a:t>14</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900" b="1" dirty="0"/>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900" dirty="0"/>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900" b="1" dirty="0"/>
                    </a:p>
                  </a:txBody>
                  <a:tcPr marL="51435" marR="51435" marT="25719" marB="25719">
                    <a:solidFill>
                      <a:srgbClr val="E9EDF4"/>
                    </a:solidFill>
                  </a:tcPr>
                </a:tc>
                <a:tc>
                  <a:txBody>
                    <a:bodyPr/>
                    <a:lstStyle/>
                    <a:p>
                      <a:pPr marL="344488" marR="0" lvl="0" indent="-344488" algn="l" defTabSz="914400" rtl="0" eaLnBrk="1" fontAlgn="auto" latinLnBrk="0" hangingPunct="1">
                        <a:lnSpc>
                          <a:spcPct val="100000"/>
                        </a:lnSpc>
                        <a:spcBef>
                          <a:spcPts val="600"/>
                        </a:spcBef>
                        <a:spcAft>
                          <a:spcPts val="0"/>
                        </a:spcAft>
                        <a:buClrTx/>
                        <a:buSzTx/>
                        <a:buFont typeface="Wingdings" pitchFamily="2" charset="2"/>
                        <a:buChar char="§"/>
                        <a:tabLst/>
                        <a:defRPr/>
                      </a:pPr>
                      <a:r>
                        <a:rPr lang="en-US" sz="2400" b="0" kern="1200" baseline="0" dirty="0">
                          <a:solidFill>
                            <a:schemeClr val="dk1"/>
                          </a:solidFill>
                          <a:latin typeface="+mn-lt"/>
                          <a:ea typeface="+mn-ea"/>
                          <a:cs typeface="+mn-cs"/>
                        </a:rPr>
                        <a:t>You can leave an MA Plan</a:t>
                      </a:r>
                    </a:p>
                    <a:p>
                      <a:pPr marL="344488" indent="-344488">
                        <a:lnSpc>
                          <a:spcPct val="100000"/>
                        </a:lnSpc>
                        <a:spcBef>
                          <a:spcPts val="600"/>
                        </a:spcBef>
                        <a:buFont typeface="Wingdings" pitchFamily="2" charset="2"/>
                        <a:buChar char="§"/>
                      </a:pPr>
                      <a:r>
                        <a:rPr lang="en-US" sz="2400" b="0" kern="1200" baseline="0" dirty="0">
                          <a:solidFill>
                            <a:schemeClr val="dk1"/>
                          </a:solidFill>
                          <a:latin typeface="+mn-lt"/>
                          <a:ea typeface="+mn-ea"/>
                          <a:cs typeface="+mn-cs"/>
                        </a:rPr>
                        <a:t>Switch to Original Medicare</a:t>
                      </a:r>
                    </a:p>
                    <a:p>
                      <a:pPr marL="625475" lvl="0" indent="-288925">
                        <a:lnSpc>
                          <a:spcPct val="100000"/>
                        </a:lnSpc>
                        <a:spcBef>
                          <a:spcPts val="600"/>
                        </a:spcBef>
                        <a:buFont typeface="Arial" pitchFamily="34" charset="0"/>
                        <a:buChar char="•"/>
                      </a:pPr>
                      <a:r>
                        <a:rPr lang="en-US" sz="2400" b="0" kern="1200" baseline="0" dirty="0">
                          <a:solidFill>
                            <a:schemeClr val="dk1"/>
                          </a:solidFill>
                          <a:latin typeface="+mn-lt"/>
                          <a:ea typeface="+mn-ea"/>
                          <a:cs typeface="+mn-cs"/>
                        </a:rPr>
                        <a:t>Coverage begins first day of month after switch </a:t>
                      </a:r>
                    </a:p>
                    <a:p>
                      <a:pPr marL="625475" lvl="0" indent="-288925" algn="l" defTabSz="914400" rtl="0" eaLnBrk="1" latinLnBrk="0" hangingPunct="1">
                        <a:lnSpc>
                          <a:spcPct val="100000"/>
                        </a:lnSpc>
                        <a:spcBef>
                          <a:spcPts val="600"/>
                        </a:spcBef>
                        <a:buFont typeface="Arial" pitchFamily="34" charset="0"/>
                        <a:buChar char="•"/>
                      </a:pPr>
                      <a:r>
                        <a:rPr lang="en-US" sz="2400" b="0" kern="1200" baseline="0" dirty="0">
                          <a:solidFill>
                            <a:schemeClr val="dk1"/>
                          </a:solidFill>
                          <a:latin typeface="+mn-lt"/>
                          <a:ea typeface="+mn-ea"/>
                          <a:cs typeface="+mn-cs"/>
                        </a:rPr>
                        <a:t>May join </a:t>
                      </a:r>
                      <a:r>
                        <a:rPr lang="en-US" sz="2400" b="0" kern="1200" baseline="0" dirty="0" smtClean="0">
                          <a:solidFill>
                            <a:schemeClr val="dk1"/>
                          </a:solidFill>
                          <a:latin typeface="+mn-lt"/>
                          <a:ea typeface="+mn-ea"/>
                          <a:cs typeface="+mn-cs"/>
                        </a:rPr>
                        <a:t>Part D plan</a:t>
                      </a:r>
                      <a:endParaRPr lang="en-US" sz="2400" b="0" kern="1200" baseline="0" dirty="0">
                        <a:solidFill>
                          <a:schemeClr val="dk1"/>
                        </a:solidFill>
                        <a:latin typeface="+mn-lt"/>
                        <a:ea typeface="+mn-ea"/>
                        <a:cs typeface="+mn-cs"/>
                      </a:endParaRPr>
                    </a:p>
                    <a:p>
                      <a:pPr marL="968375" marR="0" lvl="3" indent="-342900" algn="l" defTabSz="914400" rtl="0" eaLnBrk="0" fontAlgn="base" latinLnBrk="0" hangingPunct="0">
                        <a:lnSpc>
                          <a:spcPct val="100000"/>
                        </a:lnSpc>
                        <a:spcBef>
                          <a:spcPts val="600"/>
                        </a:spcBef>
                        <a:spcAft>
                          <a:spcPct val="0"/>
                        </a:spcAft>
                        <a:buClrTx/>
                        <a:buSzPct val="50000"/>
                        <a:buFont typeface="Wingdings" pitchFamily="2" charset="2"/>
                        <a:buChar char="q"/>
                        <a:tabLst/>
                        <a:defRPr/>
                      </a:pPr>
                      <a:r>
                        <a:rPr kumimoji="0" lang="en-US" sz="2000" b="0" i="0" u="none" strike="noStrike" kern="1200" cap="none" spc="-20" normalizeH="0" baseline="0" dirty="0">
                          <a:ln>
                            <a:noFill/>
                          </a:ln>
                          <a:solidFill>
                            <a:prstClr val="black"/>
                          </a:solidFill>
                          <a:effectLst/>
                          <a:uLnTx/>
                          <a:uFillTx/>
                          <a:latin typeface="+mn-lt"/>
                          <a:ea typeface="+mn-ea"/>
                          <a:cs typeface="+mn-cs"/>
                        </a:rPr>
                        <a:t>Drug coverage begins first day of month after plan gets enrollment</a:t>
                      </a:r>
                    </a:p>
                    <a:p>
                      <a:pPr marL="347472" marR="0" lvl="1" indent="-347472"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May not join another MA Plan during this period</a:t>
                      </a:r>
                    </a:p>
                    <a:p>
                      <a:pPr marL="347472" marR="0" lvl="1" indent="-347472"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May be able to buy a Medicare Supplement Insurance (Medigap) policy (Trial Right)</a:t>
                      </a:r>
                      <a:endParaRPr lang="en-US" sz="2400" b="0" dirty="0">
                        <a:solidFill>
                          <a:schemeClr val="tx1"/>
                        </a:solidFill>
                      </a:endParaRPr>
                    </a:p>
                  </a:txBody>
                  <a:tcPr marL="51435" marR="51435" marT="25719" marB="25719">
                    <a:solidFill>
                      <a:srgbClr val="E9EDF4"/>
                    </a:solidFill>
                  </a:tcPr>
                </a:tc>
                <a:extLst>
                  <a:ext uri="{0D108BD9-81ED-4DB2-BD59-A6C34878D82A}">
                    <a16:rowId xmlns:a16="http://schemas.microsoft.com/office/drawing/2014/main" xmlns="" val="10000"/>
                  </a:ext>
                </a:extLst>
              </a:tr>
            </a:tbl>
          </a:graphicData>
        </a:graphic>
      </p:graphicFrame>
      <p:sp>
        <p:nvSpPr>
          <p:cNvPr id="3" name="Date Placeholder 2"/>
          <p:cNvSpPr>
            <a:spLocks noGrp="1"/>
          </p:cNvSpPr>
          <p:nvPr>
            <p:ph type="dt" sz="half" idx="4294967295"/>
          </p:nvPr>
        </p:nvSpPr>
        <p:spPr>
          <a:xfrm>
            <a:off x="1614488" y="4767265"/>
            <a:ext cx="1543051" cy="273844"/>
          </a:xfrm>
          <a:prstGeom prst="rect">
            <a:avLst/>
          </a:prstGeom>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75</a:t>
            </a:fld>
            <a:endParaRPr lang="en-US" dirty="0"/>
          </a:p>
        </p:txBody>
      </p:sp>
    </p:spTree>
    <p:extLst>
      <p:ext uri="{BB962C8B-B14F-4D97-AF65-F5344CB8AC3E}">
        <p14:creationId xmlns:p14="http://schemas.microsoft.com/office/powerpoint/2010/main" val="30125455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Plans on Medicare Plan Finder</a:t>
            </a:r>
          </a:p>
        </p:txBody>
      </p:sp>
      <p:sp>
        <p:nvSpPr>
          <p:cNvPr id="3" name="Content Placeholder 2"/>
          <p:cNvSpPr>
            <a:spLocks noGrp="1"/>
          </p:cNvSpPr>
          <p:nvPr>
            <p:ph idx="4294967295"/>
          </p:nvPr>
        </p:nvSpPr>
        <p:spPr>
          <a:xfrm>
            <a:off x="628650" y="1028701"/>
            <a:ext cx="7600951" cy="3565923"/>
          </a:xfrm>
        </p:spPr>
        <p:txBody>
          <a:bodyPr>
            <a:normAutofit lnSpcReduction="10000"/>
          </a:bodyPr>
          <a:lstStyle/>
          <a:p>
            <a:r>
              <a:rPr lang="en-US" dirty="0"/>
              <a:t>Search for Medicare drug and health </a:t>
            </a:r>
            <a:br>
              <a:rPr lang="en-US" dirty="0"/>
            </a:br>
            <a:r>
              <a:rPr lang="en-US" dirty="0"/>
              <a:t>plans</a:t>
            </a:r>
          </a:p>
          <a:p>
            <a:r>
              <a:rPr lang="en-US" dirty="0"/>
              <a:t>Personalize your search </a:t>
            </a:r>
            <a:br>
              <a:rPr lang="en-US" dirty="0"/>
            </a:br>
            <a:r>
              <a:rPr lang="en-US" dirty="0"/>
              <a:t>to find plans that meet </a:t>
            </a:r>
            <a:br>
              <a:rPr lang="en-US" dirty="0"/>
            </a:br>
            <a:r>
              <a:rPr lang="en-US" dirty="0"/>
              <a:t>your needs</a:t>
            </a:r>
          </a:p>
          <a:p>
            <a:r>
              <a:rPr lang="en-US" dirty="0"/>
              <a:t>Compare plans based on </a:t>
            </a:r>
            <a:br>
              <a:rPr lang="en-US" dirty="0"/>
            </a:br>
            <a:r>
              <a:rPr lang="en-US" dirty="0"/>
              <a:t>star ratings, benefits, costs, </a:t>
            </a:r>
            <a:br>
              <a:rPr lang="en-US" dirty="0"/>
            </a:br>
            <a:r>
              <a:rPr lang="en-US" dirty="0"/>
              <a:t>and more</a:t>
            </a:r>
          </a:p>
          <a:p>
            <a:r>
              <a:rPr lang="en-US" dirty="0"/>
              <a:t>Visit </a:t>
            </a:r>
            <a:r>
              <a:rPr lang="en-US" dirty="0">
                <a:hlinkClick r:id="rId3"/>
              </a:rPr>
              <a:t>Medicare.gov/find-a-plan/</a:t>
            </a:r>
            <a:endParaRPr lang="en-US" dirty="0"/>
          </a:p>
        </p:txBody>
      </p:sp>
      <p:pic>
        <p:nvPicPr>
          <p:cNvPr id="5" name="Picture 4" descr="Picture of Medicare Plan Finder page on Medicare.gov" title="Compare Plans on Medicare Plan Find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29615" y="1312445"/>
            <a:ext cx="2511723" cy="2537460"/>
          </a:xfrm>
          <a:prstGeom prst="rect">
            <a:avLst/>
          </a:prstGeom>
        </p:spPr>
      </p:pic>
      <p:sp>
        <p:nvSpPr>
          <p:cNvPr id="11" name="Date Placeholder 10"/>
          <p:cNvSpPr>
            <a:spLocks noGrp="1"/>
          </p:cNvSpPr>
          <p:nvPr>
            <p:ph type="dt" sz="half" idx="10"/>
          </p:nvPr>
        </p:nvSpPr>
        <p:spPr/>
        <p:txBody>
          <a:bodyPr/>
          <a:lstStyle/>
          <a:p>
            <a:r>
              <a:rPr lang="en-US" smtClean="0"/>
              <a:t>March 2018</a:t>
            </a:r>
            <a:endParaRPr lang="en-US" dirty="0"/>
          </a:p>
        </p:txBody>
      </p:sp>
      <p:sp>
        <p:nvSpPr>
          <p:cNvPr id="12" name="Footer Placeholder 11"/>
          <p:cNvSpPr>
            <a:spLocks noGrp="1"/>
          </p:cNvSpPr>
          <p:nvPr>
            <p:ph type="ftr" sz="quarter" idx="11"/>
          </p:nvPr>
        </p:nvSpPr>
        <p:spPr/>
        <p:txBody>
          <a:bodyPr/>
          <a:lstStyle/>
          <a:p>
            <a:r>
              <a:rPr lang="en-US" smtClean="0"/>
              <a:t>Understanding Medicare</a:t>
            </a:r>
            <a:endParaRPr lang="en-US" dirty="0"/>
          </a:p>
        </p:txBody>
      </p:sp>
      <p:sp>
        <p:nvSpPr>
          <p:cNvPr id="13" name="Slide Number Placeholder 12"/>
          <p:cNvSpPr>
            <a:spLocks noGrp="1"/>
          </p:cNvSpPr>
          <p:nvPr>
            <p:ph type="sldNum" sz="quarter" idx="12"/>
          </p:nvPr>
        </p:nvSpPr>
        <p:spPr/>
        <p:txBody>
          <a:bodyPr/>
          <a:lstStyle/>
          <a:p>
            <a:fld id="{F62912B7-67D0-4C7F-B2EE-F336CB0BE48F}" type="slidenum">
              <a:rPr lang="en-US" smtClean="0"/>
              <a:t>76</a:t>
            </a:fld>
            <a:endParaRPr lang="en-US" dirty="0"/>
          </a:p>
        </p:txBody>
      </p:sp>
    </p:spTree>
    <p:extLst>
      <p:ext uri="{BB962C8B-B14F-4D97-AF65-F5344CB8AC3E}">
        <p14:creationId xmlns:p14="http://schemas.microsoft.com/office/powerpoint/2010/main" val="10096526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8515351" cy="666427"/>
          </a:xfrm>
        </p:spPr>
        <p:txBody>
          <a:bodyPr>
            <a:normAutofit fontScale="90000"/>
          </a:bodyPr>
          <a:lstStyle/>
          <a:p>
            <a:r>
              <a:rPr lang="en-US" dirty="0"/>
              <a:t/>
            </a:r>
            <a:br>
              <a:rPr lang="en-US" dirty="0"/>
            </a:br>
            <a:r>
              <a:rPr lang="en-US" dirty="0"/>
              <a:t/>
            </a:r>
            <a:br>
              <a:rPr lang="en-US" dirty="0"/>
            </a:br>
            <a:r>
              <a:rPr lang="en-US" dirty="0"/>
              <a:t>Medigap Policies Compared to </a:t>
            </a:r>
            <a:br>
              <a:rPr lang="en-US" dirty="0"/>
            </a:br>
            <a:r>
              <a:rPr lang="en-US" dirty="0"/>
              <a:t>Medicare Advantage Plans</a:t>
            </a:r>
            <a:br>
              <a:rPr lang="en-US" dirty="0"/>
            </a:br>
            <a:r>
              <a:rPr lang="en-US" dirty="0"/>
              <a:t/>
            </a:r>
            <a:br>
              <a:rPr lang="en-US" dirty="0"/>
            </a:br>
            <a:r>
              <a:rPr lang="en-US" dirty="0"/>
              <a:t> </a:t>
            </a:r>
          </a:p>
        </p:txBody>
      </p:sp>
      <p:graphicFrame>
        <p:nvGraphicFramePr>
          <p:cNvPr id="6" name="Content Placeholder 5" descr="This chart description is included in the speaker notes"/>
          <p:cNvGraphicFramePr>
            <a:graphicFrameLocks noGrp="1"/>
          </p:cNvGraphicFramePr>
          <p:nvPr>
            <p:ph idx="4294967295"/>
            <p:extLst>
              <p:ext uri="{D42A27DB-BD31-4B8C-83A1-F6EECF244321}">
                <p14:modId xmlns:p14="http://schemas.microsoft.com/office/powerpoint/2010/main" val="1002008720"/>
              </p:ext>
            </p:extLst>
          </p:nvPr>
        </p:nvGraphicFramePr>
        <p:xfrm>
          <a:off x="97973" y="723899"/>
          <a:ext cx="8950872" cy="4114801"/>
        </p:xfrm>
        <a:graphic>
          <a:graphicData uri="http://schemas.openxmlformats.org/drawingml/2006/table">
            <a:tbl>
              <a:tblPr firstRow="1" firstCol="1" lastRow="1" lastCol="1" bandRow="1" bandCol="1">
                <a:tableStyleId>{5C22544A-7EE6-4342-B048-85BDC9FD1C3A}</a:tableStyleId>
              </a:tblPr>
              <a:tblGrid>
                <a:gridCol w="1417121">
                  <a:extLst>
                    <a:ext uri="{9D8B030D-6E8A-4147-A177-3AD203B41FA5}">
                      <a16:colId xmlns:a16="http://schemas.microsoft.com/office/drawing/2014/main" xmlns="" val="20000"/>
                    </a:ext>
                  </a:extLst>
                </a:gridCol>
                <a:gridCol w="3418951">
                  <a:extLst>
                    <a:ext uri="{9D8B030D-6E8A-4147-A177-3AD203B41FA5}">
                      <a16:colId xmlns:a16="http://schemas.microsoft.com/office/drawing/2014/main" xmlns="" val="20001"/>
                    </a:ext>
                  </a:extLst>
                </a:gridCol>
                <a:gridCol w="4114800">
                  <a:extLst>
                    <a:ext uri="{9D8B030D-6E8A-4147-A177-3AD203B41FA5}">
                      <a16:colId xmlns:a16="http://schemas.microsoft.com/office/drawing/2014/main" xmlns="" val="20002"/>
                    </a:ext>
                  </a:extLst>
                </a:gridCol>
              </a:tblGrid>
              <a:tr h="664201">
                <a:tc>
                  <a:txBody>
                    <a:bodyPr/>
                    <a:lstStyle/>
                    <a:p>
                      <a:pPr marL="0" marR="0" indent="0" algn="ctr">
                        <a:lnSpc>
                          <a:spcPct val="100000"/>
                        </a:lnSpc>
                        <a:spcBef>
                          <a:spcPts val="0"/>
                        </a:spcBef>
                        <a:spcAft>
                          <a:spcPts val="0"/>
                        </a:spcAft>
                        <a:buFont typeface="Wingdings" panose="05000000000000000000" pitchFamily="2" charset="2"/>
                        <a:buNone/>
                      </a:pPr>
                      <a:endParaRPr lang="en-US" sz="1900" b="0" dirty="0">
                        <a:solidFill>
                          <a:schemeClr val="tx1"/>
                        </a:solidFill>
                        <a:effectLst/>
                        <a:latin typeface="Calibri"/>
                        <a:ea typeface="Calibri"/>
                        <a:cs typeface="Times New Roman"/>
                      </a:endParaRPr>
                    </a:p>
                  </a:txBody>
                  <a:tcPr marL="0" marR="0" marT="0" marB="0" anchor="ctr">
                    <a:solidFill>
                      <a:srgbClr val="002060"/>
                    </a:solidFill>
                  </a:tcPr>
                </a:tc>
                <a:tc>
                  <a:txBody>
                    <a:bodyPr/>
                    <a:lstStyle/>
                    <a:p>
                      <a:pPr marL="44450" marR="0" algn="ctr">
                        <a:lnSpc>
                          <a:spcPct val="100000"/>
                        </a:lnSpc>
                        <a:spcBef>
                          <a:spcPts val="0"/>
                        </a:spcBef>
                        <a:spcAft>
                          <a:spcPts val="0"/>
                        </a:spcAft>
                      </a:pPr>
                      <a:r>
                        <a:rPr lang="en-US" sz="1900" b="1" kern="1200" dirty="0">
                          <a:solidFill>
                            <a:schemeClr val="lt1"/>
                          </a:solidFill>
                          <a:effectLst/>
                          <a:latin typeface="+mn-lt"/>
                          <a:ea typeface="+mn-ea"/>
                          <a:cs typeface="+mn-cs"/>
                        </a:rPr>
                        <a:t>Medicare Supplement </a:t>
                      </a:r>
                    </a:p>
                    <a:p>
                      <a:pPr marL="44450" marR="0" algn="ctr">
                        <a:lnSpc>
                          <a:spcPct val="100000"/>
                        </a:lnSpc>
                        <a:spcBef>
                          <a:spcPts val="0"/>
                        </a:spcBef>
                        <a:spcAft>
                          <a:spcPts val="0"/>
                        </a:spcAft>
                      </a:pPr>
                      <a:r>
                        <a:rPr lang="en-US" sz="1900" b="1" kern="1200" dirty="0">
                          <a:solidFill>
                            <a:schemeClr val="lt1"/>
                          </a:solidFill>
                          <a:effectLst/>
                          <a:latin typeface="+mn-lt"/>
                          <a:ea typeface="+mn-ea"/>
                          <a:cs typeface="+mn-cs"/>
                        </a:rPr>
                        <a:t>(Medigap) Insurance</a:t>
                      </a:r>
                    </a:p>
                  </a:txBody>
                  <a:tcPr marL="0" marR="0" marT="0" marB="0" anchor="ctr">
                    <a:solidFill>
                      <a:srgbClr val="002060"/>
                    </a:solidFill>
                  </a:tcPr>
                </a:tc>
                <a:tc>
                  <a:txBody>
                    <a:bodyPr/>
                    <a:lstStyle/>
                    <a:p>
                      <a:pPr marL="44450" marR="0" algn="ctr" defTabSz="914400" rtl="0" eaLnBrk="1" latinLnBrk="0" hangingPunct="1">
                        <a:lnSpc>
                          <a:spcPct val="100000"/>
                        </a:lnSpc>
                        <a:spcBef>
                          <a:spcPts val="0"/>
                        </a:spcBef>
                        <a:spcAft>
                          <a:spcPts val="0"/>
                        </a:spcAft>
                      </a:pPr>
                      <a:r>
                        <a:rPr lang="en-US" sz="1900" b="1" kern="1200" dirty="0">
                          <a:solidFill>
                            <a:schemeClr val="lt1"/>
                          </a:solidFill>
                          <a:effectLst/>
                          <a:latin typeface="+mn-lt"/>
                          <a:ea typeface="+mn-ea"/>
                          <a:cs typeface="+mn-cs"/>
                        </a:rPr>
                        <a:t>Medicare Advantage Plans (Part C)</a:t>
                      </a:r>
                    </a:p>
                  </a:txBody>
                  <a:tcPr marL="0" marR="0" marT="0" marB="0" anchor="ctr">
                    <a:solidFill>
                      <a:srgbClr val="002060"/>
                    </a:solidFill>
                  </a:tcPr>
                </a:tc>
                <a:extLst>
                  <a:ext uri="{0D108BD9-81ED-4DB2-BD59-A6C34878D82A}">
                    <a16:rowId xmlns:a16="http://schemas.microsoft.com/office/drawing/2014/main" xmlns="" val="10000"/>
                  </a:ext>
                </a:extLst>
              </a:tr>
              <a:tr h="291600">
                <a:tc>
                  <a:txBody>
                    <a:bodyPr/>
                    <a:lstStyle/>
                    <a:p>
                      <a:pPr marL="114300" marR="0" indent="0">
                        <a:lnSpc>
                          <a:spcPct val="100000"/>
                        </a:lnSpc>
                        <a:spcBef>
                          <a:spcPts val="600"/>
                        </a:spcBef>
                        <a:spcAft>
                          <a:spcPts val="0"/>
                        </a:spcAft>
                        <a:buFont typeface="Wingdings" panose="05000000000000000000" pitchFamily="2" charset="2"/>
                        <a:buNone/>
                      </a:pPr>
                      <a:r>
                        <a:rPr lang="en-US" sz="1900" b="1" kern="1200" dirty="0">
                          <a:solidFill>
                            <a:schemeClr val="tx1"/>
                          </a:solidFill>
                          <a:effectLst/>
                          <a:latin typeface="+mn-lt"/>
                          <a:ea typeface="+mn-ea"/>
                          <a:cs typeface="+mn-cs"/>
                        </a:rPr>
                        <a:t>Offered by</a:t>
                      </a:r>
                      <a:endParaRPr lang="en-US" sz="1900" b="0" dirty="0">
                        <a:solidFill>
                          <a:schemeClr val="tx1"/>
                        </a:solidFill>
                        <a:effectLst/>
                        <a:latin typeface="Calibri"/>
                        <a:ea typeface="Calibri"/>
                        <a:cs typeface="Times New Roman"/>
                      </a:endParaRPr>
                    </a:p>
                  </a:txBody>
                  <a:tcPr marL="0" marR="0" marT="0" marB="0">
                    <a:solidFill>
                      <a:srgbClr val="D0D8E8"/>
                    </a:solidFill>
                  </a:tcPr>
                </a:tc>
                <a:tc>
                  <a:txBody>
                    <a:bodyPr/>
                    <a:lstStyle/>
                    <a:p>
                      <a:pPr marL="44450" marR="0">
                        <a:lnSpc>
                          <a:spcPct val="100000"/>
                        </a:lnSpc>
                        <a:spcBef>
                          <a:spcPts val="600"/>
                        </a:spcBef>
                        <a:spcAft>
                          <a:spcPts val="0"/>
                        </a:spcAft>
                      </a:pPr>
                      <a:r>
                        <a:rPr lang="en-US" sz="1700" b="0" kern="1200" dirty="0">
                          <a:solidFill>
                            <a:schemeClr val="dk1"/>
                          </a:solidFill>
                          <a:effectLst/>
                          <a:latin typeface="+mn-lt"/>
                          <a:ea typeface="+mn-ea"/>
                          <a:cs typeface="+mn-cs"/>
                        </a:rPr>
                        <a:t>Private companies</a:t>
                      </a:r>
                      <a:endParaRPr lang="en-US" sz="1700" b="0" dirty="0">
                        <a:solidFill>
                          <a:schemeClr val="tx1"/>
                        </a:solidFill>
                        <a:effectLst/>
                        <a:latin typeface="Calibri"/>
                        <a:ea typeface="Calibri"/>
                        <a:cs typeface="Times New Roman"/>
                      </a:endParaRPr>
                    </a:p>
                  </a:txBody>
                  <a:tcPr marL="0" marR="0" marT="0" marB="0">
                    <a:solidFill>
                      <a:srgbClr val="D0D8E8"/>
                    </a:solidFill>
                  </a:tcPr>
                </a:tc>
                <a:tc>
                  <a:txBody>
                    <a:bodyPr/>
                    <a:lstStyle/>
                    <a:p>
                      <a:pPr marL="44450" marR="0" algn="l" defTabSz="914400" rtl="0" eaLnBrk="1" latinLnBrk="0" hangingPunct="1">
                        <a:lnSpc>
                          <a:spcPct val="100000"/>
                        </a:lnSpc>
                        <a:spcBef>
                          <a:spcPts val="600"/>
                        </a:spcBef>
                        <a:spcAft>
                          <a:spcPts val="0"/>
                        </a:spcAft>
                      </a:pPr>
                      <a:r>
                        <a:rPr lang="en-US" sz="1700" b="0" kern="1200" dirty="0">
                          <a:solidFill>
                            <a:schemeClr val="dk1"/>
                          </a:solidFill>
                          <a:effectLst/>
                          <a:latin typeface="+mn-lt"/>
                          <a:ea typeface="+mn-ea"/>
                          <a:cs typeface="+mn-cs"/>
                        </a:rPr>
                        <a:t>Private companies</a:t>
                      </a:r>
                    </a:p>
                  </a:txBody>
                  <a:tcPr marL="0" marR="0" marT="0" marB="0">
                    <a:solidFill>
                      <a:srgbClr val="D0D8E8"/>
                    </a:solidFill>
                  </a:tcPr>
                </a:tc>
                <a:extLst>
                  <a:ext uri="{0D108BD9-81ED-4DB2-BD59-A6C34878D82A}">
                    <a16:rowId xmlns:a16="http://schemas.microsoft.com/office/drawing/2014/main" xmlns="" val="10001"/>
                  </a:ext>
                </a:extLst>
              </a:tr>
              <a:tr h="583200">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n-US" sz="1900" b="1" kern="1200" dirty="0">
                          <a:solidFill>
                            <a:schemeClr val="tx1"/>
                          </a:solidFill>
                          <a:effectLst/>
                          <a:latin typeface="+mn-lt"/>
                          <a:ea typeface="+mn-ea"/>
                          <a:cs typeface="+mn-cs"/>
                        </a:rPr>
                        <a:t>Government Oversight </a:t>
                      </a:r>
                    </a:p>
                  </a:txBody>
                  <a:tcPr marL="0" marR="0" marT="0" marB="0">
                    <a:solidFill>
                      <a:srgbClr val="E9EDF4"/>
                    </a:solidFill>
                  </a:tcPr>
                </a:tc>
                <a:tc>
                  <a:txBody>
                    <a:bodyPr/>
                    <a:lstStyle/>
                    <a:p>
                      <a:pPr marL="44450" marR="0" indent="0" algn="l" defTabSz="914400" rtl="0" eaLnBrk="1" fontAlgn="auto" latinLnBrk="0" hangingPunct="1">
                        <a:lnSpc>
                          <a:spcPct val="100000"/>
                        </a:lnSpc>
                        <a:spcBef>
                          <a:spcPts val="600"/>
                        </a:spcBef>
                        <a:spcAft>
                          <a:spcPts val="0"/>
                        </a:spcAft>
                        <a:buClrTx/>
                        <a:buSzTx/>
                        <a:buFontTx/>
                        <a:buNone/>
                        <a:tabLst/>
                        <a:defRPr/>
                      </a:pPr>
                      <a:r>
                        <a:rPr lang="en-US" sz="1700" b="0" i="0" u="none" strike="noStrike" kern="1200" baseline="0" dirty="0">
                          <a:solidFill>
                            <a:schemeClr val="dk1"/>
                          </a:solidFill>
                          <a:latin typeface="+mn-lt"/>
                          <a:ea typeface="+mn-ea"/>
                          <a:cs typeface="+mn-cs"/>
                        </a:rPr>
                        <a:t>State, but must also follow federal laws</a:t>
                      </a:r>
                      <a:endParaRPr lang="en-US" sz="1700" b="0" kern="1200" spc="-15" dirty="0">
                        <a:solidFill>
                          <a:schemeClr val="tx1"/>
                        </a:solidFill>
                        <a:effectLst/>
                        <a:latin typeface="+mn-lt"/>
                        <a:ea typeface="+mn-ea"/>
                        <a:cs typeface="+mn-cs"/>
                      </a:endParaRPr>
                    </a:p>
                  </a:txBody>
                  <a:tcPr marL="0" marR="0" marT="0" marB="0">
                    <a:solidFill>
                      <a:srgbClr val="E9EDF4"/>
                    </a:solidFill>
                  </a:tcPr>
                </a:tc>
                <a:tc>
                  <a:txBody>
                    <a:bodyPr/>
                    <a:lstStyle/>
                    <a:p>
                      <a:pPr marL="44450" marR="0" indent="0" algn="l" defTabSz="914400" rtl="0" eaLnBrk="1" fontAlgn="auto" latinLnBrk="0" hangingPunct="1">
                        <a:lnSpc>
                          <a:spcPct val="100000"/>
                        </a:lnSpc>
                        <a:spcBef>
                          <a:spcPts val="600"/>
                        </a:spcBef>
                        <a:spcAft>
                          <a:spcPts val="0"/>
                        </a:spcAft>
                        <a:buClrTx/>
                        <a:buSzTx/>
                        <a:buFontTx/>
                        <a:buNone/>
                        <a:tabLst/>
                        <a:defRPr/>
                      </a:pPr>
                      <a:r>
                        <a:rPr lang="en-US" sz="1700" b="0" kern="1200" dirty="0">
                          <a:solidFill>
                            <a:schemeClr val="dk1"/>
                          </a:solidFill>
                          <a:effectLst/>
                          <a:latin typeface="+mn-lt"/>
                          <a:ea typeface="+mn-ea"/>
                          <a:cs typeface="+mn-cs"/>
                        </a:rPr>
                        <a:t>Federal (</a:t>
                      </a:r>
                      <a:r>
                        <a:rPr lang="en-US" sz="1700" b="0" kern="1200" dirty="0">
                          <a:solidFill>
                            <a:schemeClr val="tx1"/>
                          </a:solidFill>
                          <a:effectLst/>
                          <a:latin typeface="+mn-lt"/>
                          <a:ea typeface="Calibri"/>
                          <a:cs typeface="Times New Roman"/>
                        </a:rPr>
                        <a:t>plans must be approved by Medicare)</a:t>
                      </a:r>
                      <a:endParaRPr lang="en-US" sz="1700" b="0" kern="1200" dirty="0">
                        <a:solidFill>
                          <a:schemeClr val="dk1"/>
                        </a:solidFill>
                        <a:effectLst/>
                        <a:latin typeface="+mn-lt"/>
                        <a:ea typeface="+mn-ea"/>
                        <a:cs typeface="+mn-cs"/>
                      </a:endParaRPr>
                    </a:p>
                  </a:txBody>
                  <a:tcPr marL="0" marR="0" marT="0" marB="0">
                    <a:solidFill>
                      <a:srgbClr val="E9EDF4"/>
                    </a:solidFill>
                  </a:tcPr>
                </a:tc>
                <a:extLst>
                  <a:ext uri="{0D108BD9-81ED-4DB2-BD59-A6C34878D82A}">
                    <a16:rowId xmlns:a16="http://schemas.microsoft.com/office/drawing/2014/main" xmlns="" val="10002"/>
                  </a:ext>
                </a:extLst>
              </a:tr>
              <a:tr h="291600">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n-US" sz="1900" b="1" kern="1200" dirty="0">
                          <a:solidFill>
                            <a:schemeClr val="tx1"/>
                          </a:solidFill>
                          <a:effectLst/>
                          <a:latin typeface="+mn-lt"/>
                          <a:ea typeface="+mn-ea"/>
                          <a:cs typeface="+mn-cs"/>
                        </a:rPr>
                        <a:t>Works with</a:t>
                      </a:r>
                    </a:p>
                  </a:txBody>
                  <a:tcPr marL="0" marR="0" marT="0" marB="0">
                    <a:solidFill>
                      <a:srgbClr val="D0D8E8"/>
                    </a:solidFill>
                  </a:tcPr>
                </a:tc>
                <a:tc>
                  <a:txBody>
                    <a:bodyPr/>
                    <a:lstStyle/>
                    <a:p>
                      <a:pPr marL="44450" marR="0">
                        <a:lnSpc>
                          <a:spcPct val="100000"/>
                        </a:lnSpc>
                        <a:spcBef>
                          <a:spcPts val="600"/>
                        </a:spcBef>
                        <a:spcAft>
                          <a:spcPts val="0"/>
                        </a:spcAft>
                      </a:pPr>
                      <a:r>
                        <a:rPr lang="en-US" sz="1700" b="0" kern="1200" dirty="0">
                          <a:solidFill>
                            <a:schemeClr val="dk1"/>
                          </a:solidFill>
                          <a:effectLst/>
                          <a:latin typeface="+mn-lt"/>
                          <a:ea typeface="+mn-ea"/>
                          <a:cs typeface="+mn-cs"/>
                        </a:rPr>
                        <a:t>Original Medicare</a:t>
                      </a:r>
                    </a:p>
                  </a:txBody>
                  <a:tcPr marL="0" marR="0" marT="0" marB="0">
                    <a:solidFill>
                      <a:srgbClr val="D0D8E8"/>
                    </a:solidFill>
                  </a:tcPr>
                </a:tc>
                <a:tc>
                  <a:txBody>
                    <a:bodyPr/>
                    <a:lstStyle/>
                    <a:p>
                      <a:pPr marL="44450" marR="0">
                        <a:lnSpc>
                          <a:spcPct val="100000"/>
                        </a:lnSpc>
                        <a:spcBef>
                          <a:spcPts val="600"/>
                        </a:spcBef>
                        <a:spcAft>
                          <a:spcPts val="0"/>
                        </a:spcAft>
                      </a:pPr>
                      <a:r>
                        <a:rPr lang="en-US" sz="1700" b="0" kern="1200" dirty="0">
                          <a:solidFill>
                            <a:schemeClr val="tx1"/>
                          </a:solidFill>
                          <a:effectLst/>
                          <a:latin typeface="+mn-lt"/>
                          <a:ea typeface="+mn-ea"/>
                          <a:cs typeface="+mn-cs"/>
                        </a:rPr>
                        <a:t>N/A</a:t>
                      </a:r>
                    </a:p>
                  </a:txBody>
                  <a:tcPr marL="0" marR="0" marT="0" marB="0">
                    <a:solidFill>
                      <a:srgbClr val="D0D8E8"/>
                    </a:solidFill>
                  </a:tcPr>
                </a:tc>
                <a:extLst>
                  <a:ext uri="{0D108BD9-81ED-4DB2-BD59-A6C34878D82A}">
                    <a16:rowId xmlns:a16="http://schemas.microsoft.com/office/drawing/2014/main" xmlns="" val="10003"/>
                  </a:ext>
                </a:extLst>
              </a:tr>
              <a:tr h="1117800">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n-US" sz="1900" b="1" kern="1200" dirty="0">
                          <a:solidFill>
                            <a:schemeClr val="tx1"/>
                          </a:solidFill>
                          <a:effectLst/>
                          <a:latin typeface="+mn-lt"/>
                          <a:ea typeface="+mn-ea"/>
                          <a:cs typeface="+mn-cs"/>
                        </a:rPr>
                        <a:t>Covers</a:t>
                      </a:r>
                    </a:p>
                  </a:txBody>
                  <a:tcPr marL="0" marR="0" marT="0" marB="0">
                    <a:solidFill>
                      <a:srgbClr val="E9EDF4"/>
                    </a:solidFill>
                  </a:tcPr>
                </a:tc>
                <a:tc>
                  <a:txBody>
                    <a:bodyPr/>
                    <a:lstStyle/>
                    <a:p>
                      <a:pPr marL="44450" marR="0">
                        <a:lnSpc>
                          <a:spcPct val="100000"/>
                        </a:lnSpc>
                        <a:spcBef>
                          <a:spcPts val="600"/>
                        </a:spcBef>
                        <a:spcAft>
                          <a:spcPts val="0"/>
                        </a:spcAft>
                      </a:pPr>
                      <a:r>
                        <a:rPr lang="en-US" sz="1700" b="0" kern="1200" dirty="0">
                          <a:solidFill>
                            <a:schemeClr val="dk1"/>
                          </a:solidFill>
                          <a:effectLst/>
                          <a:latin typeface="+mn-lt"/>
                          <a:ea typeface="+mn-ea"/>
                          <a:cs typeface="+mn-cs"/>
                        </a:rPr>
                        <a:t>Gaps in Original Medicare coverage, like deductibles, coinsurance, and copayments</a:t>
                      </a:r>
                      <a:r>
                        <a:rPr lang="en-US" sz="1700" b="0" kern="1200" baseline="0" dirty="0">
                          <a:solidFill>
                            <a:schemeClr val="dk1"/>
                          </a:solidFill>
                          <a:effectLst/>
                          <a:latin typeface="+mn-lt"/>
                          <a:ea typeface="+mn-ea"/>
                          <a:cs typeface="+mn-cs"/>
                        </a:rPr>
                        <a:t> for Medicare-covered services.</a:t>
                      </a:r>
                      <a:endParaRPr lang="en-US" sz="1700" b="0" kern="1200" dirty="0">
                        <a:solidFill>
                          <a:schemeClr val="dk1"/>
                        </a:solidFill>
                        <a:effectLst/>
                        <a:latin typeface="+mn-lt"/>
                        <a:ea typeface="+mn-ea"/>
                        <a:cs typeface="+mn-cs"/>
                      </a:endParaRPr>
                    </a:p>
                  </a:txBody>
                  <a:tcPr marL="0" marR="0" marT="0" marB="0">
                    <a:solidFill>
                      <a:srgbClr val="E9EDF4"/>
                    </a:solidFill>
                  </a:tcPr>
                </a:tc>
                <a:tc>
                  <a:txBody>
                    <a:bodyPr/>
                    <a:lstStyle/>
                    <a:p>
                      <a:pPr marL="44450" marR="0" defTabSz="685800">
                        <a:lnSpc>
                          <a:spcPct val="100000"/>
                        </a:lnSpc>
                        <a:spcBef>
                          <a:spcPts val="600"/>
                        </a:spcBef>
                        <a:spcAft>
                          <a:spcPts val="0"/>
                        </a:spcAft>
                      </a:pPr>
                      <a:r>
                        <a:rPr lang="en-US" sz="1700" b="0" kern="1200" dirty="0">
                          <a:solidFill>
                            <a:schemeClr val="tx1"/>
                          </a:solidFill>
                          <a:effectLst/>
                          <a:latin typeface="+mn-lt"/>
                          <a:ea typeface="+mn-ea"/>
                          <a:cs typeface="+mn-cs"/>
                        </a:rPr>
                        <a:t>All Part A and Part B covered services and supplies. May also cover extras like vision and dental coverage. Most plans include Medicare prescription drug coverage.</a:t>
                      </a:r>
                      <a:endParaRPr lang="en-US" sz="1700" b="0" kern="1200" spc="-15" dirty="0">
                        <a:solidFill>
                          <a:schemeClr val="tx1"/>
                        </a:solidFill>
                        <a:effectLst/>
                        <a:latin typeface="+mn-lt"/>
                        <a:ea typeface="+mn-ea"/>
                        <a:cs typeface="+mn-cs"/>
                      </a:endParaRPr>
                    </a:p>
                  </a:txBody>
                  <a:tcPr marL="0" marR="0" marT="0" marB="0">
                    <a:solidFill>
                      <a:srgbClr val="E9EDF4"/>
                    </a:solidFill>
                  </a:tcPr>
                </a:tc>
                <a:extLst>
                  <a:ext uri="{0D108BD9-81ED-4DB2-BD59-A6C34878D82A}">
                    <a16:rowId xmlns:a16="http://schemas.microsoft.com/office/drawing/2014/main" xmlns="" val="10004"/>
                  </a:ext>
                </a:extLst>
              </a:tr>
              <a:tr h="583200">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n-US" sz="1900" b="1" kern="1200" dirty="0">
                          <a:solidFill>
                            <a:schemeClr val="tx1"/>
                          </a:solidFill>
                          <a:effectLst/>
                          <a:latin typeface="+mn-lt"/>
                          <a:ea typeface="+mn-ea"/>
                          <a:cs typeface="+mn-cs"/>
                        </a:rPr>
                        <a:t>You must have</a:t>
                      </a:r>
                    </a:p>
                  </a:txBody>
                  <a:tcPr marL="0" marR="0" marT="0" marB="0">
                    <a:solidFill>
                      <a:srgbClr val="D0D8E8"/>
                    </a:solidFill>
                  </a:tcPr>
                </a:tc>
                <a:tc>
                  <a:txBody>
                    <a:bodyPr/>
                    <a:lstStyle/>
                    <a:p>
                      <a:pPr marL="44450" marR="0">
                        <a:lnSpc>
                          <a:spcPct val="100000"/>
                        </a:lnSpc>
                        <a:spcBef>
                          <a:spcPts val="600"/>
                        </a:spcBef>
                        <a:spcAft>
                          <a:spcPts val="0"/>
                        </a:spcAft>
                      </a:pPr>
                      <a:r>
                        <a:rPr lang="en-US" sz="1700" b="0" kern="1200" dirty="0">
                          <a:solidFill>
                            <a:schemeClr val="dk1"/>
                          </a:solidFill>
                          <a:effectLst/>
                          <a:latin typeface="+mn-lt"/>
                          <a:ea typeface="+mn-ea"/>
                          <a:cs typeface="+mn-cs"/>
                        </a:rPr>
                        <a:t>Part A and Part B</a:t>
                      </a:r>
                      <a:endParaRPr lang="en-US" sz="1700" b="0" kern="1200" spc="-15" dirty="0">
                        <a:solidFill>
                          <a:schemeClr val="tx1"/>
                        </a:solidFill>
                        <a:effectLst/>
                        <a:latin typeface="+mn-lt"/>
                        <a:ea typeface="+mn-ea"/>
                        <a:cs typeface="+mn-cs"/>
                      </a:endParaRPr>
                    </a:p>
                  </a:txBody>
                  <a:tcPr marL="0" marR="0" marT="0" marB="0">
                    <a:solidFill>
                      <a:srgbClr val="D0D8E8"/>
                    </a:solidFill>
                  </a:tcPr>
                </a:tc>
                <a:tc>
                  <a:txBody>
                    <a:bodyPr/>
                    <a:lstStyle/>
                    <a:p>
                      <a:pPr marL="44450" marR="0" algn="l" defTabSz="914400" rtl="0" eaLnBrk="1" latinLnBrk="0" hangingPunct="1">
                        <a:lnSpc>
                          <a:spcPct val="100000"/>
                        </a:lnSpc>
                        <a:spcBef>
                          <a:spcPts val="600"/>
                        </a:spcBef>
                        <a:spcAft>
                          <a:spcPts val="0"/>
                        </a:spcAft>
                      </a:pPr>
                      <a:r>
                        <a:rPr lang="en-US" sz="1700" b="0" kern="1200" dirty="0">
                          <a:solidFill>
                            <a:schemeClr val="dk1"/>
                          </a:solidFill>
                          <a:effectLst/>
                          <a:latin typeface="+mn-lt"/>
                          <a:ea typeface="+mn-ea"/>
                          <a:cs typeface="+mn-cs"/>
                        </a:rPr>
                        <a:t>Part A and Part B</a:t>
                      </a:r>
                    </a:p>
                  </a:txBody>
                  <a:tcPr marL="0" marR="0" marT="0" marB="0">
                    <a:solidFill>
                      <a:srgbClr val="D0D8E8"/>
                    </a:solidFill>
                  </a:tcPr>
                </a:tc>
                <a:extLst>
                  <a:ext uri="{0D108BD9-81ED-4DB2-BD59-A6C34878D82A}">
                    <a16:rowId xmlns:a16="http://schemas.microsoft.com/office/drawing/2014/main" xmlns="" val="10005"/>
                  </a:ext>
                </a:extLst>
              </a:tr>
              <a:tr h="583200">
                <a:tc>
                  <a:txBody>
                    <a:bodyPr/>
                    <a:lstStyle/>
                    <a:p>
                      <a:pPr marL="114300" marR="0" indent="0" algn="l" defTabSz="914400" rtl="0" eaLnBrk="1" latinLnBrk="0" hangingPunct="1">
                        <a:lnSpc>
                          <a:spcPct val="100000"/>
                        </a:lnSpc>
                        <a:spcBef>
                          <a:spcPts val="600"/>
                        </a:spcBef>
                        <a:spcAft>
                          <a:spcPts val="0"/>
                        </a:spcAft>
                        <a:buFont typeface="Wingdings" panose="05000000000000000000" pitchFamily="2" charset="2"/>
                        <a:buNone/>
                      </a:pPr>
                      <a:r>
                        <a:rPr lang="en-US" sz="1900" b="1" kern="1200" dirty="0">
                          <a:solidFill>
                            <a:schemeClr val="tx1"/>
                          </a:solidFill>
                          <a:effectLst/>
                          <a:latin typeface="+mn-lt"/>
                          <a:ea typeface="+mn-ea"/>
                          <a:cs typeface="+mn-cs"/>
                        </a:rPr>
                        <a:t>Do you pay a premium?</a:t>
                      </a:r>
                    </a:p>
                  </a:txBody>
                  <a:tcPr marL="0" marR="0" marT="0" marB="0">
                    <a:solidFill>
                      <a:srgbClr val="E9EDF4"/>
                    </a:solidFill>
                  </a:tcPr>
                </a:tc>
                <a:tc>
                  <a:txBody>
                    <a:bodyPr/>
                    <a:lstStyle/>
                    <a:p>
                      <a:pPr marL="44450" marR="0" algn="l" defTabSz="914400" rtl="0" eaLnBrk="1" latinLnBrk="0" hangingPunct="1">
                        <a:lnSpc>
                          <a:spcPct val="100000"/>
                        </a:lnSpc>
                        <a:spcBef>
                          <a:spcPts val="600"/>
                        </a:spcBef>
                        <a:spcAft>
                          <a:spcPts val="0"/>
                        </a:spcAft>
                      </a:pPr>
                      <a:r>
                        <a:rPr lang="en-US" sz="1700" b="0" kern="1200" dirty="0">
                          <a:solidFill>
                            <a:schemeClr val="dk1"/>
                          </a:solidFill>
                          <a:effectLst/>
                          <a:latin typeface="+mn-lt"/>
                          <a:ea typeface="+mn-ea"/>
                          <a:cs typeface="+mn-cs"/>
                        </a:rPr>
                        <a:t>Yes. You pay a premium for the</a:t>
                      </a:r>
                      <a:r>
                        <a:rPr lang="en-US" sz="1700" b="0" kern="1200" dirty="0">
                          <a:solidFill>
                            <a:schemeClr val="lt1"/>
                          </a:solidFill>
                          <a:effectLst/>
                          <a:latin typeface="+mn-lt"/>
                          <a:ea typeface="+mn-ea"/>
                          <a:cs typeface="+mn-cs"/>
                        </a:rPr>
                        <a:t> </a:t>
                      </a:r>
                      <a:r>
                        <a:rPr lang="en-US" sz="1700" b="0" kern="1200" dirty="0">
                          <a:solidFill>
                            <a:schemeClr val="dk1"/>
                          </a:solidFill>
                          <a:effectLst/>
                          <a:latin typeface="+mn-lt"/>
                          <a:ea typeface="+mn-ea"/>
                          <a:cs typeface="+mn-cs"/>
                        </a:rPr>
                        <a:t>policy and you pay the Part B premium.</a:t>
                      </a:r>
                    </a:p>
                  </a:txBody>
                  <a:tcPr marL="0" marR="0" marT="0" marB="0">
                    <a:solidFill>
                      <a:srgbClr val="E9EDF4"/>
                    </a:solidFill>
                  </a:tcPr>
                </a:tc>
                <a:tc>
                  <a:txBody>
                    <a:bodyPr/>
                    <a:lstStyle/>
                    <a:p>
                      <a:pPr marL="44450" marR="0" algn="l" defTabSz="914400" rtl="0" eaLnBrk="1" latinLnBrk="0" hangingPunct="1">
                        <a:lnSpc>
                          <a:spcPct val="100000"/>
                        </a:lnSpc>
                        <a:spcBef>
                          <a:spcPts val="600"/>
                        </a:spcBef>
                        <a:spcAft>
                          <a:spcPts val="0"/>
                        </a:spcAft>
                      </a:pPr>
                      <a:r>
                        <a:rPr lang="en-US" sz="1700" b="0" kern="1200" dirty="0">
                          <a:solidFill>
                            <a:schemeClr val="dk1"/>
                          </a:solidFill>
                          <a:effectLst/>
                          <a:latin typeface="+mn-lt"/>
                          <a:ea typeface="+mn-ea"/>
                          <a:cs typeface="+mn-cs"/>
                        </a:rPr>
                        <a:t>Yes. In most cases, you pay a premium for the plan and you pay the Part B premium.</a:t>
                      </a:r>
                    </a:p>
                  </a:txBody>
                  <a:tcPr marL="0" marR="0" marT="0" marB="0">
                    <a:solidFill>
                      <a:srgbClr val="E9EDF4"/>
                    </a:solidFill>
                  </a:tcPr>
                </a:tc>
                <a:extLst>
                  <a:ext uri="{0D108BD9-81ED-4DB2-BD59-A6C34878D82A}">
                    <a16:rowId xmlns:a16="http://schemas.microsoft.com/office/drawing/2014/main" xmlns="" val="10006"/>
                  </a:ext>
                </a:extLst>
              </a:tr>
            </a:tbl>
          </a:graphicData>
        </a:graphic>
      </p:graphicFrame>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F62912B7-67D0-4C7F-B2EE-F336CB0BE48F}" type="slidenum">
              <a:rPr lang="en-US" smtClean="0"/>
              <a:t>77</a:t>
            </a:fld>
            <a:endParaRPr lang="en-US" dirty="0"/>
          </a:p>
        </p:txBody>
      </p:sp>
    </p:spTree>
    <p:extLst>
      <p:ext uri="{BB962C8B-B14F-4D97-AF65-F5344CB8AC3E}">
        <p14:creationId xmlns:p14="http://schemas.microsoft.com/office/powerpoint/2010/main" val="141399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53291" y="89531"/>
            <a:ext cx="7886700" cy="478627"/>
          </a:xfrm>
        </p:spPr>
        <p:txBody>
          <a:bodyPr/>
          <a:lstStyle/>
          <a:p>
            <a:r>
              <a:rPr lang="en-US" b="1" dirty="0"/>
              <a:t>Medicare and the Health Insurance Marketplace</a:t>
            </a:r>
          </a:p>
        </p:txBody>
      </p:sp>
      <p:sp>
        <p:nvSpPr>
          <p:cNvPr id="8" name="Content Placeholder 7"/>
          <p:cNvSpPr>
            <a:spLocks noGrp="1"/>
          </p:cNvSpPr>
          <p:nvPr>
            <p:ph idx="4294967295"/>
          </p:nvPr>
        </p:nvSpPr>
        <p:spPr>
          <a:xfrm>
            <a:off x="803613" y="970477"/>
            <a:ext cx="7986057" cy="3394472"/>
          </a:xfrm>
        </p:spPr>
        <p:txBody>
          <a:bodyPr/>
          <a:lstStyle/>
          <a:p>
            <a:pPr>
              <a:buFont typeface="Wingdings" panose="05000000000000000000" pitchFamily="2" charset="2"/>
              <a:buChar char="§"/>
            </a:pPr>
            <a:r>
              <a:rPr lang="en-US" dirty="0"/>
              <a:t>Health Insurance Marketplace Coverage and Medicare</a:t>
            </a:r>
          </a:p>
          <a:p>
            <a:pPr>
              <a:buFont typeface="Wingdings" panose="05000000000000000000" pitchFamily="2" charset="2"/>
              <a:buChar char="§"/>
            </a:pPr>
            <a:r>
              <a:rPr lang="en-US" dirty="0"/>
              <a:t>Marketplace and Becoming Eligible for Medicare</a:t>
            </a:r>
          </a:p>
          <a:p>
            <a:pPr>
              <a:buFont typeface="Wingdings" panose="05000000000000000000" pitchFamily="2" charset="2"/>
              <a:buChar char="§"/>
            </a:pPr>
            <a:endParaRPr lang="en-US" dirty="0"/>
          </a:p>
        </p:txBody>
      </p:sp>
      <p:sp>
        <p:nvSpPr>
          <p:cNvPr id="2" name="TextBox 1"/>
          <p:cNvSpPr txBox="1"/>
          <p:nvPr/>
        </p:nvSpPr>
        <p:spPr>
          <a:xfrm>
            <a:off x="236437" y="2580950"/>
            <a:ext cx="1233707" cy="1323439"/>
          </a:xfrm>
          <a:prstGeom prst="rect">
            <a:avLst/>
          </a:prstGeom>
          <a:solidFill>
            <a:schemeClr val="tx2"/>
          </a:solidFill>
        </p:spPr>
        <p:txBody>
          <a:bodyPr wrap="square" rtlCol="0">
            <a:spAutoFit/>
          </a:bodyPr>
          <a:lstStyle/>
          <a:p>
            <a:r>
              <a:rPr lang="en-US" sz="1600" dirty="0">
                <a:solidFill>
                  <a:schemeClr val="bg1"/>
                </a:solidFill>
              </a:rPr>
              <a:t>Medicare and the Marketplace aren’t related.</a:t>
            </a:r>
          </a:p>
        </p:txBody>
      </p:sp>
      <p:pic>
        <p:nvPicPr>
          <p:cNvPr id="3" name="Picture 2" title="screen shot of HealthCare.gov"/>
          <p:cNvPicPr>
            <a:picLocks noChangeAspect="1"/>
          </p:cNvPicPr>
          <p:nvPr/>
        </p:nvPicPr>
        <p:blipFill rotWithShape="1">
          <a:blip r:embed="rId3" cstate="email">
            <a:extLst>
              <a:ext uri="{28A0092B-C50C-407E-A947-70E740481C1C}">
                <a14:useLocalDpi xmlns:a14="http://schemas.microsoft.com/office/drawing/2010/main"/>
              </a:ext>
            </a:extLst>
          </a:blip>
          <a:srcRect l="-381" t="-426"/>
          <a:stretch/>
        </p:blipFill>
        <p:spPr>
          <a:xfrm>
            <a:off x="1570591" y="2042356"/>
            <a:ext cx="5805891" cy="2600871"/>
          </a:xfrm>
          <a:prstGeom prst="rect">
            <a:avLst/>
          </a:prstGeom>
        </p:spPr>
      </p:pic>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F62912B7-67D0-4C7F-B2EE-F336CB0BE48F}" type="slidenum">
              <a:rPr lang="en-US" smtClean="0"/>
              <a:t>78</a:t>
            </a:fld>
            <a:endParaRPr lang="en-US" dirty="0"/>
          </a:p>
        </p:txBody>
      </p:sp>
    </p:spTree>
    <p:extLst>
      <p:ext uri="{BB962C8B-B14F-4D97-AF65-F5344CB8AC3E}">
        <p14:creationId xmlns:p14="http://schemas.microsoft.com/office/powerpoint/2010/main" val="35483096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6107" y="89535"/>
            <a:ext cx="8025493" cy="478627"/>
          </a:xfrm>
        </p:spPr>
        <p:txBody>
          <a:bodyPr>
            <a:noAutofit/>
          </a:bodyPr>
          <a:lstStyle/>
          <a:p>
            <a:r>
              <a:rPr lang="en-US" dirty="0"/>
              <a:t>Health Insurance Marketplace Coverage and Medicare</a:t>
            </a:r>
          </a:p>
        </p:txBody>
      </p:sp>
      <p:sp>
        <p:nvSpPr>
          <p:cNvPr id="5" name="Content Placeholder 4"/>
          <p:cNvSpPr>
            <a:spLocks noGrp="1"/>
          </p:cNvSpPr>
          <p:nvPr>
            <p:ph idx="4294967295"/>
          </p:nvPr>
        </p:nvSpPr>
        <p:spPr>
          <a:xfrm>
            <a:off x="444955" y="884754"/>
            <a:ext cx="8254091" cy="3882513"/>
          </a:xfrm>
        </p:spPr>
        <p:txBody>
          <a:bodyPr>
            <a:normAutofit fontScale="92500" lnSpcReduction="10000"/>
          </a:bodyPr>
          <a:lstStyle/>
          <a:p>
            <a:pPr marL="255582" indent="-255582"/>
            <a:r>
              <a:rPr lang="en-US" sz="2800" dirty="0"/>
              <a:t>If you have Medicare, no one can sell you a Marketplace plan</a:t>
            </a:r>
          </a:p>
          <a:p>
            <a:pPr marL="600045" lvl="1" indent="-300023"/>
            <a:r>
              <a:rPr lang="en-US" sz="2400" dirty="0">
                <a:solidFill>
                  <a:prstClr val="black"/>
                </a:solidFill>
              </a:rPr>
              <a:t>Even if you only have Medicare Part A or Part B </a:t>
            </a:r>
          </a:p>
          <a:p>
            <a:pPr marL="600045" lvl="1" indent="-300023"/>
            <a:r>
              <a:rPr lang="en-US" sz="2400" dirty="0"/>
              <a:t>Except through the Small Business Health Options Program (SHOP) if you’re an active worker or a dependent of an active worker </a:t>
            </a:r>
          </a:p>
          <a:p>
            <a:pPr marL="857207" lvl="2" indent="-257162"/>
            <a:r>
              <a:rPr lang="en-US" sz="2000" dirty="0"/>
              <a:t>The size of the employer determines who pays first </a:t>
            </a:r>
          </a:p>
          <a:p>
            <a:pPr marL="857207" lvl="2" indent="-257162"/>
            <a:r>
              <a:rPr lang="en-US" sz="2000" dirty="0">
                <a:solidFill>
                  <a:prstClr val="black"/>
                </a:solidFill>
              </a:rPr>
              <a:t>No late enrollment penalty if you enroll anytime you have SHOP coverage, or within 8 months of losing that coverage</a:t>
            </a:r>
          </a:p>
          <a:p>
            <a:pPr marL="285744" lvl="1" indent="-285744">
              <a:buFont typeface="Wingdings" panose="05000000000000000000" pitchFamily="2" charset="2"/>
              <a:buChar char="§"/>
            </a:pPr>
            <a:r>
              <a:rPr lang="en-US" sz="2800" dirty="0">
                <a:solidFill>
                  <a:prstClr val="black"/>
                </a:solidFill>
              </a:rPr>
              <a:t>SHOP plans for 2018 will be available through issuers, agents, and brokers, not through HealthCare.gov</a:t>
            </a:r>
            <a:endParaRPr lang="en-US" sz="2800" dirty="0"/>
          </a:p>
        </p:txBody>
      </p:sp>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F62912B7-67D0-4C7F-B2EE-F336CB0BE48F}" type="slidenum">
              <a:rPr lang="en-US" smtClean="0"/>
              <a:t>79</a:t>
            </a:fld>
            <a:endParaRPr lang="en-US" dirty="0"/>
          </a:p>
        </p:txBody>
      </p:sp>
    </p:spTree>
    <p:extLst>
      <p:ext uri="{BB962C8B-B14F-4D97-AF65-F5344CB8AC3E}">
        <p14:creationId xmlns:p14="http://schemas.microsoft.com/office/powerpoint/2010/main" val="2324020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p:txBody>
          <a:bodyPr>
            <a:normAutofit fontScale="90000"/>
          </a:bodyPr>
          <a:lstStyle/>
          <a:p>
            <a:r>
              <a:rPr lang="en-US" b="1" dirty="0"/>
              <a:t>Original Medicare:</a:t>
            </a:r>
            <a:br>
              <a:rPr lang="en-US" b="1" dirty="0"/>
            </a:br>
            <a:r>
              <a:rPr lang="en-US" b="1" dirty="0"/>
              <a:t>What Does Part A Cover? </a:t>
            </a:r>
            <a:r>
              <a:rPr lang="en-US" b="1" dirty="0" smtClean="0"/>
              <a:t>(continued</a:t>
            </a:r>
            <a:r>
              <a:rPr lang="en-US" b="1" dirty="0"/>
              <a:t>)</a:t>
            </a:r>
          </a:p>
        </p:txBody>
      </p:sp>
      <p:grpSp>
        <p:nvGrpSpPr>
          <p:cNvPr id="9" name="Group 8" title="Part A Icon"/>
          <p:cNvGrpSpPr/>
          <p:nvPr/>
        </p:nvGrpSpPr>
        <p:grpSpPr>
          <a:xfrm>
            <a:off x="266259" y="2190951"/>
            <a:ext cx="1521267" cy="1215474"/>
            <a:chOff x="226658" y="2607645"/>
            <a:chExt cx="1521267" cy="1215473"/>
          </a:xfrm>
        </p:grpSpPr>
        <p:pic>
          <p:nvPicPr>
            <p:cNvPr id="10" name="Picture 9"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4" name="TextBox 13"/>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
        <p:nvSpPr>
          <p:cNvPr id="3"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a:spLocks noGrp="1"/>
          </p:cNvSpPr>
          <p:nvPr>
            <p:ph idx="4294967295"/>
          </p:nvPr>
        </p:nvSpPr>
        <p:spPr>
          <a:xfrm>
            <a:off x="1788323" y="1015535"/>
            <a:ext cx="7184231" cy="3751731"/>
          </a:xfrm>
        </p:spPr>
        <p:txBody>
          <a:bodyPr>
            <a:normAutofit fontScale="92500" lnSpcReduction="20000"/>
          </a:bodyPr>
          <a:lstStyle/>
          <a:p>
            <a:pPr marL="0" indent="0">
              <a:buNone/>
            </a:pPr>
            <a:r>
              <a:rPr lang="en-US" b="1" dirty="0"/>
              <a:t>Part A–Hospital Insurance </a:t>
            </a:r>
            <a:r>
              <a:rPr lang="en-US" sz="2100" dirty="0"/>
              <a:t>helps cover</a:t>
            </a:r>
          </a:p>
          <a:p>
            <a:pPr>
              <a:buFont typeface="Wingdings" panose="05000000000000000000" pitchFamily="2" charset="2"/>
              <a:buChar char="ü"/>
            </a:pPr>
            <a:r>
              <a:rPr lang="en-US" sz="2100" dirty="0"/>
              <a:t>Blood (inpatient)</a:t>
            </a:r>
          </a:p>
          <a:p>
            <a:pPr>
              <a:buFont typeface="Wingdings" panose="05000000000000000000" pitchFamily="2" charset="2"/>
              <a:buChar char="ü"/>
            </a:pPr>
            <a:r>
              <a:rPr lang="en-US" sz="2100" dirty="0"/>
              <a:t>Certain inpatient non-religious, nonmedical health care in approved religious nonmedical institutions (RNHCIs)</a:t>
            </a:r>
          </a:p>
          <a:p>
            <a:pPr>
              <a:buFont typeface="Wingdings" panose="05000000000000000000" pitchFamily="2" charset="2"/>
              <a:buChar char="ü"/>
            </a:pPr>
            <a:r>
              <a:rPr lang="en-US" sz="2100" dirty="0"/>
              <a:t>Home health care</a:t>
            </a:r>
          </a:p>
          <a:p>
            <a:pPr>
              <a:buFont typeface="Wingdings" panose="05000000000000000000" pitchFamily="2" charset="2"/>
              <a:buChar char="ü"/>
            </a:pPr>
            <a:r>
              <a:rPr lang="en-US" sz="2100" dirty="0"/>
              <a:t>Hospice care</a:t>
            </a:r>
          </a:p>
          <a:p>
            <a:pPr fontAlgn="base">
              <a:spcBef>
                <a:spcPts val="635"/>
              </a:spcBef>
              <a:buFont typeface="Wingdings" panose="05000000000000000000" pitchFamily="2" charset="2"/>
              <a:buChar char="x"/>
            </a:pPr>
            <a:r>
              <a:rPr lang="en-US" b="1" dirty="0" smtClean="0"/>
              <a:t> What's </a:t>
            </a:r>
            <a:r>
              <a:rPr lang="en-US" b="1" dirty="0"/>
              <a:t>not covered?</a:t>
            </a:r>
          </a:p>
          <a:p>
            <a:pPr marL="625459" lvl="1" indent="-276218" fontAlgn="base">
              <a:spcBef>
                <a:spcPts val="635"/>
              </a:spcBef>
            </a:pPr>
            <a:r>
              <a:rPr lang="en-US" dirty="0"/>
              <a:t>Private-duty </a:t>
            </a:r>
            <a:r>
              <a:rPr lang="en-US" dirty="0" smtClean="0"/>
              <a:t>nursing</a:t>
            </a:r>
          </a:p>
          <a:p>
            <a:pPr marL="625459" lvl="1" indent="-276218" fontAlgn="base">
              <a:spcBef>
                <a:spcPts val="635"/>
              </a:spcBef>
            </a:pPr>
            <a:r>
              <a:rPr lang="en-US" dirty="0" smtClean="0"/>
              <a:t>Private </a:t>
            </a:r>
            <a:r>
              <a:rPr lang="en-US" dirty="0"/>
              <a:t>room (unless medically necessary</a:t>
            </a:r>
            <a:r>
              <a:rPr lang="en-US" dirty="0" smtClean="0"/>
              <a:t>)</a:t>
            </a:r>
          </a:p>
          <a:p>
            <a:pPr marL="625459" lvl="1" indent="-276218" fontAlgn="base">
              <a:spcBef>
                <a:spcPts val="635"/>
              </a:spcBef>
            </a:pPr>
            <a:r>
              <a:rPr lang="en-US" dirty="0" smtClean="0"/>
              <a:t>Television </a:t>
            </a:r>
            <a:r>
              <a:rPr lang="en-US" dirty="0"/>
              <a:t>and phone in your room (if there's a separate charge for these items</a:t>
            </a:r>
            <a:r>
              <a:rPr lang="en-US" dirty="0" smtClean="0"/>
              <a:t>)</a:t>
            </a:r>
          </a:p>
          <a:p>
            <a:pPr marL="625459" lvl="1" indent="-276218" fontAlgn="base">
              <a:spcBef>
                <a:spcPts val="635"/>
              </a:spcBef>
            </a:pPr>
            <a:r>
              <a:rPr lang="en-US" dirty="0" smtClean="0"/>
              <a:t>Personal </a:t>
            </a:r>
            <a:r>
              <a:rPr lang="en-US" dirty="0"/>
              <a:t>care items, like razors or slipper </a:t>
            </a:r>
            <a:r>
              <a:rPr lang="en-US" dirty="0" smtClean="0"/>
              <a:t>socks</a:t>
            </a:r>
            <a:endParaRPr lang="en-US" sz="1800" dirty="0"/>
          </a:p>
          <a:p>
            <a:pPr lvl="1"/>
            <a:endParaRPr lang="en-US" dirty="0"/>
          </a:p>
        </p:txBody>
      </p:sp>
      <p:sp>
        <p:nvSpPr>
          <p:cNvPr id="11" name="Date Placeholder 10"/>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2" name="Footer Placeholder 11"/>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40226670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9775" y="1"/>
            <a:ext cx="7886700" cy="685800"/>
          </a:xfrm>
        </p:spPr>
        <p:txBody>
          <a:bodyPr>
            <a:normAutofit/>
          </a:bodyPr>
          <a:lstStyle/>
          <a:p>
            <a:r>
              <a:rPr lang="en-US" dirty="0"/>
              <a:t>Marketplace and Becoming Eligible for Medicare</a:t>
            </a:r>
          </a:p>
        </p:txBody>
      </p:sp>
      <p:sp>
        <p:nvSpPr>
          <p:cNvPr id="2" name="Content Placeholder 1"/>
          <p:cNvSpPr>
            <a:spLocks noGrp="1"/>
          </p:cNvSpPr>
          <p:nvPr>
            <p:ph idx="4294967295"/>
          </p:nvPr>
        </p:nvSpPr>
        <p:spPr>
          <a:xfrm>
            <a:off x="473726" y="857252"/>
            <a:ext cx="8196549" cy="3738565"/>
          </a:xfrm>
        </p:spPr>
        <p:txBody>
          <a:bodyPr>
            <a:normAutofit fontScale="92500" lnSpcReduction="20000"/>
          </a:bodyPr>
          <a:lstStyle/>
          <a:p>
            <a:pPr>
              <a:lnSpc>
                <a:spcPct val="120000"/>
              </a:lnSpc>
            </a:pPr>
            <a:r>
              <a:rPr lang="en-US" dirty="0"/>
              <a:t>You can keep a Marketplace plan until your Medicare coverage begins</a:t>
            </a:r>
          </a:p>
          <a:p>
            <a:pPr marL="514324" lvl="1">
              <a:lnSpc>
                <a:spcPct val="120000"/>
              </a:lnSpc>
            </a:pPr>
            <a:r>
              <a:rPr lang="en-US" dirty="0"/>
              <a:t>Then you can end your Marketplace plan without penalty</a:t>
            </a:r>
          </a:p>
          <a:p>
            <a:pPr>
              <a:lnSpc>
                <a:spcPct val="120000"/>
              </a:lnSpc>
            </a:pPr>
            <a:r>
              <a:rPr lang="en-US" dirty="0"/>
              <a:t>You can keep your Marketplace plan, but </a:t>
            </a:r>
          </a:p>
          <a:p>
            <a:pPr marL="557185" lvl="1" indent="-257162">
              <a:lnSpc>
                <a:spcPct val="120000"/>
              </a:lnSpc>
            </a:pPr>
            <a:r>
              <a:rPr lang="en-US" dirty="0"/>
              <a:t>Once your premium-free Part A coverage starts, you’ll no longer be eligible for any premium tax credits or other cost savings</a:t>
            </a:r>
          </a:p>
          <a:p>
            <a:pPr marL="557185" lvl="1" indent="-257162">
              <a:lnSpc>
                <a:spcPct val="120000"/>
              </a:lnSpc>
            </a:pPr>
            <a:r>
              <a:rPr lang="en-US" dirty="0"/>
              <a:t>You’ll pay the full price for your Marketplace plan </a:t>
            </a:r>
          </a:p>
          <a:p>
            <a:pPr marL="321929">
              <a:lnSpc>
                <a:spcPct val="120000"/>
              </a:lnSpc>
            </a:pPr>
            <a:r>
              <a:rPr lang="en-US" dirty="0"/>
              <a:t>Sign up for Medicare during your Initial Enrollment Period (IEP)</a:t>
            </a:r>
          </a:p>
          <a:p>
            <a:pPr marL="557185" lvl="1" indent="-257162">
              <a:lnSpc>
                <a:spcPct val="120000"/>
              </a:lnSpc>
            </a:pPr>
            <a:r>
              <a:rPr lang="en-US" dirty="0"/>
              <a:t>If you enroll in Medicare after your IEP, you may have to pay a late enrollment </a:t>
            </a:r>
            <a:r>
              <a:rPr lang="en-US" dirty="0" smtClean="0"/>
              <a:t>penalty</a:t>
            </a:r>
            <a:endParaRPr lang="en-US" dirty="0"/>
          </a:p>
        </p:txBody>
      </p:sp>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F62912B7-67D0-4C7F-B2EE-F336CB0BE48F}" type="slidenum">
              <a:rPr lang="en-US" smtClean="0"/>
              <a:t>80</a:t>
            </a:fld>
            <a:endParaRPr lang="en-US" dirty="0"/>
          </a:p>
        </p:txBody>
      </p:sp>
    </p:spTree>
    <p:extLst>
      <p:ext uri="{BB962C8B-B14F-4D97-AF65-F5344CB8AC3E}">
        <p14:creationId xmlns:p14="http://schemas.microsoft.com/office/powerpoint/2010/main" val="22093416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a:t>
            </a:r>
            <a:r>
              <a:rPr lang="en-US" dirty="0" smtClean="0"/>
              <a:t>Knowledge—Medicare/Marketplace</a:t>
            </a:r>
            <a:endParaRPr lang="en-US" dirty="0"/>
          </a:p>
        </p:txBody>
      </p:sp>
      <p:pic>
        <p:nvPicPr>
          <p:cNvPr id="8" name="Picture 7" title="Photo of woma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9644" y="1370713"/>
            <a:ext cx="1261533" cy="1663700"/>
          </a:xfrm>
          <a:prstGeom prst="rect">
            <a:avLst/>
          </a:prstGeom>
        </p:spPr>
      </p:pic>
      <p:sp>
        <p:nvSpPr>
          <p:cNvPr id="3" name="Content Placeholder 2"/>
          <p:cNvSpPr>
            <a:spLocks noGrp="1"/>
          </p:cNvSpPr>
          <p:nvPr>
            <p:ph idx="1"/>
          </p:nvPr>
        </p:nvSpPr>
        <p:spPr>
          <a:xfrm>
            <a:off x="1587500" y="878311"/>
            <a:ext cx="6927851" cy="3754417"/>
          </a:xfrm>
        </p:spPr>
        <p:txBody>
          <a:bodyPr>
            <a:normAutofit fontScale="92500" lnSpcReduction="10000"/>
          </a:bodyPr>
          <a:lstStyle/>
          <a:p>
            <a:pPr marL="0" indent="0">
              <a:buNone/>
            </a:pPr>
            <a:r>
              <a:rPr lang="en-US" dirty="0"/>
              <a:t>Maxine has individual Marketplace coverage. She is turning 65 and wants to wait and enroll in Medicare Part B when she is older because she and her husband have the same Marketplace coverage. Since she has worked long enough to get </a:t>
            </a:r>
            <a:r>
              <a:rPr lang="en-US" dirty="0" smtClean="0"/>
              <a:t>premium-free </a:t>
            </a:r>
            <a:r>
              <a:rPr lang="en-US" dirty="0"/>
              <a:t>Part A, she doesn’t have to worry about having a Part B late enrollment penalty. Her Marketplace plan will allow her to have a Special Enrollment Period later.</a:t>
            </a:r>
          </a:p>
          <a:p>
            <a:pPr marL="0" indent="0">
              <a:buNone/>
            </a:pPr>
            <a:endParaRPr lang="en-US" dirty="0"/>
          </a:p>
          <a:p>
            <a:pPr marL="0" indent="0">
              <a:buNone/>
            </a:pPr>
            <a:r>
              <a:rPr lang="en-US" dirty="0"/>
              <a:t>True</a:t>
            </a:r>
          </a:p>
          <a:p>
            <a:pPr marL="0" indent="0">
              <a:buNone/>
            </a:pPr>
            <a:r>
              <a:rPr lang="en-US" dirty="0"/>
              <a:t>False</a:t>
            </a:r>
          </a:p>
        </p:txBody>
      </p:sp>
      <p:sp>
        <p:nvSpPr>
          <p:cNvPr id="7" name="Rounded Rectangle 6" title="Rectangle indicating False "/>
          <p:cNvSpPr/>
          <p:nvPr/>
        </p:nvSpPr>
        <p:spPr>
          <a:xfrm>
            <a:off x="1587501" y="4039597"/>
            <a:ext cx="792527" cy="457200"/>
          </a:xfrm>
          <a:prstGeom prst="roundRect">
            <a:avLst/>
          </a:prstGeom>
          <a:noFill/>
          <a:ln w="317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1" dirty="0"/>
          </a:p>
        </p:txBody>
      </p:sp>
      <p:sp>
        <p:nvSpPr>
          <p:cNvPr id="6" name="Date Placeholder 5"/>
          <p:cNvSpPr>
            <a:spLocks noGrp="1"/>
          </p:cNvSpPr>
          <p:nvPr>
            <p:ph type="dt" sz="half" idx="2"/>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81</a:t>
            </a:fld>
            <a:endParaRPr lang="en-US" dirty="0"/>
          </a:p>
        </p:txBody>
      </p:sp>
    </p:spTree>
    <p:extLst>
      <p:ext uri="{BB962C8B-B14F-4D97-AF65-F5344CB8AC3E}">
        <p14:creationId xmlns:p14="http://schemas.microsoft.com/office/powerpoint/2010/main" val="6079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4294967295"/>
          </p:nvPr>
        </p:nvSpPr>
        <p:spPr>
          <a:xfrm>
            <a:off x="0" y="1371601"/>
            <a:ext cx="9144000" cy="3771900"/>
          </a:xfrm>
          <a:prstGeom prst="rect">
            <a:avLst/>
          </a:prstGeom>
          <a:solidFill>
            <a:schemeClr val="bg1">
              <a:alpha val="52000"/>
            </a:schemeClr>
          </a:solidFill>
        </p:spPr>
        <p:txBody>
          <a:bodyPr/>
          <a:lstStyle/>
          <a:p>
            <a:pPr marL="990550">
              <a:buFont typeface="Wingdings" panose="05000000000000000000" pitchFamily="2" charset="2"/>
              <a:buChar char="§"/>
            </a:pPr>
            <a:endParaRPr lang="en-US" dirty="0">
              <a:solidFill>
                <a:schemeClr val="accent1">
                  <a:lumMod val="50000"/>
                </a:schemeClr>
              </a:solidFill>
            </a:endParaRPr>
          </a:p>
          <a:p>
            <a:pPr marL="1146146" indent="-231769" defTabSz="380990">
              <a:buFont typeface="Wingdings" panose="05000000000000000000" pitchFamily="2" charset="2"/>
              <a:buChar char="§"/>
            </a:pPr>
            <a:r>
              <a:rPr lang="en-US" b="1" dirty="0" smtClean="0">
                <a:solidFill>
                  <a:schemeClr val="accent1">
                    <a:lumMod val="50000"/>
                  </a:schemeClr>
                </a:solidFill>
              </a:rPr>
              <a:t>What is Coordination of Benefits?</a:t>
            </a:r>
            <a:endParaRPr lang="en-US" b="1" dirty="0">
              <a:solidFill>
                <a:schemeClr val="accent1">
                  <a:lumMod val="50000"/>
                </a:schemeClr>
              </a:solidFill>
            </a:endParaRPr>
          </a:p>
          <a:p>
            <a:pPr marL="1146146" indent="-231769" defTabSz="380990">
              <a:buFont typeface="Wingdings" panose="05000000000000000000" pitchFamily="2" charset="2"/>
              <a:buChar char="§"/>
            </a:pPr>
            <a:r>
              <a:rPr lang="en-US" b="1" dirty="0">
                <a:solidFill>
                  <a:schemeClr val="accent1">
                    <a:lumMod val="50000"/>
                  </a:schemeClr>
                </a:solidFill>
              </a:rPr>
              <a:t>When </a:t>
            </a:r>
            <a:r>
              <a:rPr lang="en-US" b="1" dirty="0" smtClean="0">
                <a:solidFill>
                  <a:schemeClr val="accent1">
                    <a:lumMod val="50000"/>
                  </a:schemeClr>
                </a:solidFill>
              </a:rPr>
              <a:t>Does Medicare Pay</a:t>
            </a:r>
            <a:r>
              <a:rPr lang="en-US" b="1" dirty="0">
                <a:solidFill>
                  <a:schemeClr val="accent1">
                    <a:lumMod val="50000"/>
                  </a:schemeClr>
                </a:solidFill>
              </a:rPr>
              <a:t>?</a:t>
            </a:r>
          </a:p>
          <a:p>
            <a:pPr marL="1146146" indent="-231769" defTabSz="380990">
              <a:buFont typeface="Wingdings" panose="05000000000000000000" pitchFamily="2" charset="2"/>
              <a:buChar char="§"/>
            </a:pPr>
            <a:r>
              <a:rPr lang="en-US" b="1" dirty="0">
                <a:solidFill>
                  <a:schemeClr val="accent1">
                    <a:lumMod val="50000"/>
                  </a:schemeClr>
                </a:solidFill>
              </a:rPr>
              <a:t>When is Medicare the </a:t>
            </a:r>
            <a:r>
              <a:rPr lang="en-US" b="1" dirty="0" smtClean="0">
                <a:solidFill>
                  <a:schemeClr val="accent1">
                    <a:lumMod val="50000"/>
                  </a:schemeClr>
                </a:solidFill>
              </a:rPr>
              <a:t>Primary Payer</a:t>
            </a:r>
            <a:r>
              <a:rPr lang="en-US" b="1" dirty="0">
                <a:solidFill>
                  <a:schemeClr val="accent1">
                    <a:lumMod val="50000"/>
                  </a:schemeClr>
                </a:solidFill>
              </a:rPr>
              <a:t>?</a:t>
            </a:r>
          </a:p>
          <a:p>
            <a:pPr marL="1146146" indent="-231769" defTabSz="380990">
              <a:buFont typeface="Wingdings" panose="05000000000000000000" pitchFamily="2" charset="2"/>
              <a:buChar char="§"/>
            </a:pPr>
            <a:r>
              <a:rPr lang="en-US" b="1" dirty="0" smtClean="0">
                <a:solidFill>
                  <a:schemeClr val="accent1">
                    <a:lumMod val="50000"/>
                  </a:schemeClr>
                </a:solidFill>
              </a:rPr>
              <a:t>When is Medicare Secondary Payer?</a:t>
            </a:r>
          </a:p>
          <a:p>
            <a:pPr marL="1146146" indent="-231769" defTabSz="380990">
              <a:buFont typeface="Wingdings" panose="05000000000000000000" pitchFamily="2" charset="2"/>
              <a:buChar char="§"/>
            </a:pPr>
            <a:r>
              <a:rPr lang="en-US" b="1" dirty="0" smtClean="0">
                <a:solidFill>
                  <a:schemeClr val="accent1">
                    <a:lumMod val="50000"/>
                  </a:schemeClr>
                </a:solidFill>
              </a:rPr>
              <a:t>Medicare and Employer Group Health Plans, Who Pays First?</a:t>
            </a:r>
            <a:endParaRPr lang="en-US" b="1" dirty="0">
              <a:solidFill>
                <a:schemeClr val="accent1">
                  <a:lumMod val="50000"/>
                </a:schemeClr>
              </a:solidFill>
            </a:endParaRPr>
          </a:p>
          <a:p>
            <a:pPr marL="1146146" indent="-231769" defTabSz="380990">
              <a:buFont typeface="Wingdings" panose="05000000000000000000" pitchFamily="2" charset="2"/>
              <a:buChar char="§"/>
            </a:pPr>
            <a:endParaRPr lang="en-US" dirty="0">
              <a:solidFill>
                <a:schemeClr val="accent1">
                  <a:lumMod val="50000"/>
                </a:schemeClr>
              </a:solidFill>
            </a:endParaRPr>
          </a:p>
        </p:txBody>
      </p:sp>
      <p:sp>
        <p:nvSpPr>
          <p:cNvPr id="8" name="Title 7"/>
          <p:cNvSpPr>
            <a:spLocks noGrp="1"/>
          </p:cNvSpPr>
          <p:nvPr>
            <p:ph type="title" idx="4294967295"/>
          </p:nvPr>
        </p:nvSpPr>
        <p:spPr>
          <a:xfrm>
            <a:off x="1" y="-1"/>
            <a:ext cx="8470900" cy="1085851"/>
          </a:xfrm>
          <a:prstGeom prst="rect">
            <a:avLst/>
          </a:prstGeom>
        </p:spPr>
        <p:txBody>
          <a:bodyPr anchor="ctr"/>
          <a:lstStyle/>
          <a:p>
            <a:r>
              <a:rPr lang="en-US" sz="3200" b="1" dirty="0"/>
              <a:t>Lesson 3</a:t>
            </a:r>
            <a:r>
              <a:rPr lang="en-US" sz="3200" b="1" dirty="0">
                <a:latin typeface="Calibri" panose="020F0502020204030204" pitchFamily="34" charset="0"/>
              </a:rPr>
              <a:t>—</a:t>
            </a:r>
            <a:r>
              <a:rPr lang="en-US" sz="3200" b="1" dirty="0"/>
              <a:t>Coordination of Benefits</a:t>
            </a:r>
          </a:p>
        </p:txBody>
      </p:sp>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7B3B7BDD-940E-F142-917B-04B867A4ECC6}" type="slidenum">
              <a:rPr lang="en-US" smtClean="0"/>
              <a:t>82</a:t>
            </a:fld>
            <a:endParaRPr lang="en-US" dirty="0"/>
          </a:p>
        </p:txBody>
      </p:sp>
    </p:spTree>
    <p:extLst>
      <p:ext uri="{BB962C8B-B14F-4D97-AF65-F5344CB8AC3E}">
        <p14:creationId xmlns:p14="http://schemas.microsoft.com/office/powerpoint/2010/main" val="21157027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What is Coordination </a:t>
            </a:r>
            <a:r>
              <a:rPr lang="en-US" dirty="0"/>
              <a:t>of </a:t>
            </a:r>
            <a:r>
              <a:rPr lang="en-US" dirty="0" smtClean="0"/>
              <a:t>Benefits?</a:t>
            </a:r>
            <a:endParaRPr lang="en-US" dirty="0"/>
          </a:p>
        </p:txBody>
      </p:sp>
      <p:sp>
        <p:nvSpPr>
          <p:cNvPr id="7173" name="Rectangle 3"/>
          <p:cNvSpPr>
            <a:spLocks noGrp="1" noChangeArrowheads="1"/>
          </p:cNvSpPr>
          <p:nvPr>
            <p:ph idx="4294967295"/>
          </p:nvPr>
        </p:nvSpPr>
        <p:spPr>
          <a:xfrm>
            <a:off x="2809304" y="868269"/>
            <a:ext cx="6015209" cy="3898997"/>
          </a:xfrm>
        </p:spPr>
        <p:txBody>
          <a:bodyPr>
            <a:normAutofit fontScale="77500" lnSpcReduction="20000"/>
          </a:bodyPr>
          <a:lstStyle/>
          <a:p>
            <a:pPr>
              <a:lnSpc>
                <a:spcPct val="120000"/>
              </a:lnSpc>
              <a:spcBef>
                <a:spcPts val="600"/>
              </a:spcBef>
            </a:pPr>
            <a:r>
              <a:rPr lang="en-US" dirty="0" smtClean="0"/>
              <a:t>Coordination of Benefits-determines who pays when you have more than one type of insurance</a:t>
            </a:r>
          </a:p>
          <a:p>
            <a:pPr>
              <a:lnSpc>
                <a:spcPct val="120000"/>
              </a:lnSpc>
              <a:spcBef>
                <a:spcPts val="600"/>
              </a:spcBef>
            </a:pPr>
            <a:r>
              <a:rPr lang="en-US" dirty="0" smtClean="0"/>
              <a:t>Medicare </a:t>
            </a:r>
            <a:r>
              <a:rPr lang="en-US" dirty="0"/>
              <a:t>Secondary Payer rules protect </a:t>
            </a:r>
            <a:r>
              <a:rPr lang="en-US" dirty="0" smtClean="0"/>
              <a:t>Medicare</a:t>
            </a:r>
          </a:p>
          <a:p>
            <a:pPr lvl="1"/>
            <a:r>
              <a:rPr lang="en-US" dirty="0"/>
              <a:t>Each type of health insurance is called a “payer”</a:t>
            </a:r>
          </a:p>
          <a:p>
            <a:pPr lvl="1"/>
            <a:r>
              <a:rPr lang="en-US" dirty="0" smtClean="0"/>
              <a:t>Benefits </a:t>
            </a:r>
            <a:r>
              <a:rPr lang="en-US" dirty="0"/>
              <a:t>Coordination &amp; Recovery Center (BCRC) </a:t>
            </a:r>
            <a:r>
              <a:rPr lang="en-US" dirty="0" smtClean="0"/>
              <a:t>learns </a:t>
            </a:r>
            <a:r>
              <a:rPr lang="en-US" dirty="0"/>
              <a:t>about other insurance</a:t>
            </a:r>
          </a:p>
          <a:p>
            <a:pPr lvl="1"/>
            <a:r>
              <a:rPr lang="en-US" dirty="0"/>
              <a:t>Identifies which is </a:t>
            </a:r>
            <a:r>
              <a:rPr lang="en-US" dirty="0" smtClean="0"/>
              <a:t>primary and ensures correct payer pays</a:t>
            </a:r>
            <a:endParaRPr lang="en-US" dirty="0"/>
          </a:p>
          <a:p>
            <a:r>
              <a:rPr lang="en-US" dirty="0"/>
              <a:t>Ensures Medicare gets repaid for any conditional payments made</a:t>
            </a:r>
          </a:p>
          <a:p>
            <a:pPr>
              <a:lnSpc>
                <a:spcPct val="120000"/>
              </a:lnSpc>
              <a:spcBef>
                <a:spcPts val="600"/>
              </a:spcBef>
            </a:pPr>
            <a:r>
              <a:rPr lang="en-US" dirty="0" smtClean="0"/>
              <a:t>When </a:t>
            </a:r>
            <a:r>
              <a:rPr lang="en-US" dirty="0"/>
              <a:t>there’s more than one payer, coordination of benefits rules decide which payer pays first</a:t>
            </a:r>
          </a:p>
          <a:p>
            <a:pPr>
              <a:lnSpc>
                <a:spcPct val="120000"/>
              </a:lnSpc>
              <a:spcBef>
                <a:spcPts val="600"/>
              </a:spcBef>
            </a:pPr>
            <a:r>
              <a:rPr lang="en-US" dirty="0"/>
              <a:t>There may be primary and secondary payers, and in some cases, there may also be a third payer</a:t>
            </a:r>
          </a:p>
        </p:txBody>
      </p:sp>
      <p:grpSp>
        <p:nvGrpSpPr>
          <p:cNvPr id="3" name="Group 2" descr="Color text box with the text: Medicare Secondary Payer Rules Save Medicare $9 Billion Annually." title="What is Coordination of Benefits?"/>
          <p:cNvGrpSpPr/>
          <p:nvPr/>
        </p:nvGrpSpPr>
        <p:grpSpPr>
          <a:xfrm>
            <a:off x="188248" y="1680699"/>
            <a:ext cx="2278227" cy="2269532"/>
            <a:chOff x="188248" y="1680699"/>
            <a:chExt cx="2278227" cy="2269532"/>
          </a:xfrm>
        </p:grpSpPr>
        <p:sp>
          <p:nvSpPr>
            <p:cNvPr id="8" name="TextBox 7" descr="Medicare Secondary Payer Rules Save Meciare $9 Billion Annually." title="Text box"/>
            <p:cNvSpPr txBox="1"/>
            <p:nvPr/>
          </p:nvSpPr>
          <p:spPr>
            <a:xfrm>
              <a:off x="188248" y="1680699"/>
              <a:ext cx="2278227" cy="2269532"/>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788" b="1" dirty="0">
                <a:ln w="0">
                  <a:solidFill>
                    <a:srgbClr val="C0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marL="120648" lvl="1">
                <a:lnSpc>
                  <a:spcPct val="120000"/>
                </a:lnSpc>
                <a:spcBef>
                  <a:spcPts val="600"/>
                </a:spcBef>
              </a:pPr>
              <a:r>
                <a:rPr lang="en-US" sz="1800" b="1" dirty="0">
                  <a:solidFill>
                    <a:schemeClr val="bg1"/>
                  </a:solidFill>
                </a:rPr>
                <a:t>Medicare Secondary Payer Rules Save Medicare $9 Billion Annually.</a:t>
              </a:r>
            </a:p>
            <a:p>
              <a:pPr marL="120648" lvl="1">
                <a:lnSpc>
                  <a:spcPct val="120000"/>
                </a:lnSpc>
                <a:spcBef>
                  <a:spcPts val="600"/>
                </a:spcBef>
              </a:pPr>
              <a:endParaRPr lang="en-US" sz="2100" dirty="0">
                <a:ln w="0"/>
                <a:solidFill>
                  <a:schemeClr val="accent1"/>
                </a:solidFill>
                <a:effectLst>
                  <a:outerShdw blurRad="38100" dist="25400" dir="5400000" algn="ctr" rotWithShape="0">
                    <a:srgbClr val="6E747A">
                      <a:alpha val="43000"/>
                    </a:srgbClr>
                  </a:outerShdw>
                </a:effectLst>
              </a:endParaRPr>
            </a:p>
            <a:p>
              <a:pPr algn="ctr"/>
              <a:endParaRPr lang="en-US" sz="1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2" name="Picture 1" title="graphic of mone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7361" y="3115057"/>
              <a:ext cx="1097375" cy="829128"/>
            </a:xfrm>
            <a:prstGeom prst="rect">
              <a:avLst/>
            </a:prstGeom>
          </p:spPr>
        </p:pic>
      </p:grpSp>
      <p:sp>
        <p:nvSpPr>
          <p:cNvPr id="11" name="Date Placeholder 10"/>
          <p:cNvSpPr>
            <a:spLocks noGrp="1"/>
          </p:cNvSpPr>
          <p:nvPr>
            <p:ph type="dt" sz="half" idx="10"/>
          </p:nvPr>
        </p:nvSpPr>
        <p:spPr/>
        <p:txBody>
          <a:bodyPr/>
          <a:lstStyle/>
          <a:p>
            <a:r>
              <a:rPr lang="en-US" smtClean="0"/>
              <a:t>March 2018</a:t>
            </a:r>
            <a:endParaRPr lang="en-US" dirty="0"/>
          </a:p>
        </p:txBody>
      </p:sp>
      <p:sp>
        <p:nvSpPr>
          <p:cNvPr id="12" name="Footer Placeholder 11"/>
          <p:cNvSpPr>
            <a:spLocks noGrp="1"/>
          </p:cNvSpPr>
          <p:nvPr>
            <p:ph type="ftr" sz="quarter" idx="11"/>
          </p:nvPr>
        </p:nvSpPr>
        <p:spPr/>
        <p:txBody>
          <a:bodyPr/>
          <a:lstStyle/>
          <a:p>
            <a:r>
              <a:rPr lang="en-US" smtClean="0"/>
              <a:t>Understanding Medicare</a:t>
            </a:r>
            <a:endParaRPr lang="en-US" dirty="0"/>
          </a:p>
        </p:txBody>
      </p:sp>
      <p:sp>
        <p:nvSpPr>
          <p:cNvPr id="13" name="Slide Number Placeholder 12"/>
          <p:cNvSpPr>
            <a:spLocks noGrp="1"/>
          </p:cNvSpPr>
          <p:nvPr>
            <p:ph type="sldNum" sz="quarter" idx="12"/>
          </p:nvPr>
        </p:nvSpPr>
        <p:spPr/>
        <p:txBody>
          <a:bodyPr/>
          <a:lstStyle/>
          <a:p>
            <a:fld id="{F62912B7-67D0-4C7F-B2EE-F336CB0BE48F}" type="slidenum">
              <a:rPr lang="en-US" smtClean="0"/>
              <a:t>83</a:t>
            </a:fld>
            <a:endParaRPr lang="en-US" dirty="0"/>
          </a:p>
        </p:txBody>
      </p:sp>
    </p:spTree>
    <p:custDataLst>
      <p:tags r:id="rId1"/>
    </p:custDataLst>
    <p:extLst>
      <p:ext uri="{BB962C8B-B14F-4D97-AF65-F5344CB8AC3E}">
        <p14:creationId xmlns:p14="http://schemas.microsoft.com/office/powerpoint/2010/main" val="25099967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When Does Medicare Pay?</a:t>
            </a:r>
          </a:p>
        </p:txBody>
      </p:sp>
      <p:graphicFrame>
        <p:nvGraphicFramePr>
          <p:cNvPr id="2" name="Diagram 1" title="diagram of when medicare pays"/>
          <p:cNvGraphicFramePr/>
          <p:nvPr>
            <p:extLst>
              <p:ext uri="{D42A27DB-BD31-4B8C-83A1-F6EECF244321}">
                <p14:modId xmlns:p14="http://schemas.microsoft.com/office/powerpoint/2010/main" val="1864095017"/>
              </p:ext>
            </p:extLst>
          </p:nvPr>
        </p:nvGraphicFramePr>
        <p:xfrm>
          <a:off x="190501" y="715966"/>
          <a:ext cx="85979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Date Placeholder 7"/>
          <p:cNvSpPr>
            <a:spLocks noGrp="1"/>
          </p:cNvSpPr>
          <p:nvPr>
            <p:ph type="dt" sz="half" idx="10"/>
          </p:nvPr>
        </p:nvSpPr>
        <p:spPr/>
        <p:txBody>
          <a:bodyPr/>
          <a:lstStyle/>
          <a:p>
            <a:r>
              <a:rPr lang="en-US" smtClean="0"/>
              <a:t>March 2018</a:t>
            </a:r>
            <a:endParaRPr lang="en-US" dirty="0"/>
          </a:p>
        </p:txBody>
      </p:sp>
      <p:sp>
        <p:nvSpPr>
          <p:cNvPr id="9" name="Footer Placeholder 8"/>
          <p:cNvSpPr>
            <a:spLocks noGrp="1"/>
          </p:cNvSpPr>
          <p:nvPr>
            <p:ph type="ftr" sz="quarter" idx="11"/>
          </p:nvPr>
        </p:nvSpPr>
        <p:spPr/>
        <p:txBody>
          <a:bodyPr/>
          <a:lstStyle/>
          <a:p>
            <a:r>
              <a:rPr lang="en-US" smtClean="0"/>
              <a:t>Understanding Medicare</a:t>
            </a:r>
            <a:endParaRPr lang="en-US" dirty="0"/>
          </a:p>
        </p:txBody>
      </p:sp>
      <p:sp>
        <p:nvSpPr>
          <p:cNvPr id="10" name="Slide Number Placeholder 9"/>
          <p:cNvSpPr>
            <a:spLocks noGrp="1"/>
          </p:cNvSpPr>
          <p:nvPr>
            <p:ph type="sldNum" sz="quarter" idx="12"/>
          </p:nvPr>
        </p:nvSpPr>
        <p:spPr/>
        <p:txBody>
          <a:bodyPr/>
          <a:lstStyle/>
          <a:p>
            <a:fld id="{F62912B7-67D0-4C7F-B2EE-F336CB0BE48F}" type="slidenum">
              <a:rPr lang="en-US" smtClean="0"/>
              <a:t>84</a:t>
            </a:fld>
            <a:endParaRPr lang="en-US" dirty="0"/>
          </a:p>
        </p:txBody>
      </p:sp>
    </p:spTree>
    <p:custDataLst>
      <p:tags r:id="rId1"/>
    </p:custDataLst>
    <p:extLst>
      <p:ext uri="{BB962C8B-B14F-4D97-AF65-F5344CB8AC3E}">
        <p14:creationId xmlns:p14="http://schemas.microsoft.com/office/powerpoint/2010/main" val="42106753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When </a:t>
            </a:r>
            <a:r>
              <a:rPr lang="en-US" dirty="0" smtClean="0"/>
              <a:t>is </a:t>
            </a:r>
            <a:r>
              <a:rPr lang="en-US" dirty="0"/>
              <a:t>Medicare the Primary Payer?</a:t>
            </a:r>
          </a:p>
        </p:txBody>
      </p:sp>
      <p:sp>
        <p:nvSpPr>
          <p:cNvPr id="2" name="Title 1"/>
          <p:cNvSpPr txBox="1">
            <a:spLocks/>
          </p:cNvSpPr>
          <p:nvPr/>
        </p:nvSpPr>
        <p:spPr>
          <a:xfrm>
            <a:off x="249237" y="752159"/>
            <a:ext cx="4293303" cy="909791"/>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2060"/>
                </a:solidFill>
                <a:latin typeface="+mn-lt"/>
              </a:rPr>
              <a:t>Medicare pays first </a:t>
            </a:r>
            <a:r>
              <a:rPr lang="en-US" sz="2000" dirty="0">
                <a:solidFill>
                  <a:srgbClr val="002060"/>
                </a:solidFill>
                <a:latin typeface="+mn-lt"/>
              </a:rPr>
              <a:t>for covered services when </a:t>
            </a:r>
            <a:r>
              <a:rPr lang="en-US" sz="2000" u="sng" dirty="0">
                <a:solidFill>
                  <a:srgbClr val="002060"/>
                </a:solidFill>
                <a:latin typeface="+mn-lt"/>
              </a:rPr>
              <a:t>it’s your only coverage                        </a:t>
            </a:r>
            <a:endParaRPr lang="en-US" sz="2000" dirty="0">
              <a:solidFill>
                <a:srgbClr val="002060"/>
              </a:solidFill>
              <a:latin typeface="+mn-lt"/>
            </a:endParaRPr>
          </a:p>
        </p:txBody>
      </p:sp>
      <p:sp>
        <p:nvSpPr>
          <p:cNvPr id="3" name="TextBox 2"/>
          <p:cNvSpPr txBox="1"/>
          <p:nvPr/>
        </p:nvSpPr>
        <p:spPr>
          <a:xfrm>
            <a:off x="4625689" y="976101"/>
            <a:ext cx="838596" cy="400110"/>
          </a:xfrm>
          <a:prstGeom prst="rect">
            <a:avLst/>
          </a:prstGeom>
          <a:noFill/>
        </p:spPr>
        <p:txBody>
          <a:bodyPr wrap="square" rtlCol="0">
            <a:spAutoFit/>
          </a:bodyPr>
          <a:lstStyle/>
          <a:p>
            <a:r>
              <a:rPr lang="en-US" sz="2000" b="1" dirty="0">
                <a:solidFill>
                  <a:srgbClr val="002060"/>
                </a:solidFill>
              </a:rPr>
              <a:t>OR</a:t>
            </a:r>
            <a:endParaRPr lang="en-US" sz="2000" dirty="0"/>
          </a:p>
        </p:txBody>
      </p:sp>
      <p:sp>
        <p:nvSpPr>
          <p:cNvPr id="10" name="Title 1"/>
          <p:cNvSpPr txBox="1">
            <a:spLocks/>
          </p:cNvSpPr>
          <p:nvPr/>
        </p:nvSpPr>
        <p:spPr>
          <a:xfrm>
            <a:off x="5521074" y="776394"/>
            <a:ext cx="3359629" cy="802635"/>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solidFill>
                <a:srgbClr val="002060"/>
              </a:solidFill>
              <a:latin typeface="+mn-lt"/>
            </a:endParaRPr>
          </a:p>
          <a:p>
            <a:r>
              <a:rPr lang="en-US" sz="2000" dirty="0">
                <a:solidFill>
                  <a:srgbClr val="002060"/>
                </a:solidFill>
                <a:latin typeface="+mn-lt"/>
              </a:rPr>
              <a:t>When your </a:t>
            </a:r>
            <a:r>
              <a:rPr lang="en-US" sz="2000" b="1" dirty="0">
                <a:solidFill>
                  <a:srgbClr val="002060"/>
                </a:solidFill>
                <a:latin typeface="+mn-lt"/>
              </a:rPr>
              <a:t>other coverage source </a:t>
            </a:r>
            <a:r>
              <a:rPr lang="en-US" sz="2000" dirty="0">
                <a:solidFill>
                  <a:srgbClr val="002060"/>
                </a:solidFill>
                <a:latin typeface="+mn-lt"/>
              </a:rPr>
              <a:t>is one of these. . .</a:t>
            </a:r>
          </a:p>
          <a:p>
            <a:endParaRPr lang="en-US" sz="1800" dirty="0">
              <a:solidFill>
                <a:srgbClr val="002060"/>
              </a:solidFill>
              <a:latin typeface="+mn-lt"/>
            </a:endParaRPr>
          </a:p>
        </p:txBody>
      </p:sp>
      <p:grpSp>
        <p:nvGrpSpPr>
          <p:cNvPr id="8" name="Group 7" descr="Image: Display of Medicare pays first for covered services when it's your only coverage or when you other coverage source is one of these...&#10;Medigap, Medicaid, Retiree Benefits (usually), Indian Health Service, Tricare for Life, and COBRA, except during the 30-month coordination period for people with ESRD." title="When is Medicare the Primary Payer?"/>
          <p:cNvGrpSpPr/>
          <p:nvPr/>
        </p:nvGrpSpPr>
        <p:grpSpPr>
          <a:xfrm>
            <a:off x="585648" y="1527328"/>
            <a:ext cx="8364636" cy="3254365"/>
            <a:chOff x="585648" y="1527328"/>
            <a:chExt cx="8364636" cy="3254365"/>
          </a:xfrm>
        </p:grpSpPr>
        <p:sp>
          <p:nvSpPr>
            <p:cNvPr id="17" name="Straight Connector 16" title="line"/>
            <p:cNvSpPr/>
            <p:nvPr/>
          </p:nvSpPr>
          <p:spPr>
            <a:xfrm flipV="1">
              <a:off x="2381354" y="1668021"/>
              <a:ext cx="4028991" cy="36631"/>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33" name="Oval 32" title="circle"/>
            <p:cNvSpPr/>
            <p:nvPr/>
          </p:nvSpPr>
          <p:spPr>
            <a:xfrm>
              <a:off x="6304511" y="1583633"/>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1" name="Freeform 20"/>
            <p:cNvSpPr/>
            <p:nvPr/>
          </p:nvSpPr>
          <p:spPr>
            <a:xfrm>
              <a:off x="6513485" y="1527328"/>
              <a:ext cx="1318016" cy="298223"/>
            </a:xfrm>
            <a:custGeom>
              <a:avLst/>
              <a:gdLst>
                <a:gd name="connsiteX0" fmla="*/ 0 w 1757354"/>
                <a:gd name="connsiteY0" fmla="*/ 0 h 397630"/>
                <a:gd name="connsiteX1" fmla="*/ 1757354 w 1757354"/>
                <a:gd name="connsiteY1" fmla="*/ 0 h 397630"/>
                <a:gd name="connsiteX2" fmla="*/ 1757354 w 1757354"/>
                <a:gd name="connsiteY2" fmla="*/ 397630 h 397630"/>
                <a:gd name="connsiteX3" fmla="*/ 0 w 1757354"/>
                <a:gd name="connsiteY3" fmla="*/ 397630 h 397630"/>
                <a:gd name="connsiteX4" fmla="*/ 0 w 1757354"/>
                <a:gd name="connsiteY4" fmla="*/ 0 h 397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54" h="397630">
                  <a:moveTo>
                    <a:pt x="0" y="0"/>
                  </a:moveTo>
                  <a:lnTo>
                    <a:pt x="1757354" y="0"/>
                  </a:lnTo>
                  <a:lnTo>
                    <a:pt x="1757354" y="397630"/>
                  </a:lnTo>
                  <a:lnTo>
                    <a:pt x="0" y="397630"/>
                  </a:lnTo>
                  <a:lnTo>
                    <a:pt x="0" y="0"/>
                  </a:lnTo>
                  <a:close/>
                </a:path>
              </a:pathLst>
            </a:custGeom>
          </p:spPr>
          <p:style>
            <a:lnRef idx="1">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0" rIns="51435" bIns="0" numCol="1" spcCol="1270" anchor="ctr" anchorCtr="0">
              <a:noAutofit/>
            </a:bodyPr>
            <a:lstStyle/>
            <a:p>
              <a:pPr defTabSz="600060">
                <a:lnSpc>
                  <a:spcPct val="90000"/>
                </a:lnSpc>
                <a:spcBef>
                  <a:spcPct val="0"/>
                </a:spcBef>
                <a:spcAft>
                  <a:spcPct val="35000"/>
                </a:spcAft>
              </a:pPr>
              <a:r>
                <a:rPr lang="en-US" sz="2000" b="1" dirty="0"/>
                <a:t>Medigap</a:t>
              </a:r>
            </a:p>
          </p:txBody>
        </p:sp>
        <p:sp>
          <p:nvSpPr>
            <p:cNvPr id="16" name="Straight Connector 15" title="line"/>
            <p:cNvSpPr/>
            <p:nvPr/>
          </p:nvSpPr>
          <p:spPr>
            <a:xfrm>
              <a:off x="3032061" y="2168874"/>
              <a:ext cx="2758691" cy="0"/>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34" name="Oval 33" title="circle"/>
            <p:cNvSpPr/>
            <p:nvPr/>
          </p:nvSpPr>
          <p:spPr>
            <a:xfrm>
              <a:off x="5760235" y="2067461"/>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3" name="Freeform 22"/>
            <p:cNvSpPr/>
            <p:nvPr/>
          </p:nvSpPr>
          <p:spPr>
            <a:xfrm>
              <a:off x="6007322" y="1906947"/>
              <a:ext cx="1785677" cy="478496"/>
            </a:xfrm>
            <a:custGeom>
              <a:avLst/>
              <a:gdLst>
                <a:gd name="connsiteX0" fmla="*/ 0 w 2380902"/>
                <a:gd name="connsiteY0" fmla="*/ 0 h 637995"/>
                <a:gd name="connsiteX1" fmla="*/ 2380902 w 2380902"/>
                <a:gd name="connsiteY1" fmla="*/ 0 h 637995"/>
                <a:gd name="connsiteX2" fmla="*/ 2380902 w 2380902"/>
                <a:gd name="connsiteY2" fmla="*/ 637995 h 637995"/>
                <a:gd name="connsiteX3" fmla="*/ 0 w 2380902"/>
                <a:gd name="connsiteY3" fmla="*/ 637995 h 637995"/>
                <a:gd name="connsiteX4" fmla="*/ 0 w 2380902"/>
                <a:gd name="connsiteY4" fmla="*/ 0 h 63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902" h="637995">
                  <a:moveTo>
                    <a:pt x="0" y="0"/>
                  </a:moveTo>
                  <a:lnTo>
                    <a:pt x="2380902" y="0"/>
                  </a:lnTo>
                  <a:lnTo>
                    <a:pt x="2380902" y="637995"/>
                  </a:lnTo>
                  <a:lnTo>
                    <a:pt x="0" y="637995"/>
                  </a:lnTo>
                  <a:lnTo>
                    <a:pt x="0" y="0"/>
                  </a:lnTo>
                  <a:close/>
                </a:path>
              </a:pathLst>
            </a:custGeom>
          </p:spPr>
          <p:style>
            <a:lnRef idx="1">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0" rIns="51435" bIns="0" numCol="1" spcCol="1270" anchor="ctr" anchorCtr="0">
              <a:noAutofit/>
            </a:bodyPr>
            <a:lstStyle/>
            <a:p>
              <a:pPr defTabSz="600060">
                <a:lnSpc>
                  <a:spcPct val="90000"/>
                </a:lnSpc>
                <a:spcBef>
                  <a:spcPct val="0"/>
                </a:spcBef>
                <a:spcAft>
                  <a:spcPct val="35000"/>
                </a:spcAft>
              </a:pPr>
              <a:r>
                <a:rPr lang="en-US" sz="2000" b="1" dirty="0"/>
                <a:t>Medicaid</a:t>
              </a:r>
            </a:p>
          </p:txBody>
        </p:sp>
        <p:sp>
          <p:nvSpPr>
            <p:cNvPr id="15" name="Straight Connector 14" title="line"/>
            <p:cNvSpPr/>
            <p:nvPr/>
          </p:nvSpPr>
          <p:spPr>
            <a:xfrm>
              <a:off x="3054739" y="2736690"/>
              <a:ext cx="2504131" cy="0"/>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35" name="Oval 34" title="circle"/>
            <p:cNvSpPr/>
            <p:nvPr/>
          </p:nvSpPr>
          <p:spPr>
            <a:xfrm>
              <a:off x="5495657" y="2634446"/>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5" name="Freeform 24"/>
            <p:cNvSpPr/>
            <p:nvPr/>
          </p:nvSpPr>
          <p:spPr>
            <a:xfrm>
              <a:off x="5785423" y="2489882"/>
              <a:ext cx="2007576" cy="478496"/>
            </a:xfrm>
            <a:custGeom>
              <a:avLst/>
              <a:gdLst>
                <a:gd name="connsiteX0" fmla="*/ 0 w 1650280"/>
                <a:gd name="connsiteY0" fmla="*/ 0 h 637995"/>
                <a:gd name="connsiteX1" fmla="*/ 1650280 w 1650280"/>
                <a:gd name="connsiteY1" fmla="*/ 0 h 637995"/>
                <a:gd name="connsiteX2" fmla="*/ 1650280 w 1650280"/>
                <a:gd name="connsiteY2" fmla="*/ 637995 h 637995"/>
                <a:gd name="connsiteX3" fmla="*/ 0 w 1650280"/>
                <a:gd name="connsiteY3" fmla="*/ 637995 h 637995"/>
                <a:gd name="connsiteX4" fmla="*/ 0 w 1650280"/>
                <a:gd name="connsiteY4" fmla="*/ 0 h 63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280" h="637995">
                  <a:moveTo>
                    <a:pt x="0" y="0"/>
                  </a:moveTo>
                  <a:lnTo>
                    <a:pt x="1650280" y="0"/>
                  </a:lnTo>
                  <a:lnTo>
                    <a:pt x="1650280" y="637995"/>
                  </a:lnTo>
                  <a:lnTo>
                    <a:pt x="0" y="637995"/>
                  </a:lnTo>
                  <a:lnTo>
                    <a:pt x="0" y="0"/>
                  </a:lnTo>
                  <a:close/>
                </a:path>
              </a:pathLst>
            </a:custGeom>
          </p:spPr>
          <p:style>
            <a:lnRef idx="1">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0" rIns="51435" bIns="0" numCol="1" spcCol="1270" anchor="ctr" anchorCtr="0">
              <a:noAutofit/>
            </a:bodyPr>
            <a:lstStyle/>
            <a:p>
              <a:pPr defTabSz="600060">
                <a:lnSpc>
                  <a:spcPct val="90000"/>
                </a:lnSpc>
                <a:spcBef>
                  <a:spcPct val="0"/>
                </a:spcBef>
                <a:spcAft>
                  <a:spcPct val="35000"/>
                </a:spcAft>
              </a:pPr>
              <a:r>
                <a:rPr lang="en-US" sz="2000" b="1" dirty="0"/>
                <a:t>Retiree Benefits (usually)</a:t>
              </a:r>
            </a:p>
          </p:txBody>
        </p:sp>
        <p:sp>
          <p:nvSpPr>
            <p:cNvPr id="14" name="Straight Connector 13" title="line"/>
            <p:cNvSpPr/>
            <p:nvPr/>
          </p:nvSpPr>
          <p:spPr>
            <a:xfrm>
              <a:off x="3016943" y="3342785"/>
              <a:ext cx="2504131" cy="0"/>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36" name="Oval 35" title="circle"/>
            <p:cNvSpPr/>
            <p:nvPr/>
          </p:nvSpPr>
          <p:spPr>
            <a:xfrm>
              <a:off x="5488097" y="3246790"/>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7" name="Freeform 26"/>
            <p:cNvSpPr/>
            <p:nvPr/>
          </p:nvSpPr>
          <p:spPr>
            <a:xfrm>
              <a:off x="5827422" y="3080857"/>
              <a:ext cx="2821279" cy="478496"/>
            </a:xfrm>
            <a:custGeom>
              <a:avLst/>
              <a:gdLst>
                <a:gd name="connsiteX0" fmla="*/ 0 w 1420602"/>
                <a:gd name="connsiteY0" fmla="*/ 0 h 637995"/>
                <a:gd name="connsiteX1" fmla="*/ 1420602 w 1420602"/>
                <a:gd name="connsiteY1" fmla="*/ 0 h 637995"/>
                <a:gd name="connsiteX2" fmla="*/ 1420602 w 1420602"/>
                <a:gd name="connsiteY2" fmla="*/ 637995 h 637995"/>
                <a:gd name="connsiteX3" fmla="*/ 0 w 1420602"/>
                <a:gd name="connsiteY3" fmla="*/ 637995 h 637995"/>
                <a:gd name="connsiteX4" fmla="*/ 0 w 1420602"/>
                <a:gd name="connsiteY4" fmla="*/ 0 h 63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602" h="637995">
                  <a:moveTo>
                    <a:pt x="0" y="0"/>
                  </a:moveTo>
                  <a:lnTo>
                    <a:pt x="1420602" y="0"/>
                  </a:lnTo>
                  <a:lnTo>
                    <a:pt x="1420602" y="637995"/>
                  </a:lnTo>
                  <a:lnTo>
                    <a:pt x="0" y="637995"/>
                  </a:lnTo>
                  <a:lnTo>
                    <a:pt x="0" y="0"/>
                  </a:lnTo>
                  <a:close/>
                </a:path>
              </a:pathLst>
            </a:custGeom>
          </p:spPr>
          <p:style>
            <a:lnRef idx="1">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0" rIns="51435" bIns="0" numCol="1" spcCol="1270" anchor="ctr" anchorCtr="0">
              <a:noAutofit/>
            </a:bodyPr>
            <a:lstStyle/>
            <a:p>
              <a:pPr defTabSz="600060">
                <a:lnSpc>
                  <a:spcPct val="90000"/>
                </a:lnSpc>
                <a:spcBef>
                  <a:spcPct val="0"/>
                </a:spcBef>
                <a:spcAft>
                  <a:spcPct val="35000"/>
                </a:spcAft>
              </a:pPr>
              <a:r>
                <a:rPr lang="en-US" sz="2000" b="1" dirty="0"/>
                <a:t>Indian Health Service</a:t>
              </a:r>
            </a:p>
          </p:txBody>
        </p:sp>
        <p:sp>
          <p:nvSpPr>
            <p:cNvPr id="13" name="Straight Connector 12" title="line"/>
            <p:cNvSpPr/>
            <p:nvPr/>
          </p:nvSpPr>
          <p:spPr>
            <a:xfrm>
              <a:off x="3039621" y="3910601"/>
              <a:ext cx="2758691" cy="0"/>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37" name="Oval 36" title="circle"/>
            <p:cNvSpPr/>
            <p:nvPr/>
          </p:nvSpPr>
          <p:spPr>
            <a:xfrm>
              <a:off x="5714879" y="3798657"/>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9" name="Freeform 28"/>
            <p:cNvSpPr/>
            <p:nvPr/>
          </p:nvSpPr>
          <p:spPr>
            <a:xfrm>
              <a:off x="5996460" y="3610871"/>
              <a:ext cx="2255824" cy="478496"/>
            </a:xfrm>
            <a:custGeom>
              <a:avLst/>
              <a:gdLst>
                <a:gd name="connsiteX0" fmla="*/ 0 w 1578538"/>
                <a:gd name="connsiteY0" fmla="*/ 0 h 637995"/>
                <a:gd name="connsiteX1" fmla="*/ 1578538 w 1578538"/>
                <a:gd name="connsiteY1" fmla="*/ 0 h 637995"/>
                <a:gd name="connsiteX2" fmla="*/ 1578538 w 1578538"/>
                <a:gd name="connsiteY2" fmla="*/ 637995 h 637995"/>
                <a:gd name="connsiteX3" fmla="*/ 0 w 1578538"/>
                <a:gd name="connsiteY3" fmla="*/ 637995 h 637995"/>
                <a:gd name="connsiteX4" fmla="*/ 0 w 1578538"/>
                <a:gd name="connsiteY4" fmla="*/ 0 h 63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8538" h="637995">
                  <a:moveTo>
                    <a:pt x="0" y="0"/>
                  </a:moveTo>
                  <a:lnTo>
                    <a:pt x="1578538" y="0"/>
                  </a:lnTo>
                  <a:lnTo>
                    <a:pt x="1578538" y="637995"/>
                  </a:lnTo>
                  <a:lnTo>
                    <a:pt x="0" y="637995"/>
                  </a:lnTo>
                  <a:lnTo>
                    <a:pt x="0" y="0"/>
                  </a:lnTo>
                  <a:close/>
                </a:path>
              </a:pathLst>
            </a:custGeom>
          </p:spPr>
          <p:style>
            <a:lnRef idx="1">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0" rIns="51435" bIns="0" numCol="1" spcCol="1270" anchor="ctr" anchorCtr="0">
              <a:noAutofit/>
            </a:bodyPr>
            <a:lstStyle/>
            <a:p>
              <a:pPr defTabSz="600060">
                <a:lnSpc>
                  <a:spcPct val="90000"/>
                </a:lnSpc>
                <a:spcBef>
                  <a:spcPct val="0"/>
                </a:spcBef>
                <a:spcAft>
                  <a:spcPct val="35000"/>
                </a:spcAft>
              </a:pPr>
              <a:r>
                <a:rPr lang="en-US" sz="2000" b="1" dirty="0" smtClean="0"/>
                <a:t>TRICARE </a:t>
              </a:r>
              <a:r>
                <a:rPr lang="en-US" sz="2000" b="1" dirty="0"/>
                <a:t>for Life</a:t>
              </a:r>
            </a:p>
          </p:txBody>
        </p:sp>
        <p:sp>
          <p:nvSpPr>
            <p:cNvPr id="12" name="Straight Connector 11" title="line"/>
            <p:cNvSpPr/>
            <p:nvPr/>
          </p:nvSpPr>
          <p:spPr>
            <a:xfrm flipV="1">
              <a:off x="2843081" y="4374673"/>
              <a:ext cx="1356484" cy="20805"/>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38" name="Oval 37" title="circle"/>
            <p:cNvSpPr/>
            <p:nvPr/>
          </p:nvSpPr>
          <p:spPr>
            <a:xfrm>
              <a:off x="4030035" y="4280181"/>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31" name="Freeform 30"/>
            <p:cNvSpPr/>
            <p:nvPr/>
          </p:nvSpPr>
          <p:spPr>
            <a:xfrm>
              <a:off x="4199564" y="4303197"/>
              <a:ext cx="4750720" cy="478496"/>
            </a:xfrm>
            <a:custGeom>
              <a:avLst/>
              <a:gdLst>
                <a:gd name="connsiteX0" fmla="*/ 0 w 1757879"/>
                <a:gd name="connsiteY0" fmla="*/ 0 h 637995"/>
                <a:gd name="connsiteX1" fmla="*/ 1757879 w 1757879"/>
                <a:gd name="connsiteY1" fmla="*/ 0 h 637995"/>
                <a:gd name="connsiteX2" fmla="*/ 1757879 w 1757879"/>
                <a:gd name="connsiteY2" fmla="*/ 637995 h 637995"/>
                <a:gd name="connsiteX3" fmla="*/ 0 w 1757879"/>
                <a:gd name="connsiteY3" fmla="*/ 637995 h 637995"/>
                <a:gd name="connsiteX4" fmla="*/ 0 w 1757879"/>
                <a:gd name="connsiteY4" fmla="*/ 0 h 637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879" h="637995">
                  <a:moveTo>
                    <a:pt x="0" y="0"/>
                  </a:moveTo>
                  <a:lnTo>
                    <a:pt x="1757879" y="0"/>
                  </a:lnTo>
                  <a:lnTo>
                    <a:pt x="1757879" y="637995"/>
                  </a:lnTo>
                  <a:lnTo>
                    <a:pt x="0" y="637995"/>
                  </a:lnTo>
                  <a:lnTo>
                    <a:pt x="0" y="0"/>
                  </a:lnTo>
                  <a:close/>
                </a:path>
              </a:pathLst>
            </a:custGeom>
          </p:spPr>
          <p:style>
            <a:lnRef idx="1">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1435" tIns="0" rIns="51435" bIns="0" numCol="1" spcCol="1270" anchor="ctr" anchorCtr="0">
              <a:noAutofit/>
            </a:bodyPr>
            <a:lstStyle/>
            <a:p>
              <a:pPr defTabSz="600060">
                <a:lnSpc>
                  <a:spcPct val="90000"/>
                </a:lnSpc>
                <a:spcBef>
                  <a:spcPct val="0"/>
                </a:spcBef>
                <a:spcAft>
                  <a:spcPct val="35000"/>
                </a:spcAft>
              </a:pPr>
              <a:r>
                <a:rPr lang="en-US" sz="2000" b="1" dirty="0"/>
                <a:t>COBRA, except during the 30-month coordination period for people with ESRD</a:t>
              </a:r>
            </a:p>
          </p:txBody>
        </p:sp>
        <p:pic>
          <p:nvPicPr>
            <p:cNvPr id="32" name="Picture 31" descr="medicare text stethoscope-527551678.jpg" title="Medicare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648" y="1586541"/>
              <a:ext cx="3035291" cy="2983216"/>
            </a:xfrm>
            <a:prstGeom prst="ellipse">
              <a:avLst/>
            </a:prstGeom>
            <a:ln w="63500" cap="rnd">
              <a:solidFill>
                <a:srgbClr val="00529B"/>
              </a:solidFill>
            </a:ln>
            <a:effectLst/>
            <a:scene3d>
              <a:camera prst="orthographicFront"/>
              <a:lightRig rig="contrasting" dir="t">
                <a:rot lat="0" lon="0" rev="3000000"/>
              </a:lightRig>
            </a:scene3d>
            <a:sp3d contourW="7620">
              <a:bevelT w="95250" h="31750"/>
              <a:contourClr>
                <a:srgbClr val="333333"/>
              </a:contourClr>
            </a:sp3d>
          </p:spPr>
        </p:pic>
      </p:grpSp>
      <p:sp>
        <p:nvSpPr>
          <p:cNvPr id="4" name="Date Placeholder 3"/>
          <p:cNvSpPr>
            <a:spLocks noGrp="1"/>
          </p:cNvSpPr>
          <p:nvPr>
            <p:ph type="dt" sz="half" idx="2"/>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Understanding Medicare</a:t>
            </a:r>
            <a:endParaRPr lang="en-US" dirty="0"/>
          </a:p>
        </p:txBody>
      </p:sp>
      <p:sp>
        <p:nvSpPr>
          <p:cNvPr id="6" name="Slide Number Placeholder 5"/>
          <p:cNvSpPr>
            <a:spLocks noGrp="1"/>
          </p:cNvSpPr>
          <p:nvPr>
            <p:ph type="sldNum" sz="quarter" idx="12"/>
          </p:nvPr>
        </p:nvSpPr>
        <p:spPr/>
        <p:txBody>
          <a:bodyPr/>
          <a:lstStyle/>
          <a:p>
            <a:fld id="{F922322E-5CA7-4921-AFEC-52763614E2D4}" type="slidenum">
              <a:rPr lang="en-US" smtClean="0"/>
              <a:pPr/>
              <a:t>85</a:t>
            </a:fld>
            <a:endParaRPr lang="en-US" dirty="0"/>
          </a:p>
        </p:txBody>
      </p:sp>
    </p:spTree>
    <p:extLst>
      <p:ext uri="{BB962C8B-B14F-4D97-AF65-F5344CB8AC3E}">
        <p14:creationId xmlns:p14="http://schemas.microsoft.com/office/powerpoint/2010/main" val="24132614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5203" y="93125"/>
            <a:ext cx="7886700" cy="478627"/>
          </a:xfrm>
        </p:spPr>
        <p:txBody>
          <a:bodyPr anchor="t"/>
          <a:lstStyle/>
          <a:p>
            <a:r>
              <a:rPr lang="en-US" dirty="0"/>
              <a:t>When </a:t>
            </a:r>
            <a:r>
              <a:rPr lang="en-US" dirty="0" smtClean="0"/>
              <a:t>is </a:t>
            </a:r>
            <a:r>
              <a:rPr lang="en-US" dirty="0"/>
              <a:t>Medicare the Secondary Payer (MSP)?</a:t>
            </a:r>
            <a:br>
              <a:rPr lang="en-US" dirty="0"/>
            </a:br>
            <a:endParaRPr lang="en-US" dirty="0"/>
          </a:p>
        </p:txBody>
      </p:sp>
      <p:sp>
        <p:nvSpPr>
          <p:cNvPr id="2" name="Title 1" title="Text box"/>
          <p:cNvSpPr txBox="1">
            <a:spLocks/>
          </p:cNvSpPr>
          <p:nvPr/>
        </p:nvSpPr>
        <p:spPr>
          <a:xfrm>
            <a:off x="502256" y="722712"/>
            <a:ext cx="3961779" cy="434727"/>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002060"/>
                </a:solidFill>
                <a:latin typeface="+mn-lt"/>
              </a:rPr>
              <a:t>Certain types of insurance </a:t>
            </a:r>
            <a:r>
              <a:rPr lang="en-US" sz="2000" b="1" dirty="0">
                <a:solidFill>
                  <a:srgbClr val="002060"/>
                </a:solidFill>
                <a:latin typeface="+mn-lt"/>
              </a:rPr>
              <a:t>pay first</a:t>
            </a:r>
          </a:p>
        </p:txBody>
      </p:sp>
      <p:sp>
        <p:nvSpPr>
          <p:cNvPr id="10" name="Title 1" title="text box"/>
          <p:cNvSpPr txBox="1">
            <a:spLocks/>
          </p:cNvSpPr>
          <p:nvPr/>
        </p:nvSpPr>
        <p:spPr>
          <a:xfrm>
            <a:off x="6050609" y="819218"/>
            <a:ext cx="2464743" cy="356515"/>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solidFill>
                <a:srgbClr val="002060"/>
              </a:solidFill>
              <a:latin typeface="+mn-lt"/>
            </a:endParaRPr>
          </a:p>
          <a:p>
            <a:r>
              <a:rPr lang="en-US" sz="2000" dirty="0">
                <a:solidFill>
                  <a:srgbClr val="002060"/>
                </a:solidFill>
                <a:latin typeface="+mn-lt"/>
              </a:rPr>
              <a:t>Medicare </a:t>
            </a:r>
            <a:r>
              <a:rPr lang="en-US" sz="2000" b="1" dirty="0">
                <a:solidFill>
                  <a:srgbClr val="002060"/>
                </a:solidFill>
                <a:latin typeface="+mn-lt"/>
              </a:rPr>
              <a:t>pays second</a:t>
            </a:r>
            <a:endParaRPr lang="en-US" sz="2000" dirty="0">
              <a:solidFill>
                <a:srgbClr val="002060"/>
              </a:solidFill>
              <a:latin typeface="+mn-lt"/>
            </a:endParaRPr>
          </a:p>
          <a:p>
            <a:endParaRPr lang="en-US" sz="1800" dirty="0">
              <a:solidFill>
                <a:srgbClr val="002060"/>
              </a:solidFill>
              <a:latin typeface="+mn-lt"/>
            </a:endParaRPr>
          </a:p>
        </p:txBody>
      </p:sp>
      <p:grpSp>
        <p:nvGrpSpPr>
          <p:cNvPr id="12" name="Group 11" descr="Image showing the certain types of insurance--no fault, liability insurance, worker's compensation, and federal black lung benefits program." title="When is Medicare the Secondary Payer"/>
          <p:cNvGrpSpPr/>
          <p:nvPr/>
        </p:nvGrpSpPr>
        <p:grpSpPr>
          <a:xfrm>
            <a:off x="551041" y="1157438"/>
            <a:ext cx="4565435" cy="3429901"/>
            <a:chOff x="1035185" y="1801805"/>
            <a:chExt cx="4344983" cy="3719506"/>
          </a:xfrm>
        </p:grpSpPr>
        <p:pic>
          <p:nvPicPr>
            <p:cNvPr id="13" name="Picture 12" descr="No-fault insurance image--automobile, commercial, and homeowners." title="When is Medicare the Secondary Pay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5185" y="1801805"/>
              <a:ext cx="3483864" cy="920496"/>
            </a:xfrm>
            <a:prstGeom prst="rect">
              <a:avLst/>
            </a:prstGeom>
          </p:spPr>
        </p:pic>
        <p:pic>
          <p:nvPicPr>
            <p:cNvPr id="14" name="Picture 13" descr="liability insurance image--automobile, homeowners, malpractice, product, uninsured motorist, and underinsured motorist." title="When is Medicare the Secondary Pay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9440" y="2926733"/>
              <a:ext cx="4300728" cy="1161288"/>
            </a:xfrm>
            <a:prstGeom prst="rect">
              <a:avLst/>
            </a:prstGeom>
          </p:spPr>
        </p:pic>
        <p:pic>
          <p:nvPicPr>
            <p:cNvPr id="15" name="Picture 14" descr="Federal black lung benefits program image" title="When is Medicare the Secondary Paye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18385" y="4472799"/>
              <a:ext cx="1990344" cy="1048512"/>
            </a:xfrm>
            <a:prstGeom prst="rect">
              <a:avLst/>
            </a:prstGeom>
          </p:spPr>
        </p:pic>
        <p:pic>
          <p:nvPicPr>
            <p:cNvPr id="16" name="Picture 15" descr="Worker's compensation image" title="When is Medicare the Secondary Pay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8019" y="4431833"/>
              <a:ext cx="1984248" cy="1054608"/>
            </a:xfrm>
            <a:prstGeom prst="rect">
              <a:avLst/>
            </a:prstGeom>
          </p:spPr>
        </p:pic>
      </p:grpSp>
      <p:pic>
        <p:nvPicPr>
          <p:cNvPr id="11" name="Picture 10" descr="medicare text stethoscope-527551678.jpg" title="Medicare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50609" y="1591326"/>
            <a:ext cx="2194011" cy="2156369"/>
          </a:xfrm>
          <a:prstGeom prst="ellipse">
            <a:avLst/>
          </a:prstGeom>
          <a:ln w="63500" cap="rnd">
            <a:solidFill>
              <a:srgbClr val="00529B"/>
            </a:solidFill>
          </a:ln>
          <a:effectLst/>
          <a:scene3d>
            <a:camera prst="orthographicFront"/>
            <a:lightRig rig="contrasting" dir="t">
              <a:rot lat="0" lon="0" rev="3000000"/>
            </a:lightRig>
          </a:scene3d>
          <a:sp3d contourW="7620">
            <a:bevelT w="95250" h="31750"/>
            <a:contourClr>
              <a:srgbClr val="333333"/>
            </a:contourClr>
          </a:sp3d>
        </p:spPr>
      </p:pic>
      <p:sp>
        <p:nvSpPr>
          <p:cNvPr id="3" name="Date Placeholder 2"/>
          <p:cNvSpPr>
            <a:spLocks noGrp="1"/>
          </p:cNvSpPr>
          <p:nvPr>
            <p:ph type="dt" sz="half" idx="2"/>
          </p:nvPr>
        </p:nvSpPr>
        <p:spPr/>
        <p:txBody>
          <a:bodyPr/>
          <a:lstStyle/>
          <a:p>
            <a:r>
              <a:rPr lang="en-US" smtClean="0"/>
              <a:t>March 2018</a:t>
            </a:r>
            <a:endParaRPr lang="en-US" dirty="0"/>
          </a:p>
        </p:txBody>
      </p:sp>
      <p:sp>
        <p:nvSpPr>
          <p:cNvPr id="5" name="Footer Placeholder 4"/>
          <p:cNvSpPr>
            <a:spLocks noGrp="1"/>
          </p:cNvSpPr>
          <p:nvPr>
            <p:ph type="ftr" sz="quarter" idx="11"/>
          </p:nvPr>
        </p:nvSpPr>
        <p:spPr/>
        <p:txBody>
          <a:bodyPr/>
          <a:lstStyle/>
          <a:p>
            <a:r>
              <a:rPr lang="en-US" smtClean="0"/>
              <a:t>Understanding Medicare</a:t>
            </a:r>
            <a:endParaRPr lang="en-US" dirty="0"/>
          </a:p>
        </p:txBody>
      </p:sp>
      <p:sp>
        <p:nvSpPr>
          <p:cNvPr id="6" name="Slide Number Placeholder 5"/>
          <p:cNvSpPr>
            <a:spLocks noGrp="1"/>
          </p:cNvSpPr>
          <p:nvPr>
            <p:ph type="sldNum" sz="quarter" idx="12"/>
          </p:nvPr>
        </p:nvSpPr>
        <p:spPr/>
        <p:txBody>
          <a:bodyPr/>
          <a:lstStyle/>
          <a:p>
            <a:fld id="{F922322E-5CA7-4921-AFEC-52763614E2D4}" type="slidenum">
              <a:rPr lang="en-US" smtClean="0"/>
              <a:pPr/>
              <a:t>86</a:t>
            </a:fld>
            <a:endParaRPr lang="en-US" dirty="0"/>
          </a:p>
        </p:txBody>
      </p:sp>
    </p:spTree>
    <p:extLst>
      <p:ext uri="{BB962C8B-B14F-4D97-AF65-F5344CB8AC3E}">
        <p14:creationId xmlns:p14="http://schemas.microsoft.com/office/powerpoint/2010/main" val="7046247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419" y="89533"/>
            <a:ext cx="7886700" cy="478627"/>
          </a:xfrm>
        </p:spPr>
        <p:txBody>
          <a:bodyPr>
            <a:noAutofit/>
          </a:bodyPr>
          <a:lstStyle/>
          <a:p>
            <a:r>
              <a:rPr lang="en-US" sz="2800" dirty="0"/>
              <a:t>Medicare and Employer Group Health Plans (EGHPs), Who Pays First?</a:t>
            </a:r>
          </a:p>
        </p:txBody>
      </p:sp>
      <p:sp>
        <p:nvSpPr>
          <p:cNvPr id="7" name="Title 1"/>
          <p:cNvSpPr txBox="1">
            <a:spLocks/>
          </p:cNvSpPr>
          <p:nvPr/>
        </p:nvSpPr>
        <p:spPr>
          <a:xfrm>
            <a:off x="186578" y="723728"/>
            <a:ext cx="4293303" cy="329527"/>
          </a:xfrm>
          <a:prstGeom prst="rect">
            <a:avLst/>
          </a:prstGeom>
        </p:spPr>
        <p:txBody>
          <a:bodyPr vert="horz" lIns="68580" tIns="34291" rIns="68580" bIns="34291"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2060"/>
                </a:solidFill>
                <a:latin typeface="+mn-lt"/>
              </a:rPr>
              <a:t>Medicare pays first if you are</a:t>
            </a:r>
          </a:p>
        </p:txBody>
      </p:sp>
      <p:grpSp>
        <p:nvGrpSpPr>
          <p:cNvPr id="3" name="Group 2" descr="Graphical display of when Medicare would pay first." title="Medicare and Employer Group Health Plans "/>
          <p:cNvGrpSpPr/>
          <p:nvPr/>
        </p:nvGrpSpPr>
        <p:grpSpPr>
          <a:xfrm>
            <a:off x="71013" y="1016280"/>
            <a:ext cx="8856423" cy="3806554"/>
            <a:chOff x="71013" y="1025072"/>
            <a:chExt cx="8856423" cy="3806554"/>
          </a:xfrm>
        </p:grpSpPr>
        <p:pic>
          <p:nvPicPr>
            <p:cNvPr id="9" name="Picture 8" descr="medicare text stethoscope-527551678.jpg" title="Medicare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13" y="1497351"/>
              <a:ext cx="2668328" cy="2622548"/>
            </a:xfrm>
            <a:prstGeom prst="ellipse">
              <a:avLst/>
            </a:prstGeom>
            <a:ln w="63500" cap="rnd">
              <a:solidFill>
                <a:srgbClr val="00529B"/>
              </a:solidFill>
            </a:ln>
            <a:effectLst/>
            <a:scene3d>
              <a:camera prst="orthographicFront"/>
              <a:lightRig rig="contrasting" dir="t">
                <a:rot lat="0" lon="0" rev="3000000"/>
              </a:lightRig>
            </a:scene3d>
            <a:sp3d contourW="7620">
              <a:bevelT w="95250" h="31750"/>
              <a:contourClr>
                <a:srgbClr val="333333"/>
              </a:contourClr>
            </a:sp3d>
          </p:spPr>
        </p:pic>
        <p:sp>
          <p:nvSpPr>
            <p:cNvPr id="8" name="Straight Connector 7" title="line"/>
            <p:cNvSpPr/>
            <p:nvPr/>
          </p:nvSpPr>
          <p:spPr>
            <a:xfrm flipV="1">
              <a:off x="1949117" y="1287951"/>
              <a:ext cx="1215191" cy="513375"/>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21" name="Oval 20" title="circle"/>
            <p:cNvSpPr/>
            <p:nvPr/>
          </p:nvSpPr>
          <p:spPr>
            <a:xfrm>
              <a:off x="2991213" y="1205420"/>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0" name="TextBox 9"/>
            <p:cNvSpPr txBox="1"/>
            <p:nvPr/>
          </p:nvSpPr>
          <p:spPr>
            <a:xfrm>
              <a:off x="3196087" y="1025072"/>
              <a:ext cx="5731349" cy="369332"/>
            </a:xfrm>
            <a:prstGeom prst="rect">
              <a:avLst/>
            </a:prstGeom>
            <a:noFill/>
            <a:ln>
              <a:solidFill>
                <a:schemeClr val="dk2">
                  <a:shade val="60000"/>
                  <a:hueOff val="0"/>
                  <a:satOff val="0"/>
                  <a:lumOff val="0"/>
                </a:schemeClr>
              </a:solidFill>
            </a:ln>
          </p:spPr>
          <p:txBody>
            <a:bodyPr wrap="square" rtlCol="0" anchor="t">
              <a:spAutoFit/>
            </a:bodyPr>
            <a:lstStyle/>
            <a:p>
              <a:pPr lvl="0"/>
              <a:r>
                <a:rPr lang="en-US" sz="1800" dirty="0">
                  <a:ea typeface="Calibri"/>
                  <a:cs typeface="Times New Roman"/>
                </a:rPr>
                <a:t>65 or older and have </a:t>
              </a:r>
              <a:r>
                <a:rPr lang="en-US" sz="1800" b="1" dirty="0">
                  <a:ea typeface="Calibri"/>
                  <a:cs typeface="Times New Roman"/>
                </a:rPr>
                <a:t>retiree</a:t>
              </a:r>
              <a:r>
                <a:rPr lang="en-US" sz="1800" dirty="0">
                  <a:ea typeface="Calibri"/>
                  <a:cs typeface="Times New Roman"/>
                </a:rPr>
                <a:t> coverage</a:t>
              </a:r>
              <a:endParaRPr lang="en-US" sz="1351" dirty="0"/>
            </a:p>
          </p:txBody>
        </p:sp>
        <p:sp>
          <p:nvSpPr>
            <p:cNvPr id="11" name="Straight Connector 10" title="line"/>
            <p:cNvSpPr/>
            <p:nvPr/>
          </p:nvSpPr>
          <p:spPr>
            <a:xfrm>
              <a:off x="2490538" y="1989776"/>
              <a:ext cx="705549" cy="5092"/>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9" name="Oval 18" title="circle"/>
            <p:cNvSpPr/>
            <p:nvPr/>
          </p:nvSpPr>
          <p:spPr>
            <a:xfrm>
              <a:off x="3007103" y="1903775"/>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2" name="TextBox 11" title="Grouping explaining when Medicare Pays before Employer group health plans"/>
            <p:cNvSpPr txBox="1"/>
            <p:nvPr/>
          </p:nvSpPr>
          <p:spPr>
            <a:xfrm>
              <a:off x="3196087" y="1501620"/>
              <a:ext cx="5731347" cy="923330"/>
            </a:xfrm>
            <a:prstGeom prst="rect">
              <a:avLst/>
            </a:prstGeom>
            <a:noFill/>
            <a:ln>
              <a:solidFill>
                <a:schemeClr val="dk2">
                  <a:shade val="60000"/>
                  <a:hueOff val="0"/>
                  <a:satOff val="0"/>
                  <a:lumOff val="0"/>
                </a:schemeClr>
              </a:solidFill>
            </a:ln>
          </p:spPr>
          <p:txBody>
            <a:bodyPr wrap="square" rtlCol="0">
              <a:spAutoFit/>
            </a:bodyPr>
            <a:lstStyle/>
            <a:p>
              <a:r>
                <a:rPr lang="en-US" sz="1800" dirty="0">
                  <a:ea typeface="Calibri"/>
                  <a:cs typeface="Times New Roman"/>
                </a:rPr>
                <a:t>65 or older with </a:t>
              </a:r>
              <a:r>
                <a:rPr lang="en-US" sz="1800" b="1" dirty="0"/>
                <a:t>employer group health plans (</a:t>
              </a:r>
              <a:r>
                <a:rPr lang="en-US" sz="1800" b="1" dirty="0">
                  <a:ea typeface="Calibri"/>
                  <a:cs typeface="Times New Roman"/>
                </a:rPr>
                <a:t>EGHP)</a:t>
              </a:r>
              <a:r>
                <a:rPr lang="en-US" sz="1800" dirty="0">
                  <a:ea typeface="Calibri"/>
                  <a:cs typeface="Times New Roman"/>
                </a:rPr>
                <a:t> coverage through </a:t>
              </a:r>
              <a:r>
                <a:rPr lang="en-US" sz="1800" b="1" dirty="0">
                  <a:ea typeface="Calibri"/>
                  <a:cs typeface="Times New Roman"/>
                </a:rPr>
                <a:t>current</a:t>
              </a:r>
              <a:r>
                <a:rPr lang="en-US" sz="1800" dirty="0">
                  <a:ea typeface="Calibri"/>
                  <a:cs typeface="Times New Roman"/>
                </a:rPr>
                <a:t> employment (yours or your spouse’s) if the employer has less than 20 employees</a:t>
              </a:r>
            </a:p>
          </p:txBody>
        </p:sp>
        <p:sp>
          <p:nvSpPr>
            <p:cNvPr id="14" name="Straight Connector 13" title="line"/>
            <p:cNvSpPr/>
            <p:nvPr/>
          </p:nvSpPr>
          <p:spPr>
            <a:xfrm flipV="1">
              <a:off x="2686051" y="3051708"/>
              <a:ext cx="510036" cy="11744"/>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8" name="Oval 17" title="circle"/>
            <p:cNvSpPr/>
            <p:nvPr/>
          </p:nvSpPr>
          <p:spPr>
            <a:xfrm>
              <a:off x="3028951" y="2956822"/>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3" name="TextBox 12"/>
            <p:cNvSpPr txBox="1"/>
            <p:nvPr/>
          </p:nvSpPr>
          <p:spPr>
            <a:xfrm>
              <a:off x="3196085" y="2566459"/>
              <a:ext cx="5731347" cy="923330"/>
            </a:xfrm>
            <a:prstGeom prst="rect">
              <a:avLst/>
            </a:prstGeom>
            <a:noFill/>
            <a:ln>
              <a:solidFill>
                <a:schemeClr val="dk2">
                  <a:shade val="60000"/>
                  <a:hueOff val="0"/>
                  <a:satOff val="0"/>
                  <a:lumOff val="0"/>
                </a:schemeClr>
              </a:solidFill>
            </a:ln>
          </p:spPr>
          <p:txBody>
            <a:bodyPr wrap="square" rtlCol="0">
              <a:spAutoFit/>
            </a:bodyPr>
            <a:lstStyle/>
            <a:p>
              <a:r>
                <a:rPr lang="en-US" sz="1800" dirty="0">
                  <a:ea typeface="Calibri"/>
                  <a:cs typeface="Times New Roman"/>
                </a:rPr>
                <a:t>Under 65 with a </a:t>
              </a:r>
              <a:r>
                <a:rPr lang="en-US" sz="1800" b="1" dirty="0">
                  <a:ea typeface="Calibri"/>
                  <a:cs typeface="Times New Roman"/>
                </a:rPr>
                <a:t>disability</a:t>
              </a:r>
              <a:r>
                <a:rPr lang="en-US" sz="1800" dirty="0">
                  <a:ea typeface="Calibri"/>
                  <a:cs typeface="Times New Roman"/>
                </a:rPr>
                <a:t> and have </a:t>
              </a:r>
              <a:r>
                <a:rPr lang="en-US" sz="1800" b="1" dirty="0">
                  <a:ea typeface="Calibri"/>
                  <a:cs typeface="Times New Roman"/>
                </a:rPr>
                <a:t>EGHP</a:t>
              </a:r>
              <a:r>
                <a:rPr lang="en-US" sz="1800" dirty="0">
                  <a:ea typeface="Calibri"/>
                  <a:cs typeface="Times New Roman"/>
                </a:rPr>
                <a:t> coverage through </a:t>
              </a:r>
              <a:r>
                <a:rPr lang="en-US" sz="1800" b="1" dirty="0">
                  <a:ea typeface="Calibri"/>
                  <a:cs typeface="Times New Roman"/>
                </a:rPr>
                <a:t>current </a:t>
              </a:r>
              <a:r>
                <a:rPr lang="en-US" sz="1800" dirty="0">
                  <a:ea typeface="Calibri"/>
                  <a:cs typeface="Times New Roman"/>
                </a:rPr>
                <a:t>employment (yours or a family member’s) if the employer has less than 100 employees</a:t>
              </a:r>
              <a:endParaRPr lang="en-US" sz="1351" dirty="0"/>
            </a:p>
          </p:txBody>
        </p:sp>
        <p:sp>
          <p:nvSpPr>
            <p:cNvPr id="16" name="Straight Connector 15" title="line"/>
            <p:cNvSpPr/>
            <p:nvPr/>
          </p:nvSpPr>
          <p:spPr>
            <a:xfrm flipV="1">
              <a:off x="1600201" y="4119899"/>
              <a:ext cx="1595886" cy="0"/>
            </a:xfrm>
            <a:prstGeom prst="line">
              <a:avLst/>
            </a:prstGeom>
            <a:scene3d>
              <a:camera prst="orthographicFront">
                <a:rot lat="0" lon="0" rev="0"/>
              </a:camera>
              <a:lightRig rig="contrasting" dir="t">
                <a:rot lat="0" lon="0" rev="1200000"/>
              </a:lightRig>
            </a:scene3d>
            <a:sp3d z="-110000"/>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7" name="Oval 16" title="circle"/>
            <p:cNvSpPr/>
            <p:nvPr/>
          </p:nvSpPr>
          <p:spPr>
            <a:xfrm>
              <a:off x="3015277" y="4017830"/>
              <a:ext cx="188984" cy="188984"/>
            </a:xfrm>
            <a:prstGeom prst="ellipse">
              <a:avLst/>
            </a:prstGeom>
            <a:solidFill>
              <a:srgbClr val="0052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5" name="TextBox 14"/>
            <p:cNvSpPr txBox="1"/>
            <p:nvPr/>
          </p:nvSpPr>
          <p:spPr>
            <a:xfrm>
              <a:off x="3196087" y="3631297"/>
              <a:ext cx="5731347" cy="1200329"/>
            </a:xfrm>
            <a:prstGeom prst="rect">
              <a:avLst/>
            </a:prstGeom>
            <a:noFill/>
            <a:ln>
              <a:solidFill>
                <a:schemeClr val="dk2">
                  <a:shade val="60000"/>
                  <a:hueOff val="0"/>
                  <a:satOff val="0"/>
                  <a:lumOff val="0"/>
                </a:schemeClr>
              </a:solidFill>
            </a:ln>
          </p:spPr>
          <p:txBody>
            <a:bodyPr wrap="square" rtlCol="0">
              <a:spAutoFit/>
            </a:bodyPr>
            <a:lstStyle/>
            <a:p>
              <a:r>
                <a:rPr lang="en-US" sz="1800" dirty="0">
                  <a:ea typeface="Calibri"/>
                  <a:cs typeface="Times New Roman"/>
                </a:rPr>
                <a:t>Eligible for Medicare due to </a:t>
              </a:r>
              <a:r>
                <a:rPr lang="en-US" sz="1800" b="1" dirty="0">
                  <a:ea typeface="Calibri"/>
                  <a:cs typeface="Times New Roman"/>
                </a:rPr>
                <a:t>End-Stage Renal Disease (ERSD) </a:t>
              </a:r>
              <a:r>
                <a:rPr lang="en-US" sz="1800" dirty="0">
                  <a:ea typeface="Calibri"/>
                  <a:cs typeface="Times New Roman"/>
                </a:rPr>
                <a:t>and you have </a:t>
              </a:r>
              <a:r>
                <a:rPr lang="en-US" sz="1800" b="1" dirty="0">
                  <a:ea typeface="Calibri"/>
                  <a:cs typeface="Times New Roman"/>
                </a:rPr>
                <a:t>EGHP </a:t>
              </a:r>
              <a:r>
                <a:rPr lang="en-US" sz="1800" dirty="0">
                  <a:ea typeface="Calibri"/>
                  <a:cs typeface="Times New Roman"/>
                </a:rPr>
                <a:t>coverage when the 30-month coordination period ends, or if you had Medicare primary before you had ESRD  </a:t>
              </a:r>
            </a:p>
          </p:txBody>
        </p:sp>
      </p:grpSp>
      <p:sp>
        <p:nvSpPr>
          <p:cNvPr id="6" name="Date Placeholder 5"/>
          <p:cNvSpPr>
            <a:spLocks noGrp="1"/>
          </p:cNvSpPr>
          <p:nvPr>
            <p:ph type="dt" sz="half" idx="2"/>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87</a:t>
            </a:fld>
            <a:endParaRPr lang="en-US" dirty="0"/>
          </a:p>
        </p:txBody>
      </p:sp>
    </p:spTree>
    <p:extLst>
      <p:ext uri="{BB962C8B-B14F-4D97-AF65-F5344CB8AC3E}">
        <p14:creationId xmlns:p14="http://schemas.microsoft.com/office/powerpoint/2010/main" val="39787883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idx="4294967295"/>
          </p:nvPr>
        </p:nvSpPr>
        <p:spPr>
          <a:xfrm>
            <a:off x="0" y="0"/>
            <a:ext cx="8406882" cy="1085850"/>
          </a:xfrm>
          <a:prstGeom prst="rect">
            <a:avLst/>
          </a:prstGeom>
        </p:spPr>
        <p:txBody>
          <a:bodyPr anchor="ctr"/>
          <a:lstStyle/>
          <a:p>
            <a:r>
              <a:rPr lang="en-US" sz="3200" b="1" dirty="0"/>
              <a:t>Lesson 4—Detecting and Reporting </a:t>
            </a:r>
            <a:br>
              <a:rPr lang="en-US" sz="3200" b="1" dirty="0"/>
            </a:br>
            <a:r>
              <a:rPr lang="en-US" sz="3200" b="1" dirty="0"/>
              <a:t>Fraud, Waste, and Abuse   </a:t>
            </a:r>
          </a:p>
        </p:txBody>
      </p:sp>
      <p:sp>
        <p:nvSpPr>
          <p:cNvPr id="9" name="Content Placeholder 8"/>
          <p:cNvSpPr>
            <a:spLocks noGrp="1"/>
          </p:cNvSpPr>
          <p:nvPr>
            <p:ph idx="4294967295"/>
          </p:nvPr>
        </p:nvSpPr>
        <p:spPr>
          <a:xfrm>
            <a:off x="6" y="1159330"/>
            <a:ext cx="3300756" cy="3521529"/>
          </a:xfrm>
          <a:prstGeom prst="rect">
            <a:avLst/>
          </a:prstGeom>
          <a:solidFill>
            <a:schemeClr val="bg1">
              <a:alpha val="85000"/>
            </a:schemeClr>
          </a:solidFill>
        </p:spPr>
        <p:txBody>
          <a:bodyPr>
            <a:normAutofit fontScale="92500" lnSpcReduction="10000"/>
          </a:bodyPr>
          <a:lstStyle/>
          <a:p>
            <a:pPr marL="1120323" indent="-342883">
              <a:spcBef>
                <a:spcPts val="451"/>
              </a:spcBef>
              <a:buFont typeface="Wingdings" panose="05000000000000000000" pitchFamily="2" charset="2"/>
              <a:buChar char="§"/>
            </a:pPr>
            <a:endParaRPr lang="en-US" b="1" dirty="0">
              <a:solidFill>
                <a:schemeClr val="tx2">
                  <a:lumMod val="75000"/>
                </a:schemeClr>
              </a:solidFill>
            </a:endParaRPr>
          </a:p>
          <a:p>
            <a:pPr marL="1120323" indent="-342883">
              <a:spcBef>
                <a:spcPts val="451"/>
              </a:spcBef>
              <a:buFont typeface="Wingdings" panose="05000000000000000000" pitchFamily="2" charset="2"/>
              <a:buChar char="§"/>
            </a:pPr>
            <a:r>
              <a:rPr lang="en-US" b="1" dirty="0">
                <a:solidFill>
                  <a:schemeClr val="tx2">
                    <a:lumMod val="75000"/>
                  </a:schemeClr>
                </a:solidFill>
              </a:rPr>
              <a:t>Is it Fraud, Waste, or Abuse?</a:t>
            </a:r>
          </a:p>
          <a:p>
            <a:pPr marL="1120323" indent="-342883">
              <a:spcBef>
                <a:spcPts val="451"/>
              </a:spcBef>
              <a:buFont typeface="Wingdings" panose="05000000000000000000" pitchFamily="2" charset="2"/>
              <a:buChar char="§"/>
            </a:pPr>
            <a:r>
              <a:rPr lang="en-US" b="1" dirty="0">
                <a:solidFill>
                  <a:schemeClr val="tx2">
                    <a:lumMod val="75000"/>
                  </a:schemeClr>
                </a:solidFill>
              </a:rPr>
              <a:t>The Senior Medicare Patrol </a:t>
            </a:r>
          </a:p>
          <a:p>
            <a:pPr marL="1120323" indent="-342883">
              <a:spcBef>
                <a:spcPts val="451"/>
              </a:spcBef>
              <a:buFont typeface="Wingdings" panose="05000000000000000000" pitchFamily="2" charset="2"/>
              <a:buChar char="§"/>
            </a:pPr>
            <a:r>
              <a:rPr lang="en-US" b="1" dirty="0">
                <a:solidFill>
                  <a:schemeClr val="tx2">
                    <a:lumMod val="75000"/>
                  </a:schemeClr>
                </a:solidFill>
              </a:rPr>
              <a:t>The 4 R’s</a:t>
            </a:r>
          </a:p>
          <a:p>
            <a:pPr marL="1120323" indent="-342883">
              <a:spcBef>
                <a:spcPts val="451"/>
              </a:spcBef>
              <a:buFont typeface="Wingdings" panose="05000000000000000000" pitchFamily="2" charset="2"/>
              <a:buChar char="§"/>
            </a:pPr>
            <a:r>
              <a:rPr lang="en-US" b="1" dirty="0">
                <a:solidFill>
                  <a:schemeClr val="tx2">
                    <a:lumMod val="75000"/>
                  </a:schemeClr>
                </a:solidFill>
              </a:rPr>
              <a:t>Where to Report Fraud, Waste, and Abuse</a:t>
            </a:r>
          </a:p>
          <a:p>
            <a:pPr marL="0" indent="0">
              <a:spcBef>
                <a:spcPts val="451"/>
              </a:spcBef>
              <a:buNone/>
            </a:pPr>
            <a:endParaRPr lang="en-US" b="1" dirty="0"/>
          </a:p>
        </p:txBody>
      </p:sp>
      <p:pic>
        <p:nvPicPr>
          <p:cNvPr id="2" name="pUHg573KqGY" descr="Busted: Fraud Video Montage" title="Lesson 4--Detecting and Reporting Fraud, Waste, and Abuse"/>
          <p:cNvPicPr>
            <a:picLocks noRot="1" noChangeAspect="1"/>
          </p:cNvPicPr>
          <p:nvPr>
            <a:videoFile r:link="rId1"/>
          </p:nvPr>
        </p:nvPicPr>
        <p:blipFill>
          <a:blip r:embed="rId4"/>
          <a:stretch>
            <a:fillRect/>
          </a:stretch>
        </p:blipFill>
        <p:spPr>
          <a:xfrm>
            <a:off x="3300762" y="1304746"/>
            <a:ext cx="5766444" cy="3243625"/>
          </a:xfrm>
          <a:prstGeom prst="rect">
            <a:avLst/>
          </a:prstGeom>
        </p:spPr>
      </p:pic>
      <p:sp>
        <p:nvSpPr>
          <p:cNvPr id="10" name="Date Placeholder 9"/>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fld id="{7B3B7BDD-940E-F142-917B-04B867A4ECC6}" type="slidenum">
              <a:rPr lang="en-US" smtClean="0">
                <a:solidFill>
                  <a:prstClr val="black">
                    <a:tint val="75000"/>
                  </a:prstClr>
                </a:solidFill>
              </a:rPr>
              <a:pPr/>
              <a:t>88</a:t>
            </a:fld>
            <a:endParaRPr lang="en-US" dirty="0">
              <a:solidFill>
                <a:prstClr val="black">
                  <a:tint val="75000"/>
                </a:prstClr>
              </a:solidFill>
            </a:endParaRPr>
          </a:p>
        </p:txBody>
      </p:sp>
    </p:spTree>
    <p:extLst>
      <p:ext uri="{BB962C8B-B14F-4D97-AF65-F5344CB8AC3E}">
        <p14:creationId xmlns:p14="http://schemas.microsoft.com/office/powerpoint/2010/main" val="28785706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1531" y="24146"/>
            <a:ext cx="7886700" cy="685800"/>
          </a:xfrm>
        </p:spPr>
        <p:txBody>
          <a:bodyPr/>
          <a:lstStyle/>
          <a:p>
            <a:r>
              <a:rPr lang="en-US" dirty="0"/>
              <a:t>Is it Fraud, Waste, or Abuse? What’s the Difference? </a:t>
            </a:r>
          </a:p>
        </p:txBody>
      </p:sp>
      <p:sp>
        <p:nvSpPr>
          <p:cNvPr id="15" name="Content Placeholder 2"/>
          <p:cNvSpPr txBox="1">
            <a:spLocks/>
          </p:cNvSpPr>
          <p:nvPr/>
        </p:nvSpPr>
        <p:spPr>
          <a:xfrm>
            <a:off x="314326" y="754735"/>
            <a:ext cx="8515351" cy="4012532"/>
          </a:xfrm>
          <a:prstGeom prst="rect">
            <a:avLst/>
          </a:prstGeom>
        </p:spPr>
        <p:txBody>
          <a:bodyPr>
            <a:noAutofit/>
          </a:bodyPr>
          <a:lstStyle>
            <a:lvl1pPr marL="257168" indent="-257168" algn="l" defTabSz="342892" rtl="0" eaLnBrk="1" latinLnBrk="0" hangingPunct="1">
              <a:spcBef>
                <a:spcPts val="450"/>
              </a:spcBef>
              <a:buFont typeface="Wingdings" panose="05000000000000000000" pitchFamily="2" charset="2"/>
              <a:buChar char="§"/>
              <a:defRPr sz="2400" kern="1200">
                <a:solidFill>
                  <a:schemeClr val="tx1"/>
                </a:solidFill>
                <a:latin typeface="+mn-lt"/>
                <a:ea typeface="+mn-ea"/>
                <a:cs typeface="+mn-cs"/>
              </a:defRPr>
            </a:lvl1pPr>
            <a:lvl2pPr marL="466713" indent="-208355" algn="l" defTabSz="342892" rtl="0" eaLnBrk="1" latinLnBrk="0" hangingPunct="1">
              <a:spcBef>
                <a:spcPts val="450"/>
              </a:spcBef>
              <a:buFont typeface="Arial" panose="020B0604020202020204" pitchFamily="34" charset="0"/>
              <a:buChar char="•"/>
              <a:defRPr sz="2100" kern="1200">
                <a:solidFill>
                  <a:schemeClr val="tx1"/>
                </a:solidFill>
                <a:latin typeface="+mn-lt"/>
                <a:ea typeface="+mn-ea"/>
                <a:cs typeface="+mn-cs"/>
              </a:defRPr>
            </a:lvl2pPr>
            <a:lvl3pPr marL="725073" indent="-258359" algn="l" defTabSz="342892" rtl="0" eaLnBrk="1" latinLnBrk="0" hangingPunct="1">
              <a:spcBef>
                <a:spcPts val="450"/>
              </a:spcBef>
              <a:buSzPct val="50000"/>
              <a:buFont typeface="Wingdings" panose="05000000000000000000" pitchFamily="2" charset="2"/>
              <a:buChar char="q"/>
              <a:defRPr sz="1800" kern="1200">
                <a:solidFill>
                  <a:schemeClr val="tx1"/>
                </a:solidFill>
                <a:latin typeface="+mn-lt"/>
                <a:ea typeface="+mn-ea"/>
                <a:cs typeface="+mn-cs"/>
              </a:defRPr>
            </a:lvl3pPr>
            <a:lvl4pPr marL="944143" indent="-219070" algn="l" defTabSz="342892" rtl="0" eaLnBrk="1" latinLnBrk="0" hangingPunct="1">
              <a:spcBef>
                <a:spcPts val="450"/>
              </a:spcBef>
              <a:buFont typeface="Courier New" panose="02070309020205020404" pitchFamily="49" charset="0"/>
              <a:buChar char="o"/>
              <a:defRPr sz="1500" kern="1200">
                <a:solidFill>
                  <a:schemeClr val="tx1"/>
                </a:solidFill>
                <a:latin typeface="+mn-lt"/>
                <a:ea typeface="+mn-ea"/>
                <a:cs typeface="+mn-cs"/>
              </a:defRPr>
            </a:lvl4pPr>
            <a:lvl5pPr marL="1113207" indent="-169065" algn="l" defTabSz="342892" rtl="0" eaLnBrk="1" latinLnBrk="0" hangingPunct="1">
              <a:spcBef>
                <a:spcPts val="450"/>
              </a:spcBef>
              <a:buFont typeface="Calibri" panose="020F0502020204030204" pitchFamily="34" charset="0"/>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r>
              <a:rPr lang="en-US" sz="2800" dirty="0"/>
              <a:t>Not all improper payments are fraud, but all payments made due to fraud schemes are improper</a:t>
            </a:r>
          </a:p>
          <a:p>
            <a:pPr marL="0" indent="0">
              <a:buNone/>
            </a:pPr>
            <a:endParaRPr lang="en-US" sz="2000" dirty="0"/>
          </a:p>
          <a:p>
            <a:pPr marL="0" indent="0">
              <a:buNone/>
            </a:pPr>
            <a:endParaRPr lang="en-US" sz="2000" dirty="0"/>
          </a:p>
          <a:p>
            <a:pPr marL="0" indent="0">
              <a:buNone/>
            </a:pPr>
            <a:endParaRPr lang="en-US" sz="2800" dirty="0"/>
          </a:p>
          <a:p>
            <a:pPr marL="0" indent="0">
              <a:buNone/>
            </a:pPr>
            <a:endParaRPr lang="en-US" sz="2800" dirty="0"/>
          </a:p>
          <a:p>
            <a:r>
              <a:rPr lang="en-US" sz="2800" dirty="0"/>
              <a:t>CMS is targeting all causes of improper payments—from honest mistakes to intentional deception</a:t>
            </a:r>
          </a:p>
          <a:p>
            <a:r>
              <a:rPr lang="en-US" sz="2800" dirty="0"/>
              <a:t>The most common error is insufficient documentation</a:t>
            </a:r>
          </a:p>
          <a:p>
            <a:endParaRPr lang="en-US" dirty="0"/>
          </a:p>
          <a:p>
            <a:endParaRPr lang="en-US" dirty="0"/>
          </a:p>
        </p:txBody>
      </p:sp>
      <p:grpSp>
        <p:nvGrpSpPr>
          <p:cNvPr id="2" name="Group 1" title="Graphic indicating escalating fraud"/>
          <p:cNvGrpSpPr/>
          <p:nvPr/>
        </p:nvGrpSpPr>
        <p:grpSpPr>
          <a:xfrm>
            <a:off x="1588380" y="1754979"/>
            <a:ext cx="6103387" cy="1852711"/>
            <a:chOff x="1588379" y="1754980"/>
            <a:chExt cx="6103387" cy="1852710"/>
          </a:xfrm>
        </p:grpSpPr>
        <p:pic>
          <p:nvPicPr>
            <p:cNvPr id="11" name="Picture 10" descr="Icon indicating errors, waste, abuse and frau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7994" y="1754980"/>
              <a:ext cx="5873772" cy="805686"/>
            </a:xfrm>
            <a:prstGeom prst="rect">
              <a:avLst/>
            </a:prstGeom>
            <a:solidFill>
              <a:schemeClr val="bg1"/>
            </a:solidFill>
          </p:spPr>
        </p:pic>
        <p:pic>
          <p:nvPicPr>
            <p:cNvPr id="13" name="Picture 12" descr="Arrow indicating mistakes, inefficiencies, bending the rules and intentional deception."/>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588379" y="2526137"/>
              <a:ext cx="5967241" cy="1081553"/>
            </a:xfrm>
            <a:prstGeom prst="rect">
              <a:avLst/>
            </a:prstGeom>
          </p:spPr>
        </p:pic>
        <p:sp>
          <p:nvSpPr>
            <p:cNvPr id="14" name="TextBox 13"/>
            <p:cNvSpPr txBox="1"/>
            <p:nvPr/>
          </p:nvSpPr>
          <p:spPr>
            <a:xfrm>
              <a:off x="5852813" y="2771400"/>
              <a:ext cx="1414445" cy="615553"/>
            </a:xfrm>
            <a:prstGeom prst="rect">
              <a:avLst/>
            </a:prstGeom>
            <a:noFill/>
          </p:spPr>
          <p:txBody>
            <a:bodyPr wrap="square" rtlCol="0">
              <a:spAutoFit/>
            </a:bodyPr>
            <a:lstStyle/>
            <a:p>
              <a:pPr algn="ctr"/>
              <a:r>
                <a:rPr lang="en-US" sz="1500" b="1" dirty="0"/>
                <a:t> </a:t>
              </a:r>
              <a:r>
                <a:rPr lang="en-US" sz="1700" b="1" dirty="0">
                  <a:solidFill>
                    <a:schemeClr val="accent2">
                      <a:lumMod val="75000"/>
                    </a:schemeClr>
                  </a:solidFill>
                </a:rPr>
                <a:t>Intentional   Deception</a:t>
              </a:r>
            </a:p>
          </p:txBody>
        </p:sp>
      </p:grpSp>
      <p:sp>
        <p:nvSpPr>
          <p:cNvPr id="19" name="Date Placeholder 18"/>
          <p:cNvSpPr>
            <a:spLocks noGrp="1"/>
          </p:cNvSpPr>
          <p:nvPr>
            <p:ph type="dt" sz="half" idx="10"/>
          </p:nvPr>
        </p:nvSpPr>
        <p:spPr/>
        <p:txBody>
          <a:bodyPr/>
          <a:lstStyle/>
          <a:p>
            <a:r>
              <a:rPr lang="en-US" smtClean="0"/>
              <a:t>March 2018</a:t>
            </a:r>
            <a:endParaRPr lang="en-US" dirty="0"/>
          </a:p>
        </p:txBody>
      </p:sp>
      <p:sp>
        <p:nvSpPr>
          <p:cNvPr id="22" name="Footer Placeholder 21"/>
          <p:cNvSpPr>
            <a:spLocks noGrp="1"/>
          </p:cNvSpPr>
          <p:nvPr>
            <p:ph type="ftr" sz="quarter" idx="11"/>
          </p:nvPr>
        </p:nvSpPr>
        <p:spPr/>
        <p:txBody>
          <a:bodyPr/>
          <a:lstStyle/>
          <a:p>
            <a:r>
              <a:rPr lang="en-US" smtClean="0"/>
              <a:t>Understanding Medicare</a:t>
            </a:r>
            <a:endParaRPr lang="en-US" dirty="0"/>
          </a:p>
        </p:txBody>
      </p:sp>
      <p:sp>
        <p:nvSpPr>
          <p:cNvPr id="23" name="Slide Number Placeholder 22"/>
          <p:cNvSpPr>
            <a:spLocks noGrp="1"/>
          </p:cNvSpPr>
          <p:nvPr>
            <p:ph type="sldNum" sz="quarter" idx="12"/>
          </p:nvPr>
        </p:nvSpPr>
        <p:spPr/>
        <p:txBody>
          <a:bodyPr/>
          <a:lstStyle/>
          <a:p>
            <a:fld id="{F62912B7-67D0-4C7F-B2EE-F336CB0BE48F}" type="slidenum">
              <a:rPr lang="en-US" smtClean="0"/>
              <a:t>89</a:t>
            </a:fld>
            <a:endParaRPr lang="en-US" dirty="0"/>
          </a:p>
        </p:txBody>
      </p:sp>
    </p:spTree>
    <p:extLst>
      <p:ext uri="{BB962C8B-B14F-4D97-AF65-F5344CB8AC3E}">
        <p14:creationId xmlns:p14="http://schemas.microsoft.com/office/powerpoint/2010/main" val="209597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Part </a:t>
            </a:r>
            <a:r>
              <a:rPr lang="en-US" b="1" dirty="0" smtClean="0"/>
              <a:t>A—What </a:t>
            </a:r>
            <a:r>
              <a:rPr lang="en-US" b="1" dirty="0"/>
              <a:t>You Pay in </a:t>
            </a:r>
            <a:r>
              <a:rPr lang="en-US" b="1" dirty="0" smtClean="0"/>
              <a:t>2018</a:t>
            </a:r>
            <a:endParaRPr lang="en-US" b="1" dirty="0"/>
          </a:p>
        </p:txBody>
      </p:sp>
      <p:grpSp>
        <p:nvGrpSpPr>
          <p:cNvPr id="14" name="Group 13" title="Part A Icon"/>
          <p:cNvGrpSpPr/>
          <p:nvPr/>
        </p:nvGrpSpPr>
        <p:grpSpPr>
          <a:xfrm>
            <a:off x="266259" y="2190951"/>
            <a:ext cx="1521267" cy="1215474"/>
            <a:chOff x="226658" y="2607645"/>
            <a:chExt cx="1521267" cy="1215473"/>
          </a:xfrm>
        </p:grpSpPr>
        <p:pic>
          <p:nvPicPr>
            <p:cNvPr id="15" name="Picture 14"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6" name="TextBox 15"/>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
        <p:nvSpPr>
          <p:cNvPr id="9"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a:spLocks/>
          </p:cNvSpPr>
          <p:nvPr/>
        </p:nvSpPr>
        <p:spPr>
          <a:xfrm>
            <a:off x="1801505" y="1005091"/>
            <a:ext cx="6832543" cy="3560748"/>
          </a:xfrm>
          <a:prstGeom prst="rect">
            <a:avLst/>
          </a:prstGeom>
        </p:spPr>
        <p:txBody>
          <a:bodyPr vert="horz" lIns="68580" tIns="34291" rIns="68580" bIns="34291"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100" b="1" dirty="0">
                <a:solidFill>
                  <a:prstClr val="black"/>
                </a:solidFill>
              </a:rPr>
              <a:t>Premium</a:t>
            </a:r>
            <a:r>
              <a:rPr lang="en-US" sz="2100" dirty="0">
                <a:solidFill>
                  <a:prstClr val="black"/>
                </a:solidFill>
              </a:rPr>
              <a:t>—No premium for most people</a:t>
            </a:r>
          </a:p>
          <a:p>
            <a:r>
              <a:rPr lang="en-US" sz="2100" b="1" dirty="0">
                <a:solidFill>
                  <a:prstClr val="black"/>
                </a:solidFill>
              </a:rPr>
              <a:t>Deductible</a:t>
            </a:r>
            <a:r>
              <a:rPr lang="en-US" sz="2100" dirty="0">
                <a:solidFill>
                  <a:prstClr val="black"/>
                </a:solidFill>
              </a:rPr>
              <a:t>—$</a:t>
            </a:r>
            <a:r>
              <a:rPr lang="en-US" sz="2100" dirty="0" smtClean="0">
                <a:solidFill>
                  <a:prstClr val="black"/>
                </a:solidFill>
              </a:rPr>
              <a:t>1,340 </a:t>
            </a:r>
            <a:r>
              <a:rPr lang="en-US" sz="2100" dirty="0">
                <a:solidFill>
                  <a:prstClr val="black"/>
                </a:solidFill>
              </a:rPr>
              <a:t>for inpatient hospital stays (days 1-60)</a:t>
            </a:r>
          </a:p>
          <a:p>
            <a:pPr marL="634984" indent="-342891">
              <a:buFont typeface="Arial" panose="020B0604020202020204" pitchFamily="34" charset="0"/>
              <a:buChar char="•"/>
            </a:pPr>
            <a:r>
              <a:rPr lang="en-US" sz="2100" dirty="0">
                <a:solidFill>
                  <a:prstClr val="black"/>
                </a:solidFill>
              </a:rPr>
              <a:t>For inpatient hospital stays longer than 60 days </a:t>
            </a:r>
          </a:p>
          <a:p>
            <a:pPr marL="914377" lvl="1" indent="-285744">
              <a:buSzPct val="50000"/>
              <a:buFont typeface="Wingdings" panose="05000000000000000000" pitchFamily="2" charset="2"/>
              <a:buChar char="q"/>
            </a:pPr>
            <a:r>
              <a:rPr lang="en-US" sz="1800" dirty="0">
                <a:solidFill>
                  <a:prstClr val="black"/>
                </a:solidFill>
              </a:rPr>
              <a:t>$</a:t>
            </a:r>
            <a:r>
              <a:rPr lang="en-US" sz="1800" dirty="0" smtClean="0">
                <a:solidFill>
                  <a:prstClr val="black"/>
                </a:solidFill>
              </a:rPr>
              <a:t>335 </a:t>
            </a:r>
            <a:r>
              <a:rPr lang="en-US" sz="1800" dirty="0">
                <a:solidFill>
                  <a:prstClr val="black"/>
                </a:solidFill>
              </a:rPr>
              <a:t>per day for days 61-90</a:t>
            </a:r>
          </a:p>
          <a:p>
            <a:pPr marL="914377" lvl="1" indent="-285744">
              <a:buSzPct val="50000"/>
              <a:buFont typeface="Wingdings" panose="05000000000000000000" pitchFamily="2" charset="2"/>
              <a:buChar char="q"/>
            </a:pPr>
            <a:r>
              <a:rPr lang="en-US" sz="1800" dirty="0">
                <a:solidFill>
                  <a:prstClr val="black"/>
                </a:solidFill>
              </a:rPr>
              <a:t>$</a:t>
            </a:r>
            <a:r>
              <a:rPr lang="en-US" sz="1800" dirty="0" smtClean="0">
                <a:solidFill>
                  <a:prstClr val="black"/>
                </a:solidFill>
              </a:rPr>
              <a:t>670 </a:t>
            </a:r>
            <a:r>
              <a:rPr lang="en-US" sz="1800" dirty="0">
                <a:solidFill>
                  <a:prstClr val="black"/>
                </a:solidFill>
              </a:rPr>
              <a:t>per each day beyond 90 </a:t>
            </a:r>
          </a:p>
          <a:p>
            <a:pPr marL="1198533" lvl="2" indent="-285744">
              <a:buFont typeface="Courier New" panose="02070309020205020404" pitchFamily="49" charset="0"/>
              <a:buChar char="o"/>
            </a:pPr>
            <a:r>
              <a:rPr lang="en-US" sz="1500" dirty="0">
                <a:solidFill>
                  <a:prstClr val="black"/>
                </a:solidFill>
              </a:rPr>
              <a:t>“lifetime reserve days” (up to 60 in your lifetime)</a:t>
            </a:r>
          </a:p>
          <a:p>
            <a:pPr marL="914377" indent="-285744">
              <a:buSzPct val="50000"/>
              <a:buFont typeface="Wingdings" panose="05000000000000000000" pitchFamily="2" charset="2"/>
              <a:buChar char="q"/>
            </a:pPr>
            <a:r>
              <a:rPr lang="en-US" sz="1800" dirty="0">
                <a:solidFill>
                  <a:prstClr val="black"/>
                </a:solidFill>
              </a:rPr>
              <a:t>All costs after 150 days</a:t>
            </a:r>
          </a:p>
          <a:p>
            <a:r>
              <a:rPr lang="en-US" sz="2100" b="1" dirty="0" smtClean="0">
                <a:solidFill>
                  <a:prstClr val="black"/>
                </a:solidFill>
              </a:rPr>
              <a:t>Out-of-pocket </a:t>
            </a:r>
            <a:r>
              <a:rPr lang="en-US" sz="2100" b="1" dirty="0">
                <a:solidFill>
                  <a:prstClr val="black"/>
                </a:solidFill>
              </a:rPr>
              <a:t>maximum</a:t>
            </a:r>
            <a:r>
              <a:rPr lang="en-US" sz="2100" dirty="0">
                <a:solidFill>
                  <a:prstClr val="black"/>
                </a:solidFill>
              </a:rPr>
              <a:t>—None in Original Medicare</a:t>
            </a:r>
            <a:endParaRPr lang="en-US" sz="2100" b="1" dirty="0">
              <a:solidFill>
                <a:prstClr val="black"/>
              </a:solidFill>
            </a:endParaRPr>
          </a:p>
          <a:p>
            <a:pPr marL="0" indent="0">
              <a:buNone/>
            </a:pPr>
            <a:endParaRPr lang="en-US" sz="1500" dirty="0">
              <a:solidFill>
                <a:prstClr val="black"/>
              </a:solidFill>
            </a:endParaRPr>
          </a:p>
        </p:txBody>
      </p:sp>
      <p:sp>
        <p:nvSpPr>
          <p:cNvPr id="3" name="TextBox 2"/>
          <p:cNvSpPr txBox="1"/>
          <p:nvPr/>
        </p:nvSpPr>
        <p:spPr>
          <a:xfrm>
            <a:off x="361949" y="4370358"/>
            <a:ext cx="8680451" cy="400110"/>
          </a:xfrm>
          <a:prstGeom prst="rect">
            <a:avLst/>
          </a:prstGeom>
          <a:noFill/>
          <a:ln w="34925">
            <a:solidFill>
              <a:schemeClr val="tx2">
                <a:lumMod val="75000"/>
              </a:schemeClr>
            </a:solidFill>
          </a:ln>
        </p:spPr>
        <p:txBody>
          <a:bodyPr wrap="square" rtlCol="0">
            <a:spAutoFit/>
          </a:bodyPr>
          <a:lstStyle/>
          <a:p>
            <a:r>
              <a:rPr lang="en-US" sz="2000" b="1" dirty="0"/>
              <a:t>NOTE: Part B pays for most of your doctor services when you are an inpatient.</a:t>
            </a:r>
          </a:p>
        </p:txBody>
      </p:sp>
      <p:sp>
        <p:nvSpPr>
          <p:cNvPr id="11" name="Date Placeholder 10"/>
          <p:cNvSpPr>
            <a:spLocks noGrp="1"/>
          </p:cNvSpPr>
          <p:nvPr>
            <p:ph type="dt" sz="half" idx="10"/>
          </p:nvPr>
        </p:nvSpPr>
        <p:spPr/>
        <p:txBody>
          <a:bodyPr/>
          <a:lstStyle/>
          <a:p>
            <a:r>
              <a:rPr lang="en-US" smtClean="0">
                <a:solidFill>
                  <a:prstClr val="black">
                    <a:tint val="75000"/>
                  </a:prstClr>
                </a:solidFill>
              </a:rPr>
              <a:t>March 2018</a:t>
            </a:r>
            <a:endParaRPr lang="en-US" dirty="0">
              <a:solidFill>
                <a:prstClr val="black">
                  <a:tint val="75000"/>
                </a:prstClr>
              </a:solidFill>
            </a:endParaRPr>
          </a:p>
        </p:txBody>
      </p:sp>
      <p:sp>
        <p:nvSpPr>
          <p:cNvPr id="12" name="Footer Placeholder 11"/>
          <p:cNvSpPr>
            <a:spLocks noGrp="1"/>
          </p:cNvSpPr>
          <p:nvPr>
            <p:ph type="ftr" sz="quarter" idx="11"/>
          </p:nvPr>
        </p:nvSpPr>
        <p:spPr/>
        <p:txBody>
          <a:bodyPr/>
          <a:lstStyle/>
          <a:p>
            <a:r>
              <a:rPr lang="en-US" smtClean="0">
                <a:solidFill>
                  <a:prstClr val="black">
                    <a:tint val="75000"/>
                  </a:prstClr>
                </a:solidFill>
              </a:rPr>
              <a:t>Understanding Medicare</a:t>
            </a:r>
            <a:endParaRPr lang="en-US" dirty="0">
              <a:solidFill>
                <a:prstClr val="black">
                  <a:tint val="75000"/>
                </a:prstClr>
              </a:solidFill>
            </a:endParaRP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95464665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451"/>
              </a:spcBef>
            </a:pPr>
            <a:r>
              <a:rPr lang="en-US" b="1" dirty="0"/>
              <a:t>Senior Medicare Patrol           </a:t>
            </a:r>
          </a:p>
        </p:txBody>
      </p:sp>
      <p:sp>
        <p:nvSpPr>
          <p:cNvPr id="4" name="Content Placeholder 3"/>
          <p:cNvSpPr>
            <a:spLocks noGrp="1"/>
          </p:cNvSpPr>
          <p:nvPr>
            <p:ph sz="half" idx="4294967295"/>
          </p:nvPr>
        </p:nvSpPr>
        <p:spPr>
          <a:xfrm>
            <a:off x="327569" y="867520"/>
            <a:ext cx="7489436" cy="3899746"/>
          </a:xfrm>
          <a:noFill/>
        </p:spPr>
        <p:txBody>
          <a:bodyPr>
            <a:normAutofit lnSpcReduction="10000"/>
          </a:bodyPr>
          <a:lstStyle/>
          <a:p>
            <a:pPr marL="216684" indent="-216684"/>
            <a:r>
              <a:rPr lang="en-US" sz="2500" dirty="0"/>
              <a:t>Help people with Medicare and Medicaid prevent, detect, and report health care fraud</a:t>
            </a:r>
          </a:p>
          <a:p>
            <a:pPr marL="216684" indent="-216684"/>
            <a:r>
              <a:rPr lang="en-US" sz="2500" dirty="0"/>
              <a:t>Rely on approximately 5,000 volunteers nationwide</a:t>
            </a:r>
          </a:p>
          <a:p>
            <a:r>
              <a:rPr lang="en-US" sz="2500" dirty="0"/>
              <a:t>For more information or to find your local SMP Program </a:t>
            </a:r>
          </a:p>
          <a:p>
            <a:pPr marL="557185">
              <a:buFont typeface="Arial" panose="020B0604020202020204" pitchFamily="34" charset="0"/>
              <a:buChar char="•"/>
            </a:pPr>
            <a:r>
              <a:rPr lang="en-US" sz="2251" dirty="0"/>
              <a:t>Visit </a:t>
            </a:r>
            <a:r>
              <a:rPr lang="en-US" sz="2100" u="sng" dirty="0">
                <a:hlinkClick r:id="rId3"/>
              </a:rPr>
              <a:t>smpresource.org</a:t>
            </a:r>
            <a:r>
              <a:rPr lang="en-US" sz="2251" dirty="0"/>
              <a:t> </a:t>
            </a:r>
          </a:p>
          <a:p>
            <a:pPr marL="557185">
              <a:buFont typeface="Arial" panose="020B0604020202020204" pitchFamily="34" charset="0"/>
              <a:buChar char="•"/>
            </a:pPr>
            <a:r>
              <a:rPr lang="en-US" sz="2251" dirty="0"/>
              <a:t>Call 1-877-808-2468 </a:t>
            </a:r>
          </a:p>
          <a:p>
            <a:pPr marL="557185">
              <a:buFont typeface="Arial" panose="020B0604020202020204" pitchFamily="34" charset="0"/>
              <a:buChar char="•"/>
            </a:pPr>
            <a:r>
              <a:rPr lang="en-US" sz="2251" dirty="0"/>
              <a:t>Call Medicare at </a:t>
            </a:r>
            <a:r>
              <a:rPr lang="en-US" sz="2251" dirty="0">
                <a:solidFill>
                  <a:srgbClr val="000000"/>
                </a:solidFill>
              </a:rPr>
              <a:t>1-800</a:t>
            </a:r>
            <a:r>
              <a:rPr lang="en-US" sz="2251" dirty="0"/>
              <a:t>-MEDICARE </a:t>
            </a:r>
            <a:r>
              <a:rPr lang="en-US" sz="2251" dirty="0" smtClean="0"/>
              <a:t>     (</a:t>
            </a:r>
            <a:r>
              <a:rPr lang="en-US" sz="2251" dirty="0"/>
              <a:t>1-800-633-4227) (TTY: 1‐877‐486‐2048) </a:t>
            </a:r>
          </a:p>
          <a:p>
            <a:r>
              <a:rPr lang="en-US" dirty="0"/>
              <a:t>Each CMS Regional Office has an SMP </a:t>
            </a:r>
            <a:r>
              <a:rPr lang="en-US" dirty="0" smtClean="0"/>
              <a:t>liaison</a:t>
            </a:r>
            <a:endParaRPr lang="en-US" dirty="0"/>
          </a:p>
          <a:p>
            <a:endParaRPr lang="en-US" dirty="0"/>
          </a:p>
          <a:p>
            <a:endParaRPr lang="en-US" dirty="0"/>
          </a:p>
          <a:p>
            <a:endParaRPr lang="en-US" dirty="0"/>
          </a:p>
        </p:txBody>
      </p:sp>
      <p:pic>
        <p:nvPicPr>
          <p:cNvPr id="13" name="Content Placeholder 6" title="Senior Medicare Patrol logo"/>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63461" y="2485638"/>
            <a:ext cx="1268804" cy="663511"/>
          </a:xfrm>
          <a:prstGeom prst="rect">
            <a:avLst/>
          </a:prstGeom>
          <a:solidFill>
            <a:schemeClr val="bg1">
              <a:alpha val="86000"/>
            </a:schemeClr>
          </a:solidFill>
        </p:spPr>
      </p:pic>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F62912B7-67D0-4C7F-B2EE-F336CB0BE48F}" type="slidenum">
              <a:rPr lang="en-US" smtClean="0"/>
              <a:t>90</a:t>
            </a:fld>
            <a:endParaRPr lang="en-US" dirty="0"/>
          </a:p>
        </p:txBody>
      </p:sp>
    </p:spTree>
    <p:extLst>
      <p:ext uri="{BB962C8B-B14F-4D97-AF65-F5344CB8AC3E}">
        <p14:creationId xmlns:p14="http://schemas.microsoft.com/office/powerpoint/2010/main" val="3887815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Remember the 4 R’s</a:t>
            </a:r>
          </a:p>
        </p:txBody>
      </p:sp>
      <p:pic>
        <p:nvPicPr>
          <p:cNvPr id="8" name="Content Placeholder 7" title="screenshot of publication CMS Product No. 11610"/>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2720749" y="784581"/>
            <a:ext cx="3228975" cy="2274095"/>
          </a:xfrm>
          <a:prstGeom prst="rect">
            <a:avLst/>
          </a:prstGeom>
        </p:spPr>
      </p:pic>
      <p:graphicFrame>
        <p:nvGraphicFramePr>
          <p:cNvPr id="10" name="Diagram 9" title="design showing 4 -rs. Record, Review, Report, and Remember"/>
          <p:cNvGraphicFramePr/>
          <p:nvPr>
            <p:extLst>
              <p:ext uri="{D42A27DB-BD31-4B8C-83A1-F6EECF244321}">
                <p14:modId xmlns:p14="http://schemas.microsoft.com/office/powerpoint/2010/main" val="1407450162"/>
              </p:ext>
            </p:extLst>
          </p:nvPr>
        </p:nvGraphicFramePr>
        <p:xfrm>
          <a:off x="454479" y="1921627"/>
          <a:ext cx="776151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6258496" y="1921626"/>
            <a:ext cx="2663614" cy="400110"/>
          </a:xfrm>
          <a:prstGeom prst="rect">
            <a:avLst/>
          </a:prstGeom>
          <a:noFill/>
        </p:spPr>
        <p:txBody>
          <a:bodyPr wrap="none" rtlCol="0">
            <a:spAutoFit/>
          </a:bodyPr>
          <a:lstStyle/>
          <a:p>
            <a:r>
              <a:rPr lang="en-US" sz="2000" dirty="0"/>
              <a:t>CMS Product No. 11610</a:t>
            </a:r>
          </a:p>
        </p:txBody>
      </p:sp>
      <p:sp>
        <p:nvSpPr>
          <p:cNvPr id="12" name="Date Placeholder 11"/>
          <p:cNvSpPr>
            <a:spLocks noGrp="1"/>
          </p:cNvSpPr>
          <p:nvPr>
            <p:ph type="dt" sz="half" idx="10"/>
          </p:nvPr>
        </p:nvSpPr>
        <p:spPr/>
        <p:txBody>
          <a:bodyPr/>
          <a:lstStyle/>
          <a:p>
            <a:r>
              <a:rPr lang="en-US" smtClean="0"/>
              <a:t>March 2018</a:t>
            </a:r>
            <a:endParaRPr lang="en-US" dirty="0"/>
          </a:p>
        </p:txBody>
      </p:sp>
      <p:sp>
        <p:nvSpPr>
          <p:cNvPr id="13" name="Footer Placeholder 12"/>
          <p:cNvSpPr>
            <a:spLocks noGrp="1"/>
          </p:cNvSpPr>
          <p:nvPr>
            <p:ph type="ftr" sz="quarter" idx="11"/>
          </p:nvPr>
        </p:nvSpPr>
        <p:spPr/>
        <p:txBody>
          <a:bodyPr/>
          <a:lstStyle/>
          <a:p>
            <a:r>
              <a:rPr lang="en-US" smtClean="0"/>
              <a:t>Understanding Medicare</a:t>
            </a:r>
            <a:endParaRPr lang="en-US" dirty="0"/>
          </a:p>
        </p:txBody>
      </p:sp>
      <p:sp>
        <p:nvSpPr>
          <p:cNvPr id="14" name="Slide Number Placeholder 13"/>
          <p:cNvSpPr>
            <a:spLocks noGrp="1"/>
          </p:cNvSpPr>
          <p:nvPr>
            <p:ph type="sldNum" sz="quarter" idx="12"/>
          </p:nvPr>
        </p:nvSpPr>
        <p:spPr/>
        <p:txBody>
          <a:bodyPr/>
          <a:lstStyle/>
          <a:p>
            <a:fld id="{F62912B7-67D0-4C7F-B2EE-F336CB0BE48F}" type="slidenum">
              <a:rPr lang="en-US" smtClean="0"/>
              <a:t>91</a:t>
            </a:fld>
            <a:endParaRPr lang="en-US" dirty="0"/>
          </a:p>
        </p:txBody>
      </p:sp>
    </p:spTree>
    <p:extLst>
      <p:ext uri="{BB962C8B-B14F-4D97-AF65-F5344CB8AC3E}">
        <p14:creationId xmlns:p14="http://schemas.microsoft.com/office/powerpoint/2010/main" val="4899578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Record</a:t>
            </a:r>
          </a:p>
        </p:txBody>
      </p:sp>
      <p:sp>
        <p:nvSpPr>
          <p:cNvPr id="3" name="Content Placeholder 2"/>
          <p:cNvSpPr>
            <a:spLocks noGrp="1"/>
          </p:cNvSpPr>
          <p:nvPr>
            <p:ph sz="half" idx="4294967295"/>
          </p:nvPr>
        </p:nvSpPr>
        <p:spPr>
          <a:xfrm>
            <a:off x="628650" y="960840"/>
            <a:ext cx="8515351" cy="3782615"/>
          </a:xfrm>
        </p:spPr>
        <p:txBody>
          <a:bodyPr>
            <a:normAutofit/>
          </a:bodyPr>
          <a:lstStyle/>
          <a:p>
            <a:pPr>
              <a:spcBef>
                <a:spcPts val="600"/>
              </a:spcBef>
            </a:pPr>
            <a:r>
              <a:rPr lang="en-US" dirty="0"/>
              <a:t>Write down the dates of doctor’s appointments on a calendar</a:t>
            </a:r>
          </a:p>
          <a:p>
            <a:pPr>
              <a:spcBef>
                <a:spcPts val="600"/>
              </a:spcBef>
            </a:pPr>
            <a:r>
              <a:rPr lang="en-US" dirty="0"/>
              <a:t>Note the tests and services you get, and save the receipts and statements from your providers</a:t>
            </a:r>
          </a:p>
          <a:p>
            <a:pPr>
              <a:spcBef>
                <a:spcPts val="600"/>
              </a:spcBef>
            </a:pPr>
            <a:r>
              <a:rPr lang="en-US" dirty="0"/>
              <a:t>Contact your local Senior Medicare Patrol (SMP) program to get a free Personal Health Care Journal</a:t>
            </a:r>
          </a:p>
          <a:p>
            <a:pPr marL="914377" indent="-914377">
              <a:spcBef>
                <a:spcPts val="600"/>
              </a:spcBef>
              <a:buNone/>
            </a:pPr>
            <a:r>
              <a:rPr lang="en-US" b="1" dirty="0"/>
              <a:t>NOTE</a:t>
            </a:r>
            <a:r>
              <a:rPr lang="en-US" dirty="0"/>
              <a:t>:  To locate the SMP program in your area, use the SMP locator at </a:t>
            </a:r>
            <a:r>
              <a:rPr lang="en-US" u="sng" dirty="0">
                <a:hlinkClick r:id="rId3"/>
              </a:rPr>
              <a:t>smpresource.org</a:t>
            </a:r>
            <a:r>
              <a:rPr lang="en-US" dirty="0"/>
              <a:t>, or call </a:t>
            </a:r>
            <a:r>
              <a:rPr lang="en-US" dirty="0" smtClean="0"/>
              <a:t>1-877-808-2468.</a:t>
            </a:r>
            <a:endParaRPr lang="en-US" dirty="0"/>
          </a:p>
          <a:p>
            <a:pPr marL="0" indent="0">
              <a:spcBef>
                <a:spcPts val="600"/>
              </a:spcBef>
              <a:buNone/>
            </a:pPr>
            <a:endParaRPr lang="en-US" sz="1951" dirty="0"/>
          </a:p>
        </p:txBody>
      </p:sp>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F62912B7-67D0-4C7F-B2EE-F336CB0BE48F}" type="slidenum">
              <a:rPr lang="en-US" smtClean="0"/>
              <a:t>92</a:t>
            </a:fld>
            <a:endParaRPr lang="en-US" dirty="0"/>
          </a:p>
        </p:txBody>
      </p:sp>
    </p:spTree>
    <p:extLst>
      <p:ext uri="{BB962C8B-B14F-4D97-AF65-F5344CB8AC3E}">
        <p14:creationId xmlns:p14="http://schemas.microsoft.com/office/powerpoint/2010/main" val="18728282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Review</a:t>
            </a:r>
          </a:p>
        </p:txBody>
      </p:sp>
      <p:sp>
        <p:nvSpPr>
          <p:cNvPr id="8" name="Content Placeholder 3"/>
          <p:cNvSpPr>
            <a:spLocks noGrp="1"/>
          </p:cNvSpPr>
          <p:nvPr>
            <p:ph sz="half" idx="4294967295"/>
          </p:nvPr>
        </p:nvSpPr>
        <p:spPr>
          <a:xfrm>
            <a:off x="628650" y="984650"/>
            <a:ext cx="8210551" cy="3955651"/>
          </a:xfrm>
        </p:spPr>
        <p:txBody>
          <a:bodyPr>
            <a:normAutofit fontScale="55000" lnSpcReduction="20000"/>
          </a:bodyPr>
          <a:lstStyle/>
          <a:p>
            <a:pPr>
              <a:lnSpc>
                <a:spcPct val="120000"/>
              </a:lnSpc>
              <a:spcBef>
                <a:spcPts val="600"/>
              </a:spcBef>
            </a:pPr>
            <a:r>
              <a:rPr lang="en-US" sz="3800" dirty="0"/>
              <a:t>Check that your “Medicare Summary Notices” (MSNs) match your records</a:t>
            </a:r>
          </a:p>
          <a:p>
            <a:pPr marL="557185" indent="-300023">
              <a:lnSpc>
                <a:spcPct val="120000"/>
              </a:lnSpc>
              <a:spcBef>
                <a:spcPts val="600"/>
              </a:spcBef>
              <a:buFont typeface="Arial" panose="020B0604020202020204" pitchFamily="34" charset="0"/>
              <a:buChar char="•"/>
            </a:pPr>
            <a:r>
              <a:rPr lang="en-US" sz="3200" dirty="0"/>
              <a:t>Compare the dates and services on your calendar with your MSNs to make sure you got each service listed and that all the details are correct</a:t>
            </a:r>
          </a:p>
          <a:p>
            <a:pPr marL="557185" indent="-300023">
              <a:lnSpc>
                <a:spcPct val="120000"/>
              </a:lnSpc>
              <a:spcBef>
                <a:spcPts val="600"/>
              </a:spcBef>
              <a:buFont typeface="Arial" panose="020B0604020202020204" pitchFamily="34" charset="0"/>
              <a:buChar char="•"/>
            </a:pPr>
            <a:r>
              <a:rPr lang="en-US" sz="3200" dirty="0"/>
              <a:t>Get help from your local SMP program with checking your MSNs for errors or suspected fraud</a:t>
            </a:r>
          </a:p>
          <a:p>
            <a:pPr>
              <a:lnSpc>
                <a:spcPct val="120000"/>
              </a:lnSpc>
              <a:spcBef>
                <a:spcPts val="600"/>
              </a:spcBef>
            </a:pPr>
            <a:r>
              <a:rPr lang="en-US" sz="3800" dirty="0"/>
              <a:t>To review your Medicare claims, visit </a:t>
            </a:r>
            <a:r>
              <a:rPr lang="en-US" sz="3800" u="sng" dirty="0">
                <a:hlinkClick r:id="rId3"/>
              </a:rPr>
              <a:t>MyMedicare.gov</a:t>
            </a:r>
            <a:r>
              <a:rPr lang="en-US" sz="3800" u="sng" dirty="0"/>
              <a:t>,</a:t>
            </a:r>
            <a:r>
              <a:rPr lang="en-US" sz="3800" dirty="0"/>
              <a:t> or call 1-800-MEDICARE (1-800-633-4227), TTY: 1-877-486-2048</a:t>
            </a:r>
          </a:p>
          <a:p>
            <a:pPr>
              <a:lnSpc>
                <a:spcPct val="120000"/>
              </a:lnSpc>
              <a:spcBef>
                <a:spcPts val="600"/>
              </a:spcBef>
            </a:pPr>
            <a:r>
              <a:rPr lang="en-US" sz="3800" dirty="0"/>
              <a:t>If you’re in a Medicare Advantage Plan (like an HMO or PPO) or Medicare Prescription Drug Plan, call your plan for more information about a claim</a:t>
            </a:r>
          </a:p>
          <a:p>
            <a:pPr marL="642907"/>
            <a:endParaRPr lang="en-US" dirty="0"/>
          </a:p>
        </p:txBody>
      </p:sp>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F62912B7-67D0-4C7F-B2EE-F336CB0BE48F}" type="slidenum">
              <a:rPr lang="en-US" smtClean="0"/>
              <a:t>93</a:t>
            </a:fld>
            <a:endParaRPr lang="en-US" dirty="0"/>
          </a:p>
        </p:txBody>
      </p:sp>
    </p:spTree>
    <p:extLst>
      <p:ext uri="{BB962C8B-B14F-4D97-AF65-F5344CB8AC3E}">
        <p14:creationId xmlns:p14="http://schemas.microsoft.com/office/powerpoint/2010/main" val="12353584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Report</a:t>
            </a:r>
          </a:p>
        </p:txBody>
      </p:sp>
      <p:sp>
        <p:nvSpPr>
          <p:cNvPr id="3" name="Content Placeholder 2"/>
          <p:cNvSpPr>
            <a:spLocks noGrp="1"/>
          </p:cNvSpPr>
          <p:nvPr>
            <p:ph sz="half" idx="4294967295"/>
          </p:nvPr>
        </p:nvSpPr>
        <p:spPr>
          <a:xfrm>
            <a:off x="628650" y="984652"/>
            <a:ext cx="8192279" cy="3782615"/>
          </a:xfrm>
        </p:spPr>
        <p:txBody>
          <a:bodyPr>
            <a:normAutofit fontScale="92500" lnSpcReduction="10000"/>
          </a:bodyPr>
          <a:lstStyle/>
          <a:p>
            <a:pPr>
              <a:lnSpc>
                <a:spcPct val="110000"/>
              </a:lnSpc>
              <a:spcBef>
                <a:spcPts val="600"/>
              </a:spcBef>
            </a:pPr>
            <a:r>
              <a:rPr lang="en-US" dirty="0"/>
              <a:t>Report suspected Medicare fraud by calling </a:t>
            </a:r>
            <a:r>
              <a:rPr lang="en-US" dirty="0" smtClean="0"/>
              <a:t>1-800-MEDICARE </a:t>
            </a:r>
            <a:br>
              <a:rPr lang="en-US" dirty="0" smtClean="0"/>
            </a:br>
            <a:r>
              <a:rPr lang="en-US" dirty="0" smtClean="0"/>
              <a:t>(</a:t>
            </a:r>
            <a:r>
              <a:rPr lang="en-US" dirty="0"/>
              <a:t>1-800-633-4227</a:t>
            </a:r>
            <a:r>
              <a:rPr lang="en-US" dirty="0" smtClean="0"/>
              <a:t>), TTY</a:t>
            </a:r>
            <a:r>
              <a:rPr lang="en-US" dirty="0"/>
              <a:t>: </a:t>
            </a:r>
            <a:r>
              <a:rPr lang="en-US" dirty="0" smtClean="0"/>
              <a:t>1-877-486-2048</a:t>
            </a:r>
            <a:endParaRPr lang="en-US" dirty="0"/>
          </a:p>
          <a:p>
            <a:pPr>
              <a:lnSpc>
                <a:spcPct val="110000"/>
              </a:lnSpc>
              <a:spcBef>
                <a:spcPts val="600"/>
              </a:spcBef>
            </a:pPr>
            <a:r>
              <a:rPr lang="en-US" dirty="0" smtClean="0"/>
              <a:t>When </a:t>
            </a:r>
            <a:r>
              <a:rPr lang="en-US" dirty="0"/>
              <a:t>using the automated phone system, have your Medicare card with you and clearly speak or enter your Medicare number and letter(s)</a:t>
            </a:r>
          </a:p>
          <a:p>
            <a:pPr>
              <a:lnSpc>
                <a:spcPct val="110000"/>
              </a:lnSpc>
              <a:spcBef>
                <a:spcPts val="600"/>
              </a:spcBef>
            </a:pPr>
            <a:r>
              <a:rPr lang="en-US" dirty="0"/>
              <a:t>You can also report fraud to the Office of the Inspector General, visit </a:t>
            </a:r>
            <a:r>
              <a:rPr lang="en-US" u="sng" dirty="0">
                <a:hlinkClick r:id="rId3"/>
              </a:rPr>
              <a:t>OIG.hhs.gov/fraud/report-fraud</a:t>
            </a:r>
            <a:r>
              <a:rPr lang="en-US" dirty="0"/>
              <a:t> or call 1‑800‑HHS‑TIPS (1‑800‑447‑8477</a:t>
            </a:r>
            <a:r>
              <a:rPr lang="en-US" dirty="0" smtClean="0"/>
              <a:t>), TTY</a:t>
            </a:r>
            <a:r>
              <a:rPr lang="en-US" dirty="0"/>
              <a:t>: </a:t>
            </a:r>
            <a:r>
              <a:rPr lang="en-US" dirty="0" smtClean="0"/>
              <a:t>1‑800‑377‑4950</a:t>
            </a:r>
            <a:endParaRPr lang="en-US" dirty="0"/>
          </a:p>
          <a:p>
            <a:pPr>
              <a:lnSpc>
                <a:spcPct val="110000"/>
              </a:lnSpc>
              <a:spcBef>
                <a:spcPts val="600"/>
              </a:spcBef>
            </a:pPr>
            <a:r>
              <a:rPr lang="en-US" dirty="0"/>
              <a:t>If you identify errors or suspect fraud, the SMP can also help you make a report to Medicare</a:t>
            </a:r>
          </a:p>
          <a:p>
            <a:pPr marL="0" indent="0">
              <a:buNone/>
            </a:pPr>
            <a:endParaRPr lang="en-US" dirty="0"/>
          </a:p>
        </p:txBody>
      </p:sp>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F62912B7-67D0-4C7F-B2EE-F336CB0BE48F}" type="slidenum">
              <a:rPr lang="en-US" smtClean="0"/>
              <a:t>94</a:t>
            </a:fld>
            <a:endParaRPr lang="en-US" dirty="0"/>
          </a:p>
        </p:txBody>
      </p:sp>
    </p:spTree>
    <p:extLst>
      <p:ext uri="{BB962C8B-B14F-4D97-AF65-F5344CB8AC3E}">
        <p14:creationId xmlns:p14="http://schemas.microsoft.com/office/powerpoint/2010/main" val="415124848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Remember</a:t>
            </a:r>
          </a:p>
        </p:txBody>
      </p:sp>
      <p:sp>
        <p:nvSpPr>
          <p:cNvPr id="4" name="Content Placeholder 3"/>
          <p:cNvSpPr>
            <a:spLocks noGrp="1"/>
          </p:cNvSpPr>
          <p:nvPr>
            <p:ph sz="half" idx="4294967295"/>
          </p:nvPr>
        </p:nvSpPr>
        <p:spPr>
          <a:xfrm>
            <a:off x="125689" y="984651"/>
            <a:ext cx="3888750" cy="3782615"/>
          </a:xfrm>
        </p:spPr>
        <p:txBody>
          <a:bodyPr>
            <a:normAutofit fontScale="70000" lnSpcReduction="20000"/>
          </a:bodyPr>
          <a:lstStyle/>
          <a:p>
            <a:pPr marL="292093" indent="-292093">
              <a:lnSpc>
                <a:spcPct val="110000"/>
              </a:lnSpc>
            </a:pPr>
            <a:r>
              <a:rPr lang="en-US" sz="2800" dirty="0"/>
              <a:t>Protect your Medicare number</a:t>
            </a:r>
          </a:p>
          <a:p>
            <a:pPr marL="520687" lvl="1" indent="-228594">
              <a:lnSpc>
                <a:spcPct val="110000"/>
              </a:lnSpc>
            </a:pPr>
            <a:r>
              <a:rPr lang="en-US" sz="2400" dirty="0"/>
              <a:t>Don’t give it out, </a:t>
            </a:r>
            <a:r>
              <a:rPr lang="en-US" sz="2400" b="1" dirty="0"/>
              <a:t>except</a:t>
            </a:r>
            <a:r>
              <a:rPr lang="en-US" sz="2400" dirty="0"/>
              <a:t> to your doctor or other health care provider, or to a representative of Medicare who is researching information for you</a:t>
            </a:r>
          </a:p>
          <a:p>
            <a:pPr marL="520687" lvl="1" indent="-228594">
              <a:lnSpc>
                <a:spcPct val="110000"/>
              </a:lnSpc>
            </a:pPr>
            <a:r>
              <a:rPr lang="en-US" sz="2400" dirty="0"/>
              <a:t>Never give your Medicare number in exchange for a special offer</a:t>
            </a:r>
          </a:p>
          <a:p>
            <a:pPr marL="520687" lvl="1" indent="-228594">
              <a:lnSpc>
                <a:spcPct val="110000"/>
              </a:lnSpc>
            </a:pPr>
            <a:r>
              <a:rPr lang="en-US" sz="2400" dirty="0"/>
              <a:t>Never let someone use your Medicare card, and never use another person’s card</a:t>
            </a:r>
          </a:p>
          <a:p>
            <a:pPr marL="520687" lvl="1" indent="-228594">
              <a:lnSpc>
                <a:spcPct val="110000"/>
              </a:lnSpc>
            </a:pPr>
            <a:r>
              <a:rPr lang="en-US" sz="2400" dirty="0"/>
              <a:t>Medicare won’t call you unexpectedly or come to your house to sell anything to you</a:t>
            </a:r>
          </a:p>
          <a:p>
            <a:pPr marL="532660" lvl="2" indent="0">
              <a:buNone/>
            </a:pPr>
            <a:endParaRPr lang="en-US" dirty="0"/>
          </a:p>
        </p:txBody>
      </p:sp>
      <p:pic>
        <p:nvPicPr>
          <p:cNvPr id="3" name="wJ0BS3q6y9U" descr="Video: Examples of Medicare Fraud" title="#4 Remember"/>
          <p:cNvPicPr>
            <a:picLocks noRot="1" noChangeAspect="1"/>
          </p:cNvPicPr>
          <p:nvPr>
            <a:videoFile r:link="rId1"/>
          </p:nvPr>
        </p:nvPicPr>
        <p:blipFill>
          <a:blip r:embed="rId4"/>
          <a:stretch>
            <a:fillRect/>
          </a:stretch>
        </p:blipFill>
        <p:spPr>
          <a:xfrm>
            <a:off x="3814958" y="1096305"/>
            <a:ext cx="5128320" cy="2884680"/>
          </a:xfrm>
          <a:prstGeom prst="rect">
            <a:avLst/>
          </a:prstGeom>
        </p:spPr>
      </p:pic>
      <p:sp>
        <p:nvSpPr>
          <p:cNvPr id="10" name="Date Placeholder 9"/>
          <p:cNvSpPr>
            <a:spLocks noGrp="1"/>
          </p:cNvSpPr>
          <p:nvPr>
            <p:ph type="dt" sz="half" idx="10"/>
          </p:nvPr>
        </p:nvSpPr>
        <p:spPr/>
        <p:txBody>
          <a:bodyPr/>
          <a:lstStyle/>
          <a:p>
            <a:r>
              <a:rPr lang="en-US" smtClean="0"/>
              <a:t>March 2018</a:t>
            </a:r>
            <a:endParaRPr lang="en-US" dirty="0"/>
          </a:p>
        </p:txBody>
      </p:sp>
      <p:sp>
        <p:nvSpPr>
          <p:cNvPr id="11" name="Footer Placeholder 10"/>
          <p:cNvSpPr>
            <a:spLocks noGrp="1"/>
          </p:cNvSpPr>
          <p:nvPr>
            <p:ph type="ftr" sz="quarter" idx="11"/>
          </p:nvPr>
        </p:nvSpPr>
        <p:spPr/>
        <p:txBody>
          <a:bodyPr/>
          <a:lstStyle/>
          <a:p>
            <a:r>
              <a:rPr lang="en-US" smtClean="0"/>
              <a:t>Understanding Medicare</a:t>
            </a:r>
            <a:endParaRPr lang="en-US" dirty="0"/>
          </a:p>
        </p:txBody>
      </p:sp>
      <p:sp>
        <p:nvSpPr>
          <p:cNvPr id="12" name="Slide Number Placeholder 11"/>
          <p:cNvSpPr>
            <a:spLocks noGrp="1"/>
          </p:cNvSpPr>
          <p:nvPr>
            <p:ph type="sldNum" sz="quarter" idx="12"/>
          </p:nvPr>
        </p:nvSpPr>
        <p:spPr/>
        <p:txBody>
          <a:bodyPr/>
          <a:lstStyle/>
          <a:p>
            <a:fld id="{F62912B7-67D0-4C7F-B2EE-F336CB0BE48F}" type="slidenum">
              <a:rPr lang="en-US" smtClean="0"/>
              <a:t>95</a:t>
            </a:fld>
            <a:endParaRPr lang="en-US" dirty="0"/>
          </a:p>
        </p:txBody>
      </p:sp>
    </p:spTree>
    <p:extLst>
      <p:ext uri="{BB962C8B-B14F-4D97-AF65-F5344CB8AC3E}">
        <p14:creationId xmlns:p14="http://schemas.microsoft.com/office/powerpoint/2010/main" val="22871388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F62912B7-67D0-4C7F-B2EE-F336CB0BE48F}" type="slidenum">
              <a:rPr lang="en-US" smtClean="0"/>
              <a:t>96</a:t>
            </a:fld>
            <a:endParaRPr lang="en-US" dirty="0"/>
          </a:p>
        </p:txBody>
      </p:sp>
      <p:sp>
        <p:nvSpPr>
          <p:cNvPr id="2" name="Title 1"/>
          <p:cNvSpPr>
            <a:spLocks noGrp="1"/>
          </p:cNvSpPr>
          <p:nvPr>
            <p:ph type="title"/>
          </p:nvPr>
        </p:nvSpPr>
        <p:spPr/>
        <p:txBody>
          <a:bodyPr/>
          <a:lstStyle/>
          <a:p>
            <a:r>
              <a:rPr lang="en-US" sz="3600" b="1" dirty="0"/>
              <a:t>Lesson 5</a:t>
            </a:r>
            <a:r>
              <a:rPr lang="en-US" sz="3600" b="1" dirty="0">
                <a:latin typeface="Calibri" panose="020F0502020204030204" pitchFamily="34" charset="0"/>
              </a:rPr>
              <a:t>—Review</a:t>
            </a:r>
            <a:r>
              <a:rPr lang="en-US" sz="3600" b="1" dirty="0"/>
              <a:t/>
            </a:r>
            <a:br>
              <a:rPr lang="en-US" sz="3600" b="1" dirty="0"/>
            </a:br>
            <a:endParaRPr lang="en-US" dirty="0"/>
          </a:p>
        </p:txBody>
      </p:sp>
    </p:spTree>
    <p:extLst>
      <p:ext uri="{BB962C8B-B14F-4D97-AF65-F5344CB8AC3E}">
        <p14:creationId xmlns:p14="http://schemas.microsoft.com/office/powerpoint/2010/main" val="15900752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Review What We’ve Learned!</a:t>
            </a:r>
          </a:p>
        </p:txBody>
      </p:sp>
      <p:sp>
        <p:nvSpPr>
          <p:cNvPr id="9" name="Rectangle 8"/>
          <p:cNvSpPr/>
          <p:nvPr/>
        </p:nvSpPr>
        <p:spPr>
          <a:xfrm>
            <a:off x="415525" y="954883"/>
            <a:ext cx="6213875" cy="4147417"/>
          </a:xfrm>
          <a:prstGeom prst="rect">
            <a:avLst/>
          </a:prstGeom>
          <a:noFill/>
        </p:spPr>
        <p:txBody>
          <a:bodyPr wrap="square">
            <a:spAutoFit/>
          </a:bodyPr>
          <a:lstStyle/>
          <a:p>
            <a:pPr marL="457189" indent="-457189">
              <a:spcBef>
                <a:spcPts val="600"/>
              </a:spcBef>
              <a:buAutoNum type="arabicPeriod"/>
            </a:pPr>
            <a:r>
              <a:rPr lang="en-US" sz="2200" dirty="0"/>
              <a:t>Roll dice and move ahead.</a:t>
            </a:r>
          </a:p>
          <a:p>
            <a:pPr marL="457189" indent="-457189">
              <a:spcBef>
                <a:spcPts val="600"/>
              </a:spcBef>
              <a:buFontTx/>
              <a:buAutoNum type="arabicPeriod"/>
            </a:pPr>
            <a:r>
              <a:rPr lang="en-US" sz="2200" dirty="0"/>
              <a:t>When you land in a space, draw one card. (Land on an icon, pick a specialty card.) </a:t>
            </a:r>
          </a:p>
          <a:p>
            <a:pPr marL="800080" lvl="1" indent="-342891">
              <a:spcBef>
                <a:spcPts val="600"/>
              </a:spcBef>
              <a:buFont typeface="Wingdings" panose="05000000000000000000" pitchFamily="2" charset="2"/>
              <a:buChar char="§"/>
            </a:pPr>
            <a:r>
              <a:rPr lang="en-US" sz="2200" dirty="0"/>
              <a:t>Answer correctly, pass the dice. </a:t>
            </a:r>
          </a:p>
          <a:p>
            <a:pPr marL="800080" lvl="1" indent="-342891">
              <a:spcBef>
                <a:spcPts val="600"/>
              </a:spcBef>
              <a:buFont typeface="Wingdings" panose="05000000000000000000" pitchFamily="2" charset="2"/>
              <a:buChar char="§"/>
            </a:pPr>
            <a:r>
              <a:rPr lang="en-US" sz="2200" dirty="0"/>
              <a:t>Answer incorrectly, go back a space then pass the dice.</a:t>
            </a:r>
          </a:p>
          <a:p>
            <a:pPr marL="457189" indent="-457189">
              <a:spcBef>
                <a:spcPts val="600"/>
              </a:spcBef>
              <a:buAutoNum type="arabicPeriod" startAt="4"/>
            </a:pPr>
            <a:r>
              <a:rPr lang="en-US" sz="2200" dirty="0"/>
              <a:t>You must roll the exact number of spaces needed to reach finish, but teams keep rolling and answering questions until they do. </a:t>
            </a:r>
          </a:p>
          <a:p>
            <a:pPr marL="400041" indent="-400041">
              <a:spcBef>
                <a:spcPts val="600"/>
              </a:spcBef>
              <a:buAutoNum type="arabicPeriod" startAt="5"/>
            </a:pPr>
            <a:r>
              <a:rPr lang="en-US" sz="2200" dirty="0"/>
              <a:t>The first table to reach FINISH wins the game.</a:t>
            </a:r>
          </a:p>
          <a:p>
            <a:pPr marL="342891" indent="-342891">
              <a:spcBef>
                <a:spcPts val="600"/>
              </a:spcBef>
              <a:buAutoNum type="arabicPeriod" startAt="5"/>
            </a:pPr>
            <a:endParaRPr lang="en-US" sz="1351" dirty="0"/>
          </a:p>
        </p:txBody>
      </p:sp>
      <p:sp>
        <p:nvSpPr>
          <p:cNvPr id="11" name="TextBox 10"/>
          <p:cNvSpPr txBox="1"/>
          <p:nvPr/>
        </p:nvSpPr>
        <p:spPr>
          <a:xfrm>
            <a:off x="6783587" y="983659"/>
            <a:ext cx="2230639" cy="830997"/>
          </a:xfrm>
          <a:prstGeom prst="rect">
            <a:avLst/>
          </a:prstGeom>
          <a:noFill/>
        </p:spPr>
        <p:txBody>
          <a:bodyPr wrap="square" rtlCol="0">
            <a:spAutoFit/>
          </a:bodyPr>
          <a:lstStyle/>
          <a:p>
            <a:r>
              <a:rPr lang="en-US" sz="2400" b="1" dirty="0">
                <a:solidFill>
                  <a:schemeClr val="tx2"/>
                </a:solidFill>
              </a:rPr>
              <a:t>Choose a Table Moderator</a:t>
            </a:r>
          </a:p>
        </p:txBody>
      </p:sp>
      <p:pic>
        <p:nvPicPr>
          <p:cNvPr id="7" name="Picture 6" title="image of review game boar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7777" y="1905576"/>
            <a:ext cx="1922263" cy="1910999"/>
          </a:xfrm>
          <a:prstGeom prst="rect">
            <a:avLst/>
          </a:prstGeom>
        </p:spPr>
      </p:pic>
      <p:sp>
        <p:nvSpPr>
          <p:cNvPr id="6" name="TextBox 5"/>
          <p:cNvSpPr txBox="1"/>
          <p:nvPr/>
        </p:nvSpPr>
        <p:spPr>
          <a:xfrm>
            <a:off x="6842525" y="3936269"/>
            <a:ext cx="3048000" cy="830997"/>
          </a:xfrm>
          <a:prstGeom prst="rect">
            <a:avLst/>
          </a:prstGeom>
          <a:noFill/>
        </p:spPr>
        <p:txBody>
          <a:bodyPr wrap="square" rtlCol="0">
            <a:spAutoFit/>
          </a:bodyPr>
          <a:lstStyle/>
          <a:p>
            <a:r>
              <a:rPr lang="en-US" sz="2400" b="1" dirty="0">
                <a:solidFill>
                  <a:schemeClr val="tx2"/>
                </a:solidFill>
              </a:rPr>
              <a:t>Shout out when you’re done!</a:t>
            </a:r>
          </a:p>
        </p:txBody>
      </p:sp>
      <p:sp>
        <p:nvSpPr>
          <p:cNvPr id="3" name="Date Placeholder 2"/>
          <p:cNvSpPr>
            <a:spLocks noGrp="1"/>
          </p:cNvSpPr>
          <p:nvPr>
            <p:ph type="dt" sz="half" idx="10"/>
          </p:nvPr>
        </p:nvSpPr>
        <p:spPr/>
        <p:txBody>
          <a:bodyPr/>
          <a:lstStyle/>
          <a:p>
            <a:r>
              <a:rPr lang="en-US" smtClean="0"/>
              <a:t>March 2018</a:t>
            </a:r>
            <a:endParaRPr lang="en-US" dirty="0"/>
          </a:p>
        </p:txBody>
      </p:sp>
      <p:sp>
        <p:nvSpPr>
          <p:cNvPr id="4" name="Footer Placeholder 3"/>
          <p:cNvSpPr>
            <a:spLocks noGrp="1"/>
          </p:cNvSpPr>
          <p:nvPr>
            <p:ph type="ftr" sz="quarter" idx="11"/>
          </p:nvPr>
        </p:nvSpPr>
        <p:spPr/>
        <p:txBody>
          <a:bodyPr/>
          <a:lstStyle/>
          <a:p>
            <a:r>
              <a:rPr lang="en-US" smtClean="0"/>
              <a:t>Understanding Medicare</a:t>
            </a:r>
            <a:endParaRPr lang="en-US" dirty="0"/>
          </a:p>
        </p:txBody>
      </p:sp>
      <p:sp>
        <p:nvSpPr>
          <p:cNvPr id="5" name="Slide Number Placeholder 4"/>
          <p:cNvSpPr>
            <a:spLocks noGrp="1"/>
          </p:cNvSpPr>
          <p:nvPr>
            <p:ph type="sldNum" sz="quarter" idx="12"/>
          </p:nvPr>
        </p:nvSpPr>
        <p:spPr/>
        <p:txBody>
          <a:bodyPr/>
          <a:lstStyle/>
          <a:p>
            <a:fld id="{F62912B7-67D0-4C7F-B2EE-F336CB0BE48F}" type="slidenum">
              <a:rPr lang="en-US" smtClean="0"/>
              <a:t>97</a:t>
            </a:fld>
            <a:endParaRPr lang="en-US" dirty="0"/>
          </a:p>
        </p:txBody>
      </p:sp>
    </p:spTree>
    <p:extLst>
      <p:ext uri="{BB962C8B-B14F-4D97-AF65-F5344CB8AC3E}">
        <p14:creationId xmlns:p14="http://schemas.microsoft.com/office/powerpoint/2010/main" val="38052322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This Training </a:t>
            </a:r>
            <a:r>
              <a:rPr lang="en-US" dirty="0" smtClean="0"/>
              <a:t>is </a:t>
            </a:r>
            <a:r>
              <a:rPr lang="en-US" dirty="0"/>
              <a:t>Provided by </a:t>
            </a:r>
            <a:r>
              <a:rPr lang="en-US" dirty="0" smtClean="0"/>
              <a:t>the</a:t>
            </a:r>
            <a:endParaRPr lang="en-US" dirty="0"/>
          </a:p>
        </p:txBody>
      </p:sp>
      <p:sp>
        <p:nvSpPr>
          <p:cNvPr id="5" name="Content Placeholder 2"/>
          <p:cNvSpPr txBox="1">
            <a:spLocks/>
          </p:cNvSpPr>
          <p:nvPr/>
        </p:nvSpPr>
        <p:spPr>
          <a:xfrm>
            <a:off x="1416720" y="1073189"/>
            <a:ext cx="6310563" cy="3814763"/>
          </a:xfrm>
          <a:prstGeom prst="rect">
            <a:avLst/>
          </a:prstGeom>
        </p:spPr>
        <p:txBody>
          <a:bodyPr vert="horz" lIns="68580" tIns="34291" rIns="68580" bIns="34291"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451"/>
              </a:spcBef>
              <a:buNone/>
            </a:pPr>
            <a:r>
              <a:rPr lang="en-US" sz="2400" dirty="0"/>
              <a:t>Centers for Medicare &amp; Medicaid Services (CMS)</a:t>
            </a:r>
          </a:p>
          <a:p>
            <a:pPr marL="0" indent="0" algn="ctr">
              <a:spcBef>
                <a:spcPts val="451"/>
              </a:spcBef>
              <a:buNone/>
            </a:pPr>
            <a:r>
              <a:rPr lang="en-US" sz="2400" dirty="0"/>
              <a:t> National Training Program (NTP)</a:t>
            </a:r>
          </a:p>
          <a:p>
            <a:pPr marL="0" indent="0" algn="ctr">
              <a:spcBef>
                <a:spcPts val="451"/>
              </a:spcBef>
              <a:buNone/>
            </a:pPr>
            <a:endParaRPr lang="en-US" sz="675" dirty="0"/>
          </a:p>
          <a:p>
            <a:pPr marL="0" indent="0" algn="ctr">
              <a:spcBef>
                <a:spcPts val="451"/>
              </a:spcBef>
              <a:buNone/>
            </a:pPr>
            <a:r>
              <a:rPr lang="en-US" sz="2100" dirty="0"/>
              <a:t>To view all available NTP training materials, </a:t>
            </a:r>
          </a:p>
          <a:p>
            <a:pPr marL="0" indent="0" algn="ctr">
              <a:spcBef>
                <a:spcPts val="451"/>
              </a:spcBef>
              <a:buNone/>
            </a:pPr>
            <a:r>
              <a:rPr lang="en-US" sz="2100" dirty="0"/>
              <a:t>or to subscribe to our email list, visit</a:t>
            </a:r>
          </a:p>
          <a:p>
            <a:pPr marL="0" indent="0" algn="ctr">
              <a:spcBef>
                <a:spcPts val="451"/>
              </a:spcBef>
              <a:buNone/>
            </a:pPr>
            <a:r>
              <a:rPr lang="en-US" sz="2100" u="sng" dirty="0">
                <a:hlinkClick r:id="rId3"/>
              </a:rPr>
              <a:t>CMS.gov/outreach-and-education/training/CMSNationalTrainingProgram</a:t>
            </a:r>
            <a:r>
              <a:rPr lang="en-US" sz="2100" dirty="0"/>
              <a:t>.</a:t>
            </a:r>
          </a:p>
          <a:p>
            <a:pPr marL="0" indent="0" algn="ctr">
              <a:spcBef>
                <a:spcPts val="451"/>
              </a:spcBef>
              <a:buNone/>
            </a:pPr>
            <a:endParaRPr lang="en-US" sz="2100" dirty="0"/>
          </a:p>
          <a:p>
            <a:pPr marL="0" indent="0" algn="ctr">
              <a:spcBef>
                <a:spcPts val="451"/>
              </a:spcBef>
              <a:buNone/>
            </a:pPr>
            <a:r>
              <a:rPr lang="en-US" sz="2100" dirty="0"/>
              <a:t>Stay connected. </a:t>
            </a:r>
          </a:p>
          <a:p>
            <a:pPr marL="0" indent="0" algn="ctr">
              <a:spcBef>
                <a:spcPts val="451"/>
              </a:spcBef>
              <a:buNone/>
            </a:pPr>
            <a:r>
              <a:rPr lang="en-US" sz="2100" dirty="0"/>
              <a:t>Contact us at </a:t>
            </a:r>
            <a:r>
              <a:rPr lang="en-US" sz="2100" dirty="0">
                <a:hlinkClick r:id="rId4"/>
              </a:rPr>
              <a:t>training@cms.hhs.gov</a:t>
            </a:r>
            <a:r>
              <a:rPr lang="en-US" sz="2100" dirty="0"/>
              <a:t>, or </a:t>
            </a:r>
          </a:p>
          <a:p>
            <a:pPr marL="0" indent="0" algn="ctr">
              <a:spcBef>
                <a:spcPts val="451"/>
              </a:spcBef>
              <a:buNone/>
            </a:pPr>
            <a:r>
              <a:rPr lang="en-US" sz="2100" dirty="0"/>
              <a:t>follow us       @CMSGov #CMSNTP</a:t>
            </a:r>
          </a:p>
          <a:p>
            <a:pPr marL="0" indent="0" algn="ctr">
              <a:spcBef>
                <a:spcPts val="451"/>
              </a:spcBef>
              <a:buNone/>
            </a:pPr>
            <a:endParaRPr lang="en-US" sz="2100" dirty="0"/>
          </a:p>
          <a:p>
            <a:pPr marL="0" indent="0">
              <a:buNone/>
            </a:pPr>
            <a:endParaRPr lang="en-US" sz="2400" dirty="0"/>
          </a:p>
        </p:txBody>
      </p:sp>
      <p:pic>
        <p:nvPicPr>
          <p:cNvPr id="6" name="Picture 5" descr="Twitter icon" title="Final presentation slide">
            <a:hlinkClick r:id="rId5"/>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772973" y="4411934"/>
            <a:ext cx="304800" cy="304800"/>
          </a:xfrm>
          <a:prstGeom prst="rect">
            <a:avLst/>
          </a:prstGeom>
        </p:spPr>
      </p:pic>
      <p:sp>
        <p:nvSpPr>
          <p:cNvPr id="2" name="Date Placeholder 1"/>
          <p:cNvSpPr>
            <a:spLocks noGrp="1"/>
          </p:cNvSpPr>
          <p:nvPr>
            <p:ph type="dt" sz="half" idx="2"/>
          </p:nvPr>
        </p:nvSpPr>
        <p:spPr/>
        <p:txBody>
          <a:bodyPr/>
          <a:lstStyle/>
          <a:p>
            <a:r>
              <a:rPr lang="en-US" smtClean="0"/>
              <a:t>March 2018</a:t>
            </a:r>
            <a:endParaRPr lang="en-US" dirty="0"/>
          </a:p>
        </p:txBody>
      </p:sp>
      <p:sp>
        <p:nvSpPr>
          <p:cNvPr id="3" name="Footer Placeholder 2"/>
          <p:cNvSpPr>
            <a:spLocks noGrp="1"/>
          </p:cNvSpPr>
          <p:nvPr>
            <p:ph type="ftr" sz="quarter" idx="11"/>
          </p:nvPr>
        </p:nvSpPr>
        <p:spPr/>
        <p:txBody>
          <a:bodyPr/>
          <a:lstStyle/>
          <a:p>
            <a:r>
              <a:rPr lang="en-US" smtClean="0"/>
              <a:t>Understanding Medicare</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98</a:t>
            </a:fld>
            <a:endParaRPr lang="en-US" dirty="0"/>
          </a:p>
        </p:txBody>
      </p:sp>
    </p:spTree>
    <p:extLst>
      <p:ext uri="{BB962C8B-B14F-4D97-AF65-F5344CB8AC3E}">
        <p14:creationId xmlns:p14="http://schemas.microsoft.com/office/powerpoint/2010/main" val="4443999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41275"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1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1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19.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21.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22.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44997</TotalTime>
  <Words>24261</Words>
  <Application>Microsoft Office PowerPoint</Application>
  <PresentationFormat>On-screen Show (16:9)</PresentationFormat>
  <Paragraphs>1870</Paragraphs>
  <Slides>98</Slides>
  <Notes>98</Notes>
  <HiddenSlides>0</HiddenSlides>
  <MMClips>5</MMClips>
  <ScaleCrop>false</ScaleCrop>
  <HeadingPairs>
    <vt:vector size="6" baseType="variant">
      <vt:variant>
        <vt:lpstr>Fonts Used</vt:lpstr>
      </vt:variant>
      <vt:variant>
        <vt:i4>13</vt:i4>
      </vt:variant>
      <vt:variant>
        <vt:lpstr>Theme</vt:lpstr>
      </vt:variant>
      <vt:variant>
        <vt:i4>24</vt:i4>
      </vt:variant>
      <vt:variant>
        <vt:lpstr>Slide Titles</vt:lpstr>
      </vt:variant>
      <vt:variant>
        <vt:i4>98</vt:i4>
      </vt:variant>
    </vt:vector>
  </HeadingPairs>
  <TitlesOfParts>
    <vt:vector size="135" baseType="lpstr">
      <vt:lpstr>ＭＳ Ｐゴシック</vt:lpstr>
      <vt:lpstr>Arial</vt:lpstr>
      <vt:lpstr>Avenir Book</vt:lpstr>
      <vt:lpstr>Avenir Heavy</vt:lpstr>
      <vt:lpstr>Calibri</vt:lpstr>
      <vt:lpstr>Calibri </vt:lpstr>
      <vt:lpstr>Century Gothic</vt:lpstr>
      <vt:lpstr>Constantia</vt:lpstr>
      <vt:lpstr>Courier New</vt:lpstr>
      <vt:lpstr>Minion Pro</vt:lpstr>
      <vt:lpstr>Tahoma</vt:lpstr>
      <vt:lpstr>Times New Roman</vt:lpstr>
      <vt:lpstr>Wingdings</vt:lpstr>
      <vt:lpstr>8_Custom Design</vt:lpstr>
      <vt:lpstr>6_Custom Design</vt:lpstr>
      <vt:lpstr>9_Custom Design</vt:lpstr>
      <vt:lpstr>Content Page</vt:lpstr>
      <vt:lpstr>1_Content Page</vt:lpstr>
      <vt:lpstr>10_Custom Design</vt:lpstr>
      <vt:lpstr>13_Custom Design</vt:lpstr>
      <vt:lpstr>11_Custom Design</vt:lpstr>
      <vt:lpstr>12_Custom Design</vt:lpstr>
      <vt:lpstr>15_Custom Design</vt:lpstr>
      <vt:lpstr>14_Custom Design</vt:lpstr>
      <vt:lpstr>1_Office Theme</vt:lpstr>
      <vt:lpstr>2_Office Theme</vt:lpstr>
      <vt:lpstr>2_Custom Design</vt:lpstr>
      <vt:lpstr>3_Custom Design</vt:lpstr>
      <vt:lpstr>Custom Design</vt:lpstr>
      <vt:lpstr>1_2015 Blue Section Header - bulleted list</vt:lpstr>
      <vt:lpstr>1_Custom Design</vt:lpstr>
      <vt:lpstr>4_Custom Design</vt:lpstr>
      <vt:lpstr>5_Custom Design</vt:lpstr>
      <vt:lpstr>7_Custom Design</vt:lpstr>
      <vt:lpstr>16_Custom Design</vt:lpstr>
      <vt:lpstr>17_Custom Design</vt:lpstr>
      <vt:lpstr>2_Content Page</vt:lpstr>
      <vt:lpstr>Understanding Medicare</vt:lpstr>
      <vt:lpstr>Lessons</vt:lpstr>
      <vt:lpstr>Lesson 1—Medicare Basics</vt:lpstr>
      <vt:lpstr>What Is Medicare?</vt:lpstr>
      <vt:lpstr>What Agencies are Responsible for Medicare?</vt:lpstr>
      <vt:lpstr>What are the 4 Parts of Medicare?</vt:lpstr>
      <vt:lpstr>Original Medicare:  What is the Coverage and Cost of Part A?</vt:lpstr>
      <vt:lpstr>Original Medicare: What Does Part A Cover? (continued)</vt:lpstr>
      <vt:lpstr>Part A—What You Pay in 2018</vt:lpstr>
      <vt:lpstr>Are You an Inpatient or an Outpatient?</vt:lpstr>
      <vt:lpstr>Check Your Knowledge—Inpatient/Outpatient</vt:lpstr>
      <vt:lpstr>Skilled Nursing Facility (SNF) Care Required Conditions for Coverage</vt:lpstr>
      <vt:lpstr>Skilled Nursing Facility Covered Services</vt:lpstr>
      <vt:lpstr>Paying for Skilled Nursing Facility Care</vt:lpstr>
      <vt:lpstr>Benefit Periods in Original Medicare</vt:lpstr>
      <vt:lpstr>Check Your Knowledge—Benefit Periods</vt:lpstr>
      <vt:lpstr>Home Health Care Coverage</vt:lpstr>
      <vt:lpstr>5 Required Conditions for  Home Health Care Coverage </vt:lpstr>
      <vt:lpstr>Paying for Home Health Care</vt:lpstr>
      <vt:lpstr>Check Your Knowledge—Is She Homebound?</vt:lpstr>
      <vt:lpstr>What is Hospice Care?</vt:lpstr>
      <vt:lpstr>Covered Hospice Services</vt:lpstr>
      <vt:lpstr>Paying for Hospice Care</vt:lpstr>
      <vt:lpstr>Original Medicare: What is the Cost and Coverage of Part B?</vt:lpstr>
      <vt:lpstr>Part B—What You Pay in 2018</vt:lpstr>
      <vt:lpstr>Monthly Part B Standard Premium—Income-Related Monthly Adjustment Amount for 2018</vt:lpstr>
      <vt:lpstr>Paying the Part B Premium</vt:lpstr>
      <vt:lpstr>Part B Cost Considerations</vt:lpstr>
      <vt:lpstr>Medicare Savings Programs—State Programs for  People With Limited Income and Resources</vt:lpstr>
      <vt:lpstr> Check Your Knowledge—Original Medicare Coverage </vt:lpstr>
      <vt:lpstr>#1—Part A or Part B?</vt:lpstr>
      <vt:lpstr>#2—Part A or Part B? </vt:lpstr>
      <vt:lpstr>#3—Part A or Part B? </vt:lpstr>
      <vt:lpstr>#4—Part A or Part B?</vt:lpstr>
      <vt:lpstr>When Can You Appeal?</vt:lpstr>
      <vt:lpstr>How and When Can You Enroll in Medicare?</vt:lpstr>
      <vt:lpstr>Why is Enrolling on Time Important?</vt:lpstr>
      <vt:lpstr>Enrolling in Medicare—When it’s Automatic</vt:lpstr>
      <vt:lpstr>You Must Take Action to Enroll in Medicare When It’s Not Automatic</vt:lpstr>
      <vt:lpstr>Medicare Enrollment Periods</vt:lpstr>
      <vt:lpstr>Medicare Initial Enrollment Period (IEP)</vt:lpstr>
      <vt:lpstr>Yearly Open Enrollment Period (OEP) for People with Medicare</vt:lpstr>
      <vt:lpstr>Medicare General Enrollment Period (GEP)</vt:lpstr>
      <vt:lpstr>Medicare Special Enrollment Period (SEP)</vt:lpstr>
      <vt:lpstr>Check Your Knowledge—Enrollment Periods</vt:lpstr>
      <vt:lpstr>Automatic Enrollment Based on Disability</vt:lpstr>
      <vt:lpstr>Enrolling in Medicare Based on End-Stage Renal Disease (ESRD) </vt:lpstr>
      <vt:lpstr>Medicare and End-Stage Renal  Disease (ESRD)—Medicare Coverage Choices</vt:lpstr>
      <vt:lpstr>When Coverage Starts for People  With End-Stage Renal Disease (ESRD) </vt:lpstr>
      <vt:lpstr>Lesson 2—Medicare Coverage Choices</vt:lpstr>
      <vt:lpstr>Your 2 Main Medicare Coverage Choices</vt:lpstr>
      <vt:lpstr>Original Medicare</vt:lpstr>
      <vt:lpstr>Medicare Supplement Insurance (Medigap) Policies </vt:lpstr>
      <vt:lpstr>Medigap Plans Basic Benefits</vt:lpstr>
      <vt:lpstr>Medigap Plans</vt:lpstr>
      <vt:lpstr>Medigap Costs</vt:lpstr>
      <vt:lpstr>Check Your Knowledge—Medigap Policies</vt:lpstr>
      <vt:lpstr>When You Can Buy a Medigap Policy</vt:lpstr>
      <vt:lpstr>Medicare Prescription Drug Coverage (Part D)</vt:lpstr>
      <vt:lpstr>Medicare Drug Plan Costs—What You Pay In 2018</vt:lpstr>
      <vt:lpstr>Part D Income-Related Monthly  Adjustment Amount (Part D–IRMAA)</vt:lpstr>
      <vt:lpstr>Part D Cost Considerations </vt:lpstr>
      <vt:lpstr>What is Extra Help?</vt:lpstr>
      <vt:lpstr>Qualifying for Extra Help</vt:lpstr>
      <vt:lpstr>Part D Late Enrollment Penalty</vt:lpstr>
      <vt:lpstr>Who Can Join Part D?</vt:lpstr>
      <vt:lpstr>When You Can Join or Switch Plans</vt:lpstr>
      <vt:lpstr>Special Enrollment Period (SEP)  to Join or Switch Part D Plan</vt:lpstr>
      <vt:lpstr>Medicare Advantage Plans (Part C)  (Like HMOs or PPOs)</vt:lpstr>
      <vt:lpstr>Types of Medicare Advantage (Part C) Plans </vt:lpstr>
      <vt:lpstr>How Medicare Advantage (MA) Plans Work</vt:lpstr>
      <vt:lpstr>Medicare Advantage Costs—What You Pay in 2018</vt:lpstr>
      <vt:lpstr>Who Can Join a Medicare Advantage Plan?</vt:lpstr>
      <vt:lpstr> When You Can Join or Switch Medicare Advantage Plans  (Other Than During Your Initial Enrollment Period) </vt:lpstr>
      <vt:lpstr>When You Can Leave  Medicare Advantage (MA) Plans</vt:lpstr>
      <vt:lpstr>Compare Plans on Medicare Plan Finder</vt:lpstr>
      <vt:lpstr>  Medigap Policies Compared to  Medicare Advantage Plans   </vt:lpstr>
      <vt:lpstr>Medicare and the Health Insurance Marketplace</vt:lpstr>
      <vt:lpstr>Health Insurance Marketplace Coverage and Medicare</vt:lpstr>
      <vt:lpstr>Marketplace and Becoming Eligible for Medicare</vt:lpstr>
      <vt:lpstr>Check Your Knowledge—Medicare/Marketplace</vt:lpstr>
      <vt:lpstr>Lesson 3—Coordination of Benefits</vt:lpstr>
      <vt:lpstr>What is Coordination of Benefits?</vt:lpstr>
      <vt:lpstr>When Does Medicare Pay?</vt:lpstr>
      <vt:lpstr>When is Medicare the Primary Payer?</vt:lpstr>
      <vt:lpstr>When is Medicare the Secondary Payer (MSP)? </vt:lpstr>
      <vt:lpstr>Medicare and Employer Group Health Plans (EGHPs), Who Pays First?</vt:lpstr>
      <vt:lpstr>Lesson 4—Detecting and Reporting  Fraud, Waste, and Abuse   </vt:lpstr>
      <vt:lpstr>Is it Fraud, Waste, or Abuse? What’s the Difference? </vt:lpstr>
      <vt:lpstr>Senior Medicare Patrol           </vt:lpstr>
      <vt:lpstr>Remember the 4 R’s</vt:lpstr>
      <vt:lpstr>1. Record</vt:lpstr>
      <vt:lpstr>2. Review</vt:lpstr>
      <vt:lpstr>3. Report</vt:lpstr>
      <vt:lpstr>4. Remember</vt:lpstr>
      <vt:lpstr>Lesson 5—Review </vt:lpstr>
      <vt:lpstr>Let’s Review What We’ve Learned!</vt:lpstr>
      <vt:lpstr>This Training is Provided by the</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2017</dc:title>
  <dc:creator>Susan Razik</dc:creator>
  <cp:lastModifiedBy>Leslie Long</cp:lastModifiedBy>
  <cp:revision>1096</cp:revision>
  <cp:lastPrinted>2018-02-27T15:52:03Z</cp:lastPrinted>
  <dcterms:created xsi:type="dcterms:W3CDTF">2017-04-17T11:35:19Z</dcterms:created>
  <dcterms:modified xsi:type="dcterms:W3CDTF">2018-03-01T15:06:42Z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-1669655555</vt:i4>
  </property>
  <property fmtid="{D5CDD505-2E9C-101B-9397-08002B2CF9AE}" pid="3" name="_NewReviewCycle">
    <vt:lpwstr/>
  </property>
  <property fmtid="{D5CDD505-2E9C-101B-9397-08002B2CF9AE}" pid="4" name="_EmailSubject">
    <vt:lpwstr>Medicare 101</vt:lpwstr>
  </property>
  <property fmtid="{D5CDD505-2E9C-101B-9397-08002B2CF9AE}" pid="5" name="_AuthorEmail">
    <vt:lpwstr>David.Santana@cms.hhs.gov</vt:lpwstr>
  </property>
  <property fmtid="{D5CDD505-2E9C-101B-9397-08002B2CF9AE}" pid="6" name="_AuthorEmailDisplayName">
    <vt:lpwstr>Santana, David P. (CMS/OC)</vt:lpwstr>
  </property>
  <property fmtid="{D5CDD505-2E9C-101B-9397-08002B2CF9AE}" pid="7" name="_PreviousAdHocReviewCycleID">
    <vt:i4>-1206197646</vt:i4>
  </property>
</Properties>
</file>