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673" r:id="rId3"/>
    <p:sldMasterId id="2147483660" r:id="rId4"/>
  </p:sldMasterIdLst>
  <p:notesMasterIdLst>
    <p:notesMasterId r:id="rId70"/>
  </p:notesMasterIdLst>
  <p:handoutMasterIdLst>
    <p:handoutMasterId r:id="rId71"/>
  </p:handoutMasterIdLst>
  <p:sldIdLst>
    <p:sldId id="389" r:id="rId5"/>
    <p:sldId id="387" r:id="rId6"/>
    <p:sldId id="386" r:id="rId7"/>
    <p:sldId id="305" r:id="rId8"/>
    <p:sldId id="306" r:id="rId9"/>
    <p:sldId id="307" r:id="rId10"/>
    <p:sldId id="308" r:id="rId11"/>
    <p:sldId id="373" r:id="rId12"/>
    <p:sldId id="310" r:id="rId13"/>
    <p:sldId id="374" r:id="rId14"/>
    <p:sldId id="375" r:id="rId15"/>
    <p:sldId id="376" r:id="rId16"/>
    <p:sldId id="377" r:id="rId17"/>
    <p:sldId id="317" r:id="rId18"/>
    <p:sldId id="316" r:id="rId19"/>
    <p:sldId id="390" r:id="rId20"/>
    <p:sldId id="318" r:id="rId21"/>
    <p:sldId id="378" r:id="rId22"/>
    <p:sldId id="320" r:id="rId23"/>
    <p:sldId id="321" r:id="rId24"/>
    <p:sldId id="322" r:id="rId25"/>
    <p:sldId id="323" r:id="rId26"/>
    <p:sldId id="324" r:id="rId27"/>
    <p:sldId id="379" r:id="rId28"/>
    <p:sldId id="325" r:id="rId29"/>
    <p:sldId id="326" r:id="rId30"/>
    <p:sldId id="380" r:id="rId31"/>
    <p:sldId id="328" r:id="rId32"/>
    <p:sldId id="329" r:id="rId33"/>
    <p:sldId id="330" r:id="rId34"/>
    <p:sldId id="331" r:id="rId35"/>
    <p:sldId id="383" r:id="rId36"/>
    <p:sldId id="333" r:id="rId37"/>
    <p:sldId id="335" r:id="rId38"/>
    <p:sldId id="336" r:id="rId39"/>
    <p:sldId id="337" r:id="rId40"/>
    <p:sldId id="338" r:id="rId41"/>
    <p:sldId id="339" r:id="rId42"/>
    <p:sldId id="381" r:id="rId43"/>
    <p:sldId id="341" r:id="rId44"/>
    <p:sldId id="342" r:id="rId45"/>
    <p:sldId id="343" r:id="rId46"/>
    <p:sldId id="344" r:id="rId47"/>
    <p:sldId id="345" r:id="rId48"/>
    <p:sldId id="346" r:id="rId49"/>
    <p:sldId id="347" r:id="rId50"/>
    <p:sldId id="348" r:id="rId51"/>
    <p:sldId id="349" r:id="rId52"/>
    <p:sldId id="353" r:id="rId53"/>
    <p:sldId id="350" r:id="rId54"/>
    <p:sldId id="351" r:id="rId55"/>
    <p:sldId id="352" r:id="rId56"/>
    <p:sldId id="355" r:id="rId57"/>
    <p:sldId id="356" r:id="rId58"/>
    <p:sldId id="357" r:id="rId59"/>
    <p:sldId id="358" r:id="rId60"/>
    <p:sldId id="359" r:id="rId61"/>
    <p:sldId id="388" r:id="rId62"/>
    <p:sldId id="361" r:id="rId63"/>
    <p:sldId id="362" r:id="rId64"/>
    <p:sldId id="363" r:id="rId65"/>
    <p:sldId id="364" r:id="rId66"/>
    <p:sldId id="384" r:id="rId67"/>
    <p:sldId id="385" r:id="rId68"/>
    <p:sldId id="382"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Long" initials="LL" lastIdx="15" clrIdx="0">
    <p:extLst>
      <p:ext uri="{19B8F6BF-5375-455C-9EA6-DF929625EA0E}">
        <p15:presenceInfo xmlns:p15="http://schemas.microsoft.com/office/powerpoint/2012/main" userId="S-1-5-21-4095628063-3556742122-3606576086-120535" providerId="AD"/>
      </p:ext>
    </p:extLst>
  </p:cmAuthor>
  <p:cmAuthor id="2" name="Amy Miner" initials="AM" lastIdx="9" clrIdx="1">
    <p:extLst>
      <p:ext uri="{19B8F6BF-5375-455C-9EA6-DF929625EA0E}">
        <p15:presenceInfo xmlns:p15="http://schemas.microsoft.com/office/powerpoint/2012/main" userId="S-1-5-21-4095628063-3556742122-3606576086-8437" providerId="AD"/>
      </p:ext>
    </p:extLst>
  </p:cmAuthor>
  <p:cmAuthor id="3" name="Erin Gordon" initials="EG" lastIdx="40" clrIdx="2">
    <p:extLst>
      <p:ext uri="{19B8F6BF-5375-455C-9EA6-DF929625EA0E}">
        <p15:presenceInfo xmlns:p15="http://schemas.microsoft.com/office/powerpoint/2012/main" userId="S-1-5-21-4095628063-3556742122-3606576086-10842" providerId="AD"/>
      </p:ext>
    </p:extLst>
  </p:cmAuthor>
  <p:cmAuthor id="4" name="Susan Razik" initials="SR" lastIdx="8" clrIdx="3">
    <p:extLst>
      <p:ext uri="{19B8F6BF-5375-455C-9EA6-DF929625EA0E}">
        <p15:presenceInfo xmlns:p15="http://schemas.microsoft.com/office/powerpoint/2012/main" userId="S-1-5-21-4095628063-3556742122-3606576086-10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4A9C"/>
    <a:srgbClr val="6A8ED0"/>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2621" autoAdjust="0"/>
  </p:normalViewPr>
  <p:slideViewPr>
    <p:cSldViewPr snapToGrid="0">
      <p:cViewPr varScale="1">
        <p:scale>
          <a:sx n="48" d="100"/>
          <a:sy n="48" d="100"/>
        </p:scale>
        <p:origin x="1200" y="43"/>
      </p:cViewPr>
      <p:guideLst/>
    </p:cSldViewPr>
  </p:slideViewPr>
  <p:notesTextViewPr>
    <p:cViewPr>
      <p:scale>
        <a:sx n="1" d="1"/>
        <a:sy n="1" d="1"/>
      </p:scale>
      <p:origin x="0" y="0"/>
    </p:cViewPr>
  </p:notesTextViewPr>
  <p:sorterViewPr>
    <p:cViewPr>
      <p:scale>
        <a:sx n="90" d="100"/>
        <a:sy n="90" d="100"/>
      </p:scale>
      <p:origin x="0" y="-4296"/>
    </p:cViewPr>
  </p:sorterViewPr>
  <p:notesViewPr>
    <p:cSldViewPr snapToGrid="0">
      <p:cViewPr>
        <p:scale>
          <a:sx n="70" d="100"/>
          <a:sy n="70" d="100"/>
        </p:scale>
        <p:origin x="1608"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38" tIns="45719" rIns="91438" bIns="45719" rtlCol="0"/>
          <a:lstStyle>
            <a:lvl1pPr algn="r">
              <a:defRPr sz="1200"/>
            </a:lvl1pPr>
          </a:lstStyle>
          <a:p>
            <a:fld id="{29120A81-42E5-431F-8EF6-9E9A34AB193C}" type="datetimeFigureOut">
              <a:rPr lang="en-US" smtClean="0"/>
              <a:t>03/06/2018</a:t>
            </a:fld>
            <a:endParaRPr lang="en-US" dirty="0"/>
          </a:p>
        </p:txBody>
      </p:sp>
      <p:sp>
        <p:nvSpPr>
          <p:cNvPr id="4" name="Footer Placeholder 3"/>
          <p:cNvSpPr>
            <a:spLocks noGrp="1"/>
          </p:cNvSpPr>
          <p:nvPr>
            <p:ph type="ftr" sz="quarter" idx="2"/>
          </p:nvPr>
        </p:nvSpPr>
        <p:spPr>
          <a:xfrm>
            <a:off x="1" y="8829675"/>
            <a:ext cx="3038475" cy="466725"/>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6725"/>
          </a:xfrm>
          <a:prstGeom prst="rect">
            <a:avLst/>
          </a:prstGeom>
        </p:spPr>
        <p:txBody>
          <a:bodyPr vert="horz" lIns="91438" tIns="45719" rIns="91438" bIns="45719" rtlCol="0" anchor="b"/>
          <a:lstStyle>
            <a:lvl1pPr algn="r">
              <a:defRPr sz="1200"/>
            </a:lvl1pPr>
          </a:lstStyle>
          <a:p>
            <a:fld id="{69B55EE4-A3B5-424F-AD18-CCD1E9FD40B0}" type="slidenum">
              <a:rPr lang="en-US" smtClean="0"/>
              <a:t>‹#›</a:t>
            </a:fld>
            <a:endParaRPr lang="en-US" dirty="0"/>
          </a:p>
        </p:txBody>
      </p:sp>
    </p:spTree>
    <p:extLst>
      <p:ext uri="{BB962C8B-B14F-4D97-AF65-F5344CB8AC3E}">
        <p14:creationId xmlns:p14="http://schemas.microsoft.com/office/powerpoint/2010/main" val="14934110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722313"/>
            <a:ext cx="4181475" cy="313690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148668"/>
            <a:ext cx="5608320" cy="4436533"/>
          </a:xfrm>
          <a:prstGeom prst="rect">
            <a:avLst/>
          </a:prstGeom>
        </p:spPr>
        <p:txBody>
          <a:bodyPr vert="horz" lIns="93176" tIns="46588" rIns="93176" bIns="46588" rtlCol="0"/>
          <a:lstStyle/>
          <a:p>
            <a:pPr marL="0" marR="0" lvl="0" indent="0" algn="l" defTabSz="914384"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117473" marR="0" lvl="1" indent="-117473" algn="l" defTabSz="914384" rtl="0" eaLnBrk="1" fontAlgn="auto" latinLnBrk="0" hangingPunct="1">
              <a:lnSpc>
                <a:spcPct val="100000"/>
              </a:lnSpc>
              <a:spcBef>
                <a:spcPts val="600"/>
              </a:spcBef>
              <a:spcAft>
                <a:spcPts val="0"/>
              </a:spcAft>
              <a:buClrTx/>
              <a:buSzTx/>
              <a:buFont typeface="Wingdings" panose="05000000000000000000" pitchFamily="2" charset="2"/>
              <a:buChar char="§"/>
              <a:tabLst>
                <a:tab pos="117473" algn="l"/>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Second level</a:t>
            </a:r>
          </a:p>
          <a:p>
            <a:pPr marL="287333" marR="0" lvl="2" indent="-117473" algn="l" defTabSz="914384"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 level</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6" tIns="46588" rIns="93176" bIns="46588" rtlCol="0" anchor="b"/>
          <a:lstStyle>
            <a:lvl1pPr algn="r">
              <a:defRPr sz="1200"/>
            </a:lvl1pPr>
          </a:lstStyle>
          <a:p>
            <a:fld id="{0B77B103-16DD-4E5B-B7FE-8CB91BD629A9}" type="slidenum">
              <a:rPr lang="en-US" smtClean="0"/>
              <a:t>‹#›</a:t>
            </a:fld>
            <a:endParaRPr lang="en-US" dirty="0"/>
          </a:p>
        </p:txBody>
      </p:sp>
    </p:spTree>
    <p:extLst>
      <p:ext uri="{BB962C8B-B14F-4D97-AF65-F5344CB8AC3E}">
        <p14:creationId xmlns:p14="http://schemas.microsoft.com/office/powerpoint/2010/main" val="1928085563"/>
      </p:ext>
    </p:extLst>
  </p:cSld>
  <p:clrMap bg1="lt1" tx1="dk1" bg2="lt2" tx2="dk2" accent1="accent1" accent2="accent2" accent3="accent3" accent4="accent4" accent5="accent5" accent6="accent6" hlink="hlink" folHlink="folHlink"/>
  <p:hf sldNum="0" hdr="0" ftr="0" dt="0"/>
  <p:notesStyle>
    <a:lvl1pPr marL="0" marR="0" indent="0" algn="l" defTabSz="914400" rtl="0" eaLnBrk="1" fontAlgn="auto" latinLnBrk="0" hangingPunct="1">
      <a:lnSpc>
        <a:spcPct val="100000"/>
      </a:lnSpc>
      <a:spcBef>
        <a:spcPts val="600"/>
      </a:spcBef>
      <a:spcAft>
        <a:spcPts val="0"/>
      </a:spcAft>
      <a:buClrTx/>
      <a:buSzTx/>
      <a:buFontTx/>
      <a:buNone/>
      <a:tabLst/>
      <a:defRPr sz="1200" kern="1200">
        <a:solidFill>
          <a:schemeClr val="tx1"/>
        </a:solidFill>
        <a:latin typeface="+mn-lt"/>
        <a:ea typeface="+mn-ea"/>
        <a:cs typeface="+mn-cs"/>
      </a:defRPr>
    </a:lvl1pPr>
    <a:lvl2pPr marL="117475" marR="0" indent="-11747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7475" algn="l"/>
      </a:tabLst>
      <a:defRPr sz="1200" kern="1200">
        <a:solidFill>
          <a:schemeClr val="tx1"/>
        </a:solidFill>
        <a:latin typeface="+mn-lt"/>
        <a:ea typeface="+mn-ea"/>
        <a:cs typeface="+mn-cs"/>
      </a:defRPr>
    </a:lvl2pPr>
    <a:lvl3pPr marL="287338" marR="0" indent="-1174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socialsecurity.gov/pubs/EN-05-10035.pdf" TargetMode="External"/><Relationship Id="rId5" Type="http://schemas.openxmlformats.org/officeDocument/2006/relationships/hyperlink" Target="http://www.ssa.gov/retirement/ageincrease.htm" TargetMode="External"/><Relationship Id="rId4" Type="http://schemas.openxmlformats.org/officeDocument/2006/relationships/hyperlink" Target="https://secure.ssa.gov/ICON/main.jsp"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medicare.gov/your-medicare-costs/costs-at-a-glance/costs-at-glance.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medicare.gov/coverage/home-health-services.html" TargetMode="External"/><Relationship Id="rId5" Type="http://schemas.openxmlformats.org/officeDocument/2006/relationships/hyperlink" Target="http://www.medicare.gov/coverage/skilled-nursing-facility-care.html" TargetMode="External"/><Relationship Id="rId4" Type="http://schemas.openxmlformats.org/officeDocument/2006/relationships/hyperlink" Target="http://www.medicare.gov/coverage/hospital-care-inpatient.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irs.gov/pub/irs-pdf/p969.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medicare.gov/supplierdirectory/search.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cms.gov/Center/Provider-Type/Home-Health-Agency-HHA-Center.html" TargetMode="External"/><Relationship Id="rId4" Type="http://schemas.openxmlformats.org/officeDocument/2006/relationships/hyperlink" Target="https://www.medicare.gov/Pubs/pdf/10969-Medicare-and-Home-Health-Care.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tricare.mil/mybenefit"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medicare.gov/Pubs/pdf/02179.pdf" TargetMode="External"/><Relationship Id="rId5" Type="http://schemas.openxmlformats.org/officeDocument/2006/relationships/hyperlink" Target="https://www.va.gov/PURCHASEDCARE/programs/dependents/champva/CHAMPVA_eligibility.asp" TargetMode="External"/><Relationship Id="rId4" Type="http://schemas.openxmlformats.org/officeDocument/2006/relationships/hyperlink" Target="http://va.gov/"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medicare.gov/supplierdirectory/search.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ms.gov/Outreach-and-Education/Training/CMSNationalTrainingProgram/Training-Library.html?DLSort=0&amp;DLPage=1&amp;DLSortDir=ascending&amp;DLFilter=medigap"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edicare.gov/find-a-plan/questions/medigap-home.aspx"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ms.gov/Medicare/Coverage/CoverageGenInfo/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ms.gov/Research-Statistics-Data-and-Systems/Statistics-Trends-and-Reports/CMS-Fast-Facts/index.html"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edicare.gov/Publications/Search/Results.asp"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medicare.gov/find-a-plan/questions/home.aspx"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medicare.gov/contacts/" TargetMode="External"/><Relationship Id="rId5" Type="http://schemas.openxmlformats.org/officeDocument/2006/relationships/hyperlink" Target="https://www.medicare.gov/" TargetMode="External"/><Relationship Id="rId4" Type="http://schemas.openxmlformats.org/officeDocument/2006/relationships/hyperlink" Target="https://www.shiptacenter.org/"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medicare.gov/find-a-plan"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healthcare.gov/medicare/changing-from-marketplace-to-medicar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medicare.gov/contacts/#resources/msps"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www.medicaid.gov/medicaid-chip-program-information/by-population/medicare-medicaid-enrollees-dual-eligibles/seniors-and-medicare-and-medicaid-enrollees.html" TargetMode="External"/><Relationship Id="rId5" Type="http://schemas.openxmlformats.org/officeDocument/2006/relationships/hyperlink" Target="https://aspe.hhs.gov/poverty-guidelines" TargetMode="External"/><Relationship Id="rId4" Type="http://schemas.openxmlformats.org/officeDocument/2006/relationships/hyperlink" Target="http://www.socialsecurity.gov/"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medicare.gov/contacts/#resources/msps"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8" Type="http://schemas.openxmlformats.org/officeDocument/2006/relationships/hyperlink" Target="http://www.cms.gov/Outreach-and-Education/Training/CMSNationalTrainingProgram/index.html" TargetMode="External"/><Relationship Id="rId3" Type="http://schemas.openxmlformats.org/officeDocument/2006/relationships/hyperlink" Target="http://www.medicare.gov/" TargetMode="External"/><Relationship Id="rId7" Type="http://schemas.openxmlformats.org/officeDocument/2006/relationships/hyperlink" Target="http://www.insurekidsnow.gov/"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www.healthcare.gov/" TargetMode="External"/><Relationship Id="rId5" Type="http://schemas.openxmlformats.org/officeDocument/2006/relationships/hyperlink" Target="http://www.socialsecurity.gov/" TargetMode="External"/><Relationship Id="rId10" Type="http://schemas.openxmlformats.org/officeDocument/2006/relationships/hyperlink" Target="http://www.cms.gov/Outreach-and-Education/Training/CMSNationalTrainingProgram/Downloads/2014-Web-Resources-Job-Aid.pdf" TargetMode="External"/><Relationship Id="rId4" Type="http://schemas.openxmlformats.org/officeDocument/2006/relationships/hyperlink" Target="http://www.medicaid.gov/" TargetMode="External"/><Relationship Id="rId9" Type="http://schemas.openxmlformats.org/officeDocument/2006/relationships/hyperlink" Target="http://www.medicare.gov/contacts/organization-search-criteria.aspx" TargetMode="Externa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cms.gov/Outreach-and-Education/Training/CMSNationalTrainingProgram/Training-Library.html"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edicare.gov/Pubs/pdf/11095-Welcome-to-Medicar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lessons in this module, “Medicare—Getting Started,” provide an overview of the Medicare Program basics including Part A (Hospital insurance), Part B (Medical Insurance), Medicare Supplement Insurance (</a:t>
            </a:r>
            <a:r>
              <a:rPr lang="en-US" dirty="0" err="1"/>
              <a:t>Medigap</a:t>
            </a:r>
            <a:r>
              <a:rPr lang="en-US" dirty="0"/>
              <a:t>) Policies, Part C (Medicare Advantage (MA) Plans), Part D (Prescription Drug Coverage), the Federally-facilitated Health Insurance Marketplace, Medicaid, and other programs to help people with limited income and resources, and related resources. </a:t>
            </a:r>
          </a:p>
          <a:p>
            <a:r>
              <a:rPr lang="en-US" dirty="0"/>
              <a:t>This training module was developed and approved by the Centers for Medicare &amp; Medicaid Services (CMS), the federal agency that administers Medicare, Medicaid, the Children’s Health Insurance Program (CHIP), and the Federally-facilitated Health Insurance Marketplace. </a:t>
            </a:r>
          </a:p>
          <a:p>
            <a:r>
              <a:rPr lang="en-US" dirty="0"/>
              <a:t>The information in this module was correct as of </a:t>
            </a:r>
            <a:r>
              <a:rPr lang="en-US" dirty="0" smtClean="0"/>
              <a:t>March 2018. </a:t>
            </a:r>
            <a:r>
              <a:rPr lang="en-US" dirty="0"/>
              <a:t>To check </a:t>
            </a:r>
            <a:r>
              <a:rPr lang="en-US" dirty="0" smtClean="0"/>
              <a:t>for </a:t>
            </a:r>
            <a:r>
              <a:rPr lang="en-US" dirty="0"/>
              <a:t>an updated version, visit </a:t>
            </a:r>
            <a:r>
              <a:rPr lang="en-US" u="sng" dirty="0">
                <a:hlinkClick r:id="rId3"/>
              </a:rPr>
              <a:t>CMS.gov/Outreach-and-Education/Training/</a:t>
            </a:r>
            <a:r>
              <a:rPr lang="en-US" u="sng" dirty="0" err="1">
                <a:hlinkClick r:id="rId3"/>
              </a:rPr>
              <a:t>CMSNationalTrainingProgram</a:t>
            </a:r>
            <a:r>
              <a:rPr lang="en-US" u="sng" dirty="0">
                <a:hlinkClick r:id="rId3"/>
              </a:rPr>
              <a:t>/index</a:t>
            </a:r>
            <a:r>
              <a:rPr lang="en-US" dirty="0"/>
              <a:t>.</a:t>
            </a:r>
          </a:p>
          <a:p>
            <a:r>
              <a:rPr lang="en-US" dirty="0"/>
              <a:t>The CMS National Training Program provides this as an informational resource for our partners. It’s not a legal document or intended for press purposes. The press can contact the CMS Press Office at </a:t>
            </a:r>
            <a:r>
              <a:rPr lang="en-US" dirty="0">
                <a:hlinkClick r:id="rId4"/>
              </a:rPr>
              <a:t>press@cms.hhs.gov</a:t>
            </a:r>
            <a:r>
              <a:rPr lang="en-US" dirty="0"/>
              <a:t>. Official Medicare Program legal guidance is contained in the relevant statutes, regulations, and rulings</a:t>
            </a:r>
            <a:r>
              <a:rPr lang="en-US" dirty="0" smtClean="0"/>
              <a:t>.</a:t>
            </a:r>
            <a:endParaRPr lang="en-US" dirty="0"/>
          </a:p>
        </p:txBody>
      </p:sp>
    </p:spTree>
    <p:extLst>
      <p:ext uri="{BB962C8B-B14F-4D97-AF65-F5344CB8AC3E}">
        <p14:creationId xmlns:p14="http://schemas.microsoft.com/office/powerpoint/2010/main" val="137765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627"/>
              </a:spcBef>
            </a:pPr>
            <a:r>
              <a:rPr lang="en-US" dirty="0"/>
              <a:t>If you aren’t getting Social Security or Railroad Retirement Board (RRB) benefits at least 4 months before you turn 65 (for instance, because you’re still working), you’ll need to sign up for Part A (even if you’re eligible to get Part A premium-free) and Part B. You should contact Social Security to apply for Medicare 3 months before you turn 65. If you worked for a railroad, contact the RRB to sign up. You don’t have to be retired to get Medicare. </a:t>
            </a:r>
          </a:p>
          <a:p>
            <a:pPr>
              <a:spcBef>
                <a:spcPts val="627"/>
              </a:spcBef>
            </a:pPr>
            <a:r>
              <a:rPr lang="en-US" dirty="0"/>
              <a:t>For people born in 1938 or later, their Social Security benefit may be affected by a provision that raises the age at which </a:t>
            </a:r>
            <a:r>
              <a:rPr lang="en-US" u="sng" dirty="0"/>
              <a:t>full</a:t>
            </a:r>
            <a:r>
              <a:rPr lang="en-US" dirty="0"/>
              <a:t> Social Security benefits are payable. Starting with people born in 1938, the age at which full retirement benefits are payable increases gradually. Those born in 1960 and later will receive full retirement benefits at 67.</a:t>
            </a:r>
          </a:p>
          <a:p>
            <a:pPr>
              <a:spcBef>
                <a:spcPts val="627"/>
              </a:spcBef>
            </a:pPr>
            <a:r>
              <a:rPr lang="en-US" dirty="0"/>
              <a:t>You can enroll online at </a:t>
            </a:r>
            <a:r>
              <a:rPr lang="en-US" dirty="0">
                <a:hlinkClick r:id="rId3"/>
              </a:rPr>
              <a:t>socialsecurity.gov</a:t>
            </a:r>
            <a:r>
              <a:rPr lang="en-US" dirty="0"/>
              <a:t>, or call 1-800-722-1213, TTY: 1-800-325-0778, or make an appointment a your local Social Security office. To find your local office, visit </a:t>
            </a:r>
            <a:r>
              <a:rPr lang="en-US" dirty="0">
                <a:hlinkClick r:id="rId4"/>
              </a:rPr>
              <a:t>secure.ssa.gov/ICON/</a:t>
            </a:r>
            <a:r>
              <a:rPr lang="en-US" dirty="0" err="1">
                <a:hlinkClick r:id="rId4"/>
              </a:rPr>
              <a:t>main.jsp</a:t>
            </a:r>
            <a:r>
              <a:rPr lang="en-US" dirty="0"/>
              <a:t>. </a:t>
            </a:r>
          </a:p>
          <a:p>
            <a:pPr>
              <a:spcBef>
                <a:spcPts val="627"/>
              </a:spcBef>
            </a:pPr>
            <a:r>
              <a:rPr lang="en-US" dirty="0"/>
              <a:t>You can calculate your age for collecting </a:t>
            </a:r>
            <a:r>
              <a:rPr lang="en-US" u="sng" dirty="0"/>
              <a:t>full</a:t>
            </a:r>
            <a:r>
              <a:rPr lang="en-US" dirty="0"/>
              <a:t> Social Security retirement benefits at </a:t>
            </a:r>
            <a:r>
              <a:rPr lang="en-US" u="sng" dirty="0">
                <a:hlinkClick r:id="rId5"/>
              </a:rPr>
              <a:t>ssa.gov/retirement/ageincrease.htm</a:t>
            </a:r>
            <a:r>
              <a:rPr lang="en-US" dirty="0"/>
              <a:t>.</a:t>
            </a:r>
          </a:p>
          <a:p>
            <a:pPr>
              <a:spcBef>
                <a:spcPts val="627"/>
              </a:spcBef>
            </a:pPr>
            <a:r>
              <a:rPr lang="en-US" dirty="0"/>
              <a:t>Those who sign up for Social Security early get partial retirement benefits. The earliest a person can start receiving reduced Social Security retirement benefits remains 62. By 2025, full retirement age will be 67 for everyone.</a:t>
            </a:r>
          </a:p>
          <a:p>
            <a:pPr>
              <a:spcBef>
                <a:spcPts val="637"/>
              </a:spcBef>
            </a:pPr>
            <a:r>
              <a:rPr lang="en-US" dirty="0"/>
              <a:t>For more information, visit </a:t>
            </a:r>
            <a:r>
              <a:rPr lang="en-US" u="sng" dirty="0">
                <a:solidFill>
                  <a:srgbClr val="0000FF"/>
                </a:solidFill>
                <a:ea typeface="Calibri"/>
                <a:cs typeface="Times New Roman"/>
                <a:hlinkClick r:id="rId6"/>
              </a:rPr>
              <a:t>socialsecurity.gov/pubs/EN-05-10035.pdf</a:t>
            </a:r>
            <a:r>
              <a:rPr lang="en-US" dirty="0" smtClean="0">
                <a:ea typeface="Calibri"/>
                <a:cs typeface="Times New Roman"/>
              </a:rPr>
              <a:t>.</a:t>
            </a:r>
            <a:endParaRPr lang="en-US" dirty="0">
              <a:ea typeface="Calibri"/>
              <a:cs typeface="Times New Roman"/>
            </a:endParaRPr>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1427093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7714" y="4005943"/>
            <a:ext cx="6564086" cy="4931228"/>
          </a:xfrm>
        </p:spPr>
        <p:txBody>
          <a:bodyPr/>
          <a:lstStyle/>
          <a:p>
            <a:r>
              <a:rPr lang="en-US" dirty="0"/>
              <a:t>Your first opportunity to enroll in Medicare is during your Initial Enrollment Period (IEP), which lasts 7 months. Your coverage starts based on when you enroll. If you enroll during the first 3 months of your IEP (the 3 months before the month you turn 65), your coverage will begin the first day of the month you turn 65. If you enroll the month you turn 65, your coverage will begin the first day of the next month. If you enroll in the last 3 months of your IEP (the 3 months after you turn 65), your coverage will begin 2 to 3 months after you turn 65.</a:t>
            </a:r>
          </a:p>
          <a:p>
            <a:r>
              <a:rPr lang="en-US" dirty="0"/>
              <a:t>If you're eligible for premium-free Part A, you can enroll in Part A once your IEP begins (3 months before you turn 65) and any month afterward. If you're not eligible for premium-free Part A, you can only enroll in Part A during your IEP or during the limited Part B enrollment periods. Only people who don’t qualify for free Part A must pay a premium for Part A coverage. You must pay a monthly premium for both Part B and premium Part A coverage.</a:t>
            </a:r>
          </a:p>
          <a:p>
            <a:r>
              <a:rPr lang="en-US" dirty="0"/>
              <a:t>If you enroll in free Part A later, your Part A coverage will start 6 months back from the date Social Security determines you're eligible. This is also required by law. You can't pick your free Part A start date. The date free Part A begins is important if you contribute to a Health Savings Account (HSA) because you can’t deposit money in your HSA for 6 months before your Part A start date. If you contribute to your HSA after your Medicare coverage starts, you may have to pay a tax penalty.</a:t>
            </a:r>
          </a:p>
          <a:p>
            <a:r>
              <a:rPr lang="en-US" dirty="0"/>
              <a:t>For everyone (whether you get premium-free Part A or have to pay a premium for it), you can only enroll in Part B </a:t>
            </a:r>
            <a:r>
              <a:rPr lang="en-US" dirty="0" smtClean="0"/>
              <a:t>during</a:t>
            </a:r>
          </a:p>
          <a:p>
            <a:pPr marL="171450" indent="-171450">
              <a:buFont typeface="Wingdings" panose="05000000000000000000" pitchFamily="2" charset="2"/>
              <a:buChar char="§"/>
            </a:pPr>
            <a:r>
              <a:rPr lang="en-US" dirty="0" smtClean="0"/>
              <a:t>Your IEP</a:t>
            </a:r>
          </a:p>
          <a:p>
            <a:pPr marL="171450" indent="-171450">
              <a:buFont typeface="Wingdings" panose="05000000000000000000" pitchFamily="2" charset="2"/>
              <a:buChar char="§"/>
            </a:pPr>
            <a:r>
              <a:rPr lang="en-US" dirty="0" smtClean="0"/>
              <a:t>The </a:t>
            </a:r>
            <a:r>
              <a:rPr lang="en-US" dirty="0"/>
              <a:t>annual General Enrollment Period which is from January 1–March 31 each </a:t>
            </a:r>
            <a:r>
              <a:rPr lang="en-US" dirty="0" smtClean="0"/>
              <a:t>year</a:t>
            </a:r>
          </a:p>
          <a:p>
            <a:pPr marL="171450" indent="-171450">
              <a:buFont typeface="Wingdings" panose="05000000000000000000" pitchFamily="2" charset="2"/>
              <a:buChar char="§"/>
            </a:pPr>
            <a:r>
              <a:rPr lang="en-US" dirty="0" smtClean="0"/>
              <a:t>In </a:t>
            </a:r>
            <a:r>
              <a:rPr lang="en-US" dirty="0"/>
              <a:t>limited situations, a Special Enrollment Period (see page </a:t>
            </a:r>
            <a:r>
              <a:rPr lang="en-US" dirty="0" smtClean="0"/>
              <a:t>13)</a:t>
            </a:r>
            <a:endParaRPr lang="en-US" dirty="0"/>
          </a:p>
          <a:p>
            <a:r>
              <a:rPr lang="en-US" dirty="0"/>
              <a:t>If you don't enroll in Part B (or premium Part A) during your IEP, you may have to pay a penalty. For Part B, it's a lifetime penalty for as long as you have Part B.</a:t>
            </a:r>
          </a:p>
          <a:p>
            <a:endParaRPr lang="en-US" dirty="0"/>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257068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If you didn’t sign up for Part B (or premium Part A) during your Initial Enrollment Period (IEP), you can enroll during the General Enrollment Period (GEP). </a:t>
            </a:r>
          </a:p>
          <a:p>
            <a:r>
              <a:rPr lang="en-US" dirty="0" smtClean="0"/>
              <a:t>The GEP occurs January 1 through March 31 each year. If you enroll in the GEP, your coverage will begin July 1. </a:t>
            </a:r>
          </a:p>
          <a:p>
            <a:r>
              <a:rPr lang="en-US" dirty="0" smtClean="0"/>
              <a:t>If you aren't eligible for premium-free Part A and you don't buy it when you're first eligible, your monthly premium may go up 10%. You'll have to pay the higher premium for twice the number of years you could’ve had Part A, but didn't sign up.</a:t>
            </a:r>
          </a:p>
          <a:p>
            <a:r>
              <a:rPr lang="en-US" dirty="0" smtClean="0"/>
              <a:t>Generally, if you don’t take Part B when you’re first eligible and more than 12 months have passed since you turned 65, you'll likely have to pay a penalty that's added to your monthly Part B premium. The Part B penalty is 10% for each full 12-month period you could’ve had Part B, but didn’t sign up for it. In most cases you’ll have to pay this penalty for as long as you have Part B. </a:t>
            </a:r>
            <a:endParaRPr lang="en-US" dirty="0"/>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1133686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061637"/>
            <a:ext cx="5901956" cy="4768330"/>
          </a:xfrm>
        </p:spPr>
        <p:txBody>
          <a:bodyPr/>
          <a:lstStyle/>
          <a:p>
            <a:r>
              <a:rPr lang="en-US" dirty="0" smtClean="0"/>
              <a:t>There are very few Special Enrollment Periods (SEPs) for Part B and premium Part A allowed by law. Most people don't qualify for an SEP. However, if you're still working, you may be eligible. The SEP allows you to enroll after your Initial Enrollment Period (IEP) and not wait for the General Enrollment Period (GEP), and you won’t have to pay a penalty. </a:t>
            </a:r>
          </a:p>
          <a:p>
            <a:r>
              <a:rPr lang="en-US" dirty="0" smtClean="0"/>
              <a:t>To be eligible, you must have employer group health plan (EGHP) coverage based on active, current employment. If you're 65 or older, you must get this employer-sponsored coverage based on your or your spouse’s current employment. If you have Medicare based on disability, you can also have employer-sponsored coverage based on a family member’s current employment.</a:t>
            </a:r>
          </a:p>
          <a:p>
            <a:r>
              <a:rPr lang="en-US" dirty="0" smtClean="0"/>
              <a:t>You must have this EGHP coverage for all the months you were eligible to enroll in Part B, but didn’t. For most people, this means you had EGHP coverage since you turned 65.</a:t>
            </a:r>
          </a:p>
          <a:p>
            <a:r>
              <a:rPr lang="en-US" dirty="0" smtClean="0"/>
              <a:t>If you’re eligible, you can enroll using the SEP at any time while you have EGHP coverage based on active, current employment. If you lose either the EGHP coverage or the current employment, you have 8 months to enroll. If you don’t enroll within the 8 months, you'll have to wait until the next GEP to enroll, you'll have a gap in your coverage, and you may have to pay a penalty.</a:t>
            </a:r>
          </a:p>
          <a:p>
            <a:r>
              <a:rPr lang="en-US" dirty="0" smtClean="0"/>
              <a:t>It's important to note that </a:t>
            </a:r>
            <a:r>
              <a:rPr lang="en-US" dirty="0"/>
              <a:t>Consolidated Omnibus Budget Reconciliation Act </a:t>
            </a:r>
            <a:r>
              <a:rPr lang="en-US" dirty="0" smtClean="0"/>
              <a:t>(COBRA), retiree coverage, long-term worker’s compensation, or Veterans Affairs coverage isn't considered active, current employment.</a:t>
            </a:r>
          </a:p>
          <a:p>
            <a:r>
              <a:rPr lang="en-US" dirty="0" smtClean="0"/>
              <a:t>You should contact your employer or union benefits administrator to find out how your insurance works with Medicare and if it would be to your advantage to delay Part B enrollment.</a:t>
            </a:r>
            <a:endParaRPr lang="en-US" dirty="0"/>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283657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p:txBody>
          <a:bodyPr/>
          <a:lstStyle/>
          <a:p>
            <a:r>
              <a:rPr lang="en-US" dirty="0" smtClean="0"/>
              <a:t>Check Your Knowledge―Question 1</a:t>
            </a:r>
          </a:p>
          <a:p>
            <a:r>
              <a:rPr lang="en-US" dirty="0" smtClean="0"/>
              <a:t>Why is your Initial Enrollment Period important?</a:t>
            </a:r>
          </a:p>
          <a:p>
            <a:pPr marL="231961" indent="-231961">
              <a:buFont typeface="+mj-lt"/>
              <a:buAutoNum type="alphaLcPeriod"/>
            </a:pPr>
            <a:r>
              <a:rPr lang="en-US" dirty="0" smtClean="0"/>
              <a:t>Missed enrollment deadlines could result in penalties</a:t>
            </a:r>
          </a:p>
          <a:p>
            <a:pPr marL="231961" indent="-231961">
              <a:buFont typeface="+mj-lt"/>
              <a:buAutoNum type="alphaLcPeriod"/>
            </a:pPr>
            <a:r>
              <a:rPr lang="en-US" dirty="0" smtClean="0"/>
              <a:t>It’s your first opportunity to enroll in Medicare</a:t>
            </a:r>
          </a:p>
          <a:p>
            <a:pPr marL="231961" indent="-231961">
              <a:buFont typeface="+mj-lt"/>
              <a:buAutoNum type="alphaLcPeriod"/>
            </a:pPr>
            <a:r>
              <a:rPr lang="en-US" dirty="0" smtClean="0"/>
              <a:t>When you enroll impacts when your coverage begins</a:t>
            </a:r>
          </a:p>
          <a:p>
            <a:pPr marL="231961" indent="-231961">
              <a:buFont typeface="+mj-lt"/>
              <a:buAutoNum type="alphaLcPeriod"/>
            </a:pPr>
            <a:r>
              <a:rPr lang="en-US" dirty="0" smtClean="0"/>
              <a:t>All of the above</a:t>
            </a:r>
          </a:p>
          <a:p>
            <a:r>
              <a:rPr lang="en-US" b="1" dirty="0" smtClean="0"/>
              <a:t>Answer: d. All of the above</a:t>
            </a:r>
            <a:r>
              <a:rPr lang="en-US" dirty="0" smtClean="0"/>
              <a:t>. The Initial Enrollment Period (IEP) is what becomes available to you when you first become eligible for Medicare and lasts for 7 months (3 months before your 65th birthday, the month of your birthday, and 3 months after your birthday).  It’s your first opportunity to enroll. When you sign up impacts the date your coverage starts and delaying enrollment after becoming eligible could result in lifelong penalties. </a:t>
            </a:r>
          </a:p>
          <a:p>
            <a:endParaRPr lang="en-US" dirty="0" smtClean="0"/>
          </a:p>
        </p:txBody>
      </p:sp>
    </p:spTree>
    <p:extLst>
      <p:ext uri="{BB962C8B-B14F-4D97-AF65-F5344CB8AC3E}">
        <p14:creationId xmlns:p14="http://schemas.microsoft.com/office/powerpoint/2010/main" val="369697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There are some decisions you’ll need to make about your Medicare coverage, including the following:</a:t>
            </a:r>
          </a:p>
          <a:p>
            <a:pPr marL="171447" indent="-171447">
              <a:buFont typeface="Wingdings" panose="05000000000000000000" pitchFamily="2" charset="2"/>
              <a:buChar char="§"/>
            </a:pPr>
            <a:r>
              <a:rPr lang="en-US" dirty="0" smtClean="0"/>
              <a:t>Do I want Original Medicare or should I consider a Medicare Advantage Plan?</a:t>
            </a:r>
          </a:p>
          <a:p>
            <a:pPr marL="171447" indent="-171447">
              <a:buFont typeface="Wingdings" panose="05000000000000000000" pitchFamily="2" charset="2"/>
              <a:buChar char="§"/>
            </a:pPr>
            <a:r>
              <a:rPr lang="en-US" dirty="0" smtClean="0"/>
              <a:t>Should I take Part A and Part B? When?</a:t>
            </a:r>
          </a:p>
          <a:p>
            <a:pPr marL="171447" indent="-171447">
              <a:buFont typeface="Wingdings" panose="05000000000000000000" pitchFamily="2" charset="2"/>
              <a:buChar char="§"/>
            </a:pPr>
            <a:r>
              <a:rPr lang="en-US" dirty="0" smtClean="0"/>
              <a:t>Do I need a Medigap policy?</a:t>
            </a:r>
          </a:p>
          <a:p>
            <a:pPr marL="171447" indent="-171447">
              <a:buFont typeface="Wingdings" panose="05000000000000000000" pitchFamily="2" charset="2"/>
              <a:buChar char="§"/>
            </a:pPr>
            <a:r>
              <a:rPr lang="en-US" dirty="0" smtClean="0"/>
              <a:t>What about Part D?</a:t>
            </a:r>
          </a:p>
          <a:p>
            <a:pPr marL="171447" indent="-171447">
              <a:buFont typeface="Wingdings" panose="05000000000000000000" pitchFamily="2" charset="2"/>
              <a:buChar char="§"/>
            </a:pPr>
            <a:r>
              <a:rPr lang="en-US" dirty="0" smtClean="0"/>
              <a:t>What do I need to do if I’m not retiring at 65?</a:t>
            </a:r>
          </a:p>
          <a:p>
            <a:pPr lvl="1"/>
            <a:endParaRPr lang="en-US" dirty="0" smtClean="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2929882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Medicare Part A (Hospital Insurance) helps cover medically necessary inpatient services.</a:t>
            </a:r>
          </a:p>
          <a:p>
            <a:pPr marL="171447" indent="-171447">
              <a:buFont typeface="Wingdings" panose="05000000000000000000" pitchFamily="2" charset="2"/>
              <a:buChar char="§"/>
            </a:pPr>
            <a:r>
              <a:rPr lang="en-US" dirty="0"/>
              <a:t>Hospital inpatient care—Semi-private room, meals, general nursing, other hospital services and supplies, as well as care in inpatient rehabilitation facilities and inpatient mental health care in a psychiatric hospital (lifetime 190-day limit). </a:t>
            </a:r>
          </a:p>
          <a:p>
            <a:pPr marL="171447" indent="-171447">
              <a:buFont typeface="Wingdings" panose="05000000000000000000" pitchFamily="2" charset="2"/>
              <a:buChar char="§"/>
            </a:pPr>
            <a:r>
              <a:rPr lang="en-US" dirty="0"/>
              <a:t>Inpatient skilled nursing facility (SNF) care (not custodial or long-term care) under certain conditions.</a:t>
            </a:r>
          </a:p>
          <a:p>
            <a:pPr marL="171447" indent="-171447">
              <a:buFont typeface="Wingdings" panose="05000000000000000000" pitchFamily="2" charset="2"/>
              <a:buChar char="§"/>
            </a:pPr>
            <a:r>
              <a:rPr lang="en-US" dirty="0"/>
              <a:t>Blood—In most cases, if you need blood as an inpatient, you won’t have to pay or replace it. </a:t>
            </a:r>
          </a:p>
          <a:p>
            <a:pPr marL="171447" indent="-171447">
              <a:buFont typeface="Wingdings" panose="05000000000000000000" pitchFamily="2" charset="2"/>
              <a:buChar char="§"/>
            </a:pPr>
            <a:r>
              <a:rPr lang="en-US" dirty="0"/>
              <a:t>Certain inpatient health care services in approved religious nonmedical health care institutions (RNHCIs). Medicare will only cover the inpatient non-religious, nonmedical items and services. Examples include room and board, or any items or services that don't require a doctor's order or prescription, like un-medicated wound dressings or use of a simple walker.</a:t>
            </a:r>
          </a:p>
          <a:p>
            <a:pPr marL="171447" indent="-171447">
              <a:buFont typeface="Wingdings" panose="05000000000000000000" pitchFamily="2" charset="2"/>
              <a:buChar char="§"/>
            </a:pPr>
            <a:r>
              <a:rPr lang="en-US" dirty="0"/>
              <a:t>Home health care—A doctor, or certain health care providers who work with the doctor, must see you face-to-face to certify that you need home health services. You must be homebound, which means that leaving home is a major effort. </a:t>
            </a:r>
          </a:p>
          <a:p>
            <a:pPr marL="171447" indent="-171447">
              <a:buFont typeface="Wingdings" panose="05000000000000000000" pitchFamily="2" charset="2"/>
              <a:buChar char="§"/>
            </a:pPr>
            <a:r>
              <a:rPr lang="en-US" dirty="0"/>
              <a:t>Hospice care—Your doctor must certify that you’re expected to live 6 months or less. Coverage includes drugs for pain relief and symptom management; medical, nursing, and social services; and services Medicare usually doesn’t cover, such as grief counseling.</a:t>
            </a:r>
          </a:p>
          <a:p>
            <a:r>
              <a:rPr lang="en-US" b="1" dirty="0"/>
              <a:t>NOTE</a:t>
            </a:r>
            <a:r>
              <a:rPr lang="en-US" dirty="0"/>
              <a:t>: Medicare doesn’t pay for your hospital or medical bills if you’re not lawfully present in the United States. Also, in most situations, Medicare doesn’t pay for your hospital or medical bills if you're incarcerated</a:t>
            </a:r>
            <a:r>
              <a:rPr lang="en-US" dirty="0" smtClean="0"/>
              <a:t>.</a:t>
            </a:r>
            <a:endParaRPr lang="en-US" dirty="0"/>
          </a:p>
        </p:txBody>
      </p:sp>
    </p:spTree>
    <p:extLst>
      <p:ext uri="{BB962C8B-B14F-4D97-AF65-F5344CB8AC3E}">
        <p14:creationId xmlns:p14="http://schemas.microsoft.com/office/powerpoint/2010/main" val="660616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68087" y="4148668"/>
            <a:ext cx="6085114" cy="4436533"/>
          </a:xfrm>
        </p:spPr>
        <p:txBody>
          <a:bodyPr/>
          <a:lstStyle/>
          <a:p>
            <a:pPr>
              <a:spcBef>
                <a:spcPts val="611"/>
              </a:spcBef>
            </a:pPr>
            <a:r>
              <a:rPr lang="en-US" dirty="0"/>
              <a:t>Here is more detail about what is covered under Part A:</a:t>
            </a:r>
          </a:p>
          <a:p>
            <a:pPr marL="174694" indent="-174694">
              <a:spcBef>
                <a:spcPts val="611"/>
              </a:spcBef>
              <a:buFont typeface="Wingdings" panose="05000000000000000000" pitchFamily="2" charset="2"/>
              <a:buChar char="§"/>
            </a:pPr>
            <a:r>
              <a:rPr lang="en-US" dirty="0"/>
              <a:t>Blood—In most cases, if you need blood as an inpatient, you won’t have to pay or replace it. </a:t>
            </a:r>
          </a:p>
          <a:p>
            <a:pPr marL="174694" indent="-174694">
              <a:spcBef>
                <a:spcPts val="611"/>
              </a:spcBef>
              <a:buFont typeface="Wingdings" panose="05000000000000000000" pitchFamily="2" charset="2"/>
              <a:buChar char="§"/>
            </a:pPr>
            <a:r>
              <a:rPr lang="en-US" dirty="0"/>
              <a:t>Certain inpatient health care services in approved religious nonmedical health care institutions (RNHCIs)—Medicare will only cover the inpatient non-religious, nonmedical items and services. Examples include room and board, or any items or services that don't require a doctor's order or prescription, like un-medicated wound dressings or use of a simple walker.</a:t>
            </a:r>
          </a:p>
          <a:p>
            <a:pPr marL="174694" indent="-174694">
              <a:spcBef>
                <a:spcPts val="611"/>
              </a:spcBef>
              <a:buFont typeface="Wingdings" panose="05000000000000000000" pitchFamily="2" charset="2"/>
              <a:buChar char="§"/>
            </a:pPr>
            <a:r>
              <a:rPr lang="en-US" dirty="0"/>
              <a:t>Home health </a:t>
            </a:r>
            <a:r>
              <a:rPr lang="en-US" dirty="0" smtClean="0"/>
              <a:t>care</a:t>
            </a:r>
            <a:endParaRPr lang="en-US" dirty="0"/>
          </a:p>
          <a:p>
            <a:pPr marL="174694" indent="-174694">
              <a:spcBef>
                <a:spcPts val="611"/>
              </a:spcBef>
              <a:buFont typeface="Wingdings" panose="05000000000000000000" pitchFamily="2" charset="2"/>
              <a:buChar char="§"/>
            </a:pPr>
            <a:r>
              <a:rPr lang="en-US" dirty="0"/>
              <a:t>Hospice </a:t>
            </a:r>
            <a:r>
              <a:rPr lang="en-US" dirty="0" smtClean="0"/>
              <a:t>care </a:t>
            </a:r>
            <a:endParaRPr lang="en-US" dirty="0"/>
          </a:p>
          <a:p>
            <a:pPr fontAlgn="base">
              <a:spcBef>
                <a:spcPts val="611"/>
              </a:spcBef>
            </a:pPr>
            <a:r>
              <a:rPr lang="en-US" b="1" dirty="0"/>
              <a:t>What's not covered?</a:t>
            </a:r>
          </a:p>
          <a:p>
            <a:pPr fontAlgn="base">
              <a:spcBef>
                <a:spcPts val="611"/>
              </a:spcBef>
            </a:pPr>
            <a:r>
              <a:rPr lang="en-US" dirty="0"/>
              <a:t>Private-duty nursing, private room (unless medically necessary), television and phone in your room (if there's a separate charge for these items), and personal care items, like razors or slipper socks aren't covered by Medicare</a:t>
            </a:r>
            <a:r>
              <a:rPr lang="en-US" dirty="0" smtClean="0"/>
              <a:t>.</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2104202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185058" y="3894910"/>
            <a:ext cx="6528143" cy="4744123"/>
          </a:xfrm>
        </p:spPr>
        <p:txBody>
          <a:bodyPr>
            <a:normAutofit/>
          </a:bodyPr>
          <a:lstStyle/>
          <a:p>
            <a:r>
              <a:rPr lang="en-US" sz="1100" dirty="0"/>
              <a:t>You usually don’t pay a monthly premium for Part A coverage if you or your spouse paid Medicare taxes while working. This is sometimes called premium-free Part A. Federal Insurance Contributions Act (FICA) tax is a United States federal payroll (or employment) tax imposed on both employees and employers to fund Social Security and Medicare. </a:t>
            </a:r>
          </a:p>
          <a:p>
            <a:r>
              <a:rPr lang="en-US" sz="1100" dirty="0"/>
              <a:t>About 99% of people with Medicare don’t pay a Part A premium since they’ve </a:t>
            </a:r>
            <a:r>
              <a:rPr lang="en-US" sz="1100" dirty="0" smtClean="0"/>
              <a:t>worked</a:t>
            </a:r>
            <a:r>
              <a:rPr lang="en-US" sz="1100" baseline="0" dirty="0" smtClean="0"/>
              <a:t> </a:t>
            </a:r>
            <a:r>
              <a:rPr lang="en-US" sz="1100" dirty="0" smtClean="0"/>
              <a:t>at </a:t>
            </a:r>
            <a:r>
              <a:rPr lang="en-US" sz="1100" dirty="0"/>
              <a:t>least 40 quarters of Medicare-covered employment. Enrollees 65 and over and certain persons with disabilities who have fewer than 40 quarters of coverage pay a monthly premium to </a:t>
            </a:r>
            <a:r>
              <a:rPr lang="en-US" sz="1100" dirty="0" smtClean="0"/>
              <a:t>get coverage </a:t>
            </a:r>
            <a:r>
              <a:rPr lang="en-US" sz="1100" dirty="0"/>
              <a:t>under Part A. </a:t>
            </a:r>
          </a:p>
          <a:p>
            <a:r>
              <a:rPr lang="en-US" sz="1100" dirty="0"/>
              <a:t>If you aren’t eligible for premium-free Part A, you may be able to buy Part A if you’re</a:t>
            </a:r>
          </a:p>
          <a:p>
            <a:pPr marL="171447" indent="-171447">
              <a:buFont typeface="Wingdings" panose="05000000000000000000" pitchFamily="2" charset="2"/>
              <a:buChar char="§"/>
            </a:pPr>
            <a:r>
              <a:rPr lang="en-US" sz="1100" dirty="0"/>
              <a:t>65 or older, and you have </a:t>
            </a:r>
            <a:r>
              <a:rPr lang="en-US" sz="1100" dirty="0" smtClean="0"/>
              <a:t>enrolled in (or </a:t>
            </a:r>
            <a:r>
              <a:rPr lang="en-US" sz="1100" dirty="0"/>
              <a:t>are enrolling in) Part B, and meet the citizenship and residency requirements.</a:t>
            </a:r>
          </a:p>
          <a:p>
            <a:pPr marL="171447" indent="-171447">
              <a:buFont typeface="Wingdings" panose="05000000000000000000" pitchFamily="2" charset="2"/>
              <a:buChar char="§"/>
            </a:pPr>
            <a:r>
              <a:rPr lang="en-US" sz="1100" dirty="0"/>
              <a:t>Under 65, have a disability, and your premium-free Part A coverage ended because you returned to work. (If you’re under 65 and have a disability, you may continue to get premium-free Part A for up to 8 1/2 years after you return to work.) </a:t>
            </a:r>
          </a:p>
          <a:p>
            <a:r>
              <a:rPr lang="en-US" sz="1100" dirty="0"/>
              <a:t>In most cases, if you choose to buy Part A, you must also have Part B and pay monthly premiums for both. The amount of the premium depends on how long you or your spouse worked in Medicare-covered employment. </a:t>
            </a:r>
          </a:p>
          <a:p>
            <a:pPr>
              <a:spcBef>
                <a:spcPts val="395"/>
              </a:spcBef>
            </a:pPr>
            <a:r>
              <a:rPr lang="en-US" sz="1100" dirty="0"/>
              <a:t>Social Security determines if you have to pay a monthly premium for Part A. In </a:t>
            </a:r>
            <a:r>
              <a:rPr lang="en-US" sz="1100" dirty="0" smtClean="0"/>
              <a:t>2018, </a:t>
            </a:r>
            <a:r>
              <a:rPr lang="en-US" sz="1100" dirty="0"/>
              <a:t>the Part A premium for a person who has worked less than 30 quarters of Medicare covered employment is $</a:t>
            </a:r>
            <a:r>
              <a:rPr lang="en-US" sz="1100" dirty="0" smtClean="0"/>
              <a:t>422 </a:t>
            </a:r>
            <a:r>
              <a:rPr lang="en-US" sz="1100" dirty="0"/>
              <a:t>per month. Those who have between 30 and 39 quarters of coverage may buy Part A at a reduced monthly premium rate, which is $</a:t>
            </a:r>
            <a:r>
              <a:rPr lang="en-US" sz="1100" dirty="0" smtClean="0"/>
              <a:t>232 </a:t>
            </a:r>
            <a:r>
              <a:rPr lang="en-US" sz="1100" dirty="0"/>
              <a:t>for </a:t>
            </a:r>
            <a:r>
              <a:rPr lang="en-US" sz="1100" dirty="0" smtClean="0"/>
              <a:t>2018. </a:t>
            </a:r>
            <a:endParaRPr lang="en-US" sz="1100" dirty="0"/>
          </a:p>
          <a:p>
            <a:r>
              <a:rPr lang="en-US" sz="1100" dirty="0"/>
              <a:t>If you aren’t eligible for premium-free Part A, and you don’t buy it when you’re first eligible, your monthly premium may go up 10% for every 12 months you didn’t have the coverage. You’ll have to pay the higher premium for twice the number of years you could’ve had Part A, but didn’t sign up. </a:t>
            </a:r>
          </a:p>
          <a:p>
            <a:r>
              <a:rPr lang="en-US" sz="1100" dirty="0"/>
              <a:t>If you have limited income and resources, your state may help you pay for Part A and/or Part B. Call Social Security at 1‑800‑772–1213 for more information about the Part A premium. </a:t>
            </a:r>
            <a:r>
              <a:rPr lang="en-US" sz="1100" dirty="0" smtClean="0"/>
              <a:t>TTY: 1-800-325-0778</a:t>
            </a:r>
            <a:r>
              <a:rPr lang="en-US" sz="1100" dirty="0"/>
              <a:t>.</a:t>
            </a:r>
          </a:p>
        </p:txBody>
      </p:sp>
      <p:sp>
        <p:nvSpPr>
          <p:cNvPr id="8" name="Slide Image Placeholder 7"/>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2497070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01396" y="4005944"/>
            <a:ext cx="6591289" cy="4590334"/>
          </a:xfrm>
        </p:spPr>
        <p:txBody>
          <a:bodyPr>
            <a:normAutofit/>
          </a:bodyPr>
          <a:lstStyle/>
          <a:p>
            <a:r>
              <a:rPr lang="en-US" dirty="0" smtClean="0"/>
              <a:t>There are costs you pay in Original Medicare. The actual dollar amounts are updated yearly. To see the most current amounts, visit </a:t>
            </a:r>
            <a:r>
              <a:rPr lang="en-US" dirty="0" smtClean="0">
                <a:hlinkClick r:id="rId3"/>
              </a:rPr>
              <a:t>Medicare.gov/your-medicare-costs/costs-at-a-glance/costs-at-glance.html</a:t>
            </a:r>
            <a:r>
              <a:rPr lang="en-US" dirty="0" smtClean="0"/>
              <a:t>. This is what you pay per benefit period (discussed on the next page) for Part A–covered medically necessary services:</a:t>
            </a:r>
          </a:p>
          <a:p>
            <a:pPr marL="171447" indent="-171447">
              <a:buFont typeface="Wingdings" panose="05000000000000000000" pitchFamily="2" charset="2"/>
              <a:buChar char="§"/>
            </a:pPr>
            <a:r>
              <a:rPr lang="en-US" dirty="0" smtClean="0"/>
              <a:t>Hospital Inpatient Stay: </a:t>
            </a:r>
            <a:r>
              <a:rPr lang="en-US" dirty="0" smtClean="0">
                <a:hlinkClick r:id="rId4"/>
              </a:rPr>
              <a:t>Medicare.gov/coverage/hospital-care-inpatient.html</a:t>
            </a:r>
            <a:endParaRPr lang="en-US" dirty="0" smtClean="0"/>
          </a:p>
          <a:p>
            <a:pPr marL="347657" lvl="1" indent="-173035">
              <a:buFont typeface="Arial" panose="020B0604020202020204" pitchFamily="34" charset="0"/>
              <a:buChar char="•"/>
            </a:pPr>
            <a:r>
              <a:rPr lang="en-US" dirty="0" smtClean="0"/>
              <a:t>The deductible amount for days 1–60, a fee for coinsurance per day for days 61–90, a fee per “lifetime reserve day” after day 90 of each benefit period* (up to 60 days over your lifetime); all costs for each day after the lifetime reserve days; Inpatient mental health care in a psychiatric hospital limited to 190 days in a lifetime </a:t>
            </a:r>
          </a:p>
          <a:p>
            <a:pPr marL="171447" indent="-171447">
              <a:buFont typeface="Wingdings" panose="05000000000000000000" pitchFamily="2" charset="2"/>
              <a:buChar char="§"/>
            </a:pPr>
            <a:r>
              <a:rPr lang="en-US" dirty="0" smtClean="0"/>
              <a:t>Skilled Nursing Facility (SNF) Care: </a:t>
            </a:r>
            <a:r>
              <a:rPr lang="en-US" dirty="0" smtClean="0">
                <a:hlinkClick r:id="rId5"/>
              </a:rPr>
              <a:t>Medicare.gov/coverage/skilled-nursing-facility-care.html</a:t>
            </a:r>
            <a:endParaRPr lang="en-US" dirty="0" smtClean="0"/>
          </a:p>
          <a:p>
            <a:pPr marL="347657" lvl="1" indent="-173035">
              <a:buFont typeface="Arial" panose="020B0604020202020204" pitchFamily="34" charset="0"/>
              <a:buChar char="•"/>
            </a:pPr>
            <a:r>
              <a:rPr lang="en-US" dirty="0" smtClean="0"/>
              <a:t>$0 for first 20 days of each benefit period; a fee for coinsurance per day for days 21–100 of each benefit period; all costs after day 100 (See benefit periods on page 20)</a:t>
            </a:r>
          </a:p>
          <a:p>
            <a:pPr marL="171447" indent="-171447">
              <a:buFont typeface="Wingdings" panose="05000000000000000000" pitchFamily="2" charset="2"/>
              <a:buChar char="§"/>
            </a:pPr>
            <a:r>
              <a:rPr lang="en-US" dirty="0" smtClean="0"/>
              <a:t>Home Health Care Services: </a:t>
            </a:r>
            <a:r>
              <a:rPr lang="en-US" dirty="0" smtClean="0">
                <a:hlinkClick r:id="rId6"/>
              </a:rPr>
              <a:t>Medicare.gov/coverage/home-health-services.html</a:t>
            </a:r>
            <a:endParaRPr lang="en-US" dirty="0" smtClean="0"/>
          </a:p>
          <a:p>
            <a:pPr marL="347657" lvl="1" indent="-173035">
              <a:buFont typeface="Arial" panose="020B0604020202020204" pitchFamily="34" charset="0"/>
              <a:buChar char="•"/>
            </a:pPr>
            <a:r>
              <a:rPr lang="en-US" dirty="0" smtClean="0"/>
              <a:t>$0 for home health care services </a:t>
            </a:r>
          </a:p>
          <a:p>
            <a:pPr marL="347657" lvl="1" indent="-173035">
              <a:buFont typeface="Arial" panose="020B0604020202020204" pitchFamily="34" charset="0"/>
              <a:buChar char="•"/>
            </a:pPr>
            <a:r>
              <a:rPr lang="en-US" dirty="0" smtClean="0"/>
              <a:t>20% of the Medicare-approved amount (coinsurance) for durable medical equipment for providers accepting assignment (must use a contract provider if in a Competitive Bidding Area)</a:t>
            </a:r>
          </a:p>
          <a:p>
            <a:r>
              <a:rPr lang="en-US" b="1" dirty="0" smtClean="0"/>
              <a:t>NOTE</a:t>
            </a:r>
            <a:r>
              <a:rPr lang="en-US" dirty="0" smtClean="0"/>
              <a:t>: If you can’t afford to pay these costs, there are programs that may help. These programs are discussed later in this presentation.</a:t>
            </a:r>
          </a:p>
          <a:p>
            <a:pPr lvl="1"/>
            <a:endParaRPr lang="en-US" dirty="0"/>
          </a:p>
        </p:txBody>
      </p:sp>
      <p:sp>
        <p:nvSpPr>
          <p:cNvPr id="6" name="Slide Image Placeholder 5"/>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10698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alibri" panose="020F0502020204030204" pitchFamily="34" charset="0"/>
              </a:rPr>
              <a:t>The </a:t>
            </a:r>
            <a:r>
              <a:rPr lang="en-US" dirty="0" smtClean="0">
                <a:solidFill>
                  <a:srgbClr val="000000"/>
                </a:solidFill>
                <a:latin typeface="Calibri" panose="020F0502020204030204" pitchFamily="34" charset="0"/>
              </a:rPr>
              <a:t>materials are </a:t>
            </a:r>
            <a:r>
              <a:rPr lang="en-US" dirty="0">
                <a:solidFill>
                  <a:srgbClr val="000000"/>
                </a:solidFill>
                <a:latin typeface="Calibri" panose="020F0502020204030204" pitchFamily="34" charset="0"/>
              </a:rPr>
              <a:t>designed for information givers/trainers that are familiar with the Medicare </a:t>
            </a:r>
            <a:r>
              <a:rPr lang="en-US" dirty="0" smtClean="0">
                <a:solidFill>
                  <a:srgbClr val="000000"/>
                </a:solidFill>
                <a:latin typeface="Calibri" panose="020F0502020204030204" pitchFamily="34" charset="0"/>
              </a:rPr>
              <a:t>Program</a:t>
            </a:r>
            <a:r>
              <a:rPr lang="en-US" dirty="0">
                <a:solidFill>
                  <a:srgbClr val="000000"/>
                </a:solidFill>
                <a:latin typeface="Calibri" panose="020F0502020204030204" pitchFamily="34" charset="0"/>
              </a:rPr>
              <a:t>, and would like to have prepared information for their presentations for new partners who counsel people with Medicare. </a:t>
            </a:r>
            <a:endParaRPr lang="en-US" dirty="0" smtClean="0">
              <a:solidFill>
                <a:srgbClr val="000000"/>
              </a:solidFill>
              <a:latin typeface="Calibri" panose="020F0502020204030204" pitchFamily="34" charset="0"/>
            </a:endParaRPr>
          </a:p>
          <a:p>
            <a:r>
              <a:rPr lang="en-US" dirty="0"/>
              <a:t>The module consists of </a:t>
            </a:r>
            <a:r>
              <a:rPr lang="en-US" dirty="0" smtClean="0"/>
              <a:t>64 </a:t>
            </a:r>
            <a:r>
              <a:rPr lang="en-US" dirty="0"/>
              <a:t>PowerPoint slides with corresponding speaker’s notes, web links, and 9 check-your-knowledge questions. It can be presented in about 60 minutes. Allow approximately </a:t>
            </a:r>
            <a:r>
              <a:rPr lang="en-US" dirty="0" smtClean="0"/>
              <a:t>15 </a:t>
            </a:r>
            <a:r>
              <a:rPr lang="en-US" dirty="0"/>
              <a:t>more minutes for discussion, questions, and answers. Additional time may be added for add-on activities. </a:t>
            </a:r>
          </a:p>
          <a:p>
            <a:r>
              <a:rPr lang="en-US" b="1" dirty="0"/>
              <a:t>Additional materials available</a:t>
            </a:r>
            <a:r>
              <a:rPr lang="en-US" dirty="0"/>
              <a:t>: </a:t>
            </a:r>
          </a:p>
          <a:p>
            <a:pPr marL="171450" indent="-171450">
              <a:buFont typeface="Wingdings" panose="05000000000000000000" pitchFamily="2" charset="2"/>
              <a:buChar char="§"/>
            </a:pPr>
            <a:r>
              <a:rPr lang="en-US" dirty="0" smtClean="0"/>
              <a:t>Publications</a:t>
            </a:r>
          </a:p>
          <a:p>
            <a:pPr marL="347663" lvl="1" indent="-171450">
              <a:buFont typeface="Arial" panose="020B0604020202020204" pitchFamily="34" charset="0"/>
              <a:buChar char="•"/>
            </a:pPr>
            <a:r>
              <a:rPr lang="en-US" dirty="0" smtClean="0"/>
              <a:t>“</a:t>
            </a:r>
            <a:r>
              <a:rPr lang="en-US" dirty="0"/>
              <a:t>Welcome to </a:t>
            </a:r>
            <a:r>
              <a:rPr lang="en-US" dirty="0" smtClean="0"/>
              <a:t>Medicare” </a:t>
            </a:r>
          </a:p>
          <a:p>
            <a:pPr marL="347663" lvl="1" indent="-171450">
              <a:buFont typeface="Arial" panose="020B0604020202020204" pitchFamily="34" charset="0"/>
              <a:buChar char="•"/>
            </a:pPr>
            <a:r>
              <a:rPr lang="en-US" dirty="0" smtClean="0"/>
              <a:t>“</a:t>
            </a:r>
            <a:r>
              <a:rPr lang="en-US" dirty="0"/>
              <a:t>Understanding Medicare Part C &amp; D Enrollment Periods” </a:t>
            </a:r>
          </a:p>
          <a:p>
            <a:pPr marL="171450" indent="-171450">
              <a:buFont typeface="Wingdings" panose="05000000000000000000" pitchFamily="2" charset="2"/>
              <a:buChar char="§"/>
            </a:pPr>
            <a:r>
              <a:rPr lang="en-US" dirty="0"/>
              <a:t>Job </a:t>
            </a:r>
            <a:r>
              <a:rPr lang="en-US" dirty="0" smtClean="0"/>
              <a:t>Aids</a:t>
            </a:r>
          </a:p>
          <a:p>
            <a:pPr marL="347663" lvl="1" indent="-171450">
              <a:buFont typeface="Arial" panose="020B0604020202020204" pitchFamily="34" charset="0"/>
              <a:buChar char="•"/>
            </a:pPr>
            <a:r>
              <a:rPr lang="en-US" dirty="0" smtClean="0"/>
              <a:t>Medicare card</a:t>
            </a:r>
          </a:p>
          <a:p>
            <a:pPr marL="347663" lvl="1" indent="-171450">
              <a:buFont typeface="Arial" panose="020B0604020202020204" pitchFamily="34" charset="0"/>
              <a:buChar char="•"/>
            </a:pPr>
            <a:r>
              <a:rPr lang="en-US" dirty="0" smtClean="0"/>
              <a:t>Web </a:t>
            </a:r>
            <a:r>
              <a:rPr lang="en-US" dirty="0"/>
              <a:t>Resources </a:t>
            </a:r>
          </a:p>
          <a:p>
            <a:endParaRPr lang="en-US" dirty="0"/>
          </a:p>
        </p:txBody>
      </p:sp>
    </p:spTree>
    <p:extLst>
      <p:ext uri="{BB962C8B-B14F-4D97-AF65-F5344CB8AC3E}">
        <p14:creationId xmlns:p14="http://schemas.microsoft.com/office/powerpoint/2010/main" val="2419343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293915" y="3973287"/>
            <a:ext cx="6422571" cy="4420194"/>
          </a:xfrm>
        </p:spPr>
        <p:txBody>
          <a:bodyPr>
            <a:normAutofit lnSpcReduction="10000"/>
          </a:bodyPr>
          <a:lstStyle/>
          <a:p>
            <a:r>
              <a:rPr lang="en-US" dirty="0" smtClean="0"/>
              <a:t>A benefit period refers to the way that Original Medicare measures your use of hospital and skilled nursing facility (SNF) services. A benefit period begins the day you’re admitted as an inpatient in a hospital or SNF. The benefit period ends when you haven’t received any inpatient hospital care (or skilled care in a SNF) for 60 days in a row. If you go into a hospital or a SNF after one benefit period has ended, a new benefit period begins. You must pay the Part A inpatient hospital deductible for each benefit period. There is no limit to the number of benefit periods you can have.</a:t>
            </a:r>
          </a:p>
          <a:p>
            <a:r>
              <a:rPr lang="en-US" b="1" dirty="0" smtClean="0"/>
              <a:t>Examples</a:t>
            </a:r>
            <a:r>
              <a:rPr lang="en-US" dirty="0" smtClean="0"/>
              <a:t>: </a:t>
            </a:r>
          </a:p>
          <a:p>
            <a:pPr marL="171447" indent="-171447">
              <a:buFont typeface="Wingdings" panose="05000000000000000000" pitchFamily="2" charset="2"/>
              <a:buChar char="§"/>
            </a:pPr>
            <a:r>
              <a:rPr lang="en-US" dirty="0" smtClean="0"/>
              <a:t>You spend 5 days in the hospital. You then enter a SNF for 20 days of rehabilitation. You then return home. Your benefit period will end when you have been out of the SNF for 60 days, or 85 days after you first entered the hospital. If you don't return to the hospital as an inpatient in that time frame, you'll pay another deductible for the next benefit period.</a:t>
            </a:r>
          </a:p>
          <a:p>
            <a:pPr marL="171447" indent="-171447">
              <a:buFont typeface="Wingdings" panose="05000000000000000000" pitchFamily="2" charset="2"/>
              <a:buChar char="§"/>
            </a:pPr>
            <a:r>
              <a:rPr lang="en-US" dirty="0" smtClean="0"/>
              <a:t>You have returned home after being an inpatient in the hospital or in a combination of hospital and SNF. After 2 weeks at home you must return to the hospital. You haven’t been out of inpatient care for 60 days, so you're still in your first benefit period. You don't have to pay another hospital deductible.</a:t>
            </a:r>
          </a:p>
          <a:p>
            <a:r>
              <a:rPr lang="en-US" b="1" dirty="0" smtClean="0"/>
              <a:t>NOTE</a:t>
            </a:r>
            <a:r>
              <a:rPr lang="en-US" dirty="0" smtClean="0"/>
              <a:t>: To qualify for SNF services, you must have been an inpatient of a hospital for a medically necessary stay of at least 3 consecutive calendar days. The 3 consecutive calendar day stay requirement can be met by stays totaling 3 consecutive days in one or more hospitals. In determining whether the requirement has been met, the day of admission, but not the day of discharge, is counted as a hospital inpatient day. It’s important to note that an overnight stay doesn’t guarantee that you’re an inpatient. An inpatient hospital stay begins the day you’re formally admitted with a doctor’s order.</a:t>
            </a:r>
            <a:endParaRPr lang="en-US" dirty="0"/>
          </a:p>
        </p:txBody>
      </p:sp>
      <p:sp>
        <p:nvSpPr>
          <p:cNvPr id="4" name="Slide Image Placeholder 3"/>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113838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84220" y="4058360"/>
            <a:ext cx="6441959" cy="4563225"/>
          </a:xfrm>
        </p:spPr>
        <p:txBody>
          <a:bodyPr>
            <a:normAutofit lnSpcReduction="10000"/>
          </a:bodyPr>
          <a:lstStyle/>
          <a:p>
            <a:r>
              <a:rPr lang="en-US" dirty="0"/>
              <a:t>If you're receiving Social Security or Railroad Retirement Benefits at least 4 months before you turn 65, you’ll be automatically enrolled in free Part A. </a:t>
            </a:r>
          </a:p>
          <a:p>
            <a:r>
              <a:rPr lang="en-US" dirty="0"/>
              <a:t>If you don't get Part A automatically, you should consider signing up for Part A when you're first eligible (during your IEP). Most people don’t pay a monthly premium for Part A coverage </a:t>
            </a:r>
            <a:r>
              <a:rPr lang="en-US" dirty="0" smtClean="0"/>
              <a:t>because they or their spouse paid </a:t>
            </a:r>
            <a:r>
              <a:rPr lang="en-US" dirty="0"/>
              <a:t>Medicare taxes while working. </a:t>
            </a:r>
          </a:p>
          <a:p>
            <a:r>
              <a:rPr lang="en-US" dirty="0"/>
              <a:t>If you aren’t eligible for free Part A, and you don’t buy it when you’re first eligible, your monthly premium may go up 10% for every 12 months you didn’t have the coverage. You’ll have to pay the higher premium for twice the number of years you could have had Part A, but didn’t sign up. The 10% premium surcharge will apply only after 12 months have elapsed from the last day of the IEP to the last date of the enrollment period you used to enroll. In other words, if it's less than 12 months, the penalty won’t apply. This </a:t>
            </a:r>
            <a:r>
              <a:rPr lang="en-US" dirty="0" smtClean="0"/>
              <a:t>penalty also </a:t>
            </a:r>
            <a:r>
              <a:rPr lang="en-US" dirty="0"/>
              <a:t>won’t apply to you if you're eligible for </a:t>
            </a:r>
            <a:r>
              <a:rPr lang="en-US" dirty="0" smtClean="0"/>
              <a:t>a </a:t>
            </a:r>
            <a:r>
              <a:rPr lang="en-US" dirty="0"/>
              <a:t>Special Enrollment Period (SEP). Remember, you’re only eligible for an SEP if you or your spouse (or family member if you’re disabled) is actively working, and covered by a group health plan through the employer or union based on that work, or during the 8-month period that begins the month after the employment ends or the group health plan coverage ends, whichever happens first.</a:t>
            </a:r>
          </a:p>
          <a:p>
            <a:r>
              <a:rPr lang="en-US" dirty="0"/>
              <a:t>If you're still working or have coverage through a spouse, talk to your employer benefits coordinator to learn how enrolling in Medicare (or delaying enrollment) will affect your employer coverage. You can no longer contribute to </a:t>
            </a:r>
            <a:r>
              <a:rPr lang="en-US" dirty="0" smtClean="0"/>
              <a:t>a Health Savings Account (HSA) </a:t>
            </a:r>
            <a:r>
              <a:rPr lang="en-US" dirty="0"/>
              <a:t>if you have Medicare. Talk to your company’s benefits administrator about when you should stop contributing to an HSA if you plan to sign up for Medicare. You may have to stop contributing to your HSA up to 6 months before your Medicare starts. You can withdraw money from your HSA after you enroll in Medicare to help pay for medical expenses (like deductibles, premiums, copayments). If you contribute to your HSA after you have Medicare, you could be subject to a tax penalty by the IRS. See IRS Publication 969 for more </a:t>
            </a:r>
            <a:r>
              <a:rPr lang="en-US" dirty="0" smtClean="0"/>
              <a:t>information: </a:t>
            </a:r>
            <a:r>
              <a:rPr lang="en-US" dirty="0">
                <a:hlinkClick r:id="rId3"/>
              </a:rPr>
              <a:t>IRS.gov/pub/irs-pdf/p969.pdf</a:t>
            </a:r>
            <a:r>
              <a:rPr lang="en-US" dirty="0"/>
              <a:t>.</a:t>
            </a:r>
          </a:p>
          <a:p>
            <a:endParaRPr lang="en-US" sz="1100"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2986792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Medicare Part B helps cover medically necessary outpatient services and supplies including: </a:t>
            </a:r>
          </a:p>
          <a:p>
            <a:pPr marL="174694" indent="-174694">
              <a:buFont typeface="Wingdings" panose="05000000000000000000" pitchFamily="2" charset="2"/>
              <a:buChar char="ü"/>
            </a:pPr>
            <a:r>
              <a:rPr lang="en-US" dirty="0"/>
              <a:t>Doctors’ services – Services that are medically necessary.</a:t>
            </a:r>
          </a:p>
          <a:p>
            <a:pPr marL="174694" indent="-174694">
              <a:buFont typeface="Wingdings" panose="05000000000000000000" pitchFamily="2" charset="2"/>
              <a:buChar char="ü"/>
            </a:pPr>
            <a:r>
              <a:rPr lang="en-US" dirty="0"/>
              <a:t>Outpatient medical and surgical services and supplies – For approved procedures like X-rays or stitches. </a:t>
            </a:r>
          </a:p>
          <a:p>
            <a:pPr marL="174694" indent="-174694">
              <a:buFont typeface="Wingdings" panose="05000000000000000000" pitchFamily="2" charset="2"/>
              <a:buChar char="ü"/>
            </a:pPr>
            <a:r>
              <a:rPr lang="en-US" dirty="0"/>
              <a:t>Clinical laboratory services – Blood tests, urinalysis, and some screening tests.</a:t>
            </a:r>
          </a:p>
          <a:p>
            <a:pPr marL="174694" indent="-174694">
              <a:buFont typeface="Wingdings" panose="05000000000000000000" pitchFamily="2" charset="2"/>
              <a:buChar char="ü"/>
            </a:pPr>
            <a:r>
              <a:rPr lang="en-US" dirty="0"/>
              <a:t>Durable medical equipment like walkers and wheelchairs – You may need to use certain suppliers under the Durable Medical Equipment, Prosthetics, Orthotics and Supplies Competitive Bidding Program. Visit </a:t>
            </a:r>
            <a:r>
              <a:rPr lang="en-US" dirty="0">
                <a:hlinkClick r:id="rId3"/>
              </a:rPr>
              <a:t>Medicare.gov/</a:t>
            </a:r>
            <a:r>
              <a:rPr lang="en-US" dirty="0" err="1">
                <a:hlinkClick r:id="rId3"/>
              </a:rPr>
              <a:t>supplierdirectory</a:t>
            </a:r>
            <a:r>
              <a:rPr lang="en-US" dirty="0">
                <a:hlinkClick r:id="rId3"/>
              </a:rPr>
              <a:t>/</a:t>
            </a:r>
            <a:r>
              <a:rPr lang="en-US" dirty="0"/>
              <a:t>.</a:t>
            </a:r>
          </a:p>
          <a:p>
            <a:pPr marL="174694" indent="-174694">
              <a:buFont typeface="Wingdings" panose="05000000000000000000" pitchFamily="2" charset="2"/>
              <a:buChar char="ü"/>
            </a:pPr>
            <a:r>
              <a:rPr lang="en-US" dirty="0"/>
              <a:t>Diabetic testing supplies – You may need to use specific suppliers for some types of diabetic testing supplies. </a:t>
            </a:r>
          </a:p>
          <a:p>
            <a:pPr marL="174694" indent="-174694">
              <a:buFont typeface="Wingdings" panose="05000000000000000000" pitchFamily="2" charset="2"/>
              <a:buChar char="ü"/>
            </a:pPr>
            <a:r>
              <a:rPr lang="en-US" dirty="0"/>
              <a:t>Preventive services – Exams, tests, screenings, and some shots to prevent, find, or manage a medical problem</a:t>
            </a:r>
            <a:r>
              <a:rPr lang="en-US" dirty="0">
                <a:solidFill>
                  <a:prstClr val="black"/>
                </a:solidFill>
              </a:rPr>
              <a:t> (like flu shots and a yearly wellness visit)</a:t>
            </a:r>
            <a:r>
              <a:rPr lang="en-US" dirty="0"/>
              <a:t>. </a:t>
            </a:r>
          </a:p>
          <a:p>
            <a:pPr marL="174694" indent="-174694">
              <a:buFont typeface="Wingdings" panose="05000000000000000000" pitchFamily="2" charset="2"/>
              <a:buChar char="ü"/>
            </a:pPr>
            <a:r>
              <a:rPr lang="en-US" dirty="0"/>
              <a:t>Home health services – You can use your home health benefits under Part A and/or Part B. Part B pays for home health care if an inpatient hospital stay doesn’t precede the need for home health care, or when the number of Part A-covered home health care visits exceed 100. For more information, read “Medicare and Home Health Care,” at </a:t>
            </a:r>
            <a:r>
              <a:rPr lang="en-US" u="sng" dirty="0">
                <a:hlinkClick r:id="rId4"/>
              </a:rPr>
              <a:t>Medicare.gov/Pubs/pdf/10969-Medicare-and-Home-Health-Care.pdf</a:t>
            </a:r>
            <a:r>
              <a:rPr lang="en-US" dirty="0"/>
              <a:t>. You can also visit </a:t>
            </a:r>
            <a:r>
              <a:rPr lang="en-US" dirty="0">
                <a:hlinkClick r:id="rId5"/>
              </a:rPr>
              <a:t>CMS.gov/Center/Provider-Type/Home-Health-Agency-HHA-Center.html</a:t>
            </a:r>
            <a:r>
              <a:rPr lang="en-US" dirty="0"/>
              <a:t>.</a:t>
            </a:r>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428022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65760" y="4148668"/>
            <a:ext cx="6233160" cy="4777618"/>
          </a:xfrm>
        </p:spPr>
        <p:txBody>
          <a:bodyPr/>
          <a:lstStyle/>
          <a:p>
            <a:pPr defTabSz="918240">
              <a:spcBef>
                <a:spcPts val="603"/>
              </a:spcBef>
              <a:defRPr/>
            </a:pPr>
            <a:r>
              <a:rPr lang="en-US" dirty="0"/>
              <a:t>You pay a premium for Part B each month. The standard Part B premium amount in 2018 is $134 or higher depending on your income (see next slide). However, some people who get Social Security benefits pay less than this amount ($130 on average). </a:t>
            </a:r>
            <a:endParaRPr lang="en-US" dirty="0" smtClean="0"/>
          </a:p>
          <a:p>
            <a:pPr defTabSz="918240">
              <a:spcBef>
                <a:spcPts val="603"/>
              </a:spcBef>
              <a:defRPr/>
            </a:pPr>
            <a:r>
              <a:rPr lang="en-US" b="1" dirty="0" smtClean="0"/>
              <a:t>REMEMBER</a:t>
            </a:r>
            <a:r>
              <a:rPr lang="en-US" dirty="0" smtClean="0"/>
              <a:t>: This premium may be higher if you didn’t choose Part B when you first became eligible. The cost of Part B may go up 10% for each 12-month period that you could have had Part B but didn’t take it. An exception would be if you can enroll in Part B during a Special Enrollment Period because you or your spouse (or family member if you’re disabled) is still employed and you’re covered by a group health plan through that employment. </a:t>
            </a:r>
          </a:p>
          <a:p>
            <a:pPr defTabSz="918240">
              <a:spcBef>
                <a:spcPts val="603"/>
              </a:spcBef>
              <a:defRPr/>
            </a:pPr>
            <a:r>
              <a:rPr lang="en-US" dirty="0" smtClean="0">
                <a:solidFill>
                  <a:prstClr val="black"/>
                </a:solidFill>
              </a:rPr>
              <a:t>You’ll pay </a:t>
            </a:r>
            <a:r>
              <a:rPr lang="en-US" dirty="0">
                <a:solidFill>
                  <a:prstClr val="black"/>
                </a:solidFill>
              </a:rPr>
              <a:t>the standard premium </a:t>
            </a:r>
            <a:r>
              <a:rPr lang="en-US" dirty="0" smtClean="0">
                <a:solidFill>
                  <a:prstClr val="black"/>
                </a:solidFill>
              </a:rPr>
              <a:t>(or </a:t>
            </a:r>
            <a:r>
              <a:rPr lang="en-US" dirty="0">
                <a:solidFill>
                  <a:prstClr val="black"/>
                </a:solidFill>
              </a:rPr>
              <a:t>higher) in </a:t>
            </a:r>
            <a:r>
              <a:rPr lang="en-US" dirty="0" smtClean="0">
                <a:solidFill>
                  <a:prstClr val="black"/>
                </a:solidFill>
              </a:rPr>
              <a:t>2018 if you: </a:t>
            </a:r>
            <a:endParaRPr lang="en-US" dirty="0">
              <a:solidFill>
                <a:prstClr val="black"/>
              </a:solidFill>
            </a:endParaRPr>
          </a:p>
          <a:p>
            <a:pPr marL="172170" indent="-172170" defTabSz="918240">
              <a:spcBef>
                <a:spcPts val="603"/>
              </a:spcBef>
              <a:buFont typeface="Wingdings" panose="05000000000000000000" pitchFamily="2" charset="2"/>
              <a:buChar char="§"/>
              <a:defRPr/>
            </a:pPr>
            <a:r>
              <a:rPr lang="en-US" dirty="0" smtClean="0"/>
              <a:t>Enroll in Part B for the first time in 2018</a:t>
            </a:r>
          </a:p>
          <a:p>
            <a:pPr marL="172170" indent="-172170" defTabSz="918240">
              <a:spcBef>
                <a:spcPts val="603"/>
              </a:spcBef>
              <a:buFont typeface="Wingdings" panose="05000000000000000000" pitchFamily="2" charset="2"/>
              <a:buChar char="§"/>
              <a:defRPr/>
            </a:pPr>
            <a:r>
              <a:rPr lang="en-US" dirty="0" smtClean="0"/>
              <a:t>Don't get Social Security benefits</a:t>
            </a:r>
          </a:p>
          <a:p>
            <a:pPr marL="172170" indent="-172170" defTabSz="918240">
              <a:spcBef>
                <a:spcPts val="603"/>
              </a:spcBef>
              <a:buFont typeface="Wingdings" panose="05000000000000000000" pitchFamily="2" charset="2"/>
              <a:buChar char="§"/>
              <a:defRPr/>
            </a:pPr>
            <a:r>
              <a:rPr lang="en-US" dirty="0" smtClean="0"/>
              <a:t>Are directly billed for your Part B premiums</a:t>
            </a:r>
          </a:p>
          <a:p>
            <a:pPr marL="172170" indent="-172170" defTabSz="918240">
              <a:spcBef>
                <a:spcPts val="603"/>
              </a:spcBef>
              <a:buFont typeface="Wingdings" panose="05000000000000000000" pitchFamily="2" charset="2"/>
              <a:buChar char="§"/>
              <a:defRPr/>
            </a:pPr>
            <a:r>
              <a:rPr lang="en-US" dirty="0" smtClean="0"/>
              <a:t>Have Medicare and Medicaid, and Medicaid pays your premiums. (Your state will pay the standard premium amount of $134.)</a:t>
            </a:r>
          </a:p>
          <a:p>
            <a:pPr marL="172170" indent="-172170" defTabSz="918240">
              <a:spcBef>
                <a:spcPts val="603"/>
              </a:spcBef>
              <a:buFont typeface="Wingdings" panose="05000000000000000000" pitchFamily="2" charset="2"/>
              <a:buChar char="§"/>
              <a:defRPr/>
            </a:pPr>
            <a:r>
              <a:rPr lang="en-US" dirty="0" smtClean="0"/>
              <a:t>Had a modified adjusted gross income as reported on your IRS tax return from 2 years ago is above a certain amount. If so, you’ll pay the standard premium amount and an Income Related Monthly Adjustment Amount (IRMAA). IRMAA is an extra charge added to your premium </a:t>
            </a:r>
            <a:r>
              <a:rPr lang="en-US" dirty="0">
                <a:solidFill>
                  <a:prstClr val="black"/>
                </a:solidFill>
              </a:rPr>
              <a:t>(see next page</a:t>
            </a:r>
            <a:r>
              <a:rPr lang="en-US" dirty="0" smtClean="0">
                <a:solidFill>
                  <a:prstClr val="black"/>
                </a:solidFill>
              </a:rPr>
              <a:t>).</a:t>
            </a:r>
          </a:p>
          <a:p>
            <a:pPr defTabSz="918240">
              <a:spcBef>
                <a:spcPts val="603"/>
              </a:spcBef>
              <a:defRPr/>
            </a:pPr>
            <a:endParaRPr lang="en-US" dirty="0">
              <a:solidFill>
                <a:prstClr val="black"/>
              </a:solidFill>
            </a:endParaRP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372261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061637"/>
            <a:ext cx="5901956" cy="4919077"/>
          </a:xfrm>
        </p:spPr>
        <p:txBody>
          <a:bodyPr/>
          <a:lstStyle/>
          <a:p>
            <a:r>
              <a:rPr lang="en-US" dirty="0" smtClean="0"/>
              <a:t>Since 2007, people with Medicare with higher incomes have paid higher Medicare Part B monthly premiums. These income‐related monthly premium rates affect roughly 5% of people with Medicare. The total Medicare Part B premiums for people with high income for 2018 are shown in the following table:</a:t>
            </a:r>
          </a:p>
          <a:p>
            <a:r>
              <a:rPr lang="en-US" dirty="0" smtClean="0"/>
              <a:t>For those whose income is </a:t>
            </a:r>
          </a:p>
          <a:p>
            <a:pPr marL="113186" indent="-113186">
              <a:buFont typeface="Wingdings" panose="05000000000000000000" pitchFamily="2" charset="2"/>
              <a:buChar char="§"/>
            </a:pPr>
            <a:r>
              <a:rPr lang="en-US" dirty="0" smtClean="0"/>
              <a:t>$85,000 or less, and file an individual tax return, file a joint tax return with a yearly income of $170,000 or less, or file married with separate tax returns, the Part B premium is $134.00 per month.  </a:t>
            </a:r>
          </a:p>
          <a:p>
            <a:pPr lvl="1"/>
            <a:r>
              <a:rPr lang="en-US" dirty="0" smtClean="0"/>
              <a:t>$85,000.01–$107,000, and file an individual tax return, file a joint tax return with a yearly income above $170,000 up to $214,000, or file married with separate tax returns, the Part B premium is $187.50 per month</a:t>
            </a:r>
          </a:p>
          <a:p>
            <a:pPr lvl="1"/>
            <a:r>
              <a:rPr lang="en-US" dirty="0" smtClean="0"/>
              <a:t>$107,000.01–$160,000, and file an individual tax return, file a joint tax return with a yearly income of above $214,000 up to $320,000, or file married with a separate tax return, the Part B premium is $267.90 per month</a:t>
            </a:r>
          </a:p>
          <a:p>
            <a:pPr lvl="1"/>
            <a:r>
              <a:rPr lang="en-US" dirty="0" smtClean="0"/>
              <a:t>$160,000.01–$214,000, and file an individual tax return, file a joint tax return with an income above $320,000 up to $428,000, or file married with separate tax returns with an income above $85,000 and up to $129,000, the Part B premium is $348.30 per month</a:t>
            </a:r>
          </a:p>
          <a:p>
            <a:pPr lvl="1"/>
            <a:r>
              <a:rPr lang="en-US" dirty="0" smtClean="0"/>
              <a:t>Above $214,000, and file an individual tax return, file a joint tax return with an income above $428,000, or file married and file separate tax return with an income above $129,000, the Part B premium is $428.60 per month</a:t>
            </a:r>
          </a:p>
          <a:p>
            <a:pPr marL="0" lvl="1" indent="0">
              <a:buNone/>
            </a:pPr>
            <a:r>
              <a:rPr lang="en-US" dirty="0" smtClean="0"/>
              <a:t>If you have to pay a higher amount for your Part B premium and you disagree (for example, if your income goes down), call Social Security at 1-800‑772-1213. TTY: 1‑800‑325‑0778. </a:t>
            </a:r>
          </a:p>
          <a:p>
            <a:endParaRPr lang="en-US" dirty="0"/>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1222873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971" y="3996263"/>
            <a:ext cx="6085115" cy="4657880"/>
          </a:xfrm>
        </p:spPr>
        <p:txBody>
          <a:bodyPr/>
          <a:lstStyle/>
          <a:p>
            <a:r>
              <a:rPr lang="en-US" sz="1100" dirty="0"/>
              <a:t>In addition to premiums, there are other costs you pay in Original Medicare. This is what you pay in </a:t>
            </a:r>
            <a:r>
              <a:rPr lang="en-US" sz="1100" dirty="0" smtClean="0"/>
              <a:t>2018 </a:t>
            </a:r>
            <a:r>
              <a:rPr lang="en-US" sz="1100" dirty="0"/>
              <a:t>for Part B covered medically necessary services:</a:t>
            </a:r>
          </a:p>
          <a:p>
            <a:pPr marL="171447" indent="-171447">
              <a:buFont typeface="Wingdings" panose="05000000000000000000" pitchFamily="2" charset="2"/>
              <a:buChar char="§"/>
            </a:pPr>
            <a:r>
              <a:rPr lang="en-US" sz="1100" dirty="0"/>
              <a:t>The annual Part B deductible is $183 in </a:t>
            </a:r>
            <a:r>
              <a:rPr lang="en-US" sz="1100" dirty="0" smtClean="0"/>
              <a:t>2018. </a:t>
            </a:r>
            <a:r>
              <a:rPr lang="en-US" sz="1100" dirty="0"/>
              <a:t>If you have Original Medicare, you pay the Part B deductible, which is the amount a person must pay for health care each calendar year before Medicare begins to pay. This amount can change every year in January. This means that you must pay the first $183 of your Medicare-approved medical bills in </a:t>
            </a:r>
            <a:r>
              <a:rPr lang="en-US" sz="1100" dirty="0" smtClean="0"/>
              <a:t>2018 </a:t>
            </a:r>
            <a:r>
              <a:rPr lang="en-US" sz="1100" dirty="0"/>
              <a:t>before Part B starts to pay for your care. </a:t>
            </a:r>
          </a:p>
          <a:p>
            <a:pPr marL="171447" indent="-171447">
              <a:buFont typeface="Wingdings" panose="05000000000000000000" pitchFamily="2" charset="2"/>
              <a:buChar char="§"/>
            </a:pPr>
            <a:r>
              <a:rPr lang="en-US" sz="1100" dirty="0"/>
              <a:t>Coinsurance for Part B services. In general, it’s 20% for most covered services for providers accepting assignment.</a:t>
            </a:r>
          </a:p>
          <a:p>
            <a:pPr marL="171447" indent="-171447">
              <a:buFont typeface="Wingdings" panose="05000000000000000000" pitchFamily="2" charset="2"/>
              <a:buChar char="§"/>
            </a:pPr>
            <a:r>
              <a:rPr lang="en-US" sz="1100" dirty="0" smtClean="0"/>
              <a:t>Most </a:t>
            </a:r>
            <a:r>
              <a:rPr lang="en-US" sz="1100" dirty="0"/>
              <a:t>preventive services have no coinsurance, and the Part B deductible doesn’t apply as long as the provider accepts </a:t>
            </a:r>
            <a:r>
              <a:rPr lang="en-US" sz="1100" dirty="0" smtClean="0"/>
              <a:t>assignment. An assignment </a:t>
            </a:r>
            <a:r>
              <a:rPr lang="en-US" sz="1100" dirty="0"/>
              <a:t>is an agreement between Medicare and health care providers and suppliers to accept the Medicare-approved amount as payment in full. You pay the deductibles and coinsurance (usually 20% of the approved amount). If assignment isn’t accepted, providers can charge you up to 15% above the approved amount (called the “limiting charge”), and you may have to pay the entire amount up front. Covered services include medically necessary doctor’s services; outpatient therapy such as physical therapy, speech therapy, and occupational therapy subject to limits; most preventive services; durable medical equipment; and blood received as an outpatient that wasn’t replaced after the first 3 pints.</a:t>
            </a:r>
          </a:p>
          <a:p>
            <a:pPr marL="171447" indent="-171447">
              <a:buFont typeface="Wingdings" panose="05000000000000000000" pitchFamily="2" charset="2"/>
              <a:buChar char="§"/>
            </a:pPr>
            <a:r>
              <a:rPr lang="en-US" sz="1100" dirty="0" smtClean="0"/>
              <a:t>You </a:t>
            </a:r>
            <a:r>
              <a:rPr lang="en-US" sz="1100" dirty="0"/>
              <a:t>pay 20% for outpatient mental health services (visits to a doctor or other health care provider to diagnose your condition or monitor or change your prescriptions, or outpatient treatment of your condition [like counseling or psychotherapy] for providers accepting assignment). </a:t>
            </a:r>
          </a:p>
          <a:p>
            <a:pPr marL="171447" indent="-171447">
              <a:buFont typeface="Wingdings" panose="05000000000000000000" pitchFamily="2" charset="2"/>
              <a:buChar char="§"/>
            </a:pPr>
            <a:r>
              <a:rPr lang="en-US" sz="1100" dirty="0"/>
              <a:t>If you can’t afford to pay these costs, there are programs that may help. These programs are discussed later in this presentation</a:t>
            </a:r>
            <a:r>
              <a:rPr lang="en-US" sz="1100" dirty="0" smtClean="0"/>
              <a:t>.</a:t>
            </a:r>
            <a:endParaRPr lang="en-US" sz="1100" dirty="0"/>
          </a:p>
        </p:txBody>
      </p:sp>
      <p:sp>
        <p:nvSpPr>
          <p:cNvPr id="6" name="Slide Image Placeholder 5"/>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024849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148668"/>
            <a:ext cx="5660069" cy="4436533"/>
          </a:xfrm>
        </p:spPr>
        <p:txBody>
          <a:bodyPr/>
          <a:lstStyle/>
          <a:p>
            <a:r>
              <a:rPr lang="en-US" dirty="0" smtClean="0"/>
              <a:t>If you’re already getting Social Security benefits (for example, getting early retirement) at least 4 months before you turn 65, you’ll automatically be enrolled in Medicare Part A and Part B without an additional application. You’ll get your Initial Enrollment Period (IEP) package, which includes your Medicare card and other information, about 3 months before you turn 65 (coverage begins the first day of the month you turn 65), or 3 months before your 25th month of disability benefits (coverage begins your 25th month of disability benefits). </a:t>
            </a:r>
          </a:p>
          <a:p>
            <a:r>
              <a:rPr lang="en-US" dirty="0" smtClean="0"/>
              <a:t>The Part B premium is usually deducted from monthly Social Security, Railroad Retirement, or federal retirement payments. The amount depends on your income and when you enroll in Part B. If you delay enrollment, you may have to pay a lifetime penalty, which is added to your monthly Part B premium.</a:t>
            </a:r>
          </a:p>
          <a:p>
            <a:r>
              <a:rPr lang="en-US" dirty="0" smtClean="0"/>
              <a:t>People who don’t get a retirement payment or whose payment isn’t enough to cover the premium get a bill from Medicare for their Part B premiums. The bill can be paid by credit card, check, or money order.</a:t>
            </a:r>
          </a:p>
          <a:p>
            <a:r>
              <a:rPr lang="en-US" dirty="0" smtClean="0"/>
              <a:t>Having employer or union coverage while you or your spouse, or family member if you’re disabled, is still working can affect your Part B enrollment rights. This includes federal and state employment, and TRICARE active-duty military service. You should contact your employer or union benefits administrator to find out how your insurance works with Medicare and if you should enroll in Part B during your IEP. </a:t>
            </a:r>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236323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47714" y="4050274"/>
            <a:ext cx="6159915" cy="4886897"/>
          </a:xfrm>
        </p:spPr>
        <p:txBody>
          <a:bodyPr>
            <a:normAutofit/>
          </a:bodyPr>
          <a:lstStyle/>
          <a:p>
            <a:r>
              <a:rPr lang="en-US" dirty="0" smtClean="0"/>
              <a:t>You must have Part B if</a:t>
            </a:r>
          </a:p>
          <a:p>
            <a:pPr lvl="1"/>
            <a:r>
              <a:rPr lang="en-US" dirty="0" smtClean="0"/>
              <a:t>You want to buy a Medicare Supplement Insurance (Medigap) Policy</a:t>
            </a:r>
          </a:p>
          <a:p>
            <a:pPr lvl="1"/>
            <a:r>
              <a:rPr lang="en-US" dirty="0" smtClean="0"/>
              <a:t>You want to join a Medicare Advantage Plan</a:t>
            </a:r>
          </a:p>
          <a:p>
            <a:pPr lvl="1"/>
            <a:r>
              <a:rPr lang="en-US" dirty="0" smtClean="0"/>
              <a:t>You're eligible for TRICARE for Life (TFL) or Civilian Health and Medical Program of the Department of Veterans Affairs (CHAMPVA). TFL </a:t>
            </a:r>
            <a:r>
              <a:rPr lang="en-US" dirty="0"/>
              <a:t>provides expanded medical coverage to Medicare-eligible uniformed services retirees 65 or older, to their eligible family members and survivors, and to certain former spouses. You must have Medicare Part A (Hospital Insurance) and Medicare Part B (Medical Insurance) to get TFL benefits. However, if you’re an active-duty service member, or the spouse or dependent child of an active-duty service member, you don’t have to enroll in Part B to keep your TRICARE coverage. When the active-duty service member retires, you must enroll in Part B to keep your TFL coverage. You can get Part B during a SEP if you have Medicare because you’re 65 or older, or you’re disabled. For more information, visit </a:t>
            </a:r>
            <a:r>
              <a:rPr lang="en-US" dirty="0">
                <a:hlinkClick r:id="rId3"/>
              </a:rPr>
              <a:t>Tricare.mil/mybenefit</a:t>
            </a:r>
            <a:r>
              <a:rPr lang="en-US" dirty="0"/>
              <a:t>. </a:t>
            </a:r>
          </a:p>
          <a:p>
            <a:pPr lvl="1"/>
            <a:r>
              <a:rPr lang="en-US" dirty="0" smtClean="0"/>
              <a:t>Your employer coverage requires you or your spouse/family member to have it—less than 20 employees (talk to your employer’s or union benefits administrator)</a:t>
            </a:r>
          </a:p>
          <a:p>
            <a:r>
              <a:rPr lang="en-US" dirty="0" smtClean="0"/>
              <a:t>Veterans Affairs (VA) benefits are separate from Medicare. With VA benefits, you may choose to not enroll in Part B, but you pay a penalty if you don’t sign up for Part B during your Initial Enrollment Period (visit </a:t>
            </a:r>
            <a:r>
              <a:rPr lang="en-US" dirty="0" smtClean="0">
                <a:hlinkClick r:id="rId4"/>
              </a:rPr>
              <a:t>VA.gov</a:t>
            </a:r>
            <a:r>
              <a:rPr lang="en-US" dirty="0" smtClean="0"/>
              <a:t>). If you have VA coverage, you won't be eligible to enroll in Part B using the Special Enrollment Period (SEP). </a:t>
            </a:r>
          </a:p>
          <a:p>
            <a:r>
              <a:rPr lang="en-US" dirty="0" smtClean="0"/>
              <a:t>You must have Part A and Part B to keep your CHAMPVA coverage. For more information, visit </a:t>
            </a:r>
            <a:r>
              <a:rPr lang="en-US" u="sng" dirty="0" smtClean="0">
                <a:hlinkClick r:id="rId5"/>
              </a:rPr>
              <a:t>va.gov/PURCHASEDCARE/programs/dependents/champva/CHAMPVA_eligibility.asp</a:t>
            </a:r>
            <a:r>
              <a:rPr lang="en-US" dirty="0" smtClean="0"/>
              <a:t>.</a:t>
            </a:r>
            <a:endParaRPr lang="en-US" dirty="0"/>
          </a:p>
          <a:p>
            <a:r>
              <a:rPr lang="en-US" b="1" dirty="0" smtClean="0"/>
              <a:t>NOTE</a:t>
            </a:r>
            <a:r>
              <a:rPr lang="en-US" dirty="0" smtClean="0"/>
              <a:t>: See also </a:t>
            </a:r>
            <a:r>
              <a:rPr lang="en-US" dirty="0" smtClean="0">
                <a:hlinkClick r:id="rId6"/>
              </a:rPr>
              <a:t>Medicare.gov/Pubs/pdf/02179.pdf</a:t>
            </a:r>
            <a:r>
              <a:rPr lang="en-US" dirty="0" smtClean="0"/>
              <a:t> for more information on “Who Pays First.”</a:t>
            </a:r>
            <a:endParaRPr lang="en-US" dirty="0"/>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4214177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If you don’t take Part B when you’re first eligible, you’ll have to pay a premium penalty of 10% for each full 12-month period you could have had Part B but didn’t sign up for it, except in special situations. In most cases, you’ll have to pay this penalty for as long as you have Part B.</a:t>
            </a:r>
          </a:p>
          <a:p>
            <a:r>
              <a:rPr lang="en-US" dirty="0" smtClean="0"/>
              <a:t>If you don’t take Part B when you’re first eligible, you may have to wait to sign up during the annual General Enrollment Period, which runs from January 1 through March 31 of each year. Your coverage will be effective July 1 of that year. </a:t>
            </a:r>
          </a:p>
          <a:p>
            <a:r>
              <a:rPr lang="en-US" dirty="0" smtClean="0"/>
              <a:t>Having coverage through an employer (including federal or state employment, but not military service) or union while you or your spouse (or family member if you’re disabled) is still working can affect your Part B enrollment rights. If you or your spouse are covered through active employment, you have a Special Enrollment Period (SEP). This means you can join Part B anytime that you or your spouse (or family member if you’re disabled) is working, and covered by a group health plan through the employer or union based on that work, or during the 8-month period that begins the month after the employment ends or the group health plan coverage ends, whichever happens first. Usually, you don’t pay a late enrollment penalty if you sign up during an SEP. This SEP doesn’t apply to people with End‑Stage Renal Disease (ESRD). </a:t>
            </a:r>
          </a:p>
          <a:p>
            <a:r>
              <a:rPr lang="en-US" dirty="0" smtClean="0"/>
              <a:t>You should contact your employer or union benefits administrator to find out how your insurance works with Medicare and if it would be to your advantage to delay Part B enrollment.</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95200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a:xfrm>
            <a:off x="583465" y="4148668"/>
            <a:ext cx="5995605" cy="4316735"/>
          </a:xfrm>
        </p:spPr>
        <p:txBody>
          <a:bodyPr>
            <a:noAutofit/>
          </a:bodyPr>
          <a:lstStyle/>
          <a:p>
            <a:pPr>
              <a:lnSpc>
                <a:spcPct val="90000"/>
              </a:lnSpc>
            </a:pPr>
            <a:r>
              <a:rPr lang="en-US" dirty="0"/>
              <a:t>Check Your Knowledge―Question 2</a:t>
            </a:r>
          </a:p>
          <a:p>
            <a:pPr>
              <a:lnSpc>
                <a:spcPct val="90000"/>
              </a:lnSpc>
            </a:pPr>
            <a:r>
              <a:rPr lang="en-US" dirty="0" smtClean="0"/>
              <a:t>Medicare </a:t>
            </a:r>
            <a:r>
              <a:rPr lang="en-US" dirty="0"/>
              <a:t>Part A helps pay for all of the following when medically necessary and requirements are met, EXCEPT for?</a:t>
            </a:r>
          </a:p>
          <a:p>
            <a:pPr marL="231961" indent="-231961">
              <a:lnSpc>
                <a:spcPct val="90000"/>
              </a:lnSpc>
              <a:buFont typeface="+mj-lt"/>
              <a:buAutoNum type="alphaLcPeriod"/>
            </a:pPr>
            <a:r>
              <a:rPr lang="en-US" dirty="0"/>
              <a:t>Diabetic </a:t>
            </a:r>
            <a:r>
              <a:rPr lang="en-US" dirty="0" smtClean="0"/>
              <a:t>testing supplies</a:t>
            </a:r>
            <a:endParaRPr lang="en-US" dirty="0"/>
          </a:p>
          <a:p>
            <a:pPr marL="231961" indent="-231961">
              <a:lnSpc>
                <a:spcPct val="90000"/>
              </a:lnSpc>
              <a:buFont typeface="+mj-lt"/>
              <a:buAutoNum type="alphaLcPeriod"/>
            </a:pPr>
            <a:r>
              <a:rPr lang="en-US" dirty="0"/>
              <a:t>An inpatient hospital stay</a:t>
            </a:r>
          </a:p>
          <a:p>
            <a:pPr marL="231961" indent="-231961">
              <a:lnSpc>
                <a:spcPct val="90000"/>
              </a:lnSpc>
              <a:buFont typeface="+mj-lt"/>
              <a:buAutoNum type="alphaLcPeriod"/>
            </a:pPr>
            <a:r>
              <a:rPr lang="en-US" dirty="0"/>
              <a:t>An inpatient skilled nursing facility stay</a:t>
            </a:r>
          </a:p>
          <a:p>
            <a:pPr marL="231961" indent="-231961">
              <a:lnSpc>
                <a:spcPct val="90000"/>
              </a:lnSpc>
              <a:buFont typeface="+mj-lt"/>
              <a:buAutoNum type="alphaLcPeriod"/>
            </a:pPr>
            <a:r>
              <a:rPr lang="en-US" dirty="0"/>
              <a:t>Hospice care</a:t>
            </a:r>
          </a:p>
          <a:p>
            <a:pPr>
              <a:lnSpc>
                <a:spcPct val="90000"/>
              </a:lnSpc>
            </a:pPr>
            <a:r>
              <a:rPr lang="en-US" b="1" dirty="0"/>
              <a:t>Answer: a. Diabetic </a:t>
            </a:r>
            <a:r>
              <a:rPr lang="en-US" b="1" dirty="0" smtClean="0"/>
              <a:t>testing supplies</a:t>
            </a:r>
            <a:r>
              <a:rPr lang="en-US" b="1" dirty="0"/>
              <a:t>.  </a:t>
            </a:r>
            <a:r>
              <a:rPr lang="en-US" dirty="0"/>
              <a:t>Medicare Part A covers inpatient care (hospital and skilled nursing facility) and hospice care. </a:t>
            </a:r>
            <a:r>
              <a:rPr lang="en-US" dirty="0" smtClean="0"/>
              <a:t>Diabetic </a:t>
            </a:r>
            <a:r>
              <a:rPr lang="en-US" dirty="0"/>
              <a:t>Testing Supplies could be covered under Medicare Part B (Medical Insurance), including</a:t>
            </a:r>
          </a:p>
          <a:p>
            <a:pPr marL="173971" indent="-173971">
              <a:lnSpc>
                <a:spcPct val="90000"/>
              </a:lnSpc>
              <a:buFont typeface="Wingdings" panose="05000000000000000000" pitchFamily="2" charset="2"/>
              <a:buChar char="§"/>
            </a:pPr>
            <a:r>
              <a:rPr lang="en-US" dirty="0"/>
              <a:t>Blood sugar (glucose) test strips</a:t>
            </a:r>
          </a:p>
          <a:p>
            <a:pPr marL="173971" indent="-173971">
              <a:lnSpc>
                <a:spcPct val="90000"/>
              </a:lnSpc>
              <a:buFont typeface="Wingdings" panose="05000000000000000000" pitchFamily="2" charset="2"/>
              <a:buChar char="§"/>
            </a:pPr>
            <a:r>
              <a:rPr lang="en-US" dirty="0"/>
              <a:t>Blood sugar testing monitors</a:t>
            </a:r>
          </a:p>
          <a:p>
            <a:pPr marL="173971" indent="-173971">
              <a:lnSpc>
                <a:spcPct val="90000"/>
              </a:lnSpc>
              <a:buFont typeface="Wingdings" panose="05000000000000000000" pitchFamily="2" charset="2"/>
              <a:buChar char="§"/>
            </a:pPr>
            <a:r>
              <a:rPr lang="en-US" dirty="0"/>
              <a:t>Insulin</a:t>
            </a:r>
          </a:p>
          <a:p>
            <a:pPr marL="173971" indent="-173971">
              <a:lnSpc>
                <a:spcPct val="90000"/>
              </a:lnSpc>
              <a:buFont typeface="Wingdings" panose="05000000000000000000" pitchFamily="2" charset="2"/>
              <a:buChar char="§"/>
            </a:pPr>
            <a:r>
              <a:rPr lang="en-US" dirty="0"/>
              <a:t>Lancet devices and lancets</a:t>
            </a:r>
          </a:p>
          <a:p>
            <a:pPr marL="173971" indent="-173971">
              <a:lnSpc>
                <a:spcPct val="90000"/>
              </a:lnSpc>
              <a:buFont typeface="Wingdings" panose="05000000000000000000" pitchFamily="2" charset="2"/>
              <a:buChar char="§"/>
            </a:pPr>
            <a:r>
              <a:rPr lang="en-US" dirty="0"/>
              <a:t>Glucose control solutions  </a:t>
            </a:r>
          </a:p>
          <a:p>
            <a:pPr marL="173971" indent="-173971">
              <a:lnSpc>
                <a:spcPct val="90000"/>
              </a:lnSpc>
              <a:buFont typeface="Wingdings" panose="05000000000000000000" pitchFamily="2" charset="2"/>
              <a:buChar char="§"/>
            </a:pPr>
            <a:r>
              <a:rPr lang="en-US" dirty="0"/>
              <a:t>Therapeutic shoes or inserts</a:t>
            </a:r>
          </a:p>
          <a:p>
            <a:pPr>
              <a:lnSpc>
                <a:spcPct val="90000"/>
              </a:lnSpc>
            </a:pPr>
            <a:r>
              <a:rPr lang="en-US" dirty="0"/>
              <a:t>You may need to use specific suppliers for some types of diabetic testing supplies. Visit </a:t>
            </a:r>
            <a:r>
              <a:rPr lang="en-US" dirty="0">
                <a:hlinkClick r:id="rId3"/>
              </a:rPr>
              <a:t>Medicare.gov/supplierdirectory/search.html</a:t>
            </a:r>
            <a:r>
              <a:rPr lang="en-US" dirty="0"/>
              <a:t>. </a:t>
            </a:r>
          </a:p>
          <a:p>
            <a:pPr>
              <a:lnSpc>
                <a:spcPct val="90000"/>
              </a:lnSpc>
            </a:pPr>
            <a:r>
              <a:rPr lang="en-US" dirty="0"/>
              <a:t>In some cases, certain diabetic testing supplies could also be covered under Medicare Part D.</a:t>
            </a:r>
          </a:p>
        </p:txBody>
      </p:sp>
    </p:spTree>
    <p:extLst>
      <p:ext uri="{BB962C8B-B14F-4D97-AF65-F5344CB8AC3E}">
        <p14:creationId xmlns:p14="http://schemas.microsoft.com/office/powerpoint/2010/main" val="387338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session should help you</a:t>
            </a:r>
          </a:p>
          <a:p>
            <a:pPr marL="171450" indent="-171450">
              <a:buFont typeface="Wingdings" panose="05000000000000000000" pitchFamily="2" charset="2"/>
              <a:buChar char="§"/>
            </a:pPr>
            <a:r>
              <a:rPr lang="en-US" sz="1200" b="0" i="0" u="none" strike="noStrike" kern="1200" baseline="0" dirty="0" smtClean="0">
                <a:solidFill>
                  <a:schemeClr val="tx1"/>
                </a:solidFill>
                <a:latin typeface="+mn-lt"/>
                <a:ea typeface="+mn-ea"/>
                <a:cs typeface="+mn-cs"/>
              </a:rPr>
              <a:t>Compare the parts of Medicare and coverage options </a:t>
            </a:r>
          </a:p>
          <a:p>
            <a:pPr marL="171450" indent="-171450">
              <a:buFont typeface="Wingdings" panose="05000000000000000000" pitchFamily="2" charset="2"/>
              <a:buChar char="§"/>
            </a:pPr>
            <a:r>
              <a:rPr lang="en-US" sz="1200" b="0" i="0" u="none" strike="noStrike" kern="1200" baseline="0" dirty="0" smtClean="0">
                <a:solidFill>
                  <a:schemeClr val="tx1"/>
                </a:solidFill>
                <a:latin typeface="+mn-lt"/>
                <a:ea typeface="+mn-ea"/>
                <a:cs typeface="+mn-cs"/>
              </a:rPr>
              <a:t>Explain benefits and costs </a:t>
            </a:r>
          </a:p>
          <a:p>
            <a:pPr marL="171450" indent="-171450">
              <a:buFont typeface="Wingdings" panose="05000000000000000000" pitchFamily="2" charset="2"/>
              <a:buChar char="§"/>
            </a:pPr>
            <a:r>
              <a:rPr lang="en-US" sz="1200" b="0" i="0" u="none" strike="noStrike" kern="1200" baseline="0" dirty="0" smtClean="0">
                <a:solidFill>
                  <a:schemeClr val="tx1"/>
                </a:solidFill>
                <a:latin typeface="+mn-lt"/>
                <a:ea typeface="+mn-ea"/>
                <a:cs typeface="+mn-cs"/>
              </a:rPr>
              <a:t>Discuss how Medigap policies and Medicare Advantage Plans are different </a:t>
            </a:r>
          </a:p>
          <a:p>
            <a:pPr marL="171450" indent="-171450">
              <a:buFont typeface="Wingdings" panose="05000000000000000000" pitchFamily="2" charset="2"/>
              <a:buChar char="§"/>
            </a:pPr>
            <a:r>
              <a:rPr lang="en-US" sz="1200" b="0" i="0" u="none" strike="noStrike" kern="1200" baseline="0" dirty="0" smtClean="0">
                <a:solidFill>
                  <a:schemeClr val="tx1"/>
                </a:solidFill>
                <a:latin typeface="+mn-lt"/>
                <a:ea typeface="+mn-ea"/>
                <a:cs typeface="+mn-cs"/>
              </a:rPr>
              <a:t>Describe the Federally-facilitated Health Insurance Marketplace </a:t>
            </a:r>
          </a:p>
          <a:p>
            <a:pPr marL="171450" indent="-171450">
              <a:buFont typeface="Wingdings" panose="05000000000000000000" pitchFamily="2" charset="2"/>
              <a:buChar char="§"/>
            </a:pPr>
            <a:r>
              <a:rPr lang="en-US" sz="1200" b="0" i="0" u="none" strike="noStrike" kern="1200" baseline="0" dirty="0" smtClean="0">
                <a:solidFill>
                  <a:schemeClr val="tx1"/>
                </a:solidFill>
                <a:latin typeface="+mn-lt"/>
                <a:ea typeface="+mn-ea"/>
                <a:cs typeface="+mn-cs"/>
              </a:rPr>
              <a:t>Recognize Medicaid and related resources </a:t>
            </a:r>
          </a:p>
          <a:p>
            <a:endParaRPr lang="en-US" dirty="0"/>
          </a:p>
        </p:txBody>
      </p:sp>
    </p:spTree>
    <p:extLst>
      <p:ext uri="{BB962C8B-B14F-4D97-AF65-F5344CB8AC3E}">
        <p14:creationId xmlns:p14="http://schemas.microsoft.com/office/powerpoint/2010/main" val="1423269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p:txBody>
          <a:bodyPr/>
          <a:lstStyle/>
          <a:p>
            <a:r>
              <a:rPr lang="en-US" dirty="0" smtClean="0"/>
              <a:t>Check Your Knowledge―Question 3</a:t>
            </a:r>
          </a:p>
          <a:p>
            <a:r>
              <a:rPr lang="en-US" dirty="0" smtClean="0"/>
              <a:t>For Medicare Part B, in most cases, you pay _______.</a:t>
            </a:r>
          </a:p>
          <a:p>
            <a:pPr marL="231961" indent="-231961">
              <a:buFont typeface="+mj-lt"/>
              <a:buAutoNum type="alphaLcPeriod"/>
            </a:pPr>
            <a:r>
              <a:rPr lang="en-US" dirty="0" smtClean="0"/>
              <a:t>A monthly premium</a:t>
            </a:r>
          </a:p>
          <a:p>
            <a:pPr marL="231961" indent="-231961">
              <a:buFont typeface="+mj-lt"/>
              <a:buAutoNum type="alphaLcPeriod"/>
            </a:pPr>
            <a:r>
              <a:rPr lang="en-US" dirty="0" smtClean="0"/>
              <a:t>A yearly deductible</a:t>
            </a:r>
          </a:p>
          <a:p>
            <a:pPr marL="231961" indent="-231961">
              <a:buFont typeface="+mj-lt"/>
              <a:buAutoNum type="alphaLcPeriod"/>
            </a:pPr>
            <a:r>
              <a:rPr lang="en-US" dirty="0" smtClean="0"/>
              <a:t>20% coinsurance for most covered services</a:t>
            </a:r>
          </a:p>
          <a:p>
            <a:pPr marL="231961" indent="-231961">
              <a:buFont typeface="+mj-lt"/>
              <a:buAutoNum type="alphaLcPeriod"/>
            </a:pPr>
            <a:r>
              <a:rPr lang="en-US" dirty="0"/>
              <a:t>All of the </a:t>
            </a:r>
            <a:r>
              <a:rPr lang="en-US" dirty="0" smtClean="0"/>
              <a:t>above</a:t>
            </a:r>
          </a:p>
          <a:p>
            <a:pPr marL="49935" lvl="1" indent="0">
              <a:buNone/>
            </a:pPr>
            <a:r>
              <a:rPr lang="en-US" b="1" dirty="0" smtClean="0"/>
              <a:t>Answer: d. All of the above</a:t>
            </a:r>
            <a:r>
              <a:rPr lang="en-US" dirty="0" smtClean="0"/>
              <a:t>.  For Medicare Part B, most people will pay a monthly premium, the Part B yearly deductible, and 20% coinsurance for most covered services. These Part B amounts change yearly. </a:t>
            </a:r>
            <a:endParaRPr lang="en-US" strike="sngStrike" baseline="0" dirty="0" smtClean="0"/>
          </a:p>
        </p:txBody>
      </p:sp>
    </p:spTree>
    <p:extLst>
      <p:ext uri="{BB962C8B-B14F-4D97-AF65-F5344CB8AC3E}">
        <p14:creationId xmlns:p14="http://schemas.microsoft.com/office/powerpoint/2010/main" val="3873382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2771" y="4148668"/>
            <a:ext cx="6139543" cy="4436533"/>
          </a:xfrm>
        </p:spPr>
        <p:txBody>
          <a:bodyPr/>
          <a:lstStyle/>
          <a:p>
            <a:r>
              <a:rPr lang="en-US" dirty="0" smtClean="0"/>
              <a:t>Now let’s talk about one way to help address some of the costs associated with Original Medicare coverage. A Medigap policy is health insurance sold by private insurance companies to fill gaps in Original Medicare. Medigap policies can help pay your share (coinsurance, copayments, or deductibles) of the costs of Medicare-covered services. Some Medigap policies also cover certain benefits Original Medicare doesn’t cover. </a:t>
            </a:r>
          </a:p>
          <a:p>
            <a:r>
              <a:rPr lang="en-US" dirty="0" smtClean="0"/>
              <a:t>Medigap policies don’t cover your share of the costs under other types of health coverage, including Medicare Advantage Plans, stand-alone Medicare Prescription Drug Plans, employer/union group health coverage, Medicaid, Department of Veterans Affairs benefits, or TRICARE.</a:t>
            </a:r>
          </a:p>
          <a:p>
            <a:r>
              <a:rPr lang="en-US" dirty="0" smtClean="0"/>
              <a:t>In all states except Massachusetts, Minnesota, and Wisconsin, Medigap policies must be one of the standardized Plans A, B, C, D, F, G, K, L, M, or N so they can be easily compared. Each plan has a set of benefits that are the same for any insurance company. It’s important to compare Medigap policies, because costs can vary. Each company decides which Medigap policies it will sell and the price for each plan, with state review and approval. Other differences include pre-existing conditions waiting period, crossover of claims from Medicare Administrative Contractor to Medigap policy, guarantee issue, etc.</a:t>
            </a:r>
          </a:p>
          <a:p>
            <a:r>
              <a:rPr lang="en-US" dirty="0" smtClean="0"/>
              <a:t>For more information on Medigap, see Module 3 in the Training Library</a:t>
            </a:r>
            <a:r>
              <a:rPr lang="en-US" strike="noStrike" baseline="0" dirty="0" smtClean="0"/>
              <a:t>: </a:t>
            </a:r>
            <a:r>
              <a:rPr lang="en-US" dirty="0" smtClean="0">
                <a:hlinkClick r:id="rId3"/>
              </a:rPr>
              <a:t>CMS.gov/Outreach-and-Education/ Training/CMSNationalTrainingProgram/Training-Library.html</a:t>
            </a:r>
            <a:r>
              <a:rPr lang="en-US" dirty="0" smtClean="0"/>
              <a:t>.</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111001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body" idx="1"/>
          </p:nvPr>
        </p:nvSpPr>
        <p:spPr>
          <a:xfrm>
            <a:off x="205973" y="3847829"/>
            <a:ext cx="6519942" cy="5042172"/>
          </a:xfrm>
        </p:spPr>
        <p:txBody>
          <a:bodyPr/>
          <a:lstStyle/>
          <a:p>
            <a:r>
              <a:rPr lang="en-US" dirty="0"/>
              <a:t>All </a:t>
            </a:r>
            <a:r>
              <a:rPr lang="en-US" dirty="0" err="1"/>
              <a:t>Medigap</a:t>
            </a:r>
            <a:r>
              <a:rPr lang="en-US" dirty="0"/>
              <a:t> policies cover a basic set of benefits, including the following:</a:t>
            </a:r>
          </a:p>
          <a:p>
            <a:pPr marL="174708" indent="-174708">
              <a:buFont typeface="Wingdings" panose="05000000000000000000" pitchFamily="2" charset="2"/>
              <a:buChar char="§"/>
            </a:pPr>
            <a:r>
              <a:rPr lang="en-US" dirty="0"/>
              <a:t>All plans cover 100% of Medicare Part A coinsurance and hospital costs up to an additional 365 days after Medicare benefits are used up. Plan F also offers a high-deductible plan in some states. </a:t>
            </a:r>
          </a:p>
          <a:p>
            <a:pPr marL="174708" indent="-174708">
              <a:buFont typeface="Wingdings" panose="05000000000000000000" pitchFamily="2" charset="2"/>
              <a:buChar char="§"/>
            </a:pPr>
            <a:r>
              <a:rPr lang="en-US" dirty="0"/>
              <a:t>Medicare Part B coinsurance or copayment, with Plans A, B, C, D, F, G, M, and N covering 100%. Plan N pays 100% of the Part B coinsurance, except for a copayment of up to $20 for some office visits, and up to a $50 copayment for emergency room visits that don’t result in an inpatient admission. Plan K pays 50% of Medicare Part B coinsurance or copayment, with Plan L paying 75%.</a:t>
            </a:r>
          </a:p>
          <a:p>
            <a:pPr marL="174708" indent="-174708">
              <a:buFont typeface="Wingdings" panose="05000000000000000000" pitchFamily="2" charset="2"/>
              <a:buChar char="§"/>
            </a:pPr>
            <a:r>
              <a:rPr lang="en-US" dirty="0"/>
              <a:t>Blood (first 3 pints) with Plans A, B, C, D, F, G, M, and N covering 100%; Plan K 50%; and Plan L 75%.</a:t>
            </a:r>
          </a:p>
          <a:p>
            <a:pPr marL="174708" indent="-174708">
              <a:buFont typeface="Wingdings" panose="05000000000000000000" pitchFamily="2" charset="2"/>
              <a:buChar char="§"/>
            </a:pPr>
            <a:r>
              <a:rPr lang="en-US" dirty="0"/>
              <a:t>Part A hospice care coinsurance or copayment with Plans A, B, C, D, F, G, M, and N covering 100%; Plan K 50%; and Plan L 75%.</a:t>
            </a:r>
          </a:p>
          <a:p>
            <a:pPr marL="174708" indent="-174708">
              <a:buFont typeface="Wingdings" panose="05000000000000000000" pitchFamily="2" charset="2"/>
              <a:buChar char="§"/>
            </a:pPr>
            <a:r>
              <a:rPr lang="en-US" dirty="0"/>
              <a:t>In addition, each </a:t>
            </a:r>
            <a:r>
              <a:rPr lang="en-US" dirty="0" err="1"/>
              <a:t>Medigap</a:t>
            </a:r>
            <a:r>
              <a:rPr lang="en-US" dirty="0"/>
              <a:t> plan covers different benefits:</a:t>
            </a:r>
          </a:p>
          <a:p>
            <a:pPr marL="342900" lvl="1" indent="-174625">
              <a:buFont typeface="Arial" panose="020B0604020202020204" pitchFamily="34" charset="0"/>
              <a:buChar char="•"/>
            </a:pPr>
            <a:r>
              <a:rPr lang="en-US" dirty="0"/>
              <a:t>The skilled nursing facility care coinsurance is covered 100% by Plans C, D, F, G, M, and N covering 100%; Plan K 50%; and Plan L 75%.</a:t>
            </a:r>
          </a:p>
          <a:p>
            <a:pPr marL="342900" lvl="1" indent="-174625">
              <a:buFont typeface="Arial" panose="020B0604020202020204" pitchFamily="34" charset="0"/>
              <a:buChar char="•"/>
            </a:pPr>
            <a:r>
              <a:rPr lang="en-US" dirty="0"/>
              <a:t>The Medicare Part A deductible is covered 100% by Plans B, C, D, F, G, and N; Plans K and M 50%; and Plan L 75%.</a:t>
            </a:r>
          </a:p>
          <a:p>
            <a:pPr marL="342900" lvl="1" indent="-174625">
              <a:buFont typeface="Arial" panose="020B0604020202020204" pitchFamily="34" charset="0"/>
              <a:buChar char="•"/>
            </a:pPr>
            <a:r>
              <a:rPr lang="en-US" dirty="0"/>
              <a:t>The Medicare Part B deductible is 100% covered by </a:t>
            </a:r>
            <a:r>
              <a:rPr lang="en-US" dirty="0" err="1"/>
              <a:t>Medigap</a:t>
            </a:r>
            <a:r>
              <a:rPr lang="en-US" dirty="0"/>
              <a:t> Plans C and F.</a:t>
            </a:r>
          </a:p>
          <a:p>
            <a:pPr marL="342900" lvl="1" indent="-174625">
              <a:buFont typeface="Arial" panose="020B0604020202020204" pitchFamily="34" charset="0"/>
              <a:buChar char="•"/>
            </a:pPr>
            <a:r>
              <a:rPr lang="en-US" dirty="0"/>
              <a:t>The Medicare Part B excess charges are covered 100% by </a:t>
            </a:r>
            <a:r>
              <a:rPr lang="en-US" dirty="0" err="1"/>
              <a:t>Medigap</a:t>
            </a:r>
            <a:r>
              <a:rPr lang="en-US" dirty="0"/>
              <a:t> Plans F and G.</a:t>
            </a:r>
          </a:p>
          <a:p>
            <a:pPr marL="342900" lvl="1" indent="-174625">
              <a:buFont typeface="Arial" panose="020B0604020202020204" pitchFamily="34" charset="0"/>
              <a:buChar char="•"/>
            </a:pPr>
            <a:r>
              <a:rPr lang="en-US" dirty="0"/>
              <a:t>Foreign travel emergency costs up to the plans’ limits are covered at 80% by </a:t>
            </a:r>
            <a:r>
              <a:rPr lang="en-US" dirty="0" err="1"/>
              <a:t>Medigap</a:t>
            </a:r>
            <a:r>
              <a:rPr lang="en-US" dirty="0"/>
              <a:t> Plans C, D, F, G, M, and N.</a:t>
            </a:r>
          </a:p>
          <a:p>
            <a:pPr marL="342900" lvl="1" indent="-174625">
              <a:buFont typeface="Arial" panose="020B0604020202020204" pitchFamily="34" charset="0"/>
              <a:buChar char="•"/>
            </a:pPr>
            <a:r>
              <a:rPr lang="en-US" dirty="0"/>
              <a:t>In 2018, Plans K and L have out-of-pocket limits of $5,240 and $2,620, respectively</a:t>
            </a:r>
            <a:r>
              <a:rPr lang="en-US" dirty="0" smtClean="0"/>
              <a:t>.</a:t>
            </a:r>
            <a:endParaRPr lang="en-US"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155936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US" dirty="0" smtClean="0"/>
              <a:t>You need to have Original Medicare to get a Medigap policy; Medigap doesn’t work with Medicare Advantage. </a:t>
            </a:r>
          </a:p>
          <a:p>
            <a:pPr lvl="1"/>
            <a:r>
              <a:rPr lang="en-US" dirty="0" smtClean="0"/>
              <a:t>If you have other coverage that supplements Medicare, such as retiree coverage, you might not need Medigap.</a:t>
            </a:r>
          </a:p>
          <a:p>
            <a:pPr lvl="1"/>
            <a:r>
              <a:rPr lang="en-US" dirty="0" smtClean="0"/>
              <a:t>You need to consider whether you can afford Medicare deductibles and copayments and weigh this against how much the monthly Medigap premium costs.</a:t>
            </a:r>
          </a:p>
          <a:p>
            <a:pPr lvl="1"/>
            <a:endParaRPr lang="en-US" dirty="0" smtClean="0"/>
          </a:p>
          <a:p>
            <a:endParaRPr lang="en-US" dirty="0" smtClean="0"/>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238738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Usually the best time to buy a Medigap policy is during your Medigap Open Enrollment Period (OEP). It begins when you're 65 or older and enrolled in Part B for the first time. You must also have Medicare Part A to have a Medigap policy. </a:t>
            </a:r>
          </a:p>
          <a:p>
            <a:r>
              <a:rPr lang="en-US" dirty="0" smtClean="0"/>
              <a:t>You have a 6-month Medigap OEP, which gives you a guaranteed right to buy a Medigap policy. Some states may have a longer period. Once this period starts, it can’t be delayed or repeated.</a:t>
            </a:r>
          </a:p>
          <a:p>
            <a:r>
              <a:rPr lang="en-US" dirty="0" smtClean="0"/>
              <a:t>During your Medigap OEP, companies can’t do the following:</a:t>
            </a:r>
          </a:p>
          <a:p>
            <a:pPr marL="171447" indent="-171447">
              <a:buFont typeface="Wingdings" panose="05000000000000000000" pitchFamily="2" charset="2"/>
              <a:buChar char="§"/>
            </a:pPr>
            <a:r>
              <a:rPr lang="en-US" dirty="0" smtClean="0"/>
              <a:t>Refuse to sell you any Medigap policy they offer</a:t>
            </a:r>
          </a:p>
          <a:p>
            <a:pPr marL="171447" indent="-171447">
              <a:buFont typeface="Wingdings" panose="05000000000000000000" pitchFamily="2" charset="2"/>
              <a:buChar char="§"/>
            </a:pPr>
            <a:r>
              <a:rPr lang="en-US" dirty="0" smtClean="0"/>
              <a:t>Make you wait for coverage (there can be a waiting period for pre-existing conditions if you don’t have creditable coverage before the OEP)</a:t>
            </a:r>
          </a:p>
          <a:p>
            <a:pPr marL="171447" indent="-171447">
              <a:buFont typeface="Wingdings" panose="05000000000000000000" pitchFamily="2" charset="2"/>
              <a:buChar char="§"/>
            </a:pPr>
            <a:r>
              <a:rPr lang="en-US" dirty="0" smtClean="0"/>
              <a:t>Charge more because of a past/present health problem</a:t>
            </a:r>
          </a:p>
          <a:p>
            <a:r>
              <a:rPr lang="en-US" dirty="0" smtClean="0"/>
              <a:t>You may want to apply for a Medigap policy before your Medigap OEP starts if your current health insurance ends the month you become eligible for Medicare, or you reach 65, to have continuous coverage without any break.</a:t>
            </a:r>
          </a:p>
          <a:p>
            <a:r>
              <a:rPr lang="en-US" dirty="0" smtClean="0"/>
              <a:t>You can also buy a Medigap policy whenever a company agrees to sell you one. However, there may be restrictions, such as medical underwriting or a waiting period for pre-existing conditions. </a:t>
            </a:r>
          </a:p>
          <a:p>
            <a:r>
              <a:rPr lang="en-US" dirty="0" smtClean="0"/>
              <a:t>Medical underwriting is a process used by insurance companies to try to figure out your health status when you're applying for health insurance to determine whether to offer you coverage, at what price, and with what exclusions or limits.</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181690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To buy a Medigap policy, follow these steps:</a:t>
            </a:r>
          </a:p>
          <a:p>
            <a:pPr marL="171447" indent="-171447">
              <a:buFont typeface="Wingdings" panose="05000000000000000000" pitchFamily="2" charset="2"/>
              <a:buChar char="§"/>
            </a:pPr>
            <a:r>
              <a:rPr lang="en-US" dirty="0"/>
              <a:t>Decide which Medigap Plan </a:t>
            </a:r>
            <a:r>
              <a:rPr lang="en-US" dirty="0" smtClean="0"/>
              <a:t>(A–N) </a:t>
            </a:r>
            <a:r>
              <a:rPr lang="en-US" dirty="0"/>
              <a:t>has the benefits you need. </a:t>
            </a:r>
            <a:r>
              <a:rPr lang="en-US" dirty="0" smtClean="0"/>
              <a:t>You can use the Medigap comparison tool on </a:t>
            </a:r>
            <a:r>
              <a:rPr lang="en-US" sz="1200" u="sng" dirty="0" smtClean="0">
                <a:solidFill>
                  <a:prstClr val="black"/>
                </a:solidFill>
                <a:hlinkClick r:id="rId3"/>
              </a:rPr>
              <a:t>Medicare.gov/find-a-plan</a:t>
            </a:r>
            <a:r>
              <a:rPr lang="en-US" sz="1200" u="none" baseline="0" dirty="0" smtClean="0">
                <a:solidFill>
                  <a:prstClr val="black"/>
                </a:solidFill>
              </a:rPr>
              <a:t> to compare your plans or by calling 1-800-633-4227; TTY: 1-877-486-2048.</a:t>
            </a:r>
            <a:endParaRPr lang="en-US" dirty="0" smtClean="0"/>
          </a:p>
          <a:p>
            <a:pPr marL="171447" indent="-171447">
              <a:buFont typeface="Wingdings" panose="05000000000000000000" pitchFamily="2" charset="2"/>
              <a:buChar char="§"/>
            </a:pPr>
            <a:r>
              <a:rPr lang="en-US" dirty="0" smtClean="0"/>
              <a:t>Find out which insurance companies sell Medigap policies in your state by calling your State Health Insurance Assistance Program, your State Insurance Department, or visit </a:t>
            </a:r>
            <a:r>
              <a:rPr lang="en-US" u="sng" dirty="0" smtClean="0">
                <a:hlinkClick r:id="rId3"/>
              </a:rPr>
              <a:t>Medicare.gov/find-a-plan</a:t>
            </a:r>
            <a:r>
              <a:rPr lang="en-US" dirty="0" smtClean="0"/>
              <a:t>.</a:t>
            </a:r>
          </a:p>
          <a:p>
            <a:pPr marL="171447" indent="-171447">
              <a:buFont typeface="Wingdings" panose="05000000000000000000" pitchFamily="2" charset="2"/>
              <a:buChar char="§"/>
            </a:pPr>
            <a:r>
              <a:rPr lang="en-US" dirty="0" smtClean="0"/>
              <a:t>Federal Medigap protections aren’t offered for people with Medicare due to a disability, so contact your State Insurance Department to determine if your state extends protections to people under 65.</a:t>
            </a:r>
          </a:p>
          <a:p>
            <a:pPr marL="171447" indent="-171447">
              <a:buFont typeface="Wingdings" panose="05000000000000000000" pitchFamily="2" charset="2"/>
              <a:buChar char="§"/>
            </a:pPr>
            <a:r>
              <a:rPr lang="en-US" dirty="0" smtClean="0"/>
              <a:t>Call the insurance companies and shop around for the best policy at a price you can afford. </a:t>
            </a:r>
          </a:p>
          <a:p>
            <a:pPr marL="171447" indent="-171447">
              <a:buFont typeface="Wingdings" panose="05000000000000000000" pitchFamily="2" charset="2"/>
              <a:buChar char="§"/>
            </a:pPr>
            <a:r>
              <a:rPr lang="en-US" dirty="0" smtClean="0"/>
              <a:t>Buy the Medigap policy. Once you choose the insurance company and the Medigap Plan, apply for the policy. The insurance company must give you a clearly worded summary of your Medigap policy when you apply. </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2669957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p:txBody>
          <a:bodyPr/>
          <a:lstStyle/>
          <a:p>
            <a:r>
              <a:rPr lang="en-US" dirty="0" smtClean="0"/>
              <a:t>Check Your Knowledge―Question 4</a:t>
            </a:r>
          </a:p>
          <a:p>
            <a:r>
              <a:rPr lang="en-US" dirty="0" smtClean="0"/>
              <a:t>Medigap (Medicare supplement insurance policies) may help pay for prescription drug copayment.</a:t>
            </a:r>
          </a:p>
          <a:p>
            <a:pPr marL="231961" indent="-231961">
              <a:buFont typeface="+mj-lt"/>
              <a:buAutoNum type="alphaLcPeriod"/>
            </a:pPr>
            <a:r>
              <a:rPr lang="en-US" dirty="0" smtClean="0"/>
              <a:t>True</a:t>
            </a:r>
          </a:p>
          <a:p>
            <a:pPr marL="231961" indent="-231961">
              <a:buFont typeface="+mj-lt"/>
              <a:buAutoNum type="alphaLcPeriod"/>
            </a:pPr>
            <a:r>
              <a:rPr lang="en-US" dirty="0" smtClean="0"/>
              <a:t>False</a:t>
            </a:r>
          </a:p>
          <a:p>
            <a:r>
              <a:rPr lang="en-US" b="1" dirty="0" smtClean="0"/>
              <a:t>Answer: b. False</a:t>
            </a:r>
            <a:r>
              <a:rPr lang="en-US" dirty="0" smtClean="0"/>
              <a:t>. Medicare supplement insurance policies (Medigap) covers gaps in Original Medicare coverage, like deductibles, coinsurance, and copayments for Medicare covered services.</a:t>
            </a:r>
          </a:p>
        </p:txBody>
      </p:sp>
    </p:spTree>
    <p:extLst>
      <p:ext uri="{BB962C8B-B14F-4D97-AF65-F5344CB8AC3E}">
        <p14:creationId xmlns:p14="http://schemas.microsoft.com/office/powerpoint/2010/main" val="3254684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Medicare Part D is Medicare Prescription Drug Coverage. Part D coverage is provided through Medicare Prescription Drug Plans (PDPs) and Medicare Advantage (MA) Plans with Medicare prescription drug coverage. </a:t>
            </a:r>
          </a:p>
          <a:p>
            <a:r>
              <a:rPr lang="en-US" dirty="0" smtClean="0"/>
              <a:t>There are some other types of Medicare health plans that provide health care coverage which aren't Medicare Advantage Plans, but are still part of Medicare, such as Medicare Cost Plans and Programs of All-Inclusive Care for the Elderly (PACE). Some of these plans provide Medicare Part A and Part B coverage, while others provide Part B coverage only. Some also provide Part D. These plans have some of the same rules as MA Plans as you will see</a:t>
            </a:r>
            <a:r>
              <a:rPr lang="en-US" baseline="0" dirty="0" smtClean="0"/>
              <a:t> later in this presentation</a:t>
            </a:r>
            <a:r>
              <a:rPr lang="en-US" dirty="0" smtClean="0"/>
              <a:t>. However, each type of plan has special rules and exceptions, so you should contact any plans you're interested in to get more details.</a:t>
            </a:r>
          </a:p>
          <a:p>
            <a:endParaRPr lang="en-US" dirty="0" smtClean="0"/>
          </a:p>
          <a:p>
            <a:endParaRPr lang="en-US" dirty="0" smtClean="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670822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1886" y="4148668"/>
            <a:ext cx="6193971" cy="4213348"/>
          </a:xfrm>
        </p:spPr>
        <p:txBody>
          <a:bodyPr>
            <a:normAutofit lnSpcReduction="10000"/>
          </a:bodyPr>
          <a:lstStyle/>
          <a:p>
            <a:r>
              <a:rPr lang="en-US" dirty="0" smtClean="0"/>
              <a:t>Medicare contracts with private insurance companies that offer prescription drug plans to people with Medicare. Everyone with Medicare can get Medicare prescription drug coverage by enrolling in a Medicare drug plan. You may pay a penalty if you join later. You may get this coverage from a Medicare Advantage Plan (with prescription drug coverage), but you must have Part A and Part B.</a:t>
            </a:r>
          </a:p>
          <a:p>
            <a:r>
              <a:rPr lang="en-US" dirty="0" smtClean="0"/>
              <a:t>Each plan has a formulary, or list of covered drugs. The formulary for each plan must include a range of drugs in the most commonly prescribed categories. This makes sure that people with different medical conditions can get the treatment they need. All Medicare drug plans generally must cover at least 2 drugs in each category of drugs, but plans can choose which specific drugs are covered in each category. </a:t>
            </a:r>
          </a:p>
          <a:p>
            <a:r>
              <a:rPr lang="en-US" dirty="0" smtClean="0"/>
              <a:t>Costs vary depending on the plan. Most people will pay a monthly premium for Medicare prescription drug coverage. You'll also pay a share of the cost of your prescriptions, including a deductible (if the plan has one), copayments, and/or coinsurance. All Medicare drug plans have to provide at least a standard level of coverage set by Medicare. However, some plans might offer more coverage and additional drugs, generally for a higher monthly premium. </a:t>
            </a:r>
          </a:p>
          <a:p>
            <a:r>
              <a:rPr lang="en-US" dirty="0" smtClean="0"/>
              <a:t>If you have Medicare prescription drug coverage (Part D) and a higher yearly income, you might also have to pay Part D </a:t>
            </a:r>
            <a:r>
              <a:rPr lang="en-US" dirty="0"/>
              <a:t>Income-Related Monthly Adjustment </a:t>
            </a:r>
            <a:r>
              <a:rPr lang="en-US" dirty="0" smtClean="0"/>
              <a:t>Amount (IRMAA). If you have to pay this extra amount for Medicare Part D, the amount will be deducted from your Social Security or Railroad Retirement Board benefit or you’ll be billed monthly by Medicare. If you get a bill for Part D IRMAA, you pay this amount to Medicare, not your Part D plan. </a:t>
            </a:r>
          </a:p>
          <a:p>
            <a:r>
              <a:rPr lang="en-US" dirty="0" smtClean="0"/>
              <a:t>People with limited income and resources may be able to get Extra Help paying for their Medicare drug plan costs. “Extra Help” is discussed in further detail on page 60.</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548687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3"/>
          <p:cNvSpPr>
            <a:spLocks noGrp="1" noChangeArrowheads="1"/>
          </p:cNvSpPr>
          <p:nvPr>
            <p:ph type="body" idx="1"/>
          </p:nvPr>
        </p:nvSpPr>
        <p:spPr>
          <a:xfrm>
            <a:off x="701041" y="4148668"/>
            <a:ext cx="5743632" cy="4436533"/>
          </a:xfrm>
        </p:spPr>
        <p:txBody>
          <a:bodyPr/>
          <a:lstStyle/>
          <a:p>
            <a:r>
              <a:rPr lang="en-US" sz="1200" kern="1200" dirty="0" smtClean="0">
                <a:solidFill>
                  <a:schemeClr val="tx1"/>
                </a:solidFill>
                <a:effectLst/>
                <a:latin typeface="+mn-lt"/>
                <a:ea typeface="+mn-ea"/>
                <a:cs typeface="+mn-cs"/>
              </a:rPr>
              <a:t>In general, you are eligible to enroll in a Medicare prescription drug plan (PDP) if you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enrolled in Medicare Part A and/or Part B,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Permanently reside in the service area of a PDP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a U.S. citizen or lawfully present in the United States </a:t>
            </a:r>
          </a:p>
          <a:p>
            <a:r>
              <a:rPr lang="en-US" sz="1200" kern="1200" dirty="0" smtClean="0">
                <a:solidFill>
                  <a:schemeClr val="tx1"/>
                </a:solidFill>
                <a:effectLst/>
                <a:latin typeface="+mn-lt"/>
                <a:ea typeface="+mn-ea"/>
                <a:cs typeface="+mn-cs"/>
              </a:rPr>
              <a:t>If you are living abroad or are incarcerated, you aren’t eligible for Part D because you cannot meet the requirement of permanently residing in the service area of a Part D plan.</a:t>
            </a:r>
          </a:p>
          <a:p>
            <a:r>
              <a:rPr lang="en-US" sz="1200" kern="1200" dirty="0" smtClean="0">
                <a:solidFill>
                  <a:schemeClr val="tx1"/>
                </a:solidFill>
                <a:effectLst/>
                <a:latin typeface="+mn-lt"/>
                <a:ea typeface="+mn-ea"/>
                <a:cs typeface="+mn-cs"/>
              </a:rPr>
              <a:t>Medicare drug coverage isn’t automatic. Most people must join a Medicare drug plan to get coverage. So while all people with Medicare can have this coverage, you need to take action to get it. If you qualify for Extra Help to pay for your prescription drugs, Medicare will enroll you in a Medicare drug plan unless you decline coverage or join a plan yourself. You can only be a member of one Medicare drug plan at a time.</a:t>
            </a:r>
          </a:p>
        </p:txBody>
      </p:sp>
      <p:sp>
        <p:nvSpPr>
          <p:cNvPr id="4" name="Slide Image Placeholder 3"/>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26261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1" y="4148668"/>
            <a:ext cx="5608320" cy="4757207"/>
          </a:xfrm>
        </p:spPr>
        <p:txBody>
          <a:bodyPr>
            <a:normAutofit fontScale="92500" lnSpcReduction="10000"/>
          </a:bodyPr>
          <a:lstStyle/>
          <a:p>
            <a:r>
              <a:rPr lang="en-US" dirty="0" smtClean="0"/>
              <a:t>Medicare currently provides health insurance for 58.6 million United States (U.S.) citizens. </a:t>
            </a:r>
          </a:p>
          <a:p>
            <a:r>
              <a:rPr lang="en-US" dirty="0" smtClean="0"/>
              <a:t>Medicare is health insurance for generally 3 groups of people:</a:t>
            </a:r>
          </a:p>
          <a:p>
            <a:pPr marL="171450" indent="-171450">
              <a:buFont typeface="Wingdings" panose="05000000000000000000" pitchFamily="2" charset="2"/>
              <a:buChar char="§"/>
            </a:pPr>
            <a:r>
              <a:rPr lang="en-US" dirty="0" smtClean="0"/>
              <a:t>Those who are 65 and older</a:t>
            </a:r>
          </a:p>
          <a:p>
            <a:pPr marL="171450" indent="-171450">
              <a:buFont typeface="Wingdings" panose="05000000000000000000" pitchFamily="2" charset="2"/>
              <a:buChar char="§"/>
            </a:pPr>
            <a:r>
              <a:rPr lang="en-US" dirty="0" smtClean="0"/>
              <a:t>People under 65 with certain disabilities who have been entitled to Social Security Disability Insurance benefits for 24 months—includes </a:t>
            </a:r>
            <a:r>
              <a:rPr lang="en-US" dirty="0"/>
              <a:t>ALS </a:t>
            </a:r>
            <a:r>
              <a:rPr lang="en-US" dirty="0" smtClean="0"/>
              <a:t>(Amyotrophic </a:t>
            </a:r>
            <a:r>
              <a:rPr lang="en-US" dirty="0"/>
              <a:t>Lateral </a:t>
            </a:r>
            <a:r>
              <a:rPr lang="en-US" dirty="0" smtClean="0"/>
              <a:t>Sclerosis, also called Lou Gehrig’s disease), without a waiting period </a:t>
            </a:r>
          </a:p>
          <a:p>
            <a:pPr marL="171450" indent="-171450">
              <a:buFont typeface="Wingdings" panose="05000000000000000000" pitchFamily="2" charset="2"/>
              <a:buChar char="§"/>
            </a:pPr>
            <a:r>
              <a:rPr lang="en-US" dirty="0" smtClean="0"/>
              <a:t>People of any age who have End-Stage Renal Disease (ESRD) (permanent kidney failure requiring dialysis or a kidney transplant)</a:t>
            </a:r>
          </a:p>
          <a:p>
            <a:r>
              <a:rPr lang="en-US" dirty="0" smtClean="0"/>
              <a:t>A very small subset of people can get Medicare based on a federally-declared environmental health hazard who have an asbestos-related condition associated with that hazard. Currently it only applies to individuals affected by a hazard in Libby, Montana.</a:t>
            </a:r>
          </a:p>
          <a:p>
            <a:r>
              <a:rPr lang="en-US" dirty="0" smtClean="0"/>
              <a:t>To get Part A and/or Part B, you must be a U.S. citizen or lawfully present in the United States. If you live in Puerto Rico, you must actively enroll in Part B. Please refer to the section in this presentation entitled “When Enrolling Isn’t Automatic” beginning on page 10 for further details about enrollment requirements.</a:t>
            </a:r>
          </a:p>
          <a:p>
            <a:r>
              <a:rPr lang="en-US" dirty="0"/>
              <a:t>The Medicare &amp; You handbook pictured on the slide is mailed to every Medicare household each year in the fall. It’s sent to all newly enrolled people as well. It explains Medicare and provides information on Medicare health and drug plans in their geographic area.</a:t>
            </a:r>
          </a:p>
          <a:p>
            <a:r>
              <a:rPr lang="en-US" b="1" dirty="0" smtClean="0"/>
              <a:t>Resources</a:t>
            </a:r>
            <a:r>
              <a:rPr lang="en-US" dirty="0" smtClean="0"/>
              <a:t>:</a:t>
            </a:r>
            <a:r>
              <a:rPr lang="en-US" baseline="0" dirty="0" smtClean="0"/>
              <a:t> </a:t>
            </a:r>
          </a:p>
          <a:p>
            <a:pPr marL="171450" indent="-171450">
              <a:buFont typeface="Arial" panose="020B0604020202020204" pitchFamily="34" charset="0"/>
              <a:buChar char="•"/>
            </a:pPr>
            <a:r>
              <a:rPr lang="en-US" u="sng" dirty="0">
                <a:hlinkClick r:id="rId3"/>
              </a:rPr>
              <a:t>CMS.gov/Research-Statistics-Data-and-Systems/Statistics-Trends-and-Reports/Dashboard/Medicare-Enrollment/Enrollment%20Dashboard.html</a:t>
            </a:r>
          </a:p>
          <a:p>
            <a:pPr marL="171450" indent="-171450">
              <a:buFont typeface="Arial" panose="020B0604020202020204" pitchFamily="34" charset="0"/>
              <a:buChar char="•"/>
            </a:pPr>
            <a:r>
              <a:rPr lang="en-US" dirty="0" smtClean="0">
                <a:hlinkClick r:id="rId4"/>
              </a:rPr>
              <a:t>CMS.gov/Research-Statistics-Data-and-Systems/Statistics-Trends-and-Reports/CMS-Fast-Facts/index.html</a:t>
            </a:r>
            <a:r>
              <a:rPr lang="en-US" dirty="0" smtClean="0"/>
              <a:t> </a:t>
            </a:r>
            <a:endParaRPr lang="en-US" dirty="0"/>
          </a:p>
          <a:p>
            <a:pPr marL="171450" indent="-171450">
              <a:buFont typeface="Arial" panose="020B0604020202020204" pitchFamily="34" charset="0"/>
              <a:buChar char="•"/>
            </a:pPr>
            <a:r>
              <a:rPr lang="en-US" u="sng" dirty="0" smtClean="0">
                <a:hlinkClick r:id="rId3"/>
              </a:rPr>
              <a:t>CMS.gov/Medicare/Coverage/</a:t>
            </a:r>
            <a:r>
              <a:rPr lang="en-US" u="sng" dirty="0" err="1" smtClean="0">
                <a:hlinkClick r:id="rId3"/>
              </a:rPr>
              <a:t>CoverageGenInfo</a:t>
            </a:r>
            <a:r>
              <a:rPr lang="en-US" u="sng" dirty="0" smtClean="0">
                <a:hlinkClick r:id="rId3"/>
              </a:rPr>
              <a:t>/index.html</a:t>
            </a:r>
            <a:endParaRPr lang="en-US" dirty="0"/>
          </a:p>
          <a:p>
            <a:endParaRPr lang="en-US" dirty="0" smtClean="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639136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9037" y="3940628"/>
            <a:ext cx="6212450" cy="4702629"/>
          </a:xfrm>
        </p:spPr>
        <p:txBody>
          <a:bodyPr>
            <a:normAutofit lnSpcReduction="10000"/>
          </a:bodyPr>
          <a:lstStyle/>
          <a:p>
            <a:r>
              <a:rPr lang="en-US" sz="1100" dirty="0"/>
              <a:t>You can join a Medicare drug plan when you first become eligible for Medicare, during your Initial Enrollment Period, which begins 3 months immediately before your first entitlement to both Medicare Part A and Part B. </a:t>
            </a:r>
          </a:p>
          <a:p>
            <a:r>
              <a:rPr lang="en-US" sz="1100" dirty="0"/>
              <a:t>The annual election period/</a:t>
            </a:r>
            <a:r>
              <a:rPr lang="en-US" sz="1100" b="1" dirty="0"/>
              <a:t>Open Enrollment Period (OEP)</a:t>
            </a:r>
            <a:r>
              <a:rPr lang="en-US" sz="1100" dirty="0"/>
              <a:t>—This period is from October 15 through December 7. Any eligible person can join, switch, or drop a Medicare drug plan at this time. Each year, you have a chance to make changes to your Medicare Advantage or Medicare prescription drug coverage for the following year. Your coverage starts January 1. For most people, this is the one time each year that changes can be made. If you make a change during this time, your new coverage starts on January 1 if the plan gets your request by December 7. Generally, your enrollment will begin the first of the month after the plan gets your enrollment request. </a:t>
            </a:r>
          </a:p>
          <a:p>
            <a:r>
              <a:rPr lang="en-US" sz="1100" dirty="0"/>
              <a:t>Generally you must stay enrolled for the calendar year. However, in certain situations you may join at other times, such as when you switch from Medicare Advantage (during the disenrollment period) to Original Medicare, you may add Part D coverage. You may also be eligible for a Special Enrollment Period (SEP), which may allow you to join, switch, or drop Medicare drug plans if one of the following is true:</a:t>
            </a:r>
          </a:p>
          <a:p>
            <a:pPr marL="171447" indent="-171447">
              <a:buFont typeface="Wingdings" panose="05000000000000000000" pitchFamily="2" charset="2"/>
              <a:buChar char="§"/>
            </a:pPr>
            <a:r>
              <a:rPr lang="en-US" sz="1100" dirty="0"/>
              <a:t>If you permanently move out of your plan’s service area</a:t>
            </a:r>
          </a:p>
          <a:p>
            <a:pPr marL="171447" indent="-171447">
              <a:buFont typeface="Wingdings" panose="05000000000000000000" pitchFamily="2" charset="2"/>
              <a:buChar char="§"/>
            </a:pPr>
            <a:r>
              <a:rPr lang="en-US" sz="1100" dirty="0"/>
              <a:t>If you lose your other creditable prescription drug coverage (“creditable” means coverage that's considered at least as good as Medicare prescription drug coverage)</a:t>
            </a:r>
          </a:p>
          <a:p>
            <a:pPr marL="171447" indent="-171447">
              <a:buFont typeface="Wingdings" panose="05000000000000000000" pitchFamily="2" charset="2"/>
              <a:buChar char="§"/>
            </a:pPr>
            <a:r>
              <a:rPr lang="en-US" sz="1100" dirty="0"/>
              <a:t>If you weren’t adequately informed that your other coverage wasn’t creditable, or that the coverage was reduced so that it’s no longer creditable</a:t>
            </a:r>
          </a:p>
          <a:p>
            <a:pPr marL="171447" indent="-171447">
              <a:buFont typeface="Wingdings" panose="05000000000000000000" pitchFamily="2" charset="2"/>
              <a:buChar char="§"/>
            </a:pPr>
            <a:r>
              <a:rPr lang="en-US" sz="1100" dirty="0"/>
              <a:t>When you enter, live at, or leave a long-term care facility like a nursing home</a:t>
            </a:r>
          </a:p>
          <a:p>
            <a:pPr marL="171447" indent="-171447">
              <a:buFont typeface="Wingdings" panose="05000000000000000000" pitchFamily="2" charset="2"/>
              <a:buChar char="§"/>
            </a:pPr>
            <a:r>
              <a:rPr lang="en-US" sz="1100" dirty="0"/>
              <a:t>If you qualify for Extra Help (you have a continuous SEP and can change your Medicare drug plan at any time)</a:t>
            </a:r>
          </a:p>
          <a:p>
            <a:pPr marL="171447" indent="-171447">
              <a:buFont typeface="Wingdings" panose="05000000000000000000" pitchFamily="2" charset="2"/>
              <a:buChar char="§"/>
            </a:pPr>
            <a:r>
              <a:rPr lang="en-US" sz="1100" dirty="0"/>
              <a:t>Or in exceptional circumstances, such as if you no longer qualify for Extra Help</a:t>
            </a:r>
          </a:p>
          <a:p>
            <a:r>
              <a:rPr lang="en-US" sz="1100" dirty="0"/>
              <a:t>Visit </a:t>
            </a:r>
            <a:r>
              <a:rPr lang="en-US" sz="1100" dirty="0" smtClean="0">
                <a:hlinkClick r:id="rId3"/>
              </a:rPr>
              <a:t>Medicare.gov/Publications/Search/Results.asp</a:t>
            </a:r>
            <a:r>
              <a:rPr lang="en-US" sz="1100" dirty="0" smtClean="0"/>
              <a:t> for </a:t>
            </a:r>
            <a:r>
              <a:rPr lang="en-US" sz="1100" dirty="0"/>
              <a:t>“Understanding Medicare Part C &amp; D Enrollment Periods.”</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2048473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There’s help available to find the Medicare drug plan for you. You can use the Medicare Plan Finder at </a:t>
            </a:r>
            <a:r>
              <a:rPr lang="en-US" dirty="0" smtClean="0">
                <a:hlinkClick r:id="rId3"/>
              </a:rPr>
              <a:t>Medicare.gov/find-a-plan/</a:t>
            </a:r>
            <a:r>
              <a:rPr lang="en-US" dirty="0" smtClean="0"/>
              <a:t>, or call 1-800-MEDICARE (1-800-633-4227). </a:t>
            </a:r>
            <a:br>
              <a:rPr lang="en-US" dirty="0" smtClean="0"/>
            </a:br>
            <a:r>
              <a:rPr lang="en-US" dirty="0" smtClean="0"/>
              <a:t>TTY: 1-877-486-2048, or contact your State Health Insurance Assistance Program (SHIP) </a:t>
            </a:r>
            <a:r>
              <a:rPr lang="en-US" dirty="0"/>
              <a:t>at </a:t>
            </a:r>
            <a:r>
              <a:rPr lang="en-US" dirty="0" smtClean="0">
                <a:hlinkClick r:id="rId4"/>
              </a:rPr>
              <a:t>shiptacenter.org/</a:t>
            </a:r>
            <a:r>
              <a:rPr lang="en-US" dirty="0" smtClean="0"/>
              <a:t> for free counseling to help you compare Medicare drug plans. </a:t>
            </a:r>
          </a:p>
          <a:p>
            <a:r>
              <a:rPr lang="en-US" dirty="0" smtClean="0"/>
              <a:t>After you pick a plan that meets your needs, call the company offering it, and ask how to join. All plans must offer paper enrollment applications. Also, plans may let you enroll through their website or over the phone. Most plans also participate and offer enrollment through </a:t>
            </a:r>
            <a:r>
              <a:rPr lang="en-US" u="sng" dirty="0" smtClean="0">
                <a:hlinkClick r:id="rId5"/>
              </a:rPr>
              <a:t>Medicare.gov</a:t>
            </a:r>
            <a:r>
              <a:rPr lang="en-US" dirty="0" smtClean="0"/>
              <a:t>. You can also call Medicare to enroll at 1-800-MEDICARE. TTY: 1-877-486-2048. </a:t>
            </a:r>
          </a:p>
          <a:p>
            <a:r>
              <a:rPr lang="en-US" dirty="0" smtClean="0"/>
              <a:t>Plans must process applications in a timely manner, and after you apply, the plan must notify you that it has accepted or denied your application. Plans aren't allowed to deny your application based on your health condition or the drugs you're taking.</a:t>
            </a:r>
          </a:p>
          <a:p>
            <a:r>
              <a:rPr lang="en-US" b="1" dirty="0" smtClean="0"/>
              <a:t>NOTE</a:t>
            </a:r>
            <a:r>
              <a:rPr lang="en-US" dirty="0" smtClean="0"/>
              <a:t>: </a:t>
            </a:r>
            <a:r>
              <a:rPr lang="en-US" dirty="0" smtClean="0">
                <a:hlinkClick r:id="rId6"/>
              </a:rPr>
              <a:t>Medicare.gov/contacts/</a:t>
            </a:r>
            <a:r>
              <a:rPr lang="en-US" dirty="0" smtClean="0"/>
              <a:t> can provide SHIP contact information nationwide.</a:t>
            </a:r>
          </a:p>
          <a:p>
            <a:pPr lvl="1"/>
            <a:endParaRPr lang="en-US" dirty="0" smtClean="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325065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76943" y="4105123"/>
            <a:ext cx="5932713" cy="4436533"/>
          </a:xfrm>
        </p:spPr>
        <p:txBody>
          <a:bodyPr/>
          <a:lstStyle/>
          <a:p>
            <a:r>
              <a:rPr lang="en-US" sz="1100" dirty="0"/>
              <a:t>People who have another source of drug coverage, through a former employer for example, may choose to stay in that plan and not enroll in a Medicare drug plan. If your other coverage is at least as good as Medicare prescription drug coverage, called “creditable” coverage, you won’t have to pay a higher premium if you later join a Medicare drug plan. Your other plan will notify you to let you know if your coverage is creditable. This notice will explain your options. You can contact your plan’s benefits administrator for more information. Some examples of coverage that may be considered creditable include group health plans (GHPs), Federal Employees Health Benefits (FEHB), State Pharmaceutical Assistance Programs (SPAPs), Veterans Affairs coverage, and military coverage, including TRICARE. </a:t>
            </a:r>
          </a:p>
          <a:p>
            <a:r>
              <a:rPr lang="en-US" sz="1100" dirty="0"/>
              <a:t>Even if you don’t take many prescriptions now, you should consider joining a Medicare drug plan. If you decide not to join a Medicare drug plan when you’re first eligible, and you don’t have other creditable prescription drug coverage, or you don’t get Extra Help, you’ll likely pay a late enrollment penalty if you join a plan later.</a:t>
            </a:r>
          </a:p>
          <a:p>
            <a:r>
              <a:rPr lang="en-US" sz="1100" dirty="0"/>
              <a:t>You may owe a late enrollment penalty if, at any time after your Initial Enrollment Period is over, there's a period of 63 or more days in a row when you don't have Part D or other creditable prescription drug coverage. The cost of the late enrollment penalty depends on how long you went without creditable prescription drug coverage. </a:t>
            </a:r>
          </a:p>
          <a:p>
            <a:r>
              <a:rPr lang="en-US" sz="1100" dirty="0"/>
              <a:t>Currently, the late enrollment penalty is calculated by multiplying 1% of the national base beneficiary premium ($</a:t>
            </a:r>
            <a:r>
              <a:rPr lang="en-US" sz="1100" dirty="0" smtClean="0"/>
              <a:t>35.02 </a:t>
            </a:r>
            <a:r>
              <a:rPr lang="en-US" sz="1100" dirty="0"/>
              <a:t>in </a:t>
            </a:r>
            <a:r>
              <a:rPr lang="en-US" sz="1100" dirty="0" smtClean="0"/>
              <a:t>2018) </a:t>
            </a:r>
            <a:r>
              <a:rPr lang="en-US" sz="1100" dirty="0"/>
              <a:t>times the number of full, uncovered months that you were eligible but didn’t join a Medicare drug plan and went without other creditable prescription drug coverage. The final amount is rounded to the nearest $.10 and added to your monthly premium. Since the national base beneficiary premium may increase each year, the penalty amount may also increase each year. You may have to pay this penalty for as long as you have a Medicare drug plan.</a:t>
            </a:r>
          </a:p>
          <a:p>
            <a:endParaRPr lang="en-US" sz="1100"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4039147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p:txBody>
          <a:bodyPr/>
          <a:lstStyle/>
          <a:p>
            <a:pPr defTabSz="933885">
              <a:spcBef>
                <a:spcPts val="601"/>
              </a:spcBef>
              <a:defRPr/>
            </a:pPr>
            <a:r>
              <a:rPr lang="en-US" dirty="0" smtClean="0">
                <a:solidFill>
                  <a:prstClr val="black"/>
                </a:solidFill>
                <a:ea typeface="Calibri"/>
                <a:cs typeface="Arial"/>
              </a:rPr>
              <a:t>Check Your Knowledge–Question</a:t>
            </a:r>
            <a:r>
              <a:rPr lang="en-US" baseline="0" dirty="0" smtClean="0">
                <a:solidFill>
                  <a:prstClr val="black"/>
                </a:solidFill>
                <a:ea typeface="Calibri"/>
                <a:cs typeface="Arial"/>
              </a:rPr>
              <a:t> 5</a:t>
            </a:r>
          </a:p>
          <a:p>
            <a:r>
              <a:rPr lang="en-US" dirty="0" smtClean="0"/>
              <a:t>In most cases, you can get Medicare prescription drug coverage through_____.</a:t>
            </a:r>
          </a:p>
          <a:p>
            <a:pPr>
              <a:spcBef>
                <a:spcPts val="601"/>
              </a:spcBef>
            </a:pPr>
            <a:r>
              <a:rPr lang="en-US" dirty="0" smtClean="0">
                <a:ea typeface="Calibri"/>
                <a:cs typeface="Arial"/>
              </a:rPr>
              <a:t>a. Part A and Part B</a:t>
            </a:r>
          </a:p>
          <a:p>
            <a:pPr defTabSz="927629">
              <a:spcBef>
                <a:spcPts val="601"/>
              </a:spcBef>
              <a:defRPr/>
            </a:pPr>
            <a:r>
              <a:rPr lang="en-US" dirty="0" smtClean="0">
                <a:ea typeface="Calibri"/>
                <a:cs typeface="Arial"/>
              </a:rPr>
              <a:t>b. Part B and Part C </a:t>
            </a:r>
          </a:p>
          <a:p>
            <a:pPr>
              <a:spcBef>
                <a:spcPts val="601"/>
              </a:spcBef>
            </a:pPr>
            <a:r>
              <a:rPr lang="en-US" dirty="0" smtClean="0">
                <a:ea typeface="Calibri"/>
                <a:cs typeface="Arial"/>
              </a:rPr>
              <a:t>c. Part</a:t>
            </a:r>
            <a:r>
              <a:rPr lang="en-US" baseline="0" dirty="0" smtClean="0">
                <a:ea typeface="Calibri"/>
                <a:cs typeface="Arial"/>
              </a:rPr>
              <a:t> C and Part D</a:t>
            </a:r>
            <a:endParaRPr lang="en-US" dirty="0" smtClean="0">
              <a:ea typeface="Calibri"/>
              <a:cs typeface="Arial"/>
            </a:endParaRPr>
          </a:p>
          <a:p>
            <a:pPr>
              <a:spcBef>
                <a:spcPts val="601"/>
              </a:spcBef>
            </a:pPr>
            <a:r>
              <a:rPr lang="en-US" dirty="0" smtClean="0">
                <a:ea typeface="Calibri"/>
                <a:cs typeface="Arial"/>
              </a:rPr>
              <a:t>d. All of the above</a:t>
            </a:r>
          </a:p>
          <a:p>
            <a:pPr defTabSz="933885">
              <a:spcBef>
                <a:spcPts val="601"/>
              </a:spcBef>
              <a:defRPr/>
            </a:pPr>
            <a:r>
              <a:rPr lang="en-US" b="1" i="0" dirty="0" smtClean="0"/>
              <a:t>Answer</a:t>
            </a:r>
            <a:r>
              <a:rPr lang="en-US" i="0" dirty="0" smtClean="0"/>
              <a:t>: </a:t>
            </a:r>
            <a:r>
              <a:rPr lang="en-US" b="1" i="0" dirty="0" smtClean="0"/>
              <a:t>c. Part C and Part D</a:t>
            </a:r>
            <a:endParaRPr lang="en-US" b="1" dirty="0" smtClean="0">
              <a:solidFill>
                <a:prstClr val="black"/>
              </a:solidFill>
              <a:ea typeface="Calibri"/>
              <a:cs typeface="Arial"/>
            </a:endParaRPr>
          </a:p>
          <a:p>
            <a:pPr defTabSz="933885">
              <a:spcBef>
                <a:spcPts val="601"/>
              </a:spcBef>
              <a:defRPr/>
            </a:pPr>
            <a:r>
              <a:rPr lang="en-US" dirty="0" smtClean="0"/>
              <a:t>In most cases, there are 2 ways to get drug coverage depending on how you get your Medicare benefits. Part D coverage is provided through Medicare Prescription Drug Plans, and Part C Medicare Advantage (MA) Plans with Medicare prescription drug coverage (MA-PD).</a:t>
            </a:r>
          </a:p>
          <a:p>
            <a:pPr defTabSz="933885">
              <a:spcBef>
                <a:spcPts val="601"/>
              </a:spcBef>
              <a:defRPr/>
            </a:pPr>
            <a:r>
              <a:rPr lang="en-US" dirty="0" smtClean="0"/>
              <a:t>If you have</a:t>
            </a:r>
            <a:endParaRPr lang="en-US" dirty="0" smtClean="0">
              <a:solidFill>
                <a:prstClr val="black"/>
              </a:solidFill>
              <a:ea typeface="Calibri"/>
              <a:cs typeface="Arial"/>
            </a:endParaRPr>
          </a:p>
          <a:p>
            <a:pPr marL="174688" indent="-174688">
              <a:spcBef>
                <a:spcPts val="601"/>
              </a:spcBef>
              <a:buFont typeface="Wingdings" panose="05000000000000000000" pitchFamily="2" charset="2"/>
              <a:buChar char="§"/>
            </a:pPr>
            <a:r>
              <a:rPr lang="en-US" i="0" dirty="0" smtClean="0"/>
              <a:t>Original Medicare you can select</a:t>
            </a:r>
            <a:r>
              <a:rPr lang="en-US" dirty="0" smtClean="0"/>
              <a:t> a stand-alone PDP if you want to continue to get your other health benefits through Original Medicare.</a:t>
            </a:r>
          </a:p>
          <a:p>
            <a:pPr marL="174688" indent="-174688">
              <a:spcBef>
                <a:spcPts val="601"/>
              </a:spcBef>
              <a:buFont typeface="Wingdings" panose="05000000000000000000" pitchFamily="2" charset="2"/>
              <a:buChar char="§"/>
            </a:pPr>
            <a:r>
              <a:rPr lang="en-US" dirty="0" smtClean="0"/>
              <a:t>An MA Plan (such as an HMO or PPO), generally, you must get Part D drug coverage as part of your MA Plan's benefits package. If you join a Medicare Medical Savings Accounts, Private Fee-for-Service plan, or a Cost Plan, you can also join a PDP if drug coverage isn’t already offered.</a:t>
            </a:r>
          </a:p>
        </p:txBody>
      </p:sp>
    </p:spTree>
    <p:extLst>
      <p:ext uri="{BB962C8B-B14F-4D97-AF65-F5344CB8AC3E}">
        <p14:creationId xmlns:p14="http://schemas.microsoft.com/office/powerpoint/2010/main" val="1379097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1414463" y="722313"/>
            <a:ext cx="4181475" cy="3136900"/>
          </a:xfrm>
        </p:spPr>
      </p:sp>
      <p:sp>
        <p:nvSpPr>
          <p:cNvPr id="10" name="Notes Placeholder 9"/>
          <p:cNvSpPr>
            <a:spLocks noGrp="1"/>
          </p:cNvSpPr>
          <p:nvPr>
            <p:ph type="body" idx="1"/>
          </p:nvPr>
        </p:nvSpPr>
        <p:spPr/>
        <p:txBody>
          <a:bodyPr/>
          <a:lstStyle/>
          <a:p>
            <a:pPr defTabSz="933885">
              <a:spcBef>
                <a:spcPts val="610"/>
              </a:spcBef>
              <a:defRPr/>
            </a:pPr>
            <a:r>
              <a:rPr lang="en-US" dirty="0">
                <a:solidFill>
                  <a:prstClr val="black"/>
                </a:solidFill>
                <a:ea typeface="Calibri"/>
                <a:cs typeface="Arial"/>
              </a:rPr>
              <a:t>Check Your Knowledge—Question 6</a:t>
            </a:r>
          </a:p>
          <a:p>
            <a:pPr defTabSz="933885">
              <a:spcBef>
                <a:spcPts val="610"/>
              </a:spcBef>
              <a:defRPr/>
            </a:pPr>
            <a:r>
              <a:rPr lang="en-US" dirty="0">
                <a:ea typeface="Calibri"/>
                <a:cs typeface="Arial"/>
              </a:rPr>
              <a:t>It’s July. You enrolled in Medicare last year but didn’t enroll in a Medicare drug plan. Generally, when is your next chance to enroll in Part D? </a:t>
            </a:r>
          </a:p>
          <a:p>
            <a:pPr defTabSz="933885">
              <a:spcBef>
                <a:spcPts val="610"/>
              </a:spcBef>
              <a:defRPr/>
            </a:pPr>
            <a:r>
              <a:rPr lang="en-US" dirty="0">
                <a:solidFill>
                  <a:prstClr val="black"/>
                </a:solidFill>
                <a:ea typeface="Calibri"/>
                <a:cs typeface="Arial"/>
              </a:rPr>
              <a:t>a. Open Enrollment Period</a:t>
            </a:r>
          </a:p>
          <a:p>
            <a:pPr defTabSz="933885">
              <a:spcBef>
                <a:spcPts val="610"/>
              </a:spcBef>
              <a:defRPr/>
            </a:pPr>
            <a:r>
              <a:rPr lang="en-US" dirty="0">
                <a:solidFill>
                  <a:prstClr val="black"/>
                </a:solidFill>
                <a:ea typeface="Calibri"/>
                <a:cs typeface="Arial"/>
              </a:rPr>
              <a:t>b. Initial Enrollment Period</a:t>
            </a:r>
          </a:p>
          <a:p>
            <a:pPr defTabSz="933885">
              <a:spcBef>
                <a:spcPts val="610"/>
              </a:spcBef>
              <a:defRPr/>
            </a:pPr>
            <a:r>
              <a:rPr lang="en-US" dirty="0">
                <a:solidFill>
                  <a:prstClr val="black"/>
                </a:solidFill>
                <a:ea typeface="Calibri"/>
                <a:cs typeface="Arial"/>
              </a:rPr>
              <a:t>c. Your next birthday</a:t>
            </a:r>
          </a:p>
          <a:p>
            <a:pPr defTabSz="933885">
              <a:spcBef>
                <a:spcPts val="610"/>
              </a:spcBef>
              <a:defRPr/>
            </a:pPr>
            <a:r>
              <a:rPr lang="en-US" dirty="0">
                <a:solidFill>
                  <a:prstClr val="black"/>
                </a:solidFill>
                <a:ea typeface="Calibri"/>
                <a:cs typeface="Arial"/>
              </a:rPr>
              <a:t>d. 12 months after your initial enrollment</a:t>
            </a:r>
          </a:p>
          <a:p>
            <a:pPr defTabSz="933885">
              <a:spcBef>
                <a:spcPts val="610"/>
              </a:spcBef>
              <a:defRPr/>
            </a:pPr>
            <a:r>
              <a:rPr lang="en-US" b="1" dirty="0"/>
              <a:t>Answer: a. </a:t>
            </a:r>
            <a:r>
              <a:rPr lang="en-US" b="1" dirty="0">
                <a:solidFill>
                  <a:prstClr val="black"/>
                </a:solidFill>
                <a:ea typeface="Calibri"/>
                <a:cs typeface="Arial"/>
              </a:rPr>
              <a:t>Open Enrollment Period </a:t>
            </a:r>
            <a:endParaRPr lang="en-US" b="1" dirty="0"/>
          </a:p>
          <a:p>
            <a:pPr defTabSz="933885">
              <a:spcBef>
                <a:spcPts val="610"/>
              </a:spcBef>
              <a:defRPr/>
            </a:pPr>
            <a:r>
              <a:rPr lang="en-US" dirty="0" smtClean="0"/>
              <a:t>Generally, the soonest you could join a Part D Plan is t</a:t>
            </a:r>
            <a:r>
              <a:rPr lang="en-US" dirty="0" smtClean="0">
                <a:solidFill>
                  <a:prstClr val="black"/>
                </a:solidFill>
                <a:ea typeface="Calibri"/>
                <a:cs typeface="Arial"/>
              </a:rPr>
              <a:t>he next </a:t>
            </a:r>
            <a:r>
              <a:rPr lang="en-US" dirty="0" smtClean="0"/>
              <a:t>Open </a:t>
            </a:r>
            <a:r>
              <a:rPr lang="en-US" dirty="0"/>
              <a:t>Enrollment </a:t>
            </a:r>
            <a:r>
              <a:rPr lang="en-US" dirty="0" smtClean="0"/>
              <a:t>Period from </a:t>
            </a:r>
            <a:r>
              <a:rPr lang="en-US" dirty="0"/>
              <a:t>October 15 through December 7. Each year, you have a chance to make changes to your Medicare Advantage or Medicare prescription drug coverage for the following year. For most people, this is the one time each year that changes can be made. If you make a change during this time, your new coverage starts on January 1.</a:t>
            </a:r>
          </a:p>
          <a:p>
            <a:pPr>
              <a:spcBef>
                <a:spcPts val="610"/>
              </a:spcBef>
            </a:pPr>
            <a:r>
              <a:rPr lang="en-US" b="1" dirty="0" smtClean="0"/>
              <a:t>NOTE</a:t>
            </a:r>
            <a:r>
              <a:rPr lang="en-US" b="1" dirty="0"/>
              <a:t>:</a:t>
            </a:r>
            <a:r>
              <a:rPr lang="en-US" dirty="0"/>
              <a:t> You may owe a late enrollment penalty if, at any time after your Initial Enrollment Period is over, there's a period of 63 or more days in a row when you don't have Part D or other creditable prescription drug coverage. The cost of the late enrollment penalty depends on how long you went without creditable prescription drug coverage. </a:t>
            </a:r>
          </a:p>
        </p:txBody>
      </p:sp>
    </p:spTree>
    <p:extLst>
      <p:ext uri="{BB962C8B-B14F-4D97-AF65-F5344CB8AC3E}">
        <p14:creationId xmlns:p14="http://schemas.microsoft.com/office/powerpoint/2010/main" val="1379097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85058" y="3858685"/>
            <a:ext cx="6640286" cy="4726515"/>
          </a:xfrm>
        </p:spPr>
        <p:txBody>
          <a:bodyPr/>
          <a:lstStyle/>
          <a:p>
            <a:r>
              <a:rPr lang="en-US" sz="1100" dirty="0"/>
              <a:t>Medicare Advantage (MA) Plans (also called Part C Plans) are health plan options approved by Medicare and run by private companies. MA Plans are part of the Medicare </a:t>
            </a:r>
            <a:r>
              <a:rPr lang="en-US" sz="1100" dirty="0" smtClean="0"/>
              <a:t>Program</a:t>
            </a:r>
            <a:r>
              <a:rPr lang="en-US" sz="1100" dirty="0"/>
              <a:t>; they’re just another way to get Medicare coverage. Medicare pays the plan a certain amount for each member’s care. If you join an MA Plan, you may have to use a network* of doctors and/or hospitals. There are 6 main types of MA Plans. Not all types of plans are available in all areas:</a:t>
            </a:r>
          </a:p>
          <a:p>
            <a:pPr marL="171447" indent="-171447">
              <a:lnSpc>
                <a:spcPct val="90000"/>
              </a:lnSpc>
              <a:buFont typeface="Wingdings" panose="05000000000000000000" pitchFamily="2" charset="2"/>
              <a:buChar char="§"/>
            </a:pPr>
            <a:r>
              <a:rPr lang="en-US" sz="1100" dirty="0"/>
              <a:t>Medicare Health Maintenance Organization (HMO) Plans—You get your care and services from doctors or hospitals in the plan’s network. If you get care outside the plan network, you may have to pay the full cost. </a:t>
            </a:r>
          </a:p>
          <a:p>
            <a:pPr marL="171447" indent="-171447">
              <a:lnSpc>
                <a:spcPct val="90000"/>
              </a:lnSpc>
              <a:buFont typeface="Wingdings" panose="05000000000000000000" pitchFamily="2" charset="2"/>
              <a:buChar char="§"/>
            </a:pPr>
            <a:r>
              <a:rPr lang="en-US" sz="1100" dirty="0"/>
              <a:t>Medicare Preferred Provider Organization (PPO) Plans—You have a network of doctors and hospitals, but with a PPO plan, you can also use out‑of‑network providers for covered services, usually for a higher cost. </a:t>
            </a:r>
          </a:p>
          <a:p>
            <a:pPr marL="171447" indent="-171447">
              <a:lnSpc>
                <a:spcPct val="90000"/>
              </a:lnSpc>
              <a:buFont typeface="Wingdings" panose="05000000000000000000" pitchFamily="2" charset="2"/>
              <a:buChar char="§"/>
            </a:pPr>
            <a:r>
              <a:rPr lang="en-US" sz="1100" dirty="0"/>
              <a:t>Medicare Private Fee-for-Service (PFFS) Plans—You can go to any Medicare-approved doctor or hospital that accepts the plan’s payment terms and agrees to treat you. If you join a PFFS Plan that has a network, you can also see any of the network providers who have agreed to always treat plan members. You can also choose an out‑of‑network doctor, hospital, or other provider who accepts the plan’s terms, but you may pay more. </a:t>
            </a:r>
          </a:p>
          <a:p>
            <a:pPr marL="171447" indent="-171447">
              <a:lnSpc>
                <a:spcPct val="90000"/>
              </a:lnSpc>
              <a:buFont typeface="Wingdings" panose="05000000000000000000" pitchFamily="2" charset="2"/>
              <a:buChar char="§"/>
            </a:pPr>
            <a:r>
              <a:rPr lang="en-US" sz="1100" dirty="0"/>
              <a:t>Medicare Special Needs (SNP) Plans—SNP Plans are designed to provide focused care management, special expertise of the plan’s providers, and benefits tailored to enrollee conditions. You generally must get your care and services from doctors, other health care providers, or hospitals in the plan’s network.</a:t>
            </a:r>
          </a:p>
          <a:p>
            <a:pPr marL="171447" indent="-171447">
              <a:lnSpc>
                <a:spcPct val="90000"/>
              </a:lnSpc>
              <a:buFont typeface="Wingdings" panose="05000000000000000000" pitchFamily="2" charset="2"/>
              <a:buChar char="§"/>
            </a:pPr>
            <a:r>
              <a:rPr lang="en-US" sz="1100" dirty="0"/>
              <a:t>HMO Point-of-Service (HMOPOS) Plans—In some HMO plans, you may be able to go out of network for certain services, usually for a higher cost. This is called an HMO with a point-of-service (POS) option. </a:t>
            </a:r>
          </a:p>
          <a:p>
            <a:pPr marL="171447" indent="-171447">
              <a:lnSpc>
                <a:spcPct val="90000"/>
              </a:lnSpc>
              <a:buFont typeface="Wingdings" panose="05000000000000000000" pitchFamily="2" charset="2"/>
              <a:buChar char="§"/>
            </a:pPr>
            <a:r>
              <a:rPr lang="en-US" sz="1100" dirty="0"/>
              <a:t>Medicare Medical Savings Account (MSA) Plans—Plans that combine a high-deductible health plan with a bank account. Medicare deposits money into the account, and you use the money to pay for your health care services. </a:t>
            </a:r>
          </a:p>
          <a:p>
            <a:r>
              <a:rPr lang="en-US" sz="1100" dirty="0"/>
              <a:t>*Network—The facilities, providers, and suppliers your plan has contracted with to provide health care services.</a:t>
            </a:r>
          </a:p>
          <a:p>
            <a:r>
              <a:rPr lang="en-US" sz="1100" dirty="0"/>
              <a:t>PFFS and MSA plans aren't coordinated care plans, so an enrollee in these plan types won't necessarily have a network of providers or a provider to coordinate their care.  </a:t>
            </a:r>
          </a:p>
          <a:p>
            <a:pPr lvl="1"/>
            <a:endParaRPr lang="en-US" sz="1100" dirty="0"/>
          </a:p>
          <a:p>
            <a:pPr lvl="1"/>
            <a:endParaRPr lang="en-US" sz="1100"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332434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47" indent="-171447">
              <a:buFont typeface="Wingdings" panose="05000000000000000000" pitchFamily="2" charset="2"/>
              <a:buChar char="§"/>
            </a:pPr>
            <a:r>
              <a:rPr lang="en-US" dirty="0" smtClean="0"/>
              <a:t>If you join a Medicare Advantage (MA) Plan, you </a:t>
            </a:r>
          </a:p>
          <a:p>
            <a:pPr marL="347657" lvl="1" indent="-173035">
              <a:buFont typeface="Arial" panose="020B0604020202020204" pitchFamily="34" charset="0"/>
              <a:buChar char="•"/>
            </a:pPr>
            <a:r>
              <a:rPr lang="en-US" dirty="0" smtClean="0"/>
              <a:t>Are still in Medicare with all rights and protections</a:t>
            </a:r>
          </a:p>
          <a:p>
            <a:pPr marL="347657" lvl="1" indent="-173035">
              <a:buFont typeface="Arial" panose="020B0604020202020204" pitchFamily="34" charset="0"/>
              <a:buChar char="•"/>
            </a:pPr>
            <a:r>
              <a:rPr lang="en-US" dirty="0" smtClean="0"/>
              <a:t>Still get those services covered by Part A and Part B, but the MA Plan covers those services instead of</a:t>
            </a:r>
            <a:r>
              <a:rPr lang="en-US" baseline="0" dirty="0" smtClean="0"/>
              <a:t> Original Medicare </a:t>
            </a:r>
            <a:r>
              <a:rPr lang="en-US" dirty="0" smtClean="0"/>
              <a:t>(must have both Part A and Part B to join an MA Plan)</a:t>
            </a:r>
          </a:p>
          <a:p>
            <a:pPr marL="347657" lvl="1" indent="-173035">
              <a:buFont typeface="Arial" panose="020B0604020202020204" pitchFamily="34" charset="0"/>
              <a:buChar char="•"/>
            </a:pPr>
            <a:r>
              <a:rPr lang="en-US" dirty="0" smtClean="0"/>
              <a:t>May choose a plan that includes prescription drug coverage </a:t>
            </a:r>
          </a:p>
          <a:p>
            <a:pPr marL="347657" lvl="1" indent="-173035">
              <a:buFont typeface="Arial" panose="020B0604020202020204" pitchFamily="34" charset="0"/>
              <a:buChar char="•"/>
            </a:pPr>
            <a:r>
              <a:rPr lang="en-US" dirty="0" smtClean="0"/>
              <a:t>Benefits and cost-sharing may be different</a:t>
            </a:r>
          </a:p>
          <a:p>
            <a:pPr marL="347657" lvl="1" indent="-173035">
              <a:buFont typeface="Arial" panose="020B0604020202020204" pitchFamily="34" charset="0"/>
              <a:buChar char="•"/>
            </a:pPr>
            <a:r>
              <a:rPr lang="en-US" dirty="0" smtClean="0"/>
              <a:t>May choose a plan that includes extra benefits such as vision or dental offered at the plan’s expense (not covered by Medicare)</a:t>
            </a:r>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847982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You can join a Medicare Advantage (MA) Plan when you first become eligible for Medicare, generally during your Initial Enrollment Period (IEP), which begins 3 months immediately before your first entitlement to both Medicare Part A and Part B, or during the yearly Open Enrollment Period, and in certain special situations that provide a Special Enrollment Period. </a:t>
            </a:r>
          </a:p>
          <a:p>
            <a:r>
              <a:rPr lang="en-US" dirty="0" smtClean="0"/>
              <a:t>If you have Part A and enroll in Part B during the General Enrollment Period, you can join an MA Plan until June 30, so your MA coverage begins on July 1 along with your new Part B coverage.</a:t>
            </a:r>
          </a:p>
          <a:p>
            <a:r>
              <a:rPr lang="en-US" dirty="0" smtClean="0"/>
              <a:t>You can only join one MA Plan at a time, and enrollment in a plan is generally for a calendar year.</a:t>
            </a:r>
          </a:p>
          <a:p>
            <a:r>
              <a:rPr lang="en-US" dirty="0" smtClean="0"/>
              <a:t>You can switch to another MA Plan or to Original Medicare during the annual Open Enrollment Period, which runs from October 15 through December 7 each year. </a:t>
            </a:r>
          </a:p>
          <a:p>
            <a:r>
              <a:rPr lang="en-US" dirty="0" smtClean="0"/>
              <a:t>If you belong to an MA Plan, you can disenroll to switch back to Original Medicare from January 1 through February 14 each year. If you go back to Original Medicare during this time, coverage under Original Medicare will take effect on the first day of the month following the date on which the election or change was made. If you make this change you may also join a Medicare Prescription Drug Plan to add drug coverage. Coverage begins the first of the month after the plan receives the enrollment form. </a:t>
            </a:r>
          </a:p>
          <a:p>
            <a:r>
              <a:rPr lang="en-US" dirty="0" smtClean="0"/>
              <a:t>To find out which MA Plans are available in your area, visit </a:t>
            </a:r>
            <a:r>
              <a:rPr lang="en-US" dirty="0" smtClean="0">
                <a:hlinkClick r:id="rId3"/>
              </a:rPr>
              <a:t>Medicare.gov/find-a-plan</a:t>
            </a:r>
            <a:r>
              <a:rPr lang="en-US" dirty="0" smtClean="0"/>
              <a:t> to use the Medicare Plan Finder, or call 1-800-MEDICARE (1-800-633-4227). TTY: 1-877-486-2048.</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4351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There </a:t>
            </a:r>
            <a:r>
              <a:rPr lang="en-US" dirty="0"/>
              <a:t>are things to consider when deciding if you want to join a Medicare Advantage (MA) </a:t>
            </a:r>
            <a:r>
              <a:rPr lang="en-US" dirty="0" smtClean="0"/>
              <a:t>Plan:</a:t>
            </a:r>
          </a:p>
          <a:p>
            <a:pPr marL="171447" indent="-171447">
              <a:buFont typeface="Wingdings" panose="05000000000000000000" pitchFamily="2" charset="2"/>
              <a:buChar char="§"/>
            </a:pPr>
            <a:r>
              <a:rPr lang="en-US" dirty="0" smtClean="0"/>
              <a:t>Must </a:t>
            </a:r>
            <a:r>
              <a:rPr lang="en-US" dirty="0"/>
              <a:t>have Part A and Part B to </a:t>
            </a:r>
            <a:r>
              <a:rPr lang="en-US" dirty="0" smtClean="0"/>
              <a:t>join</a:t>
            </a:r>
          </a:p>
          <a:p>
            <a:pPr marL="171447" indent="-171447">
              <a:buFont typeface="Wingdings" panose="05000000000000000000" pitchFamily="2" charset="2"/>
              <a:buChar char="§"/>
            </a:pPr>
            <a:r>
              <a:rPr lang="en-US" dirty="0" smtClean="0"/>
              <a:t>Most </a:t>
            </a:r>
            <a:r>
              <a:rPr lang="en-US" dirty="0"/>
              <a:t>plans offer comprehensive coverage </a:t>
            </a:r>
            <a:endParaRPr lang="en-US" dirty="0" smtClean="0"/>
          </a:p>
          <a:p>
            <a:pPr marL="171447" indent="-171447">
              <a:buFont typeface="Wingdings" panose="05000000000000000000" pitchFamily="2" charset="2"/>
              <a:buChar char="§"/>
            </a:pPr>
            <a:r>
              <a:rPr lang="en-US" dirty="0" smtClean="0"/>
              <a:t>Including </a:t>
            </a:r>
            <a:r>
              <a:rPr lang="en-US" dirty="0"/>
              <a:t>Part D drug coverage</a:t>
            </a:r>
          </a:p>
          <a:p>
            <a:pPr marL="171447" indent="-171447">
              <a:buFont typeface="Wingdings" panose="05000000000000000000" pitchFamily="2" charset="2"/>
              <a:buChar char="§"/>
            </a:pPr>
            <a:r>
              <a:rPr lang="en-US" dirty="0" smtClean="0"/>
              <a:t>Some plans may require you to use a network </a:t>
            </a:r>
          </a:p>
          <a:p>
            <a:pPr marL="171447" indent="-171447">
              <a:buFont typeface="Wingdings" panose="05000000000000000000" pitchFamily="2" charset="2"/>
              <a:buChar char="§"/>
            </a:pPr>
            <a:r>
              <a:rPr lang="en-US" dirty="0" smtClean="0"/>
              <a:t>You may need a referral to see a specialist</a:t>
            </a:r>
          </a:p>
          <a:p>
            <a:pPr marL="171447" indent="-171447">
              <a:buFont typeface="Wingdings" panose="05000000000000000000" pitchFamily="2" charset="2"/>
              <a:buChar char="§"/>
            </a:pPr>
            <a:r>
              <a:rPr lang="en-US" dirty="0" smtClean="0"/>
              <a:t>You must pay Part B premium and monthly plan premium</a:t>
            </a:r>
          </a:p>
          <a:p>
            <a:pPr marL="171447" indent="-171447">
              <a:buFont typeface="Wingdings" panose="05000000000000000000" pitchFamily="2" charset="2"/>
              <a:buChar char="§"/>
            </a:pPr>
            <a:r>
              <a:rPr lang="en-US" dirty="0" smtClean="0"/>
              <a:t>You can only join/leave plan during certain periods</a:t>
            </a:r>
          </a:p>
          <a:p>
            <a:pPr marL="171447" indent="-171447">
              <a:buFont typeface="Wingdings" panose="05000000000000000000" pitchFamily="2" charset="2"/>
              <a:buChar char="§"/>
            </a:pPr>
            <a:r>
              <a:rPr lang="en-US" dirty="0" smtClean="0"/>
              <a:t>It doesn’t work with Medigap policies</a:t>
            </a:r>
          </a:p>
          <a:p>
            <a:r>
              <a:rPr lang="en-US" dirty="0" smtClean="0"/>
              <a:t>MA Plans are available to most people with Medicare. To be eligible to join an MA Plan, you must live in the plan’s geographic service area or continuation area, have Medicare Part A and Part B, be a U.S. citizen or lawfully present in the United States and not have End-Stage Renal Disease (ESRD). People with ESRD usually can’t join an MA Plan or other Medicare health plan. However, there are some exceptions. </a:t>
            </a:r>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806312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9858" y="4060372"/>
            <a:ext cx="6052457" cy="4524829"/>
          </a:xfrm>
        </p:spPr>
        <p:txBody>
          <a:bodyPr/>
          <a:lstStyle/>
          <a:p>
            <a:r>
              <a:rPr lang="en-US" dirty="0" smtClean="0"/>
              <a:t>This chart lets you compare Original Medicare and Medicare Advantage (MA) Plans side-by-side. </a:t>
            </a:r>
          </a:p>
          <a:p>
            <a:pPr marL="171450" indent="-171450">
              <a:buFont typeface="Wingdings" panose="05000000000000000000" pitchFamily="2" charset="2"/>
              <a:buChar char="§"/>
            </a:pPr>
            <a:r>
              <a:rPr lang="en-US" dirty="0" smtClean="0"/>
              <a:t>Let’s start with how Original Medicare works.</a:t>
            </a:r>
          </a:p>
          <a:p>
            <a:pPr marL="347663" lvl="1" indent="-171450">
              <a:buFont typeface="Arial" panose="020B0604020202020204" pitchFamily="34" charset="0"/>
              <a:buChar char="•"/>
            </a:pPr>
            <a:r>
              <a:rPr lang="en-US" dirty="0" smtClean="0"/>
              <a:t>Covers Part A and Part B benefits</a:t>
            </a:r>
          </a:p>
          <a:p>
            <a:pPr marL="347663" lvl="1" indent="-171450">
              <a:buFont typeface="Arial" panose="020B0604020202020204" pitchFamily="34" charset="0"/>
              <a:buChar char="•"/>
            </a:pPr>
            <a:r>
              <a:rPr lang="en-US" dirty="0" smtClean="0"/>
              <a:t>Medicare provides this coverage directly</a:t>
            </a:r>
          </a:p>
          <a:p>
            <a:pPr marL="347663" lvl="1" indent="-171450">
              <a:buFont typeface="Arial" panose="020B0604020202020204" pitchFamily="34" charset="0"/>
              <a:buChar char="•"/>
            </a:pPr>
            <a:r>
              <a:rPr lang="en-US" dirty="0" smtClean="0"/>
              <a:t>You have your choice of doctors and hospitals that are enrolled in Medicare and accepting new Medicare patients</a:t>
            </a:r>
          </a:p>
          <a:p>
            <a:pPr marL="347663" lvl="1" indent="-171450">
              <a:buFont typeface="Arial" panose="020B0604020202020204" pitchFamily="34" charset="0"/>
              <a:buChar char="•"/>
            </a:pPr>
            <a:r>
              <a:rPr lang="en-US" dirty="0" smtClean="0"/>
              <a:t>Generally, you or your supplemental coverage pays deductibles and coinsurance</a:t>
            </a:r>
          </a:p>
          <a:p>
            <a:pPr marL="347663" lvl="1" indent="-171450">
              <a:buFont typeface="Arial" panose="020B0604020202020204" pitchFamily="34" charset="0"/>
              <a:buChar char="•"/>
            </a:pPr>
            <a:r>
              <a:rPr lang="en-US" dirty="0" smtClean="0"/>
              <a:t>You usually pay a monthly premium for Part B</a:t>
            </a:r>
          </a:p>
          <a:p>
            <a:pPr marL="171447" indent="-171447">
              <a:buFont typeface="Wingdings" panose="05000000000000000000" pitchFamily="2" charset="2"/>
              <a:buChar char="§"/>
            </a:pPr>
            <a:r>
              <a:rPr lang="en-US" dirty="0" smtClean="0"/>
              <a:t>This is how MA works:</a:t>
            </a:r>
          </a:p>
          <a:p>
            <a:pPr marL="347663" lvl="1" indent="-171450">
              <a:buFont typeface="Arial" panose="020B0604020202020204" pitchFamily="34" charset="0"/>
              <a:buChar char="•"/>
            </a:pPr>
            <a:r>
              <a:rPr lang="en-US" dirty="0" smtClean="0"/>
              <a:t>Covers Part A and Part B benefits and may cover additional benefits (like vision or dental) </a:t>
            </a:r>
          </a:p>
          <a:p>
            <a:pPr marL="347663" lvl="1" indent="-171450">
              <a:buFont typeface="Arial" panose="020B0604020202020204" pitchFamily="34" charset="0"/>
              <a:buChar char="•"/>
            </a:pPr>
            <a:r>
              <a:rPr lang="en-US" dirty="0" smtClean="0"/>
              <a:t>Coverage provided by private insurance companies approved by Medicare </a:t>
            </a:r>
          </a:p>
          <a:p>
            <a:pPr marL="347663" lvl="1" indent="-171450">
              <a:buFont typeface="Arial" panose="020B0604020202020204" pitchFamily="34" charset="0"/>
              <a:buChar char="•"/>
            </a:pPr>
            <a:r>
              <a:rPr lang="en-US" dirty="0" smtClean="0"/>
              <a:t>In most plans, you need to use doctors, hospitals, or other providers that are in the plan’s network, or you may pay more or all of the costs</a:t>
            </a:r>
          </a:p>
          <a:p>
            <a:pPr marL="347663" lvl="1" indent="-171450">
              <a:buFont typeface="Arial" panose="020B0604020202020204" pitchFamily="34" charset="0"/>
              <a:buChar char="•"/>
            </a:pPr>
            <a:r>
              <a:rPr lang="en-US" dirty="0" smtClean="0"/>
              <a:t>You may pay a monthly premium (in addition to your Part B premium) and a copayment or coinsurance for covered services</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57569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ea typeface="Calibri"/>
                <a:cs typeface="Times New Roman"/>
              </a:rPr>
              <a:t>The Social Security Administration (SSA) is responsible for enrolling most people in Medicare.</a:t>
            </a:r>
          </a:p>
          <a:p>
            <a:r>
              <a:rPr lang="en-US" dirty="0">
                <a:ea typeface="Calibri"/>
                <a:cs typeface="Times New Roman"/>
              </a:rPr>
              <a:t>The Railroad Retirement Board (RRB) is responsible for enrolling railroad retirees in Medicare.</a:t>
            </a:r>
          </a:p>
          <a:p>
            <a:r>
              <a:rPr lang="en-US" dirty="0">
                <a:ea typeface="Calibri"/>
                <a:cs typeface="Times New Roman"/>
              </a:rPr>
              <a:t>SSA and RRB also collect premiums and determine the amounts of the Part A (if you must pay for it) and Part B premiums. They also handle replacement Medicare cards.</a:t>
            </a:r>
          </a:p>
          <a:p>
            <a:pPr defTabSz="661043">
              <a:spcBef>
                <a:spcPts val="434"/>
              </a:spcBef>
              <a:defRPr/>
            </a:pPr>
            <a:r>
              <a:rPr lang="en-US" dirty="0">
                <a:ea typeface="Calibri"/>
                <a:cs typeface="Times New Roman"/>
              </a:rPr>
              <a:t>Medicare is administered by the Centers for Medicare &amp; Medicaid Services (CMS).</a:t>
            </a:r>
          </a:p>
          <a:p>
            <a:pPr defTabSz="661043">
              <a:spcBef>
                <a:spcPts val="434"/>
              </a:spcBef>
              <a:defRPr/>
            </a:pPr>
            <a:r>
              <a:rPr lang="en-US" dirty="0">
                <a:ea typeface="Calibri"/>
                <a:cs typeface="Times New Roman"/>
              </a:rPr>
              <a:t>If you retired from federal service, contact the Office of Personnel Management regarding your premiums</a:t>
            </a:r>
            <a:r>
              <a:rPr lang="en-US" dirty="0" smtClean="0">
                <a:ea typeface="Calibri"/>
                <a:cs typeface="Times New Roman"/>
              </a:rPr>
              <a:t>.</a:t>
            </a:r>
            <a:endParaRPr lang="en-US" dirty="0">
              <a:ea typeface="Calibri"/>
              <a:cs typeface="Times New Roman"/>
            </a:endParaRP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987528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80999" y="4148668"/>
            <a:ext cx="6193971" cy="4436533"/>
          </a:xfrm>
        </p:spPr>
        <p:txBody>
          <a:bodyPr/>
          <a:lstStyle/>
          <a:p>
            <a:r>
              <a:rPr lang="en-US" dirty="0" smtClean="0"/>
              <a:t>This chart displays a side-by-side comparison of Medicare Supplement Insurance (Medigap) Policies and Medicare Advantage (MA) Plans.</a:t>
            </a:r>
          </a:p>
          <a:p>
            <a:pPr marL="171447" indent="-171447">
              <a:buFont typeface="Wingdings" panose="05000000000000000000" pitchFamily="2" charset="2"/>
              <a:buChar char="§"/>
            </a:pPr>
            <a:r>
              <a:rPr lang="en-US" dirty="0" smtClean="0"/>
              <a:t>Both are offered by private companies. </a:t>
            </a:r>
          </a:p>
          <a:p>
            <a:pPr marL="171447" indent="-171447">
              <a:buFont typeface="Wingdings" panose="05000000000000000000" pitchFamily="2" charset="2"/>
              <a:buChar char="§"/>
            </a:pPr>
            <a:r>
              <a:rPr lang="en-US" dirty="0" smtClean="0"/>
              <a:t>Government Oversight—Medigap must follow federal and state laws, but routine day-to-day oversight of Standardized Medigap policies are under the purview of the states. MA Plans must be approved by Medicare.</a:t>
            </a:r>
          </a:p>
          <a:p>
            <a:pPr marL="171447" indent="-171447">
              <a:buFont typeface="Wingdings" panose="05000000000000000000" pitchFamily="2" charset="2"/>
              <a:buChar char="§"/>
            </a:pPr>
            <a:r>
              <a:rPr lang="en-US" dirty="0" smtClean="0"/>
              <a:t>Medigap only works with Original Medicare. MA Plans </a:t>
            </a:r>
            <a:r>
              <a:rPr lang="en-US" b="1" dirty="0" smtClean="0"/>
              <a:t>don’t</a:t>
            </a:r>
            <a:r>
              <a:rPr lang="en-US" dirty="0" smtClean="0"/>
              <a:t> work with Medigap policies. If you join an MA Plan, you can’t use a Medigap policy to pay for out-of-pocket costs you have in the MA Plan.</a:t>
            </a:r>
          </a:p>
          <a:p>
            <a:pPr marL="171447" indent="-171447">
              <a:buFont typeface="Wingdings" panose="05000000000000000000" pitchFamily="2" charset="2"/>
              <a:buChar char="§"/>
            </a:pPr>
            <a:r>
              <a:rPr lang="en-US" dirty="0" smtClean="0"/>
              <a:t>Original Medicare pays for many, but not all, health care services and supplies. Private insurance companies sell Medigap policies to help pay for some of the out-of-pocket costs (“gaps”) that Original Medicare doesn’t cover. Medigap policies don’t pay your Medicare premiums. Most Medigap policies don’t cover out-of-pocket drug expenses, and you would need to consider a Part D plan. Some older policies (no longer sold) may have included some drug expense coverage (Plan I). MA Plans cover Part A and Part B covered services, may include Part D and may cover certain non-covered benefits such as vision and dental.</a:t>
            </a:r>
          </a:p>
          <a:p>
            <a:pPr marL="171447" indent="-171447">
              <a:buFont typeface="Wingdings" panose="05000000000000000000" pitchFamily="2" charset="2"/>
              <a:buChar char="§"/>
            </a:pPr>
            <a:r>
              <a:rPr lang="en-US" dirty="0" smtClean="0"/>
              <a:t>In both cases, you must have Part A </a:t>
            </a:r>
            <a:r>
              <a:rPr lang="en-US" b="1" dirty="0" smtClean="0"/>
              <a:t>and</a:t>
            </a:r>
            <a:r>
              <a:rPr lang="en-US" dirty="0" smtClean="0"/>
              <a:t> Part B to join.</a:t>
            </a:r>
          </a:p>
          <a:p>
            <a:pPr marL="171447" indent="-171447">
              <a:buFont typeface="Wingdings" panose="05000000000000000000" pitchFamily="2" charset="2"/>
              <a:buChar char="§"/>
            </a:pPr>
            <a:r>
              <a:rPr lang="en-US" dirty="0" smtClean="0"/>
              <a:t>You pay a premium for a Medigap policy or an MA Plan, and you pay the Part B premium.</a:t>
            </a:r>
          </a:p>
          <a:p>
            <a:pPr marL="171447" indent="-171447">
              <a:buFont typeface="Wingdings" panose="05000000000000000000" pitchFamily="2" charset="2"/>
              <a:buChar char="§"/>
            </a:pPr>
            <a:r>
              <a:rPr lang="en-US" dirty="0" smtClean="0"/>
              <a:t>If you already have an MA Plan, it’s illegal for anyone to sell you a Medigap policy unless you’re disenrolling from your MA Plan to go back to Original Medicare. </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5756991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p:txBody>
          <a:bodyPr/>
          <a:lstStyle/>
          <a:p>
            <a:pPr>
              <a:spcBef>
                <a:spcPts val="601"/>
              </a:spcBef>
            </a:pPr>
            <a:r>
              <a:rPr lang="en-US" dirty="0" smtClean="0"/>
              <a:t>Check Your Knowledge―Question 7</a:t>
            </a:r>
          </a:p>
          <a:p>
            <a:r>
              <a:rPr lang="en-US" dirty="0" smtClean="0"/>
              <a:t>Medicare Advantage plans __________.</a:t>
            </a:r>
          </a:p>
          <a:p>
            <a:pPr marL="231961" indent="-231961">
              <a:buFont typeface="+mj-lt"/>
              <a:buAutoNum type="alphaLcPeriod"/>
            </a:pPr>
            <a:r>
              <a:rPr lang="en-US" dirty="0" smtClean="0"/>
              <a:t>Help pay for gaps in Original Medicare</a:t>
            </a:r>
          </a:p>
          <a:p>
            <a:pPr marL="231961" indent="-231961">
              <a:buFont typeface="+mj-lt"/>
              <a:buAutoNum type="alphaLcPeriod"/>
            </a:pPr>
            <a:r>
              <a:rPr lang="en-US" dirty="0" smtClean="0"/>
              <a:t>Cover less services than Original Medicare</a:t>
            </a:r>
          </a:p>
          <a:p>
            <a:pPr marL="227636" indent="-227636">
              <a:buFont typeface="+mj-lt"/>
              <a:buAutoNum type="alphaLcPeriod"/>
            </a:pPr>
            <a:r>
              <a:rPr lang="en-US" dirty="0" smtClean="0"/>
              <a:t>Are private plans approved by each state</a:t>
            </a:r>
          </a:p>
          <a:p>
            <a:pPr marL="231961" indent="-231961">
              <a:buFont typeface="+mj-lt"/>
              <a:buAutoNum type="alphaLcPeriod"/>
            </a:pPr>
            <a:r>
              <a:rPr lang="en-US" dirty="0" smtClean="0"/>
              <a:t>Must cover all Medicare Part A and Part B services</a:t>
            </a:r>
          </a:p>
          <a:p>
            <a:pPr marL="0" lvl="1" indent="0" defTabSz="927845">
              <a:spcBef>
                <a:spcPts val="601"/>
              </a:spcBef>
              <a:buNone/>
              <a:defRPr/>
            </a:pPr>
            <a:r>
              <a:rPr lang="en-US" b="1" dirty="0" smtClean="0"/>
              <a:t>Answer: </a:t>
            </a:r>
            <a:r>
              <a:rPr lang="en-US" b="1" u="none" dirty="0" smtClean="0"/>
              <a:t>d. Must</a:t>
            </a:r>
            <a:r>
              <a:rPr lang="en-US" b="1" dirty="0" smtClean="0"/>
              <a:t> cover all Medicare Part A and Part B services. </a:t>
            </a:r>
            <a:r>
              <a:rPr lang="en-US" dirty="0" smtClean="0"/>
              <a:t>They offer</a:t>
            </a:r>
            <a:r>
              <a:rPr lang="en-US" baseline="0" dirty="0" smtClean="0"/>
              <a:t> all Part A and Part B covered services, but may cover additional benefits not covered by Original Medicare, like vision and dental.  Their cost-sharing may be different than that of Original Medicare.</a:t>
            </a:r>
            <a:r>
              <a:rPr lang="en-US" dirty="0" smtClean="0"/>
              <a:t> They are run by private companies, but they</a:t>
            </a:r>
            <a:r>
              <a:rPr lang="en-US" baseline="0" dirty="0" smtClean="0"/>
              <a:t> must be approved by Medicare.  </a:t>
            </a:r>
            <a:endParaRPr lang="en-US" dirty="0" smtClean="0"/>
          </a:p>
        </p:txBody>
      </p:sp>
    </p:spTree>
    <p:extLst>
      <p:ext uri="{BB962C8B-B14F-4D97-AF65-F5344CB8AC3E}">
        <p14:creationId xmlns:p14="http://schemas.microsoft.com/office/powerpoint/2010/main" val="36969704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p:txBody>
          <a:bodyPr/>
          <a:lstStyle/>
          <a:p>
            <a:r>
              <a:rPr lang="en-US" dirty="0" smtClean="0"/>
              <a:t>Check Your Knowledge—Question 8</a:t>
            </a:r>
          </a:p>
          <a:p>
            <a:r>
              <a:rPr lang="en-US" dirty="0" smtClean="0"/>
              <a:t>Generally, if you have End-Stage Renal Disease (ESRD) you can’t enroll in a Medicare Advantage Plan.</a:t>
            </a:r>
          </a:p>
          <a:p>
            <a:pPr marL="231906" indent="-231906">
              <a:buAutoNum type="alphaLcPeriod"/>
            </a:pPr>
            <a:r>
              <a:rPr lang="en-US" dirty="0" smtClean="0"/>
              <a:t>True</a:t>
            </a:r>
          </a:p>
          <a:p>
            <a:pPr marL="231906" indent="-231906">
              <a:buAutoNum type="alphaLcPeriod"/>
            </a:pPr>
            <a:r>
              <a:rPr lang="en-US" dirty="0" smtClean="0"/>
              <a:t>False</a:t>
            </a:r>
          </a:p>
          <a:p>
            <a:r>
              <a:rPr lang="en-US" b="1" dirty="0" smtClean="0"/>
              <a:t>Answer: a. True</a:t>
            </a:r>
          </a:p>
          <a:p>
            <a:r>
              <a:rPr lang="en-US" dirty="0" smtClean="0"/>
              <a:t>If you have ESRD, you'll usually get your health care through Original Medicare. </a:t>
            </a:r>
          </a:p>
          <a:p>
            <a:r>
              <a:rPr lang="en-US" dirty="0" smtClean="0"/>
              <a:t>You can only join an MA Plan (Part C) in certain situations:</a:t>
            </a:r>
          </a:p>
          <a:p>
            <a:pPr marL="174688" indent="-174688">
              <a:buFont typeface="Wingdings" panose="05000000000000000000" pitchFamily="2" charset="2"/>
              <a:buChar char="§"/>
              <a:tabLst>
                <a:tab pos="1221199" algn="l"/>
              </a:tabLst>
            </a:pPr>
            <a:r>
              <a:rPr lang="en-US" dirty="0" smtClean="0"/>
              <a:t>If you're already in an MA Plan when you develop ESRD, you may be able to stay in your plan or join another plan offered by the same company.</a:t>
            </a:r>
          </a:p>
          <a:p>
            <a:pPr marL="174688" indent="-174688">
              <a:buFont typeface="Wingdings" panose="05000000000000000000" pitchFamily="2" charset="2"/>
              <a:buChar char="§"/>
              <a:tabLst>
                <a:tab pos="1221199" algn="l"/>
              </a:tabLst>
            </a:pPr>
            <a:r>
              <a:rPr lang="en-US" dirty="0" smtClean="0"/>
              <a:t>If you’re already getting your health benefits (for example, through an employer health plan) through the same organization that offers the MA Plan.</a:t>
            </a:r>
          </a:p>
          <a:p>
            <a:pPr marL="174688" indent="-174688">
              <a:buFont typeface="Wingdings" panose="05000000000000000000" pitchFamily="2" charset="2"/>
              <a:buChar char="§"/>
              <a:tabLst>
                <a:tab pos="1221199" algn="l"/>
              </a:tabLst>
            </a:pPr>
            <a:r>
              <a:rPr lang="en-US" dirty="0" smtClean="0"/>
              <a:t>If you had ESRD, but have had a successful kidney transplant, and you still qualify for Medicare benefits (based on your age or a disability), you can stay in Original Medicare, or join an MA</a:t>
            </a:r>
            <a:r>
              <a:rPr lang="en-US" baseline="0" dirty="0" smtClean="0"/>
              <a:t> </a:t>
            </a:r>
            <a:r>
              <a:rPr lang="en-US" dirty="0" smtClean="0"/>
              <a:t>Plan.</a:t>
            </a:r>
          </a:p>
          <a:p>
            <a:pPr marL="174688" indent="-174688">
              <a:buFont typeface="Wingdings" panose="05000000000000000000" pitchFamily="2" charset="2"/>
              <a:buChar char="§"/>
              <a:tabLst>
                <a:tab pos="1221199" algn="l"/>
              </a:tabLst>
            </a:pPr>
            <a:r>
              <a:rPr lang="en-US" dirty="0" smtClean="0"/>
              <a:t>You may be able to join a Medicare Special Needs Plan for people with ESRD if one is available in your area.</a:t>
            </a:r>
          </a:p>
        </p:txBody>
      </p:sp>
    </p:spTree>
    <p:extLst>
      <p:ext uri="{BB962C8B-B14F-4D97-AF65-F5344CB8AC3E}">
        <p14:creationId xmlns:p14="http://schemas.microsoft.com/office/powerpoint/2010/main" val="32546848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Medicare isn’t a part of the Health Insurance Marketplace. If you have Medicare Part A only, you're considered to have minimum essential coverage (coverage</a:t>
            </a:r>
            <a:r>
              <a:rPr lang="en-US" baseline="0" dirty="0" smtClean="0"/>
              <a:t> that you need to have to meet the individual responsibility requirement under the Affordable Care Act)</a:t>
            </a:r>
            <a:r>
              <a:rPr lang="en-US" dirty="0" smtClean="0"/>
              <a:t>. If you have both Medicare Part A and Part B, you're also considered covered. You wouldn’t need a Qualified Health Plan (QHP) in the Marketplace. If you have Part A, you don’t have to do anything related to the Marketplace. The Marketplace doesn’t change your Medicare plan choices or your benefits. </a:t>
            </a:r>
          </a:p>
          <a:p>
            <a:r>
              <a:rPr lang="en-US" dirty="0" smtClean="0"/>
              <a:t>No matter how you get Medicare, whether through Original Medicare or a Medicare Advantage Plan (like an Health Maintenance Organization  or Preferred Provider Organization), you won’t have to make any changes. The Marketplace doesn’t offer Medicare Supplement Insurance (Medigap) policies or Medicare Part D plans. </a:t>
            </a:r>
          </a:p>
          <a:p>
            <a:r>
              <a:rPr lang="en-US" dirty="0" smtClean="0"/>
              <a:t>It’s against the law for someone who knows that you have Medicare to sell you a Marketplace plan. This is true even if you have only Part A or only Part B.</a:t>
            </a:r>
          </a:p>
          <a:p>
            <a:r>
              <a:rPr lang="en-US" dirty="0" smtClean="0"/>
              <a:t>If you have </a:t>
            </a:r>
            <a:r>
              <a:rPr lang="en-US" b="1" dirty="0" smtClean="0"/>
              <a:t>only</a:t>
            </a:r>
            <a:r>
              <a:rPr lang="en-US" dirty="0" smtClean="0"/>
              <a:t> Medicare Part B, you aren’t considered to have minimum essential coverage.</a:t>
            </a:r>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703653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77800" y="3953934"/>
            <a:ext cx="6671733" cy="5135638"/>
          </a:xfrm>
        </p:spPr>
        <p:txBody>
          <a:bodyPr/>
          <a:lstStyle/>
          <a:p>
            <a:r>
              <a:rPr lang="en-US" sz="1150" dirty="0" smtClean="0"/>
              <a:t>If </a:t>
            </a:r>
            <a:r>
              <a:rPr lang="en-US" sz="1150" dirty="0"/>
              <a:t>you have coverage through an individual Health Insurance Marketplace plan (not through an employer), you may want to terminate your Marketplace coverage and enroll in Medicare during your Initial Enrollment Period to avoid the risk of a delay in future Medicare coverage and the possibility of a Medicare late enrollment penalty. Once you’re considered eligible for Part A, you won’t qualify for help paying your Marketplace plan premiums or other medical costs. </a:t>
            </a:r>
            <a:r>
              <a:rPr lang="en-US" sz="1150" dirty="0" smtClean="0"/>
              <a:t>No matter how you get Medicare, whether through Original Medicare or a Medicare Advantage Plan (like a Health Maintenance</a:t>
            </a:r>
            <a:r>
              <a:rPr lang="en-US" sz="1150" baseline="0" dirty="0" smtClean="0"/>
              <a:t> Organization or a Preferred Provider Organization), you need to return to the Marketplace and end any subsidies, such as Advanced Premium Tax Credits or cost sharing reductions, which are being paid on your behalf. </a:t>
            </a:r>
            <a:r>
              <a:rPr lang="en-US" sz="1150" dirty="0" smtClean="0"/>
              <a:t>If </a:t>
            </a:r>
            <a:r>
              <a:rPr lang="en-US" sz="1150" dirty="0"/>
              <a:t>you continue to get help paying your Marketplace plan premium after you have Medicare, you might have to pay back the help you got when you file your taxes. Visit HealthCare.gov to connect to the Marketplace in your state and learn more. You can also find out how to terminate your Marketplace plan before your Medicare enrollment begins.</a:t>
            </a:r>
          </a:p>
          <a:p>
            <a:r>
              <a:rPr lang="en-US" sz="1150" dirty="0" smtClean="0"/>
              <a:t>Once you’re eligible for Medicare, you’ll have an Initial Enrollment Period (IEP) to sign up. For most people, their 7-month Medicare IEP starts 3 months before their 65th birthday and ends 3 months after their 65th birthday. If you enroll in Medicare after your IEP, you may have to pay a late enrollment penalty for as long as you have Medicare. </a:t>
            </a:r>
          </a:p>
          <a:p>
            <a:r>
              <a:rPr lang="en-US" sz="1150" dirty="0" smtClean="0"/>
              <a:t>If you have individual Marketplace coverage and only enroll in Part A during your IEP, you won't be able to enroll in Part B later using the Special Enrollment Period. </a:t>
            </a:r>
          </a:p>
          <a:p>
            <a:r>
              <a:rPr lang="en-US" sz="1150" b="1" dirty="0" smtClean="0"/>
              <a:t>NOTE</a:t>
            </a:r>
            <a:r>
              <a:rPr lang="en-US" sz="1150" dirty="0" smtClean="0"/>
              <a:t>: You may have Medicare and Marketplace coverage concurrently, only if you had your Marketplace coverage before you had Medicare. It’s against the law for someone who knows you have Medicare to sell you a Marketplace plan. There is no coordination of benefits between a Qualified Health Plan (QHP) and Medicare. You need to be aware of this if you decide to remain in a QHP after enrolling into Part A. It isn’t a secondary insurance. Also, drug coverage in QHP may not be creditable and a penalty may result if you sign up for Part D later. </a:t>
            </a:r>
          </a:p>
          <a:p>
            <a:r>
              <a:rPr lang="en-US" sz="1150" b="1" dirty="0" smtClean="0"/>
              <a:t>Reference</a:t>
            </a:r>
            <a:r>
              <a:rPr lang="en-US" sz="1150" dirty="0" smtClean="0"/>
              <a:t>:</a:t>
            </a:r>
          </a:p>
          <a:p>
            <a:pPr marL="171450" indent="-171450">
              <a:buFont typeface="Arial" panose="020B0604020202020204" pitchFamily="34" charset="0"/>
              <a:buChar char="•"/>
            </a:pPr>
            <a:r>
              <a:rPr lang="en-US" sz="1150" dirty="0" smtClean="0">
                <a:hlinkClick r:id="rId3"/>
              </a:rPr>
              <a:t>HealthCare.gov/medicare/changing-from-marketplace-to-medicare/</a:t>
            </a:r>
            <a:endParaRPr lang="en-US" sz="1150"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7036538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If you're entitled to Social Security Disability Insurance (SSDI), you may qualify for Medicare. There is a 24-month waiting period before Medicare coverage can start. During this waiting period, you can apply for coverage in the Marketplace. You can find out if you’ll qualify for Medicaid or for premium tax credits that lower your monthly Marketplace plan premium, and cost-sharing reductions that lower your out-of-pocket costs. </a:t>
            </a:r>
          </a:p>
          <a:p>
            <a:r>
              <a:rPr lang="en-US" dirty="0" smtClean="0"/>
              <a:t>If you apply for lower costs in the Marketplace, you’ll need to estimate your income for </a:t>
            </a:r>
            <a:r>
              <a:rPr lang="en-US" dirty="0" smtClean="0"/>
              <a:t>2018. </a:t>
            </a:r>
            <a:r>
              <a:rPr lang="en-US" dirty="0" smtClean="0"/>
              <a:t>If you’re getting Social Security disability benefits and want to find out if you qualify for lower costs on Marketplace coverage, you’ll need to provide information about your Social Security payments, including disability payments. </a:t>
            </a:r>
          </a:p>
          <a:p>
            <a:r>
              <a:rPr lang="en-US" dirty="0" smtClean="0"/>
              <a:t>Your Medicare coverage is effective on the 25th month of receiving SSDI. Your Medicare card will be mailed to you about 3 months before your 25th month of disability benefits. If you don't want Part B, follow the instructions that are included with the card. </a:t>
            </a:r>
          </a:p>
          <a:p>
            <a:r>
              <a:rPr lang="en-US" dirty="0" smtClean="0"/>
              <a:t>Once you’re eligible for Medicare, you won’t be able to get lower costs for a Marketplace plan based on your income. Once your Part A coverage starts, any premium tax credits and reduced cost-sharing you may have qualified for through the Marketplace will stop. That’s because Part A is considered minimum essential coverage, not Part B.</a:t>
            </a:r>
          </a:p>
          <a:p>
            <a:r>
              <a:rPr lang="en-US" dirty="0" smtClean="0"/>
              <a:t>Also, remember, the Qualified Health Plan isn’t required to pay any costs toward your coverage once you have Medicare.</a:t>
            </a:r>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1812283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971" y="4027715"/>
            <a:ext cx="6041572" cy="4952999"/>
          </a:xfrm>
        </p:spPr>
        <p:txBody>
          <a:bodyPr/>
          <a:lstStyle/>
          <a:p>
            <a:r>
              <a:rPr lang="en-US" sz="1200" kern="1200" dirty="0" smtClean="0">
                <a:solidFill>
                  <a:schemeClr val="tx1"/>
                </a:solidFill>
                <a:effectLst/>
                <a:latin typeface="+mn-lt"/>
                <a:ea typeface="+mn-ea"/>
                <a:cs typeface="+mn-cs"/>
              </a:rPr>
              <a:t>You can choose Marketplace coverage instead of Medicare under the following conditions:  </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If you’re paying a premium for Part A—you can drop your Part A and Part B coverage and get a Marketplace plan instead</a:t>
            </a:r>
            <a:endParaRPr lang="en-US" sz="14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Only having Part B, and have to pay a premium for Part A—you can drop Part B and get a Marketplace plan instead </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If you’re eligible for Medicare but haven’t enrolled in because: </a:t>
            </a:r>
          </a:p>
          <a:p>
            <a:pPr lvl="2"/>
            <a:r>
              <a:rPr lang="en-US" kern="1200" dirty="0" smtClean="0">
                <a:solidFill>
                  <a:schemeClr val="tx1"/>
                </a:solidFill>
                <a:effectLst/>
                <a:latin typeface="+mn-lt"/>
                <a:ea typeface="+mn-ea"/>
                <a:cs typeface="+mn-cs"/>
              </a:rPr>
              <a:t>You’d have to pay a premium for Part A</a:t>
            </a:r>
          </a:p>
          <a:p>
            <a:pPr lvl="2"/>
            <a:r>
              <a:rPr lang="en-US" kern="1200" dirty="0" smtClean="0">
                <a:solidFill>
                  <a:schemeClr val="tx1"/>
                </a:solidFill>
                <a:effectLst/>
                <a:latin typeface="+mn-lt"/>
                <a:ea typeface="+mn-ea"/>
                <a:cs typeface="+mn-cs"/>
              </a:rPr>
              <a:t>You have a medical condition that qualifies you for Medicare, like End-Stage Renal Disease (ESRD), but haven’t applied for Medicare coverage</a:t>
            </a:r>
          </a:p>
          <a:p>
            <a:pPr lvl="2"/>
            <a:r>
              <a:rPr lang="en-US" kern="1200" dirty="0" smtClean="0">
                <a:solidFill>
                  <a:schemeClr val="tx1"/>
                </a:solidFill>
                <a:effectLst/>
                <a:latin typeface="+mn-lt"/>
                <a:ea typeface="+mn-ea"/>
                <a:cs typeface="+mn-cs"/>
              </a:rPr>
              <a:t>You’re not collecting Social Security retirement or disability benefits before you’re eligible for Medicare </a:t>
            </a:r>
          </a:p>
          <a:p>
            <a:pPr marL="287338" marR="0" lvl="2" indent="-1174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smtClean="0">
                <a:solidFill>
                  <a:prstClr val="black"/>
                </a:solidFill>
              </a:rPr>
              <a:t>You’re in your 24-month disability waiting period </a:t>
            </a:r>
          </a:p>
          <a:p>
            <a:pPr lvl="2"/>
            <a:endParaRPr lang="en-US" kern="1200" dirty="0" smtClean="0">
              <a:solidFill>
                <a:schemeClr val="tx1"/>
              </a:solidFill>
              <a:effectLst/>
              <a:latin typeface="+mn-lt"/>
              <a:ea typeface="+mn-ea"/>
              <a:cs typeface="+mn-cs"/>
            </a:endParaRP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7036538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a:xfrm>
            <a:off x="250370" y="3984171"/>
            <a:ext cx="6542315" cy="5127171"/>
          </a:xfrm>
        </p:spPr>
        <p:txBody>
          <a:bodyPr>
            <a:noAutofit/>
          </a:bodyPr>
          <a:lstStyle/>
          <a:p>
            <a:r>
              <a:rPr lang="en-US" sz="1100" dirty="0"/>
              <a:t>Check Your Knowledge—Question 9</a:t>
            </a:r>
          </a:p>
          <a:p>
            <a:pPr defTabSz="910544">
              <a:spcBef>
                <a:spcPts val="596"/>
              </a:spcBef>
            </a:pPr>
            <a:r>
              <a:rPr lang="en-US" sz="1100" dirty="0"/>
              <a:t>It’s against the law for someone to sell you a Marketplace plan if they know you have Medicare.</a:t>
            </a:r>
          </a:p>
          <a:p>
            <a:pPr marL="231906" indent="-231906">
              <a:buAutoNum type="alphaLcPeriod"/>
            </a:pPr>
            <a:r>
              <a:rPr lang="en-US" sz="1100" dirty="0"/>
              <a:t>True</a:t>
            </a:r>
          </a:p>
          <a:p>
            <a:pPr marL="231906" indent="-231906">
              <a:buAutoNum type="alphaLcPeriod"/>
            </a:pPr>
            <a:r>
              <a:rPr lang="en-US" sz="1100" dirty="0"/>
              <a:t>False</a:t>
            </a:r>
          </a:p>
          <a:p>
            <a:r>
              <a:rPr lang="en-US" sz="1100" b="1" dirty="0"/>
              <a:t>Answer: a. True</a:t>
            </a:r>
          </a:p>
          <a:p>
            <a:r>
              <a:rPr lang="en-US" sz="1100" dirty="0">
                <a:ea typeface="Calibri"/>
              </a:rPr>
              <a:t>It’s against the law for someone to sell you a Marketplace plan if they know you have Medicare. You can choose Marketplace coverage instead of Medicare if you</a:t>
            </a:r>
          </a:p>
          <a:p>
            <a:pPr marL="179285" indent="-179285">
              <a:buSzPct val="100000"/>
              <a:buFont typeface="Wingdings" panose="05000000000000000000" pitchFamily="2" charset="2"/>
              <a:buChar char="§"/>
            </a:pPr>
            <a:r>
              <a:rPr lang="en-US" sz="1100" dirty="0">
                <a:ea typeface="Calibri"/>
              </a:rPr>
              <a:t>Would have to pay a premium for Part A, and haven’t enrolled in Medicare.</a:t>
            </a:r>
          </a:p>
          <a:p>
            <a:pPr marL="179285" indent="-179285">
              <a:buSzPct val="100000"/>
              <a:buFont typeface="Wingdings" panose="05000000000000000000" pitchFamily="2" charset="2"/>
              <a:buChar char="§"/>
            </a:pPr>
            <a:r>
              <a:rPr lang="en-US" sz="1100" dirty="0">
                <a:ea typeface="Calibri"/>
              </a:rPr>
              <a:t>Have a medical condition that qualifies you for Medicare, like End-Stage Renal Disease, but haven’t applied for Medicare coverage.</a:t>
            </a:r>
          </a:p>
          <a:p>
            <a:pPr marL="179285" indent="-179285">
              <a:buSzPct val="100000"/>
              <a:buFont typeface="Wingdings" panose="05000000000000000000" pitchFamily="2" charset="2"/>
              <a:buChar char="§"/>
            </a:pPr>
            <a:r>
              <a:rPr lang="en-US" sz="1100" dirty="0" smtClean="0">
                <a:ea typeface="Calibri"/>
              </a:rPr>
              <a:t>Are in </a:t>
            </a:r>
            <a:r>
              <a:rPr lang="en-US" sz="1100" dirty="0">
                <a:ea typeface="Calibri"/>
              </a:rPr>
              <a:t>the 24-month waiting period for Medicare entitlement due to a disability.</a:t>
            </a:r>
          </a:p>
          <a:p>
            <a:pPr marL="179285" indent="-179285">
              <a:buSzPct val="100000"/>
              <a:buFont typeface="Wingdings" panose="05000000000000000000" pitchFamily="2" charset="2"/>
              <a:buChar char="§"/>
            </a:pPr>
            <a:r>
              <a:rPr lang="en-US" sz="1100" dirty="0">
                <a:ea typeface="Calibri"/>
              </a:rPr>
              <a:t>Aren’t yet collecting Social Security retirement or disability benefits before you’re eligible for Medicare.</a:t>
            </a:r>
          </a:p>
          <a:p>
            <a:r>
              <a:rPr lang="en-US" sz="1100" dirty="0">
                <a:ea typeface="Calibri"/>
              </a:rPr>
              <a:t>Before choosing a Marketplace plan over Medicare, there are 2 important points to consider:</a:t>
            </a:r>
          </a:p>
          <a:p>
            <a:pPr marL="178918" indent="-178918">
              <a:buSzPct val="100000"/>
              <a:buFont typeface="+mj-lt"/>
              <a:buAutoNum type="arabicPeriod"/>
            </a:pPr>
            <a:r>
              <a:rPr lang="en-US" sz="1100" dirty="0">
                <a:ea typeface="Calibri"/>
              </a:rPr>
              <a:t>If you enroll in Medicare after your Initial Enrollment Period (IEP) ends, you may have to pay a </a:t>
            </a:r>
            <a:r>
              <a:rPr lang="en-US" sz="1100" dirty="0" smtClean="0">
                <a:ea typeface="Calibri"/>
              </a:rPr>
              <a:t>Part B late </a:t>
            </a:r>
            <a:r>
              <a:rPr lang="en-US" sz="1100" dirty="0">
                <a:ea typeface="Calibri"/>
              </a:rPr>
              <a:t>enrollment penalty (LEP) for as long as you have Medicare.</a:t>
            </a:r>
          </a:p>
          <a:p>
            <a:pPr marL="178918" indent="-178918">
              <a:buSzPct val="100000"/>
              <a:buFont typeface="+mj-lt"/>
              <a:buAutoNum type="arabicPeriod"/>
            </a:pPr>
            <a:r>
              <a:rPr lang="en-US" sz="1100" dirty="0">
                <a:ea typeface="Calibri"/>
              </a:rPr>
              <a:t>Generally, you can enroll in Medicare only during the Medicare General Enrollment Period (from January 1 to March 31). Your coverage won’t begin until July of that year</a:t>
            </a:r>
            <a:r>
              <a:rPr lang="en-US" sz="1100" dirty="0" smtClean="0">
                <a:ea typeface="Calibri"/>
              </a:rPr>
              <a:t>. </a:t>
            </a:r>
          </a:p>
          <a:p>
            <a:pPr marL="178918" indent="-178918">
              <a:buSzPct val="100000"/>
              <a:buFont typeface="+mj-lt"/>
              <a:buAutoNum type="arabicPeriod"/>
            </a:pPr>
            <a:r>
              <a:rPr lang="en-US" sz="1100" dirty="0" smtClean="0">
                <a:ea typeface="Calibri"/>
              </a:rPr>
              <a:t>If you’re eligible for premium free Part A, you won’t be eligible</a:t>
            </a:r>
            <a:r>
              <a:rPr lang="en-US" sz="1100" baseline="0" dirty="0" smtClean="0">
                <a:ea typeface="Calibri"/>
              </a:rPr>
              <a:t> for any Advanced Premium Tax Credits or cost sharing reductions. </a:t>
            </a:r>
            <a:r>
              <a:rPr lang="en-US" sz="1100" dirty="0" smtClean="0"/>
              <a:t>If you continue to get help paying your Marketplace plan premium after you have Medicare, you might have to pay back the help you got when you file your taxes. </a:t>
            </a:r>
            <a:endParaRPr lang="en-US" sz="1100" dirty="0">
              <a:ea typeface="Calibri"/>
            </a:endParaRPr>
          </a:p>
          <a:p>
            <a:r>
              <a:rPr lang="en-US" sz="1100" dirty="0">
                <a:ea typeface="Times New Roman"/>
                <a:cs typeface="Calibri"/>
              </a:rPr>
              <a:t>If you don’t have or dropped Medicare Part A because you have to pay a premium, and instead enroll in a Marketplace plan, you’d be eligible for the premium tax credit and cost-sharing reductions, assuming that you meet the eligibility requirements for those programs. </a:t>
            </a:r>
          </a:p>
        </p:txBody>
      </p:sp>
    </p:spTree>
    <p:extLst>
      <p:ext uri="{BB962C8B-B14F-4D97-AF65-F5344CB8AC3E}">
        <p14:creationId xmlns:p14="http://schemas.microsoft.com/office/powerpoint/2010/main" val="32546848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4732" y="4148668"/>
            <a:ext cx="6587067" cy="4842932"/>
          </a:xfrm>
        </p:spPr>
        <p:txBody>
          <a:bodyPr/>
          <a:lstStyle/>
          <a:p>
            <a:r>
              <a:rPr lang="en-US" sz="1200" dirty="0" smtClean="0"/>
              <a:t>There are programs available to help people with limited income and resources pay their health care and/or prescription drug costs. These include Medicare Savings Programs, Extra Help, Medicaid, and the Children’s Health Insurance Program (CHIP). You should apply for these programs if you have limited income and resources. Even if you’re not sure you qualify, you should apply. Visit Medicare.gov/contacts or call 1-800-MEDICARE (1-800-633-4227). TTY: 1-877-486-2048. </a:t>
            </a:r>
          </a:p>
          <a:p>
            <a:r>
              <a:rPr lang="en-US" sz="1200" b="1" dirty="0" smtClean="0"/>
              <a:t>Medicare Savings Program</a:t>
            </a:r>
            <a:r>
              <a:rPr lang="en-US" sz="1200" dirty="0" smtClean="0"/>
              <a:t>: This program provides help from your state paying Medicare costs, including Medicare premiums, deductibles, and coinsurance; it often has higher income and resource guidelines than full Medicaid. Visit </a:t>
            </a:r>
            <a:r>
              <a:rPr lang="en-US" dirty="0" smtClean="0">
                <a:hlinkClick r:id="rId3"/>
              </a:rPr>
              <a:t>Medicare.gov/contacts</a:t>
            </a:r>
            <a:r>
              <a:rPr lang="en-US" dirty="0">
                <a:hlinkClick r:id="rId3"/>
              </a:rPr>
              <a:t>/#</a:t>
            </a:r>
            <a:r>
              <a:rPr lang="en-US" dirty="0" smtClean="0">
                <a:hlinkClick r:id="rId3"/>
              </a:rPr>
              <a:t>resources/msps</a:t>
            </a:r>
            <a:r>
              <a:rPr lang="en-US" dirty="0"/>
              <a:t> </a:t>
            </a:r>
            <a:r>
              <a:rPr lang="en-US" sz="1200" dirty="0" smtClean="0"/>
              <a:t>to see your state’s program. </a:t>
            </a:r>
          </a:p>
          <a:p>
            <a:r>
              <a:rPr lang="en-US" sz="1200" b="1" dirty="0" smtClean="0"/>
              <a:t>Extra Help</a:t>
            </a:r>
            <a:r>
              <a:rPr lang="en-US" sz="1200" dirty="0" smtClean="0"/>
              <a:t>: This program helps people with limited income and resources with the costs of Medicare prescription drug coverage. It is also called low-income subsidy. Some people with Medicare must apply for Extra Help. You can apply by filling out a paper application, applying at </a:t>
            </a:r>
            <a:r>
              <a:rPr lang="en-US" sz="1200" dirty="0" smtClean="0">
                <a:hlinkClick r:id="rId4"/>
              </a:rPr>
              <a:t>socialsecurity.gov</a:t>
            </a:r>
            <a:r>
              <a:rPr lang="en-US" sz="1200" dirty="0" smtClean="0"/>
              <a:t>, or contacting your state Medical Assistance office.</a:t>
            </a:r>
          </a:p>
          <a:p>
            <a:r>
              <a:rPr lang="en-US" sz="1200" b="1" dirty="0" smtClean="0"/>
              <a:t>Medicaid</a:t>
            </a:r>
            <a:r>
              <a:rPr lang="en-US" sz="1200" dirty="0" smtClean="0"/>
              <a:t>: This program helps pay medical costs for some people with limited income and resources; it's jointly funded by the federal and state governments and is administered by each state.</a:t>
            </a:r>
          </a:p>
          <a:p>
            <a:r>
              <a:rPr lang="en-US" sz="1200" b="1" dirty="0" smtClean="0"/>
              <a:t>CHIP</a:t>
            </a:r>
            <a:r>
              <a:rPr lang="en-US" sz="1200" dirty="0" smtClean="0"/>
              <a:t>: This program provides low‑cost health insurance to children in families who earn too much income to qualify for Medicaid, but not enough to buy private health insurance.</a:t>
            </a:r>
          </a:p>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smtClean="0"/>
              <a:t>Federal Poverty Levels income limits are usually updated each February for the same calendar year and can be accessed at </a:t>
            </a:r>
            <a:r>
              <a:rPr lang="en-US" sz="1400" u="sng" kern="1200" dirty="0" smtClean="0">
                <a:solidFill>
                  <a:schemeClr val="tx1"/>
                </a:solidFill>
                <a:effectLst/>
                <a:latin typeface="+mn-lt"/>
                <a:ea typeface="+mn-ea"/>
                <a:cs typeface="+mn-cs"/>
                <a:hlinkClick r:id="rId5"/>
              </a:rPr>
              <a:t>aspe.hhs.gov/poverty-guidelines</a:t>
            </a:r>
            <a:r>
              <a:rPr lang="en-US" sz="1200" dirty="0" smtClean="0"/>
              <a:t>.</a:t>
            </a:r>
          </a:p>
          <a:p>
            <a:r>
              <a:rPr lang="en-US" sz="1200" dirty="0" smtClean="0"/>
              <a:t>For more information visit </a:t>
            </a:r>
            <a:r>
              <a:rPr lang="en-US" sz="1200" dirty="0" smtClean="0">
                <a:hlinkClick r:id="rId6"/>
              </a:rPr>
              <a:t>Medicaid.gov/medicaid-chip-program-information/by-population/medicare-medicaid-enrollees-dual-eligibles/seniors-and-medicare-and-medicaid-enrollees.html</a:t>
            </a:r>
            <a:r>
              <a:rPr lang="en-US" sz="1200" dirty="0" smtClean="0"/>
              <a:t> or call or visit your state Medical Assistance office.</a:t>
            </a:r>
          </a:p>
        </p:txBody>
      </p:sp>
    </p:spTree>
    <p:extLst>
      <p:ext uri="{BB962C8B-B14F-4D97-AF65-F5344CB8AC3E}">
        <p14:creationId xmlns:p14="http://schemas.microsoft.com/office/powerpoint/2010/main" val="9351640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Medicare and Medicaid are different in the following ways:</a:t>
            </a:r>
          </a:p>
          <a:p>
            <a:pPr marL="171447" indent="-171447">
              <a:buFont typeface="Wingdings" panose="05000000000000000000" pitchFamily="2" charset="2"/>
              <a:buChar char="§"/>
            </a:pPr>
            <a:r>
              <a:rPr lang="en-US" dirty="0" smtClean="0"/>
              <a:t>Medicare is a national program that's consistent across the country. Medicaid consists of statewide programs that vary among states.</a:t>
            </a:r>
          </a:p>
          <a:p>
            <a:pPr marL="171447" indent="-171447">
              <a:buFont typeface="Wingdings" panose="05000000000000000000" pitchFamily="2" charset="2"/>
              <a:buChar char="§"/>
            </a:pPr>
            <a:r>
              <a:rPr lang="en-US" dirty="0" smtClean="0"/>
              <a:t>Medicare is administered by the federal government. Medicaid is administered by state governments within federal rules (federal/state partnership).</a:t>
            </a:r>
          </a:p>
          <a:p>
            <a:pPr marL="171447" indent="-171447">
              <a:buFont typeface="Wingdings" panose="05000000000000000000" pitchFamily="2" charset="2"/>
              <a:buChar char="§"/>
            </a:pPr>
            <a:r>
              <a:rPr lang="en-US" dirty="0" smtClean="0"/>
              <a:t>Medicare eligibility is based on age, disability, or End-Stage Renal Disease (ESRD). Medicaid eligibility is based on income and resources.</a:t>
            </a:r>
          </a:p>
          <a:p>
            <a:pPr marL="171447" indent="-171447">
              <a:buFont typeface="Wingdings" panose="05000000000000000000" pitchFamily="2" charset="2"/>
              <a:buChar char="§"/>
            </a:pPr>
            <a:r>
              <a:rPr lang="en-US" dirty="0" smtClean="0"/>
              <a:t>Medicare is the nation’s primary payer of inpatient hospital services to the disabled, elderly, and people with ESRD. Medicaid is the nation’s primary public payer of acute health, mental health, and long-term care services.</a:t>
            </a:r>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997297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Medicare covers many types of services, and you have options for how you get your Medicare coverage. Medicare has 4 parts:</a:t>
            </a:r>
          </a:p>
          <a:p>
            <a:pPr marL="171447" indent="-171447">
              <a:buFont typeface="Wingdings" panose="05000000000000000000" pitchFamily="2" charset="2"/>
              <a:buChar char="§"/>
            </a:pPr>
            <a:r>
              <a:rPr lang="en-US" b="1" dirty="0" smtClean="0"/>
              <a:t>Part A (Hospital Insurance) </a:t>
            </a:r>
            <a:r>
              <a:rPr lang="en-US" dirty="0" smtClean="0"/>
              <a:t>helps pay for inpatient hospital stays, skilled nursing facility care, home health care, and hospice care. </a:t>
            </a:r>
          </a:p>
          <a:p>
            <a:pPr marL="171447" indent="-171447">
              <a:buFont typeface="Wingdings" panose="05000000000000000000" pitchFamily="2" charset="2"/>
              <a:buChar char="§"/>
            </a:pPr>
            <a:r>
              <a:rPr lang="en-US" b="1" dirty="0" smtClean="0"/>
              <a:t>Part B (Medical Insurance) </a:t>
            </a:r>
            <a:r>
              <a:rPr lang="en-US" dirty="0" smtClean="0"/>
              <a:t>helps cover medically necessary services like doctor visits and outpatient care. Part B also covers many preventive services (including screening tests and shots), diagnostic tests, some therapies, and durable medical equipment like wheelchairs and walkers. Together, Part A and Part B are also referred to as “Original Medicare.”</a:t>
            </a:r>
          </a:p>
          <a:p>
            <a:r>
              <a:rPr lang="en-US" dirty="0"/>
              <a:t>Together, Part A and/or Part B are referred to as “Original Medicare.”</a:t>
            </a:r>
          </a:p>
          <a:p>
            <a:pPr marL="171447" indent="-171447">
              <a:buFont typeface="Wingdings" panose="05000000000000000000" pitchFamily="2" charset="2"/>
              <a:buChar char="§"/>
            </a:pPr>
            <a:r>
              <a:rPr lang="en-US" b="1" dirty="0" smtClean="0"/>
              <a:t>Part C (Medicare Advantage [MA]) </a:t>
            </a:r>
            <a:r>
              <a:rPr lang="en-US" dirty="0" smtClean="0"/>
              <a:t>is another way to get your Medicare benefits. It combines Part A and Part B, and sometimes Part D (prescription drug coverage). MA Plans are managed by private insurance companies approved by Medicare. These plans must cover medically necessary services. However, plans can charge different copayments, coinsurance, or deductibles for these services than Original Medicare.</a:t>
            </a:r>
          </a:p>
          <a:p>
            <a:pPr marL="171447" indent="-171447">
              <a:buFont typeface="Wingdings" panose="05000000000000000000" pitchFamily="2" charset="2"/>
              <a:buChar char="§"/>
            </a:pPr>
            <a:r>
              <a:rPr lang="en-US" b="1" dirty="0" smtClean="0"/>
              <a:t>Part D (Medicare Prescription Drug Coverage) </a:t>
            </a:r>
            <a:r>
              <a:rPr lang="en-US" dirty="0" smtClean="0"/>
              <a:t>helps pay for outpatient prescription drugs. Part D may help lower your prescription drug costs and protect you against higher costs in the future.</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7213222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2399" y="3895726"/>
            <a:ext cx="6715125" cy="5181599"/>
          </a:xfrm>
        </p:spPr>
        <p:txBody>
          <a:bodyPr/>
          <a:lstStyle/>
          <a:p>
            <a:r>
              <a:rPr lang="en-US" sz="1100" dirty="0"/>
              <a:t>If you qualify for the Qualified Medicare Beneficiary (QMB) Program you get help paying your Part A and Part B premiums, deductibles, coinsurance, and copayments. To qualify, you must be eligible for Medicare Part A and have an income not exceeding 100% of the federal poverty level (FPL). This will be effective the first month following the month QMB eligibility is approved (can’t be retroactive). </a:t>
            </a:r>
            <a:endParaRPr lang="en-US" sz="1100"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sz="1100" b="1" dirty="0" smtClean="0"/>
              <a:t>NOTE: </a:t>
            </a:r>
            <a:r>
              <a:rPr lang="en-US" sz="1100" dirty="0" smtClean="0"/>
              <a:t>Federal law bars Medicare and MA providers from balance billing a QMB beneficiary under any circumstances. </a:t>
            </a:r>
          </a:p>
          <a:p>
            <a:r>
              <a:rPr lang="en-US" sz="1100" dirty="0" smtClean="0"/>
              <a:t>If </a:t>
            </a:r>
            <a:r>
              <a:rPr lang="en-US" sz="1100" dirty="0"/>
              <a:t>you qualify for the Specified Low-income Medicare Beneficiary (SLMB) </a:t>
            </a:r>
            <a:r>
              <a:rPr lang="en-US" sz="1100" dirty="0" smtClean="0"/>
              <a:t>Program </a:t>
            </a:r>
            <a:r>
              <a:rPr lang="en-US" sz="1100" dirty="0"/>
              <a:t>you get help paying for your Part B premium. To qualify, you must be eligible for Medicare Part A and have an income that's at least 100%, but does not exceed 120% of the FPL. </a:t>
            </a:r>
          </a:p>
          <a:p>
            <a:r>
              <a:rPr lang="en-US" sz="1100" dirty="0"/>
              <a:t>If you qualify for the Qualified Individual (QI) </a:t>
            </a:r>
            <a:r>
              <a:rPr lang="en-US" sz="1100" dirty="0" smtClean="0"/>
              <a:t>Program</a:t>
            </a:r>
            <a:r>
              <a:rPr lang="en-US" sz="1100" dirty="0"/>
              <a:t>, and there are still funds available in your state, you get help paying your Part B premium. It is fully federally funded. Congress only appropriated a limited amount of funds to each state. To qualify, you must be eligible for Medicare Part A, and have an income not exceeding 135% of the FPL. </a:t>
            </a:r>
          </a:p>
          <a:p>
            <a:r>
              <a:rPr lang="en-US" sz="1100" dirty="0"/>
              <a:t>If you qualify for the Qualified Disabled and Working Individual (QDWI) you get help paying your Part A premium. To qualify, you must be entitled to Medicare Part A because of a loss of disability-based Part A due to earnings exceeding substantial gainful activity (SGA); have an income not higher than 200% of the FPL </a:t>
            </a:r>
            <a:r>
              <a:rPr lang="en-US" sz="1100" dirty="0" smtClean="0"/>
              <a:t>resources </a:t>
            </a:r>
            <a:r>
              <a:rPr lang="en-US" sz="1100" dirty="0"/>
              <a:t>not exceeding </a:t>
            </a:r>
            <a:r>
              <a:rPr lang="en-US" sz="1100" dirty="0" smtClean="0"/>
              <a:t>twice the </a:t>
            </a:r>
            <a:r>
              <a:rPr lang="en-US" sz="1100" dirty="0"/>
              <a:t>maximum for Supplemental Security Income ($4,000 for an individual and $6,000 for married couple in </a:t>
            </a:r>
            <a:r>
              <a:rPr lang="en-US" sz="1100" dirty="0" smtClean="0"/>
              <a:t>2018); </a:t>
            </a:r>
            <a:r>
              <a:rPr lang="en-US" sz="1100" dirty="0"/>
              <a:t>and not be otherwise eligible for Medicaid. If you qualify, you get help paying your Part A premium. If your income is between 150% and 200% of the FPL, the state can ask you to pay a part of the Medicare Part A premium. The asset limits are $4,000 (individual) and $6,000 (married couple).</a:t>
            </a:r>
          </a:p>
          <a:p>
            <a:r>
              <a:rPr lang="en-US" sz="1100" dirty="0"/>
              <a:t>In </a:t>
            </a:r>
            <a:r>
              <a:rPr lang="en-US" sz="1100" dirty="0" smtClean="0"/>
              <a:t>2018, </a:t>
            </a:r>
            <a:r>
              <a:rPr lang="en-US" sz="1100" dirty="0"/>
              <a:t>the asset limits for the QMB, SLMB, and QI </a:t>
            </a:r>
            <a:r>
              <a:rPr lang="en-US" sz="1100" dirty="0" smtClean="0"/>
              <a:t>Programs </a:t>
            </a:r>
            <a:r>
              <a:rPr lang="en-US" sz="1100" dirty="0"/>
              <a:t>are $</a:t>
            </a:r>
            <a:r>
              <a:rPr lang="en-US" sz="1100" dirty="0" smtClean="0"/>
              <a:t>7,560 </a:t>
            </a:r>
            <a:r>
              <a:rPr lang="en-US" sz="1100" dirty="0"/>
              <a:t>for a single person and $</a:t>
            </a:r>
            <a:r>
              <a:rPr lang="en-US" sz="1100" dirty="0" smtClean="0"/>
              <a:t>11,340 </a:t>
            </a:r>
            <a:r>
              <a:rPr lang="en-US" sz="1100" dirty="0"/>
              <a:t>for a married person living with a spouse and no other dependents. *These resource limits are adjusted on January 1 of each year, based upon the change in the annual consumer price index since September of the previous year, official in April of each year.</a:t>
            </a:r>
          </a:p>
          <a:p>
            <a:r>
              <a:rPr lang="en-US" sz="1100" dirty="0"/>
              <a:t>See also </a:t>
            </a:r>
            <a:r>
              <a:rPr lang="en-US" sz="1100" dirty="0" smtClean="0">
                <a:hlinkClick r:id="rId3"/>
              </a:rPr>
              <a:t>Medicare.gov/contacts</a:t>
            </a:r>
            <a:r>
              <a:rPr lang="en-US" sz="1100" dirty="0">
                <a:hlinkClick r:id="rId3"/>
              </a:rPr>
              <a:t>/#</a:t>
            </a:r>
            <a:r>
              <a:rPr lang="en-US" sz="1100" dirty="0" smtClean="0">
                <a:hlinkClick r:id="rId3"/>
              </a:rPr>
              <a:t>resources/msps</a:t>
            </a:r>
            <a:r>
              <a:rPr lang="en-US" sz="1100" dirty="0" smtClean="0"/>
              <a:t> to </a:t>
            </a:r>
            <a:r>
              <a:rPr lang="en-US" sz="1100" dirty="0"/>
              <a:t>access your state’s Medicare Savings Program website</a:t>
            </a:r>
            <a:r>
              <a:rPr lang="en-US" sz="1100" dirty="0" smtClean="0"/>
              <a:t>.</a:t>
            </a:r>
          </a:p>
          <a:p>
            <a:r>
              <a:rPr lang="en-US" sz="1100" b="1" dirty="0" smtClean="0"/>
              <a:t>NOTE:</a:t>
            </a:r>
            <a:r>
              <a:rPr lang="en-US" sz="1100" dirty="0" smtClean="0"/>
              <a:t> The Medicare Savings Program Income/Resource Limits information is typically released in January/February each year.</a:t>
            </a:r>
            <a:endParaRPr lang="en-US" sz="1100" dirty="0"/>
          </a:p>
        </p:txBody>
      </p:sp>
      <p:sp>
        <p:nvSpPr>
          <p:cNvPr id="6" name="Slide Image Placeholder 5"/>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6015916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There are a variety of resources available to help you learn more and answer any questions, including: </a:t>
            </a:r>
          </a:p>
          <a:p>
            <a:pPr marL="171447" indent="-171447">
              <a:buFont typeface="Wingdings" panose="05000000000000000000" pitchFamily="2" charset="2"/>
              <a:buChar char="§"/>
            </a:pPr>
            <a:r>
              <a:rPr lang="en-US" dirty="0" smtClean="0"/>
              <a:t>Medicare website—you can also call 1-800-MEDICARE (1-800-633-4227). TTY: 1-877-486-2048. </a:t>
            </a:r>
            <a:r>
              <a:rPr lang="en-US" dirty="0" smtClean="0">
                <a:hlinkClick r:id="rId3"/>
              </a:rPr>
              <a:t>Medicare.gov</a:t>
            </a:r>
            <a:r>
              <a:rPr lang="en-US" dirty="0" smtClean="0"/>
              <a:t> </a:t>
            </a:r>
          </a:p>
          <a:p>
            <a:pPr marL="171447" indent="-171447">
              <a:buFont typeface="Wingdings" panose="05000000000000000000" pitchFamily="2" charset="2"/>
              <a:buChar char="§"/>
            </a:pPr>
            <a:r>
              <a:rPr lang="en-US" dirty="0" smtClean="0"/>
              <a:t>Medicaid website </a:t>
            </a:r>
            <a:r>
              <a:rPr lang="en-US" dirty="0" smtClean="0">
                <a:hlinkClick r:id="rId4"/>
              </a:rPr>
              <a:t>Medicaid.gov</a:t>
            </a:r>
            <a:endParaRPr lang="en-US" dirty="0"/>
          </a:p>
          <a:p>
            <a:pPr marL="171447" indent="-171447">
              <a:buFont typeface="Wingdings" panose="05000000000000000000" pitchFamily="2" charset="2"/>
              <a:buChar char="§"/>
            </a:pPr>
            <a:r>
              <a:rPr lang="en-US" dirty="0" smtClean="0"/>
              <a:t>Social Security website—you can call your local SSA office </a:t>
            </a:r>
            <a:r>
              <a:rPr lang="en-US" dirty="0" smtClean="0">
                <a:hlinkClick r:id="rId5"/>
              </a:rPr>
              <a:t>socialsecurity.gov</a:t>
            </a:r>
            <a:r>
              <a:rPr lang="en-US" dirty="0" smtClean="0"/>
              <a:t> </a:t>
            </a:r>
          </a:p>
          <a:p>
            <a:pPr marL="171447" indent="-171447">
              <a:buFont typeface="Wingdings" panose="05000000000000000000" pitchFamily="2" charset="2"/>
              <a:buChar char="§"/>
            </a:pPr>
            <a:r>
              <a:rPr lang="en-US" dirty="0" smtClean="0"/>
              <a:t>Health Insurance Marketplace website </a:t>
            </a:r>
            <a:r>
              <a:rPr lang="en-US" dirty="0" smtClean="0">
                <a:hlinkClick r:id="rId6"/>
              </a:rPr>
              <a:t>HealthCare.gov</a:t>
            </a:r>
            <a:endParaRPr lang="en-US" dirty="0" smtClean="0"/>
          </a:p>
          <a:p>
            <a:pPr marL="171447" indent="-171447">
              <a:buFont typeface="Wingdings" panose="05000000000000000000" pitchFamily="2" charset="2"/>
              <a:buChar char="§"/>
            </a:pPr>
            <a:r>
              <a:rPr lang="en-US" dirty="0" smtClean="0"/>
              <a:t>Children’s Health Insurance Program website </a:t>
            </a:r>
            <a:r>
              <a:rPr lang="en-US" dirty="0" smtClean="0">
                <a:hlinkClick r:id="rId7"/>
              </a:rPr>
              <a:t>InsureKidsNow.gov</a:t>
            </a:r>
            <a:endParaRPr lang="en-US" dirty="0" smtClean="0"/>
          </a:p>
          <a:p>
            <a:pPr marL="171447" indent="-171447">
              <a:buFont typeface="Wingdings" panose="05000000000000000000" pitchFamily="2" charset="2"/>
              <a:buChar char="§"/>
            </a:pPr>
            <a:r>
              <a:rPr lang="en-US" dirty="0" smtClean="0"/>
              <a:t>CMS National Training Program </a:t>
            </a:r>
            <a:r>
              <a:rPr lang="en-US" dirty="0" smtClean="0">
                <a:hlinkClick r:id="rId8"/>
              </a:rPr>
              <a:t>CMS.gov/Outreach-and-Education/Training/ CMSNationalTrainingProgram/index.html </a:t>
            </a:r>
            <a:endParaRPr lang="en-US" dirty="0" smtClean="0"/>
          </a:p>
          <a:p>
            <a:pPr marL="171447" indent="-171447">
              <a:buFont typeface="Wingdings" panose="05000000000000000000" pitchFamily="2" charset="2"/>
              <a:buChar char="§"/>
            </a:pPr>
            <a:r>
              <a:rPr lang="en-US" dirty="0" smtClean="0"/>
              <a:t>State Health Insurance Assistance Program (SHIPs)—you can call your local SHIP office </a:t>
            </a:r>
            <a:r>
              <a:rPr lang="en-US" dirty="0" smtClean="0">
                <a:hlinkClick r:id="rId9"/>
              </a:rPr>
              <a:t>Medicare.gov/contacts/organization-search-criteria.aspx</a:t>
            </a:r>
            <a:endParaRPr lang="en-US" dirty="0" smtClean="0"/>
          </a:p>
          <a:p>
            <a:r>
              <a:rPr lang="en-US" b="1" dirty="0" smtClean="0"/>
              <a:t>NOTE</a:t>
            </a:r>
            <a:r>
              <a:rPr lang="en-US" dirty="0" smtClean="0"/>
              <a:t>: A complete list is available at </a:t>
            </a:r>
            <a:r>
              <a:rPr lang="en-US" dirty="0" smtClean="0">
                <a:hlinkClick r:id="rId10"/>
              </a:rPr>
              <a:t>Web Resources Job Aid</a:t>
            </a:r>
            <a:endParaRPr lang="en-US" dirty="0" smtClean="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1118137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Here are some key points to remember:</a:t>
            </a:r>
          </a:p>
          <a:p>
            <a:pPr marL="171447" indent="-171447">
              <a:buFont typeface="Wingdings" panose="05000000000000000000" pitchFamily="2" charset="2"/>
              <a:buChar char="§"/>
            </a:pPr>
            <a:r>
              <a:rPr lang="en-US" dirty="0" smtClean="0"/>
              <a:t>Medicare is a health insurance program.</a:t>
            </a:r>
          </a:p>
          <a:p>
            <a:pPr marL="171447" indent="-171447">
              <a:buFont typeface="Wingdings" panose="05000000000000000000" pitchFamily="2" charset="2"/>
              <a:buChar char="§"/>
            </a:pPr>
            <a:r>
              <a:rPr lang="en-US" dirty="0" smtClean="0"/>
              <a:t>It doesn’t cover all of your health care costs.</a:t>
            </a:r>
          </a:p>
          <a:p>
            <a:pPr marL="171447" indent="-171447">
              <a:buFont typeface="Wingdings" panose="05000000000000000000" pitchFamily="2" charset="2"/>
              <a:buChar char="§"/>
            </a:pPr>
            <a:r>
              <a:rPr lang="en-US" dirty="0" smtClean="0"/>
              <a:t>You have choices in how you get your coverage.</a:t>
            </a:r>
          </a:p>
          <a:p>
            <a:pPr marL="171447" indent="-171447">
              <a:buFont typeface="Wingdings" panose="05000000000000000000" pitchFamily="2" charset="2"/>
              <a:buChar char="§"/>
            </a:pPr>
            <a:r>
              <a:rPr lang="en-US" dirty="0" smtClean="0"/>
              <a:t>There are programs for people with limited income and resources. </a:t>
            </a:r>
          </a:p>
          <a:p>
            <a:pPr marL="171447" indent="-171447">
              <a:buFont typeface="Wingdings" panose="05000000000000000000" pitchFamily="2" charset="2"/>
              <a:buChar char="§"/>
            </a:pPr>
            <a:r>
              <a:rPr lang="en-US" dirty="0" smtClean="0"/>
              <a:t>You have choices to make. It’s important to know when you need to take action. Your decisions affect the type of coverage you get. Certain decisions are time-sensitive.</a:t>
            </a:r>
          </a:p>
          <a:p>
            <a:pPr marL="171447" indent="-171447">
              <a:buFont typeface="Wingdings" panose="05000000000000000000" pitchFamily="2" charset="2"/>
              <a:buChar char="§"/>
            </a:pPr>
            <a:r>
              <a:rPr lang="en-US" dirty="0" smtClean="0"/>
              <a:t>There is help available if you need it.</a:t>
            </a:r>
          </a:p>
          <a:p>
            <a:r>
              <a:rPr lang="en-US" b="1" dirty="0" smtClean="0"/>
              <a:t>NOTE</a:t>
            </a:r>
            <a:r>
              <a:rPr lang="en-US" dirty="0" smtClean="0"/>
              <a:t>: For a more detailed review of information contained in this module, please refer to the training module “Understanding Medicare” and other topic-specific modules, visit </a:t>
            </a:r>
            <a:r>
              <a:rPr lang="en-US" dirty="0" smtClean="0">
                <a:hlinkClick r:id="rId3"/>
              </a:rPr>
              <a:t>CMS.gov/Outreach-and-Education/Training/ CMSNationalTrainingProgram/Training-Library.html</a:t>
            </a:r>
            <a:r>
              <a:rPr lang="en-US" dirty="0" smtClean="0"/>
              <a:t>.</a:t>
            </a:r>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4107436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0808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3577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833438"/>
            <a:ext cx="4281487" cy="3213100"/>
          </a:xfrm>
        </p:spPr>
      </p:sp>
      <p:sp>
        <p:nvSpPr>
          <p:cNvPr id="3" name="Notes Placeholder 2"/>
          <p:cNvSpPr>
            <a:spLocks noGrp="1"/>
          </p:cNvSpPr>
          <p:nvPr>
            <p:ph type="body" idx="1"/>
          </p:nvPr>
        </p:nvSpPr>
        <p:spPr>
          <a:xfrm>
            <a:off x="1116005" y="4231188"/>
            <a:ext cx="5284934" cy="4657146"/>
          </a:xfrm>
        </p:spPr>
        <p:txBody>
          <a:bodyPr/>
          <a:lstStyle/>
          <a:p>
            <a:pPr>
              <a:spcBef>
                <a:spcPts val="630"/>
              </a:spcBef>
            </a:pPr>
            <a:r>
              <a:rPr lang="en-US" dirty="0" smtClean="0"/>
              <a:t>This training is provided by the CMS National Training Program (NTP).</a:t>
            </a:r>
          </a:p>
          <a:p>
            <a:pPr marL="0" marR="0" indent="0" algn="l" defTabSz="914400" rtl="0" eaLnBrk="1" fontAlgn="auto" latinLnBrk="0" hangingPunct="1">
              <a:lnSpc>
                <a:spcPct val="100000"/>
              </a:lnSpc>
              <a:spcBef>
                <a:spcPts val="630"/>
              </a:spcBef>
              <a:spcAft>
                <a:spcPts val="0"/>
              </a:spcAft>
              <a:buClrTx/>
              <a:buSzTx/>
              <a:buFontTx/>
              <a:buNone/>
              <a:tabLst/>
              <a:defRPr/>
            </a:pPr>
            <a:r>
              <a:rPr lang="en-US" dirty="0" smtClean="0"/>
              <a:t>To view all available NTP materials, or to subscribe to our email list, visit </a:t>
            </a:r>
            <a:r>
              <a:rPr lang="en-US" u="sng" dirty="0" smtClean="0">
                <a:hlinkClick r:id="rId3"/>
              </a:rPr>
              <a:t>CMS.gov/outreach-and-education/training/CMSNationalTrainingProgram</a:t>
            </a:r>
            <a:r>
              <a:rPr lang="en-US" dirty="0" smtClean="0"/>
              <a:t>. </a:t>
            </a:r>
          </a:p>
          <a:p>
            <a:pPr marL="0" marR="0" indent="0" algn="l" defTabSz="914400" rtl="0" eaLnBrk="1" fontAlgn="auto" latinLnBrk="0" hangingPunct="1">
              <a:lnSpc>
                <a:spcPct val="100000"/>
              </a:lnSpc>
              <a:spcBef>
                <a:spcPts val="630"/>
              </a:spcBef>
              <a:spcAft>
                <a:spcPts val="0"/>
              </a:spcAft>
              <a:buClrTx/>
              <a:buSzTx/>
              <a:buFontTx/>
              <a:buNone/>
              <a:tabLst/>
              <a:defRPr/>
            </a:pPr>
            <a:r>
              <a:rPr lang="en-US" dirty="0" smtClean="0"/>
              <a:t>Contact us at </a:t>
            </a:r>
            <a:r>
              <a:rPr lang="en-US" dirty="0" smtClean="0">
                <a:hlinkClick r:id="rId4"/>
              </a:rPr>
              <a:t>training@cms.hhs.gov</a:t>
            </a:r>
            <a:r>
              <a:rPr lang="en-US" dirty="0" smtClean="0"/>
              <a:t>. </a:t>
            </a:r>
          </a:p>
          <a:p>
            <a:pPr marL="0" marR="0" indent="0" algn="l" defTabSz="914400" rtl="0" eaLnBrk="1" fontAlgn="auto" latinLnBrk="0" hangingPunct="1">
              <a:lnSpc>
                <a:spcPct val="100000"/>
              </a:lnSpc>
              <a:spcBef>
                <a:spcPts val="630"/>
              </a:spcBef>
              <a:spcAft>
                <a:spcPts val="0"/>
              </a:spcAft>
              <a:buClrTx/>
              <a:buSzTx/>
              <a:buFontTx/>
              <a:buNone/>
              <a:tabLst/>
              <a:defRPr/>
            </a:pPr>
            <a:r>
              <a:rPr lang="en-US" dirty="0" smtClean="0"/>
              <a:t>Follow us @CMSGov #CMSNTP.</a:t>
            </a:r>
          </a:p>
          <a:p>
            <a:endParaRPr lang="en-US" dirty="0"/>
          </a:p>
        </p:txBody>
      </p:sp>
    </p:spTree>
    <p:extLst>
      <p:ext uri="{BB962C8B-B14F-4D97-AF65-F5344CB8AC3E}">
        <p14:creationId xmlns:p14="http://schemas.microsoft.com/office/powerpoint/2010/main" val="2474055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148668"/>
            <a:ext cx="5909733" cy="4436533"/>
          </a:xfrm>
        </p:spPr>
        <p:txBody>
          <a:bodyPr/>
          <a:lstStyle/>
          <a:p>
            <a:pPr>
              <a:spcBef>
                <a:spcPts val="623"/>
              </a:spcBef>
              <a:defRPr/>
            </a:pPr>
            <a:r>
              <a:rPr lang="en-US" dirty="0"/>
              <a:t>There are 2 main ways to get your Medicare coverage</a:t>
            </a:r>
            <a:r>
              <a:rPr lang="en-US" dirty="0">
                <a:latin typeface="Calibri" panose="020F0502020204030204" pitchFamily="34" charset="0"/>
              </a:rPr>
              <a:t>—</a:t>
            </a:r>
            <a:r>
              <a:rPr lang="en-US" dirty="0"/>
              <a:t>Original Medicare, or Medicare Advantage (MA) Plans. You can decide which way to get your coverage.</a:t>
            </a:r>
          </a:p>
          <a:p>
            <a:pPr marL="239276" indent="-239276">
              <a:spcBef>
                <a:spcPts val="623"/>
              </a:spcBef>
              <a:buFont typeface="Wingdings" panose="05000000000000000000" pitchFamily="2" charset="2"/>
              <a:buChar char="§"/>
              <a:defRPr/>
            </a:pPr>
            <a:r>
              <a:rPr lang="en-US" b="1" dirty="0"/>
              <a:t>Option 1: </a:t>
            </a:r>
            <a:r>
              <a:rPr lang="en-US" dirty="0"/>
              <a:t>Original Medicare includes Part A (Hospital Insurance) and/or Part B (Medical Insurance). You can choose to buy a </a:t>
            </a:r>
            <a:r>
              <a:rPr lang="en-US" dirty="0" err="1"/>
              <a:t>Medigap</a:t>
            </a:r>
            <a:r>
              <a:rPr lang="en-US" dirty="0"/>
              <a:t> policy to help cover some costs not covered by Original Medicare. You can also choose to buy Medicare prescription drug coverage (Part D) from a Medicare Prescription Drug Plan (PDP). </a:t>
            </a:r>
          </a:p>
          <a:p>
            <a:pPr marL="239276" indent="-239276">
              <a:spcBef>
                <a:spcPts val="623"/>
              </a:spcBef>
              <a:buFont typeface="Wingdings" panose="05000000000000000000" pitchFamily="2" charset="2"/>
              <a:buChar char="§"/>
            </a:pPr>
            <a:r>
              <a:rPr lang="en-US" b="1" dirty="0"/>
              <a:t>Option 2: </a:t>
            </a:r>
            <a:r>
              <a:rPr lang="en-US" dirty="0"/>
              <a:t>MA Plans (Part C), like a Health Maintenance Organization (HMO) or a Preferred Provider Organization (PPO), cover Part A and Part B services and supplies. They also may include Medicare prescription drug coverage (MA-PD). You can add a Medicare Prescription Drug Plan to a Medicare Private Fee-for-Service Plan (if it doesn’t provide Part D coverage), and you can add it to a Medicare Medical Savings Account (MSA) Plan. You can’t add a Part D plan to a Medicare HMO or PPO plan without drug coverage. </a:t>
            </a:r>
          </a:p>
          <a:p>
            <a:pPr marL="249457">
              <a:spcBef>
                <a:spcPts val="623"/>
              </a:spcBef>
            </a:pPr>
            <a:r>
              <a:rPr lang="en-US" dirty="0" err="1"/>
              <a:t>Medigap</a:t>
            </a:r>
            <a:r>
              <a:rPr lang="en-US" dirty="0"/>
              <a:t> policies don’t work with these plans. If you join a Medicare Advantage Plan, you can’t use a Medicare Supplement Insurance (</a:t>
            </a:r>
            <a:r>
              <a:rPr lang="en-US" dirty="0" err="1"/>
              <a:t>Medigap</a:t>
            </a:r>
            <a:r>
              <a:rPr lang="en-US" dirty="0"/>
              <a:t>) Policy to pay for out-of-pocket costs while you're enrolled in an MA Plan. </a:t>
            </a:r>
          </a:p>
          <a:p>
            <a:pPr>
              <a:spcBef>
                <a:spcPts val="623"/>
              </a:spcBef>
            </a:pPr>
            <a:r>
              <a:rPr lang="en-US" dirty="0"/>
              <a:t>In addition to these 2 main options, you may also be able to join other types of Medicare health plans like Medicare Cost Plans or Programs of All-inclusive Care for the Elderly (PACE), or get certain services through demonstrations and pilot programs. </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7278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148668"/>
            <a:ext cx="5650506" cy="4436533"/>
          </a:xfrm>
        </p:spPr>
        <p:txBody>
          <a:bodyPr/>
          <a:lstStyle/>
          <a:p>
            <a:r>
              <a:rPr lang="en-US" dirty="0" smtClean="0"/>
              <a:t>If you’re already getting Social Security or Railroad Retirement Board (RRB) benefits (for example, getting early retirement at least 4 months before you turn 65), you’ll be automatically enrolled in Medicare Part A and Part B without an additional application. You’ll get your Initial Enrollment package, which includes your Medicare card and other information, about 3 months before you turn 65 (coverage begins the first day of the month you turn 65), or 3 months before your 25th month of disability benefits (coverage begins your 25th month of disability benefits). </a:t>
            </a:r>
          </a:p>
          <a:p>
            <a:r>
              <a:rPr lang="en-US" dirty="0" smtClean="0"/>
              <a:t>If you’re not getting retirement benefits from Social Security or the RRB, you must sign up to get Medicare (see page 10). </a:t>
            </a:r>
          </a:p>
          <a:p>
            <a:r>
              <a:rPr lang="en-US" b="1" dirty="0" smtClean="0"/>
              <a:t>NOTE</a:t>
            </a:r>
            <a:r>
              <a:rPr lang="en-US" dirty="0" smtClean="0"/>
              <a:t>: If you live in Puerto Rico and get benefits from Social Security or the RRB, you’ll automatically get Part A the first day of the month you turn 65, or after you get disability benefits for 24 months. However, if you want Part B, you’ll need to sign up for it. If you don’t sign up for Part B when you’re first eligible, you may have to pay a late enrollment penalty for as long as you have Part B. Contact your local Social Security office or the RRB for more information.</a:t>
            </a:r>
          </a:p>
          <a:p>
            <a:r>
              <a:rPr lang="en-US" dirty="0" smtClean="0"/>
              <a:t>“Welcome to Medicare,” CMS Product No. 11095, is pictured on this page. It's part of the Initial Enrollment Period package. </a:t>
            </a:r>
            <a:r>
              <a:rPr lang="en-US" dirty="0"/>
              <a:t>Visit </a:t>
            </a:r>
            <a:r>
              <a:rPr lang="en-US" dirty="0" smtClean="0">
                <a:hlinkClick r:id="rId3"/>
              </a:rPr>
              <a:t>Medicare.gov/Pubs/pdf/11095-Welcome-to-Medicare.pdf</a:t>
            </a:r>
            <a:r>
              <a:rPr lang="en-US" dirty="0" smtClean="0"/>
              <a:t>.</a:t>
            </a:r>
          </a:p>
          <a:p>
            <a:endParaRPr lang="en-US" dirty="0" smtClean="0"/>
          </a:p>
          <a:p>
            <a:endParaRPr lang="en-US" dirty="0"/>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4066984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424543" y="3956660"/>
            <a:ext cx="6019800" cy="4726515"/>
          </a:xfrm>
        </p:spPr>
        <p:txBody>
          <a:bodyPr/>
          <a:lstStyle/>
          <a:p>
            <a:r>
              <a:rPr lang="en-US" dirty="0" smtClean="0"/>
              <a:t>When you have Original Medicare, you use your red, white, and blue Medicare card when you get health care services. The Medicare card shows the type of Medicare coverage (Part A and/or Part B) you have and the date the coverage started. Your card may look slightly different from this one; it’s still valid.</a:t>
            </a:r>
          </a:p>
          <a:p>
            <a:r>
              <a:rPr lang="en-US" dirty="0" smtClean="0"/>
              <a:t>The Medicare card also shows your Medicare claim number. For most people, the claim number has 9 numerals and 1 letter. There also may be a number or another letter after the first letter. The 9 numerals show which Social Security record your Medicare is based on. The letter or letters and numbers tell how you’re related to the person with that record. For example, if you get Medicare on your own Social Security record, you might have the letter “A,” “T,” or “M” depending on whether you get both Medicare and Social Security benefits or Medicare only. If you get Medicare on your spouse’s record, the letter might be a B or D. For railroad retirees, there are numbers and letters in front of the Social Security number. These letters and numbers have nothing to do with having Medicare Part A or Part B. You should contact Social Security (or the Railroad Retirement Board if you get railroad retirement benefits) if any information on the card is incorrect. </a:t>
            </a:r>
          </a:p>
          <a:p>
            <a:r>
              <a:rPr lang="en-US" dirty="0" smtClean="0"/>
              <a:t>If you get your Medicare card in your Initial Enrollment Period package and don’t want Part B, follow the directions and return the card. We’ll talk more about the few reasons why you might want to delay taking Part B. If you choose a Medicare Advantage Plan, your plan may give you a card to use when you get health care services and supplies.</a:t>
            </a:r>
          </a:p>
          <a:p>
            <a:r>
              <a:rPr lang="en-US" b="1" dirty="0"/>
              <a:t>NOTE</a:t>
            </a:r>
            <a:r>
              <a:rPr lang="en-US" dirty="0"/>
              <a:t>: Social Security has an online service that lets you get a replacement Medicare </a:t>
            </a:r>
            <a:r>
              <a:rPr lang="en-US" dirty="0" smtClean="0"/>
              <a:t>card. To </a:t>
            </a:r>
            <a:r>
              <a:rPr lang="en-US" dirty="0"/>
              <a:t>create your account and learn more about “my </a:t>
            </a:r>
            <a:r>
              <a:rPr lang="en-US" dirty="0" smtClean="0"/>
              <a:t>Social Security</a:t>
            </a:r>
            <a:r>
              <a:rPr lang="en-US" dirty="0"/>
              <a:t>” accounts, visit </a:t>
            </a:r>
            <a:r>
              <a:rPr lang="en-US" dirty="0" smtClean="0">
                <a:hlinkClick r:id="rId3"/>
              </a:rPr>
              <a:t>SSA.gov/myaccount</a:t>
            </a:r>
            <a:r>
              <a:rPr lang="en-US" dirty="0" smtClean="0"/>
              <a:t>.</a:t>
            </a:r>
          </a:p>
        </p:txBody>
      </p:sp>
      <p:sp>
        <p:nvSpPr>
          <p:cNvPr id="4" name="Slide Image Placeholder 3"/>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1200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204862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March 2018</a:t>
            </a:r>
            <a:endParaRPr lang="en-US" dirty="0"/>
          </a:p>
        </p:txBody>
      </p:sp>
      <p:sp>
        <p:nvSpPr>
          <p:cNvPr id="3" name="Footer Placeholder 2"/>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942412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March 2018</a:t>
            </a:r>
            <a:endParaRPr lang="en-US" dirty="0"/>
          </a:p>
        </p:txBody>
      </p:sp>
      <p:sp>
        <p:nvSpPr>
          <p:cNvPr id="6" name="Footer Placeholder 5"/>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769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March 2018</a:t>
            </a:r>
            <a:endParaRPr lang="en-US" dirty="0"/>
          </a:p>
        </p:txBody>
      </p:sp>
      <p:sp>
        <p:nvSpPr>
          <p:cNvPr id="6" name="Footer Placeholder 5"/>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9456410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323474"/>
            <a:ext cx="7886700" cy="485348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a:t>
            </a:fld>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Tree>
    <p:extLst>
      <p:ext uri="{BB962C8B-B14F-4D97-AF65-F5344CB8AC3E}">
        <p14:creationId xmlns:p14="http://schemas.microsoft.com/office/powerpoint/2010/main" val="21491982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90567"/>
            <a:ext cx="3886200" cy="47863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90567"/>
            <a:ext cx="3886200" cy="47863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Tree>
    <p:extLst>
      <p:ext uri="{BB962C8B-B14F-4D97-AF65-F5344CB8AC3E}">
        <p14:creationId xmlns:p14="http://schemas.microsoft.com/office/powerpoint/2010/main" val="32121625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a:t>
            </a:fld>
            <a:endParaRPr lang="en-US" dirty="0"/>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Tree>
    <p:extLst>
      <p:ext uri="{BB962C8B-B14F-4D97-AF65-F5344CB8AC3E}">
        <p14:creationId xmlns:p14="http://schemas.microsoft.com/office/powerpoint/2010/main" val="27383066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a:t>
            </a:fld>
            <a:endParaRPr lang="en-US" dirty="0"/>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Tree>
    <p:extLst>
      <p:ext uri="{BB962C8B-B14F-4D97-AF65-F5344CB8AC3E}">
        <p14:creationId xmlns:p14="http://schemas.microsoft.com/office/powerpoint/2010/main" val="163742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a:t>
            </a:fld>
            <a:endParaRPr lang="en-US" dirty="0"/>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Tree>
    <p:extLst>
      <p:ext uri="{BB962C8B-B14F-4D97-AF65-F5344CB8AC3E}">
        <p14:creationId xmlns:p14="http://schemas.microsoft.com/office/powerpoint/2010/main" val="322679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Tree>
    <p:extLst>
      <p:ext uri="{BB962C8B-B14F-4D97-AF65-F5344CB8AC3E}">
        <p14:creationId xmlns:p14="http://schemas.microsoft.com/office/powerpoint/2010/main" val="11366944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Tree>
    <p:extLst>
      <p:ext uri="{BB962C8B-B14F-4D97-AF65-F5344CB8AC3E}">
        <p14:creationId xmlns:p14="http://schemas.microsoft.com/office/powerpoint/2010/main" val="244336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1" y="3231710"/>
            <a:ext cx="6120245" cy="2130752"/>
          </a:xfrm>
        </p:spPr>
        <p:txBody>
          <a:bodyPr anchor="b"/>
          <a:lstStyle>
            <a:lvl1pPr algn="r">
              <a:defRPr sz="4500"/>
            </a:lvl1pPr>
          </a:lstStyle>
          <a:p>
            <a:r>
              <a:rPr lang="en-US" smtClean="0"/>
              <a:t>Click to edit Master title style</a:t>
            </a:r>
            <a:endParaRPr lang="en-US"/>
          </a:p>
        </p:txBody>
      </p:sp>
      <p:sp>
        <p:nvSpPr>
          <p:cNvPr id="3" name="Subtitle 2"/>
          <p:cNvSpPr>
            <a:spLocks noGrp="1"/>
          </p:cNvSpPr>
          <p:nvPr>
            <p:ph type="subTitle" idx="1"/>
          </p:nvPr>
        </p:nvSpPr>
        <p:spPr>
          <a:xfrm>
            <a:off x="2774373" y="5546612"/>
            <a:ext cx="6120245" cy="625588"/>
          </a:xfrm>
          <a:prstGeom prst="rect">
            <a:avLst/>
          </a:prstGeo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5302976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526489"/>
            <a:ext cx="5772150" cy="2216713"/>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065009" y="6356351"/>
            <a:ext cx="450342" cy="337057"/>
          </a:xfrm>
          <a:prstGeom prst="rect">
            <a:avLst/>
          </a:prstGeom>
        </p:spPr>
        <p:txBody>
          <a:bodyPr/>
          <a:lstStyle/>
          <a:p>
            <a:fld id="{FC4ACFE8-D096-2541-B423-85B6908FFA9E}" type="slidenum">
              <a:rPr lang="en-US" smtClean="0"/>
              <a:t>‹#›</a:t>
            </a:fld>
            <a:endParaRPr lang="en-US"/>
          </a:p>
        </p:txBody>
      </p:sp>
      <p:sp>
        <p:nvSpPr>
          <p:cNvPr id="4" name="Text Placeholder 5"/>
          <p:cNvSpPr>
            <a:spLocks noGrp="1"/>
          </p:cNvSpPr>
          <p:nvPr>
            <p:ph type="body" sz="quarter" idx="11"/>
          </p:nvPr>
        </p:nvSpPr>
        <p:spPr>
          <a:xfrm>
            <a:off x="623887" y="3016827"/>
            <a:ext cx="7891463" cy="2527300"/>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733" y="248423"/>
            <a:ext cx="970334" cy="995161"/>
          </a:xfrm>
          <a:prstGeom prst="rect">
            <a:avLst/>
          </a:prstGeom>
        </p:spPr>
      </p:pic>
    </p:spTree>
    <p:extLst>
      <p:ext uri="{BB962C8B-B14F-4D97-AF65-F5344CB8AC3E}">
        <p14:creationId xmlns:p14="http://schemas.microsoft.com/office/powerpoint/2010/main" val="191663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March 2018</a:t>
            </a:r>
            <a:endParaRPr lang="en-US" dirty="0"/>
          </a:p>
        </p:txBody>
      </p:sp>
      <p:sp>
        <p:nvSpPr>
          <p:cNvPr id="5" name="Footer Placeholder 4"/>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53627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marL="1146175" indent="-338138">
              <a:defRPr/>
            </a:lvl3pPr>
            <a:lvl4pPr marL="1204913" indent="346075">
              <a:defRPr/>
            </a:lvl4pPr>
            <a:lvl5pPr marL="1887538" indent="-31591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March 2018</a:t>
            </a:r>
            <a:endParaRPr lang="en-US" dirty="0"/>
          </a:p>
        </p:txBody>
      </p:sp>
      <p:sp>
        <p:nvSpPr>
          <p:cNvPr id="5" name="Footer Placeholder 4"/>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7027534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March 2018</a:t>
            </a:r>
            <a:endParaRPr lang="en-US" dirty="0"/>
          </a:p>
        </p:txBody>
      </p:sp>
      <p:sp>
        <p:nvSpPr>
          <p:cNvPr id="5" name="Footer Placeholder 4"/>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2085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206083"/>
            <a:ext cx="3886200" cy="49708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206083"/>
            <a:ext cx="3886200" cy="49708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smtClean="0"/>
              <a:t>March 2018</a:t>
            </a:r>
            <a:endParaRPr lang="en-US" dirty="0"/>
          </a:p>
        </p:txBody>
      </p:sp>
      <p:sp>
        <p:nvSpPr>
          <p:cNvPr id="6" name="Footer Placeholder 5"/>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84824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March 2018</a:t>
            </a:r>
            <a:endParaRPr lang="en-US" dirty="0"/>
          </a:p>
        </p:txBody>
      </p:sp>
      <p:sp>
        <p:nvSpPr>
          <p:cNvPr id="8" name="Footer Placeholder 7"/>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25896646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March 2018</a:t>
            </a:r>
            <a:endParaRPr lang="en-US" dirty="0"/>
          </a:p>
        </p:txBody>
      </p:sp>
      <p:sp>
        <p:nvSpPr>
          <p:cNvPr id="4" name="Footer Placeholder 3"/>
          <p:cNvSpPr>
            <a:spLocks noGrp="1"/>
          </p:cNvSpPr>
          <p:nvPr>
            <p:ph type="ftr" sz="quarter" idx="11"/>
          </p:nvPr>
        </p:nvSpPr>
        <p:spPr/>
        <p:txBody>
          <a:bodyPr/>
          <a:lstStyle>
            <a:lvl1pPr>
              <a:defRPr/>
            </a:lvl1p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6771991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5.PNG"/><Relationship Id="rId5" Type="http://schemas.openxmlformats.org/officeDocument/2006/relationships/slideLayout" Target="../slideLayouts/slideLayout8.xml"/><Relationship Id="rId10" Type="http://schemas.openxmlformats.org/officeDocument/2006/relationships/theme" Target="../theme/theme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6986" y="2796403"/>
            <a:ext cx="3348364" cy="338056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1929837577"/>
      </p:ext>
    </p:extLst>
  </p:cSld>
  <p:clrMap bg1="lt1" tx1="dk1" bg2="lt2" tx2="dk2" accent1="accent1" accent2="accent2" accent3="accent3" accent4="accent4" accent5="accent5" accent6="accent6" hlink="hlink" folHlink="folHlink"/>
  <p:sldLayoutIdLst>
    <p:sldLayoutId id="2147483685" r:id="rId1"/>
  </p:sldLayoutIdLst>
  <p:hf hdr="0"/>
  <p:txStyles>
    <p:titleStyle>
      <a:lvl1pPr algn="ctr"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kern="1200">
          <a:solidFill>
            <a:srgbClr val="084A9C"/>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88" y="0"/>
            <a:ext cx="9143999" cy="6858000"/>
          </a:xfrm>
          <a:prstGeom prst="rect">
            <a:avLst/>
          </a:prstGeom>
        </p:spPr>
      </p:pic>
      <p:sp>
        <p:nvSpPr>
          <p:cNvPr id="2" name="Title Placeholder 1"/>
          <p:cNvSpPr>
            <a:spLocks noGrp="1"/>
          </p:cNvSpPr>
          <p:nvPr>
            <p:ph type="title"/>
          </p:nvPr>
        </p:nvSpPr>
        <p:spPr>
          <a:xfrm>
            <a:off x="2743200" y="3798358"/>
            <a:ext cx="5772150" cy="221671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4169" y="268774"/>
            <a:ext cx="1931996" cy="1962362"/>
          </a:xfrm>
          <a:prstGeom prst="rect">
            <a:avLst/>
          </a:prstGeom>
        </p:spPr>
      </p:pic>
    </p:spTree>
    <p:extLst>
      <p:ext uri="{BB962C8B-B14F-4D97-AF65-F5344CB8AC3E}">
        <p14:creationId xmlns:p14="http://schemas.microsoft.com/office/powerpoint/2010/main" val="929548887"/>
      </p:ext>
    </p:extLst>
  </p:cSld>
  <p:clrMap bg1="lt1" tx1="dk1" bg2="lt2" tx2="dk2" accent1="accent1" accent2="accent2" accent3="accent3" accent4="accent4" accent5="accent5" accent6="accent6" hlink="hlink" folHlink="folHlink"/>
  <p:sldLayoutIdLst>
    <p:sldLayoutId id="2147483688" r:id="rId1"/>
    <p:sldLayoutId id="2147483689" r:id="rId2"/>
  </p:sldLayoutIdLst>
  <p:timing>
    <p:tnLst>
      <p:par>
        <p:cTn id="1" dur="indefinite" restart="never" nodeType="tmRoot"/>
      </p:par>
    </p:tnLst>
  </p:timing>
  <p:hf hdr="0"/>
  <p:txStyles>
    <p:titleStyle>
      <a:lvl1pPr algn="r" defTabSz="685800" rtl="0" eaLnBrk="1" latinLnBrk="0" hangingPunct="1">
        <a:lnSpc>
          <a:spcPct val="90000"/>
        </a:lnSpc>
        <a:spcBef>
          <a:spcPct val="0"/>
        </a:spcBef>
        <a:buNone/>
        <a:defRPr sz="5400" b="1" i="0" kern="1200">
          <a:solidFill>
            <a:srgbClr val="004986"/>
          </a:solidFill>
          <a:latin typeface="Avenir Heavy" charset="0"/>
          <a:ea typeface="Avenir Heavy" charset="0"/>
          <a:cs typeface="Avenir Heavy"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02669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171074"/>
            <a:ext cx="7886700" cy="500588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Getting Started With Medicare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0A6685-DBF6-4C41-A0CC-AA9EA7A85A20}" type="slidenum">
              <a:rPr lang="en-US" smtClean="0"/>
              <a:t>‹#›</a:t>
            </a:fld>
            <a:endParaRPr lang="en-US" dirty="0"/>
          </a:p>
        </p:txBody>
      </p:sp>
    </p:spTree>
    <p:extLst>
      <p:ext uri="{BB962C8B-B14F-4D97-AF65-F5344CB8AC3E}">
        <p14:creationId xmlns:p14="http://schemas.microsoft.com/office/powerpoint/2010/main" val="19811284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iming>
    <p:tnLst>
      <p:par>
        <p:cTn id="1" dur="indefinite" restart="never" nodeType="tmRoot"/>
      </p:par>
    </p:tnLst>
  </p:timing>
  <p:hf hdr="0"/>
  <p:txStyles>
    <p:titleStyle>
      <a:lvl1pPr algn="ctr"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346075" indent="-34607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746125" indent="-3492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030288"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030288"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712913"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9592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Getting Started With Medicare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t>‹#›</a:t>
            </a:fld>
            <a:endParaRPr lang="en-US" dirty="0"/>
          </a:p>
        </p:txBody>
      </p:sp>
      <p:sp>
        <p:nvSpPr>
          <p:cNvPr id="10" name="Text Placeholder 2"/>
          <p:cNvSpPr>
            <a:spLocks noGrp="1"/>
          </p:cNvSpPr>
          <p:nvPr>
            <p:ph type="body" idx="1"/>
          </p:nvPr>
        </p:nvSpPr>
        <p:spPr>
          <a:xfrm>
            <a:off x="628650" y="1090864"/>
            <a:ext cx="7886700" cy="50861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Tree>
    <p:extLst>
      <p:ext uri="{BB962C8B-B14F-4D97-AF65-F5344CB8AC3E}">
        <p14:creationId xmlns:p14="http://schemas.microsoft.com/office/powerpoint/2010/main" val="388218477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Lst>
  <p:timing>
    <p:tnLst>
      <p:par>
        <p:cTn id="1" dur="indefinite" restart="never" nodeType="tmRoot"/>
      </p:par>
    </p:tnLst>
  </p:timing>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346075" indent="-34607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746125" indent="-3333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082675" indent="-31750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428750" indent="-333375"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428750" indent="346075"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medicare.gov/find-a-plan/questions/medigap-home.aspx"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gif"/><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openxmlformats.org/officeDocument/2006/relationships/hyperlink" Target="http://www.cms.gov/Outreach-and-Education/Training/CMSNationalTrainingProgram/index.html" TargetMode="External"/><Relationship Id="rId3" Type="http://schemas.openxmlformats.org/officeDocument/2006/relationships/hyperlink" Target="http://medicare.gov/" TargetMode="External"/><Relationship Id="rId7" Type="http://schemas.openxmlformats.org/officeDocument/2006/relationships/hyperlink" Target="http://insurekidsnow.gov/" TargetMode="External"/><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hyperlink" Target="https://www.healthcare.gov/" TargetMode="External"/><Relationship Id="rId5" Type="http://schemas.openxmlformats.org/officeDocument/2006/relationships/hyperlink" Target="http://www.socialsecurity.gov/" TargetMode="External"/><Relationship Id="rId4" Type="http://schemas.openxmlformats.org/officeDocument/2006/relationships/hyperlink" Target="http://www.mmedicaid.gov/" TargetMode="External"/><Relationship Id="rId9" Type="http://schemas.openxmlformats.org/officeDocument/2006/relationships/hyperlink" Target="http://www.medicare.gov/contacts/organization-search-criteria.aspx"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Medicare—Getting Started</a:t>
            </a:r>
            <a:endParaRPr lang="en-US" sz="3600" dirty="0"/>
          </a:p>
        </p:txBody>
      </p:sp>
    </p:spTree>
    <p:extLst>
      <p:ext uri="{BB962C8B-B14F-4D97-AF65-F5344CB8AC3E}">
        <p14:creationId xmlns:p14="http://schemas.microsoft.com/office/powerpoint/2010/main" val="63826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Must Take Action to Enroll in Medicare When It’s Not Automatic</a:t>
            </a:r>
            <a:endParaRPr lang="en-US" dirty="0"/>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10</a:t>
            </a:fld>
            <a:endParaRPr lang="en-US" dirty="0"/>
          </a:p>
        </p:txBody>
      </p:sp>
      <p:pic>
        <p:nvPicPr>
          <p:cNvPr id="8" name="Picture 7" title="graphic of action butt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161" y="2026921"/>
            <a:ext cx="3200336" cy="2626276"/>
          </a:xfrm>
          <a:prstGeom prst="rect">
            <a:avLst/>
          </a:prstGeom>
        </p:spPr>
      </p:pic>
      <p:sp>
        <p:nvSpPr>
          <p:cNvPr id="9" name="Content Placeholder 2"/>
          <p:cNvSpPr>
            <a:spLocks noGrp="1"/>
          </p:cNvSpPr>
          <p:nvPr>
            <p:ph idx="4294967295"/>
          </p:nvPr>
        </p:nvSpPr>
        <p:spPr>
          <a:xfrm>
            <a:off x="3463768" y="1409703"/>
            <a:ext cx="5463061" cy="4823457"/>
          </a:xfrm>
        </p:spPr>
        <p:txBody>
          <a:bodyPr>
            <a:normAutofit fontScale="70000" lnSpcReduction="20000"/>
          </a:bodyPr>
          <a:lstStyle/>
          <a:p>
            <a:pPr lvl="0">
              <a:lnSpc>
                <a:spcPct val="120000"/>
              </a:lnSpc>
            </a:pPr>
            <a:r>
              <a:rPr lang="en-US" dirty="0"/>
              <a:t>If you’re not automatically enrolled in Part A and Part B </a:t>
            </a:r>
            <a:r>
              <a:rPr lang="en-US" dirty="0" smtClean="0"/>
              <a:t>(such as, not </a:t>
            </a:r>
            <a:r>
              <a:rPr lang="en-US" dirty="0"/>
              <a:t>getting Social Security or Railroad Retirement Benefits)</a:t>
            </a:r>
          </a:p>
          <a:p>
            <a:pPr marL="514324" lvl="1">
              <a:lnSpc>
                <a:spcPct val="120000"/>
              </a:lnSpc>
            </a:pPr>
            <a:r>
              <a:rPr lang="en-US" dirty="0"/>
              <a:t>You need to enroll with Social Security</a:t>
            </a:r>
          </a:p>
          <a:p>
            <a:pPr marL="733388" lvl="2" indent="-177396">
              <a:lnSpc>
                <a:spcPct val="120000"/>
              </a:lnSpc>
            </a:pPr>
            <a:r>
              <a:rPr lang="en-US" dirty="0"/>
              <a:t>Visit socialsecurity.gov, or</a:t>
            </a:r>
          </a:p>
          <a:p>
            <a:pPr marL="733388" lvl="2" indent="-177396">
              <a:lnSpc>
                <a:spcPct val="120000"/>
              </a:lnSpc>
            </a:pPr>
            <a:r>
              <a:rPr lang="en-US" dirty="0"/>
              <a:t>Call 1-800-772-1213 </a:t>
            </a:r>
            <a:endParaRPr lang="en-US" dirty="0" smtClean="0"/>
          </a:p>
          <a:p>
            <a:pPr marL="733388" lvl="2" indent="-177396">
              <a:lnSpc>
                <a:spcPct val="120000"/>
              </a:lnSpc>
            </a:pPr>
            <a:r>
              <a:rPr lang="en-US" dirty="0" smtClean="0"/>
              <a:t>TTY</a:t>
            </a:r>
            <a:r>
              <a:rPr lang="en-US" dirty="0"/>
              <a:t>: </a:t>
            </a:r>
            <a:r>
              <a:rPr lang="en-US" dirty="0" smtClean="0"/>
              <a:t>1-800-325-0778, </a:t>
            </a:r>
            <a:r>
              <a:rPr lang="en-US" dirty="0"/>
              <a:t>or</a:t>
            </a:r>
          </a:p>
          <a:p>
            <a:pPr marL="733388" lvl="2" indent="-177396">
              <a:lnSpc>
                <a:spcPct val="120000"/>
              </a:lnSpc>
            </a:pPr>
            <a:r>
              <a:rPr lang="en-US" dirty="0"/>
              <a:t>Make an appointment to visit your local office</a:t>
            </a:r>
          </a:p>
          <a:p>
            <a:pPr marL="514324" lvl="1">
              <a:lnSpc>
                <a:spcPct val="120000"/>
              </a:lnSpc>
            </a:pPr>
            <a:r>
              <a:rPr lang="en-US" dirty="0"/>
              <a:t>If retired from Railroad, enroll with the RRB</a:t>
            </a:r>
          </a:p>
          <a:p>
            <a:pPr marL="728627" lvl="2" indent="-177396">
              <a:lnSpc>
                <a:spcPct val="120000"/>
              </a:lnSpc>
            </a:pPr>
            <a:r>
              <a:rPr lang="en-US" dirty="0"/>
              <a:t>Call your local RRB office </a:t>
            </a:r>
            <a:r>
              <a:rPr lang="en-US" dirty="0" smtClean="0"/>
              <a:t>at </a:t>
            </a:r>
            <a:r>
              <a:rPr lang="en-US" dirty="0"/>
              <a:t>1‑877‑772‑5772</a:t>
            </a:r>
          </a:p>
          <a:p>
            <a:pPr marL="0" indent="0">
              <a:lnSpc>
                <a:spcPct val="120000"/>
              </a:lnSpc>
              <a:buNone/>
            </a:pPr>
            <a:endParaRPr lang="en-US" dirty="0"/>
          </a:p>
          <a:p>
            <a:pPr lvl="1">
              <a:lnSpc>
                <a:spcPct val="120000"/>
              </a:lnSpc>
            </a:pPr>
            <a:endParaRPr lang="en-US" dirty="0"/>
          </a:p>
          <a:p>
            <a:pPr lvl="1">
              <a:lnSpc>
                <a:spcPct val="120000"/>
              </a:lnSpc>
            </a:pPr>
            <a:endParaRPr lang="en-US" dirty="0"/>
          </a:p>
        </p:txBody>
      </p:sp>
    </p:spTree>
    <p:extLst>
      <p:ext uri="{BB962C8B-B14F-4D97-AF65-F5344CB8AC3E}">
        <p14:creationId xmlns:p14="http://schemas.microsoft.com/office/powerpoint/2010/main" val="745020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slide describes the seven month time frame for the Medicare Initial Enrollment Period. " title="When to Enroll in Medicare"/>
          <p:cNvSpPr>
            <a:spLocks noGrp="1"/>
          </p:cNvSpPr>
          <p:nvPr>
            <p:ph type="title"/>
          </p:nvPr>
        </p:nvSpPr>
        <p:spPr/>
        <p:txBody>
          <a:bodyPr/>
          <a:lstStyle/>
          <a:p>
            <a:r>
              <a:rPr lang="en-US" dirty="0" smtClean="0"/>
              <a:t>When to Enroll in Medicare</a:t>
            </a:r>
            <a:endParaRPr lang="en-US" dirty="0"/>
          </a:p>
        </p:txBody>
      </p:sp>
      <p:sp>
        <p:nvSpPr>
          <p:cNvPr id="3" name="Content Placeholder 2" descr="You can first enroll during your Initial Enrollment Period (IEP), which lasts 7 months&#10;Can enroll in premium-free Part A anytime after IEP begins&#10;Can only enroll in Part B (and premium Part A) during IEP and other limited times&#10;May have a lifetime penalty if you don't enroll during IEP&#10;&#10;" title="When to Enroll in Medicare"/>
          <p:cNvSpPr>
            <a:spLocks noGrp="1"/>
          </p:cNvSpPr>
          <p:nvPr>
            <p:ph idx="1"/>
          </p:nvPr>
        </p:nvSpPr>
        <p:spPr>
          <a:xfrm>
            <a:off x="208546" y="994611"/>
            <a:ext cx="8935453" cy="5393823"/>
          </a:xfrm>
        </p:spPr>
        <p:txBody>
          <a:bodyPr/>
          <a:lstStyle/>
          <a:p>
            <a:pPr marL="339725" indent="-339725"/>
            <a:r>
              <a:rPr lang="en-US" sz="2700" dirty="0" smtClean="0"/>
              <a:t>You can first enroll during your Initial Enrollment Period (IEP), which lasts 7 months</a:t>
            </a:r>
          </a:p>
          <a:p>
            <a:endParaRPr lang="en-US" sz="3000" dirty="0" smtClean="0"/>
          </a:p>
          <a:p>
            <a:endParaRPr lang="en-US" sz="3000" dirty="0"/>
          </a:p>
          <a:p>
            <a:endParaRPr lang="en-US" sz="3000" dirty="0" smtClean="0"/>
          </a:p>
          <a:p>
            <a:endParaRPr lang="en-US" sz="500" dirty="0" smtClean="0"/>
          </a:p>
          <a:p>
            <a:endParaRPr lang="en-US" sz="500" dirty="0"/>
          </a:p>
          <a:p>
            <a:endParaRPr lang="en-US" sz="500" dirty="0" smtClean="0"/>
          </a:p>
          <a:p>
            <a:pPr marL="339725" indent="-339725"/>
            <a:r>
              <a:rPr lang="en-US" sz="2700" dirty="0" smtClean="0"/>
              <a:t>Can enroll in premium-free Part A anytime after IEP begins</a:t>
            </a:r>
          </a:p>
          <a:p>
            <a:pPr marL="339725" indent="-339725"/>
            <a:r>
              <a:rPr lang="en-US" sz="2700" dirty="0" smtClean="0"/>
              <a:t>Can only enroll in Part B (and premium Part A) during IEP and other limited times</a:t>
            </a:r>
          </a:p>
          <a:p>
            <a:pPr marL="339725" indent="-339725"/>
            <a:r>
              <a:rPr lang="en-US" sz="2700" dirty="0" smtClean="0"/>
              <a:t>May have a lifetime penalty if you don't enroll during IEP</a:t>
            </a:r>
          </a:p>
          <a:p>
            <a:endParaRPr lang="en-US" sz="2800" dirty="0"/>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11</a:t>
            </a:fld>
            <a:endParaRPr lang="en-US" dirty="0"/>
          </a:p>
        </p:txBody>
      </p:sp>
      <p:sp>
        <p:nvSpPr>
          <p:cNvPr id="8" name="TextBox 7"/>
          <p:cNvSpPr txBox="1"/>
          <p:nvPr/>
        </p:nvSpPr>
        <p:spPr>
          <a:xfrm>
            <a:off x="3597442" y="1895240"/>
            <a:ext cx="2004175" cy="400110"/>
          </a:xfrm>
          <a:prstGeom prst="rect">
            <a:avLst/>
          </a:prstGeom>
          <a:noFill/>
        </p:spPr>
        <p:txBody>
          <a:bodyPr wrap="square" rtlCol="0">
            <a:spAutoFit/>
          </a:bodyPr>
          <a:lstStyle/>
          <a:p>
            <a:r>
              <a:rPr lang="en-US" sz="2000" b="1" dirty="0"/>
              <a:t>7-Month Period</a:t>
            </a:r>
          </a:p>
        </p:txBody>
      </p:sp>
      <p:grpSp>
        <p:nvGrpSpPr>
          <p:cNvPr id="9" name="Group 8" title="Arrows showing the 7 month IEP"/>
          <p:cNvGrpSpPr/>
          <p:nvPr/>
        </p:nvGrpSpPr>
        <p:grpSpPr>
          <a:xfrm>
            <a:off x="123795" y="2007088"/>
            <a:ext cx="8888644" cy="1154205"/>
            <a:chOff x="123795" y="782974"/>
            <a:chExt cx="8888644" cy="1154205"/>
          </a:xfrm>
        </p:grpSpPr>
        <p:sp>
          <p:nvSpPr>
            <p:cNvPr id="10" name="Left Arrow 9"/>
            <p:cNvSpPr/>
            <p:nvPr/>
          </p:nvSpPr>
          <p:spPr>
            <a:xfrm>
              <a:off x="123795" y="782974"/>
              <a:ext cx="3735095" cy="11542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Months before the month you turn 65</a:t>
              </a:r>
            </a:p>
          </p:txBody>
        </p:sp>
        <p:sp>
          <p:nvSpPr>
            <p:cNvPr id="11" name="Right Arrow 10" title="Graphic showing 7 month IEP"/>
            <p:cNvSpPr/>
            <p:nvPr/>
          </p:nvSpPr>
          <p:spPr>
            <a:xfrm>
              <a:off x="5031261" y="814107"/>
              <a:ext cx="3981178" cy="1095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Months after the month you   turn 65</a:t>
              </a:r>
            </a:p>
          </p:txBody>
        </p:sp>
        <p:sp>
          <p:nvSpPr>
            <p:cNvPr id="13" name="Rounded Rectangle 12"/>
            <p:cNvSpPr/>
            <p:nvPr/>
          </p:nvSpPr>
          <p:spPr>
            <a:xfrm>
              <a:off x="3858890" y="1072470"/>
              <a:ext cx="1196435" cy="837833"/>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Month you turn 65</a:t>
              </a:r>
            </a:p>
          </p:txBody>
        </p:sp>
      </p:grpSp>
      <p:graphicFrame>
        <p:nvGraphicFramePr>
          <p:cNvPr id="14" name="Table 13" descr="Shows 7 month IEP count&#10;" title="Numbers indicating 3 months before, the month of, and 3 months after the month you turn 65"/>
          <p:cNvGraphicFramePr>
            <a:graphicFrameLocks noGrp="1"/>
          </p:cNvGraphicFramePr>
          <p:nvPr>
            <p:extLst>
              <p:ext uri="{D42A27DB-BD31-4B8C-83A1-F6EECF244321}">
                <p14:modId xmlns:p14="http://schemas.microsoft.com/office/powerpoint/2010/main" val="2956679137"/>
              </p:ext>
            </p:extLst>
          </p:nvPr>
        </p:nvGraphicFramePr>
        <p:xfrm>
          <a:off x="709866" y="2870881"/>
          <a:ext cx="7736475" cy="276245"/>
        </p:xfrm>
        <a:graphic>
          <a:graphicData uri="http://schemas.openxmlformats.org/drawingml/2006/table">
            <a:tbl>
              <a:tblPr firstRow="1" bandRow="1">
                <a:tableStyleId>{5C22544A-7EE6-4342-B048-85BDC9FD1C3A}</a:tableStyleId>
              </a:tblPr>
              <a:tblGrid>
                <a:gridCol w="1105211"/>
                <a:gridCol w="1105211"/>
                <a:gridCol w="940512"/>
                <a:gridCol w="1207911"/>
                <a:gridCol w="1167208"/>
                <a:gridCol w="1105211"/>
                <a:gridCol w="1105211"/>
              </a:tblGrid>
              <a:tr h="276245">
                <a:tc>
                  <a:txBody>
                    <a:bodyPr/>
                    <a:lstStyle/>
                    <a:p>
                      <a:pPr algn="ctr"/>
                      <a:r>
                        <a:rPr lang="en-US" sz="1100" dirty="0" smtClean="0">
                          <a:solidFill>
                            <a:schemeClr val="bg1"/>
                          </a:solidFill>
                        </a:rPr>
                        <a:t>1</a:t>
                      </a:r>
                      <a:endParaRPr lang="en-US" sz="1100" dirty="0">
                        <a:solidFill>
                          <a:schemeClr val="bg1"/>
                        </a:solidFill>
                      </a:endParaRPr>
                    </a:p>
                  </a:txBody>
                  <a:tcPr/>
                </a:tc>
                <a:tc>
                  <a:txBody>
                    <a:bodyPr/>
                    <a:lstStyle/>
                    <a:p>
                      <a:pPr algn="ctr"/>
                      <a:r>
                        <a:rPr lang="en-US" sz="1100" dirty="0" smtClean="0">
                          <a:solidFill>
                            <a:schemeClr val="bg1"/>
                          </a:solidFill>
                        </a:rPr>
                        <a:t>2</a:t>
                      </a:r>
                      <a:endParaRPr lang="en-US" sz="1100" dirty="0">
                        <a:solidFill>
                          <a:schemeClr val="bg1"/>
                        </a:solidFill>
                      </a:endParaRPr>
                    </a:p>
                  </a:txBody>
                  <a:tcPr/>
                </a:tc>
                <a:tc>
                  <a:txBody>
                    <a:bodyPr/>
                    <a:lstStyle/>
                    <a:p>
                      <a:pPr algn="ctr"/>
                      <a:r>
                        <a:rPr lang="en-US" sz="1100" dirty="0" smtClean="0">
                          <a:solidFill>
                            <a:schemeClr val="bg1"/>
                          </a:solidFill>
                        </a:rPr>
                        <a:t>3</a:t>
                      </a:r>
                      <a:endParaRPr lang="en-US" sz="1100" dirty="0">
                        <a:solidFill>
                          <a:schemeClr val="bg1"/>
                        </a:solidFill>
                      </a:endParaRPr>
                    </a:p>
                  </a:txBody>
                  <a:tcPr/>
                </a:tc>
                <a:tc>
                  <a:txBody>
                    <a:bodyPr/>
                    <a:lstStyle/>
                    <a:p>
                      <a:pPr algn="ctr"/>
                      <a:r>
                        <a:rPr lang="en-US" sz="1100" dirty="0" smtClean="0">
                          <a:solidFill>
                            <a:schemeClr val="bg1"/>
                          </a:solidFill>
                        </a:rPr>
                        <a:t>65th</a:t>
                      </a:r>
                      <a:endParaRPr lang="en-US" sz="1100" dirty="0">
                        <a:solidFill>
                          <a:schemeClr val="bg1"/>
                        </a:solidFill>
                      </a:endParaRPr>
                    </a:p>
                  </a:txBody>
                  <a:tcPr/>
                </a:tc>
                <a:tc>
                  <a:txBody>
                    <a:bodyPr/>
                    <a:lstStyle/>
                    <a:p>
                      <a:pPr algn="ctr"/>
                      <a:r>
                        <a:rPr lang="en-US" sz="1100" dirty="0" smtClean="0">
                          <a:solidFill>
                            <a:schemeClr val="bg1"/>
                          </a:solidFill>
                        </a:rPr>
                        <a:t>1</a:t>
                      </a:r>
                      <a:endParaRPr lang="en-US" sz="1100" dirty="0">
                        <a:solidFill>
                          <a:schemeClr val="bg1"/>
                        </a:solidFill>
                      </a:endParaRPr>
                    </a:p>
                  </a:txBody>
                  <a:tcPr/>
                </a:tc>
                <a:tc>
                  <a:txBody>
                    <a:bodyPr/>
                    <a:lstStyle/>
                    <a:p>
                      <a:pPr algn="ctr"/>
                      <a:r>
                        <a:rPr lang="en-US" sz="1100" dirty="0" smtClean="0">
                          <a:solidFill>
                            <a:schemeClr val="bg1"/>
                          </a:solidFill>
                        </a:rPr>
                        <a:t>2</a:t>
                      </a:r>
                      <a:endParaRPr lang="en-US" sz="1100" dirty="0">
                        <a:solidFill>
                          <a:schemeClr val="bg1"/>
                        </a:solidFill>
                      </a:endParaRPr>
                    </a:p>
                  </a:txBody>
                  <a:tcPr/>
                </a:tc>
                <a:tc>
                  <a:txBody>
                    <a:bodyPr/>
                    <a:lstStyle/>
                    <a:p>
                      <a:pPr algn="ctr"/>
                      <a:r>
                        <a:rPr lang="en-US" sz="1100" dirty="0" smtClean="0">
                          <a:solidFill>
                            <a:schemeClr val="bg1"/>
                          </a:solidFill>
                        </a:rPr>
                        <a:t>3</a:t>
                      </a:r>
                      <a:endParaRPr lang="en-US" sz="1100" dirty="0">
                        <a:solidFill>
                          <a:schemeClr val="bg1"/>
                        </a:solidFill>
                      </a:endParaRPr>
                    </a:p>
                  </a:txBody>
                  <a:tcPr/>
                </a:tc>
              </a:tr>
            </a:tbl>
          </a:graphicData>
        </a:graphic>
      </p:graphicFrame>
      <p:graphicFrame>
        <p:nvGraphicFramePr>
          <p:cNvPr id="15" name="Table 14" descr="Covoerage begins the first month you turn 65 if you enroll during the 3 months before you gurn 65. It starts the next month if you enroll the month you turn 65. It will be delayed 2-3 months if you wait to enroll after the month you turn 65." title="Chart"/>
          <p:cNvGraphicFramePr>
            <a:graphicFrameLocks noGrp="1"/>
          </p:cNvGraphicFramePr>
          <p:nvPr>
            <p:extLst>
              <p:ext uri="{D42A27DB-BD31-4B8C-83A1-F6EECF244321}">
                <p14:modId xmlns:p14="http://schemas.microsoft.com/office/powerpoint/2010/main" val="3776395267"/>
              </p:ext>
            </p:extLst>
          </p:nvPr>
        </p:nvGraphicFramePr>
        <p:xfrm>
          <a:off x="709866" y="3133577"/>
          <a:ext cx="7736471" cy="579120"/>
        </p:xfrm>
        <a:graphic>
          <a:graphicData uri="http://schemas.openxmlformats.org/drawingml/2006/table">
            <a:tbl>
              <a:tblPr firstRow="1" bandRow="1">
                <a:tableStyleId>{5C22544A-7EE6-4342-B048-85BDC9FD1C3A}</a:tableStyleId>
              </a:tblPr>
              <a:tblGrid>
                <a:gridCol w="3176335"/>
                <a:gridCol w="1179095"/>
                <a:gridCol w="3381041"/>
              </a:tblGrid>
              <a:tr h="579120">
                <a:tc>
                  <a:txBody>
                    <a:bodyPr/>
                    <a:lstStyle/>
                    <a:p>
                      <a:pPr algn="ctr"/>
                      <a:r>
                        <a:rPr lang="en-US" sz="1600" dirty="0" smtClean="0">
                          <a:solidFill>
                            <a:schemeClr val="tx1"/>
                          </a:solidFill>
                        </a:rPr>
                        <a:t>Coverage begins first of the month you turn 65</a:t>
                      </a:r>
                      <a:endParaRPr lang="en-US" sz="1600" dirty="0">
                        <a:solidFill>
                          <a:schemeClr val="tx1"/>
                        </a:solidFill>
                      </a:endParaRPr>
                    </a:p>
                  </a:txBody>
                  <a:tcPr>
                    <a:solidFill>
                      <a:schemeClr val="bg1">
                        <a:lumMod val="95000"/>
                      </a:schemeClr>
                    </a:solidFill>
                  </a:tcPr>
                </a:tc>
                <a:tc>
                  <a:txBody>
                    <a:bodyPr/>
                    <a:lstStyle/>
                    <a:p>
                      <a:pPr algn="ctr"/>
                      <a:r>
                        <a:rPr lang="en-US" sz="1600" dirty="0" smtClean="0">
                          <a:solidFill>
                            <a:schemeClr val="tx1"/>
                          </a:solidFill>
                        </a:rPr>
                        <a:t>First of next month</a:t>
                      </a:r>
                      <a:endParaRPr lang="en-US" sz="1600" dirty="0">
                        <a:solidFill>
                          <a:schemeClr val="tx1"/>
                        </a:solidFill>
                      </a:endParaRPr>
                    </a:p>
                  </a:txBody>
                  <a:tcPr>
                    <a:solidFill>
                      <a:schemeClr val="bg1">
                        <a:lumMod val="95000"/>
                      </a:schemeClr>
                    </a:solidFill>
                  </a:tcPr>
                </a:tc>
                <a:tc>
                  <a:txBody>
                    <a:bodyPr/>
                    <a:lstStyle/>
                    <a:p>
                      <a:pPr algn="ctr"/>
                      <a:r>
                        <a:rPr lang="en-US" sz="1600" dirty="0" smtClean="0">
                          <a:solidFill>
                            <a:schemeClr val="tx1"/>
                          </a:solidFill>
                        </a:rPr>
                        <a:t>Delayed</a:t>
                      </a:r>
                      <a:r>
                        <a:rPr lang="en-US" sz="1600" baseline="0" dirty="0" smtClean="0">
                          <a:solidFill>
                            <a:schemeClr val="tx1"/>
                          </a:solidFill>
                        </a:rPr>
                        <a:t> 2-3 months, Part A (if you have to buy it) and/or Part B</a:t>
                      </a:r>
                      <a:endParaRPr lang="en-US" sz="1600" dirty="0">
                        <a:solidFill>
                          <a:schemeClr val="tx1"/>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2498586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t>General Enrollment Period (GEP)</a:t>
            </a:r>
            <a:br>
              <a:rPr lang="en-US" sz="4000" dirty="0" smtClean="0"/>
            </a:br>
            <a:endParaRPr lang="en-US" sz="4000" dirty="0"/>
          </a:p>
        </p:txBody>
      </p:sp>
      <p:sp>
        <p:nvSpPr>
          <p:cNvPr id="3" name="Content Placeholder 2"/>
          <p:cNvSpPr>
            <a:spLocks noGrp="1"/>
          </p:cNvSpPr>
          <p:nvPr>
            <p:ph idx="1"/>
          </p:nvPr>
        </p:nvSpPr>
        <p:spPr>
          <a:xfrm>
            <a:off x="314325" y="1187116"/>
            <a:ext cx="8201026" cy="5037974"/>
          </a:xfrm>
        </p:spPr>
        <p:txBody>
          <a:bodyPr/>
          <a:lstStyle/>
          <a:p>
            <a:pPr marL="339725" indent="-339725"/>
            <a:r>
              <a:rPr lang="en-US" dirty="0" smtClean="0"/>
              <a:t>For people who didn’t sign up for Part B (or premium Part A) during their Initial Enrollment Period</a:t>
            </a:r>
          </a:p>
          <a:p>
            <a:pPr marL="339725" indent="-339725"/>
            <a:r>
              <a:rPr lang="en-US" dirty="0" smtClean="0"/>
              <a:t>January 1–March 31 annually</a:t>
            </a:r>
          </a:p>
          <a:p>
            <a:pPr marL="693738" lvl="1" indent="-349250"/>
            <a:r>
              <a:rPr lang="en-US" dirty="0" smtClean="0"/>
              <a:t>Coverage starts July 1</a:t>
            </a:r>
          </a:p>
          <a:p>
            <a:pPr marL="398463" indent="-398463"/>
            <a:r>
              <a:rPr lang="en-US" dirty="0" smtClean="0"/>
              <a:t>May have to pay a penalty</a:t>
            </a:r>
          </a:p>
          <a:p>
            <a:pPr marL="693738" lvl="1" indent="-349250"/>
            <a:r>
              <a:rPr lang="en-US" dirty="0" smtClean="0"/>
              <a:t>10% for twice the number of years you didn’t have Part A</a:t>
            </a:r>
          </a:p>
          <a:p>
            <a:pPr marL="693738" lvl="1" indent="-349250"/>
            <a:r>
              <a:rPr lang="en-US" dirty="0" smtClean="0"/>
              <a:t>10% for each full 12 months eligible, but not enrolled in Part B for as long as you have Part B</a:t>
            </a:r>
          </a:p>
          <a:p>
            <a:pPr lvl="1"/>
            <a:endParaRPr lang="en-US" dirty="0"/>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12</a:t>
            </a:fld>
            <a:endParaRPr lang="en-US" dirty="0"/>
          </a:p>
        </p:txBody>
      </p:sp>
    </p:spTree>
    <p:extLst>
      <p:ext uri="{BB962C8B-B14F-4D97-AF65-F5344CB8AC3E}">
        <p14:creationId xmlns:p14="http://schemas.microsoft.com/office/powerpoint/2010/main" val="1084451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Premium Part A and Part B </a:t>
            </a:r>
            <a:br>
              <a:rPr lang="en-US" dirty="0" smtClean="0"/>
            </a:br>
            <a:r>
              <a:rPr lang="en-US" dirty="0" smtClean="0"/>
              <a:t>Special Enrollment Period (SEP)</a:t>
            </a:r>
            <a:endParaRPr lang="en-US" dirty="0"/>
          </a:p>
        </p:txBody>
      </p:sp>
      <p:sp>
        <p:nvSpPr>
          <p:cNvPr id="3" name="Content Placeholder 2"/>
          <p:cNvSpPr>
            <a:spLocks noGrp="1"/>
          </p:cNvSpPr>
          <p:nvPr>
            <p:ph idx="1"/>
          </p:nvPr>
        </p:nvSpPr>
        <p:spPr/>
        <p:txBody>
          <a:bodyPr/>
          <a:lstStyle/>
          <a:p>
            <a:r>
              <a:rPr lang="en-US" dirty="0" smtClean="0"/>
              <a:t>Most people don't qualify for an SEP</a:t>
            </a:r>
          </a:p>
          <a:p>
            <a:r>
              <a:rPr lang="en-US" dirty="0" smtClean="0"/>
              <a:t>Must have employer group health plan (EGHP) coverage based on active, current employment of you or your spouse</a:t>
            </a:r>
          </a:p>
          <a:p>
            <a:r>
              <a:rPr lang="en-US" dirty="0" smtClean="0"/>
              <a:t>Can enroll </a:t>
            </a:r>
          </a:p>
          <a:p>
            <a:pPr lvl="1"/>
            <a:r>
              <a:rPr lang="en-US" dirty="0" smtClean="0"/>
              <a:t>Anytime still covered by EGHP, or</a:t>
            </a:r>
          </a:p>
          <a:p>
            <a:pPr lvl="1"/>
            <a:r>
              <a:rPr lang="en-US" dirty="0" smtClean="0"/>
              <a:t>Within 8 months of the loss of coverage or current employment, whichever happens first</a:t>
            </a:r>
          </a:p>
          <a:p>
            <a:pPr lvl="2"/>
            <a:r>
              <a:rPr lang="en-US" sz="2400" dirty="0" smtClean="0"/>
              <a:t>Retiree and COBRA coverage aren’t considered active employment</a:t>
            </a:r>
            <a:endParaRPr lang="en-US" sz="2400" dirty="0"/>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13</a:t>
            </a:fld>
            <a:endParaRPr lang="en-US" dirty="0"/>
          </a:p>
        </p:txBody>
      </p:sp>
    </p:spTree>
    <p:extLst>
      <p:ext uri="{BB962C8B-B14F-4D97-AF65-F5344CB8AC3E}">
        <p14:creationId xmlns:p14="http://schemas.microsoft.com/office/powerpoint/2010/main" val="1006559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heck Your Knowledge-Question 1" title="Check Your Knowledge-Question 1"/>
          <p:cNvSpPr>
            <a:spLocks noGrp="1"/>
          </p:cNvSpPr>
          <p:nvPr>
            <p:ph type="title"/>
          </p:nvPr>
        </p:nvSpPr>
        <p:spPr/>
        <p:txBody>
          <a:bodyPr/>
          <a:lstStyle/>
          <a:p>
            <a:r>
              <a:rPr lang="en-US" dirty="0" smtClean="0"/>
              <a:t>Check Your Knowledge―Question 1</a:t>
            </a:r>
            <a:endParaRPr lang="en-US" dirty="0"/>
          </a:p>
        </p:txBody>
      </p:sp>
      <p:sp>
        <p:nvSpPr>
          <p:cNvPr id="8" name="Content Placeholder 14" descr="When is your Medicare Initial Enrollment Period important?" title="When is your Medicare Initial Enrollment Period important?"/>
          <p:cNvSpPr txBox="1">
            <a:spLocks/>
          </p:cNvSpPr>
          <p:nvPr/>
        </p:nvSpPr>
        <p:spPr>
          <a:xfrm>
            <a:off x="171449" y="1139845"/>
            <a:ext cx="5270706" cy="1146156"/>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dirty="0" smtClean="0"/>
              <a:t>Why is your Medicare Initial Enrollment Period important?</a:t>
            </a:r>
          </a:p>
          <a:p>
            <a:pPr marL="0" indent="0">
              <a:buFont typeface="Wingdings" panose="05000000000000000000" pitchFamily="2" charset="2"/>
              <a:buNone/>
            </a:pPr>
            <a:endParaRPr lang="en-US" dirty="0" smtClean="0"/>
          </a:p>
        </p:txBody>
      </p:sp>
      <p:sp>
        <p:nvSpPr>
          <p:cNvPr id="9" name="Content Placeholder 15" descr="a. Missed enrollment deadlines could result in penalties&#10;b. It’s your first opportunity to enroll in Medicare &#10;c. When you enroll impacts when your coverage begins&#10;d. All of the above&#10;" title="Answer choices a, b, c, and d"/>
          <p:cNvSpPr txBox="1">
            <a:spLocks/>
          </p:cNvSpPr>
          <p:nvPr/>
        </p:nvSpPr>
        <p:spPr>
          <a:xfrm>
            <a:off x="263630" y="2107079"/>
            <a:ext cx="4868810" cy="3979453"/>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anose="05000000000000000000" pitchFamily="2" charset="2"/>
              <a:buAutoNum type="alphaLcPeriod"/>
            </a:pPr>
            <a:r>
              <a:rPr lang="en-US" sz="2800" dirty="0" smtClean="0"/>
              <a:t>Missed enrollment deadlines could result in penalties</a:t>
            </a:r>
          </a:p>
          <a:p>
            <a:pPr marL="514350" indent="-514350">
              <a:buFont typeface="Wingdings" panose="05000000000000000000" pitchFamily="2" charset="2"/>
              <a:buAutoNum type="alphaLcPeriod"/>
            </a:pPr>
            <a:r>
              <a:rPr lang="en-US" sz="2800" dirty="0" smtClean="0"/>
              <a:t>It’s your first opportunity to enroll in Medicare </a:t>
            </a:r>
          </a:p>
          <a:p>
            <a:pPr marL="514350" indent="-514350">
              <a:buFont typeface="Wingdings" panose="05000000000000000000" pitchFamily="2" charset="2"/>
              <a:buAutoNum type="alphaLcPeriod"/>
            </a:pPr>
            <a:r>
              <a:rPr lang="en-US" sz="2800" dirty="0" smtClean="0"/>
              <a:t>When you enroll impacts when your coverage begins</a:t>
            </a:r>
          </a:p>
          <a:p>
            <a:pPr marL="514350" indent="-514350">
              <a:buFont typeface="Wingdings" panose="05000000000000000000" pitchFamily="2" charset="2"/>
              <a:buAutoNum type="alphaLcPeriod"/>
            </a:pPr>
            <a:r>
              <a:rPr lang="en-US" sz="2800" dirty="0" smtClean="0"/>
              <a:t>All of the above</a:t>
            </a:r>
          </a:p>
          <a:p>
            <a:endParaRPr lang="en-US" sz="3000" dirty="0"/>
          </a:p>
        </p:txBody>
      </p:sp>
      <p:sp>
        <p:nvSpPr>
          <p:cNvPr id="11" name="Rounded Rectangle 10" descr="Red box answer selection"/>
          <p:cNvSpPr/>
          <p:nvPr/>
        </p:nvSpPr>
        <p:spPr>
          <a:xfrm>
            <a:off x="263630" y="5405702"/>
            <a:ext cx="3179658" cy="51368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Date Placeholder 2"/>
          <p:cNvSpPr>
            <a:spLocks noGrp="1"/>
          </p:cNvSpPr>
          <p:nvPr>
            <p:ph type="dt" sz="half" idx="13"/>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14</a:t>
            </a:fld>
            <a:endParaRPr lang="en-US" dirty="0"/>
          </a:p>
        </p:txBody>
      </p:sp>
    </p:spTree>
    <p:extLst>
      <p:ext uri="{BB962C8B-B14F-4D97-AF65-F5344CB8AC3E}">
        <p14:creationId xmlns:p14="http://schemas.microsoft.com/office/powerpoint/2010/main" val="224550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cision: How do I want to get my Medicare coverage?" title="Decision: How do I want to get my Medicare coverage?"/>
          <p:cNvSpPr>
            <a:spLocks noGrp="1"/>
          </p:cNvSpPr>
          <p:nvPr>
            <p:ph type="title"/>
          </p:nvPr>
        </p:nvSpPr>
        <p:spPr/>
        <p:txBody>
          <a:bodyPr>
            <a:noAutofit/>
          </a:bodyPr>
          <a:lstStyle/>
          <a:p>
            <a:r>
              <a:rPr lang="en-US" dirty="0" smtClean="0"/>
              <a:t>Lesson 2—Decision: How Do I Want </a:t>
            </a:r>
            <a:br>
              <a:rPr lang="en-US" dirty="0" smtClean="0"/>
            </a:br>
            <a:r>
              <a:rPr lang="en-US" dirty="0" smtClean="0"/>
              <a:t>to Get My Medicare Coverage?</a:t>
            </a:r>
            <a:endParaRPr lang="en-US" dirty="0"/>
          </a:p>
        </p:txBody>
      </p:sp>
      <p:sp>
        <p:nvSpPr>
          <p:cNvPr id="3" name="Content Placeholder 2" descr="Original Medicare or Medicare Advantage?&#10;Should I take Part A and Part B? When?&#10;Do I need a Medigap policy?&#10;What about Part D?&#10;What do I need to do if I’m not &#10;retiring at 65?&#10;" title="List of questions to ask when considering how you want to get your Medicare coverage"/>
          <p:cNvSpPr>
            <a:spLocks noGrp="1"/>
          </p:cNvSpPr>
          <p:nvPr>
            <p:ph idx="1"/>
          </p:nvPr>
        </p:nvSpPr>
        <p:spPr/>
        <p:txBody>
          <a:bodyPr/>
          <a:lstStyle/>
          <a:p>
            <a:r>
              <a:rPr lang="en-US" dirty="0" smtClean="0"/>
              <a:t>Original Medicare or Medicare Advantage?</a:t>
            </a:r>
          </a:p>
          <a:p>
            <a:r>
              <a:rPr lang="en-US" dirty="0" smtClean="0"/>
              <a:t>Should I take Part A and Part B? When?</a:t>
            </a:r>
          </a:p>
          <a:p>
            <a:r>
              <a:rPr lang="en-US" dirty="0" smtClean="0"/>
              <a:t>Do I need a Medigap policy?</a:t>
            </a:r>
          </a:p>
          <a:p>
            <a:r>
              <a:rPr lang="en-US" dirty="0" smtClean="0"/>
              <a:t>What about Part D?</a:t>
            </a:r>
          </a:p>
          <a:p>
            <a:r>
              <a:rPr lang="en-US" dirty="0" smtClean="0"/>
              <a:t>What do I need to do if I’m not </a:t>
            </a:r>
          </a:p>
          <a:p>
            <a:pPr marL="292100" indent="0">
              <a:buNone/>
            </a:pPr>
            <a:r>
              <a:rPr lang="en-US" dirty="0" smtClean="0"/>
              <a:t>retiring at 65?</a:t>
            </a:r>
          </a:p>
          <a:p>
            <a:pPr marL="0" indent="0">
              <a:buNone/>
            </a:pPr>
            <a:endParaRPr lang="en-US" dirty="0"/>
          </a:p>
        </p:txBody>
      </p:sp>
      <p:grpSp>
        <p:nvGrpSpPr>
          <p:cNvPr id="4" name="Group 3" descr="Image showing a pencil circling Y for yes, N for No, Maybe?" title="Image showing a pencil circling Y for yes, N for No, Maybe?"/>
          <p:cNvGrpSpPr/>
          <p:nvPr/>
        </p:nvGrpSpPr>
        <p:grpSpPr>
          <a:xfrm>
            <a:off x="6692378" y="2378869"/>
            <a:ext cx="2567008" cy="2249357"/>
            <a:chOff x="5870869" y="3852211"/>
            <a:chExt cx="3287850" cy="2094878"/>
          </a:xfrm>
        </p:grpSpPr>
        <p:pic>
          <p:nvPicPr>
            <p:cNvPr id="3074" name="Picture 2" descr="Pencil and paper with Yes, No, or Maybe? " title="Yes, No, or Maybe? image"/>
            <p:cNvPicPr>
              <a:picLocks noChangeAspect="1" noChangeArrowheads="1"/>
            </p:cNvPicPr>
            <p:nvPr/>
          </p:nvPicPr>
          <p:blipFill rotWithShape="1">
            <a:blip r:embed="rId3" cstate="print"/>
            <a:srcRect l="6575" t="22647" b="13674"/>
            <a:stretch/>
          </p:blipFill>
          <p:spPr bwMode="auto">
            <a:xfrm>
              <a:off x="5870869" y="3852211"/>
              <a:ext cx="2962370" cy="2094878"/>
            </a:xfrm>
            <a:prstGeom prst="rect">
              <a:avLst/>
            </a:prstGeom>
            <a:noFill/>
          </p:spPr>
        </p:pic>
        <p:sp>
          <p:nvSpPr>
            <p:cNvPr id="13" name="TextBox 12" descr="maybe?" title="Maybe?"/>
            <p:cNvSpPr txBox="1"/>
            <p:nvPr/>
          </p:nvSpPr>
          <p:spPr>
            <a:xfrm rot="20290040">
              <a:off x="7059992" y="5065849"/>
              <a:ext cx="2098727" cy="472955"/>
            </a:xfrm>
            <a:prstGeom prst="rect">
              <a:avLst/>
            </a:prstGeom>
            <a:noFill/>
          </p:spPr>
          <p:txBody>
            <a:bodyPr wrap="square" rtlCol="0">
              <a:spAutoFit/>
            </a:bodyPr>
            <a:lstStyle/>
            <a:p>
              <a:r>
                <a:rPr lang="en-US" sz="2700" b="1" dirty="0">
                  <a:solidFill>
                    <a:schemeClr val="bg2">
                      <a:lumMod val="50000"/>
                    </a:schemeClr>
                  </a:solidFill>
                  <a:latin typeface="Bradley Hand ITC" pitchFamily="66" charset="0"/>
                </a:rPr>
                <a:t>Maybe?</a:t>
              </a:r>
            </a:p>
          </p:txBody>
        </p:sp>
      </p:grpSp>
      <p:sp>
        <p:nvSpPr>
          <p:cNvPr id="5" name="Date Placeholder 4"/>
          <p:cNvSpPr>
            <a:spLocks noGrp="1"/>
          </p:cNvSpPr>
          <p:nvPr>
            <p:ph type="dt" sz="half" idx="2"/>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15</a:t>
            </a:fld>
            <a:endParaRPr lang="en-US" dirty="0"/>
          </a:p>
        </p:txBody>
      </p:sp>
    </p:spTree>
    <p:extLst>
      <p:ext uri="{BB962C8B-B14F-4D97-AF65-F5344CB8AC3E}">
        <p14:creationId xmlns:p14="http://schemas.microsoft.com/office/powerpoint/2010/main" val="1819641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Original Medicare </a:t>
            </a:r>
            <a:br>
              <a:rPr lang="en-US" dirty="0"/>
            </a:br>
            <a:r>
              <a:rPr lang="en-US" dirty="0"/>
              <a:t>Part A—Hospital Insurance</a:t>
            </a:r>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16</a:t>
            </a:fld>
            <a:endParaRPr lang="en-US" dirty="0"/>
          </a:p>
        </p:txBody>
      </p:sp>
      <p:grpSp>
        <p:nvGrpSpPr>
          <p:cNvPr id="7" name="Group 6" title="Part A Icon"/>
          <p:cNvGrpSpPr>
            <a:grpSpLocks noChangeAspect="1"/>
          </p:cNvGrpSpPr>
          <p:nvPr/>
        </p:nvGrpSpPr>
        <p:grpSpPr>
          <a:xfrm>
            <a:off x="266256" y="2489529"/>
            <a:ext cx="2174452" cy="1737360"/>
            <a:chOff x="226658" y="2607645"/>
            <a:chExt cx="1521267" cy="1215473"/>
          </a:xfrm>
        </p:grpSpPr>
        <p:pic>
          <p:nvPicPr>
            <p:cNvPr id="8" name="Picture 7"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9" name="TextBox 8"/>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10"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a:spLocks noGrp="1"/>
          </p:cNvSpPr>
          <p:nvPr>
            <p:ph idx="4294967295"/>
          </p:nvPr>
        </p:nvSpPr>
        <p:spPr>
          <a:xfrm>
            <a:off x="1787526" y="1314312"/>
            <a:ext cx="7185025" cy="4743463"/>
          </a:xfrm>
        </p:spPr>
        <p:txBody>
          <a:bodyPr/>
          <a:lstStyle/>
          <a:p>
            <a:pPr marL="0" indent="0">
              <a:buNone/>
            </a:pPr>
            <a:r>
              <a:rPr lang="en-US" sz="2400" b="1" dirty="0"/>
              <a:t>Part </a:t>
            </a:r>
            <a:r>
              <a:rPr lang="en-US" sz="2400" b="1" dirty="0" smtClean="0"/>
              <a:t>A–Hospital </a:t>
            </a:r>
            <a:r>
              <a:rPr lang="en-US" sz="2400" b="1" dirty="0"/>
              <a:t>Insurance </a:t>
            </a:r>
            <a:r>
              <a:rPr lang="en-US" sz="2400" dirty="0"/>
              <a:t>helps cover medically necessary</a:t>
            </a:r>
          </a:p>
          <a:p>
            <a:pPr>
              <a:buFont typeface="Wingdings" panose="05000000000000000000" pitchFamily="2" charset="2"/>
              <a:buChar char="ü"/>
            </a:pPr>
            <a:r>
              <a:rPr lang="en-US" sz="2400" dirty="0"/>
              <a:t>Inpatient hospital care</a:t>
            </a:r>
          </a:p>
          <a:p>
            <a:pPr lvl="1"/>
            <a:r>
              <a:rPr lang="en-US" sz="2400" dirty="0"/>
              <a:t>Semi-private room, meals, general nursing, other hospital services and supplies, as well as care in inpatient rehabilitation facilities and inpatient mental health care in a psychiatric hospital (lifetime 190-day limit).</a:t>
            </a:r>
          </a:p>
          <a:p>
            <a:pPr>
              <a:buFont typeface="Wingdings" panose="05000000000000000000" pitchFamily="2" charset="2"/>
              <a:buChar char="ü"/>
            </a:pPr>
            <a:r>
              <a:rPr lang="en-US" sz="2400" dirty="0"/>
              <a:t>Inpatient skilled nursing facility (SNF) care</a:t>
            </a:r>
          </a:p>
          <a:p>
            <a:pPr lvl="1"/>
            <a:r>
              <a:rPr lang="en-US" sz="2400" dirty="0"/>
              <a:t>After a related 3-day inpatient hospital stay </a:t>
            </a:r>
          </a:p>
          <a:p>
            <a:pPr lvl="2"/>
            <a:r>
              <a:rPr lang="en-US" sz="2400" dirty="0"/>
              <a:t>If you meet all the </a:t>
            </a:r>
            <a:r>
              <a:rPr lang="en-US" sz="2400" dirty="0" smtClean="0"/>
              <a:t>criteria</a:t>
            </a:r>
            <a:endParaRPr lang="en-US" sz="2400" dirty="0"/>
          </a:p>
        </p:txBody>
      </p:sp>
    </p:spTree>
    <p:extLst>
      <p:ext uri="{BB962C8B-B14F-4D97-AF65-F5344CB8AC3E}">
        <p14:creationId xmlns:p14="http://schemas.microsoft.com/office/powerpoint/2010/main" val="98557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a:xfrm>
            <a:off x="0" y="1"/>
            <a:ext cx="9144000" cy="1026694"/>
          </a:xfrm>
        </p:spPr>
        <p:txBody>
          <a:bodyPr>
            <a:normAutofit fontScale="90000"/>
          </a:bodyPr>
          <a:lstStyle/>
          <a:p>
            <a:r>
              <a:rPr lang="en-US" dirty="0" smtClean="0"/>
              <a:t>Original Medicare </a:t>
            </a:r>
            <a:br>
              <a:rPr lang="en-US" dirty="0" smtClean="0"/>
            </a:br>
            <a:r>
              <a:rPr lang="en-US" dirty="0" smtClean="0"/>
              <a:t>Part A—Hospital </a:t>
            </a:r>
            <a:r>
              <a:rPr lang="en-US" dirty="0" smtClean="0"/>
              <a:t>Insurance (continued)</a:t>
            </a:r>
            <a:endParaRPr lang="en-US" dirty="0"/>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8" name="Footer Placeholder 7"/>
          <p:cNvSpPr>
            <a:spLocks noGrp="1"/>
          </p:cNvSpPr>
          <p:nvPr>
            <p:ph type="ftr" sz="quarter" idx="11"/>
          </p:nvPr>
        </p:nvSpPr>
        <p:spPr/>
        <p:txBody>
          <a:bodyPr/>
          <a:lstStyle/>
          <a:p>
            <a:r>
              <a:rPr lang="en-US" smtClean="0"/>
              <a:t>Getting Started With Medicare</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17</a:t>
            </a:fld>
            <a:endParaRPr lang="en-US" dirty="0"/>
          </a:p>
        </p:txBody>
      </p:sp>
      <p:grpSp>
        <p:nvGrpSpPr>
          <p:cNvPr id="14" name="Group 13" title="Part A Icon"/>
          <p:cNvGrpSpPr>
            <a:grpSpLocks noChangeAspect="1"/>
          </p:cNvGrpSpPr>
          <p:nvPr/>
        </p:nvGrpSpPr>
        <p:grpSpPr>
          <a:xfrm>
            <a:off x="153962" y="2332747"/>
            <a:ext cx="2288897" cy="1828800"/>
            <a:chOff x="226658" y="2607645"/>
            <a:chExt cx="1521267" cy="1215473"/>
          </a:xfrm>
        </p:grpSpPr>
        <p:pic>
          <p:nvPicPr>
            <p:cNvPr id="15" name="Picture 14"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6" name="TextBox 15"/>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1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a:spLocks noGrp="1"/>
          </p:cNvSpPr>
          <p:nvPr>
            <p:ph idx="4294967295"/>
          </p:nvPr>
        </p:nvSpPr>
        <p:spPr>
          <a:xfrm>
            <a:off x="2165684" y="1224117"/>
            <a:ext cx="6806870" cy="5132234"/>
          </a:xfrm>
        </p:spPr>
        <p:txBody>
          <a:bodyPr>
            <a:noAutofit/>
          </a:bodyPr>
          <a:lstStyle/>
          <a:p>
            <a:pPr marL="0" indent="0">
              <a:buNone/>
            </a:pPr>
            <a:r>
              <a:rPr lang="en-US" sz="2200" b="1" dirty="0"/>
              <a:t>Part A–Hospital Insurance </a:t>
            </a:r>
            <a:r>
              <a:rPr lang="en-US" sz="2200" dirty="0"/>
              <a:t>helps cover</a:t>
            </a:r>
          </a:p>
          <a:p>
            <a:pPr>
              <a:buFont typeface="Wingdings" panose="05000000000000000000" pitchFamily="2" charset="2"/>
              <a:buChar char="ü"/>
            </a:pPr>
            <a:r>
              <a:rPr lang="en-US" sz="2200" dirty="0"/>
              <a:t>Blood (inpatient)</a:t>
            </a:r>
          </a:p>
          <a:p>
            <a:pPr>
              <a:buFont typeface="Wingdings" panose="05000000000000000000" pitchFamily="2" charset="2"/>
              <a:buChar char="ü"/>
            </a:pPr>
            <a:r>
              <a:rPr lang="en-US" sz="2200" dirty="0"/>
              <a:t>Certain inpatient non-religious, nonmedical health care in approved religious nonmedical institutions (RNHCIs)</a:t>
            </a:r>
          </a:p>
          <a:p>
            <a:pPr>
              <a:buFont typeface="Wingdings" panose="05000000000000000000" pitchFamily="2" charset="2"/>
              <a:buChar char="ü"/>
            </a:pPr>
            <a:r>
              <a:rPr lang="en-US" sz="2200" dirty="0"/>
              <a:t>Home health care</a:t>
            </a:r>
          </a:p>
          <a:p>
            <a:pPr>
              <a:buFont typeface="Wingdings" panose="05000000000000000000" pitchFamily="2" charset="2"/>
              <a:buChar char="ü"/>
            </a:pPr>
            <a:r>
              <a:rPr lang="en-US" sz="2200" dirty="0"/>
              <a:t>Hospice care</a:t>
            </a:r>
          </a:p>
          <a:p>
            <a:pPr fontAlgn="base">
              <a:buFont typeface="Wingdings" panose="05000000000000000000" pitchFamily="2" charset="2"/>
              <a:buChar char="x"/>
            </a:pPr>
            <a:r>
              <a:rPr lang="en-US" sz="2200" b="1" dirty="0" smtClean="0"/>
              <a:t> What's </a:t>
            </a:r>
            <a:r>
              <a:rPr lang="en-US" sz="2200" b="1" dirty="0"/>
              <a:t>not covered?</a:t>
            </a:r>
          </a:p>
          <a:p>
            <a:pPr marL="625459" lvl="1" indent="-276218" fontAlgn="base"/>
            <a:r>
              <a:rPr lang="en-US" sz="2200" dirty="0"/>
              <a:t>Private-duty </a:t>
            </a:r>
            <a:r>
              <a:rPr lang="en-US" sz="2200" dirty="0" smtClean="0"/>
              <a:t>nursing</a:t>
            </a:r>
          </a:p>
          <a:p>
            <a:pPr marL="625459" lvl="1" indent="-276218" fontAlgn="base"/>
            <a:r>
              <a:rPr lang="en-US" sz="2200" dirty="0" smtClean="0"/>
              <a:t>Private </a:t>
            </a:r>
            <a:r>
              <a:rPr lang="en-US" sz="2200" dirty="0"/>
              <a:t>room (unless medically necessary</a:t>
            </a:r>
            <a:r>
              <a:rPr lang="en-US" sz="2200" dirty="0" smtClean="0"/>
              <a:t>)</a:t>
            </a:r>
          </a:p>
          <a:p>
            <a:pPr marL="625459" lvl="1" indent="-276218" fontAlgn="base"/>
            <a:r>
              <a:rPr lang="en-US" sz="2200" dirty="0" smtClean="0"/>
              <a:t>Television </a:t>
            </a:r>
            <a:r>
              <a:rPr lang="en-US" sz="2200" dirty="0"/>
              <a:t>and phone in your room (if there's a separate charge for these items</a:t>
            </a:r>
            <a:r>
              <a:rPr lang="en-US" sz="2200" dirty="0" smtClean="0"/>
              <a:t>)</a:t>
            </a:r>
          </a:p>
          <a:p>
            <a:pPr marL="625459" lvl="1" indent="-276218" fontAlgn="base"/>
            <a:r>
              <a:rPr lang="en-US" sz="2200" dirty="0" smtClean="0"/>
              <a:t>Personal </a:t>
            </a:r>
            <a:r>
              <a:rPr lang="en-US" sz="2200" dirty="0"/>
              <a:t>care items, like razors or slipper </a:t>
            </a:r>
            <a:r>
              <a:rPr lang="en-US" sz="2200" dirty="0" smtClean="0"/>
              <a:t>socks</a:t>
            </a:r>
            <a:endParaRPr lang="en-US" sz="2200" dirty="0"/>
          </a:p>
          <a:p>
            <a:pPr lvl="1"/>
            <a:endParaRPr lang="en-US" sz="2000" dirty="0"/>
          </a:p>
        </p:txBody>
      </p:sp>
    </p:spTree>
    <p:extLst>
      <p:ext uri="{BB962C8B-B14F-4D97-AF65-F5344CB8AC3E}">
        <p14:creationId xmlns:p14="http://schemas.microsoft.com/office/powerpoint/2010/main" val="3419059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dirty="0" smtClean="0"/>
              <a:t>Paying for Medicare Part A</a:t>
            </a:r>
          </a:p>
        </p:txBody>
      </p:sp>
      <p:sp>
        <p:nvSpPr>
          <p:cNvPr id="24580" name="Rectangle 3"/>
          <p:cNvSpPr>
            <a:spLocks noGrp="1" noChangeArrowheads="1"/>
          </p:cNvSpPr>
          <p:nvPr>
            <p:ph idx="1"/>
          </p:nvPr>
        </p:nvSpPr>
        <p:spPr>
          <a:xfrm>
            <a:off x="192506" y="1149791"/>
            <a:ext cx="8651458" cy="5127919"/>
          </a:xfrm>
        </p:spPr>
        <p:txBody>
          <a:bodyPr>
            <a:normAutofit lnSpcReduction="10000"/>
          </a:bodyPr>
          <a:lstStyle/>
          <a:p>
            <a:r>
              <a:rPr lang="en-US" dirty="0" smtClean="0"/>
              <a:t>Most people don’t pay a premium for Part A </a:t>
            </a:r>
          </a:p>
          <a:p>
            <a:pPr lvl="1"/>
            <a:r>
              <a:rPr lang="en-US" dirty="0" smtClean="0"/>
              <a:t>If you paid Federal Insurance Contributions Act (FICA) taxes for at least 10 years</a:t>
            </a:r>
          </a:p>
          <a:p>
            <a:r>
              <a:rPr lang="en-US" dirty="0" smtClean="0"/>
              <a:t>If you paid FICA less than 10 years, you can pay a premium to get Part A</a:t>
            </a:r>
          </a:p>
          <a:p>
            <a:r>
              <a:rPr lang="en-US" dirty="0" smtClean="0"/>
              <a:t>May have a penalty if you don’t enroll when first eligible for premium Part A</a:t>
            </a:r>
          </a:p>
          <a:p>
            <a:pPr lvl="1"/>
            <a:r>
              <a:rPr lang="en-US" dirty="0" smtClean="0"/>
              <a:t>Your monthly premium may go up 10%</a:t>
            </a:r>
          </a:p>
          <a:p>
            <a:pPr lvl="1"/>
            <a:r>
              <a:rPr lang="en-US" dirty="0" smtClean="0"/>
              <a:t>You'll have to pay the higher premium for twice the number of years you could’ve had Part A, but didn't sign up</a:t>
            </a:r>
          </a:p>
        </p:txBody>
      </p:sp>
      <p:sp>
        <p:nvSpPr>
          <p:cNvPr id="2" name="Date Placeholder 1"/>
          <p:cNvSpPr>
            <a:spLocks noGrp="1"/>
          </p:cNvSpPr>
          <p:nvPr>
            <p:ph type="dt" sz="half" idx="10"/>
          </p:nvPr>
        </p:nvSpPr>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Getting Started With Medicare</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18</a:t>
            </a:fld>
            <a:endParaRPr lang="en-US" dirty="0"/>
          </a:p>
        </p:txBody>
      </p:sp>
    </p:spTree>
    <p:custDataLst>
      <p:tags r:id="rId1"/>
    </p:custDataLst>
    <p:extLst>
      <p:ext uri="{BB962C8B-B14F-4D97-AF65-F5344CB8AC3E}">
        <p14:creationId xmlns:p14="http://schemas.microsoft.com/office/powerpoint/2010/main" val="8745547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1" y="1"/>
            <a:ext cx="9143999" cy="1026694"/>
          </a:xfrm>
        </p:spPr>
        <p:txBody>
          <a:bodyPr>
            <a:noAutofit/>
          </a:bodyPr>
          <a:lstStyle/>
          <a:p>
            <a:r>
              <a:rPr lang="en-US" dirty="0" smtClean="0"/>
              <a:t>Part A—What You Pay </a:t>
            </a:r>
            <a:br>
              <a:rPr lang="en-US" dirty="0" smtClean="0"/>
            </a:br>
            <a:r>
              <a:rPr lang="en-US" dirty="0" smtClean="0"/>
              <a:t>in Original Medicare</a:t>
            </a:r>
            <a:endParaRPr lang="en-US" dirty="0"/>
          </a:p>
        </p:txBody>
      </p:sp>
      <p:graphicFrame>
        <p:nvGraphicFramePr>
          <p:cNvPr id="10" name="Table 9" descr="Hospital Inpatient Stay&#10;$1,184 deductible and no coinsurance for days 1–60 each benefit period &#10;$296 per day for days 61–90 each benefit period &#10;$592 per “lifetime reserve day” after day 90 of each benefit period (up to 60 days over your lifetime) &#10;All costs for each day after the lifetime reserve days &#10;Inpatient mental health care in a psychiatric hospital limited to 190 days in a lifetime&#10;&#10;&#10;Skilled Nursing Facility Stay&#10;$0 for the first 20 days each benefit period &#10;$148 per day for days 21–100 each benefit period &#10;All costs for each day after day 100 in a benefit period &#10;&#10;Home Health Care&#10;$0 for home health care services &#10;20% of the Medicare-approved amount for durable medical equipment&#10;"/>
          <p:cNvGraphicFramePr>
            <a:graphicFrameLocks noGrp="1"/>
          </p:cNvGraphicFramePr>
          <p:nvPr>
            <p:extLst>
              <p:ext uri="{D42A27DB-BD31-4B8C-83A1-F6EECF244321}">
                <p14:modId xmlns:p14="http://schemas.microsoft.com/office/powerpoint/2010/main" val="3343682663"/>
              </p:ext>
            </p:extLst>
          </p:nvPr>
        </p:nvGraphicFramePr>
        <p:xfrm>
          <a:off x="0" y="1070809"/>
          <a:ext cx="9143999" cy="5394276"/>
        </p:xfrm>
        <a:graphic>
          <a:graphicData uri="http://schemas.openxmlformats.org/drawingml/2006/table">
            <a:tbl>
              <a:tblPr firstRow="1" bandRow="1">
                <a:tableStyleId>{BC89EF96-8CEA-46FF-86C4-4CE0E7609802}</a:tableStyleId>
              </a:tblPr>
              <a:tblGrid>
                <a:gridCol w="1865514"/>
                <a:gridCol w="7278485"/>
              </a:tblGrid>
              <a:tr h="3115904">
                <a:tc>
                  <a:txBody>
                    <a:bodyPr/>
                    <a:lstStyle/>
                    <a:p>
                      <a:r>
                        <a:rPr lang="en-US" sz="2400" b="1" baseline="0" dirty="0" smtClean="0"/>
                        <a:t>Hospital Inpatient Stay</a:t>
                      </a:r>
                      <a:endParaRPr lang="en-US" sz="2400" b="1" baseline="0" dirty="0" smtClean="0">
                        <a:latin typeface="+mj-lt"/>
                      </a:endParaRPr>
                    </a:p>
                  </a:txBody>
                  <a:tcPr marL="68580" marR="68580" marT="34288" marB="34288"/>
                </a:tc>
                <a:tc>
                  <a:txBody>
                    <a:bodyPr/>
                    <a:lstStyle/>
                    <a:p>
                      <a:pPr marL="342900" indent="-342900">
                        <a:spcAft>
                          <a:spcPts val="300"/>
                        </a:spcAft>
                        <a:buFont typeface="Wingdings" pitchFamily="2" charset="2"/>
                        <a:buChar char="§"/>
                      </a:pPr>
                      <a:r>
                        <a:rPr lang="en-US" sz="2200" b="0" baseline="0" dirty="0" smtClean="0"/>
                        <a:t>The </a:t>
                      </a:r>
                      <a:r>
                        <a:rPr lang="en-US" sz="2200" b="1" baseline="0" dirty="0" smtClean="0"/>
                        <a:t>$1,340 deductible </a:t>
                      </a:r>
                      <a:r>
                        <a:rPr lang="en-US" sz="2200" b="0" baseline="0" dirty="0" smtClean="0"/>
                        <a:t>and no coinsurance for days 1–60 of each benefit period </a:t>
                      </a:r>
                    </a:p>
                    <a:p>
                      <a:pPr marL="342900" indent="-342900">
                        <a:spcAft>
                          <a:spcPts val="300"/>
                        </a:spcAft>
                        <a:buFont typeface="Wingdings" pitchFamily="2" charset="2"/>
                        <a:buChar char="§"/>
                      </a:pPr>
                      <a:r>
                        <a:rPr lang="en-US" sz="2200" b="1" baseline="0" dirty="0" smtClean="0"/>
                        <a:t>$335 </a:t>
                      </a:r>
                      <a:r>
                        <a:rPr lang="en-US" sz="2200" b="0" baseline="0" dirty="0" smtClean="0"/>
                        <a:t>per day for days 61–90 each benefit period </a:t>
                      </a:r>
                    </a:p>
                    <a:p>
                      <a:pPr marL="342900" indent="-342900">
                        <a:spcAft>
                          <a:spcPts val="300"/>
                        </a:spcAft>
                        <a:buFont typeface="Wingdings" pitchFamily="2" charset="2"/>
                        <a:buChar char="§"/>
                      </a:pPr>
                      <a:r>
                        <a:rPr lang="en-US" sz="2200" b="1" baseline="0" dirty="0" smtClean="0"/>
                        <a:t>$670 </a:t>
                      </a:r>
                      <a:r>
                        <a:rPr lang="en-US" sz="2200" b="0" baseline="0" dirty="0" smtClean="0"/>
                        <a:t>per “lifetime reserve day” after day 90 of each benefit period (up to 60 days over your lifetime) </a:t>
                      </a:r>
                    </a:p>
                    <a:p>
                      <a:pPr marL="342900" indent="-342900">
                        <a:spcAft>
                          <a:spcPts val="300"/>
                        </a:spcAft>
                        <a:buFont typeface="Wingdings" pitchFamily="2" charset="2"/>
                        <a:buChar char="§"/>
                      </a:pPr>
                      <a:r>
                        <a:rPr lang="en-US" sz="2200" b="0" baseline="0" dirty="0" smtClean="0"/>
                        <a:t>All costs for each day after the lifetime reserve days </a:t>
                      </a:r>
                    </a:p>
                    <a:p>
                      <a:pPr marL="342900" indent="-342900">
                        <a:spcAft>
                          <a:spcPts val="300"/>
                        </a:spcAft>
                        <a:buFont typeface="Wingdings" pitchFamily="2" charset="2"/>
                        <a:buChar char="§"/>
                      </a:pPr>
                      <a:r>
                        <a:rPr lang="en-US" sz="2200" b="0" baseline="0" dirty="0" smtClean="0"/>
                        <a:t>Inpatient mental health care in a psychiatric hospital limited to 190 days in a lifetime</a:t>
                      </a:r>
                      <a:endParaRPr lang="en-US" sz="2200" b="0" baseline="0" dirty="0" smtClean="0">
                        <a:latin typeface="Minion Pro"/>
                      </a:endParaRPr>
                    </a:p>
                  </a:txBody>
                  <a:tcPr marL="68580" marR="68580" marT="34288" marB="34288"/>
                </a:tc>
              </a:tr>
              <a:tr h="1101717">
                <a:tc>
                  <a:txBody>
                    <a:bodyPr/>
                    <a:lstStyle/>
                    <a:p>
                      <a:r>
                        <a:rPr lang="en-US" sz="2400" b="1" dirty="0" smtClean="0"/>
                        <a:t>Skilled Nursing Facility Care</a:t>
                      </a:r>
                      <a:endParaRPr lang="en-US" sz="2400" b="1" dirty="0"/>
                    </a:p>
                  </a:txBody>
                  <a:tcPr marL="68580" marR="68580" marT="34288" marB="34288"/>
                </a:tc>
                <a:tc>
                  <a:txBody>
                    <a:bodyPr/>
                    <a:lstStyle/>
                    <a:p>
                      <a:pPr marL="342900" indent="-342900">
                        <a:spcAft>
                          <a:spcPts val="300"/>
                        </a:spcAft>
                        <a:buFont typeface="Wingdings" pitchFamily="2" charset="2"/>
                        <a:buChar char="§"/>
                      </a:pPr>
                      <a:r>
                        <a:rPr lang="en-US" sz="2200" b="1" kern="1200" baseline="0" dirty="0" smtClean="0"/>
                        <a:t>$0</a:t>
                      </a:r>
                      <a:r>
                        <a:rPr lang="en-US" sz="2200" kern="1200" baseline="0" dirty="0" smtClean="0"/>
                        <a:t> for the first 20 days of each benefit period</a:t>
                      </a:r>
                    </a:p>
                    <a:p>
                      <a:pPr marL="342900" indent="-342900">
                        <a:spcAft>
                          <a:spcPts val="300"/>
                        </a:spcAft>
                        <a:buFont typeface="Wingdings" pitchFamily="2" charset="2"/>
                        <a:buChar char="§"/>
                      </a:pPr>
                      <a:r>
                        <a:rPr lang="en-US" sz="2200" b="1" kern="1200" baseline="0" dirty="0" smtClean="0"/>
                        <a:t>$167.50 </a:t>
                      </a:r>
                      <a:r>
                        <a:rPr lang="en-US" sz="2200" kern="1200" baseline="0" dirty="0" smtClean="0"/>
                        <a:t>per day for days 21–100 of each benefit period </a:t>
                      </a:r>
                    </a:p>
                    <a:p>
                      <a:pPr marL="342900" indent="-342900">
                        <a:spcAft>
                          <a:spcPts val="300"/>
                        </a:spcAft>
                        <a:buFont typeface="Wingdings" pitchFamily="2" charset="2"/>
                        <a:buChar char="§"/>
                      </a:pPr>
                      <a:r>
                        <a:rPr lang="en-US" sz="2200" kern="1200" baseline="0" dirty="0" smtClean="0"/>
                        <a:t>All costs for each day after day 100 in a benefit period </a:t>
                      </a:r>
                      <a:endParaRPr lang="en-US" sz="2200" dirty="0"/>
                    </a:p>
                  </a:txBody>
                  <a:tcPr marL="68580" marR="68580" marT="34288" marB="34288"/>
                </a:tc>
              </a:tr>
              <a:tr h="1067921">
                <a:tc>
                  <a:txBody>
                    <a:bodyPr/>
                    <a:lstStyle/>
                    <a:p>
                      <a:r>
                        <a:rPr lang="en-US" sz="2400" b="1" kern="1200" dirty="0" smtClean="0"/>
                        <a:t>Home Health Care Services</a:t>
                      </a:r>
                      <a:endParaRPr lang="en-US" sz="2400" b="1" kern="1200" dirty="0">
                        <a:solidFill>
                          <a:schemeClr val="dk1"/>
                        </a:solidFill>
                        <a:latin typeface="+mn-lt"/>
                        <a:ea typeface="+mn-ea"/>
                        <a:cs typeface="+mn-cs"/>
                      </a:endParaRPr>
                    </a:p>
                  </a:txBody>
                  <a:tcPr marL="68580" marR="68580" marT="34288" marB="34288"/>
                </a:tc>
                <a:tc>
                  <a:txBody>
                    <a:bodyPr/>
                    <a:lstStyle/>
                    <a:p>
                      <a:pPr marL="341313" indent="-341313">
                        <a:spcAft>
                          <a:spcPts val="300"/>
                        </a:spcAft>
                        <a:buFont typeface="Wingdings" pitchFamily="2" charset="2"/>
                        <a:buChar char="§"/>
                        <a:tabLst>
                          <a:tab pos="292100" algn="l"/>
                        </a:tabLst>
                      </a:pPr>
                      <a:r>
                        <a:rPr lang="en-US" sz="2200" b="1" dirty="0" smtClean="0"/>
                        <a:t>$0</a:t>
                      </a:r>
                      <a:r>
                        <a:rPr lang="en-US" sz="2200" dirty="0" smtClean="0"/>
                        <a:t> for home health care services </a:t>
                      </a:r>
                    </a:p>
                    <a:p>
                      <a:pPr marL="341313" indent="-341313">
                        <a:spcAft>
                          <a:spcPts val="300"/>
                        </a:spcAft>
                        <a:buFont typeface="Wingdings" pitchFamily="2" charset="2"/>
                        <a:buChar char="§"/>
                        <a:tabLst>
                          <a:tab pos="292100" algn="l"/>
                        </a:tabLst>
                      </a:pPr>
                      <a:r>
                        <a:rPr lang="en-US" sz="2200" dirty="0" smtClean="0"/>
                        <a:t>20%</a:t>
                      </a:r>
                      <a:r>
                        <a:rPr lang="en-US" sz="2200" baseline="0" dirty="0" smtClean="0"/>
                        <a:t> </a:t>
                      </a:r>
                      <a:r>
                        <a:rPr lang="en-US" sz="2200" dirty="0" smtClean="0"/>
                        <a:t>of the Medicare-approved amount for durable medical equipment</a:t>
                      </a:r>
                      <a:endParaRPr lang="en-US" sz="2200" dirty="0"/>
                    </a:p>
                  </a:txBody>
                  <a:tcPr marL="68580" marR="68580" marT="34288" marB="34288"/>
                </a:tc>
              </a:tr>
            </a:tbl>
          </a:graphicData>
        </a:graphic>
      </p:graphicFrame>
      <p:sp>
        <p:nvSpPr>
          <p:cNvPr id="2" name="Date Placeholder 1"/>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19</a:t>
            </a:fld>
            <a:endParaRPr lang="en-US" dirty="0"/>
          </a:p>
        </p:txBody>
      </p:sp>
    </p:spTree>
    <p:extLst>
      <p:ext uri="{BB962C8B-B14F-4D97-AF65-F5344CB8AC3E}">
        <p14:creationId xmlns:p14="http://schemas.microsoft.com/office/powerpoint/2010/main" val="3889928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1"/>
          </p:nvPr>
        </p:nvSpPr>
        <p:spPr>
          <a:xfrm>
            <a:off x="628649" y="1390567"/>
            <a:ext cx="6740979" cy="4786396"/>
          </a:xfrm>
        </p:spPr>
        <p:txBody>
          <a:bodyPr/>
          <a:lstStyle/>
          <a:p>
            <a:pPr marL="0" indent="0">
              <a:buNone/>
            </a:pPr>
            <a:r>
              <a:rPr lang="en-US" sz="1800" b="1" dirty="0" smtClean="0"/>
              <a:t>Lesson 1</a:t>
            </a:r>
            <a:r>
              <a:rPr lang="en-US" sz="1800" dirty="0" smtClean="0"/>
              <a:t>—What is Medicare?..................................................................</a:t>
            </a:r>
          </a:p>
          <a:p>
            <a:pPr marL="0" indent="0">
              <a:buNone/>
            </a:pPr>
            <a:r>
              <a:rPr lang="en-US" sz="1800" b="1" dirty="0" smtClean="0"/>
              <a:t>Lesson 2</a:t>
            </a:r>
            <a:r>
              <a:rPr lang="en-US" sz="1800" dirty="0" smtClean="0"/>
              <a:t>—Decision</a:t>
            </a:r>
            <a:r>
              <a:rPr lang="en-US" sz="1800" dirty="0"/>
              <a:t>: How Do I </a:t>
            </a:r>
            <a:r>
              <a:rPr lang="en-US" sz="1800" dirty="0" smtClean="0"/>
              <a:t>Want to </a:t>
            </a:r>
            <a:r>
              <a:rPr lang="en-US" sz="1800" dirty="0"/>
              <a:t>Get My </a:t>
            </a:r>
            <a:r>
              <a:rPr lang="en-US" sz="1800" dirty="0" smtClean="0"/>
              <a:t>Medicare Coverage?.....</a:t>
            </a:r>
          </a:p>
          <a:p>
            <a:pPr marL="0" indent="0">
              <a:buNone/>
            </a:pPr>
            <a:r>
              <a:rPr lang="en-US" sz="1800" b="1" dirty="0" smtClean="0"/>
              <a:t>Lesson 3</a:t>
            </a:r>
            <a:r>
              <a:rPr lang="en-US" sz="1800" dirty="0" smtClean="0"/>
              <a:t>—What’s a Medigap Policy?.......................................................</a:t>
            </a:r>
          </a:p>
          <a:p>
            <a:pPr marL="0" indent="0">
              <a:buNone/>
            </a:pPr>
            <a:r>
              <a:rPr lang="en-US" sz="1800" b="1" dirty="0" smtClean="0"/>
              <a:t>Lesson 4</a:t>
            </a:r>
            <a:r>
              <a:rPr lang="en-US" sz="1800" dirty="0"/>
              <a:t>—Part </a:t>
            </a:r>
            <a:r>
              <a:rPr lang="en-US" sz="1800" dirty="0" smtClean="0"/>
              <a:t>D: Medicare Prescription </a:t>
            </a:r>
            <a:r>
              <a:rPr lang="en-US" sz="1800" dirty="0"/>
              <a:t>Drug </a:t>
            </a:r>
            <a:r>
              <a:rPr lang="en-US" sz="1800" dirty="0" smtClean="0"/>
              <a:t>Coverage........................</a:t>
            </a:r>
          </a:p>
          <a:p>
            <a:pPr marL="0" indent="0">
              <a:buNone/>
            </a:pPr>
            <a:r>
              <a:rPr lang="en-US" sz="1800" b="1" dirty="0" smtClean="0"/>
              <a:t>Lesson 5</a:t>
            </a:r>
            <a:r>
              <a:rPr lang="en-US" sz="1800" dirty="0" smtClean="0"/>
              <a:t>—Part C: Medicare Advantage...................................................</a:t>
            </a:r>
          </a:p>
          <a:p>
            <a:pPr marL="0" indent="0">
              <a:buNone/>
            </a:pPr>
            <a:r>
              <a:rPr lang="en-US" sz="1800" b="1" dirty="0" smtClean="0"/>
              <a:t>Lesson 6</a:t>
            </a:r>
            <a:r>
              <a:rPr lang="en-US" sz="1800" dirty="0" smtClean="0"/>
              <a:t>—Medicare </a:t>
            </a:r>
            <a:r>
              <a:rPr lang="en-US" sz="1800" dirty="0"/>
              <a:t>and the Health Insurance </a:t>
            </a:r>
            <a:r>
              <a:rPr lang="en-US" sz="1800" dirty="0" smtClean="0"/>
              <a:t>Marketplace..................</a:t>
            </a:r>
          </a:p>
          <a:p>
            <a:pPr marL="0" indent="0">
              <a:buNone/>
            </a:pPr>
            <a:r>
              <a:rPr lang="en-US" sz="1800" b="1" dirty="0" smtClean="0"/>
              <a:t>Lesson 7</a:t>
            </a:r>
            <a:r>
              <a:rPr lang="en-US" sz="1800" dirty="0" smtClean="0"/>
              <a:t>—Help </a:t>
            </a:r>
            <a:r>
              <a:rPr lang="en-US" sz="1800" dirty="0"/>
              <a:t>for People With Limited Income and </a:t>
            </a:r>
            <a:r>
              <a:rPr lang="en-US" sz="1800" dirty="0" smtClean="0"/>
              <a:t>Resources............</a:t>
            </a:r>
          </a:p>
          <a:p>
            <a:pPr marL="0" indent="0">
              <a:buNone/>
            </a:pPr>
            <a:r>
              <a:rPr lang="en-US" sz="1800" dirty="0" smtClean="0"/>
              <a:t>Helpful Websites.......................................................................................</a:t>
            </a:r>
          </a:p>
          <a:p>
            <a:pPr marL="0" indent="0">
              <a:buNone/>
            </a:pPr>
            <a:r>
              <a:rPr lang="en-US" sz="1800" dirty="0"/>
              <a:t>Key Points to Remember </a:t>
            </a:r>
            <a:r>
              <a:rPr lang="en-US" sz="1800" dirty="0" smtClean="0"/>
              <a:t>.........................................................................</a:t>
            </a:r>
          </a:p>
          <a:p>
            <a:pPr marL="0" indent="0">
              <a:buNone/>
            </a:pPr>
            <a:r>
              <a:rPr lang="en-US" sz="1800" dirty="0" smtClean="0"/>
              <a:t>Acronyms..................................................................................................</a:t>
            </a:r>
            <a:endParaRPr lang="en-US" sz="1800" b="1" dirty="0"/>
          </a:p>
        </p:txBody>
      </p:sp>
      <p:sp>
        <p:nvSpPr>
          <p:cNvPr id="4" name="Content Placeholder 3"/>
          <p:cNvSpPr>
            <a:spLocks noGrp="1"/>
          </p:cNvSpPr>
          <p:nvPr>
            <p:ph sz="half" idx="2"/>
          </p:nvPr>
        </p:nvSpPr>
        <p:spPr>
          <a:xfrm>
            <a:off x="7562850" y="1390567"/>
            <a:ext cx="1200150" cy="4786396"/>
          </a:xfrm>
        </p:spPr>
        <p:txBody>
          <a:bodyPr/>
          <a:lstStyle/>
          <a:p>
            <a:pPr marL="0" indent="0" algn="r">
              <a:buNone/>
            </a:pPr>
            <a:r>
              <a:rPr lang="en-US" sz="1800" dirty="0" smtClean="0"/>
              <a:t>4-14</a:t>
            </a:r>
          </a:p>
          <a:p>
            <a:pPr marL="0" indent="0" algn="r">
              <a:buNone/>
            </a:pPr>
            <a:r>
              <a:rPr lang="en-US" sz="1800" dirty="0" smtClean="0"/>
              <a:t>15-30</a:t>
            </a:r>
            <a:endParaRPr lang="en-US" sz="1800" dirty="0" smtClean="0"/>
          </a:p>
          <a:p>
            <a:pPr marL="0" indent="0" algn="r">
              <a:buNone/>
            </a:pPr>
            <a:r>
              <a:rPr lang="en-US" sz="1800" dirty="0" smtClean="0"/>
              <a:t>31-36</a:t>
            </a:r>
            <a:endParaRPr lang="en-US" sz="1800" dirty="0" smtClean="0"/>
          </a:p>
          <a:p>
            <a:pPr marL="0" indent="0" algn="r">
              <a:buNone/>
            </a:pPr>
            <a:r>
              <a:rPr lang="en-US" sz="1800" dirty="0" smtClean="0"/>
              <a:t>37-44</a:t>
            </a:r>
            <a:endParaRPr lang="en-US" sz="1800" dirty="0" smtClean="0"/>
          </a:p>
          <a:p>
            <a:pPr marL="0" indent="0" algn="r">
              <a:buNone/>
            </a:pPr>
            <a:r>
              <a:rPr lang="en-US" sz="1800" dirty="0" smtClean="0"/>
              <a:t>45-52</a:t>
            </a:r>
            <a:endParaRPr lang="en-US" sz="1800" dirty="0" smtClean="0"/>
          </a:p>
          <a:p>
            <a:pPr marL="0" indent="0" algn="r">
              <a:buNone/>
            </a:pPr>
            <a:r>
              <a:rPr lang="en-US" sz="1800" dirty="0" smtClean="0"/>
              <a:t>53-57</a:t>
            </a:r>
            <a:endParaRPr lang="en-US" sz="1800" dirty="0" smtClean="0"/>
          </a:p>
          <a:p>
            <a:pPr marL="0" indent="0" algn="r">
              <a:buNone/>
            </a:pPr>
            <a:r>
              <a:rPr lang="en-US" sz="1800" dirty="0" smtClean="0"/>
              <a:t>58-60</a:t>
            </a:r>
            <a:endParaRPr lang="en-US" sz="1800" dirty="0" smtClean="0"/>
          </a:p>
          <a:p>
            <a:pPr marL="0" indent="0" algn="r">
              <a:buNone/>
            </a:pPr>
            <a:r>
              <a:rPr lang="en-US" sz="1800" dirty="0" smtClean="0"/>
              <a:t>61</a:t>
            </a:r>
            <a:endParaRPr lang="en-US" sz="1800" dirty="0" smtClean="0"/>
          </a:p>
          <a:p>
            <a:pPr marL="0" indent="0" algn="r">
              <a:buNone/>
            </a:pPr>
            <a:r>
              <a:rPr lang="en-US" sz="1800" dirty="0" smtClean="0"/>
              <a:t>62</a:t>
            </a:r>
            <a:endParaRPr lang="en-US" sz="1800" dirty="0" smtClean="0"/>
          </a:p>
          <a:p>
            <a:pPr marL="0" indent="0" algn="r">
              <a:buNone/>
            </a:pPr>
            <a:r>
              <a:rPr lang="en-US" sz="1800" dirty="0" smtClean="0"/>
              <a:t>63-64</a:t>
            </a:r>
            <a:endParaRPr lang="en-US" sz="1800" dirty="0" smtClean="0"/>
          </a:p>
        </p:txBody>
      </p:sp>
      <p:sp>
        <p:nvSpPr>
          <p:cNvPr id="8" name="Date Placeholder 7"/>
          <p:cNvSpPr>
            <a:spLocks noGrp="1"/>
          </p:cNvSpPr>
          <p:nvPr>
            <p:ph type="dt" sz="half" idx="13"/>
          </p:nvPr>
        </p:nvSpPr>
        <p:spPr/>
        <p:txBody>
          <a:bodyPr/>
          <a:lstStyle/>
          <a:p>
            <a:r>
              <a:rPr lang="en-US" smtClean="0"/>
              <a:t>March 2018</a:t>
            </a:r>
            <a:endParaRPr lang="en-US" dirty="0"/>
          </a:p>
        </p:txBody>
      </p:sp>
      <p:sp>
        <p:nvSpPr>
          <p:cNvPr id="9" name="Footer Placeholder 8"/>
          <p:cNvSpPr>
            <a:spLocks noGrp="1"/>
          </p:cNvSpPr>
          <p:nvPr>
            <p:ph type="ftr" sz="quarter" idx="11"/>
          </p:nvPr>
        </p:nvSpPr>
        <p:spPr/>
        <p:txBody>
          <a:bodyPr/>
          <a:lstStyle/>
          <a:p>
            <a:r>
              <a:rPr lang="en-US" smtClean="0"/>
              <a:t>Getting Started With Medicare</a:t>
            </a:r>
            <a:endParaRPr lang="en-US" dirty="0"/>
          </a:p>
        </p:txBody>
      </p:sp>
      <p:sp>
        <p:nvSpPr>
          <p:cNvPr id="10" name="Slide Number Placeholder 9"/>
          <p:cNvSpPr>
            <a:spLocks noGrp="1"/>
          </p:cNvSpPr>
          <p:nvPr>
            <p:ph type="sldNum" sz="quarter" idx="12"/>
          </p:nvPr>
        </p:nvSpPr>
        <p:spPr/>
        <p:txBody>
          <a:bodyPr/>
          <a:lstStyle/>
          <a:p>
            <a:fld id="{D3B75908-2BC4-4CCC-BE4B-63652A0FD379}" type="slidenum">
              <a:rPr lang="en-US" smtClean="0"/>
              <a:t>2</a:t>
            </a:fld>
            <a:endParaRPr lang="en-US" dirty="0"/>
          </a:p>
        </p:txBody>
      </p:sp>
    </p:spTree>
    <p:extLst>
      <p:ext uri="{BB962C8B-B14F-4D97-AF65-F5344CB8AC3E}">
        <p14:creationId xmlns:p14="http://schemas.microsoft.com/office/powerpoint/2010/main" val="1522316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t>Benefit Periods</a:t>
            </a:r>
          </a:p>
        </p:txBody>
      </p:sp>
      <p:sp>
        <p:nvSpPr>
          <p:cNvPr id="26628" name="Rectangle 3"/>
          <p:cNvSpPr>
            <a:spLocks noGrp="1" noChangeArrowheads="1"/>
          </p:cNvSpPr>
          <p:nvPr>
            <p:ph idx="1"/>
          </p:nvPr>
        </p:nvSpPr>
        <p:spPr>
          <a:xfrm>
            <a:off x="628650" y="1171074"/>
            <a:ext cx="8286750" cy="5005889"/>
          </a:xfrm>
        </p:spPr>
        <p:txBody>
          <a:bodyPr/>
          <a:lstStyle/>
          <a:p>
            <a:r>
              <a:rPr lang="en-US" dirty="0" smtClean="0"/>
              <a:t>Measures use of inpatient hospital and skilled nursing facility (SNF) services</a:t>
            </a:r>
          </a:p>
          <a:p>
            <a:r>
              <a:rPr lang="en-US" dirty="0" smtClean="0"/>
              <a:t>Begins the day you first get inpatient care</a:t>
            </a:r>
          </a:p>
          <a:p>
            <a:pPr lvl="1"/>
            <a:r>
              <a:rPr lang="en-US" dirty="0" smtClean="0"/>
              <a:t>In hospital or SNF</a:t>
            </a:r>
          </a:p>
          <a:p>
            <a:r>
              <a:rPr lang="en-US" dirty="0" smtClean="0"/>
              <a:t>Ends when not in hospital/SNF 60 days in a row  </a:t>
            </a:r>
          </a:p>
          <a:p>
            <a:r>
              <a:rPr lang="en-US" dirty="0" smtClean="0"/>
              <a:t>Pay Part A deductible for each benefit period</a:t>
            </a:r>
          </a:p>
          <a:p>
            <a:r>
              <a:rPr lang="en-US" dirty="0" smtClean="0"/>
              <a:t>No limit to number of benefit periods you can have</a:t>
            </a:r>
          </a:p>
          <a:p>
            <a:endParaRPr lang="en-US" dirty="0" smtClean="0"/>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20</a:t>
            </a:fld>
            <a:endParaRPr lang="en-US" dirty="0"/>
          </a:p>
        </p:txBody>
      </p:sp>
    </p:spTree>
    <p:custDataLst>
      <p:tags r:id="rId1"/>
    </p:custDataLst>
    <p:extLst>
      <p:ext uri="{BB962C8B-B14F-4D97-AF65-F5344CB8AC3E}">
        <p14:creationId xmlns:p14="http://schemas.microsoft.com/office/powerpoint/2010/main" val="276769348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1"/>
            <a:ext cx="8387861" cy="1026694"/>
          </a:xfrm>
        </p:spPr>
        <p:txBody>
          <a:bodyPr>
            <a:normAutofit fontScale="90000"/>
          </a:bodyPr>
          <a:lstStyle/>
          <a:p>
            <a:r>
              <a:rPr lang="en-US" dirty="0" smtClean="0"/>
              <a:t/>
            </a:r>
            <a:br>
              <a:rPr lang="en-US" dirty="0" smtClean="0"/>
            </a:br>
            <a:r>
              <a:rPr lang="en-US" sz="4000" dirty="0" smtClean="0"/>
              <a:t>Decision: Do I Need to Sign up for Part A?</a:t>
            </a:r>
            <a:br>
              <a:rPr lang="en-US" sz="4000" dirty="0" smtClean="0"/>
            </a:br>
            <a:endParaRPr lang="en-US" sz="4000" dirty="0"/>
          </a:p>
        </p:txBody>
      </p:sp>
      <p:sp>
        <p:nvSpPr>
          <p:cNvPr id="3" name="Content Placeholder 2"/>
          <p:cNvSpPr>
            <a:spLocks noGrp="1"/>
          </p:cNvSpPr>
          <p:nvPr>
            <p:ph idx="1"/>
          </p:nvPr>
        </p:nvSpPr>
        <p:spPr/>
        <p:txBody>
          <a:bodyPr>
            <a:normAutofit/>
          </a:bodyPr>
          <a:lstStyle/>
          <a:p>
            <a:r>
              <a:rPr lang="en-US" dirty="0" smtClean="0"/>
              <a:t>Consider</a:t>
            </a:r>
          </a:p>
          <a:p>
            <a:pPr lvl="1"/>
            <a:r>
              <a:rPr lang="en-US" dirty="0" smtClean="0"/>
              <a:t>It’s free for most people</a:t>
            </a:r>
          </a:p>
          <a:p>
            <a:pPr lvl="1"/>
            <a:r>
              <a:rPr lang="en-US" dirty="0" smtClean="0"/>
              <a:t>You can pay for it if your work history isn’t sufficient</a:t>
            </a:r>
          </a:p>
          <a:p>
            <a:pPr marL="1150938" lvl="2" indent="-334963"/>
            <a:r>
              <a:rPr lang="en-US" dirty="0" smtClean="0"/>
              <a:t>There may be a penalty if you delay</a:t>
            </a:r>
          </a:p>
          <a:p>
            <a:pPr lvl="1"/>
            <a:r>
              <a:rPr lang="en-US" dirty="0" smtClean="0"/>
              <a:t>If you/your spouse is actively working and covered by an employer plan</a:t>
            </a:r>
          </a:p>
          <a:p>
            <a:pPr marL="1150938" lvl="2" indent="-334963"/>
            <a:r>
              <a:rPr lang="en-US" dirty="0"/>
              <a:t>Talk to your benefits administrator</a:t>
            </a:r>
          </a:p>
          <a:p>
            <a:pPr lvl="0"/>
            <a:r>
              <a:rPr lang="en-US" dirty="0" smtClean="0"/>
              <a:t>Stop contributions to Health Savings Account 6 months prior to enrollment</a:t>
            </a:r>
          </a:p>
        </p:txBody>
      </p:sp>
      <p:sp>
        <p:nvSpPr>
          <p:cNvPr id="6" name="Date Placeholder 5"/>
          <p:cNvSpPr>
            <a:spLocks noGrp="1"/>
          </p:cNvSpPr>
          <p:nvPr>
            <p:ph type="dt" sz="half" idx="10"/>
          </p:nvPr>
        </p:nvSpPr>
        <p:spPr/>
        <p:txBody>
          <a:bodyPr/>
          <a:lstStyle/>
          <a:p>
            <a:r>
              <a:rPr lang="en-US" smtClean="0"/>
              <a:t>March 2018</a:t>
            </a:r>
            <a:endParaRPr lang="en-US" dirty="0"/>
          </a:p>
        </p:txBody>
      </p:sp>
      <p:sp>
        <p:nvSpPr>
          <p:cNvPr id="8" name="Footer Placeholder 7"/>
          <p:cNvSpPr>
            <a:spLocks noGrp="1"/>
          </p:cNvSpPr>
          <p:nvPr>
            <p:ph type="ftr" sz="quarter" idx="11"/>
          </p:nvPr>
        </p:nvSpPr>
        <p:spPr/>
        <p:txBody>
          <a:bodyPr/>
          <a:lstStyle/>
          <a:p>
            <a:r>
              <a:rPr lang="en-US" smtClean="0"/>
              <a:t>Getting Started With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21</a:t>
            </a:fld>
            <a:endParaRPr lang="en-US" dirty="0"/>
          </a:p>
        </p:txBody>
      </p:sp>
    </p:spTree>
    <p:extLst>
      <p:ext uri="{BB962C8B-B14F-4D97-AF65-F5344CB8AC3E}">
        <p14:creationId xmlns:p14="http://schemas.microsoft.com/office/powerpoint/2010/main" val="619300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26694"/>
          </a:xfrm>
        </p:spPr>
        <p:txBody>
          <a:bodyPr>
            <a:noAutofit/>
          </a:bodyPr>
          <a:lstStyle/>
          <a:p>
            <a:r>
              <a:rPr lang="en-US" dirty="0" smtClean="0"/>
              <a:t>Original Medicare </a:t>
            </a:r>
            <a:br>
              <a:rPr lang="en-US" dirty="0" smtClean="0"/>
            </a:br>
            <a:r>
              <a:rPr lang="en-US" dirty="0" smtClean="0"/>
              <a:t>Part B—Medical Insurance</a:t>
            </a:r>
            <a:endParaRPr lang="en-US" dirty="0"/>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9" name="Footer Placeholder 8"/>
          <p:cNvSpPr>
            <a:spLocks noGrp="1"/>
          </p:cNvSpPr>
          <p:nvPr>
            <p:ph type="ftr" sz="quarter" idx="11"/>
          </p:nvPr>
        </p:nvSpPr>
        <p:spPr/>
        <p:txBody>
          <a:bodyPr/>
          <a:lstStyle/>
          <a:p>
            <a:r>
              <a:rPr lang="en-US" smtClean="0"/>
              <a:t>Getting Started With Medicare</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22</a:t>
            </a:fld>
            <a:endParaRPr lang="en-US" dirty="0"/>
          </a:p>
        </p:txBody>
      </p:sp>
      <p:grpSp>
        <p:nvGrpSpPr>
          <p:cNvPr id="13" name="Group 12" title="Part B icon"/>
          <p:cNvGrpSpPr>
            <a:grpSpLocks noChangeAspect="1"/>
          </p:cNvGrpSpPr>
          <p:nvPr/>
        </p:nvGrpSpPr>
        <p:grpSpPr>
          <a:xfrm>
            <a:off x="212017" y="2656957"/>
            <a:ext cx="1880711" cy="1371600"/>
            <a:chOff x="153025" y="1963783"/>
            <a:chExt cx="1568748" cy="1144086"/>
          </a:xfrm>
        </p:grpSpPr>
        <p:pic>
          <p:nvPicPr>
            <p:cNvPr id="14" name="Picture 13"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5" name="TextBox 14"/>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
        <p:nvSpPr>
          <p:cNvPr id="16" name="Rectangle 15"/>
          <p:cNvSpPr/>
          <p:nvPr/>
        </p:nvSpPr>
        <p:spPr>
          <a:xfrm>
            <a:off x="1827052" y="1214812"/>
            <a:ext cx="7096981" cy="5034712"/>
          </a:xfrm>
          <a:prstGeom prst="rect">
            <a:avLst/>
          </a:prstGeom>
        </p:spPr>
        <p:txBody>
          <a:bodyPr wrap="square">
            <a:spAutoFit/>
          </a:bodyPr>
          <a:lstStyle/>
          <a:p>
            <a:pPr>
              <a:spcBef>
                <a:spcPts val="451"/>
              </a:spcBef>
            </a:pPr>
            <a:r>
              <a:rPr lang="en-US" sz="2600" b="1" dirty="0">
                <a:solidFill>
                  <a:prstClr val="black"/>
                </a:solidFill>
              </a:rPr>
              <a:t>Part B—Medical Insurance </a:t>
            </a:r>
            <a:r>
              <a:rPr lang="en-US" sz="2600" dirty="0">
                <a:solidFill>
                  <a:prstClr val="black"/>
                </a:solidFill>
              </a:rPr>
              <a:t>helps cover medically necessary</a:t>
            </a:r>
          </a:p>
          <a:p>
            <a:pPr marL="342891" indent="-342891">
              <a:spcBef>
                <a:spcPts val="451"/>
              </a:spcBef>
              <a:buFont typeface="Wingdings" panose="05000000000000000000" pitchFamily="2" charset="2"/>
              <a:buChar char="ü"/>
            </a:pPr>
            <a:r>
              <a:rPr lang="en-US" sz="2400" dirty="0">
                <a:solidFill>
                  <a:prstClr val="black"/>
                </a:solidFill>
              </a:rPr>
              <a:t>Doctors’ services</a:t>
            </a:r>
          </a:p>
          <a:p>
            <a:pPr marL="342891" indent="-342891">
              <a:spcBef>
                <a:spcPts val="451"/>
              </a:spcBef>
              <a:buFont typeface="Wingdings" panose="05000000000000000000" pitchFamily="2" charset="2"/>
              <a:buChar char="ü"/>
            </a:pPr>
            <a:r>
              <a:rPr lang="en-US" sz="2400" dirty="0">
                <a:solidFill>
                  <a:prstClr val="black"/>
                </a:solidFill>
              </a:rPr>
              <a:t>Outpatient medical and surgical services and supplies</a:t>
            </a:r>
          </a:p>
          <a:p>
            <a:pPr marL="342891" indent="-342891">
              <a:spcBef>
                <a:spcPts val="451"/>
              </a:spcBef>
              <a:buFont typeface="Wingdings" panose="05000000000000000000" pitchFamily="2" charset="2"/>
              <a:buChar char="ü"/>
            </a:pPr>
            <a:r>
              <a:rPr lang="en-US" sz="2400" dirty="0">
                <a:solidFill>
                  <a:prstClr val="black"/>
                </a:solidFill>
              </a:rPr>
              <a:t>Clinical lab tests</a:t>
            </a:r>
          </a:p>
          <a:p>
            <a:pPr marL="342891" indent="-342891">
              <a:spcBef>
                <a:spcPts val="451"/>
              </a:spcBef>
              <a:buFont typeface="Wingdings" panose="05000000000000000000" pitchFamily="2" charset="2"/>
              <a:buChar char="ü"/>
            </a:pPr>
            <a:r>
              <a:rPr lang="en-US" sz="2400" dirty="0">
                <a:solidFill>
                  <a:prstClr val="black"/>
                </a:solidFill>
              </a:rPr>
              <a:t>Durable medical equipment (may need to use certain suppliers)</a:t>
            </a:r>
          </a:p>
          <a:p>
            <a:pPr marL="342891" indent="-342891">
              <a:spcBef>
                <a:spcPts val="451"/>
              </a:spcBef>
              <a:buFont typeface="Wingdings" panose="05000000000000000000" pitchFamily="2" charset="2"/>
              <a:buChar char="ü"/>
            </a:pPr>
            <a:r>
              <a:rPr lang="en-US" sz="2400" dirty="0">
                <a:solidFill>
                  <a:prstClr val="black"/>
                </a:solidFill>
              </a:rPr>
              <a:t>Diabetic testing supplies</a:t>
            </a:r>
          </a:p>
          <a:p>
            <a:pPr marL="342891" indent="-342891">
              <a:spcBef>
                <a:spcPts val="451"/>
              </a:spcBef>
              <a:buFont typeface="Wingdings" panose="05000000000000000000" pitchFamily="2" charset="2"/>
              <a:buChar char="ü"/>
            </a:pPr>
            <a:r>
              <a:rPr lang="en-US" sz="2400" dirty="0">
                <a:solidFill>
                  <a:prstClr val="black"/>
                </a:solidFill>
              </a:rPr>
              <a:t>Preventive services (like flu shots and a yearly wellness visit)</a:t>
            </a:r>
          </a:p>
          <a:p>
            <a:pPr marL="342891" indent="-342891">
              <a:spcBef>
                <a:spcPts val="451"/>
              </a:spcBef>
              <a:buFont typeface="Wingdings" panose="05000000000000000000" pitchFamily="2" charset="2"/>
              <a:buChar char="ü"/>
            </a:pPr>
            <a:r>
              <a:rPr lang="en-US" sz="2400" dirty="0">
                <a:solidFill>
                  <a:prstClr val="black"/>
                </a:solidFill>
              </a:rPr>
              <a:t>Home health care</a:t>
            </a:r>
          </a:p>
        </p:txBody>
      </p:sp>
    </p:spTree>
    <p:extLst>
      <p:ext uri="{BB962C8B-B14F-4D97-AF65-F5344CB8AC3E}">
        <p14:creationId xmlns:p14="http://schemas.microsoft.com/office/powerpoint/2010/main" val="2366158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a:t>You </a:t>
            </a:r>
            <a:r>
              <a:rPr lang="en-US" dirty="0" smtClean="0"/>
              <a:t>Pay—Part B Premiums</a:t>
            </a:r>
            <a:endParaRPr lang="en-US" dirty="0"/>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8" name="Footer Placeholder 7"/>
          <p:cNvSpPr>
            <a:spLocks noGrp="1"/>
          </p:cNvSpPr>
          <p:nvPr>
            <p:ph type="ftr" sz="quarter" idx="11"/>
          </p:nvPr>
        </p:nvSpPr>
        <p:spPr/>
        <p:txBody>
          <a:bodyPr/>
          <a:lstStyle/>
          <a:p>
            <a:r>
              <a:rPr lang="en-US" smtClean="0"/>
              <a:t>Getting Started With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23</a:t>
            </a:fld>
            <a:endParaRPr lang="en-US" dirty="0"/>
          </a:p>
        </p:txBody>
      </p:sp>
      <p:grpSp>
        <p:nvGrpSpPr>
          <p:cNvPr id="15" name="Group 14" title="Part B icon"/>
          <p:cNvGrpSpPr>
            <a:grpSpLocks noChangeAspect="1"/>
          </p:cNvGrpSpPr>
          <p:nvPr/>
        </p:nvGrpSpPr>
        <p:grpSpPr>
          <a:xfrm>
            <a:off x="246939" y="2420981"/>
            <a:ext cx="2256854" cy="1645920"/>
            <a:chOff x="153025" y="1963783"/>
            <a:chExt cx="1568748" cy="1144086"/>
          </a:xfrm>
        </p:grpSpPr>
        <p:pic>
          <p:nvPicPr>
            <p:cNvPr id="16" name="Picture 15"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7" name="TextBox 16"/>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
        <p:nvSpPr>
          <p:cNvPr id="18" name="Content Placeholder 2"/>
          <p:cNvSpPr>
            <a:spLocks noGrp="1"/>
          </p:cNvSpPr>
          <p:nvPr>
            <p:ph idx="1"/>
          </p:nvPr>
        </p:nvSpPr>
        <p:spPr>
          <a:xfrm>
            <a:off x="2503793" y="1411903"/>
            <a:ext cx="6256749" cy="3416770"/>
          </a:xfrm>
        </p:spPr>
        <p:txBody>
          <a:bodyPr>
            <a:normAutofit/>
          </a:bodyPr>
          <a:lstStyle/>
          <a:p>
            <a:pPr marL="341313" lvl="1" indent="-341313">
              <a:buFont typeface="Wingdings" panose="05000000000000000000" pitchFamily="2" charset="2"/>
              <a:buChar char="§"/>
            </a:pPr>
            <a:r>
              <a:rPr lang="en-US" sz="3200" b="1" dirty="0"/>
              <a:t>Monthly </a:t>
            </a:r>
            <a:r>
              <a:rPr lang="en-US" sz="3200" b="1" dirty="0" smtClean="0"/>
              <a:t>Premium</a:t>
            </a:r>
          </a:p>
          <a:p>
            <a:pPr marL="742950" lvl="2" indent="-342900">
              <a:buSzPct val="100000"/>
              <a:buFont typeface="Arial" panose="020B0604020202020204" pitchFamily="34" charset="0"/>
              <a:buChar char="•"/>
            </a:pPr>
            <a:r>
              <a:rPr lang="en-US" dirty="0" smtClean="0"/>
              <a:t>Standard </a:t>
            </a:r>
            <a:r>
              <a:rPr lang="en-US" dirty="0"/>
              <a:t>premium is $134 (or higher depending on your income, see next slide</a:t>
            </a:r>
            <a:r>
              <a:rPr lang="en-US" dirty="0" smtClean="0"/>
              <a:t>)</a:t>
            </a:r>
          </a:p>
          <a:p>
            <a:pPr marL="742950" lvl="2" indent="-342900">
              <a:buSzPct val="100000"/>
              <a:buFont typeface="Arial" panose="020B0604020202020204" pitchFamily="34" charset="0"/>
              <a:buChar char="•"/>
            </a:pPr>
            <a:r>
              <a:rPr lang="en-US" dirty="0" smtClean="0"/>
              <a:t>Average premium is $130 (if receiving Social Security benefits)</a:t>
            </a:r>
            <a:endParaRPr lang="en-US" dirty="0"/>
          </a:p>
          <a:p>
            <a:pPr marL="692133" lvl="2" indent="-342891">
              <a:buSzPct val="100000"/>
              <a:buFont typeface="Arial" panose="020B0604020202020204" pitchFamily="34" charset="0"/>
              <a:buChar char="•"/>
            </a:pPr>
            <a:endParaRPr lang="en-US" dirty="0"/>
          </a:p>
          <a:p>
            <a:pPr lvl="1">
              <a:buFont typeface="Wingdings" panose="05000000000000000000" pitchFamily="2" charset="2"/>
              <a:buChar char="§"/>
            </a:pPr>
            <a:endParaRPr lang="en-US" dirty="0">
              <a:solidFill>
                <a:prstClr val="black"/>
              </a:solidFill>
            </a:endParaRPr>
          </a:p>
        </p:txBody>
      </p:sp>
    </p:spTree>
    <p:extLst>
      <p:ext uri="{BB962C8B-B14F-4D97-AF65-F5344CB8AC3E}">
        <p14:creationId xmlns:p14="http://schemas.microsoft.com/office/powerpoint/2010/main" val="250251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80" y="0"/>
            <a:ext cx="9326880" cy="994611"/>
          </a:xfrm>
        </p:spPr>
        <p:txBody>
          <a:bodyPr>
            <a:noAutofit/>
          </a:bodyPr>
          <a:lstStyle/>
          <a:p>
            <a:r>
              <a:rPr lang="en-US" dirty="0"/>
              <a:t>Monthly Part B Standard </a:t>
            </a:r>
            <a:r>
              <a:rPr lang="en-US" dirty="0" smtClean="0"/>
              <a:t>Premium—Income-Related </a:t>
            </a:r>
            <a:r>
              <a:rPr lang="en-US" dirty="0"/>
              <a:t>Medicare Adjustment Amount for </a:t>
            </a:r>
            <a:r>
              <a:rPr lang="en-US" dirty="0" smtClean="0"/>
              <a:t>2018</a:t>
            </a:r>
            <a:endParaRPr lang="en-US" dirty="0"/>
          </a:p>
        </p:txBody>
      </p:sp>
      <p:sp>
        <p:nvSpPr>
          <p:cNvPr id="7" name="TextBox 6"/>
          <p:cNvSpPr txBox="1"/>
          <p:nvPr/>
        </p:nvSpPr>
        <p:spPr>
          <a:xfrm>
            <a:off x="0" y="1046953"/>
            <a:ext cx="9144000" cy="830997"/>
          </a:xfrm>
          <a:prstGeom prst="rect">
            <a:avLst/>
          </a:prstGeom>
          <a:noFill/>
        </p:spPr>
        <p:txBody>
          <a:bodyPr wrap="square" rtlCol="0">
            <a:spAutoFit/>
          </a:bodyPr>
          <a:lstStyle/>
          <a:p>
            <a:r>
              <a:rPr lang="en-US" sz="2400" dirty="0" smtClean="0">
                <a:solidFill>
                  <a:schemeClr val="accent5">
                    <a:lumMod val="75000"/>
                  </a:schemeClr>
                </a:solidFill>
              </a:rPr>
              <a:t>Chart is based on your yearly income </a:t>
            </a:r>
            <a:r>
              <a:rPr lang="en-US" sz="2400" i="1" dirty="0" smtClean="0">
                <a:solidFill>
                  <a:schemeClr val="accent5">
                    <a:lumMod val="75000"/>
                  </a:schemeClr>
                </a:solidFill>
              </a:rPr>
              <a:t>in 2016 </a:t>
            </a:r>
            <a:r>
              <a:rPr lang="en-US" sz="2400" dirty="0" smtClean="0">
                <a:solidFill>
                  <a:schemeClr val="accent5">
                    <a:lumMod val="75000"/>
                  </a:schemeClr>
                </a:solidFill>
              </a:rPr>
              <a:t>(for what you pay in 2018</a:t>
            </a:r>
            <a:r>
              <a:rPr lang="en-US" sz="2400" dirty="0" smtClean="0">
                <a:solidFill>
                  <a:srgbClr val="084A9C"/>
                </a:solidFill>
              </a:rPr>
              <a:t>)</a:t>
            </a:r>
            <a:r>
              <a:rPr lang="en-US" sz="2400" dirty="0" smtClean="0"/>
              <a:t> was</a:t>
            </a:r>
            <a:endParaRPr lang="en-US" sz="2400" dirty="0"/>
          </a:p>
        </p:txBody>
      </p:sp>
      <p:graphicFrame>
        <p:nvGraphicFramePr>
          <p:cNvPr id="8" name="Content Placeholder 8" descr="Table showing monthly Part B premium based upon individual and joint tax filing status and rates. Details are included in the speakers' notes."/>
          <p:cNvGraphicFramePr>
            <a:graphicFrameLocks/>
          </p:cNvGraphicFramePr>
          <p:nvPr>
            <p:extLst>
              <p:ext uri="{D42A27DB-BD31-4B8C-83A1-F6EECF244321}">
                <p14:modId xmlns:p14="http://schemas.microsoft.com/office/powerpoint/2010/main" val="1940864366"/>
              </p:ext>
            </p:extLst>
          </p:nvPr>
        </p:nvGraphicFramePr>
        <p:xfrm>
          <a:off x="1" y="1469641"/>
          <a:ext cx="9143999" cy="4202598"/>
        </p:xfrm>
        <a:graphic>
          <a:graphicData uri="http://schemas.openxmlformats.org/drawingml/2006/table">
            <a:tbl>
              <a:tblPr firstRow="1" bandRow="1">
                <a:tableStyleId>{5C22544A-7EE6-4342-B048-85BDC9FD1C3A}</a:tableStyleId>
              </a:tblPr>
              <a:tblGrid>
                <a:gridCol w="2819399"/>
                <a:gridCol w="2667000"/>
                <a:gridCol w="2133600"/>
                <a:gridCol w="1524000"/>
              </a:tblGrid>
              <a:tr h="733054">
                <a:tc>
                  <a:txBody>
                    <a:bodyPr/>
                    <a:lstStyle/>
                    <a:p>
                      <a:pPr marL="0" marR="0" algn="ctr">
                        <a:lnSpc>
                          <a:spcPct val="115000"/>
                        </a:lnSpc>
                        <a:spcBef>
                          <a:spcPts val="0"/>
                        </a:spcBef>
                        <a:spcAft>
                          <a:spcPts val="0"/>
                        </a:spcAft>
                      </a:pPr>
                      <a:r>
                        <a:rPr lang="en-US" sz="2400" dirty="0" smtClean="0"/>
                        <a:t>File Individual Tax Return</a:t>
                      </a:r>
                      <a:endParaRPr lang="en-US" sz="2400" dirty="0">
                        <a:solidFill>
                          <a:schemeClr val="tx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smtClean="0"/>
                        <a:t>File Joint Tax</a:t>
                      </a:r>
                      <a:r>
                        <a:rPr lang="en-US" sz="2400" baseline="0" dirty="0" smtClean="0"/>
                        <a:t> Return</a:t>
                      </a:r>
                      <a:endParaRPr lang="en-US" sz="2400" dirty="0">
                        <a:solidFill>
                          <a:schemeClr val="tx1"/>
                        </a:solidFill>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smtClean="0">
                          <a:solidFill>
                            <a:schemeClr val="bg1"/>
                          </a:solidFill>
                          <a:latin typeface="+mn-lt"/>
                          <a:ea typeface="Calibri"/>
                          <a:cs typeface="Times New Roman"/>
                        </a:rPr>
                        <a:t>File Married &amp; Separate Tax Return</a:t>
                      </a:r>
                      <a:endParaRPr lang="en-US" sz="2400" dirty="0">
                        <a:solidFill>
                          <a:schemeClr val="bg1"/>
                        </a:solidFill>
                        <a:latin typeface="+mn-lt"/>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400" dirty="0" smtClean="0"/>
                        <a:t>In 2018 You Pay</a:t>
                      </a:r>
                      <a:endParaRPr lang="en-US" sz="2400" dirty="0">
                        <a:solidFill>
                          <a:schemeClr val="tx1"/>
                        </a:solidFill>
                        <a:latin typeface="+mn-lt"/>
                        <a:ea typeface="Calibri"/>
                        <a:cs typeface="Times New Roman"/>
                      </a:endParaRPr>
                    </a:p>
                  </a:txBody>
                  <a:tcPr marL="68580" marR="68580" marT="0" marB="0"/>
                </a:tc>
              </a:tr>
              <a:tr h="556937">
                <a:tc>
                  <a:txBody>
                    <a:bodyPr/>
                    <a:lstStyle/>
                    <a:p>
                      <a:pPr marL="0" marR="0">
                        <a:lnSpc>
                          <a:spcPct val="115000"/>
                        </a:lnSpc>
                        <a:spcBef>
                          <a:spcPts val="0"/>
                        </a:spcBef>
                        <a:spcAft>
                          <a:spcPts val="0"/>
                        </a:spcAft>
                      </a:pPr>
                      <a:r>
                        <a:rPr lang="en-US" sz="2200" dirty="0" smtClean="0"/>
                        <a:t> $</a:t>
                      </a:r>
                      <a:r>
                        <a:rPr lang="en-US" sz="2200" dirty="0"/>
                        <a:t>85,000 or </a:t>
                      </a:r>
                      <a:r>
                        <a:rPr lang="en-US" sz="2200" dirty="0" smtClean="0"/>
                        <a:t>less</a:t>
                      </a:r>
                      <a:endParaRPr lang="en-US" sz="2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smtClean="0"/>
                        <a:t>$170,000 </a:t>
                      </a:r>
                      <a:r>
                        <a:rPr lang="en-US" sz="2200" dirty="0"/>
                        <a:t>or </a:t>
                      </a:r>
                      <a:r>
                        <a:rPr lang="en-US" sz="2200" dirty="0" smtClean="0"/>
                        <a:t>less</a:t>
                      </a:r>
                      <a:endParaRPr lang="en-US" sz="2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smtClean="0">
                          <a:latin typeface="Calibri"/>
                          <a:ea typeface="Calibri"/>
                          <a:cs typeface="Times New Roman"/>
                        </a:rPr>
                        <a:t>$85,000 or less</a:t>
                      </a:r>
                      <a:endParaRPr lang="en-US" sz="22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200" spc="-70" dirty="0" smtClean="0">
                          <a:latin typeface="Calibri"/>
                          <a:ea typeface="Calibri"/>
                          <a:cs typeface="Times New Roman"/>
                        </a:rPr>
                        <a:t>$134.00</a:t>
                      </a:r>
                      <a:endParaRPr lang="en-US" sz="2200" spc="-70" dirty="0">
                        <a:latin typeface="Calibri"/>
                        <a:ea typeface="Calibri"/>
                        <a:cs typeface="Times New Roman"/>
                      </a:endParaRPr>
                    </a:p>
                  </a:txBody>
                  <a:tcPr marL="68580" marR="68580" marT="0" marB="0"/>
                </a:tc>
              </a:tr>
              <a:tr h="556937">
                <a:tc>
                  <a:txBody>
                    <a:bodyPr/>
                    <a:lstStyle/>
                    <a:p>
                      <a:pPr marL="0" marR="0">
                        <a:lnSpc>
                          <a:spcPct val="115000"/>
                        </a:lnSpc>
                        <a:spcBef>
                          <a:spcPts val="0"/>
                        </a:spcBef>
                        <a:spcAft>
                          <a:spcPts val="0"/>
                        </a:spcAft>
                      </a:pPr>
                      <a:r>
                        <a:rPr lang="en-US" sz="2200" dirty="0" smtClean="0"/>
                        <a:t> $85,000.01–$</a:t>
                      </a:r>
                      <a:r>
                        <a:rPr lang="en-US" sz="2200" dirty="0"/>
                        <a:t>107,000 </a:t>
                      </a:r>
                      <a:endParaRPr lang="en-US" sz="2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spc="-50" baseline="0" dirty="0"/>
                        <a:t>$</a:t>
                      </a:r>
                      <a:r>
                        <a:rPr lang="en-US" sz="2200" spc="-50" baseline="0" dirty="0" smtClean="0"/>
                        <a:t>170,000.01–$</a:t>
                      </a:r>
                      <a:r>
                        <a:rPr lang="en-US" sz="2200" spc="-50" baseline="0" dirty="0"/>
                        <a:t>214,000</a:t>
                      </a:r>
                      <a:endParaRPr lang="en-US" sz="2200" spc="-50" baseline="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spc="-50" baseline="0" dirty="0" smtClean="0">
                          <a:latin typeface="Calibri"/>
                          <a:ea typeface="Calibri"/>
                          <a:cs typeface="Times New Roman"/>
                        </a:rPr>
                        <a:t>Not applicable</a:t>
                      </a:r>
                      <a:endParaRPr lang="en-US" sz="2200" spc="-50" baseline="0"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200" dirty="0" smtClean="0"/>
                        <a:t>$187.50</a:t>
                      </a:r>
                      <a:endParaRPr lang="en-US" sz="2200" dirty="0">
                        <a:latin typeface="Calibri"/>
                        <a:ea typeface="Calibri"/>
                        <a:cs typeface="Times New Roman"/>
                      </a:endParaRPr>
                    </a:p>
                  </a:txBody>
                  <a:tcPr marL="68580" marR="68580" marT="0" marB="0"/>
                </a:tc>
              </a:tr>
              <a:tr h="556937">
                <a:tc>
                  <a:txBody>
                    <a:bodyPr/>
                    <a:lstStyle/>
                    <a:p>
                      <a:pPr marL="0" marR="0">
                        <a:lnSpc>
                          <a:spcPct val="115000"/>
                        </a:lnSpc>
                        <a:spcBef>
                          <a:spcPts val="0"/>
                        </a:spcBef>
                        <a:spcAft>
                          <a:spcPts val="0"/>
                        </a:spcAft>
                      </a:pPr>
                      <a:r>
                        <a:rPr lang="en-US" sz="2200" spc="-50" dirty="0" smtClean="0"/>
                        <a:t> $107,000.01–$</a:t>
                      </a:r>
                      <a:r>
                        <a:rPr lang="en-US" sz="2200" spc="-50" dirty="0"/>
                        <a:t>160,000 </a:t>
                      </a:r>
                      <a:endParaRPr lang="en-US" sz="2200" spc="-5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spc="-50" dirty="0"/>
                        <a:t>$</a:t>
                      </a:r>
                      <a:r>
                        <a:rPr lang="en-US" sz="2200" spc="-50" dirty="0" smtClean="0"/>
                        <a:t>214,000.01–$</a:t>
                      </a:r>
                      <a:r>
                        <a:rPr lang="en-US" sz="2200" spc="-50" dirty="0"/>
                        <a:t>320,000</a:t>
                      </a:r>
                      <a:endParaRPr lang="en-US" sz="2200" spc="-5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spc="-50" dirty="0" smtClean="0">
                          <a:latin typeface="Calibri"/>
                          <a:ea typeface="Calibri"/>
                          <a:cs typeface="Times New Roman"/>
                        </a:rPr>
                        <a:t>Not applicable</a:t>
                      </a:r>
                      <a:endParaRPr lang="en-US" sz="2200" spc="-50"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200" dirty="0" smtClean="0"/>
                        <a:t>$267.90</a:t>
                      </a:r>
                      <a:endParaRPr lang="en-US" sz="2200" dirty="0">
                        <a:latin typeface="Calibri"/>
                        <a:ea typeface="Calibri"/>
                        <a:cs typeface="Times New Roman"/>
                      </a:endParaRPr>
                    </a:p>
                  </a:txBody>
                  <a:tcPr marL="68580" marR="68580" marT="0" marB="0"/>
                </a:tc>
              </a:tr>
              <a:tr h="152050">
                <a:tc>
                  <a:txBody>
                    <a:bodyPr/>
                    <a:lstStyle/>
                    <a:p>
                      <a:pPr marL="0" marR="0">
                        <a:lnSpc>
                          <a:spcPct val="115000"/>
                        </a:lnSpc>
                        <a:spcBef>
                          <a:spcPts val="0"/>
                        </a:spcBef>
                        <a:spcAft>
                          <a:spcPts val="0"/>
                        </a:spcAft>
                      </a:pPr>
                      <a:r>
                        <a:rPr lang="en-US" sz="2200" spc="-50" baseline="0" dirty="0" smtClean="0"/>
                        <a:t> $160,000.01–$</a:t>
                      </a:r>
                      <a:r>
                        <a:rPr lang="en-US" sz="2200" spc="-50" baseline="0" dirty="0"/>
                        <a:t>214,000 </a:t>
                      </a:r>
                      <a:endParaRPr lang="en-US" sz="2200" spc="-50" baseline="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spc="-50" dirty="0"/>
                        <a:t>$</a:t>
                      </a:r>
                      <a:r>
                        <a:rPr lang="en-US" sz="2200" spc="-50" dirty="0" smtClean="0"/>
                        <a:t>320,000.01–$</a:t>
                      </a:r>
                      <a:r>
                        <a:rPr lang="en-US" sz="2200" spc="-50" dirty="0"/>
                        <a:t>428,000</a:t>
                      </a:r>
                      <a:endParaRPr lang="en-US" sz="2200" spc="-5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spc="-50" dirty="0" smtClean="0">
                          <a:latin typeface="Calibri"/>
                          <a:ea typeface="Calibri"/>
                          <a:cs typeface="Times New Roman"/>
                        </a:rPr>
                        <a:t>Above $85,00 and up to $129,000</a:t>
                      </a:r>
                      <a:endParaRPr lang="en-US" sz="2200" spc="-50"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200" dirty="0" smtClean="0"/>
                        <a:t>$348.30</a:t>
                      </a:r>
                      <a:endParaRPr lang="en-US" sz="2200" dirty="0">
                        <a:latin typeface="Calibri"/>
                        <a:ea typeface="Calibri"/>
                        <a:cs typeface="Times New Roman"/>
                      </a:endParaRPr>
                    </a:p>
                  </a:txBody>
                  <a:tcPr marL="68580" marR="68580" marT="0" marB="0"/>
                </a:tc>
              </a:tr>
              <a:tr h="546078">
                <a:tc>
                  <a:txBody>
                    <a:bodyPr/>
                    <a:lstStyle/>
                    <a:p>
                      <a:pPr marL="0" marR="0">
                        <a:lnSpc>
                          <a:spcPct val="115000"/>
                        </a:lnSpc>
                        <a:spcBef>
                          <a:spcPts val="0"/>
                        </a:spcBef>
                        <a:spcAft>
                          <a:spcPts val="0"/>
                        </a:spcAft>
                      </a:pPr>
                      <a:r>
                        <a:rPr lang="en-US" sz="2200" baseline="0" dirty="0" smtClean="0"/>
                        <a:t> Above </a:t>
                      </a:r>
                      <a:r>
                        <a:rPr lang="en-US" sz="2200" dirty="0" smtClean="0"/>
                        <a:t>$214,000</a:t>
                      </a:r>
                      <a:endParaRPr lang="en-US" sz="2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smtClean="0"/>
                        <a:t>Above $428,000 </a:t>
                      </a:r>
                      <a:endParaRPr lang="en-US" sz="2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smtClean="0">
                          <a:latin typeface="Calibri"/>
                          <a:ea typeface="Calibri"/>
                          <a:cs typeface="Times New Roman"/>
                        </a:rPr>
                        <a:t>Above $129,000</a:t>
                      </a:r>
                      <a:endParaRPr lang="en-US" sz="2200"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200" dirty="0" smtClean="0"/>
                        <a:t>$428.60</a:t>
                      </a:r>
                      <a:endParaRPr lang="en-US" sz="2200" dirty="0">
                        <a:latin typeface="Calibri"/>
                        <a:ea typeface="Calibri"/>
                        <a:cs typeface="Times New Roman"/>
                      </a:endParaRPr>
                    </a:p>
                  </a:txBody>
                  <a:tcPr marL="68580" marR="68580" marT="0" marB="0"/>
                </a:tc>
              </a:tr>
            </a:tbl>
          </a:graphicData>
        </a:graphic>
      </p:graphicFrame>
      <p:sp>
        <p:nvSpPr>
          <p:cNvPr id="9" name="TextBox 8"/>
          <p:cNvSpPr txBox="1"/>
          <p:nvPr/>
        </p:nvSpPr>
        <p:spPr>
          <a:xfrm>
            <a:off x="106679" y="5882639"/>
            <a:ext cx="8900161" cy="400110"/>
          </a:xfrm>
          <a:prstGeom prst="rect">
            <a:avLst/>
          </a:prstGeom>
          <a:noFill/>
        </p:spPr>
        <p:txBody>
          <a:bodyPr wrap="square" rtlCol="0">
            <a:spAutoFit/>
          </a:bodyPr>
          <a:lstStyle/>
          <a:p>
            <a:pPr marL="746125" indent="-746125"/>
            <a:r>
              <a:rPr lang="en-US" sz="2000" b="1" dirty="0" smtClean="0">
                <a:solidFill>
                  <a:prstClr val="black"/>
                </a:solidFill>
              </a:rPr>
              <a:t>NOTE</a:t>
            </a:r>
            <a:r>
              <a:rPr lang="en-US" sz="2000" dirty="0" smtClean="0">
                <a:solidFill>
                  <a:prstClr val="black"/>
                </a:solidFill>
              </a:rPr>
              <a:t>: </a:t>
            </a:r>
            <a:r>
              <a:rPr lang="en-US" sz="2000" dirty="0">
                <a:solidFill>
                  <a:prstClr val="black"/>
                </a:solidFill>
              </a:rPr>
              <a:t>You may pay more if you have a Part B late enrollment penalty</a:t>
            </a:r>
            <a:r>
              <a:rPr lang="en-US" sz="2000" dirty="0" smtClean="0">
                <a:solidFill>
                  <a:prstClr val="black"/>
                </a:solidFill>
              </a:rPr>
              <a:t>.</a:t>
            </a:r>
            <a:endParaRPr lang="en-US" sz="2000" dirty="0">
              <a:solidFill>
                <a:prstClr val="black"/>
              </a:solidFill>
            </a:endParaRPr>
          </a:p>
        </p:txBody>
      </p:sp>
      <p:sp>
        <p:nvSpPr>
          <p:cNvPr id="3" name="Date Placeholder 2"/>
          <p:cNvSpPr>
            <a:spLocks noGrp="1"/>
          </p:cNvSpPr>
          <p:nvPr>
            <p:ph type="dt" sz="half" idx="10"/>
          </p:nvPr>
        </p:nvSpPr>
        <p:spPr/>
        <p:txBody>
          <a:bodyPr/>
          <a:lstStyle/>
          <a:p>
            <a:r>
              <a:rPr lang="en-US" smtClean="0"/>
              <a:t>March 2018</a:t>
            </a:r>
            <a:endParaRPr lang="en-US" dirty="0"/>
          </a:p>
        </p:txBody>
      </p:sp>
      <p:sp>
        <p:nvSpPr>
          <p:cNvPr id="10" name="Footer Placeholder 9"/>
          <p:cNvSpPr>
            <a:spLocks noGrp="1"/>
          </p:cNvSpPr>
          <p:nvPr>
            <p:ph type="ftr" sz="quarter" idx="11"/>
          </p:nvPr>
        </p:nvSpPr>
        <p:spPr/>
        <p:txBody>
          <a:bodyPr/>
          <a:lstStyle/>
          <a:p>
            <a:r>
              <a:rPr lang="en-US" smtClean="0"/>
              <a:t>Getting Started With Medicare</a:t>
            </a:r>
            <a:endParaRPr lang="en-US" dirty="0"/>
          </a:p>
        </p:txBody>
      </p:sp>
      <p:sp>
        <p:nvSpPr>
          <p:cNvPr id="11" name="Slide Number Placeholder 10"/>
          <p:cNvSpPr>
            <a:spLocks noGrp="1"/>
          </p:cNvSpPr>
          <p:nvPr>
            <p:ph type="sldNum" sz="quarter" idx="12"/>
          </p:nvPr>
        </p:nvSpPr>
        <p:spPr/>
        <p:txBody>
          <a:bodyPr/>
          <a:lstStyle/>
          <a:p>
            <a:fld id="{D60A6685-DBF6-4C41-A0CC-AA9EA7A85A20}" type="slidenum">
              <a:rPr lang="en-US" smtClean="0"/>
              <a:t>24</a:t>
            </a:fld>
            <a:endParaRPr lang="en-US" dirty="0"/>
          </a:p>
        </p:txBody>
      </p:sp>
    </p:spTree>
    <p:extLst>
      <p:ext uri="{BB962C8B-B14F-4D97-AF65-F5344CB8AC3E}">
        <p14:creationId xmlns:p14="http://schemas.microsoft.com/office/powerpoint/2010/main" val="2035257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026694"/>
          </a:xfrm>
        </p:spPr>
        <p:txBody>
          <a:bodyPr>
            <a:noAutofit/>
          </a:bodyPr>
          <a:lstStyle/>
          <a:p>
            <a:r>
              <a:rPr lang="en-US" dirty="0" smtClean="0"/>
              <a:t>Part B—What You Pay in Original Medicare</a:t>
            </a:r>
            <a:endParaRPr lang="en-US" dirty="0"/>
          </a:p>
        </p:txBody>
      </p:sp>
      <p:graphicFrame>
        <p:nvGraphicFramePr>
          <p:cNvPr id="10" name="Table 9" descr="All information in table also included in speakers' notes"/>
          <p:cNvGraphicFramePr>
            <a:graphicFrameLocks noGrp="1"/>
          </p:cNvGraphicFramePr>
          <p:nvPr>
            <p:extLst>
              <p:ext uri="{D42A27DB-BD31-4B8C-83A1-F6EECF244321}">
                <p14:modId xmlns:p14="http://schemas.microsoft.com/office/powerpoint/2010/main" val="2359669618"/>
              </p:ext>
            </p:extLst>
          </p:nvPr>
        </p:nvGraphicFramePr>
        <p:xfrm>
          <a:off x="628649" y="1191125"/>
          <a:ext cx="7886701" cy="5165225"/>
        </p:xfrm>
        <a:graphic>
          <a:graphicData uri="http://schemas.openxmlformats.org/drawingml/2006/table">
            <a:tbl>
              <a:tblPr firstRow="1" bandRow="1">
                <a:tableStyleId>{BC89EF96-8CEA-46FF-86C4-4CE0E7609802}</a:tableStyleId>
              </a:tblPr>
              <a:tblGrid>
                <a:gridCol w="1971676"/>
                <a:gridCol w="5915025"/>
              </a:tblGrid>
              <a:tr h="987048">
                <a:tc>
                  <a:txBody>
                    <a:bodyPr/>
                    <a:lstStyle/>
                    <a:p>
                      <a:r>
                        <a:rPr lang="en-US" sz="2800" b="1" baseline="0" dirty="0" smtClean="0"/>
                        <a:t>Yearly Deductible</a:t>
                      </a:r>
                      <a:endParaRPr lang="en-US" sz="2800" b="1" baseline="0" dirty="0" smtClean="0">
                        <a:latin typeface="+mj-lt"/>
                      </a:endParaRPr>
                    </a:p>
                  </a:txBody>
                  <a:tcPr marL="68580" marR="68580" marT="34287" marB="34287"/>
                </a:tc>
                <a:tc>
                  <a:txBody>
                    <a:bodyPr/>
                    <a:lstStyle/>
                    <a:p>
                      <a:pPr marL="0" indent="0">
                        <a:buFont typeface="Arial" pitchFamily="34" charset="0"/>
                        <a:buNone/>
                      </a:pPr>
                      <a:r>
                        <a:rPr lang="en-US" sz="2800" b="0" baseline="0" dirty="0" smtClean="0">
                          <a:latin typeface="+mn-lt"/>
                        </a:rPr>
                        <a:t>$183</a:t>
                      </a:r>
                    </a:p>
                  </a:txBody>
                  <a:tcPr marL="68580" marR="68580" marT="34287" marB="34287"/>
                </a:tc>
              </a:tr>
              <a:tr h="41781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Coinsurance for Part B Services</a:t>
                      </a:r>
                    </a:p>
                    <a:p>
                      <a:endParaRPr lang="en-US" sz="2400" b="1" baseline="0" dirty="0" smtClean="0">
                        <a:latin typeface="+mj-lt"/>
                      </a:endParaRPr>
                    </a:p>
                  </a:txBody>
                  <a:tcPr marL="68580" marR="68580" marT="34287" marB="34287"/>
                </a:tc>
                <a:tc>
                  <a:txBody>
                    <a:bodyPr/>
                    <a:lstStyle/>
                    <a:p>
                      <a:pPr marL="287338" indent="-287338" eaLnBrk="1" hangingPunct="1">
                        <a:spcAft>
                          <a:spcPts val="200"/>
                        </a:spcAft>
                        <a:buClr>
                          <a:schemeClr val="tx1"/>
                        </a:buClr>
                        <a:buFont typeface="Wingdings" pitchFamily="2" charset="2"/>
                        <a:buChar char="§"/>
                      </a:pPr>
                      <a:r>
                        <a:rPr lang="en-US" sz="2800" dirty="0" smtClean="0"/>
                        <a:t>20% coinsurance for most covered services, like doctor’s services and some preventive services,</a:t>
                      </a:r>
                      <a:r>
                        <a:rPr lang="en-US" sz="2800" baseline="0" dirty="0" smtClean="0"/>
                        <a:t> </a:t>
                      </a:r>
                      <a:r>
                        <a:rPr lang="en-US" sz="2800" dirty="0" smtClean="0"/>
                        <a:t>if provider accepts assignment </a:t>
                      </a:r>
                    </a:p>
                    <a:p>
                      <a:pPr marL="287338" indent="-287338" eaLnBrk="1" hangingPunct="1">
                        <a:spcAft>
                          <a:spcPts val="200"/>
                        </a:spcAft>
                        <a:buClr>
                          <a:schemeClr val="tx1"/>
                        </a:buClr>
                        <a:buFont typeface="Wingdings" pitchFamily="2" charset="2"/>
                        <a:buChar char="§"/>
                      </a:pPr>
                      <a:r>
                        <a:rPr lang="en-US" sz="2800" dirty="0" smtClean="0"/>
                        <a:t>$0 for most preventive services</a:t>
                      </a:r>
                    </a:p>
                    <a:p>
                      <a:pPr marL="287338" lvl="1" indent="-287338" eaLnBrk="1" hangingPunct="1">
                        <a:spcAft>
                          <a:spcPts val="200"/>
                        </a:spcAft>
                        <a:buClr>
                          <a:schemeClr val="tx1"/>
                        </a:buClr>
                        <a:buFont typeface="Wingdings" pitchFamily="2" charset="2"/>
                        <a:buChar char="§"/>
                      </a:pPr>
                      <a:r>
                        <a:rPr lang="en-US" sz="2800" dirty="0" smtClean="0"/>
                        <a:t>20% coinsurance</a:t>
                      </a:r>
                      <a:r>
                        <a:rPr lang="en-US" sz="2800" baseline="0" dirty="0" smtClean="0"/>
                        <a:t> for outpatient mental health services, and c</a:t>
                      </a:r>
                      <a:r>
                        <a:rPr lang="en-US" sz="2800" dirty="0" smtClean="0"/>
                        <a:t>opayments for hospital outpatient services</a:t>
                      </a:r>
                      <a:endParaRPr lang="en-US" sz="2800" baseline="0" dirty="0" smtClean="0">
                        <a:latin typeface="Minion Pro"/>
                      </a:endParaRPr>
                    </a:p>
                  </a:txBody>
                  <a:tcPr marL="68580" marR="68580" marT="34287" marB="34287"/>
                </a:tc>
              </a:tr>
            </a:tbl>
          </a:graphicData>
        </a:graphic>
      </p:graphicFrame>
      <p:sp>
        <p:nvSpPr>
          <p:cNvPr id="6" name="Date Placeholder 5"/>
          <p:cNvSpPr>
            <a:spLocks noGrp="1"/>
          </p:cNvSpPr>
          <p:nvPr>
            <p:ph type="dt" sz="half" idx="10"/>
          </p:nvPr>
        </p:nvSpPr>
        <p:spPr/>
        <p:txBody>
          <a:bodyPr/>
          <a:lstStyle/>
          <a:p>
            <a:r>
              <a:rPr lang="en-US" smtClean="0"/>
              <a:t>March 2018</a:t>
            </a:r>
            <a:endParaRPr lang="en-US" dirty="0"/>
          </a:p>
        </p:txBody>
      </p:sp>
      <p:sp>
        <p:nvSpPr>
          <p:cNvPr id="7" name="Footer Placeholder 6"/>
          <p:cNvSpPr>
            <a:spLocks noGrp="1"/>
          </p:cNvSpPr>
          <p:nvPr>
            <p:ph type="ftr" sz="quarter" idx="11"/>
          </p:nvPr>
        </p:nvSpPr>
        <p:spPr/>
        <p:txBody>
          <a:bodyPr/>
          <a:lstStyle/>
          <a:p>
            <a:r>
              <a:rPr lang="en-US" smtClean="0"/>
              <a:t>Getting Started With Medicare</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25</a:t>
            </a:fld>
            <a:endParaRPr lang="en-US" dirty="0"/>
          </a:p>
        </p:txBody>
      </p:sp>
    </p:spTree>
    <p:extLst>
      <p:ext uri="{BB962C8B-B14F-4D97-AF65-F5344CB8AC3E}">
        <p14:creationId xmlns:p14="http://schemas.microsoft.com/office/powerpoint/2010/main" val="2013485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26694"/>
          </a:xfrm>
        </p:spPr>
        <p:txBody>
          <a:bodyPr>
            <a:normAutofit/>
          </a:bodyPr>
          <a:lstStyle/>
          <a:p>
            <a:r>
              <a:rPr lang="en-US" dirty="0" smtClean="0"/>
              <a:t>Decision: Should I Keep/Sign up for Part B?</a:t>
            </a:r>
            <a:endParaRPr lang="en-US" dirty="0"/>
          </a:p>
        </p:txBody>
      </p:sp>
      <p:sp>
        <p:nvSpPr>
          <p:cNvPr id="3" name="Content Placeholder 2"/>
          <p:cNvSpPr>
            <a:spLocks noGrp="1"/>
          </p:cNvSpPr>
          <p:nvPr>
            <p:ph idx="1"/>
          </p:nvPr>
        </p:nvSpPr>
        <p:spPr/>
        <p:txBody>
          <a:bodyPr/>
          <a:lstStyle/>
          <a:p>
            <a:r>
              <a:rPr lang="en-US" dirty="0" smtClean="0"/>
              <a:t>Consider</a:t>
            </a:r>
          </a:p>
          <a:p>
            <a:pPr lvl="1"/>
            <a:r>
              <a:rPr lang="en-US" dirty="0" smtClean="0"/>
              <a:t>Most people pay a monthly premium</a:t>
            </a:r>
          </a:p>
          <a:p>
            <a:pPr marL="1195388" lvl="2" indent="-384175"/>
            <a:r>
              <a:rPr lang="en-US" dirty="0" smtClean="0"/>
              <a:t>Usually deducted from Social Security/Railroad Retirement benefits</a:t>
            </a:r>
          </a:p>
          <a:p>
            <a:pPr marL="1254125" lvl="2" indent="-442913"/>
            <a:r>
              <a:rPr lang="en-US" dirty="0" smtClean="0"/>
              <a:t>Amount depends on income</a:t>
            </a:r>
          </a:p>
          <a:p>
            <a:pPr lvl="1"/>
            <a:r>
              <a:rPr lang="en-US" dirty="0" smtClean="0"/>
              <a:t>It may supplement employer coverage</a:t>
            </a:r>
          </a:p>
          <a:p>
            <a:pPr marL="1195388" lvl="2" indent="-384175"/>
            <a:r>
              <a:rPr lang="en-US" dirty="0" smtClean="0"/>
              <a:t>Contact your benefits administrator to understand the impact to your employer plan</a:t>
            </a:r>
          </a:p>
          <a:p>
            <a:pPr marL="749300" lvl="2" indent="-279400"/>
            <a:endParaRPr lang="en-US" dirty="0" smtClean="0"/>
          </a:p>
          <a:p>
            <a:pPr lvl="1"/>
            <a:endParaRPr lang="en-US" dirty="0" smtClean="0"/>
          </a:p>
          <a:p>
            <a:endParaRPr lang="en-US" dirty="0" smtClean="0"/>
          </a:p>
          <a:p>
            <a:endParaRPr lang="en-US" dirty="0" smtClean="0"/>
          </a:p>
          <a:p>
            <a:endParaRPr lang="en-US" dirty="0" smtClean="0"/>
          </a:p>
          <a:p>
            <a:endParaRPr lang="en-US" dirty="0"/>
          </a:p>
        </p:txBody>
      </p:sp>
      <p:sp>
        <p:nvSpPr>
          <p:cNvPr id="6" name="Date Placeholder 5"/>
          <p:cNvSpPr>
            <a:spLocks noGrp="1"/>
          </p:cNvSpPr>
          <p:nvPr>
            <p:ph type="dt" sz="half" idx="10"/>
          </p:nvPr>
        </p:nvSpPr>
        <p:spPr/>
        <p:txBody>
          <a:bodyPr/>
          <a:lstStyle/>
          <a:p>
            <a:r>
              <a:rPr lang="en-US" smtClean="0"/>
              <a:t>March 2018</a:t>
            </a:r>
            <a:endParaRPr lang="en-US" dirty="0"/>
          </a:p>
        </p:txBody>
      </p:sp>
      <p:sp>
        <p:nvSpPr>
          <p:cNvPr id="8" name="Footer Placeholder 7"/>
          <p:cNvSpPr>
            <a:spLocks noGrp="1"/>
          </p:cNvSpPr>
          <p:nvPr>
            <p:ph type="ftr" sz="quarter" idx="11"/>
          </p:nvPr>
        </p:nvSpPr>
        <p:spPr/>
        <p:txBody>
          <a:bodyPr/>
          <a:lstStyle/>
          <a:p>
            <a:r>
              <a:rPr lang="en-US" smtClean="0"/>
              <a:t>Getting Started With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26</a:t>
            </a:fld>
            <a:endParaRPr lang="en-US" dirty="0"/>
          </a:p>
        </p:txBody>
      </p:sp>
    </p:spTree>
    <p:extLst>
      <p:ext uri="{BB962C8B-B14F-4D97-AF65-F5344CB8AC3E}">
        <p14:creationId xmlns:p14="http://schemas.microsoft.com/office/powerpoint/2010/main" val="418908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When You Must Have Part B</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If you want to buy a Medigap policy</a:t>
            </a:r>
          </a:p>
          <a:p>
            <a:r>
              <a:rPr lang="en-US" dirty="0" smtClean="0"/>
              <a:t>If you want to join a Medicare Advantage Plan</a:t>
            </a:r>
          </a:p>
          <a:p>
            <a:r>
              <a:rPr lang="en-US" dirty="0" smtClean="0"/>
              <a:t>You're eligible for TRICARE for Life or CHAMPVA</a:t>
            </a:r>
          </a:p>
          <a:p>
            <a:r>
              <a:rPr lang="en-US" dirty="0" smtClean="0"/>
              <a:t>Your employer coverage requires you have it (less than 20 employees)</a:t>
            </a:r>
          </a:p>
          <a:p>
            <a:pPr lvl="1"/>
            <a:r>
              <a:rPr lang="en-US" dirty="0" smtClean="0"/>
              <a:t>Talk to your employer’s or union benefits administrator</a:t>
            </a:r>
          </a:p>
          <a:p>
            <a:r>
              <a:rPr lang="en-US" dirty="0" smtClean="0"/>
              <a:t>Veterans Affairs (VA) benefits are separate from Medicare</a:t>
            </a:r>
          </a:p>
          <a:p>
            <a:r>
              <a:rPr lang="en-US" dirty="0" smtClean="0"/>
              <a:t>You pay a penalty if you sign up late or if you don’t sign up during your Initial Enrollment Period</a:t>
            </a:r>
          </a:p>
          <a:p>
            <a:endParaRPr lang="en-US" dirty="0"/>
          </a:p>
        </p:txBody>
      </p:sp>
      <p:sp>
        <p:nvSpPr>
          <p:cNvPr id="3" name="Date Placeholder 2"/>
          <p:cNvSpPr>
            <a:spLocks noGrp="1"/>
          </p:cNvSpPr>
          <p:nvPr>
            <p:ph type="dt" sz="half" idx="10"/>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27</a:t>
            </a:fld>
            <a:endParaRPr lang="en-US" dirty="0"/>
          </a:p>
        </p:txBody>
      </p:sp>
    </p:spTree>
    <p:extLst>
      <p:ext uri="{BB962C8B-B14F-4D97-AF65-F5344CB8AC3E}">
        <p14:creationId xmlns:p14="http://schemas.microsoft.com/office/powerpoint/2010/main" val="490865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B and Active Employment </a:t>
            </a:r>
            <a:endParaRPr lang="en-US" dirty="0"/>
          </a:p>
        </p:txBody>
      </p:sp>
      <p:sp>
        <p:nvSpPr>
          <p:cNvPr id="3" name="Content Placeholder 2"/>
          <p:cNvSpPr>
            <a:spLocks noGrp="1"/>
          </p:cNvSpPr>
          <p:nvPr>
            <p:ph idx="1"/>
          </p:nvPr>
        </p:nvSpPr>
        <p:spPr>
          <a:xfrm>
            <a:off x="192505" y="1038722"/>
            <a:ext cx="8831179" cy="5317629"/>
          </a:xfrm>
        </p:spPr>
        <p:txBody>
          <a:bodyPr/>
          <a:lstStyle/>
          <a:p>
            <a:r>
              <a:rPr lang="en-US" sz="3000" dirty="0" smtClean="0"/>
              <a:t>If you don’t have coverage from active employment</a:t>
            </a:r>
          </a:p>
          <a:p>
            <a:pPr lvl="1"/>
            <a:r>
              <a:rPr lang="en-US" dirty="0" smtClean="0"/>
              <a:t>Delaying Part B may mean </a:t>
            </a:r>
          </a:p>
          <a:p>
            <a:pPr marL="1195388" lvl="2" indent="-392113"/>
            <a:r>
              <a:rPr lang="en-US" dirty="0" smtClean="0"/>
              <a:t>Higher premiums</a:t>
            </a:r>
          </a:p>
          <a:p>
            <a:pPr marL="1195388" lvl="2" indent="-392113"/>
            <a:r>
              <a:rPr lang="en-US" dirty="0" smtClean="0"/>
              <a:t>Paying for your health care out-of-pocket</a:t>
            </a:r>
          </a:p>
          <a:p>
            <a:pPr marL="1195388" lvl="2" indent="-392113"/>
            <a:r>
              <a:rPr lang="en-US" dirty="0" smtClean="0"/>
              <a:t>Waiting until next General Enrollment Period to enroll (January 1–March 31)</a:t>
            </a:r>
          </a:p>
          <a:p>
            <a:pPr marL="1538288" lvl="4" indent="-342900">
              <a:buSzPct val="80000"/>
              <a:buFont typeface="Courier New" panose="02070309020205020404" pitchFamily="49" charset="0"/>
              <a:buChar char="o"/>
            </a:pPr>
            <a:r>
              <a:rPr lang="en-US" dirty="0" smtClean="0"/>
              <a:t>With coverage not starting until July 1</a:t>
            </a:r>
          </a:p>
          <a:p>
            <a:r>
              <a:rPr lang="en-US" sz="3000" dirty="0" smtClean="0"/>
              <a:t>If you do have coverage through active employment</a:t>
            </a:r>
          </a:p>
          <a:p>
            <a:pPr lvl="1"/>
            <a:r>
              <a:rPr lang="en-US" dirty="0" smtClean="0"/>
              <a:t>You may want to delay Part B </a:t>
            </a:r>
          </a:p>
          <a:p>
            <a:pPr lvl="1"/>
            <a:r>
              <a:rPr lang="en-US" dirty="0" smtClean="0"/>
              <a:t>No penalty if you enroll while you have coverage or within 8 months of losing coverage</a:t>
            </a:r>
            <a:endParaRPr lang="en-US" dirty="0"/>
          </a:p>
        </p:txBody>
      </p:sp>
      <p:sp>
        <p:nvSpPr>
          <p:cNvPr id="6" name="Date Placeholder 5"/>
          <p:cNvSpPr>
            <a:spLocks noGrp="1"/>
          </p:cNvSpPr>
          <p:nvPr>
            <p:ph type="dt" sz="half" idx="10"/>
          </p:nvPr>
        </p:nvSpPr>
        <p:spPr/>
        <p:txBody>
          <a:bodyPr/>
          <a:lstStyle/>
          <a:p>
            <a:r>
              <a:rPr lang="en-US" smtClean="0"/>
              <a:t>March 2018</a:t>
            </a:r>
            <a:endParaRPr lang="en-US" dirty="0"/>
          </a:p>
        </p:txBody>
      </p:sp>
      <p:sp>
        <p:nvSpPr>
          <p:cNvPr id="8" name="Footer Placeholder 7"/>
          <p:cNvSpPr>
            <a:spLocks noGrp="1"/>
          </p:cNvSpPr>
          <p:nvPr>
            <p:ph type="ftr" sz="quarter" idx="11"/>
          </p:nvPr>
        </p:nvSpPr>
        <p:spPr/>
        <p:txBody>
          <a:bodyPr/>
          <a:lstStyle/>
          <a:p>
            <a:r>
              <a:rPr lang="en-US" smtClean="0"/>
              <a:t>Getting Started With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28</a:t>
            </a:fld>
            <a:endParaRPr lang="en-US" dirty="0"/>
          </a:p>
        </p:txBody>
      </p:sp>
    </p:spTree>
    <p:extLst>
      <p:ext uri="{BB962C8B-B14F-4D97-AF65-F5344CB8AC3E}">
        <p14:creationId xmlns:p14="http://schemas.microsoft.com/office/powerpoint/2010/main" val="19986601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2</a:t>
            </a:r>
            <a:endParaRPr lang="en-US" dirty="0"/>
          </a:p>
        </p:txBody>
      </p:sp>
      <p:sp>
        <p:nvSpPr>
          <p:cNvPr id="9" name="Content Placeholder 2"/>
          <p:cNvSpPr>
            <a:spLocks noGrp="1"/>
          </p:cNvSpPr>
          <p:nvPr>
            <p:ph sz="half" idx="1"/>
          </p:nvPr>
        </p:nvSpPr>
        <p:spPr>
          <a:xfrm>
            <a:off x="176980" y="1007116"/>
            <a:ext cx="5614220" cy="2679988"/>
          </a:xfrm>
        </p:spPr>
        <p:txBody>
          <a:bodyPr/>
          <a:lstStyle/>
          <a:p>
            <a:pPr marL="0" indent="0">
              <a:buNone/>
            </a:pPr>
            <a:r>
              <a:rPr lang="en-US" dirty="0" smtClean="0"/>
              <a:t>Medicare Part A helps pay for all of the following when medically necessary and requirements are met, EXCEPT for…</a:t>
            </a:r>
            <a:endParaRPr lang="en-US" dirty="0"/>
          </a:p>
        </p:txBody>
      </p:sp>
      <p:sp>
        <p:nvSpPr>
          <p:cNvPr id="11" name="Content Placeholder 3"/>
          <p:cNvSpPr txBox="1">
            <a:spLocks/>
          </p:cNvSpPr>
          <p:nvPr/>
        </p:nvSpPr>
        <p:spPr>
          <a:xfrm>
            <a:off x="176980" y="2959063"/>
            <a:ext cx="4514850" cy="3262486"/>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anose="05000000000000000000" pitchFamily="2" charset="2"/>
              <a:buAutoNum type="alphaLcPeriod"/>
            </a:pPr>
            <a:r>
              <a:rPr lang="en-US" sz="3000" dirty="0" smtClean="0"/>
              <a:t>Diabetic testing supplies</a:t>
            </a:r>
          </a:p>
          <a:p>
            <a:pPr marL="514350" indent="-514350">
              <a:buFont typeface="Wingdings" panose="05000000000000000000" pitchFamily="2" charset="2"/>
              <a:buAutoNum type="alphaLcPeriod"/>
            </a:pPr>
            <a:r>
              <a:rPr lang="en-US" sz="3000" dirty="0" smtClean="0"/>
              <a:t>An inpatient hospital stay</a:t>
            </a:r>
          </a:p>
          <a:p>
            <a:pPr marL="514350" indent="-514350">
              <a:buFont typeface="Wingdings" panose="05000000000000000000" pitchFamily="2" charset="2"/>
              <a:buAutoNum type="alphaLcPeriod"/>
            </a:pPr>
            <a:r>
              <a:rPr lang="en-US" sz="3000" dirty="0" smtClean="0"/>
              <a:t>An inpatient skilled nursing facility stay</a:t>
            </a:r>
          </a:p>
          <a:p>
            <a:pPr marL="514350" indent="-514350">
              <a:buFont typeface="Wingdings" panose="05000000000000000000" pitchFamily="2" charset="2"/>
              <a:buAutoNum type="alphaLcPeriod"/>
            </a:pPr>
            <a:r>
              <a:rPr lang="en-US" sz="3000" dirty="0" smtClean="0"/>
              <a:t>Hospice care</a:t>
            </a:r>
            <a:endParaRPr lang="en-US" sz="3000" dirty="0"/>
          </a:p>
        </p:txBody>
      </p:sp>
      <p:sp>
        <p:nvSpPr>
          <p:cNvPr id="7" name="Rounded Rectangle 6" descr="Red box answer selection"/>
          <p:cNvSpPr/>
          <p:nvPr/>
        </p:nvSpPr>
        <p:spPr>
          <a:xfrm>
            <a:off x="176980" y="2997163"/>
            <a:ext cx="4514850" cy="48184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29</a:t>
            </a:fld>
            <a:endParaRPr lang="en-US" dirty="0"/>
          </a:p>
        </p:txBody>
      </p:sp>
    </p:spTree>
    <p:extLst>
      <p:ext uri="{BB962C8B-B14F-4D97-AF65-F5344CB8AC3E}">
        <p14:creationId xmlns:p14="http://schemas.microsoft.com/office/powerpoint/2010/main" val="300810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lstStyle/>
          <a:p>
            <a:pPr marL="339725" indent="-339725"/>
            <a:r>
              <a:rPr lang="en-US" dirty="0" smtClean="0"/>
              <a:t>This session should help you</a:t>
            </a:r>
          </a:p>
          <a:p>
            <a:pPr marL="738188" lvl="1" indent="-336550"/>
            <a:r>
              <a:rPr lang="en-US" dirty="0" smtClean="0"/>
              <a:t>Compare </a:t>
            </a:r>
            <a:r>
              <a:rPr lang="en-US" dirty="0"/>
              <a:t>the parts of Medicare and </a:t>
            </a:r>
            <a:r>
              <a:rPr lang="en-US" dirty="0" smtClean="0"/>
              <a:t>coverage </a:t>
            </a:r>
            <a:r>
              <a:rPr lang="en-US" dirty="0"/>
              <a:t>options </a:t>
            </a:r>
          </a:p>
          <a:p>
            <a:pPr marL="738188" lvl="1" indent="-336550"/>
            <a:r>
              <a:rPr lang="en-US" dirty="0"/>
              <a:t>Explain benefits and costs </a:t>
            </a:r>
          </a:p>
          <a:p>
            <a:pPr marL="738188" lvl="1" indent="-336550"/>
            <a:r>
              <a:rPr lang="en-US" dirty="0"/>
              <a:t>Discuss how Medigap </a:t>
            </a:r>
            <a:r>
              <a:rPr lang="en-US" dirty="0" smtClean="0"/>
              <a:t>policies </a:t>
            </a:r>
            <a:r>
              <a:rPr lang="en-US" dirty="0"/>
              <a:t>and </a:t>
            </a:r>
            <a:r>
              <a:rPr lang="en-US" dirty="0" smtClean="0"/>
              <a:t>Medicare Advantage </a:t>
            </a:r>
            <a:r>
              <a:rPr lang="en-US" dirty="0"/>
              <a:t>Plans are different </a:t>
            </a:r>
          </a:p>
          <a:p>
            <a:pPr marL="738188" lvl="1" indent="-336550"/>
            <a:r>
              <a:rPr lang="en-US" dirty="0"/>
              <a:t>Describe the Federally-facilitated Health Insurance Marketplace </a:t>
            </a:r>
          </a:p>
          <a:p>
            <a:pPr marL="738188" lvl="1" indent="-336550"/>
            <a:r>
              <a:rPr lang="en-US" dirty="0"/>
              <a:t>Recognize Medicaid and related resources </a:t>
            </a:r>
          </a:p>
          <a:p>
            <a:endParaRPr lang="en-US" dirty="0"/>
          </a:p>
        </p:txBody>
      </p:sp>
      <p:sp>
        <p:nvSpPr>
          <p:cNvPr id="7" name="Date Placeholder 6"/>
          <p:cNvSpPr>
            <a:spLocks noGrp="1"/>
          </p:cNvSpPr>
          <p:nvPr>
            <p:ph type="dt" sz="half" idx="2"/>
          </p:nvPr>
        </p:nvSpPr>
        <p:spPr/>
        <p:txBody>
          <a:bodyPr/>
          <a:lstStyle/>
          <a:p>
            <a:r>
              <a:rPr lang="en-US" smtClean="0"/>
              <a:t>March 2018</a:t>
            </a:r>
            <a:endParaRPr lang="en-US" dirty="0"/>
          </a:p>
        </p:txBody>
      </p:sp>
      <p:sp>
        <p:nvSpPr>
          <p:cNvPr id="8" name="Footer Placeholder 7"/>
          <p:cNvSpPr>
            <a:spLocks noGrp="1"/>
          </p:cNvSpPr>
          <p:nvPr>
            <p:ph type="ftr" sz="quarter" idx="11"/>
          </p:nvPr>
        </p:nvSpPr>
        <p:spPr/>
        <p:txBody>
          <a:bodyPr/>
          <a:lstStyle/>
          <a:p>
            <a:r>
              <a:rPr lang="en-US" smtClean="0"/>
              <a:t>Getting Started With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3</a:t>
            </a:fld>
            <a:endParaRPr lang="en-US" dirty="0"/>
          </a:p>
        </p:txBody>
      </p:sp>
    </p:spTree>
    <p:extLst>
      <p:ext uri="{BB962C8B-B14F-4D97-AF65-F5344CB8AC3E}">
        <p14:creationId xmlns:p14="http://schemas.microsoft.com/office/powerpoint/2010/main" val="2313249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Check Your Knowledge―Question 3</a:t>
            </a:r>
            <a:endParaRPr lang="en-US" dirty="0"/>
          </a:p>
        </p:txBody>
      </p:sp>
      <p:sp>
        <p:nvSpPr>
          <p:cNvPr id="9" name="Content Placeholder 2"/>
          <p:cNvSpPr>
            <a:spLocks noGrp="1"/>
          </p:cNvSpPr>
          <p:nvPr>
            <p:ph sz="half" idx="1"/>
          </p:nvPr>
        </p:nvSpPr>
        <p:spPr>
          <a:xfrm>
            <a:off x="628650" y="1060997"/>
            <a:ext cx="3886200" cy="4786396"/>
          </a:xfrm>
        </p:spPr>
        <p:txBody>
          <a:bodyPr/>
          <a:lstStyle/>
          <a:p>
            <a:pPr marL="0" indent="0">
              <a:buNone/>
            </a:pPr>
            <a:r>
              <a:rPr lang="en-US" dirty="0" smtClean="0"/>
              <a:t>For Medicare Part B, in most cases, you pay _______.</a:t>
            </a:r>
            <a:endParaRPr lang="en-US" dirty="0"/>
          </a:p>
        </p:txBody>
      </p:sp>
      <p:sp>
        <p:nvSpPr>
          <p:cNvPr id="10" name="Content Placeholder 3"/>
          <p:cNvSpPr txBox="1">
            <a:spLocks/>
          </p:cNvSpPr>
          <p:nvPr/>
        </p:nvSpPr>
        <p:spPr>
          <a:xfrm>
            <a:off x="626806" y="2689053"/>
            <a:ext cx="3886200" cy="3814989"/>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anose="05000000000000000000" pitchFamily="2" charset="2"/>
              <a:buAutoNum type="alphaLcPeriod"/>
            </a:pPr>
            <a:r>
              <a:rPr lang="en-US" dirty="0" smtClean="0"/>
              <a:t>A monthly premium</a:t>
            </a:r>
          </a:p>
          <a:p>
            <a:pPr marL="514350" indent="-514350">
              <a:buFont typeface="Wingdings" panose="05000000000000000000" pitchFamily="2" charset="2"/>
              <a:buAutoNum type="alphaLcPeriod"/>
            </a:pPr>
            <a:r>
              <a:rPr lang="en-US" dirty="0" smtClean="0"/>
              <a:t>A yearly deductible</a:t>
            </a:r>
          </a:p>
          <a:p>
            <a:pPr marL="514350" indent="-514350">
              <a:buFont typeface="Wingdings" panose="05000000000000000000" pitchFamily="2" charset="2"/>
              <a:buAutoNum type="alphaLcPeriod"/>
            </a:pPr>
            <a:r>
              <a:rPr lang="en-US" dirty="0" smtClean="0"/>
              <a:t>20% coinsurance for most covered services</a:t>
            </a:r>
          </a:p>
          <a:p>
            <a:pPr marL="514350" indent="-514350">
              <a:buFont typeface="Wingdings" panose="05000000000000000000" pitchFamily="2" charset="2"/>
              <a:buAutoNum type="alphaLcPeriod"/>
            </a:pPr>
            <a:r>
              <a:rPr lang="en-US" dirty="0"/>
              <a:t>All of the </a:t>
            </a:r>
            <a:r>
              <a:rPr lang="en-US" dirty="0" smtClean="0"/>
              <a:t>above</a:t>
            </a:r>
            <a:endParaRPr lang="en-US" dirty="0"/>
          </a:p>
        </p:txBody>
      </p:sp>
      <p:sp>
        <p:nvSpPr>
          <p:cNvPr id="7" name="Rounded Rectangle 6" descr="Red box answer selection"/>
          <p:cNvSpPr/>
          <p:nvPr/>
        </p:nvSpPr>
        <p:spPr>
          <a:xfrm>
            <a:off x="624962" y="5882563"/>
            <a:ext cx="3421856" cy="48519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p:cNvSpPr>
            <a:spLocks noGrp="1"/>
          </p:cNvSpPr>
          <p:nvPr>
            <p:ph type="dt" sz="half" idx="13"/>
          </p:nvPr>
        </p:nvSpPr>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Getting Started With Medicare</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30</a:t>
            </a:fld>
            <a:endParaRPr lang="en-US" dirty="0"/>
          </a:p>
        </p:txBody>
      </p:sp>
    </p:spTree>
    <p:extLst>
      <p:ext uri="{BB962C8B-B14F-4D97-AF65-F5344CB8AC3E}">
        <p14:creationId xmlns:p14="http://schemas.microsoft.com/office/powerpoint/2010/main" val="153553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3—What’s a Medigap Policy?</a:t>
            </a:r>
            <a:endParaRPr lang="en-US" dirty="0"/>
          </a:p>
        </p:txBody>
      </p:sp>
      <p:sp>
        <p:nvSpPr>
          <p:cNvPr id="3" name="Content Placeholder 2"/>
          <p:cNvSpPr>
            <a:spLocks noGrp="1"/>
          </p:cNvSpPr>
          <p:nvPr>
            <p:ph idx="1"/>
          </p:nvPr>
        </p:nvSpPr>
        <p:spPr>
          <a:xfrm>
            <a:off x="3487672" y="1217964"/>
            <a:ext cx="5613605" cy="5138387"/>
          </a:xfrm>
        </p:spPr>
        <p:txBody>
          <a:bodyPr/>
          <a:lstStyle/>
          <a:p>
            <a:r>
              <a:rPr lang="en-US" sz="2400" dirty="0" smtClean="0"/>
              <a:t>Medicare Supplement Insurance (Medigap) Policies</a:t>
            </a:r>
          </a:p>
          <a:p>
            <a:pPr lvl="1"/>
            <a:r>
              <a:rPr lang="en-US" sz="2000" dirty="0" smtClean="0"/>
              <a:t>Sold by private insurance companies</a:t>
            </a:r>
          </a:p>
          <a:p>
            <a:r>
              <a:rPr lang="en-US" sz="2400" dirty="0" smtClean="0"/>
              <a:t>Fills gaps in Original Medicare coverage</a:t>
            </a:r>
          </a:p>
          <a:p>
            <a:pPr lvl="1"/>
            <a:r>
              <a:rPr lang="en-US" sz="2000" dirty="0" smtClean="0"/>
              <a:t>Deductibles, coinsurance, copayments </a:t>
            </a:r>
          </a:p>
          <a:p>
            <a:r>
              <a:rPr lang="en-US" sz="2400" dirty="0" smtClean="0"/>
              <a:t>All plans with same letter </a:t>
            </a:r>
          </a:p>
          <a:p>
            <a:pPr lvl="1"/>
            <a:r>
              <a:rPr lang="en-US" sz="2000" dirty="0" smtClean="0"/>
              <a:t>Have same coverage</a:t>
            </a:r>
          </a:p>
          <a:p>
            <a:pPr lvl="1"/>
            <a:r>
              <a:rPr lang="en-US" sz="2000" dirty="0" smtClean="0"/>
              <a:t>Costs are different</a:t>
            </a:r>
          </a:p>
          <a:p>
            <a:r>
              <a:rPr lang="en-US" sz="2400" dirty="0" smtClean="0"/>
              <a:t>Plans are different in Minnesota, Massachusetts, and </a:t>
            </a:r>
            <a:r>
              <a:rPr lang="en-US" sz="2400" dirty="0" smtClean="0"/>
              <a:t>Wisconsin</a:t>
            </a:r>
            <a:endParaRPr lang="en-US" sz="2400" dirty="0" smtClean="0"/>
          </a:p>
        </p:txBody>
      </p:sp>
      <p:sp>
        <p:nvSpPr>
          <p:cNvPr id="5" name="Date Placeholder 4"/>
          <p:cNvSpPr>
            <a:spLocks noGrp="1"/>
          </p:cNvSpPr>
          <p:nvPr>
            <p:ph type="dt" sz="half" idx="2"/>
          </p:nvPr>
        </p:nvSpPr>
        <p:spPr/>
        <p:txBody>
          <a:bodyPr/>
          <a:lstStyle/>
          <a:p>
            <a:r>
              <a:rPr lang="en-US" smtClean="0"/>
              <a:t>March 2018</a:t>
            </a:r>
            <a:endParaRPr lang="en-US" dirty="0"/>
          </a:p>
        </p:txBody>
      </p:sp>
      <p:sp>
        <p:nvSpPr>
          <p:cNvPr id="8" name="Footer Placeholder 7"/>
          <p:cNvSpPr>
            <a:spLocks noGrp="1"/>
          </p:cNvSpPr>
          <p:nvPr>
            <p:ph type="ftr" sz="quarter" idx="11"/>
          </p:nvPr>
        </p:nvSpPr>
        <p:spPr/>
        <p:txBody>
          <a:bodyPr/>
          <a:lstStyle/>
          <a:p>
            <a:r>
              <a:rPr lang="en-US" smtClean="0"/>
              <a:t>Getting Started With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31</a:t>
            </a:fld>
            <a:endParaRPr lang="en-US" dirty="0"/>
          </a:p>
        </p:txBody>
      </p:sp>
      <p:grpSp>
        <p:nvGrpSpPr>
          <p:cNvPr id="7" name="Group 6" descr="Info graphic display of adding Medigap to Original Medicare (Part A and Part B), and Part D." title="Medicare Supplement Insurance (Medigap) Policies"/>
          <p:cNvGrpSpPr>
            <a:grpSpLocks noChangeAspect="1"/>
          </p:cNvGrpSpPr>
          <p:nvPr/>
        </p:nvGrpSpPr>
        <p:grpSpPr>
          <a:xfrm>
            <a:off x="157083" y="1702597"/>
            <a:ext cx="3224988" cy="3213346"/>
            <a:chOff x="53847" y="1215903"/>
            <a:chExt cx="3224988" cy="3213346"/>
          </a:xfrm>
        </p:grpSpPr>
        <p:pic>
          <p:nvPicPr>
            <p:cNvPr id="10" name="Picture 9"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885" y="1215903"/>
              <a:ext cx="490440" cy="282725"/>
            </a:xfrm>
            <a:prstGeom prst="rect">
              <a:avLst/>
            </a:prstGeom>
          </p:spPr>
        </p:pic>
        <p:sp>
          <p:nvSpPr>
            <p:cNvPr id="11" name="TextBox 10"/>
            <p:cNvSpPr txBox="1"/>
            <p:nvPr/>
          </p:nvSpPr>
          <p:spPr>
            <a:xfrm>
              <a:off x="234532" y="1520802"/>
              <a:ext cx="1485471"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12" name="Plus 11" title="Plus sign"/>
            <p:cNvSpPr/>
            <p:nvPr/>
          </p:nvSpPr>
          <p:spPr>
            <a:xfrm>
              <a:off x="1531583" y="1321899"/>
              <a:ext cx="202619" cy="252627"/>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13" name="Picture 12"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9721" y="1223813"/>
              <a:ext cx="394775" cy="363037"/>
            </a:xfrm>
            <a:prstGeom prst="rect">
              <a:avLst/>
            </a:prstGeom>
          </p:spPr>
        </p:pic>
        <p:sp>
          <p:nvSpPr>
            <p:cNvPr id="14" name="TextBox 13"/>
            <p:cNvSpPr txBox="1"/>
            <p:nvPr/>
          </p:nvSpPr>
          <p:spPr>
            <a:xfrm>
              <a:off x="1602420" y="1520802"/>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15" name="TextBox 14"/>
            <p:cNvSpPr txBox="1"/>
            <p:nvPr/>
          </p:nvSpPr>
          <p:spPr>
            <a:xfrm>
              <a:off x="295150" y="1997107"/>
              <a:ext cx="2691714" cy="300210"/>
            </a:xfrm>
            <a:prstGeom prst="rect">
              <a:avLst/>
            </a:prstGeom>
            <a:solidFill>
              <a:schemeClr val="accent1"/>
            </a:solidFill>
          </p:spPr>
          <p:txBody>
            <a:bodyPr wrap="square" rtlCol="0">
              <a:spAutoFit/>
            </a:bodyPr>
            <a:lstStyle/>
            <a:p>
              <a:pPr algn="ctr"/>
              <a:r>
                <a:rPr lang="en-US" sz="1351" b="1" dirty="0">
                  <a:solidFill>
                    <a:schemeClr val="bg1"/>
                  </a:solidFill>
                </a:rPr>
                <a:t>You can add:</a:t>
              </a:r>
            </a:p>
          </p:txBody>
        </p:sp>
        <p:pic>
          <p:nvPicPr>
            <p:cNvPr id="16" name="Picture 15" title="Grouping of Orginal Medicar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4760" y="2392224"/>
              <a:ext cx="379730" cy="273648"/>
            </a:xfrm>
            <a:prstGeom prst="rect">
              <a:avLst/>
            </a:prstGeom>
          </p:spPr>
        </p:pic>
        <p:sp>
          <p:nvSpPr>
            <p:cNvPr id="17" name="TextBox 16"/>
            <p:cNvSpPr txBox="1"/>
            <p:nvPr/>
          </p:nvSpPr>
          <p:spPr>
            <a:xfrm>
              <a:off x="241583" y="2626038"/>
              <a:ext cx="2775568" cy="508088"/>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sp>
          <p:nvSpPr>
            <p:cNvPr id="18" name="TextBox 17"/>
            <p:cNvSpPr txBox="1"/>
            <p:nvPr/>
          </p:nvSpPr>
          <p:spPr>
            <a:xfrm>
              <a:off x="288194" y="3131329"/>
              <a:ext cx="2691714" cy="369332"/>
            </a:xfrm>
            <a:prstGeom prst="rect">
              <a:avLst/>
            </a:prstGeom>
            <a:solidFill>
              <a:schemeClr val="accent1"/>
            </a:solidFill>
          </p:spPr>
          <p:txBody>
            <a:bodyPr wrap="square" rtlCol="0">
              <a:spAutoFit/>
            </a:bodyPr>
            <a:lstStyle/>
            <a:p>
              <a:pPr algn="ctr"/>
              <a:r>
                <a:rPr lang="en-US" sz="1800" b="1" dirty="0">
                  <a:solidFill>
                    <a:schemeClr val="bg1"/>
                  </a:solidFill>
                </a:rPr>
                <a:t>You can also add:</a:t>
              </a:r>
            </a:p>
          </p:txBody>
        </p:sp>
        <p:pic>
          <p:nvPicPr>
            <p:cNvPr id="19" name="Picture 18"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64085" y="3523447"/>
              <a:ext cx="379479" cy="327475"/>
            </a:xfrm>
            <a:prstGeom prst="rect">
              <a:avLst/>
            </a:prstGeom>
          </p:spPr>
        </p:pic>
        <p:sp>
          <p:nvSpPr>
            <p:cNvPr id="20" name="TextBox 19"/>
            <p:cNvSpPr txBox="1"/>
            <p:nvPr/>
          </p:nvSpPr>
          <p:spPr>
            <a:xfrm>
              <a:off x="53850" y="3754032"/>
              <a:ext cx="3224985" cy="646331"/>
            </a:xfrm>
            <a:prstGeom prst="rect">
              <a:avLst/>
            </a:prstGeom>
            <a:noFill/>
          </p:spPr>
          <p:txBody>
            <a:bodyPr wrap="none" rtlCol="0">
              <a:spAutoFit/>
            </a:bodyPr>
            <a:lstStyle/>
            <a:p>
              <a:pPr algn="ctr"/>
              <a:r>
                <a:rPr lang="en-US" sz="1800" b="1" dirty="0">
                  <a:solidFill>
                    <a:schemeClr val="tx2"/>
                  </a:solidFill>
                </a:rPr>
                <a:t>Medigap</a:t>
              </a:r>
            </a:p>
            <a:p>
              <a:pPr algn="ctr"/>
              <a:r>
                <a:rPr lang="en-US" sz="1800" dirty="0">
                  <a:solidFill>
                    <a:schemeClr val="tx2"/>
                  </a:solidFill>
                </a:rPr>
                <a:t>Medicare Supplement Insurance</a:t>
              </a:r>
            </a:p>
          </p:txBody>
        </p:sp>
        <p:sp>
          <p:nvSpPr>
            <p:cNvPr id="21" name="Rounded Rectangle 20"/>
            <p:cNvSpPr/>
            <p:nvPr/>
          </p:nvSpPr>
          <p:spPr>
            <a:xfrm>
              <a:off x="53847" y="3128583"/>
              <a:ext cx="3224986" cy="1300666"/>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spTree>
    <p:extLst>
      <p:ext uri="{BB962C8B-B14F-4D97-AF65-F5344CB8AC3E}">
        <p14:creationId xmlns:p14="http://schemas.microsoft.com/office/powerpoint/2010/main" val="593130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pPr eaLnBrk="1" hangingPunct="1"/>
            <a:r>
              <a:rPr lang="en-US" dirty="0" smtClean="0"/>
              <a:t>Medigap Plan Types</a:t>
            </a:r>
            <a:endParaRPr lang="en-US" sz="1200" b="0" dirty="0"/>
          </a:p>
        </p:txBody>
      </p:sp>
      <p:sp>
        <p:nvSpPr>
          <p:cNvPr id="6" name="Date Placeholder 5"/>
          <p:cNvSpPr>
            <a:spLocks noGrp="1"/>
          </p:cNvSpPr>
          <p:nvPr>
            <p:ph type="dt" sz="half" idx="10"/>
          </p:nvPr>
        </p:nvSpPr>
        <p:spPr/>
        <p:txBody>
          <a:bodyPr/>
          <a:lstStyle/>
          <a:p>
            <a:r>
              <a:rPr lang="en-US" smtClean="0"/>
              <a:t>March 2018</a:t>
            </a:r>
            <a:endParaRPr lang="en-US" dirty="0"/>
          </a:p>
        </p:txBody>
      </p:sp>
      <p:sp>
        <p:nvSpPr>
          <p:cNvPr id="8" name="Footer Placeholder 7"/>
          <p:cNvSpPr>
            <a:spLocks noGrp="1"/>
          </p:cNvSpPr>
          <p:nvPr>
            <p:ph type="ftr" sz="quarter" idx="11"/>
          </p:nvPr>
        </p:nvSpPr>
        <p:spPr/>
        <p:txBody>
          <a:bodyPr/>
          <a:lstStyle/>
          <a:p>
            <a:r>
              <a:rPr lang="en-US" smtClean="0"/>
              <a:t>Getting Started With Medicare</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32</a:t>
            </a:fld>
            <a:endParaRPr lang="en-US" dirty="0"/>
          </a:p>
        </p:txBody>
      </p:sp>
      <p:sp>
        <p:nvSpPr>
          <p:cNvPr id="11" name="TextBox 10"/>
          <p:cNvSpPr txBox="1"/>
          <p:nvPr/>
        </p:nvSpPr>
        <p:spPr>
          <a:xfrm>
            <a:off x="1" y="1105478"/>
            <a:ext cx="9144000" cy="369332"/>
          </a:xfrm>
          <a:prstGeom prst="rect">
            <a:avLst/>
          </a:prstGeom>
          <a:solidFill>
            <a:schemeClr val="accent1"/>
          </a:solidFill>
        </p:spPr>
        <p:txBody>
          <a:bodyPr wrap="square" rtlCol="0">
            <a:spAutoFit/>
          </a:bodyPr>
          <a:lstStyle/>
          <a:p>
            <a:pPr algn="ctr" fontAlgn="b"/>
            <a:r>
              <a:rPr lang="en-US" b="1" dirty="0" smtClean="0">
                <a:solidFill>
                  <a:schemeClr val="bg1"/>
                </a:solidFill>
              </a:rPr>
              <a:t>                                                      Medicare </a:t>
            </a:r>
            <a:r>
              <a:rPr lang="en-US" b="1" dirty="0">
                <a:solidFill>
                  <a:schemeClr val="bg1"/>
                </a:solidFill>
              </a:rPr>
              <a:t>Supplement Insurance (Medigap) </a:t>
            </a:r>
            <a:r>
              <a:rPr lang="en-US" b="1" dirty="0" smtClean="0">
                <a:solidFill>
                  <a:schemeClr val="bg1"/>
                </a:solidFill>
              </a:rPr>
              <a:t>Plans</a:t>
            </a:r>
            <a:endParaRPr lang="en-US" dirty="0">
              <a:solidFill>
                <a:schemeClr val="bg1"/>
              </a:solidFill>
            </a:endParaRPr>
          </a:p>
        </p:txBody>
      </p:sp>
      <p:graphicFrame>
        <p:nvGraphicFramePr>
          <p:cNvPr id="12" name="Content Placeholder 9" descr="Table showing benefits by Medicare Supplement Insurance (Medigap) Plan type, indicated by plan type letter.  Detail included in speakers' notes." title="Medigap Plan Types Table"/>
          <p:cNvGraphicFramePr>
            <a:graphicFrameLocks noGrp="1"/>
          </p:cNvGraphicFramePr>
          <p:nvPr>
            <p:ph idx="1"/>
            <p:extLst>
              <p:ext uri="{D42A27DB-BD31-4B8C-83A1-F6EECF244321}">
                <p14:modId xmlns:p14="http://schemas.microsoft.com/office/powerpoint/2010/main" val="277637692"/>
              </p:ext>
            </p:extLst>
          </p:nvPr>
        </p:nvGraphicFramePr>
        <p:xfrm>
          <a:off x="2" y="1492252"/>
          <a:ext cx="9144002" cy="3499425"/>
        </p:xfrm>
        <a:graphic>
          <a:graphicData uri="http://schemas.openxmlformats.org/drawingml/2006/table">
            <a:tbl>
              <a:tblPr firstRow="1" firstCol="1" bandRow="1">
                <a:tableStyleId>{5C22544A-7EE6-4342-B048-85BDC9FD1C3A}</a:tableStyleId>
              </a:tblPr>
              <a:tblGrid>
                <a:gridCol w="3240026"/>
                <a:gridCol w="617147"/>
                <a:gridCol w="540004"/>
                <a:gridCol w="540004"/>
                <a:gridCol w="617147"/>
                <a:gridCol w="540004"/>
                <a:gridCol w="540004"/>
                <a:gridCol w="694291"/>
                <a:gridCol w="584448"/>
                <a:gridCol w="550985"/>
                <a:gridCol w="679942"/>
              </a:tblGrid>
              <a:tr h="219697">
                <a:tc>
                  <a:txBody>
                    <a:bodyPr/>
                    <a:lstStyle/>
                    <a:p>
                      <a:pPr marL="0" marR="0" algn="ctr">
                        <a:lnSpc>
                          <a:spcPct val="115000"/>
                        </a:lnSpc>
                        <a:spcBef>
                          <a:spcPts val="0"/>
                        </a:spcBef>
                        <a:spcAft>
                          <a:spcPts val="0"/>
                        </a:spcAft>
                      </a:pPr>
                      <a:r>
                        <a:rPr lang="en-US" sz="1100" dirty="0">
                          <a:effectLst/>
                        </a:rPr>
                        <a:t>Benefits</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A</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B</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C</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D</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smtClean="0">
                          <a:effectLst/>
                        </a:rPr>
                        <a:t>F*</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G</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K</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L</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M</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N</a:t>
                      </a:r>
                      <a:endParaRPr lang="en-US" sz="1100" dirty="0">
                        <a:effectLst/>
                        <a:latin typeface="Calibri"/>
                        <a:ea typeface="Calibri"/>
                        <a:cs typeface="Times New Roman"/>
                      </a:endParaRPr>
                    </a:p>
                  </a:txBody>
                  <a:tcPr marL="48986" marR="48986" marT="0" marB="0"/>
                </a:tc>
              </a:tr>
              <a:tr h="643782">
                <a:tc>
                  <a:txBody>
                    <a:bodyPr/>
                    <a:lstStyle/>
                    <a:p>
                      <a:pPr marL="0" marR="0">
                        <a:lnSpc>
                          <a:spcPct val="100000"/>
                        </a:lnSpc>
                        <a:spcBef>
                          <a:spcPts val="0"/>
                        </a:spcBef>
                        <a:spcAft>
                          <a:spcPts val="0"/>
                        </a:spcAft>
                      </a:pPr>
                      <a:r>
                        <a:rPr lang="en-US" sz="1100" dirty="0" smtClean="0">
                          <a:effectLst/>
                        </a:rPr>
                        <a:t>Part </a:t>
                      </a:r>
                      <a:r>
                        <a:rPr lang="en-US" sz="1100" dirty="0">
                          <a:effectLst/>
                        </a:rPr>
                        <a:t>A coinsurance and hospital costs (up to an additional 365 days after Medicare benefits are </a:t>
                      </a:r>
                      <a:r>
                        <a:rPr lang="en-US" sz="1100" dirty="0" smtClean="0">
                          <a:effectLst/>
                        </a:rPr>
                        <a:t>used up)</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r>
              <a:tr h="447812">
                <a:tc>
                  <a:txBody>
                    <a:bodyPr/>
                    <a:lstStyle/>
                    <a:p>
                      <a:pPr marL="0" marR="0">
                        <a:lnSpc>
                          <a:spcPct val="100000"/>
                        </a:lnSpc>
                        <a:spcBef>
                          <a:spcPts val="0"/>
                        </a:spcBef>
                        <a:spcAft>
                          <a:spcPts val="0"/>
                        </a:spcAft>
                      </a:pPr>
                      <a:r>
                        <a:rPr lang="en-US" sz="1100" dirty="0" smtClean="0">
                          <a:effectLst/>
                        </a:rPr>
                        <a:t>Part </a:t>
                      </a:r>
                      <a:r>
                        <a:rPr lang="en-US" sz="1100" dirty="0">
                          <a:effectLst/>
                        </a:rPr>
                        <a:t>B coinsurance or copayment</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50%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75%</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r>
              <a:tr h="217130">
                <a:tc>
                  <a:txBody>
                    <a:bodyPr/>
                    <a:lstStyle/>
                    <a:p>
                      <a:pPr marL="0" marR="0">
                        <a:lnSpc>
                          <a:spcPct val="100000"/>
                        </a:lnSpc>
                        <a:spcBef>
                          <a:spcPts val="0"/>
                        </a:spcBef>
                        <a:spcAft>
                          <a:spcPts val="0"/>
                        </a:spcAft>
                      </a:pPr>
                      <a:r>
                        <a:rPr lang="en-US" sz="1100" dirty="0">
                          <a:effectLst/>
                        </a:rPr>
                        <a:t>Blood (first 3 pints)</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50%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75%</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r>
              <a:tr h="401186">
                <a:tc>
                  <a:txBody>
                    <a:bodyPr/>
                    <a:lstStyle/>
                    <a:p>
                      <a:pPr marL="0" marR="0">
                        <a:lnSpc>
                          <a:spcPct val="100000"/>
                        </a:lnSpc>
                        <a:spcBef>
                          <a:spcPts val="0"/>
                        </a:spcBef>
                        <a:spcAft>
                          <a:spcPts val="0"/>
                        </a:spcAft>
                      </a:pPr>
                      <a:r>
                        <a:rPr lang="en-US" sz="1100" dirty="0">
                          <a:effectLst/>
                        </a:rPr>
                        <a:t>Part A hospice care coinsurance or copayment</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50%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75%</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r>
              <a:tr h="286561">
                <a:tc>
                  <a:txBody>
                    <a:bodyPr/>
                    <a:lstStyle/>
                    <a:p>
                      <a:pPr marL="0" marR="0">
                        <a:lnSpc>
                          <a:spcPct val="100000"/>
                        </a:lnSpc>
                        <a:spcBef>
                          <a:spcPts val="0"/>
                        </a:spcBef>
                        <a:spcAft>
                          <a:spcPts val="0"/>
                        </a:spcAft>
                      </a:pPr>
                      <a:r>
                        <a:rPr lang="en-US" sz="1100" dirty="0">
                          <a:effectLst/>
                        </a:rPr>
                        <a:t>Skilled nursing facility care coinsurance</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50%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smtClean="0">
                          <a:effectLst/>
                        </a:rPr>
                        <a:t>75%</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smtClean="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r>
              <a:tr h="217130">
                <a:tc>
                  <a:txBody>
                    <a:bodyPr/>
                    <a:lstStyle/>
                    <a:p>
                      <a:pPr marL="0" marR="0">
                        <a:lnSpc>
                          <a:spcPct val="100000"/>
                        </a:lnSpc>
                        <a:spcBef>
                          <a:spcPts val="0"/>
                        </a:spcBef>
                        <a:spcAft>
                          <a:spcPts val="0"/>
                        </a:spcAft>
                      </a:pPr>
                      <a:r>
                        <a:rPr lang="en-US" sz="1100" dirty="0">
                          <a:effectLst/>
                        </a:rPr>
                        <a:t>Part A deductible</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50%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75%</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smtClean="0">
                          <a:effectLst/>
                        </a:rPr>
                        <a:t>50%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r>
              <a:tr h="217130">
                <a:tc>
                  <a:txBody>
                    <a:bodyPr/>
                    <a:lstStyle/>
                    <a:p>
                      <a:pPr marL="0" marR="0">
                        <a:lnSpc>
                          <a:spcPct val="100000"/>
                        </a:lnSpc>
                        <a:spcBef>
                          <a:spcPts val="0"/>
                        </a:spcBef>
                        <a:spcAft>
                          <a:spcPts val="0"/>
                        </a:spcAft>
                      </a:pPr>
                      <a:r>
                        <a:rPr lang="en-US" sz="1100" dirty="0">
                          <a:effectLst/>
                        </a:rPr>
                        <a:t>Part B deductible</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r>
              <a:tr h="217130">
                <a:tc>
                  <a:txBody>
                    <a:bodyPr/>
                    <a:lstStyle/>
                    <a:p>
                      <a:pPr marL="0" marR="0">
                        <a:lnSpc>
                          <a:spcPct val="100000"/>
                        </a:lnSpc>
                        <a:spcBef>
                          <a:spcPts val="0"/>
                        </a:spcBef>
                        <a:spcAft>
                          <a:spcPts val="0"/>
                        </a:spcAft>
                      </a:pPr>
                      <a:r>
                        <a:rPr lang="en-US" sz="1100" dirty="0">
                          <a:effectLst/>
                        </a:rPr>
                        <a:t>Part B excess charges</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r>
              <a:tr h="401186">
                <a:tc>
                  <a:txBody>
                    <a:bodyPr/>
                    <a:lstStyle/>
                    <a:p>
                      <a:pPr marL="0" marR="0">
                        <a:lnSpc>
                          <a:spcPct val="100000"/>
                        </a:lnSpc>
                        <a:spcBef>
                          <a:spcPts val="0"/>
                        </a:spcBef>
                        <a:spcAft>
                          <a:spcPts val="0"/>
                        </a:spcAft>
                      </a:pPr>
                      <a:r>
                        <a:rPr lang="en-US" sz="1100" dirty="0">
                          <a:effectLst/>
                        </a:rPr>
                        <a:t>Foreign travel emergency (up to plan limits)</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80%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80%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80%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80%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80%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80%</a:t>
                      </a:r>
                      <a:endParaRPr lang="en-US" sz="1100" dirty="0">
                        <a:effectLst/>
                        <a:latin typeface="Calibri"/>
                        <a:ea typeface="Calibri"/>
                        <a:cs typeface="Times New Roman"/>
                      </a:endParaRPr>
                    </a:p>
                  </a:txBody>
                  <a:tcPr marL="48986" marR="48986" marT="0" marB="0"/>
                </a:tc>
              </a:tr>
              <a:tr h="230681">
                <a:tc>
                  <a:txBody>
                    <a:bodyPr/>
                    <a:lstStyle/>
                    <a:p>
                      <a:pPr marL="0" marR="0">
                        <a:lnSpc>
                          <a:spcPct val="100000"/>
                        </a:lnSpc>
                        <a:spcBef>
                          <a:spcPts val="0"/>
                        </a:spcBef>
                        <a:spcAft>
                          <a:spcPts val="0"/>
                        </a:spcAft>
                      </a:pPr>
                      <a:r>
                        <a:rPr lang="en-US" sz="1100" dirty="0" smtClean="0">
                          <a:effectLst/>
                          <a:latin typeface="Calibri"/>
                          <a:ea typeface="Calibri"/>
                          <a:cs typeface="Times New Roman"/>
                        </a:rPr>
                        <a:t>Out-</a:t>
                      </a:r>
                      <a:r>
                        <a:rPr lang="en-US" sz="1100" baseline="0" dirty="0" smtClean="0">
                          <a:effectLst/>
                          <a:latin typeface="Calibri"/>
                          <a:ea typeface="Calibri"/>
                          <a:cs typeface="Times New Roman"/>
                        </a:rPr>
                        <a:t>of-Pocket Limit in 2018**</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smtClean="0">
                          <a:effectLst/>
                          <a:latin typeface="Calibri"/>
                          <a:ea typeface="Calibri"/>
                          <a:cs typeface="Times New Roman"/>
                        </a:rPr>
                        <a:t>$5,240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smtClean="0">
                          <a:effectLst/>
                          <a:latin typeface="Calibri"/>
                          <a:ea typeface="Calibri"/>
                          <a:cs typeface="Times New Roman"/>
                        </a:rPr>
                        <a:t>$2,620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r>
            </a:tbl>
          </a:graphicData>
        </a:graphic>
      </p:graphicFrame>
      <p:sp>
        <p:nvSpPr>
          <p:cNvPr id="13" name="TextBox 12"/>
          <p:cNvSpPr txBox="1"/>
          <p:nvPr/>
        </p:nvSpPr>
        <p:spPr>
          <a:xfrm>
            <a:off x="1" y="4994453"/>
            <a:ext cx="9143999" cy="1061829"/>
          </a:xfrm>
          <a:prstGeom prst="rect">
            <a:avLst/>
          </a:prstGeom>
          <a:solidFill>
            <a:srgbClr val="DCE6F2"/>
          </a:solidFill>
        </p:spPr>
        <p:txBody>
          <a:bodyPr wrap="square" rtlCol="0">
            <a:spAutoFit/>
          </a:bodyPr>
          <a:lstStyle/>
          <a:p>
            <a:r>
              <a:rPr lang="en-US" sz="1050" dirty="0"/>
              <a:t>*Plan F is also offered as a high-deductible plan by some insurance companies in some states. If you choose this option, this means you must pay for Medicare-covered costs (coinsurance, copayments, deductibles) up to the deductible amount of $</a:t>
            </a:r>
            <a:r>
              <a:rPr lang="en-US" sz="1050" dirty="0" smtClean="0"/>
              <a:t>2,240 </a:t>
            </a:r>
            <a:r>
              <a:rPr lang="en-US" sz="1050" dirty="0"/>
              <a:t>in </a:t>
            </a:r>
            <a:r>
              <a:rPr lang="en-US" sz="1050" dirty="0" smtClean="0"/>
              <a:t>2018 </a:t>
            </a:r>
            <a:r>
              <a:rPr lang="en-US" sz="1050" dirty="0"/>
              <a:t>before your policy pays anything. </a:t>
            </a:r>
          </a:p>
          <a:p>
            <a:r>
              <a:rPr lang="en-US" sz="1050" dirty="0"/>
              <a:t>**For Plans K and L, after you meet your out-of-pocket yearly limit and your yearly Part B deductible </a:t>
            </a:r>
            <a:r>
              <a:rPr lang="en-US" sz="1050" dirty="0" smtClean="0"/>
              <a:t>($183 </a:t>
            </a:r>
            <a:r>
              <a:rPr lang="en-US" sz="1050" dirty="0"/>
              <a:t>in </a:t>
            </a:r>
            <a:r>
              <a:rPr lang="en-US" sz="1050" dirty="0" smtClean="0"/>
              <a:t>2018), </a:t>
            </a:r>
            <a:r>
              <a:rPr lang="en-US" sz="1050" dirty="0"/>
              <a:t>the Medigap plan pays 100% of covered services for the rest of the calendar year. </a:t>
            </a:r>
          </a:p>
          <a:p>
            <a:r>
              <a:rPr lang="en-US" sz="1050" dirty="0"/>
              <a:t>***Plan N pays 100% of the Part B coinsurance, except for a copayment of up to $20 for some office visits and up to a $50 copayment for emergency room visits that don’t result in an inpatient admission.</a:t>
            </a:r>
          </a:p>
        </p:txBody>
      </p:sp>
    </p:spTree>
    <p:custDataLst>
      <p:tags r:id="rId1"/>
    </p:custDataLst>
    <p:extLst>
      <p:ext uri="{BB962C8B-B14F-4D97-AF65-F5344CB8AC3E}">
        <p14:creationId xmlns:p14="http://schemas.microsoft.com/office/powerpoint/2010/main" val="625383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Do I Need a Medigap Policy?</a:t>
            </a:r>
            <a:endParaRPr lang="en-US" dirty="0"/>
          </a:p>
        </p:txBody>
      </p:sp>
      <p:sp>
        <p:nvSpPr>
          <p:cNvPr id="3" name="Content Placeholder 2"/>
          <p:cNvSpPr>
            <a:spLocks noGrp="1"/>
          </p:cNvSpPr>
          <p:nvPr>
            <p:ph idx="1"/>
          </p:nvPr>
        </p:nvSpPr>
        <p:spPr/>
        <p:txBody>
          <a:bodyPr/>
          <a:lstStyle/>
          <a:p>
            <a:r>
              <a:rPr lang="en-US" dirty="0" smtClean="0"/>
              <a:t>Consider</a:t>
            </a:r>
          </a:p>
          <a:p>
            <a:pPr lvl="1"/>
            <a:r>
              <a:rPr lang="en-US" dirty="0" smtClean="0"/>
              <a:t>It only works with Original Medicare</a:t>
            </a:r>
          </a:p>
          <a:p>
            <a:pPr lvl="1"/>
            <a:r>
              <a:rPr lang="en-US" dirty="0" smtClean="0"/>
              <a:t>Do you have other supplemental coverage? </a:t>
            </a:r>
          </a:p>
          <a:p>
            <a:pPr marL="1038225" lvl="2" indent="-279400"/>
            <a:r>
              <a:rPr lang="en-US" dirty="0" smtClean="0"/>
              <a:t>If so, you might not need Medigap</a:t>
            </a:r>
          </a:p>
          <a:p>
            <a:pPr lvl="1"/>
            <a:r>
              <a:rPr lang="en-US" dirty="0" smtClean="0"/>
              <a:t>Can you afford Medicare deductibles and copayments?</a:t>
            </a:r>
          </a:p>
          <a:p>
            <a:pPr lvl="1"/>
            <a:r>
              <a:rPr lang="en-US" dirty="0" smtClean="0"/>
              <a:t>What does the monthly Medigap premium cost?</a:t>
            </a:r>
            <a:endParaRPr lang="en-US" dirty="0"/>
          </a:p>
        </p:txBody>
      </p:sp>
      <p:sp>
        <p:nvSpPr>
          <p:cNvPr id="6" name="Date Placeholder 5"/>
          <p:cNvSpPr>
            <a:spLocks noGrp="1"/>
          </p:cNvSpPr>
          <p:nvPr>
            <p:ph type="dt" sz="half" idx="10"/>
          </p:nvPr>
        </p:nvSpPr>
        <p:spPr/>
        <p:txBody>
          <a:bodyPr/>
          <a:lstStyle/>
          <a:p>
            <a:r>
              <a:rPr lang="en-US" smtClean="0"/>
              <a:t>March 2018</a:t>
            </a:r>
            <a:endParaRPr lang="en-US" dirty="0"/>
          </a:p>
        </p:txBody>
      </p:sp>
      <p:sp>
        <p:nvSpPr>
          <p:cNvPr id="8" name="Footer Placeholder 7"/>
          <p:cNvSpPr>
            <a:spLocks noGrp="1"/>
          </p:cNvSpPr>
          <p:nvPr>
            <p:ph type="ftr" sz="quarter" idx="11"/>
          </p:nvPr>
        </p:nvSpPr>
        <p:spPr/>
        <p:txBody>
          <a:bodyPr/>
          <a:lstStyle/>
          <a:p>
            <a:r>
              <a:rPr lang="en-US" smtClean="0"/>
              <a:t>Getting Started With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33</a:t>
            </a:fld>
            <a:endParaRPr lang="en-US" dirty="0"/>
          </a:p>
        </p:txBody>
      </p:sp>
    </p:spTree>
    <p:extLst>
      <p:ext uri="{BB962C8B-B14F-4D97-AF65-F5344CB8AC3E}">
        <p14:creationId xmlns:p14="http://schemas.microsoft.com/office/powerpoint/2010/main" val="512722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
            <a:ext cx="9144000" cy="1026694"/>
          </a:xfrm>
        </p:spPr>
        <p:txBody>
          <a:bodyPr>
            <a:noAutofit/>
          </a:bodyPr>
          <a:lstStyle/>
          <a:p>
            <a:r>
              <a:rPr lang="en-US" dirty="0" smtClean="0"/>
              <a:t>When Is the Best Time </a:t>
            </a:r>
            <a:br>
              <a:rPr lang="en-US" dirty="0" smtClean="0"/>
            </a:br>
            <a:r>
              <a:rPr lang="en-US" dirty="0" smtClean="0"/>
              <a:t>to Buy a Medigap Policy?</a:t>
            </a:r>
          </a:p>
        </p:txBody>
      </p:sp>
      <p:sp>
        <p:nvSpPr>
          <p:cNvPr id="3" name="Content Placeholder 2"/>
          <p:cNvSpPr>
            <a:spLocks noGrp="1"/>
          </p:cNvSpPr>
          <p:nvPr>
            <p:ph idx="1"/>
          </p:nvPr>
        </p:nvSpPr>
        <p:spPr>
          <a:xfrm>
            <a:off x="628650" y="1171074"/>
            <a:ext cx="7886700" cy="5185277"/>
          </a:xfrm>
        </p:spPr>
        <p:txBody>
          <a:bodyPr/>
          <a:lstStyle/>
          <a:p>
            <a:r>
              <a:rPr lang="en-US" dirty="0" smtClean="0"/>
              <a:t>Consider</a:t>
            </a:r>
          </a:p>
          <a:p>
            <a:pPr lvl="1"/>
            <a:r>
              <a:rPr lang="en-US" dirty="0" smtClean="0"/>
              <a:t>Your Medigap Open Enrollment Period (OEP) begins the month you're 65 or older AND enrolled in Part B</a:t>
            </a:r>
          </a:p>
          <a:p>
            <a:pPr marL="1090613" lvl="2" indent="-331788"/>
            <a:r>
              <a:rPr lang="en-US" dirty="0" smtClean="0"/>
              <a:t>Lasts 6 months minimum, may be longer in your state</a:t>
            </a:r>
          </a:p>
          <a:p>
            <a:pPr marL="1090613" lvl="2" indent="-331788"/>
            <a:r>
              <a:rPr lang="en-US" dirty="0" smtClean="0"/>
              <a:t>You have protections—companies MUST sell you a plan if in your OEP</a:t>
            </a:r>
          </a:p>
          <a:p>
            <a:pPr lvl="1"/>
            <a:r>
              <a:rPr lang="en-US" dirty="0" smtClean="0"/>
              <a:t>You can also buy a Medigap policy whenever a company agrees to sell you one</a:t>
            </a:r>
          </a:p>
          <a:p>
            <a:pPr marL="1143000" lvl="2" indent="-384175"/>
            <a:r>
              <a:rPr lang="en-US" dirty="0" smtClean="0"/>
              <a:t>If later, there may be restrictions</a:t>
            </a:r>
          </a:p>
          <a:p>
            <a:pPr lvl="1"/>
            <a:endParaRPr lang="en-US" dirty="0" smtClean="0"/>
          </a:p>
          <a:p>
            <a:pPr lvl="2"/>
            <a:endParaRPr lang="en-US" dirty="0" smtClean="0"/>
          </a:p>
          <a:p>
            <a:endParaRPr lang="en-US" dirty="0"/>
          </a:p>
        </p:txBody>
      </p:sp>
      <p:sp>
        <p:nvSpPr>
          <p:cNvPr id="6" name="Date Placeholder 5"/>
          <p:cNvSpPr>
            <a:spLocks noGrp="1"/>
          </p:cNvSpPr>
          <p:nvPr>
            <p:ph type="dt" sz="half" idx="10"/>
          </p:nvPr>
        </p:nvSpPr>
        <p:spPr/>
        <p:txBody>
          <a:bodyPr/>
          <a:lstStyle/>
          <a:p>
            <a:r>
              <a:rPr lang="en-US" smtClean="0"/>
              <a:t>March 2018</a:t>
            </a:r>
            <a:endParaRPr lang="en-US" dirty="0"/>
          </a:p>
        </p:txBody>
      </p:sp>
      <p:sp>
        <p:nvSpPr>
          <p:cNvPr id="7" name="Footer Placeholder 6"/>
          <p:cNvSpPr>
            <a:spLocks noGrp="1"/>
          </p:cNvSpPr>
          <p:nvPr>
            <p:ph type="ftr" sz="quarter" idx="11"/>
          </p:nvPr>
        </p:nvSpPr>
        <p:spPr/>
        <p:txBody>
          <a:bodyPr/>
          <a:lstStyle/>
          <a:p>
            <a:r>
              <a:rPr lang="en-US" smtClean="0"/>
              <a:t>Getting Started With Medicare</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34</a:t>
            </a:fld>
            <a:endParaRPr lang="en-US" dirty="0"/>
          </a:p>
        </p:txBody>
      </p:sp>
    </p:spTree>
    <p:extLst>
      <p:ext uri="{BB962C8B-B14F-4D97-AF65-F5344CB8AC3E}">
        <p14:creationId xmlns:p14="http://schemas.microsoft.com/office/powerpoint/2010/main" val="3484460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26694"/>
          </a:xfrm>
        </p:spPr>
        <p:txBody>
          <a:bodyPr>
            <a:normAutofit/>
          </a:bodyPr>
          <a:lstStyle/>
          <a:p>
            <a:r>
              <a:rPr lang="en-US" dirty="0" smtClean="0"/>
              <a:t>To Buy a Medigap Policy, Follow These Steps</a:t>
            </a:r>
            <a:endParaRPr lang="en-US" dirty="0"/>
          </a:p>
        </p:txBody>
      </p:sp>
      <p:sp>
        <p:nvSpPr>
          <p:cNvPr id="3" name="Content Placeholder 2"/>
          <p:cNvSpPr>
            <a:spLocks noGrp="1"/>
          </p:cNvSpPr>
          <p:nvPr>
            <p:ph idx="1"/>
          </p:nvPr>
        </p:nvSpPr>
        <p:spPr>
          <a:xfrm>
            <a:off x="156411" y="1074818"/>
            <a:ext cx="8879305" cy="5438716"/>
          </a:xfrm>
        </p:spPr>
        <p:txBody>
          <a:bodyPr/>
          <a:lstStyle/>
          <a:p>
            <a:r>
              <a:rPr lang="en-US" sz="2400" dirty="0" smtClean="0"/>
              <a:t>Decide which Medigap Plan (A–N) has the benefits you need</a:t>
            </a:r>
          </a:p>
          <a:p>
            <a:pPr lvl="1"/>
            <a:r>
              <a:rPr lang="en-US" sz="2000" dirty="0" smtClean="0"/>
              <a:t>Compare plans by computer or phone</a:t>
            </a:r>
          </a:p>
          <a:p>
            <a:pPr lvl="2"/>
            <a:r>
              <a:rPr lang="en-US" sz="1600" dirty="0">
                <a:solidFill>
                  <a:prstClr val="black"/>
                </a:solidFill>
              </a:rPr>
              <a:t>Visit </a:t>
            </a:r>
            <a:r>
              <a:rPr lang="en-US" sz="1600" u="sng" dirty="0" smtClean="0">
                <a:solidFill>
                  <a:prstClr val="black"/>
                </a:solidFill>
                <a:hlinkClick r:id="rId3"/>
              </a:rPr>
              <a:t>Medicare.gov/find-a-plan</a:t>
            </a:r>
            <a:r>
              <a:rPr lang="en-US" sz="1600" dirty="0">
                <a:solidFill>
                  <a:prstClr val="black"/>
                </a:solidFill>
              </a:rPr>
              <a:t> </a:t>
            </a:r>
            <a:r>
              <a:rPr lang="en-US" sz="1600" dirty="0" smtClean="0">
                <a:solidFill>
                  <a:prstClr val="black"/>
                </a:solidFill>
              </a:rPr>
              <a:t>and use </a:t>
            </a:r>
            <a:r>
              <a:rPr lang="en-US" sz="1600" dirty="0">
                <a:solidFill>
                  <a:prstClr val="black"/>
                </a:solidFill>
              </a:rPr>
              <a:t>the Medigap comparison </a:t>
            </a:r>
            <a:r>
              <a:rPr lang="en-US" sz="1600" dirty="0" smtClean="0">
                <a:solidFill>
                  <a:prstClr val="black"/>
                </a:solidFill>
              </a:rPr>
              <a:t>tool</a:t>
            </a:r>
          </a:p>
          <a:p>
            <a:pPr lvl="2"/>
            <a:r>
              <a:rPr lang="en-US" sz="1600" dirty="0">
                <a:solidFill>
                  <a:prstClr val="black"/>
                </a:solidFill>
              </a:rPr>
              <a:t>Call 1-800-MEDICARE (1-800-633-4227)</a:t>
            </a:r>
          </a:p>
          <a:p>
            <a:pPr lvl="2"/>
            <a:r>
              <a:rPr lang="en-US" sz="1600" dirty="0">
                <a:solidFill>
                  <a:prstClr val="black"/>
                </a:solidFill>
              </a:rPr>
              <a:t>TTY: 1-877-486-2048</a:t>
            </a:r>
            <a:endParaRPr lang="en-US" sz="1600" dirty="0"/>
          </a:p>
          <a:p>
            <a:r>
              <a:rPr lang="en-US" sz="2400" dirty="0" smtClean="0"/>
              <a:t>Find out which insurance companies sell Medigap policies in your state </a:t>
            </a:r>
          </a:p>
          <a:p>
            <a:pPr lvl="1"/>
            <a:r>
              <a:rPr lang="en-US" sz="2000" dirty="0" smtClean="0"/>
              <a:t>Call your State Health Insurance Assistance Program (SHIP), your State Insurance Department, or visit Medicare.gov</a:t>
            </a:r>
          </a:p>
          <a:p>
            <a:pPr lvl="1"/>
            <a:r>
              <a:rPr lang="en-US" sz="2000" dirty="0" smtClean="0"/>
              <a:t>Check if your state extends protections for those with a disability</a:t>
            </a:r>
          </a:p>
          <a:p>
            <a:r>
              <a:rPr lang="en-US" sz="2400" dirty="0" smtClean="0"/>
              <a:t>Call the insurance companies and shop around for the best policy at a price you can afford </a:t>
            </a:r>
          </a:p>
          <a:p>
            <a:r>
              <a:rPr lang="en-US" sz="2400" dirty="0" smtClean="0"/>
              <a:t>Once you choose the insurance company and the Medigap policy, apply for the policy </a:t>
            </a:r>
          </a:p>
          <a:p>
            <a:endParaRPr lang="en-US" sz="2000" dirty="0"/>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8" name="Footer Placeholder 7"/>
          <p:cNvSpPr>
            <a:spLocks noGrp="1"/>
          </p:cNvSpPr>
          <p:nvPr>
            <p:ph type="ftr" sz="quarter" idx="11"/>
          </p:nvPr>
        </p:nvSpPr>
        <p:spPr/>
        <p:txBody>
          <a:bodyPr/>
          <a:lstStyle/>
          <a:p>
            <a:r>
              <a:rPr lang="en-US" smtClean="0"/>
              <a:t>Getting Started With Medicare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35</a:t>
            </a:fld>
            <a:endParaRPr lang="en-US" dirty="0"/>
          </a:p>
        </p:txBody>
      </p:sp>
    </p:spTree>
    <p:extLst>
      <p:ext uri="{BB962C8B-B14F-4D97-AF65-F5344CB8AC3E}">
        <p14:creationId xmlns:p14="http://schemas.microsoft.com/office/powerpoint/2010/main" val="3462687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4</a:t>
            </a:r>
            <a:endParaRPr lang="en-US" dirty="0"/>
          </a:p>
        </p:txBody>
      </p:sp>
      <p:sp>
        <p:nvSpPr>
          <p:cNvPr id="9" name="Content Placeholder 2"/>
          <p:cNvSpPr>
            <a:spLocks noGrp="1"/>
          </p:cNvSpPr>
          <p:nvPr>
            <p:ph sz="half" idx="1"/>
          </p:nvPr>
        </p:nvSpPr>
        <p:spPr>
          <a:xfrm>
            <a:off x="545687" y="1287331"/>
            <a:ext cx="4131392" cy="4786396"/>
          </a:xfrm>
        </p:spPr>
        <p:txBody>
          <a:bodyPr/>
          <a:lstStyle/>
          <a:p>
            <a:pPr marL="0" indent="0">
              <a:buNone/>
            </a:pPr>
            <a:r>
              <a:rPr lang="en-US" dirty="0" smtClean="0"/>
              <a:t>Medigap (Medicare Supplement Insurance) policies may help pay for prescription drug copayments.		</a:t>
            </a:r>
            <a:endParaRPr lang="en-US" dirty="0"/>
          </a:p>
        </p:txBody>
      </p:sp>
      <p:sp>
        <p:nvSpPr>
          <p:cNvPr id="10" name="Content Placeholder 3"/>
          <p:cNvSpPr txBox="1">
            <a:spLocks/>
          </p:cNvSpPr>
          <p:nvPr/>
        </p:nvSpPr>
        <p:spPr>
          <a:xfrm>
            <a:off x="706074" y="3975987"/>
            <a:ext cx="3886200" cy="1796163"/>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r>
              <a:rPr lang="en-US" dirty="0" smtClean="0"/>
              <a:t>True</a:t>
            </a:r>
          </a:p>
          <a:p>
            <a:pPr marL="514350" indent="-514350">
              <a:buFont typeface="+mj-lt"/>
              <a:buAutoNum type="alphaLcPeriod"/>
            </a:pPr>
            <a:r>
              <a:rPr lang="en-US" dirty="0" smtClean="0"/>
              <a:t>False</a:t>
            </a:r>
            <a:endParaRPr lang="en-US" dirty="0"/>
          </a:p>
        </p:txBody>
      </p:sp>
      <p:sp>
        <p:nvSpPr>
          <p:cNvPr id="7" name="Rounded Rectangle 6" descr="Red box answer selection"/>
          <p:cNvSpPr/>
          <p:nvPr/>
        </p:nvSpPr>
        <p:spPr>
          <a:xfrm>
            <a:off x="469900" y="4586289"/>
            <a:ext cx="2450307" cy="57864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36</a:t>
            </a:fld>
            <a:endParaRPr lang="en-US" dirty="0"/>
          </a:p>
        </p:txBody>
      </p:sp>
    </p:spTree>
    <p:extLst>
      <p:ext uri="{BB962C8B-B14F-4D97-AF65-F5344CB8AC3E}">
        <p14:creationId xmlns:p14="http://schemas.microsoft.com/office/powerpoint/2010/main" val="144531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Lesson 4—Part D: Medicare Prescription </a:t>
            </a:r>
            <a:br>
              <a:rPr lang="en-US" dirty="0" smtClean="0"/>
            </a:br>
            <a:r>
              <a:rPr lang="en-US" dirty="0" smtClean="0"/>
              <a:t>Drug Coverage</a:t>
            </a:r>
            <a:endParaRPr lang="en-US" dirty="0"/>
          </a:p>
        </p:txBody>
      </p:sp>
      <p:sp>
        <p:nvSpPr>
          <p:cNvPr id="2" name="Content Placeholder 1"/>
          <p:cNvSpPr>
            <a:spLocks noGrp="1"/>
          </p:cNvSpPr>
          <p:nvPr>
            <p:ph idx="1"/>
          </p:nvPr>
        </p:nvSpPr>
        <p:spPr>
          <a:xfrm>
            <a:off x="3391547" y="1119674"/>
            <a:ext cx="5627649" cy="5057290"/>
          </a:xfrm>
        </p:spPr>
        <p:txBody>
          <a:bodyPr/>
          <a:lstStyle/>
          <a:p>
            <a:pPr marL="292100" indent="-292100"/>
            <a:r>
              <a:rPr lang="en-US" dirty="0" smtClean="0"/>
              <a:t>Available for all people with Medicare </a:t>
            </a:r>
          </a:p>
          <a:p>
            <a:pPr marL="292100" indent="-292100"/>
            <a:r>
              <a:rPr lang="en-US" dirty="0" smtClean="0"/>
              <a:t>Provided through</a:t>
            </a:r>
          </a:p>
          <a:p>
            <a:pPr marL="685800" lvl="1" indent="-354013"/>
            <a:r>
              <a:rPr lang="en-US" dirty="0" smtClean="0"/>
              <a:t>Medicare Prescription Drug Plans (PDPs)</a:t>
            </a:r>
          </a:p>
          <a:p>
            <a:pPr marL="685800" lvl="1" indent="-354013"/>
            <a:r>
              <a:rPr lang="en-US" dirty="0" smtClean="0"/>
              <a:t>Medicare Advantage Prescription Drug Plans (MA-PDs)</a:t>
            </a:r>
          </a:p>
          <a:p>
            <a:pPr marL="685800" lvl="1" indent="-354013"/>
            <a:r>
              <a:rPr lang="en-US" dirty="0" smtClean="0"/>
              <a:t>Some other Medicare health plans</a:t>
            </a:r>
          </a:p>
          <a:p>
            <a:pPr marL="406400" indent="-177800"/>
            <a:endParaRPr lang="en-US" dirty="0"/>
          </a:p>
        </p:txBody>
      </p:sp>
      <p:sp>
        <p:nvSpPr>
          <p:cNvPr id="3" name="Date Placeholder 2"/>
          <p:cNvSpPr>
            <a:spLocks noGrp="1"/>
          </p:cNvSpPr>
          <p:nvPr>
            <p:ph type="dt" sz="half" idx="2"/>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37</a:t>
            </a:fld>
            <a:endParaRPr lang="en-US" dirty="0"/>
          </a:p>
        </p:txBody>
      </p:sp>
      <p:grpSp>
        <p:nvGrpSpPr>
          <p:cNvPr id="9" name="Group 8" descr="showing Part D as an addition to Original Medicare" title="Image indicating a discussion of Part D"/>
          <p:cNvGrpSpPr>
            <a:grpSpLocks noChangeAspect="1"/>
          </p:cNvGrpSpPr>
          <p:nvPr/>
        </p:nvGrpSpPr>
        <p:grpSpPr>
          <a:xfrm>
            <a:off x="138612" y="2116965"/>
            <a:ext cx="3245439" cy="3155141"/>
            <a:chOff x="908359" y="1431055"/>
            <a:chExt cx="3245438" cy="3155141"/>
          </a:xfrm>
        </p:grpSpPr>
        <p:pic>
          <p:nvPicPr>
            <p:cNvPr id="10" name="Picture 9"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404" y="1431055"/>
              <a:ext cx="528634" cy="299268"/>
            </a:xfrm>
            <a:prstGeom prst="rect">
              <a:avLst/>
            </a:prstGeom>
          </p:spPr>
        </p:pic>
        <p:pic>
          <p:nvPicPr>
            <p:cNvPr id="11" name="Picture 10"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1177" y="1439428"/>
              <a:ext cx="425519" cy="384279"/>
            </a:xfrm>
            <a:prstGeom prst="rect">
              <a:avLst/>
            </a:prstGeom>
          </p:spPr>
        </p:pic>
        <p:pic>
          <p:nvPicPr>
            <p:cNvPr id="12" name="Picture 11"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2095" y="2676206"/>
              <a:ext cx="409302" cy="289660"/>
            </a:xfrm>
            <a:prstGeom prst="rect">
              <a:avLst/>
            </a:prstGeom>
          </p:spPr>
        </p:pic>
        <p:sp>
          <p:nvSpPr>
            <p:cNvPr id="13" name="TextBox 12"/>
            <p:cNvSpPr txBox="1"/>
            <p:nvPr/>
          </p:nvSpPr>
          <p:spPr>
            <a:xfrm>
              <a:off x="1085459" y="1753795"/>
              <a:ext cx="1485471"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14" name="Plus 13"/>
            <p:cNvSpPr/>
            <p:nvPr/>
          </p:nvSpPr>
          <p:spPr>
            <a:xfrm>
              <a:off x="2421878" y="1450368"/>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5" name="TextBox 14"/>
            <p:cNvSpPr txBox="1"/>
            <p:nvPr/>
          </p:nvSpPr>
          <p:spPr>
            <a:xfrm>
              <a:off x="2559275" y="1753795"/>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16" name="TextBox 15"/>
            <p:cNvSpPr txBox="1"/>
            <p:nvPr/>
          </p:nvSpPr>
          <p:spPr>
            <a:xfrm>
              <a:off x="1092956" y="2257970"/>
              <a:ext cx="2901337" cy="338554"/>
            </a:xfrm>
            <a:prstGeom prst="rect">
              <a:avLst/>
            </a:prstGeom>
            <a:solidFill>
              <a:schemeClr val="accent1"/>
            </a:solidFill>
          </p:spPr>
          <p:txBody>
            <a:bodyPr wrap="square" rtlCol="0">
              <a:spAutoFit/>
            </a:bodyPr>
            <a:lstStyle/>
            <a:p>
              <a:pPr algn="ctr"/>
              <a:r>
                <a:rPr lang="en-US" sz="1600" b="1" dirty="0">
                  <a:solidFill>
                    <a:schemeClr val="bg1"/>
                  </a:solidFill>
                </a:rPr>
                <a:t>You can add:</a:t>
              </a:r>
            </a:p>
          </p:txBody>
        </p:sp>
        <p:sp>
          <p:nvSpPr>
            <p:cNvPr id="17" name="TextBox 16"/>
            <p:cNvSpPr txBox="1"/>
            <p:nvPr/>
          </p:nvSpPr>
          <p:spPr>
            <a:xfrm>
              <a:off x="908359" y="2923702"/>
              <a:ext cx="3245438" cy="584775"/>
            </a:xfrm>
            <a:prstGeom prst="rect">
              <a:avLst/>
            </a:prstGeom>
            <a:noFill/>
          </p:spPr>
          <p:txBody>
            <a:bodyPr wrap="non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sp>
          <p:nvSpPr>
            <p:cNvPr id="18" name="TextBox 17"/>
            <p:cNvSpPr txBox="1"/>
            <p:nvPr/>
          </p:nvSpPr>
          <p:spPr>
            <a:xfrm>
              <a:off x="1085460" y="3458559"/>
              <a:ext cx="2901336" cy="300210"/>
            </a:xfrm>
            <a:prstGeom prst="rect">
              <a:avLst/>
            </a:prstGeom>
            <a:solidFill>
              <a:schemeClr val="accent1"/>
            </a:solidFill>
          </p:spPr>
          <p:txBody>
            <a:bodyPr wrap="square" rtlCol="0">
              <a:spAutoFit/>
            </a:bodyPr>
            <a:lstStyle/>
            <a:p>
              <a:pPr algn="ctr"/>
              <a:r>
                <a:rPr lang="en-US" sz="1351" b="1" dirty="0">
                  <a:solidFill>
                    <a:schemeClr val="bg1"/>
                  </a:solidFill>
                </a:rPr>
                <a:t>You can also add:</a:t>
              </a:r>
            </a:p>
          </p:txBody>
        </p:sp>
        <p:pic>
          <p:nvPicPr>
            <p:cNvPr id="19" name="Picture 18"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2095" y="3781730"/>
              <a:ext cx="409031" cy="346637"/>
            </a:xfrm>
            <a:prstGeom prst="rect">
              <a:avLst/>
            </a:prstGeom>
          </p:spPr>
        </p:pic>
        <p:sp>
          <p:nvSpPr>
            <p:cNvPr id="20" name="TextBox 19"/>
            <p:cNvSpPr txBox="1"/>
            <p:nvPr/>
          </p:nvSpPr>
          <p:spPr>
            <a:xfrm>
              <a:off x="1310370" y="4078108"/>
              <a:ext cx="2466507" cy="508088"/>
            </a:xfrm>
            <a:prstGeom prst="rect">
              <a:avLst/>
            </a:prstGeom>
            <a:noFill/>
          </p:spPr>
          <p:txBody>
            <a:bodyPr wrap="non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grpSp>
      <p:sp>
        <p:nvSpPr>
          <p:cNvPr id="21" name="Rounded Rectangle 20" title="rectanble indicating Part D is being highlighted"/>
          <p:cNvSpPr/>
          <p:nvPr/>
        </p:nvSpPr>
        <p:spPr>
          <a:xfrm>
            <a:off x="117707" y="2925476"/>
            <a:ext cx="3287247" cy="1250507"/>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2232731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Medicare Part D Works </a:t>
            </a:r>
            <a:endParaRPr lang="en-US" dirty="0"/>
          </a:p>
        </p:txBody>
      </p:sp>
      <p:sp>
        <p:nvSpPr>
          <p:cNvPr id="3" name="Content Placeholder 2"/>
          <p:cNvSpPr>
            <a:spLocks noGrp="1"/>
          </p:cNvSpPr>
          <p:nvPr>
            <p:ph idx="1"/>
          </p:nvPr>
        </p:nvSpPr>
        <p:spPr>
          <a:xfrm>
            <a:off x="628650" y="1100734"/>
            <a:ext cx="7886700" cy="5550402"/>
          </a:xfrm>
        </p:spPr>
        <p:txBody>
          <a:bodyPr/>
          <a:lstStyle/>
          <a:p>
            <a:r>
              <a:rPr lang="en-US" dirty="0" smtClean="0"/>
              <a:t>It’s optional </a:t>
            </a:r>
          </a:p>
          <a:p>
            <a:pPr lvl="1"/>
            <a:r>
              <a:rPr lang="en-US" dirty="0" smtClean="0"/>
              <a:t>You can choose a plan and join</a:t>
            </a:r>
          </a:p>
          <a:p>
            <a:pPr lvl="1"/>
            <a:r>
              <a:rPr lang="en-US" dirty="0" smtClean="0"/>
              <a:t>May pay a lifetime penalty to join later</a:t>
            </a:r>
          </a:p>
          <a:p>
            <a:r>
              <a:rPr lang="en-US" dirty="0" smtClean="0"/>
              <a:t>Plans have formularies </a:t>
            </a:r>
          </a:p>
          <a:p>
            <a:pPr lvl="1"/>
            <a:r>
              <a:rPr lang="en-US" dirty="0" smtClean="0"/>
              <a:t>Lists of covered drugs</a:t>
            </a:r>
          </a:p>
          <a:p>
            <a:pPr lvl="1"/>
            <a:r>
              <a:rPr lang="en-US" dirty="0" smtClean="0"/>
              <a:t>Must include range of drugs in each category</a:t>
            </a:r>
          </a:p>
          <a:p>
            <a:r>
              <a:rPr lang="en-US" dirty="0" smtClean="0"/>
              <a:t>You pay the plan a monthly premium</a:t>
            </a:r>
          </a:p>
          <a:p>
            <a:r>
              <a:rPr lang="en-US" dirty="0" smtClean="0"/>
              <a:t>You pay deductibles and copayments</a:t>
            </a:r>
          </a:p>
          <a:p>
            <a:r>
              <a:rPr lang="en-US" dirty="0" smtClean="0"/>
              <a:t>There’s Extra Help to pay Part D costs</a:t>
            </a:r>
          </a:p>
          <a:p>
            <a:pPr lvl="1"/>
            <a:r>
              <a:rPr lang="en-US" dirty="0" smtClean="0"/>
              <a:t>If you have limited income and resources </a:t>
            </a:r>
            <a:endParaRPr lang="en-US" dirty="0"/>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38</a:t>
            </a:fld>
            <a:endParaRPr lang="en-US" dirty="0"/>
          </a:p>
        </p:txBody>
      </p:sp>
    </p:spTree>
    <p:extLst>
      <p:ext uri="{BB962C8B-B14F-4D97-AF65-F5344CB8AC3E}">
        <p14:creationId xmlns:p14="http://schemas.microsoft.com/office/powerpoint/2010/main" val="401142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rmAutofit/>
          </a:bodyPr>
          <a:lstStyle/>
          <a:p>
            <a:r>
              <a:rPr lang="en-US" dirty="0" smtClean="0"/>
              <a:t>Who can join Part D?</a:t>
            </a:r>
          </a:p>
        </p:txBody>
      </p:sp>
      <p:sp>
        <p:nvSpPr>
          <p:cNvPr id="644099" name="Rectangle 3"/>
          <p:cNvSpPr>
            <a:spLocks noGrp="1" noChangeArrowheads="1"/>
          </p:cNvSpPr>
          <p:nvPr>
            <p:ph idx="1"/>
          </p:nvPr>
        </p:nvSpPr>
        <p:spPr>
          <a:xfrm>
            <a:off x="628650" y="1171074"/>
            <a:ext cx="7886700" cy="5185277"/>
          </a:xfrm>
        </p:spPr>
        <p:txBody>
          <a:bodyPr>
            <a:normAutofit fontScale="70000" lnSpcReduction="20000"/>
          </a:bodyPr>
          <a:lstStyle/>
          <a:p>
            <a:pPr>
              <a:lnSpc>
                <a:spcPct val="120000"/>
              </a:lnSpc>
            </a:pPr>
            <a:r>
              <a:rPr lang="en-US" sz="3600" dirty="0" smtClean="0"/>
              <a:t>You must</a:t>
            </a:r>
          </a:p>
          <a:p>
            <a:pPr lvl="1">
              <a:lnSpc>
                <a:spcPct val="120000"/>
              </a:lnSpc>
            </a:pPr>
            <a:r>
              <a:rPr lang="en-US" sz="3300" dirty="0" smtClean="0"/>
              <a:t>Have Medicare Part A and/or Part B to join a Medicare Prescription Drug Plan </a:t>
            </a:r>
          </a:p>
          <a:p>
            <a:pPr lvl="1">
              <a:lnSpc>
                <a:spcPct val="120000"/>
              </a:lnSpc>
            </a:pPr>
            <a:r>
              <a:rPr lang="en-US" sz="3300" dirty="0" smtClean="0"/>
              <a:t>Have Medicare Part A and Part B to join a Medicare Advantage Plan with drug coverage</a:t>
            </a:r>
          </a:p>
          <a:p>
            <a:pPr lvl="1">
              <a:lnSpc>
                <a:spcPct val="120000"/>
              </a:lnSpc>
            </a:pPr>
            <a:r>
              <a:rPr lang="en-US" sz="3300" dirty="0" smtClean="0"/>
              <a:t>Have Medicare Part A and Part B or only Part B to join a Medicare cost plan with Part D coverage</a:t>
            </a:r>
          </a:p>
          <a:p>
            <a:pPr lvl="1">
              <a:lnSpc>
                <a:spcPct val="120000"/>
              </a:lnSpc>
            </a:pPr>
            <a:r>
              <a:rPr lang="en-US" sz="3300" dirty="0" smtClean="0"/>
              <a:t>Live in the plan’s service area </a:t>
            </a:r>
          </a:p>
          <a:p>
            <a:pPr lvl="1">
              <a:lnSpc>
                <a:spcPct val="120000"/>
              </a:lnSpc>
            </a:pPr>
            <a:r>
              <a:rPr lang="en-US" sz="3300" dirty="0" smtClean="0"/>
              <a:t>Not be incarcerated</a:t>
            </a:r>
          </a:p>
          <a:p>
            <a:pPr lvl="1">
              <a:lnSpc>
                <a:spcPct val="120000"/>
              </a:lnSpc>
            </a:pPr>
            <a:r>
              <a:rPr lang="en-US" sz="3300" dirty="0" smtClean="0"/>
              <a:t>Not be unlawfully present in the U.S.</a:t>
            </a:r>
          </a:p>
          <a:p>
            <a:pPr lvl="1">
              <a:lnSpc>
                <a:spcPct val="120000"/>
              </a:lnSpc>
            </a:pPr>
            <a:r>
              <a:rPr lang="en-US" sz="3300" dirty="0" smtClean="0"/>
              <a:t>Not live outside the U.S.</a:t>
            </a:r>
          </a:p>
          <a:p>
            <a:pPr>
              <a:lnSpc>
                <a:spcPct val="120000"/>
              </a:lnSpc>
            </a:pPr>
            <a:r>
              <a:rPr lang="en-US" sz="3600" dirty="0" smtClean="0"/>
              <a:t>You must join a plan to get drug coverage</a:t>
            </a:r>
          </a:p>
        </p:txBody>
      </p:sp>
      <p:sp>
        <p:nvSpPr>
          <p:cNvPr id="2" name="Date Placeholder 1"/>
          <p:cNvSpPr>
            <a:spLocks noGrp="1"/>
          </p:cNvSpPr>
          <p:nvPr>
            <p:ph type="dt" sz="half" idx="10"/>
          </p:nvPr>
        </p:nvSpPr>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Getting Started With Medicare</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39</a:t>
            </a:fld>
            <a:endParaRPr lang="en-US" dirty="0"/>
          </a:p>
        </p:txBody>
      </p:sp>
    </p:spTree>
    <p:extLst>
      <p:ext uri="{BB962C8B-B14F-4D97-AF65-F5344CB8AC3E}">
        <p14:creationId xmlns:p14="http://schemas.microsoft.com/office/powerpoint/2010/main" val="3529151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1—What Is Medicare?</a:t>
            </a:r>
            <a:endParaRPr lang="en-US" dirty="0"/>
          </a:p>
        </p:txBody>
      </p:sp>
      <p:sp>
        <p:nvSpPr>
          <p:cNvPr id="3" name="Content Placeholder 2"/>
          <p:cNvSpPr>
            <a:spLocks noGrp="1"/>
          </p:cNvSpPr>
          <p:nvPr>
            <p:ph sz="half" idx="1"/>
          </p:nvPr>
        </p:nvSpPr>
        <p:spPr>
          <a:xfrm>
            <a:off x="372533" y="1390567"/>
            <a:ext cx="5604934" cy="4965784"/>
          </a:xfrm>
        </p:spPr>
        <p:txBody>
          <a:bodyPr/>
          <a:lstStyle/>
          <a:p>
            <a:pPr marL="339725" indent="-339725"/>
            <a:r>
              <a:rPr lang="en-US" sz="2800" dirty="0" smtClean="0"/>
              <a:t>Health insurance for people</a:t>
            </a:r>
          </a:p>
          <a:p>
            <a:pPr marL="633413" lvl="1" indent="-282575"/>
            <a:r>
              <a:rPr lang="en-US" sz="2400" dirty="0" smtClean="0"/>
              <a:t>65 and older</a:t>
            </a:r>
          </a:p>
          <a:p>
            <a:pPr marL="633413" lvl="1" indent="-282575"/>
            <a:r>
              <a:rPr lang="en-US" sz="2400" dirty="0" smtClean="0"/>
              <a:t>Under 65 with certain disabilities</a:t>
            </a:r>
          </a:p>
          <a:p>
            <a:pPr marL="914400" lvl="2" indent="-276225"/>
            <a:r>
              <a:rPr lang="en-US" sz="2400" dirty="0" smtClean="0"/>
              <a:t>ALS (Amyotrophic Lateral Sclerosis, also called Lou Gehrig’s disease) without a waiting period</a:t>
            </a:r>
          </a:p>
          <a:p>
            <a:pPr marL="633413" lvl="1" indent="-282575"/>
            <a:r>
              <a:rPr lang="en-US" sz="2400" dirty="0"/>
              <a:t>Any age with End-Stage Renal Disease</a:t>
            </a:r>
          </a:p>
          <a:p>
            <a:pPr lvl="2"/>
            <a:endParaRPr lang="en-US" sz="2400" dirty="0" smtClean="0"/>
          </a:p>
          <a:p>
            <a:pPr marL="53975" lvl="1" indent="0">
              <a:buNone/>
            </a:pPr>
            <a:r>
              <a:rPr lang="en-US" sz="2400" b="1" dirty="0" smtClean="0"/>
              <a:t>NOTE:</a:t>
            </a:r>
            <a:r>
              <a:rPr lang="en-US" sz="2400" dirty="0" smtClean="0"/>
              <a:t> To get Part A and/or Part B, you must be a U.S. citizen or lawfully present in the United States.</a:t>
            </a:r>
          </a:p>
          <a:p>
            <a:pPr lvl="1"/>
            <a:endParaRPr lang="en-US" sz="2400"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4</a:t>
            </a:fld>
            <a:endParaRPr lang="en-US" dirty="0"/>
          </a:p>
        </p:txBody>
      </p:sp>
      <p:sp>
        <p:nvSpPr>
          <p:cNvPr id="4" name="Date Placeholder 3"/>
          <p:cNvSpPr>
            <a:spLocks noGrp="1"/>
          </p:cNvSpPr>
          <p:nvPr>
            <p:ph type="dt" sz="half" idx="13"/>
          </p:nvPr>
        </p:nvSpPr>
        <p:spPr/>
        <p:txBody>
          <a:bodyPr/>
          <a:lstStyle/>
          <a:p>
            <a:r>
              <a:rPr lang="en-US" smtClean="0"/>
              <a:t>March 2018</a:t>
            </a:r>
            <a:endParaRPr lang="en-US" dirty="0"/>
          </a:p>
        </p:txBody>
      </p:sp>
      <p:grpSp>
        <p:nvGrpSpPr>
          <p:cNvPr id="9" name="Group 8" descr="Cover page of Medicare and You booklet." title="Lesson 1--What is Medicare?"/>
          <p:cNvGrpSpPr/>
          <p:nvPr/>
        </p:nvGrpSpPr>
        <p:grpSpPr>
          <a:xfrm>
            <a:off x="6143611" y="1500524"/>
            <a:ext cx="2686077" cy="3910707"/>
            <a:chOff x="5981382" y="789324"/>
            <a:chExt cx="2686077" cy="3910707"/>
          </a:xfrm>
        </p:grpSpPr>
        <p:sp>
          <p:nvSpPr>
            <p:cNvPr id="7" name="TextBox 6"/>
            <p:cNvSpPr txBox="1"/>
            <p:nvPr/>
          </p:nvSpPr>
          <p:spPr>
            <a:xfrm>
              <a:off x="6115052" y="4330699"/>
              <a:ext cx="2418739" cy="369332"/>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CMS Product No. 10050</a:t>
              </a:r>
            </a:p>
          </p:txBody>
        </p:sp>
        <p:pic>
          <p:nvPicPr>
            <p:cNvPr id="8" name="Picture 7" descr="Medicare and You cover page" title="Lesson 1--What is Medicare?"/>
            <p:cNvPicPr>
              <a:picLocks noChangeAspect="1"/>
            </p:cNvPicPr>
            <p:nvPr/>
          </p:nvPicPr>
          <p:blipFill>
            <a:blip r:embed="rId3"/>
            <a:stretch>
              <a:fillRect/>
            </a:stretch>
          </p:blipFill>
          <p:spPr>
            <a:xfrm>
              <a:off x="5981382" y="789324"/>
              <a:ext cx="2686077" cy="3474720"/>
            </a:xfrm>
            <a:prstGeom prst="rect">
              <a:avLst/>
            </a:prstGeom>
          </p:spPr>
        </p:pic>
      </p:grpSp>
    </p:spTree>
    <p:extLst>
      <p:ext uri="{BB962C8B-B14F-4D97-AF65-F5344CB8AC3E}">
        <p14:creationId xmlns:p14="http://schemas.microsoft.com/office/powerpoint/2010/main" val="1856139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Can I Enroll in a Part D Plan?</a:t>
            </a:r>
            <a:endParaRPr lang="en-US" dirty="0"/>
          </a:p>
        </p:txBody>
      </p:sp>
      <p:sp>
        <p:nvSpPr>
          <p:cNvPr id="3" name="Content Placeholder 2"/>
          <p:cNvSpPr>
            <a:spLocks noGrp="1"/>
          </p:cNvSpPr>
          <p:nvPr>
            <p:ph idx="1"/>
          </p:nvPr>
        </p:nvSpPr>
        <p:spPr/>
        <p:txBody>
          <a:bodyPr/>
          <a:lstStyle/>
          <a:p>
            <a:r>
              <a:rPr lang="en-US" dirty="0" smtClean="0"/>
              <a:t>During your 7-month Initial Enrollment Period</a:t>
            </a:r>
          </a:p>
          <a:p>
            <a:r>
              <a:rPr lang="en-US" dirty="0" smtClean="0"/>
              <a:t>During the yearly Open Enrollment Period</a:t>
            </a:r>
          </a:p>
          <a:p>
            <a:pPr lvl="1"/>
            <a:r>
              <a:rPr lang="en-US" dirty="0" smtClean="0"/>
              <a:t>October 15–December 7 each year</a:t>
            </a:r>
          </a:p>
          <a:p>
            <a:pPr lvl="1"/>
            <a:r>
              <a:rPr lang="en-US" dirty="0" smtClean="0"/>
              <a:t>Coverage begins January 1</a:t>
            </a:r>
          </a:p>
          <a:p>
            <a:r>
              <a:rPr lang="en-US" dirty="0" smtClean="0"/>
              <a:t>May be able to join at other times</a:t>
            </a:r>
          </a:p>
          <a:p>
            <a:pPr lvl="1"/>
            <a:r>
              <a:rPr lang="en-US" dirty="0" smtClean="0"/>
              <a:t>Medicare Advantage Disenrollment Period</a:t>
            </a:r>
          </a:p>
          <a:p>
            <a:pPr lvl="1"/>
            <a:r>
              <a:rPr lang="en-US" dirty="0" smtClean="0"/>
              <a:t>Special Enrollment Period</a:t>
            </a:r>
          </a:p>
          <a:p>
            <a:pPr marL="1090613" lvl="2" indent="-339725"/>
            <a:r>
              <a:rPr lang="en-US" dirty="0" smtClean="0"/>
              <a:t>For example, anytime you get Extra Help</a:t>
            </a:r>
            <a:endParaRPr lang="en-US" dirty="0"/>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40</a:t>
            </a:fld>
            <a:endParaRPr lang="en-US" dirty="0"/>
          </a:p>
        </p:txBody>
      </p:sp>
    </p:spTree>
    <p:extLst>
      <p:ext uri="{BB962C8B-B14F-4D97-AF65-F5344CB8AC3E}">
        <p14:creationId xmlns:p14="http://schemas.microsoft.com/office/powerpoint/2010/main" val="1981186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Choosing a Part D Plan</a:t>
            </a:r>
            <a:endParaRPr lang="en-US" dirty="0"/>
          </a:p>
        </p:txBody>
      </p:sp>
      <p:sp>
        <p:nvSpPr>
          <p:cNvPr id="3" name="Content Placeholder 2"/>
          <p:cNvSpPr>
            <a:spLocks noGrp="1"/>
          </p:cNvSpPr>
          <p:nvPr>
            <p:ph idx="1"/>
          </p:nvPr>
        </p:nvSpPr>
        <p:spPr>
          <a:xfrm>
            <a:off x="209550" y="1145436"/>
            <a:ext cx="8667750" cy="5301661"/>
          </a:xfrm>
        </p:spPr>
        <p:txBody>
          <a:bodyPr/>
          <a:lstStyle/>
          <a:p>
            <a:r>
              <a:rPr lang="en-US" sz="2800" dirty="0" smtClean="0"/>
              <a:t>Compare plans by computer or phone</a:t>
            </a:r>
          </a:p>
          <a:p>
            <a:pPr lvl="1"/>
            <a:r>
              <a:rPr lang="en-US" sz="2400" dirty="0" smtClean="0"/>
              <a:t>Use the Medicare Plan Finder at Medicare.gov/find-a-plan</a:t>
            </a:r>
          </a:p>
          <a:p>
            <a:pPr lvl="1"/>
            <a:r>
              <a:rPr lang="en-US" sz="2400" dirty="0" smtClean="0"/>
              <a:t>Call 1-800-MEDICARE (1-800-633-4227)</a:t>
            </a:r>
          </a:p>
          <a:p>
            <a:pPr lvl="1"/>
            <a:r>
              <a:rPr lang="en-US" sz="2400" dirty="0" smtClean="0"/>
              <a:t>TTY: 1-877-486-2048</a:t>
            </a:r>
          </a:p>
          <a:p>
            <a:pPr lvl="1"/>
            <a:r>
              <a:rPr lang="en-US" sz="2400" dirty="0" smtClean="0"/>
              <a:t>Contact your State Health Insurance Assistance Program (SHIP) for help comparing plans</a:t>
            </a:r>
          </a:p>
          <a:p>
            <a:r>
              <a:rPr lang="en-US" sz="2800" dirty="0" smtClean="0"/>
              <a:t>To join a Part D Plan</a:t>
            </a:r>
          </a:p>
          <a:p>
            <a:pPr lvl="1"/>
            <a:r>
              <a:rPr lang="en-US" sz="2400" dirty="0" smtClean="0"/>
              <a:t>Enroll at Medicare.gov</a:t>
            </a:r>
          </a:p>
          <a:p>
            <a:pPr lvl="1"/>
            <a:r>
              <a:rPr lang="en-US" sz="2400" dirty="0" smtClean="0"/>
              <a:t>Call 1-800-MEDICARE (1-800-633-4227)</a:t>
            </a:r>
          </a:p>
          <a:p>
            <a:pPr lvl="1"/>
            <a:r>
              <a:rPr lang="en-US" sz="2400" dirty="0" smtClean="0"/>
              <a:t>TTY: 1-877-486-2048</a:t>
            </a:r>
          </a:p>
          <a:p>
            <a:pPr lvl="1"/>
            <a:r>
              <a:rPr lang="en-US" sz="2400" dirty="0" smtClean="0"/>
              <a:t>Enroll on the plan’s website or call the plan</a:t>
            </a:r>
          </a:p>
          <a:p>
            <a:pPr lvl="1"/>
            <a:r>
              <a:rPr lang="en-US" sz="2400" dirty="0" smtClean="0"/>
              <a:t>Complete a paper enrollment form</a:t>
            </a:r>
            <a:endParaRPr lang="en-US" sz="2400" dirty="0"/>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41</a:t>
            </a:fld>
            <a:endParaRPr lang="en-US" dirty="0"/>
          </a:p>
        </p:txBody>
      </p:sp>
    </p:spTree>
    <p:extLst>
      <p:ext uri="{BB962C8B-B14F-4D97-AF65-F5344CB8AC3E}">
        <p14:creationId xmlns:p14="http://schemas.microsoft.com/office/powerpoint/2010/main" val="490737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26694"/>
          </a:xfrm>
        </p:spPr>
        <p:txBody>
          <a:bodyPr>
            <a:normAutofit/>
          </a:bodyPr>
          <a:lstStyle/>
          <a:p>
            <a:r>
              <a:rPr lang="en-US" dirty="0" smtClean="0"/>
              <a:t>Decision: Should I Enroll in a Part D Plan?</a:t>
            </a:r>
            <a:endParaRPr lang="en-US" dirty="0"/>
          </a:p>
        </p:txBody>
      </p:sp>
      <p:sp>
        <p:nvSpPr>
          <p:cNvPr id="3" name="Content Placeholder 2"/>
          <p:cNvSpPr>
            <a:spLocks noGrp="1"/>
          </p:cNvSpPr>
          <p:nvPr>
            <p:ph idx="1"/>
          </p:nvPr>
        </p:nvSpPr>
        <p:spPr>
          <a:xfrm>
            <a:off x="406400" y="1038722"/>
            <a:ext cx="8569158" cy="5450001"/>
          </a:xfrm>
        </p:spPr>
        <p:txBody>
          <a:bodyPr/>
          <a:lstStyle/>
          <a:p>
            <a:r>
              <a:rPr lang="en-US" sz="3000" dirty="0" smtClean="0"/>
              <a:t>Consider</a:t>
            </a:r>
          </a:p>
          <a:p>
            <a:pPr lvl="1"/>
            <a:r>
              <a:rPr lang="en-US" sz="2400" dirty="0" smtClean="0"/>
              <a:t>Do you have creditable drug coverage?</a:t>
            </a:r>
          </a:p>
          <a:p>
            <a:pPr marL="1090613" lvl="2" indent="-339725"/>
            <a:r>
              <a:rPr lang="en-US" sz="2400" dirty="0" smtClean="0"/>
              <a:t>Coverage as good as Medicare’s </a:t>
            </a:r>
          </a:p>
          <a:p>
            <a:pPr marL="1423988" lvl="3" indent="-333375">
              <a:buSzPct val="80000"/>
              <a:buFont typeface="Courier New" panose="02070309020205020404" pitchFamily="49" charset="0"/>
              <a:buChar char="o"/>
            </a:pPr>
            <a:r>
              <a:rPr lang="en-US" dirty="0" smtClean="0"/>
              <a:t>For example, through an employer plan</a:t>
            </a:r>
          </a:p>
          <a:p>
            <a:pPr marL="1423988" lvl="3" indent="-333375">
              <a:buSzPct val="80000"/>
              <a:buFont typeface="Courier New" panose="02070309020205020404" pitchFamily="49" charset="0"/>
              <a:buChar char="o"/>
            </a:pPr>
            <a:r>
              <a:rPr lang="en-US" dirty="0" smtClean="0"/>
              <a:t>No penalty if you have creditable drug coverage and delay enrolling in a Medicare drug plan</a:t>
            </a:r>
          </a:p>
          <a:p>
            <a:pPr lvl="1"/>
            <a:r>
              <a:rPr lang="en-US" sz="2400" dirty="0" smtClean="0"/>
              <a:t>Will that coverage end when you retire?</a:t>
            </a:r>
          </a:p>
          <a:p>
            <a:pPr lvl="1"/>
            <a:r>
              <a:rPr lang="en-US" sz="2400" dirty="0" smtClean="0"/>
              <a:t>How much do your current drugs cost?</a:t>
            </a:r>
          </a:p>
          <a:p>
            <a:pPr lvl="1"/>
            <a:r>
              <a:rPr lang="en-US" sz="2400" dirty="0" smtClean="0"/>
              <a:t>What do the premiums cost for Part D plans?</a:t>
            </a:r>
          </a:p>
          <a:p>
            <a:r>
              <a:rPr lang="en-US" sz="3000" dirty="0" smtClean="0"/>
              <a:t>Without creditable coverage</a:t>
            </a:r>
          </a:p>
          <a:p>
            <a:pPr lvl="1"/>
            <a:r>
              <a:rPr lang="en-US" sz="2400" dirty="0" smtClean="0"/>
              <a:t>Later enrollment may mean you pay a penalty</a:t>
            </a:r>
          </a:p>
          <a:p>
            <a:pPr marL="1090613" lvl="2" indent="-339725"/>
            <a:r>
              <a:rPr lang="en-US" sz="2400" dirty="0"/>
              <a:t>If a period of 63 or more days in a row lapse</a:t>
            </a:r>
            <a:br>
              <a:rPr lang="en-US" sz="2400" dirty="0"/>
            </a:br>
            <a:endParaRPr lang="en-US" sz="2400" dirty="0"/>
          </a:p>
          <a:p>
            <a:pPr lvl="1"/>
            <a:endParaRPr lang="en-US" dirty="0"/>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42</a:t>
            </a:fld>
            <a:endParaRPr lang="en-US" dirty="0"/>
          </a:p>
        </p:txBody>
      </p:sp>
    </p:spTree>
    <p:extLst>
      <p:ext uri="{BB962C8B-B14F-4D97-AF65-F5344CB8AC3E}">
        <p14:creationId xmlns:p14="http://schemas.microsoft.com/office/powerpoint/2010/main" val="941289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5</a:t>
            </a:r>
            <a:endParaRPr lang="en-US" dirty="0"/>
          </a:p>
        </p:txBody>
      </p:sp>
      <p:sp>
        <p:nvSpPr>
          <p:cNvPr id="9" name="Content Placeholder 2"/>
          <p:cNvSpPr>
            <a:spLocks noGrp="1"/>
          </p:cNvSpPr>
          <p:nvPr>
            <p:ph sz="half" idx="1"/>
          </p:nvPr>
        </p:nvSpPr>
        <p:spPr>
          <a:xfrm>
            <a:off x="309716" y="1390567"/>
            <a:ext cx="4205134" cy="2311278"/>
          </a:xfrm>
        </p:spPr>
        <p:txBody>
          <a:bodyPr/>
          <a:lstStyle/>
          <a:p>
            <a:pPr marL="0" indent="0">
              <a:buNone/>
            </a:pPr>
            <a:r>
              <a:rPr lang="en-US" dirty="0" smtClean="0"/>
              <a:t>In most cases, you can get Medicare prescription drug coverage through_____.</a:t>
            </a:r>
            <a:endParaRPr lang="en-US" dirty="0"/>
          </a:p>
        </p:txBody>
      </p:sp>
      <p:sp>
        <p:nvSpPr>
          <p:cNvPr id="10" name="Content Placeholder 3"/>
          <p:cNvSpPr txBox="1">
            <a:spLocks/>
          </p:cNvSpPr>
          <p:nvPr/>
        </p:nvSpPr>
        <p:spPr>
          <a:xfrm>
            <a:off x="309716" y="3293108"/>
            <a:ext cx="3886200" cy="2311278"/>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r>
              <a:rPr lang="en-US" dirty="0" smtClean="0"/>
              <a:t>Part A and Part B</a:t>
            </a:r>
          </a:p>
          <a:p>
            <a:pPr marL="514350" indent="-514350">
              <a:buFont typeface="+mj-lt"/>
              <a:buAutoNum type="alphaLcPeriod"/>
            </a:pPr>
            <a:r>
              <a:rPr lang="en-US" dirty="0" smtClean="0"/>
              <a:t>Part B and Part C</a:t>
            </a:r>
          </a:p>
          <a:p>
            <a:pPr marL="514350" indent="-514350">
              <a:buFont typeface="+mj-lt"/>
              <a:buAutoNum type="alphaLcPeriod"/>
            </a:pPr>
            <a:r>
              <a:rPr lang="en-US" dirty="0" smtClean="0"/>
              <a:t>Part C and Part D</a:t>
            </a:r>
          </a:p>
          <a:p>
            <a:pPr marL="514350" indent="-514350">
              <a:buFont typeface="+mj-lt"/>
              <a:buAutoNum type="alphaLcPeriod"/>
            </a:pPr>
            <a:r>
              <a:rPr lang="en-US" dirty="0" smtClean="0"/>
              <a:t>All of the above</a:t>
            </a:r>
            <a:endParaRPr lang="en-US" dirty="0"/>
          </a:p>
        </p:txBody>
      </p:sp>
      <p:sp>
        <p:nvSpPr>
          <p:cNvPr id="7" name="Rounded Rectangle 6" descr="Red box answer selection"/>
          <p:cNvSpPr/>
          <p:nvPr/>
        </p:nvSpPr>
        <p:spPr>
          <a:xfrm>
            <a:off x="356016" y="4474900"/>
            <a:ext cx="3419322" cy="58510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43</a:t>
            </a:fld>
            <a:endParaRPr lang="en-US" dirty="0"/>
          </a:p>
        </p:txBody>
      </p:sp>
    </p:spTree>
    <p:extLst>
      <p:ext uri="{BB962C8B-B14F-4D97-AF65-F5344CB8AC3E}">
        <p14:creationId xmlns:p14="http://schemas.microsoft.com/office/powerpoint/2010/main" val="11924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6 </a:t>
            </a:r>
            <a:endParaRPr lang="en-US" dirty="0"/>
          </a:p>
        </p:txBody>
      </p:sp>
      <p:sp>
        <p:nvSpPr>
          <p:cNvPr id="9" name="Content Placeholder 2"/>
          <p:cNvSpPr>
            <a:spLocks noGrp="1"/>
          </p:cNvSpPr>
          <p:nvPr>
            <p:ph sz="half" idx="1"/>
          </p:nvPr>
        </p:nvSpPr>
        <p:spPr>
          <a:xfrm>
            <a:off x="64729" y="1007113"/>
            <a:ext cx="4925961" cy="3078194"/>
          </a:xfrm>
        </p:spPr>
        <p:txBody>
          <a:bodyPr/>
          <a:lstStyle/>
          <a:p>
            <a:pPr marL="0" indent="0">
              <a:buNone/>
            </a:pPr>
            <a:r>
              <a:rPr lang="en-US" dirty="0" smtClean="0"/>
              <a:t>It’s July. You enrolled in Medicare last year but didn’t enroll in a Medicare drug plan. Generally, when is your next chance to enroll in Part D?</a:t>
            </a:r>
            <a:endParaRPr lang="en-US" dirty="0"/>
          </a:p>
        </p:txBody>
      </p:sp>
      <p:sp>
        <p:nvSpPr>
          <p:cNvPr id="10" name="Content Placeholder 3"/>
          <p:cNvSpPr txBox="1">
            <a:spLocks/>
          </p:cNvSpPr>
          <p:nvPr/>
        </p:nvSpPr>
        <p:spPr>
          <a:xfrm>
            <a:off x="172679" y="3952485"/>
            <a:ext cx="4514850" cy="2886465"/>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r>
              <a:rPr lang="en-US" sz="3000" dirty="0" smtClean="0"/>
              <a:t>Open Enrollment Period</a:t>
            </a:r>
          </a:p>
          <a:p>
            <a:pPr marL="514350" indent="-514350">
              <a:buFont typeface="+mj-lt"/>
              <a:buAutoNum type="alphaLcPeriod"/>
            </a:pPr>
            <a:r>
              <a:rPr lang="en-US" sz="3000" dirty="0" smtClean="0"/>
              <a:t>Initial Enrollment Period</a:t>
            </a:r>
          </a:p>
          <a:p>
            <a:pPr marL="514350" indent="-514350">
              <a:buFont typeface="+mj-lt"/>
              <a:buAutoNum type="alphaLcPeriod"/>
            </a:pPr>
            <a:r>
              <a:rPr lang="en-US" sz="3000" dirty="0" smtClean="0"/>
              <a:t>Your next birthday</a:t>
            </a:r>
          </a:p>
          <a:p>
            <a:pPr marL="514350" indent="-514350">
              <a:buFont typeface="+mj-lt"/>
              <a:buAutoNum type="alphaLcPeriod"/>
            </a:pPr>
            <a:r>
              <a:rPr lang="en-US" sz="3000" dirty="0" smtClean="0"/>
              <a:t>12 months after your initial enrollment</a:t>
            </a:r>
            <a:endParaRPr lang="en-US" sz="3000" dirty="0"/>
          </a:p>
        </p:txBody>
      </p:sp>
      <p:sp>
        <p:nvSpPr>
          <p:cNvPr id="7" name="Rounded Rectangle 6" descr="Red box answer selection"/>
          <p:cNvSpPr/>
          <p:nvPr/>
        </p:nvSpPr>
        <p:spPr>
          <a:xfrm>
            <a:off x="159569" y="4057651"/>
            <a:ext cx="4469581" cy="447676"/>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44</a:t>
            </a:fld>
            <a:endParaRPr lang="en-US" dirty="0"/>
          </a:p>
        </p:txBody>
      </p:sp>
    </p:spTree>
    <p:extLst>
      <p:ext uri="{BB962C8B-B14F-4D97-AF65-F5344CB8AC3E}">
        <p14:creationId xmlns:p14="http://schemas.microsoft.com/office/powerpoint/2010/main" val="3521251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Lesson 5—Part C: Medicare Advantage</a:t>
            </a:r>
            <a:endParaRPr lang="en-US" dirty="0"/>
          </a:p>
        </p:txBody>
      </p:sp>
      <p:sp>
        <p:nvSpPr>
          <p:cNvPr id="2" name="Content Placeholder 1"/>
          <p:cNvSpPr>
            <a:spLocks noGrp="1"/>
          </p:cNvSpPr>
          <p:nvPr>
            <p:ph idx="1"/>
          </p:nvPr>
        </p:nvSpPr>
        <p:spPr>
          <a:xfrm>
            <a:off x="3028950" y="1091382"/>
            <a:ext cx="5879076" cy="5085582"/>
          </a:xfrm>
        </p:spPr>
        <p:txBody>
          <a:bodyPr/>
          <a:lstStyle/>
          <a:p>
            <a:r>
              <a:rPr lang="en-US" sz="2800" dirty="0" smtClean="0"/>
              <a:t>Health plan options approved by Medicare </a:t>
            </a:r>
          </a:p>
          <a:p>
            <a:pPr lvl="1"/>
            <a:r>
              <a:rPr lang="en-US" sz="2400" dirty="0" smtClean="0"/>
              <a:t>Another way to get Medicare coverage</a:t>
            </a:r>
          </a:p>
          <a:p>
            <a:pPr lvl="1"/>
            <a:r>
              <a:rPr lang="en-US" sz="2400" dirty="0" smtClean="0"/>
              <a:t>Still part of the Medicare Program</a:t>
            </a:r>
          </a:p>
          <a:p>
            <a:pPr lvl="1"/>
            <a:r>
              <a:rPr lang="en-US" sz="2400" dirty="0" smtClean="0"/>
              <a:t>Run by private companies</a:t>
            </a:r>
          </a:p>
          <a:p>
            <a:r>
              <a:rPr lang="en-US" sz="2800" dirty="0" smtClean="0"/>
              <a:t>Medicare pays the plan an amount </a:t>
            </a:r>
          </a:p>
          <a:p>
            <a:pPr lvl="1"/>
            <a:r>
              <a:rPr lang="en-US" sz="2400" dirty="0" smtClean="0"/>
              <a:t>For each member’s care</a:t>
            </a:r>
          </a:p>
          <a:p>
            <a:r>
              <a:rPr lang="en-US" sz="2800" dirty="0" smtClean="0"/>
              <a:t>May have to use network doctors or hospitals</a:t>
            </a:r>
          </a:p>
          <a:p>
            <a:r>
              <a:rPr lang="en-US" sz="2800" dirty="0" smtClean="0"/>
              <a:t>Types of plans available may vary</a:t>
            </a:r>
            <a:endParaRPr lang="en-US" sz="2800" dirty="0"/>
          </a:p>
        </p:txBody>
      </p:sp>
      <p:sp>
        <p:nvSpPr>
          <p:cNvPr id="3" name="Date Placeholder 2"/>
          <p:cNvSpPr>
            <a:spLocks noGrp="1"/>
          </p:cNvSpPr>
          <p:nvPr>
            <p:ph type="dt" sz="half" idx="2"/>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45</a:t>
            </a:fld>
            <a:endParaRPr lang="en-US" dirty="0"/>
          </a:p>
        </p:txBody>
      </p:sp>
      <p:grpSp>
        <p:nvGrpSpPr>
          <p:cNvPr id="9" name="Group 8" descr="Info graphic display of what Part C includes." title="Medicare Advantage Plans (Part C) (Like HMOs or PPOs)"/>
          <p:cNvGrpSpPr/>
          <p:nvPr/>
        </p:nvGrpSpPr>
        <p:grpSpPr>
          <a:xfrm>
            <a:off x="156691" y="2102278"/>
            <a:ext cx="2912830" cy="2607214"/>
            <a:chOff x="483700" y="1010897"/>
            <a:chExt cx="2912830" cy="2607214"/>
          </a:xfrm>
        </p:grpSpPr>
        <p:grpSp>
          <p:nvGrpSpPr>
            <p:cNvPr id="10" name="Group 9" title="grouping of icons indicating Part C includes Part A, Part B and usually Part D Coverage"/>
            <p:cNvGrpSpPr/>
            <p:nvPr/>
          </p:nvGrpSpPr>
          <p:grpSpPr>
            <a:xfrm>
              <a:off x="483700" y="1240504"/>
              <a:ext cx="2912830" cy="2377607"/>
              <a:chOff x="5441580" y="1421111"/>
              <a:chExt cx="2834941" cy="2377606"/>
            </a:xfrm>
          </p:grpSpPr>
          <p:pic>
            <p:nvPicPr>
              <p:cNvPr id="13" name="Picture 12"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908" y="1477853"/>
                <a:ext cx="837233" cy="473971"/>
              </a:xfrm>
              <a:prstGeom prst="rect">
                <a:avLst/>
              </a:prstGeom>
            </p:spPr>
          </p:pic>
          <p:pic>
            <p:nvPicPr>
              <p:cNvPr id="14" name="Picture 13" title="Part D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2862074"/>
                <a:ext cx="595417" cy="421372"/>
              </a:xfrm>
              <a:prstGeom prst="rect">
                <a:avLst/>
              </a:prstGeom>
            </p:spPr>
          </p:pic>
          <p:pic>
            <p:nvPicPr>
              <p:cNvPr id="15" name="Picture 14" title="Part B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8590" y="1421111"/>
                <a:ext cx="615472" cy="555822"/>
              </a:xfrm>
              <a:prstGeom prst="rect">
                <a:avLst/>
              </a:prstGeom>
            </p:spPr>
          </p:pic>
          <p:sp>
            <p:nvSpPr>
              <p:cNvPr id="16" name="TextBox 15"/>
              <p:cNvSpPr txBox="1"/>
              <p:nvPr/>
            </p:nvSpPr>
            <p:spPr>
              <a:xfrm>
                <a:off x="5441580" y="1951824"/>
                <a:ext cx="1445750"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17" name="TextBox 16"/>
              <p:cNvSpPr txBox="1"/>
              <p:nvPr/>
            </p:nvSpPr>
            <p:spPr>
              <a:xfrm>
                <a:off x="6845687" y="1951824"/>
                <a:ext cx="1430834"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18" name="TextBox 17"/>
              <p:cNvSpPr txBox="1"/>
              <p:nvPr/>
            </p:nvSpPr>
            <p:spPr>
              <a:xfrm>
                <a:off x="5556515" y="3290629"/>
                <a:ext cx="2701349" cy="508088"/>
              </a:xfrm>
              <a:prstGeom prst="rect">
                <a:avLst/>
              </a:prstGeom>
              <a:noFill/>
            </p:spPr>
            <p:txBody>
              <a:bodyPr wrap="none" rtlCol="0">
                <a:spAutoFit/>
              </a:bodyPr>
              <a:lstStyle/>
              <a:p>
                <a:pPr algn="ctr"/>
                <a:r>
                  <a:rPr lang="en-US" sz="1351" b="1" dirty="0">
                    <a:solidFill>
                      <a:schemeClr val="tx2"/>
                    </a:solidFill>
                  </a:rPr>
                  <a:t>Most include Part D</a:t>
                </a:r>
              </a:p>
              <a:p>
                <a:pPr algn="ctr"/>
                <a:r>
                  <a:rPr lang="en-US" sz="1351" dirty="0">
                    <a:solidFill>
                      <a:schemeClr val="tx2"/>
                    </a:solidFill>
                  </a:rPr>
                  <a:t>Medicare prescription drug coverage</a:t>
                </a:r>
              </a:p>
            </p:txBody>
          </p:sp>
          <p:sp>
            <p:nvSpPr>
              <p:cNvPr id="19" name="Plus 18"/>
              <p:cNvSpPr/>
              <p:nvPr/>
            </p:nvSpPr>
            <p:spPr>
              <a:xfrm>
                <a:off x="6749473" y="2487522"/>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sp>
          <p:nvSpPr>
            <p:cNvPr id="11" name="Plus 10" title="and sign"/>
            <p:cNvSpPr/>
            <p:nvPr/>
          </p:nvSpPr>
          <p:spPr>
            <a:xfrm>
              <a:off x="1830530" y="1591335"/>
              <a:ext cx="218399"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2" name="TextBox 11"/>
            <p:cNvSpPr txBox="1"/>
            <p:nvPr/>
          </p:nvSpPr>
          <p:spPr>
            <a:xfrm>
              <a:off x="1317699" y="1010897"/>
              <a:ext cx="1244059" cy="508088"/>
            </a:xfrm>
            <a:prstGeom prst="rect">
              <a:avLst/>
            </a:prstGeom>
            <a:noFill/>
          </p:spPr>
          <p:txBody>
            <a:bodyPr wrap="none" rtlCol="0">
              <a:spAutoFit/>
            </a:bodyPr>
            <a:lstStyle/>
            <a:p>
              <a:pPr algn="ctr"/>
              <a:r>
                <a:rPr lang="en-US" sz="1351" b="1" dirty="0">
                  <a:solidFill>
                    <a:schemeClr val="tx2"/>
                  </a:solidFill>
                </a:rPr>
                <a:t>Part C Includes</a:t>
              </a:r>
            </a:p>
            <a:p>
              <a:pPr algn="ctr"/>
              <a:endParaRPr lang="en-US" sz="1351" dirty="0">
                <a:solidFill>
                  <a:schemeClr val="tx2"/>
                </a:solidFill>
              </a:endParaRPr>
            </a:p>
          </p:txBody>
        </p:sp>
      </p:grpSp>
    </p:spTree>
    <p:extLst>
      <p:ext uri="{BB962C8B-B14F-4D97-AF65-F5344CB8AC3E}">
        <p14:creationId xmlns:p14="http://schemas.microsoft.com/office/powerpoint/2010/main" val="3641579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9144000" cy="1026694"/>
          </a:xfrm>
        </p:spPr>
        <p:txBody>
          <a:bodyPr>
            <a:normAutofit/>
          </a:bodyPr>
          <a:lstStyle/>
          <a:p>
            <a:r>
              <a:rPr lang="en-US" dirty="0" smtClean="0"/>
              <a:t>How Medicare Advantage (MA) Plans Work</a:t>
            </a:r>
            <a:endParaRPr lang="en-US" dirty="0"/>
          </a:p>
        </p:txBody>
      </p:sp>
      <p:sp>
        <p:nvSpPr>
          <p:cNvPr id="2" name="Content Placeholder 1"/>
          <p:cNvSpPr>
            <a:spLocks noGrp="1"/>
          </p:cNvSpPr>
          <p:nvPr>
            <p:ph idx="1"/>
          </p:nvPr>
        </p:nvSpPr>
        <p:spPr>
          <a:xfrm>
            <a:off x="397041" y="1171074"/>
            <a:ext cx="8324927" cy="5352818"/>
          </a:xfrm>
        </p:spPr>
        <p:txBody>
          <a:bodyPr/>
          <a:lstStyle/>
          <a:p>
            <a:r>
              <a:rPr lang="en-US" dirty="0" smtClean="0"/>
              <a:t>If you join an MA Plan you </a:t>
            </a:r>
          </a:p>
          <a:p>
            <a:pPr marL="633413" lvl="1" indent="-338138"/>
            <a:r>
              <a:rPr lang="en-US" dirty="0" smtClean="0"/>
              <a:t>Are still in Medicare with all rights and protections</a:t>
            </a:r>
          </a:p>
          <a:p>
            <a:pPr marL="633413" lvl="1" indent="-338138"/>
            <a:r>
              <a:rPr lang="en-US" dirty="0" smtClean="0"/>
              <a:t>Still get those services covered by Part A and </a:t>
            </a:r>
            <a:br>
              <a:rPr lang="en-US" dirty="0" smtClean="0"/>
            </a:br>
            <a:r>
              <a:rPr lang="en-US" dirty="0" smtClean="0"/>
              <a:t>Part B </a:t>
            </a:r>
          </a:p>
          <a:p>
            <a:pPr marL="1038225" lvl="2" indent="-352425"/>
            <a:r>
              <a:rPr lang="en-US" dirty="0" smtClean="0"/>
              <a:t>But the MA Plan covers those services instead</a:t>
            </a:r>
          </a:p>
          <a:p>
            <a:pPr marL="633413" lvl="1" indent="-338138"/>
            <a:r>
              <a:rPr lang="en-US" dirty="0"/>
              <a:t>May choose a plan that includes prescription drug coverage</a:t>
            </a:r>
          </a:p>
          <a:p>
            <a:pPr marL="1090613" lvl="2" indent="-404813"/>
            <a:r>
              <a:rPr lang="en-US" dirty="0"/>
              <a:t>May have different benefits and cost-sharing </a:t>
            </a:r>
          </a:p>
          <a:p>
            <a:pPr marL="633413" lvl="1" indent="-338138"/>
            <a:r>
              <a:rPr lang="en-US" dirty="0"/>
              <a:t>May choose a plan that includes extra benefits </a:t>
            </a:r>
          </a:p>
          <a:p>
            <a:pPr marL="1090613" lvl="2" indent="-457200"/>
            <a:r>
              <a:rPr lang="en-US" dirty="0"/>
              <a:t>Such as vision or dental offered at the plan’s expense (not covered by Medicare)</a:t>
            </a:r>
          </a:p>
        </p:txBody>
      </p:sp>
      <p:sp>
        <p:nvSpPr>
          <p:cNvPr id="3" name="Date Placeholder 2"/>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46</a:t>
            </a:fld>
            <a:endParaRPr lang="en-US" dirty="0"/>
          </a:p>
        </p:txBody>
      </p:sp>
    </p:spTree>
    <p:extLst>
      <p:ext uri="{BB962C8B-B14F-4D97-AF65-F5344CB8AC3E}">
        <p14:creationId xmlns:p14="http://schemas.microsoft.com/office/powerpoint/2010/main" val="26842930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and How Can I Enroll in a </a:t>
            </a:r>
            <a:br>
              <a:rPr lang="en-US" dirty="0" smtClean="0"/>
            </a:br>
            <a:r>
              <a:rPr lang="en-US" dirty="0" smtClean="0"/>
              <a:t>Medicare Advantage Plan?</a:t>
            </a:r>
            <a:endParaRPr lang="en-US" dirty="0"/>
          </a:p>
        </p:txBody>
      </p:sp>
      <p:sp>
        <p:nvSpPr>
          <p:cNvPr id="3" name="Content Placeholder 2"/>
          <p:cNvSpPr>
            <a:spLocks noGrp="1"/>
          </p:cNvSpPr>
          <p:nvPr>
            <p:ph idx="1"/>
          </p:nvPr>
        </p:nvSpPr>
        <p:spPr>
          <a:xfrm>
            <a:off x="360947" y="1171074"/>
            <a:ext cx="8458200" cy="5185277"/>
          </a:xfrm>
        </p:spPr>
        <p:txBody>
          <a:bodyPr/>
          <a:lstStyle/>
          <a:p>
            <a:r>
              <a:rPr lang="en-US" dirty="0" smtClean="0"/>
              <a:t>Generally during your Initial Enrollment Period</a:t>
            </a:r>
          </a:p>
          <a:p>
            <a:r>
              <a:rPr lang="en-US" dirty="0" smtClean="0"/>
              <a:t>During the yearly Open Enrollment Period</a:t>
            </a:r>
          </a:p>
          <a:p>
            <a:pPr lvl="1"/>
            <a:r>
              <a:rPr lang="en-US" dirty="0" smtClean="0"/>
              <a:t>October 15–December 7 each year</a:t>
            </a:r>
          </a:p>
          <a:p>
            <a:pPr lvl="1"/>
            <a:r>
              <a:rPr lang="en-US" dirty="0" smtClean="0"/>
              <a:t>Coverage begins January 1</a:t>
            </a:r>
          </a:p>
          <a:p>
            <a:r>
              <a:rPr lang="en-US" dirty="0" smtClean="0"/>
              <a:t>May be able to join at other times</a:t>
            </a:r>
          </a:p>
          <a:p>
            <a:pPr lvl="1"/>
            <a:r>
              <a:rPr lang="en-US" dirty="0" smtClean="0"/>
              <a:t>Special Enrollment Period</a:t>
            </a:r>
          </a:p>
          <a:p>
            <a:r>
              <a:rPr lang="en-US" dirty="0" smtClean="0"/>
              <a:t>Contact the plan to join</a:t>
            </a:r>
          </a:p>
          <a:p>
            <a:pPr lvl="1"/>
            <a:r>
              <a:rPr lang="en-US" dirty="0" smtClean="0"/>
              <a:t>Call their telephone number</a:t>
            </a:r>
          </a:p>
          <a:p>
            <a:pPr lvl="1"/>
            <a:r>
              <a:rPr lang="en-US" dirty="0" smtClean="0"/>
              <a:t>Visit their website</a:t>
            </a:r>
          </a:p>
          <a:p>
            <a:pPr lvl="1"/>
            <a:r>
              <a:rPr lang="en-US" dirty="0" smtClean="0"/>
              <a:t>Use the Medicare Plan Finder at Medicare.gov</a:t>
            </a:r>
          </a:p>
          <a:p>
            <a:pPr lvl="2"/>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47</a:t>
            </a:fld>
            <a:endParaRPr lang="en-US" dirty="0"/>
          </a:p>
        </p:txBody>
      </p:sp>
    </p:spTree>
    <p:extLst>
      <p:ext uri="{BB962C8B-B14F-4D97-AF65-F5344CB8AC3E}">
        <p14:creationId xmlns:p14="http://schemas.microsoft.com/office/powerpoint/2010/main" val="3305336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fontScale="90000"/>
          </a:bodyPr>
          <a:lstStyle/>
          <a:p>
            <a:r>
              <a:rPr lang="en-US" dirty="0" smtClean="0"/>
              <a:t>Decision: Should I Join a </a:t>
            </a:r>
            <a:br>
              <a:rPr lang="en-US" dirty="0" smtClean="0"/>
            </a:br>
            <a:r>
              <a:rPr lang="en-US" dirty="0" smtClean="0"/>
              <a:t>Medicare Advantage Plan?</a:t>
            </a:r>
            <a:endParaRPr lang="en-US" dirty="0"/>
          </a:p>
        </p:txBody>
      </p:sp>
      <p:sp>
        <p:nvSpPr>
          <p:cNvPr id="3" name="Content Placeholder 2"/>
          <p:cNvSpPr>
            <a:spLocks noGrp="1"/>
          </p:cNvSpPr>
          <p:nvPr>
            <p:ph idx="1"/>
          </p:nvPr>
        </p:nvSpPr>
        <p:spPr>
          <a:xfrm>
            <a:off x="324853" y="1171074"/>
            <a:ext cx="8590547" cy="5005889"/>
          </a:xfrm>
        </p:spPr>
        <p:txBody>
          <a:bodyPr/>
          <a:lstStyle/>
          <a:p>
            <a:r>
              <a:rPr lang="en-US" dirty="0" smtClean="0"/>
              <a:t>Consider</a:t>
            </a:r>
          </a:p>
          <a:p>
            <a:pPr marL="633413" lvl="1" indent="-338138"/>
            <a:r>
              <a:rPr lang="en-US" sz="2600" dirty="0" smtClean="0"/>
              <a:t>You must have Part A and Part B to join</a:t>
            </a:r>
          </a:p>
          <a:p>
            <a:pPr marL="633413" lvl="1" indent="-338138"/>
            <a:r>
              <a:rPr lang="en-US" sz="2600" dirty="0" smtClean="0"/>
              <a:t>Most offer comprehensive coverage </a:t>
            </a:r>
          </a:p>
          <a:p>
            <a:pPr marL="1038225" lvl="2" indent="-352425"/>
            <a:r>
              <a:rPr lang="en-US" sz="2600" dirty="0" smtClean="0"/>
              <a:t>Including Part D drug coverage</a:t>
            </a:r>
          </a:p>
          <a:p>
            <a:pPr marL="633413" lvl="1" indent="-338138"/>
            <a:r>
              <a:rPr lang="en-US" sz="2600" dirty="0"/>
              <a:t>Some plans may require you to use a network </a:t>
            </a:r>
          </a:p>
          <a:p>
            <a:pPr marL="633413" lvl="1" indent="-338138"/>
            <a:r>
              <a:rPr lang="en-US" sz="2600" dirty="0"/>
              <a:t>You may need a referral to see a specialist</a:t>
            </a:r>
          </a:p>
          <a:p>
            <a:pPr marL="633413" lvl="1" indent="-338138"/>
            <a:r>
              <a:rPr lang="en-US" sz="2600" dirty="0"/>
              <a:t>You must pay the Part B and the monthly plan premium</a:t>
            </a:r>
          </a:p>
          <a:p>
            <a:pPr marL="633413" lvl="1" indent="-338138"/>
            <a:r>
              <a:rPr lang="en-US" sz="2600" dirty="0"/>
              <a:t>You can only join/leave plan during certain periods</a:t>
            </a:r>
          </a:p>
          <a:p>
            <a:pPr marL="633413" lvl="1" indent="-338138"/>
            <a:r>
              <a:rPr lang="en-US" sz="2600" dirty="0"/>
              <a:t>It doesn’t work with Medigap policies</a:t>
            </a:r>
          </a:p>
          <a:p>
            <a:pPr marL="633413" lvl="1" indent="-338138"/>
            <a:r>
              <a:rPr lang="en-US" sz="2600" dirty="0"/>
              <a:t>It’s NOT available to MOST people with End-Stage Renal Disease (ESRD)</a:t>
            </a:r>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48</a:t>
            </a:fld>
            <a:endParaRPr lang="en-US" dirty="0"/>
          </a:p>
        </p:txBody>
      </p:sp>
    </p:spTree>
    <p:extLst>
      <p:ext uri="{BB962C8B-B14F-4D97-AF65-F5344CB8AC3E}">
        <p14:creationId xmlns:p14="http://schemas.microsoft.com/office/powerpoint/2010/main" val="18281517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 Comparison Summary: </a:t>
            </a:r>
            <a:br>
              <a:rPr lang="en-US" dirty="0" smtClean="0"/>
            </a:br>
            <a:r>
              <a:rPr lang="en-US" dirty="0" smtClean="0"/>
              <a:t>How They Work</a:t>
            </a:r>
            <a:endParaRPr lang="en-US" dirty="0"/>
          </a:p>
        </p:txBody>
      </p:sp>
      <p:graphicFrame>
        <p:nvGraphicFramePr>
          <p:cNvPr id="6" name="Content Placeholder 5" descr="This displays a side by side comparison covering Original Medicare and Medicare Advantage plans and describes the following summary for each: &#10;How it Works&#10;Part A&amp; B&#10;How it works:&#10; ■   Medicare provides this coverage directly.&#10; ■    You have your choice of doctors and hospitals that are enrolled in Medicare and accepting new Medicare patients.&#10; ■    Generally, you or your supplemental  coverage pay  deductibles and  coinsurance.&#10; ■    You usually pay a monthly premium for Part B.&#10;Sometimes called Part C&#10;Private insurance companies approved by Medicare provide this coverage.&#10; ■     In most plans, you need to use plan doctors, hospitals, or other  providers or you pay more or all of the costs.&#10; ■     You may pay a monthly premium (in addition to    your Part B premium) and a copayment or coinsurance for covered services."/>
          <p:cNvGraphicFramePr>
            <a:graphicFrameLocks noGrp="1"/>
          </p:cNvGraphicFramePr>
          <p:nvPr>
            <p:ph idx="1"/>
            <p:extLst>
              <p:ext uri="{D42A27DB-BD31-4B8C-83A1-F6EECF244321}">
                <p14:modId xmlns:p14="http://schemas.microsoft.com/office/powerpoint/2010/main" val="2772178903"/>
              </p:ext>
            </p:extLst>
          </p:nvPr>
        </p:nvGraphicFramePr>
        <p:xfrm>
          <a:off x="204537" y="1171575"/>
          <a:ext cx="8734925" cy="5190955"/>
        </p:xfrm>
        <a:graphic>
          <a:graphicData uri="http://schemas.openxmlformats.org/drawingml/2006/table">
            <a:tbl>
              <a:tblPr firstRow="1" firstCol="1" lastRow="1" lastCol="1" bandRow="1" bandCol="1">
                <a:tableStyleId>{5C22544A-7EE6-4342-B048-85BDC9FD1C3A}</a:tableStyleId>
              </a:tblPr>
              <a:tblGrid>
                <a:gridCol w="4404163"/>
                <a:gridCol w="4330762"/>
              </a:tblGrid>
              <a:tr h="674287">
                <a:tc>
                  <a:txBody>
                    <a:bodyPr/>
                    <a:lstStyle/>
                    <a:p>
                      <a:pPr marL="60325" marR="847725" indent="0" algn="ctr">
                        <a:lnSpc>
                          <a:spcPct val="115000"/>
                        </a:lnSpc>
                        <a:spcBef>
                          <a:spcPts val="105"/>
                        </a:spcBef>
                        <a:spcAft>
                          <a:spcPts val="0"/>
                        </a:spcAft>
                      </a:pPr>
                      <a:r>
                        <a:rPr lang="en-US" sz="2000" b="1" spc="5" dirty="0" smtClean="0">
                          <a:solidFill>
                            <a:schemeClr val="bg1"/>
                          </a:solidFill>
                          <a:effectLst/>
                        </a:rPr>
                        <a:t>           O</a:t>
                      </a:r>
                      <a:r>
                        <a:rPr lang="en-US" sz="2000" b="1" dirty="0" smtClean="0">
                          <a:solidFill>
                            <a:schemeClr val="bg1"/>
                          </a:solidFill>
                          <a:effectLst/>
                        </a:rPr>
                        <a:t>riginal</a:t>
                      </a:r>
                      <a:r>
                        <a:rPr lang="en-US" sz="2000" b="1" spc="-75" dirty="0" smtClean="0">
                          <a:solidFill>
                            <a:schemeClr val="bg1"/>
                          </a:solidFill>
                          <a:effectLst/>
                        </a:rPr>
                        <a:t> M</a:t>
                      </a:r>
                      <a:r>
                        <a:rPr lang="en-US" sz="2000" b="1" dirty="0" smtClean="0">
                          <a:solidFill>
                            <a:schemeClr val="bg1"/>
                          </a:solidFill>
                          <a:effectLst/>
                        </a:rPr>
                        <a:t>edi</a:t>
                      </a:r>
                      <a:r>
                        <a:rPr lang="en-US" sz="2000" b="1" spc="5" dirty="0" smtClean="0">
                          <a:solidFill>
                            <a:schemeClr val="bg1"/>
                          </a:solidFill>
                          <a:effectLst/>
                        </a:rPr>
                        <a:t>c</a:t>
                      </a:r>
                      <a:r>
                        <a:rPr lang="en-US" sz="2000" b="1" dirty="0" smtClean="0">
                          <a:solidFill>
                            <a:schemeClr val="bg1"/>
                          </a:solidFill>
                          <a:effectLst/>
                        </a:rPr>
                        <a:t>a</a:t>
                      </a:r>
                      <a:r>
                        <a:rPr lang="en-US" sz="2000" b="1" spc="-10" dirty="0" smtClean="0">
                          <a:solidFill>
                            <a:schemeClr val="bg1"/>
                          </a:solidFill>
                          <a:effectLst/>
                        </a:rPr>
                        <a:t>r</a:t>
                      </a:r>
                      <a:r>
                        <a:rPr lang="en-US" sz="2000" b="1" dirty="0" smtClean="0">
                          <a:solidFill>
                            <a:schemeClr val="bg1"/>
                          </a:solidFill>
                          <a:effectLst/>
                        </a:rPr>
                        <a:t>e</a:t>
                      </a:r>
                      <a:r>
                        <a:rPr lang="en-US" sz="2000" b="1" spc="-25" dirty="0" smtClean="0">
                          <a:solidFill>
                            <a:schemeClr val="bg1"/>
                          </a:solidFill>
                          <a:effectLst/>
                        </a:rPr>
                        <a:t> </a:t>
                      </a:r>
                      <a:endParaRPr lang="en-US" sz="2000" b="1" dirty="0">
                        <a:solidFill>
                          <a:schemeClr val="bg1"/>
                        </a:solidFill>
                        <a:effectLst/>
                        <a:latin typeface="Calibri"/>
                        <a:ea typeface="Calibri"/>
                        <a:cs typeface="Times New Roman"/>
                      </a:endParaRPr>
                    </a:p>
                  </a:txBody>
                  <a:tcPr marL="0" marR="0" marT="0" marB="0"/>
                </a:tc>
                <a:tc>
                  <a:txBody>
                    <a:bodyPr/>
                    <a:lstStyle/>
                    <a:p>
                      <a:pPr marL="344488" marR="798830" indent="0" algn="ctr" defTabSz="914400" rtl="0" eaLnBrk="1" latinLnBrk="0" hangingPunct="1">
                        <a:lnSpc>
                          <a:spcPct val="115000"/>
                        </a:lnSpc>
                        <a:spcBef>
                          <a:spcPts val="105"/>
                        </a:spcBef>
                        <a:spcAft>
                          <a:spcPts val="0"/>
                        </a:spcAft>
                        <a:tabLst/>
                      </a:pPr>
                      <a:r>
                        <a:rPr lang="en-US" sz="2000" b="1" kern="1200" spc="5" dirty="0" smtClean="0">
                          <a:solidFill>
                            <a:schemeClr val="bg1"/>
                          </a:solidFill>
                          <a:effectLst/>
                          <a:latin typeface="+mn-lt"/>
                          <a:ea typeface="+mn-ea"/>
                          <a:cs typeface="+mn-cs"/>
                        </a:rPr>
                        <a:t> Medicare </a:t>
                      </a:r>
                      <a:r>
                        <a:rPr lang="en-US" sz="2000" b="1" kern="1200" spc="5" dirty="0">
                          <a:solidFill>
                            <a:schemeClr val="bg1"/>
                          </a:solidFill>
                          <a:effectLst/>
                          <a:latin typeface="+mn-lt"/>
                          <a:ea typeface="+mn-ea"/>
                          <a:cs typeface="+mn-cs"/>
                        </a:rPr>
                        <a:t>Advantage </a:t>
                      </a:r>
                      <a:r>
                        <a:rPr lang="en-US" sz="2000" b="1" kern="1200" spc="5" dirty="0" smtClean="0">
                          <a:solidFill>
                            <a:schemeClr val="bg1"/>
                          </a:solidFill>
                          <a:effectLst/>
                          <a:latin typeface="+mn-lt"/>
                          <a:ea typeface="+mn-ea"/>
                          <a:cs typeface="+mn-cs"/>
                        </a:rPr>
                        <a:t>Plan (Part C)</a:t>
                      </a:r>
                    </a:p>
                  </a:txBody>
                  <a:tcPr marL="0" marR="0" marT="0" marB="0"/>
                </a:tc>
              </a:tr>
              <a:tr h="4510489">
                <a:tc>
                  <a:txBody>
                    <a:bodyPr/>
                    <a:lstStyle/>
                    <a:p>
                      <a:pPr marL="401638" marR="346075" indent="-285750" algn="l" defTabSz="914400" rtl="0" eaLnBrk="1" latinLnBrk="0" hangingPunct="1">
                        <a:lnSpc>
                          <a:spcPct val="100000"/>
                        </a:lnSpc>
                        <a:spcBef>
                          <a:spcPts val="600"/>
                        </a:spcBef>
                        <a:spcAft>
                          <a:spcPts val="0"/>
                        </a:spcAft>
                        <a:buSzPct val="100000"/>
                        <a:buFont typeface="Wingdings" panose="05000000000000000000" pitchFamily="2" charset="2"/>
                        <a:buChar char="§"/>
                      </a:pPr>
                      <a:r>
                        <a:rPr lang="en-US" sz="2000" b="0" strike="noStrike" kern="1200" spc="0" dirty="0" smtClean="0">
                          <a:solidFill>
                            <a:schemeClr val="tx1"/>
                          </a:solidFill>
                          <a:effectLst/>
                          <a:latin typeface="+mn-lt"/>
                          <a:ea typeface="+mn-ea"/>
                          <a:cs typeface="+mn-cs"/>
                        </a:rPr>
                        <a:t>Covers</a:t>
                      </a:r>
                      <a:r>
                        <a:rPr lang="en-US" sz="2000" b="0" strike="noStrike" kern="1200" spc="0" baseline="0" dirty="0" smtClean="0">
                          <a:solidFill>
                            <a:schemeClr val="tx1"/>
                          </a:solidFill>
                          <a:effectLst/>
                          <a:latin typeface="+mn-lt"/>
                          <a:ea typeface="+mn-ea"/>
                          <a:cs typeface="+mn-cs"/>
                        </a:rPr>
                        <a:t> Part A and Part B benefits</a:t>
                      </a:r>
                    </a:p>
                    <a:p>
                      <a:pPr marL="401638" marR="346075" indent="-285750" algn="l" defTabSz="914400" rtl="0" eaLnBrk="1" latinLnBrk="0" hangingPunct="1">
                        <a:lnSpc>
                          <a:spcPct val="100000"/>
                        </a:lnSpc>
                        <a:spcBef>
                          <a:spcPts val="600"/>
                        </a:spcBef>
                        <a:spcAft>
                          <a:spcPts val="0"/>
                        </a:spcAft>
                        <a:buSzPct val="100000"/>
                        <a:buFont typeface="Wingdings" panose="05000000000000000000" pitchFamily="2" charset="2"/>
                        <a:buChar char="§"/>
                      </a:pPr>
                      <a:r>
                        <a:rPr lang="en-US" sz="2000" b="0" kern="1200" spc="-20" dirty="0" smtClean="0">
                          <a:solidFill>
                            <a:schemeClr val="tx1"/>
                          </a:solidFill>
                          <a:effectLst/>
                          <a:latin typeface="+mn-lt"/>
                          <a:ea typeface="+mn-ea"/>
                          <a:cs typeface="+mn-cs"/>
                        </a:rPr>
                        <a:t>Medicare </a:t>
                      </a:r>
                      <a:r>
                        <a:rPr lang="en-US" sz="2000" b="0" kern="1200" spc="-20" dirty="0">
                          <a:solidFill>
                            <a:schemeClr val="tx1"/>
                          </a:solidFill>
                          <a:effectLst/>
                          <a:latin typeface="+mn-lt"/>
                          <a:ea typeface="+mn-ea"/>
                          <a:cs typeface="+mn-cs"/>
                        </a:rPr>
                        <a:t>provides this </a:t>
                      </a:r>
                      <a:r>
                        <a:rPr lang="en-US" sz="2000" b="0" kern="1200" spc="-20" dirty="0" smtClean="0">
                          <a:solidFill>
                            <a:schemeClr val="tx1"/>
                          </a:solidFill>
                          <a:effectLst/>
                          <a:latin typeface="+mn-lt"/>
                          <a:ea typeface="+mn-ea"/>
                          <a:cs typeface="+mn-cs"/>
                        </a:rPr>
                        <a:t>coverage directly</a:t>
                      </a:r>
                    </a:p>
                    <a:p>
                      <a:pPr marL="401638" marR="346075" indent="-285750" algn="l" defTabSz="914400" rtl="0" eaLnBrk="1" latinLnBrk="0" hangingPunct="1">
                        <a:lnSpc>
                          <a:spcPct val="100000"/>
                        </a:lnSpc>
                        <a:spcBef>
                          <a:spcPts val="600"/>
                        </a:spcBef>
                        <a:spcAft>
                          <a:spcPts val="0"/>
                        </a:spcAft>
                        <a:buSzPct val="100000"/>
                        <a:buFont typeface="Wingdings" panose="05000000000000000000" pitchFamily="2" charset="2"/>
                        <a:buChar char="§"/>
                      </a:pPr>
                      <a:r>
                        <a:rPr lang="en-US" sz="2000" b="0" kern="1200" spc="-20" dirty="0" smtClean="0">
                          <a:solidFill>
                            <a:schemeClr val="tx1"/>
                          </a:solidFill>
                          <a:effectLst/>
                          <a:latin typeface="+mn-lt"/>
                          <a:ea typeface="+mn-ea"/>
                          <a:cs typeface="+mn-cs"/>
                        </a:rPr>
                        <a:t>You </a:t>
                      </a:r>
                      <a:r>
                        <a:rPr lang="en-US" sz="2000" b="0" kern="1200" spc="-20" dirty="0">
                          <a:solidFill>
                            <a:schemeClr val="tx1"/>
                          </a:solidFill>
                          <a:effectLst/>
                          <a:latin typeface="+mn-lt"/>
                          <a:ea typeface="+mn-ea"/>
                          <a:cs typeface="+mn-cs"/>
                        </a:rPr>
                        <a:t>have your choice of doctors and hospitals </a:t>
                      </a:r>
                      <a:r>
                        <a:rPr lang="en-US" sz="2000" b="0" kern="1200" spc="-20" dirty="0" smtClean="0">
                          <a:solidFill>
                            <a:schemeClr val="tx1"/>
                          </a:solidFill>
                          <a:effectLst/>
                          <a:latin typeface="+mn-lt"/>
                          <a:ea typeface="+mn-ea"/>
                          <a:cs typeface="+mn-cs"/>
                        </a:rPr>
                        <a:t>that are </a:t>
                      </a:r>
                      <a:r>
                        <a:rPr lang="en-US" sz="2000" b="0" kern="1200" spc="-20" dirty="0">
                          <a:solidFill>
                            <a:schemeClr val="tx1"/>
                          </a:solidFill>
                          <a:effectLst/>
                          <a:latin typeface="+mn-lt"/>
                          <a:ea typeface="+mn-ea"/>
                          <a:cs typeface="+mn-cs"/>
                        </a:rPr>
                        <a:t>enrolled in Medicare and accepting new </a:t>
                      </a:r>
                      <a:r>
                        <a:rPr lang="en-US" sz="2000" b="0" kern="1200" spc="-20" dirty="0" smtClean="0">
                          <a:solidFill>
                            <a:schemeClr val="tx1"/>
                          </a:solidFill>
                          <a:effectLst/>
                          <a:latin typeface="+mn-lt"/>
                          <a:ea typeface="+mn-ea"/>
                          <a:cs typeface="+mn-cs"/>
                        </a:rPr>
                        <a:t>Medicare patients</a:t>
                      </a:r>
                      <a:endParaRPr lang="en-US" sz="2000" b="0" kern="1200" spc="-20" dirty="0">
                        <a:solidFill>
                          <a:schemeClr val="tx1"/>
                        </a:solidFill>
                        <a:effectLst/>
                        <a:latin typeface="+mn-lt"/>
                        <a:ea typeface="+mn-ea"/>
                        <a:cs typeface="+mn-cs"/>
                      </a:endParaRPr>
                    </a:p>
                    <a:p>
                      <a:pPr marL="401638" marR="346075"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000" b="0" kern="1200" spc="-20" dirty="0" smtClean="0">
                          <a:solidFill>
                            <a:schemeClr val="tx1"/>
                          </a:solidFill>
                          <a:effectLst/>
                          <a:latin typeface="+mn-lt"/>
                          <a:ea typeface="+mn-ea"/>
                          <a:cs typeface="+mn-cs"/>
                        </a:rPr>
                        <a:t>Generally</a:t>
                      </a:r>
                      <a:r>
                        <a:rPr lang="en-US" sz="2000" b="0" kern="1200" spc="-20" dirty="0">
                          <a:solidFill>
                            <a:schemeClr val="tx1"/>
                          </a:solidFill>
                          <a:effectLst/>
                          <a:latin typeface="+mn-lt"/>
                          <a:ea typeface="+mn-ea"/>
                          <a:cs typeface="+mn-cs"/>
                        </a:rPr>
                        <a:t>, you or your </a:t>
                      </a:r>
                      <a:r>
                        <a:rPr lang="en-US" sz="2000" b="0" kern="1200" spc="-20" dirty="0" smtClean="0">
                          <a:solidFill>
                            <a:schemeClr val="tx1"/>
                          </a:solidFill>
                          <a:effectLst/>
                          <a:latin typeface="+mn-lt"/>
                          <a:ea typeface="+mn-ea"/>
                          <a:cs typeface="+mn-cs"/>
                        </a:rPr>
                        <a:t>supplemental coverage pay deductibles and coinsurance</a:t>
                      </a:r>
                      <a:endParaRPr lang="en-US" sz="2000" b="0" kern="1200" spc="-20" dirty="0">
                        <a:solidFill>
                          <a:schemeClr val="tx1"/>
                        </a:solidFill>
                        <a:effectLst/>
                        <a:latin typeface="+mn-lt"/>
                        <a:ea typeface="+mn-ea"/>
                        <a:cs typeface="+mn-cs"/>
                      </a:endParaRPr>
                    </a:p>
                    <a:p>
                      <a:pPr marL="401638" marR="346075"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000" b="0" kern="1200" spc="-20" dirty="0" smtClean="0">
                          <a:solidFill>
                            <a:schemeClr val="tx1"/>
                          </a:solidFill>
                          <a:effectLst/>
                          <a:latin typeface="+mn-lt"/>
                          <a:ea typeface="+mn-ea"/>
                          <a:cs typeface="+mn-cs"/>
                        </a:rPr>
                        <a:t>You </a:t>
                      </a:r>
                      <a:r>
                        <a:rPr lang="en-US" sz="2000" b="0" kern="1200" spc="-20" dirty="0">
                          <a:solidFill>
                            <a:schemeClr val="tx1"/>
                          </a:solidFill>
                          <a:effectLst/>
                          <a:latin typeface="+mn-lt"/>
                          <a:ea typeface="+mn-ea"/>
                          <a:cs typeface="+mn-cs"/>
                        </a:rPr>
                        <a:t>usually pay a monthly premium for Part </a:t>
                      </a:r>
                      <a:r>
                        <a:rPr lang="en-US" sz="2000" b="0" kern="1200" spc="-20" dirty="0" smtClean="0">
                          <a:solidFill>
                            <a:schemeClr val="tx1"/>
                          </a:solidFill>
                          <a:effectLst/>
                          <a:latin typeface="+mn-lt"/>
                          <a:ea typeface="+mn-ea"/>
                          <a:cs typeface="+mn-cs"/>
                        </a:rPr>
                        <a:t>B</a:t>
                      </a:r>
                      <a:endParaRPr lang="en-US" sz="2000" b="0" kern="1200" spc="-20" dirty="0">
                        <a:solidFill>
                          <a:schemeClr val="tx1"/>
                        </a:solidFill>
                        <a:effectLst/>
                        <a:latin typeface="+mn-lt"/>
                        <a:ea typeface="+mn-ea"/>
                        <a:cs typeface="+mn-cs"/>
                      </a:endParaRPr>
                    </a:p>
                  </a:txBody>
                  <a:tcPr marL="0" marR="0" marT="0" marB="0">
                    <a:solidFill>
                      <a:srgbClr val="D0D8E8"/>
                    </a:solidFill>
                  </a:tcPr>
                </a:tc>
                <a:tc>
                  <a:txBody>
                    <a:bodyPr/>
                    <a:lstStyle/>
                    <a:p>
                      <a:pPr marL="347663" marR="0" indent="-231775" algn="l" defTabSz="914400" rtl="0" eaLnBrk="1" latinLnBrk="0" hangingPunct="1">
                        <a:lnSpc>
                          <a:spcPct val="100000"/>
                        </a:lnSpc>
                        <a:spcBef>
                          <a:spcPts val="600"/>
                        </a:spcBef>
                        <a:spcAft>
                          <a:spcPts val="0"/>
                        </a:spcAft>
                        <a:buFont typeface="Wingdings" panose="05000000000000000000" pitchFamily="2" charset="2"/>
                        <a:buChar char="§"/>
                      </a:pPr>
                      <a:r>
                        <a:rPr lang="en-US" sz="2000" b="0" kern="1200" spc="-20" dirty="0" smtClean="0">
                          <a:solidFill>
                            <a:schemeClr val="tx1"/>
                          </a:solidFill>
                          <a:effectLst/>
                          <a:latin typeface="+mn-lt"/>
                          <a:ea typeface="+mn-ea"/>
                          <a:cs typeface="+mn-cs"/>
                        </a:rPr>
                        <a:t>Covers</a:t>
                      </a:r>
                      <a:r>
                        <a:rPr lang="en-US" sz="2000" b="0" kern="1200" spc="-20" baseline="0" dirty="0" smtClean="0">
                          <a:solidFill>
                            <a:schemeClr val="tx1"/>
                          </a:solidFill>
                          <a:effectLst/>
                          <a:latin typeface="+mn-lt"/>
                          <a:ea typeface="+mn-ea"/>
                          <a:cs typeface="+mn-cs"/>
                        </a:rPr>
                        <a:t> Part A and Part B benefits and may cover additional benefits (like vision or dental)</a:t>
                      </a:r>
                      <a:r>
                        <a:rPr lang="en-US" sz="2000" b="1" kern="1200" spc="-20" dirty="0" smtClean="0">
                          <a:solidFill>
                            <a:schemeClr val="tx1"/>
                          </a:solidFill>
                          <a:effectLst/>
                          <a:latin typeface="+mn-lt"/>
                          <a:ea typeface="+mn-ea"/>
                          <a:cs typeface="+mn-cs"/>
                        </a:rPr>
                        <a:t> </a:t>
                      </a:r>
                    </a:p>
                    <a:p>
                      <a:pPr marL="342900" marR="99695" indent="-227013" algn="l" defTabSz="914400" rtl="0" eaLnBrk="1" latinLnBrk="0" hangingPunct="1">
                        <a:lnSpc>
                          <a:spcPct val="100000"/>
                        </a:lnSpc>
                        <a:spcBef>
                          <a:spcPts val="600"/>
                        </a:spcBef>
                        <a:spcAft>
                          <a:spcPts val="0"/>
                        </a:spcAft>
                        <a:buSzPct val="100000"/>
                        <a:buFont typeface="Wingdings" panose="05000000000000000000" pitchFamily="2" charset="2"/>
                        <a:buChar char="§"/>
                      </a:pPr>
                      <a:r>
                        <a:rPr lang="en-US" sz="2000" b="0" kern="1200" spc="-20" dirty="0" smtClean="0">
                          <a:solidFill>
                            <a:schemeClr val="tx1"/>
                          </a:solidFill>
                          <a:effectLst/>
                          <a:latin typeface="+mn-lt"/>
                          <a:ea typeface="+mn-ea"/>
                          <a:cs typeface="+mn-cs"/>
                        </a:rPr>
                        <a:t>Coverage provided by private insurance companies approved by Medicare</a:t>
                      </a:r>
                    </a:p>
                    <a:p>
                      <a:pPr marL="342900" marR="99695" indent="-227013" algn="l" defTabSz="914400" rtl="0" eaLnBrk="1" latinLnBrk="0" hangingPunct="1">
                        <a:lnSpc>
                          <a:spcPct val="100000"/>
                        </a:lnSpc>
                        <a:spcBef>
                          <a:spcPts val="600"/>
                        </a:spcBef>
                        <a:spcAft>
                          <a:spcPts val="0"/>
                        </a:spcAft>
                        <a:buSzPct val="100000"/>
                        <a:buFont typeface="Wingdings" panose="05000000000000000000" pitchFamily="2" charset="2"/>
                        <a:buChar char="§"/>
                      </a:pPr>
                      <a:r>
                        <a:rPr lang="en-US" sz="2000" b="0" kern="1200" spc="-20" dirty="0" smtClean="0">
                          <a:solidFill>
                            <a:schemeClr val="tx1"/>
                          </a:solidFill>
                          <a:effectLst/>
                          <a:latin typeface="+mn-lt"/>
                          <a:ea typeface="+mn-ea"/>
                          <a:cs typeface="+mn-cs"/>
                        </a:rPr>
                        <a:t>In </a:t>
                      </a:r>
                      <a:r>
                        <a:rPr lang="en-US" sz="2000" b="0" kern="1200" spc="-20" dirty="0">
                          <a:solidFill>
                            <a:schemeClr val="tx1"/>
                          </a:solidFill>
                          <a:effectLst/>
                          <a:latin typeface="+mn-lt"/>
                          <a:ea typeface="+mn-ea"/>
                          <a:cs typeface="+mn-cs"/>
                        </a:rPr>
                        <a:t>most plans, you need to use plan doctors, hospitals, or </a:t>
                      </a:r>
                      <a:r>
                        <a:rPr lang="en-US" sz="2000" b="0" kern="1200" spc="-20" dirty="0" smtClean="0">
                          <a:solidFill>
                            <a:schemeClr val="tx1"/>
                          </a:solidFill>
                          <a:effectLst/>
                          <a:latin typeface="+mn-lt"/>
                          <a:ea typeface="+mn-ea"/>
                          <a:cs typeface="+mn-cs"/>
                        </a:rPr>
                        <a:t>other providers </a:t>
                      </a:r>
                      <a:r>
                        <a:rPr lang="en-US" sz="2000" b="0" kern="1200" spc="-20" dirty="0">
                          <a:solidFill>
                            <a:schemeClr val="tx1"/>
                          </a:solidFill>
                          <a:effectLst/>
                          <a:latin typeface="+mn-lt"/>
                          <a:ea typeface="+mn-ea"/>
                          <a:cs typeface="+mn-cs"/>
                        </a:rPr>
                        <a:t>or you pay more or all of the </a:t>
                      </a:r>
                      <a:r>
                        <a:rPr lang="en-US" sz="2000" b="0" kern="1200" spc="-20" dirty="0" smtClean="0">
                          <a:solidFill>
                            <a:schemeClr val="tx1"/>
                          </a:solidFill>
                          <a:effectLst/>
                          <a:latin typeface="+mn-lt"/>
                          <a:ea typeface="+mn-ea"/>
                          <a:cs typeface="+mn-cs"/>
                        </a:rPr>
                        <a:t>costs</a:t>
                      </a:r>
                      <a:endParaRPr lang="en-US" sz="2000" b="0" kern="1200" spc="-20" dirty="0">
                        <a:solidFill>
                          <a:schemeClr val="tx1"/>
                        </a:solidFill>
                        <a:effectLst/>
                        <a:latin typeface="+mn-lt"/>
                        <a:ea typeface="+mn-ea"/>
                        <a:cs typeface="+mn-cs"/>
                      </a:endParaRPr>
                    </a:p>
                    <a:p>
                      <a:pPr marL="342900" marR="99695" indent="-227013" algn="l" defTabSz="914400" rtl="0" eaLnBrk="1" latinLnBrk="0" hangingPunct="1">
                        <a:lnSpc>
                          <a:spcPct val="100000"/>
                        </a:lnSpc>
                        <a:spcBef>
                          <a:spcPts val="600"/>
                        </a:spcBef>
                        <a:spcAft>
                          <a:spcPts val="0"/>
                        </a:spcAft>
                        <a:buSzPct val="100000"/>
                        <a:buFont typeface="Wingdings" panose="05000000000000000000" pitchFamily="2" charset="2"/>
                        <a:buChar char="§"/>
                      </a:pPr>
                      <a:r>
                        <a:rPr lang="en-US" sz="2000" b="0" kern="1200" spc="-20" dirty="0" smtClean="0">
                          <a:solidFill>
                            <a:schemeClr val="tx1"/>
                          </a:solidFill>
                          <a:effectLst/>
                          <a:latin typeface="+mn-lt"/>
                          <a:ea typeface="+mn-ea"/>
                          <a:cs typeface="+mn-cs"/>
                        </a:rPr>
                        <a:t>You </a:t>
                      </a:r>
                      <a:r>
                        <a:rPr lang="en-US" sz="2000" b="0" kern="1200" spc="-20" dirty="0">
                          <a:solidFill>
                            <a:schemeClr val="tx1"/>
                          </a:solidFill>
                          <a:effectLst/>
                          <a:latin typeface="+mn-lt"/>
                          <a:ea typeface="+mn-ea"/>
                          <a:cs typeface="+mn-cs"/>
                        </a:rPr>
                        <a:t>may pay a monthly premium (in addition </a:t>
                      </a:r>
                      <a:r>
                        <a:rPr lang="en-US" sz="2000" b="0" kern="1200" spc="-20" dirty="0" smtClean="0">
                          <a:solidFill>
                            <a:schemeClr val="tx1"/>
                          </a:solidFill>
                          <a:effectLst/>
                          <a:latin typeface="+mn-lt"/>
                          <a:ea typeface="+mn-ea"/>
                          <a:cs typeface="+mn-cs"/>
                        </a:rPr>
                        <a:t>to your </a:t>
                      </a:r>
                      <a:r>
                        <a:rPr lang="en-US" sz="2000" b="0" kern="1200" spc="-20" dirty="0">
                          <a:solidFill>
                            <a:schemeClr val="tx1"/>
                          </a:solidFill>
                          <a:effectLst/>
                          <a:latin typeface="+mn-lt"/>
                          <a:ea typeface="+mn-ea"/>
                          <a:cs typeface="+mn-cs"/>
                        </a:rPr>
                        <a:t>Part </a:t>
                      </a:r>
                      <a:r>
                        <a:rPr lang="en-US" sz="2000" b="0" kern="1200" spc="-20" dirty="0" smtClean="0">
                          <a:solidFill>
                            <a:schemeClr val="tx1"/>
                          </a:solidFill>
                          <a:effectLst/>
                          <a:latin typeface="+mn-lt"/>
                          <a:ea typeface="+mn-ea"/>
                          <a:cs typeface="+mn-cs"/>
                        </a:rPr>
                        <a:t>B premium</a:t>
                      </a:r>
                      <a:r>
                        <a:rPr lang="en-US" sz="2000" b="0" kern="1200" spc="-20" dirty="0">
                          <a:solidFill>
                            <a:schemeClr val="tx1"/>
                          </a:solidFill>
                          <a:effectLst/>
                          <a:latin typeface="+mn-lt"/>
                          <a:ea typeface="+mn-ea"/>
                          <a:cs typeface="+mn-cs"/>
                        </a:rPr>
                        <a:t>) and a copayment or coinsurance for covered </a:t>
                      </a:r>
                      <a:r>
                        <a:rPr lang="en-US" sz="2000" b="0" kern="1200" spc="-20" dirty="0" smtClean="0">
                          <a:solidFill>
                            <a:schemeClr val="tx1"/>
                          </a:solidFill>
                          <a:effectLst/>
                          <a:latin typeface="+mn-lt"/>
                          <a:ea typeface="+mn-ea"/>
                          <a:cs typeface="+mn-cs"/>
                        </a:rPr>
                        <a:t>services</a:t>
                      </a:r>
                      <a:endParaRPr lang="en-US" sz="2000" b="0" kern="1200" spc="-20" dirty="0">
                        <a:solidFill>
                          <a:schemeClr val="tx1"/>
                        </a:solidFill>
                        <a:effectLst/>
                        <a:latin typeface="+mn-lt"/>
                        <a:ea typeface="+mn-ea"/>
                        <a:cs typeface="+mn-cs"/>
                      </a:endParaRPr>
                    </a:p>
                  </a:txBody>
                  <a:tcPr marL="0" marR="0" marT="0" marB="0">
                    <a:solidFill>
                      <a:srgbClr val="D0D8E8"/>
                    </a:solidFill>
                  </a:tcPr>
                </a:tc>
              </a:tr>
            </a:tbl>
          </a:graphicData>
        </a:graphic>
      </p:graphicFrame>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49</a:t>
            </a:fld>
            <a:endParaRPr lang="en-US" dirty="0"/>
          </a:p>
        </p:txBody>
      </p:sp>
    </p:spTree>
    <p:extLst>
      <p:ext uri="{BB962C8B-B14F-4D97-AF65-F5344CB8AC3E}">
        <p14:creationId xmlns:p14="http://schemas.microsoft.com/office/powerpoint/2010/main" val="4176981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Agencies are Responsible for Medicare?</a:t>
            </a:r>
            <a:endParaRPr lang="en-US" dirty="0"/>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5</a:t>
            </a:fld>
            <a:endParaRPr lang="en-US" dirty="0"/>
          </a:p>
        </p:txBody>
      </p:sp>
      <p:sp>
        <p:nvSpPr>
          <p:cNvPr id="8" name="Left Brace 7" title="Bracket indicating SSA and RRB"/>
          <p:cNvSpPr/>
          <p:nvPr/>
        </p:nvSpPr>
        <p:spPr>
          <a:xfrm rot="5400000">
            <a:off x="2186319" y="339193"/>
            <a:ext cx="385168" cy="2687885"/>
          </a:xfrm>
          <a:prstGeom prst="leftBrace">
            <a:avLst>
              <a:gd name="adj1" fmla="val 8333"/>
              <a:gd name="adj2" fmla="val 495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1" dirty="0"/>
          </a:p>
        </p:txBody>
      </p:sp>
      <p:sp>
        <p:nvSpPr>
          <p:cNvPr id="9" name="TextBox 8"/>
          <p:cNvSpPr txBox="1"/>
          <p:nvPr/>
        </p:nvSpPr>
        <p:spPr>
          <a:xfrm flipH="1">
            <a:off x="1034962" y="1699404"/>
            <a:ext cx="2723509" cy="1200329"/>
          </a:xfrm>
          <a:prstGeom prst="rect">
            <a:avLst/>
          </a:prstGeom>
          <a:noFill/>
        </p:spPr>
        <p:txBody>
          <a:bodyPr wrap="square" rtlCol="0">
            <a:spAutoFit/>
          </a:bodyPr>
          <a:lstStyle/>
          <a:p>
            <a:pPr algn="ctr"/>
            <a:r>
              <a:rPr lang="en-US" sz="1800" b="1" dirty="0"/>
              <a:t>They Handle Enrollment, Premiums, and Replacement Medicare Cards</a:t>
            </a:r>
          </a:p>
        </p:txBody>
      </p:sp>
      <p:pic>
        <p:nvPicPr>
          <p:cNvPr id="10" name="Picture 9" title="Social Securit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938" y="2595815"/>
            <a:ext cx="1295765" cy="1299883"/>
          </a:xfrm>
          <a:prstGeom prst="rect">
            <a:avLst/>
          </a:prstGeom>
        </p:spPr>
      </p:pic>
      <p:sp>
        <p:nvSpPr>
          <p:cNvPr id="11" name="Rectangle 10"/>
          <p:cNvSpPr/>
          <p:nvPr/>
        </p:nvSpPr>
        <p:spPr>
          <a:xfrm>
            <a:off x="209426" y="3932463"/>
            <a:ext cx="2356267" cy="1200329"/>
          </a:xfrm>
          <a:prstGeom prst="rect">
            <a:avLst/>
          </a:prstGeom>
        </p:spPr>
        <p:txBody>
          <a:bodyPr wrap="square">
            <a:spAutoFit/>
          </a:bodyPr>
          <a:lstStyle/>
          <a:p>
            <a:pPr>
              <a:spcBef>
                <a:spcPts val="451"/>
              </a:spcBef>
              <a:spcAft>
                <a:spcPts val="1351"/>
              </a:spcAft>
            </a:pPr>
            <a:r>
              <a:rPr lang="en-US" sz="1800" b="1" dirty="0">
                <a:solidFill>
                  <a:prstClr val="black"/>
                </a:solidFill>
                <a:ea typeface="Calibri"/>
                <a:cs typeface="Times New Roman"/>
              </a:rPr>
              <a:t>Social Security Administration </a:t>
            </a:r>
            <a:r>
              <a:rPr lang="en-US" sz="1800" dirty="0">
                <a:solidFill>
                  <a:prstClr val="black"/>
                </a:solidFill>
                <a:ea typeface="Calibri"/>
                <a:cs typeface="Times New Roman"/>
              </a:rPr>
              <a:t>(SSA) enrolls most people in Medicare</a:t>
            </a:r>
          </a:p>
        </p:txBody>
      </p:sp>
      <p:pic>
        <p:nvPicPr>
          <p:cNvPr id="12" name="Picture 11" title="RRB logo"/>
          <p:cNvPicPr/>
          <p:nvPr/>
        </p:nvPicPr>
        <p:blipFill rotWithShape="1">
          <a:blip r:embed="rId4" cstate="email">
            <a:extLst>
              <a:ext uri="{28A0092B-C50C-407E-A947-70E740481C1C}">
                <a14:useLocalDpi xmlns:a14="http://schemas.microsoft.com/office/drawing/2010/main"/>
              </a:ext>
            </a:extLst>
          </a:blip>
          <a:srcRect t="8125" b="8516"/>
          <a:stretch/>
        </p:blipFill>
        <p:spPr>
          <a:xfrm>
            <a:off x="3135046" y="2595817"/>
            <a:ext cx="1624709" cy="1362313"/>
          </a:xfrm>
          <a:prstGeom prst="rect">
            <a:avLst/>
          </a:prstGeom>
        </p:spPr>
      </p:pic>
      <p:sp>
        <p:nvSpPr>
          <p:cNvPr id="13" name="Rectangle 12"/>
          <p:cNvSpPr/>
          <p:nvPr/>
        </p:nvSpPr>
        <p:spPr>
          <a:xfrm>
            <a:off x="2736836" y="3902567"/>
            <a:ext cx="2215733" cy="1200329"/>
          </a:xfrm>
          <a:prstGeom prst="rect">
            <a:avLst/>
          </a:prstGeom>
        </p:spPr>
        <p:txBody>
          <a:bodyPr wrap="square">
            <a:spAutoFit/>
          </a:bodyPr>
          <a:lstStyle/>
          <a:p>
            <a:pPr>
              <a:spcBef>
                <a:spcPts val="451"/>
              </a:spcBef>
              <a:spcAft>
                <a:spcPts val="900"/>
              </a:spcAft>
            </a:pPr>
            <a:r>
              <a:rPr lang="en-US" sz="1800" b="1" dirty="0">
                <a:solidFill>
                  <a:prstClr val="black"/>
                </a:solidFill>
                <a:ea typeface="Calibri"/>
                <a:cs typeface="Times New Roman"/>
              </a:rPr>
              <a:t>Railroad Retirement Board </a:t>
            </a:r>
            <a:r>
              <a:rPr lang="en-US" sz="1800" dirty="0">
                <a:solidFill>
                  <a:prstClr val="black"/>
                </a:solidFill>
                <a:ea typeface="Calibri"/>
                <a:cs typeface="Times New Roman"/>
              </a:rPr>
              <a:t>(RRB) enrolls railroad retirees in Medicare</a:t>
            </a:r>
          </a:p>
        </p:txBody>
      </p:sp>
      <p:cxnSp>
        <p:nvCxnSpPr>
          <p:cNvPr id="14" name="Straight Connector 13" title="Dividing line"/>
          <p:cNvCxnSpPr/>
          <p:nvPr/>
        </p:nvCxnSpPr>
        <p:spPr>
          <a:xfrm>
            <a:off x="5130471" y="1699403"/>
            <a:ext cx="12031" cy="3403492"/>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flipH="1">
            <a:off x="5717821" y="1844709"/>
            <a:ext cx="2956468" cy="461665"/>
          </a:xfrm>
          <a:prstGeom prst="rect">
            <a:avLst/>
          </a:prstGeom>
          <a:noFill/>
        </p:spPr>
        <p:txBody>
          <a:bodyPr wrap="square" rtlCol="0">
            <a:spAutoFit/>
          </a:bodyPr>
          <a:lstStyle/>
          <a:p>
            <a:pPr algn="ctr"/>
            <a:r>
              <a:rPr lang="en-US" sz="2400" b="1" dirty="0">
                <a:solidFill>
                  <a:srgbClr val="002060"/>
                </a:solidFill>
              </a:rPr>
              <a:t>We Handle the Rest</a:t>
            </a:r>
            <a:endParaRPr lang="en-US" sz="2400" b="1" dirty="0"/>
          </a:p>
        </p:txBody>
      </p:sp>
      <p:pic>
        <p:nvPicPr>
          <p:cNvPr id="16" name="Content Placeholder 11" title="CMS Logo"/>
          <p:cNvPicPr>
            <a:picLocks noGrp="1" noChangeAspect="1"/>
          </p:cNvPicPr>
          <p:nvPr>
            <p:ph sz="half" idx="4294967295"/>
          </p:nvPr>
        </p:nvPicPr>
        <p:blipFill>
          <a:blip r:embed="rId5" cstate="email">
            <a:extLst>
              <a:ext uri="{28A0092B-C50C-407E-A947-70E740481C1C}">
                <a14:useLocalDpi xmlns:a14="http://schemas.microsoft.com/office/drawing/2010/main"/>
              </a:ext>
            </a:extLst>
          </a:blip>
          <a:stretch>
            <a:fillRect/>
          </a:stretch>
        </p:blipFill>
        <p:spPr>
          <a:xfrm>
            <a:off x="5761042" y="2595815"/>
            <a:ext cx="2735259" cy="942291"/>
          </a:xfrm>
        </p:spPr>
      </p:pic>
      <p:sp>
        <p:nvSpPr>
          <p:cNvPr id="17" name="Rectangle 16"/>
          <p:cNvSpPr/>
          <p:nvPr/>
        </p:nvSpPr>
        <p:spPr>
          <a:xfrm>
            <a:off x="5612199" y="3926914"/>
            <a:ext cx="3398451" cy="1443985"/>
          </a:xfrm>
          <a:prstGeom prst="rect">
            <a:avLst/>
          </a:prstGeom>
        </p:spPr>
        <p:txBody>
          <a:bodyPr wrap="square">
            <a:spAutoFit/>
          </a:bodyPr>
          <a:lstStyle/>
          <a:p>
            <a:pPr>
              <a:spcBef>
                <a:spcPts val="451"/>
              </a:spcBef>
              <a:spcAft>
                <a:spcPts val="1351"/>
              </a:spcAft>
            </a:pPr>
            <a:r>
              <a:rPr lang="en-US" sz="1800" b="1" dirty="0">
                <a:solidFill>
                  <a:prstClr val="black"/>
                </a:solidFill>
                <a:ea typeface="Calibri"/>
                <a:cs typeface="Times New Roman"/>
              </a:rPr>
              <a:t>Centers for Medicare &amp; Medicaid Services</a:t>
            </a:r>
            <a:r>
              <a:rPr lang="en-US" sz="1800" dirty="0">
                <a:solidFill>
                  <a:prstClr val="black"/>
                </a:solidFill>
                <a:ea typeface="Calibri"/>
                <a:cs typeface="Times New Roman"/>
              </a:rPr>
              <a:t> (CMS) administers the Medicare Program</a:t>
            </a:r>
          </a:p>
          <a:p>
            <a:pPr>
              <a:spcBef>
                <a:spcPts val="451"/>
              </a:spcBef>
              <a:spcAft>
                <a:spcPts val="1351"/>
              </a:spcAft>
            </a:pPr>
            <a:endParaRPr lang="en-US" sz="1800" dirty="0">
              <a:solidFill>
                <a:prstClr val="black"/>
              </a:solidFill>
              <a:ea typeface="Calibri"/>
              <a:cs typeface="Times New Roman"/>
            </a:endParaRPr>
          </a:p>
        </p:txBody>
      </p:sp>
    </p:spTree>
    <p:extLst>
      <p:ext uri="{BB962C8B-B14F-4D97-AF65-F5344CB8AC3E}">
        <p14:creationId xmlns:p14="http://schemas.microsoft.com/office/powerpoint/2010/main" val="39881922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How Are Medigap Policies and Medicare Advantage Plans Different?</a:t>
            </a:r>
            <a:br>
              <a:rPr lang="en-US" dirty="0" smtClean="0"/>
            </a:br>
            <a:r>
              <a:rPr lang="en-US" dirty="0" smtClean="0"/>
              <a:t/>
            </a:r>
            <a:br>
              <a:rPr lang="en-US" dirty="0" smtClean="0"/>
            </a:br>
            <a:r>
              <a:rPr lang="en-US" dirty="0" smtClean="0"/>
              <a:t> </a:t>
            </a:r>
            <a:endParaRPr lang="en-US" dirty="0"/>
          </a:p>
        </p:txBody>
      </p:sp>
      <p:graphicFrame>
        <p:nvGraphicFramePr>
          <p:cNvPr id="6" name="Content Placeholder 5" descr="This chart description is included in the speaker notes"/>
          <p:cNvGraphicFramePr>
            <a:graphicFrameLocks noGrp="1"/>
          </p:cNvGraphicFramePr>
          <p:nvPr>
            <p:ph idx="1"/>
            <p:extLst>
              <p:ext uri="{D42A27DB-BD31-4B8C-83A1-F6EECF244321}">
                <p14:modId xmlns:p14="http://schemas.microsoft.com/office/powerpoint/2010/main" val="601328107"/>
              </p:ext>
            </p:extLst>
          </p:nvPr>
        </p:nvGraphicFramePr>
        <p:xfrm>
          <a:off x="2" y="949030"/>
          <a:ext cx="9143999" cy="5407322"/>
        </p:xfrm>
        <a:graphic>
          <a:graphicData uri="http://schemas.openxmlformats.org/drawingml/2006/table">
            <a:tbl>
              <a:tblPr firstRow="1" firstCol="1" lastRow="1" lastCol="1" bandRow="1" bandCol="1">
                <a:tableStyleId>{5C22544A-7EE6-4342-B048-85BDC9FD1C3A}</a:tableStyleId>
              </a:tblPr>
              <a:tblGrid>
                <a:gridCol w="1780674"/>
                <a:gridCol w="3392905"/>
                <a:gridCol w="3970420"/>
              </a:tblGrid>
              <a:tr h="894355">
                <a:tc>
                  <a:txBody>
                    <a:bodyPr/>
                    <a:lstStyle/>
                    <a:p>
                      <a:pPr marL="0" marR="0" indent="0">
                        <a:lnSpc>
                          <a:spcPct val="100000"/>
                        </a:lnSpc>
                        <a:spcBef>
                          <a:spcPts val="600"/>
                        </a:spcBef>
                        <a:spcAft>
                          <a:spcPts val="0"/>
                        </a:spcAft>
                        <a:buFont typeface="Wingdings" panose="05000000000000000000" pitchFamily="2" charset="2"/>
                        <a:buNone/>
                      </a:pPr>
                      <a:endParaRPr lang="en-US" sz="1800" b="0" dirty="0">
                        <a:solidFill>
                          <a:schemeClr val="tx1"/>
                        </a:solidFill>
                        <a:effectLst/>
                        <a:latin typeface="Calibri"/>
                        <a:ea typeface="Calibri"/>
                        <a:cs typeface="Times New Roman"/>
                      </a:endParaRPr>
                    </a:p>
                  </a:txBody>
                  <a:tcPr marL="0" marR="0" marT="0" marB="0">
                    <a:solidFill>
                      <a:srgbClr val="4F81BD"/>
                    </a:solidFill>
                  </a:tcPr>
                </a:tc>
                <a:tc>
                  <a:txBody>
                    <a:bodyPr/>
                    <a:lstStyle/>
                    <a:p>
                      <a:pPr marL="44450" marR="0" algn="ctr">
                        <a:lnSpc>
                          <a:spcPct val="100000"/>
                        </a:lnSpc>
                        <a:spcBef>
                          <a:spcPts val="600"/>
                        </a:spcBef>
                        <a:spcAft>
                          <a:spcPts val="0"/>
                        </a:spcAft>
                      </a:pPr>
                      <a:r>
                        <a:rPr lang="en-US" sz="1800" b="1" kern="1200" dirty="0" smtClean="0">
                          <a:solidFill>
                            <a:schemeClr val="lt1"/>
                          </a:solidFill>
                          <a:effectLst/>
                          <a:latin typeface="+mn-lt"/>
                          <a:ea typeface="+mn-ea"/>
                          <a:cs typeface="+mn-cs"/>
                        </a:rPr>
                        <a:t>Medicare Supplement (Medigap)</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Insurance) Policies</a:t>
                      </a:r>
                      <a:endParaRPr lang="en-US" sz="1800" b="1" kern="1200" dirty="0">
                        <a:solidFill>
                          <a:schemeClr val="lt1"/>
                        </a:solidFill>
                        <a:effectLst/>
                        <a:latin typeface="+mn-lt"/>
                        <a:ea typeface="+mn-ea"/>
                        <a:cs typeface="+mn-cs"/>
                      </a:endParaRPr>
                    </a:p>
                  </a:txBody>
                  <a:tcPr marL="0" marR="0" marT="0" marB="0">
                    <a:solidFill>
                      <a:srgbClr val="4F81BD"/>
                    </a:solidFill>
                  </a:tcPr>
                </a:tc>
                <a:tc>
                  <a:txBody>
                    <a:bodyPr/>
                    <a:lstStyle/>
                    <a:p>
                      <a:pPr marL="44450" marR="0" algn="ctr" defTabSz="914400" rtl="0" eaLnBrk="1" latinLnBrk="0" hangingPunct="1">
                        <a:lnSpc>
                          <a:spcPct val="100000"/>
                        </a:lnSpc>
                        <a:spcBef>
                          <a:spcPts val="600"/>
                        </a:spcBef>
                        <a:spcAft>
                          <a:spcPts val="0"/>
                        </a:spcAft>
                      </a:pPr>
                      <a:r>
                        <a:rPr lang="en-US" sz="1800" b="1" kern="1200" dirty="0" smtClean="0">
                          <a:solidFill>
                            <a:schemeClr val="lt1"/>
                          </a:solidFill>
                          <a:effectLst/>
                          <a:latin typeface="+mn-lt"/>
                          <a:ea typeface="+mn-ea"/>
                          <a:cs typeface="+mn-cs"/>
                        </a:rPr>
                        <a:t>Medicare Advantage Plans (Part C)</a:t>
                      </a:r>
                      <a:endParaRPr lang="en-US" sz="1800" b="1" kern="1200" dirty="0">
                        <a:solidFill>
                          <a:schemeClr val="lt1"/>
                        </a:solidFill>
                        <a:effectLst/>
                        <a:latin typeface="+mn-lt"/>
                        <a:ea typeface="+mn-ea"/>
                        <a:cs typeface="+mn-cs"/>
                      </a:endParaRPr>
                    </a:p>
                  </a:txBody>
                  <a:tcPr marL="0" marR="0" marT="0" marB="0">
                    <a:solidFill>
                      <a:srgbClr val="4F81BD"/>
                    </a:solidFill>
                  </a:tcPr>
                </a:tc>
              </a:tr>
              <a:tr h="431461">
                <a:tc>
                  <a:txBody>
                    <a:bodyPr/>
                    <a:lstStyle/>
                    <a:p>
                      <a:pPr marL="114300" marR="0" indent="0">
                        <a:lnSpc>
                          <a:spcPct val="100000"/>
                        </a:lnSpc>
                        <a:spcBef>
                          <a:spcPts val="600"/>
                        </a:spcBef>
                        <a:spcAft>
                          <a:spcPts val="0"/>
                        </a:spcAft>
                        <a:buFont typeface="Wingdings" panose="05000000000000000000" pitchFamily="2" charset="2"/>
                        <a:buNone/>
                      </a:pPr>
                      <a:r>
                        <a:rPr lang="en-US" sz="1800" b="1" kern="1200" dirty="0" smtClean="0">
                          <a:solidFill>
                            <a:schemeClr val="tx1"/>
                          </a:solidFill>
                          <a:effectLst/>
                          <a:latin typeface="+mn-lt"/>
                          <a:ea typeface="+mn-ea"/>
                          <a:cs typeface="+mn-cs"/>
                        </a:rPr>
                        <a:t>Offered by</a:t>
                      </a:r>
                      <a:endParaRPr lang="en-US" sz="1800" b="0" dirty="0">
                        <a:solidFill>
                          <a:schemeClr val="tx1"/>
                        </a:solidFill>
                        <a:effectLst/>
                        <a:latin typeface="Calibri"/>
                        <a:ea typeface="Calibri"/>
                        <a:cs typeface="Times New Roman"/>
                      </a:endParaRPr>
                    </a:p>
                  </a:txBody>
                  <a:tcPr marL="0" marR="0" marT="0" marB="0">
                    <a:solidFill>
                      <a:srgbClr val="D0D8E8"/>
                    </a:solidFill>
                  </a:tcPr>
                </a:tc>
                <a:tc>
                  <a:txBody>
                    <a:bodyPr/>
                    <a:lstStyle/>
                    <a:p>
                      <a:pPr marL="44450" marR="0">
                        <a:lnSpc>
                          <a:spcPct val="100000"/>
                        </a:lnSpc>
                        <a:spcBef>
                          <a:spcPts val="600"/>
                        </a:spcBef>
                        <a:spcAft>
                          <a:spcPts val="0"/>
                        </a:spcAft>
                      </a:pPr>
                      <a:r>
                        <a:rPr lang="en-US" sz="1800" kern="1200" dirty="0" smtClean="0">
                          <a:solidFill>
                            <a:schemeClr val="dk1"/>
                          </a:solidFill>
                          <a:effectLst/>
                          <a:latin typeface="+mn-lt"/>
                          <a:ea typeface="+mn-ea"/>
                          <a:cs typeface="+mn-cs"/>
                        </a:rPr>
                        <a:t>Private companies</a:t>
                      </a:r>
                      <a:endParaRPr lang="en-US" sz="1800" b="0" dirty="0">
                        <a:solidFill>
                          <a:schemeClr val="tx1"/>
                        </a:solidFill>
                        <a:effectLst/>
                        <a:latin typeface="Calibri"/>
                        <a:ea typeface="Calibri"/>
                        <a:cs typeface="Times New Roman"/>
                      </a:endParaRPr>
                    </a:p>
                  </a:txBody>
                  <a:tcPr marL="0" marR="0" marT="0" marB="0">
                    <a:solidFill>
                      <a:srgbClr val="D0D8E8"/>
                    </a:solidFill>
                  </a:tcPr>
                </a:tc>
                <a:tc>
                  <a:txBody>
                    <a:bodyPr/>
                    <a:lstStyle/>
                    <a:p>
                      <a:pPr marL="44450" marR="0" algn="l" defTabSz="914400" rtl="0" eaLnBrk="1" latinLnBrk="0" hangingPunct="1">
                        <a:lnSpc>
                          <a:spcPct val="100000"/>
                        </a:lnSpc>
                        <a:spcBef>
                          <a:spcPts val="600"/>
                        </a:spcBef>
                        <a:spcAft>
                          <a:spcPts val="0"/>
                        </a:spcAft>
                      </a:pPr>
                      <a:r>
                        <a:rPr lang="en-US" sz="1800" b="0" kern="1200" dirty="0" smtClean="0">
                          <a:solidFill>
                            <a:schemeClr val="dk1"/>
                          </a:solidFill>
                          <a:effectLst/>
                          <a:latin typeface="+mn-lt"/>
                          <a:ea typeface="+mn-ea"/>
                          <a:cs typeface="+mn-cs"/>
                        </a:rPr>
                        <a:t>Private companies</a:t>
                      </a:r>
                      <a:endParaRPr lang="en-US" sz="1800" b="0" kern="1200" dirty="0">
                        <a:solidFill>
                          <a:schemeClr val="dk1"/>
                        </a:solidFill>
                        <a:effectLst/>
                        <a:latin typeface="+mn-lt"/>
                        <a:ea typeface="+mn-ea"/>
                        <a:cs typeface="+mn-cs"/>
                      </a:endParaRPr>
                    </a:p>
                  </a:txBody>
                  <a:tcPr marL="0" marR="0" marT="0" marB="0">
                    <a:solidFill>
                      <a:srgbClr val="D0D8E8"/>
                    </a:solidFill>
                  </a:tcPr>
                </a:tc>
              </a:tr>
              <a:tr h="596238">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1800" b="1" kern="1200" dirty="0" smtClean="0">
                          <a:solidFill>
                            <a:schemeClr val="tx1"/>
                          </a:solidFill>
                          <a:effectLst/>
                          <a:latin typeface="+mn-lt"/>
                          <a:ea typeface="+mn-ea"/>
                          <a:cs typeface="+mn-cs"/>
                        </a:rPr>
                        <a:t>Government Oversight </a:t>
                      </a:r>
                      <a:endParaRPr lang="en-US" sz="1800" b="1" kern="1200" dirty="0">
                        <a:solidFill>
                          <a:schemeClr val="tx1"/>
                        </a:solidFill>
                        <a:effectLst/>
                        <a:latin typeface="+mn-lt"/>
                        <a:ea typeface="+mn-ea"/>
                        <a:cs typeface="+mn-cs"/>
                      </a:endParaRP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State, but must also follow federal laws</a:t>
                      </a:r>
                      <a:endParaRPr lang="en-US" sz="1800" b="0" kern="1200" spc="-15" dirty="0">
                        <a:solidFill>
                          <a:schemeClr val="tx1"/>
                        </a:solidFill>
                        <a:effectLst/>
                        <a:latin typeface="+mn-lt"/>
                        <a:ea typeface="+mn-ea"/>
                        <a:cs typeface="+mn-cs"/>
                      </a:endParaRP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n-US" sz="1800" b="0" kern="1200" dirty="0" smtClean="0">
                          <a:solidFill>
                            <a:schemeClr val="dk1"/>
                          </a:solidFill>
                          <a:effectLst/>
                          <a:latin typeface="+mn-lt"/>
                          <a:ea typeface="+mn-ea"/>
                          <a:cs typeface="+mn-cs"/>
                        </a:rPr>
                        <a:t>Federal (</a:t>
                      </a:r>
                      <a:r>
                        <a:rPr lang="en-US" sz="1800" b="0" kern="1200" dirty="0" smtClean="0">
                          <a:solidFill>
                            <a:schemeClr val="tx1"/>
                          </a:solidFill>
                          <a:effectLst/>
                          <a:latin typeface="+mn-lt"/>
                          <a:ea typeface="Calibri"/>
                          <a:cs typeface="Times New Roman"/>
                        </a:rPr>
                        <a:t>plans must be approved by Medicare)</a:t>
                      </a:r>
                      <a:endParaRPr lang="en-US" sz="1800" b="0" kern="1200" dirty="0">
                        <a:solidFill>
                          <a:schemeClr val="dk1"/>
                        </a:solidFill>
                        <a:effectLst/>
                        <a:latin typeface="+mn-lt"/>
                        <a:ea typeface="+mn-ea"/>
                        <a:cs typeface="+mn-cs"/>
                      </a:endParaRPr>
                    </a:p>
                  </a:txBody>
                  <a:tcPr marL="0" marR="0" marT="0" marB="0">
                    <a:solidFill>
                      <a:srgbClr val="E9EDF4"/>
                    </a:solidFill>
                  </a:tcPr>
                </a:tc>
              </a:tr>
              <a:tr h="390816">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1800" b="1" kern="1200" dirty="0" smtClean="0">
                          <a:solidFill>
                            <a:schemeClr val="tx1"/>
                          </a:solidFill>
                          <a:effectLst/>
                          <a:latin typeface="+mn-lt"/>
                          <a:ea typeface="+mn-ea"/>
                          <a:cs typeface="+mn-cs"/>
                        </a:rPr>
                        <a:t>Works with</a:t>
                      </a:r>
                      <a:endParaRPr lang="en-US" sz="1800" b="1" kern="1200" dirty="0">
                        <a:solidFill>
                          <a:schemeClr val="tx1"/>
                        </a:solidFill>
                        <a:effectLst/>
                        <a:latin typeface="+mn-lt"/>
                        <a:ea typeface="+mn-ea"/>
                        <a:cs typeface="+mn-cs"/>
                      </a:endParaRPr>
                    </a:p>
                  </a:txBody>
                  <a:tcPr marL="0" marR="0" marT="0" marB="0">
                    <a:solidFill>
                      <a:srgbClr val="D0D8E8"/>
                    </a:solidFill>
                  </a:tcPr>
                </a:tc>
                <a:tc>
                  <a:txBody>
                    <a:bodyPr/>
                    <a:lstStyle/>
                    <a:p>
                      <a:pPr marL="44450" marR="0">
                        <a:lnSpc>
                          <a:spcPct val="100000"/>
                        </a:lnSpc>
                        <a:spcBef>
                          <a:spcPts val="600"/>
                        </a:spcBef>
                        <a:spcAft>
                          <a:spcPts val="0"/>
                        </a:spcAft>
                      </a:pPr>
                      <a:r>
                        <a:rPr lang="en-US" sz="1800" kern="1200" dirty="0" smtClean="0">
                          <a:solidFill>
                            <a:schemeClr val="dk1"/>
                          </a:solidFill>
                          <a:effectLst/>
                          <a:latin typeface="+mn-lt"/>
                          <a:ea typeface="+mn-ea"/>
                          <a:cs typeface="+mn-cs"/>
                        </a:rPr>
                        <a:t>Original Medicare</a:t>
                      </a:r>
                      <a:endParaRPr lang="en-US" sz="1800" kern="1200" dirty="0">
                        <a:solidFill>
                          <a:schemeClr val="dk1"/>
                        </a:solidFill>
                        <a:effectLst/>
                        <a:latin typeface="+mn-lt"/>
                        <a:ea typeface="+mn-ea"/>
                        <a:cs typeface="+mn-cs"/>
                      </a:endParaRPr>
                    </a:p>
                  </a:txBody>
                  <a:tcPr marL="0" marR="0" marT="0" marB="0">
                    <a:solidFill>
                      <a:srgbClr val="D0D8E8"/>
                    </a:solidFill>
                  </a:tcPr>
                </a:tc>
                <a:tc>
                  <a:txBody>
                    <a:bodyPr/>
                    <a:lstStyle/>
                    <a:p>
                      <a:pPr marL="44450" marR="0">
                        <a:lnSpc>
                          <a:spcPct val="100000"/>
                        </a:lnSpc>
                        <a:spcBef>
                          <a:spcPts val="600"/>
                        </a:spcBef>
                        <a:spcAft>
                          <a:spcPts val="0"/>
                        </a:spcAft>
                      </a:pPr>
                      <a:r>
                        <a:rPr lang="en-US" sz="1800" b="0" kern="1200" dirty="0" smtClean="0">
                          <a:solidFill>
                            <a:schemeClr val="tx1"/>
                          </a:solidFill>
                          <a:effectLst/>
                          <a:latin typeface="+mn-lt"/>
                          <a:ea typeface="+mn-ea"/>
                          <a:cs typeface="+mn-cs"/>
                        </a:rPr>
                        <a:t>N/A</a:t>
                      </a:r>
                      <a:endParaRPr lang="en-US" sz="1800" b="0" kern="1200" dirty="0">
                        <a:solidFill>
                          <a:schemeClr val="tx1"/>
                        </a:solidFill>
                        <a:effectLst/>
                        <a:latin typeface="+mn-lt"/>
                        <a:ea typeface="+mn-ea"/>
                        <a:cs typeface="+mn-cs"/>
                      </a:endParaRPr>
                    </a:p>
                  </a:txBody>
                  <a:tcPr marL="0" marR="0" marT="0" marB="0">
                    <a:solidFill>
                      <a:srgbClr val="D0D8E8"/>
                    </a:solidFill>
                  </a:tcPr>
                </a:tc>
              </a:tr>
              <a:tr h="1804081">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1800" b="1" kern="1200" dirty="0" smtClean="0">
                          <a:solidFill>
                            <a:schemeClr val="tx1"/>
                          </a:solidFill>
                          <a:effectLst/>
                          <a:latin typeface="+mn-lt"/>
                          <a:ea typeface="+mn-ea"/>
                          <a:cs typeface="+mn-cs"/>
                        </a:rPr>
                        <a:t>Covers</a:t>
                      </a:r>
                      <a:endParaRPr lang="en-US" sz="1800" b="1" kern="1200" dirty="0">
                        <a:solidFill>
                          <a:schemeClr val="tx1"/>
                        </a:solidFill>
                        <a:effectLst/>
                        <a:latin typeface="+mn-lt"/>
                        <a:ea typeface="+mn-ea"/>
                        <a:cs typeface="+mn-cs"/>
                      </a:endParaRPr>
                    </a:p>
                  </a:txBody>
                  <a:tcPr marL="0" marR="0" marT="0" marB="0">
                    <a:solidFill>
                      <a:srgbClr val="E9EDF4"/>
                    </a:solidFill>
                  </a:tcPr>
                </a:tc>
                <a:tc>
                  <a:txBody>
                    <a:bodyPr/>
                    <a:lstStyle/>
                    <a:p>
                      <a:pPr marL="44450" marR="0">
                        <a:lnSpc>
                          <a:spcPct val="100000"/>
                        </a:lnSpc>
                        <a:spcBef>
                          <a:spcPts val="600"/>
                        </a:spcBef>
                        <a:spcAft>
                          <a:spcPts val="0"/>
                        </a:spcAft>
                      </a:pPr>
                      <a:r>
                        <a:rPr lang="en-US" sz="1800" kern="1200" dirty="0" smtClean="0">
                          <a:solidFill>
                            <a:schemeClr val="dk1"/>
                          </a:solidFill>
                          <a:effectLst/>
                          <a:latin typeface="+mn-lt"/>
                          <a:ea typeface="+mn-ea"/>
                          <a:cs typeface="+mn-cs"/>
                        </a:rPr>
                        <a:t>Gaps in Original Medicare coverage, like deductibles, coinsurance, and copayments</a:t>
                      </a:r>
                      <a:r>
                        <a:rPr lang="en-US" sz="1800" kern="1200" baseline="0" dirty="0" smtClean="0">
                          <a:solidFill>
                            <a:schemeClr val="dk1"/>
                          </a:solidFill>
                          <a:effectLst/>
                          <a:latin typeface="+mn-lt"/>
                          <a:ea typeface="+mn-ea"/>
                          <a:cs typeface="+mn-cs"/>
                        </a:rPr>
                        <a:t> for Medicare-covered services.</a:t>
                      </a:r>
                      <a:endParaRPr lang="en-US" sz="1800" kern="1200" dirty="0" smtClean="0">
                        <a:solidFill>
                          <a:schemeClr val="dk1"/>
                        </a:solidFill>
                        <a:effectLst/>
                        <a:latin typeface="+mn-lt"/>
                        <a:ea typeface="+mn-ea"/>
                        <a:cs typeface="+mn-cs"/>
                      </a:endParaRPr>
                    </a:p>
                  </a:txBody>
                  <a:tcPr marL="0" marR="0" marT="0" marB="0">
                    <a:solidFill>
                      <a:srgbClr val="E9EDF4"/>
                    </a:solidFill>
                  </a:tcPr>
                </a:tc>
                <a:tc>
                  <a:txBody>
                    <a:bodyPr/>
                    <a:lstStyle/>
                    <a:p>
                      <a:pPr marL="44450" marR="0" defTabSz="685800">
                        <a:lnSpc>
                          <a:spcPct val="100000"/>
                        </a:lnSpc>
                        <a:spcBef>
                          <a:spcPts val="600"/>
                        </a:spcBef>
                        <a:spcAft>
                          <a:spcPts val="0"/>
                        </a:spcAft>
                      </a:pPr>
                      <a:r>
                        <a:rPr lang="en-US" sz="1800" b="0" kern="1200" dirty="0" smtClean="0">
                          <a:solidFill>
                            <a:schemeClr val="tx1"/>
                          </a:solidFill>
                          <a:effectLst/>
                          <a:latin typeface="+mn-lt"/>
                          <a:ea typeface="+mn-ea"/>
                          <a:cs typeface="+mn-cs"/>
                        </a:rPr>
                        <a:t>All Part A and Part B covered services and supplies. May also cover things not covered by Original Medicare, like vision and dental coverage. Most MA plans include Medicare prescription drug coverage.</a:t>
                      </a:r>
                      <a:endParaRPr lang="en-US" sz="1800" b="0" kern="1200" spc="-15" dirty="0">
                        <a:solidFill>
                          <a:schemeClr val="tx1"/>
                        </a:solidFill>
                        <a:effectLst/>
                        <a:latin typeface="+mn-lt"/>
                        <a:ea typeface="+mn-ea"/>
                        <a:cs typeface="+mn-cs"/>
                      </a:endParaRPr>
                    </a:p>
                  </a:txBody>
                  <a:tcPr marL="0" marR="0" marT="0" marB="0">
                    <a:solidFill>
                      <a:srgbClr val="E9EDF4"/>
                    </a:solidFill>
                  </a:tcPr>
                </a:tc>
              </a:tr>
              <a:tr h="396016">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1800" b="1" kern="1200" dirty="0" smtClean="0">
                          <a:solidFill>
                            <a:schemeClr val="tx1"/>
                          </a:solidFill>
                          <a:effectLst/>
                          <a:latin typeface="+mn-lt"/>
                          <a:ea typeface="+mn-ea"/>
                          <a:cs typeface="+mn-cs"/>
                        </a:rPr>
                        <a:t>You must have</a:t>
                      </a:r>
                      <a:endParaRPr lang="en-US" sz="1800" b="1" kern="1200" dirty="0">
                        <a:solidFill>
                          <a:schemeClr val="tx1"/>
                        </a:solidFill>
                        <a:effectLst/>
                        <a:latin typeface="+mn-lt"/>
                        <a:ea typeface="+mn-ea"/>
                        <a:cs typeface="+mn-cs"/>
                      </a:endParaRPr>
                    </a:p>
                  </a:txBody>
                  <a:tcPr marL="0" marR="0" marT="0" marB="0">
                    <a:solidFill>
                      <a:srgbClr val="D0D8E8"/>
                    </a:solidFill>
                  </a:tcPr>
                </a:tc>
                <a:tc>
                  <a:txBody>
                    <a:bodyPr/>
                    <a:lstStyle/>
                    <a:p>
                      <a:pPr marL="44450" marR="0">
                        <a:lnSpc>
                          <a:spcPct val="100000"/>
                        </a:lnSpc>
                        <a:spcBef>
                          <a:spcPts val="600"/>
                        </a:spcBef>
                        <a:spcAft>
                          <a:spcPts val="0"/>
                        </a:spcAft>
                      </a:pPr>
                      <a:r>
                        <a:rPr lang="en-US" sz="1800" kern="1200" dirty="0" smtClean="0">
                          <a:solidFill>
                            <a:schemeClr val="dk1"/>
                          </a:solidFill>
                          <a:effectLst/>
                          <a:latin typeface="+mn-lt"/>
                          <a:ea typeface="+mn-ea"/>
                          <a:cs typeface="+mn-cs"/>
                        </a:rPr>
                        <a:t>Part A and Part B</a:t>
                      </a:r>
                      <a:endParaRPr lang="en-US" sz="1800" b="0" kern="1200" spc="-15" dirty="0">
                        <a:solidFill>
                          <a:schemeClr val="tx1"/>
                        </a:solidFill>
                        <a:effectLst/>
                        <a:latin typeface="+mn-lt"/>
                        <a:ea typeface="+mn-ea"/>
                        <a:cs typeface="+mn-cs"/>
                      </a:endParaRPr>
                    </a:p>
                  </a:txBody>
                  <a:tcPr marL="0" marR="0" marT="0" marB="0">
                    <a:solidFill>
                      <a:srgbClr val="D0D8E8"/>
                    </a:solidFill>
                  </a:tcPr>
                </a:tc>
                <a:tc>
                  <a:txBody>
                    <a:bodyPr/>
                    <a:lstStyle/>
                    <a:p>
                      <a:pPr marL="44450" marR="0" algn="l" defTabSz="914400" rtl="0" eaLnBrk="1" latinLnBrk="0" hangingPunct="1">
                        <a:lnSpc>
                          <a:spcPct val="100000"/>
                        </a:lnSpc>
                        <a:spcBef>
                          <a:spcPts val="600"/>
                        </a:spcBef>
                        <a:spcAft>
                          <a:spcPts val="0"/>
                        </a:spcAft>
                      </a:pPr>
                      <a:r>
                        <a:rPr lang="en-US" sz="1800" b="0" kern="1200" dirty="0" smtClean="0">
                          <a:solidFill>
                            <a:schemeClr val="dk1"/>
                          </a:solidFill>
                          <a:effectLst/>
                          <a:latin typeface="+mn-lt"/>
                          <a:ea typeface="+mn-ea"/>
                          <a:cs typeface="+mn-cs"/>
                        </a:rPr>
                        <a:t>Part A and Part B</a:t>
                      </a:r>
                      <a:endParaRPr lang="en-US" sz="1800" b="0" kern="1200" dirty="0">
                        <a:solidFill>
                          <a:schemeClr val="dk1"/>
                        </a:solidFill>
                        <a:effectLst/>
                        <a:latin typeface="+mn-lt"/>
                        <a:ea typeface="+mn-ea"/>
                        <a:cs typeface="+mn-cs"/>
                      </a:endParaRPr>
                    </a:p>
                  </a:txBody>
                  <a:tcPr marL="0" marR="0" marT="0" marB="0">
                    <a:solidFill>
                      <a:srgbClr val="D0D8E8"/>
                    </a:solidFill>
                  </a:tcPr>
                </a:tc>
              </a:tr>
              <a:tr h="894355">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1800" b="1" kern="1200" dirty="0" smtClean="0">
                          <a:solidFill>
                            <a:schemeClr val="tx1"/>
                          </a:solidFill>
                          <a:effectLst/>
                          <a:latin typeface="+mn-lt"/>
                          <a:ea typeface="+mn-ea"/>
                          <a:cs typeface="+mn-cs"/>
                        </a:rPr>
                        <a:t>Do you pay a premium?</a:t>
                      </a:r>
                      <a:endParaRPr lang="en-US" sz="1800" b="1" kern="1200" dirty="0">
                        <a:solidFill>
                          <a:schemeClr val="tx1"/>
                        </a:solidFill>
                        <a:effectLst/>
                        <a:latin typeface="+mn-lt"/>
                        <a:ea typeface="+mn-ea"/>
                        <a:cs typeface="+mn-cs"/>
                      </a:endParaRPr>
                    </a:p>
                  </a:txBody>
                  <a:tcPr marL="0" marR="0" marT="0" marB="0">
                    <a:solidFill>
                      <a:srgbClr val="E9EDF4"/>
                    </a:solidFill>
                  </a:tcPr>
                </a:tc>
                <a:tc>
                  <a:txBody>
                    <a:bodyPr/>
                    <a:lstStyle/>
                    <a:p>
                      <a:pPr marL="44450" marR="0" algn="l" defTabSz="914400" rtl="0" eaLnBrk="1" latinLnBrk="0" hangingPunct="1">
                        <a:lnSpc>
                          <a:spcPct val="100000"/>
                        </a:lnSpc>
                        <a:spcBef>
                          <a:spcPts val="600"/>
                        </a:spcBef>
                        <a:spcAft>
                          <a:spcPts val="0"/>
                        </a:spcAft>
                      </a:pPr>
                      <a:r>
                        <a:rPr lang="en-US" sz="1800" b="0" kern="1200" dirty="0" smtClean="0">
                          <a:solidFill>
                            <a:schemeClr val="dk1"/>
                          </a:solidFill>
                          <a:effectLst/>
                          <a:latin typeface="+mn-lt"/>
                          <a:ea typeface="+mn-ea"/>
                          <a:cs typeface="+mn-cs"/>
                        </a:rPr>
                        <a:t>Yes. You pay a premium for the</a:t>
                      </a:r>
                      <a:r>
                        <a:rPr lang="en-US" sz="1800" b="0" kern="1200" dirty="0" smtClean="0">
                          <a:solidFill>
                            <a:schemeClr val="lt1"/>
                          </a:solidFill>
                          <a:effectLst/>
                          <a:latin typeface="+mn-lt"/>
                          <a:ea typeface="+mn-ea"/>
                          <a:cs typeface="+mn-cs"/>
                        </a:rPr>
                        <a:t> </a:t>
                      </a:r>
                      <a:r>
                        <a:rPr lang="en-US" sz="1800" b="0" kern="1200" dirty="0" smtClean="0">
                          <a:solidFill>
                            <a:schemeClr val="dk1"/>
                          </a:solidFill>
                          <a:effectLst/>
                          <a:latin typeface="+mn-lt"/>
                          <a:ea typeface="+mn-ea"/>
                          <a:cs typeface="+mn-cs"/>
                        </a:rPr>
                        <a:t>policy and you pay the Part B premium</a:t>
                      </a:r>
                      <a:r>
                        <a:rPr lang="en-US" sz="1800" kern="1200" dirty="0" smtClean="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txBody>
                  <a:tcPr marL="0" marR="0" marT="0" marB="0">
                    <a:solidFill>
                      <a:srgbClr val="E9EDF4"/>
                    </a:solidFill>
                  </a:tcPr>
                </a:tc>
                <a:tc>
                  <a:txBody>
                    <a:bodyPr/>
                    <a:lstStyle/>
                    <a:p>
                      <a:pPr marL="44450" marR="0" algn="l" defTabSz="914400" rtl="0" eaLnBrk="1" latinLnBrk="0" hangingPunct="1">
                        <a:lnSpc>
                          <a:spcPct val="100000"/>
                        </a:lnSpc>
                        <a:spcBef>
                          <a:spcPts val="600"/>
                        </a:spcBef>
                        <a:spcAft>
                          <a:spcPts val="0"/>
                        </a:spcAft>
                      </a:pPr>
                      <a:r>
                        <a:rPr lang="en-US" sz="1800" b="0" kern="1200" dirty="0" smtClean="0">
                          <a:solidFill>
                            <a:schemeClr val="dk1"/>
                          </a:solidFill>
                          <a:effectLst/>
                          <a:latin typeface="+mn-lt"/>
                          <a:ea typeface="+mn-ea"/>
                          <a:cs typeface="+mn-cs"/>
                        </a:rPr>
                        <a:t>Yes. In most cases you pay a premium for the plan and you pay the Part B premium.</a:t>
                      </a:r>
                      <a:endParaRPr lang="en-US" sz="1800" b="0" kern="1200" dirty="0">
                        <a:solidFill>
                          <a:schemeClr val="dk1"/>
                        </a:solidFill>
                        <a:effectLst/>
                        <a:latin typeface="+mn-lt"/>
                        <a:ea typeface="+mn-ea"/>
                        <a:cs typeface="+mn-cs"/>
                      </a:endParaRPr>
                    </a:p>
                  </a:txBody>
                  <a:tcPr marL="0" marR="0" marT="0" marB="0">
                    <a:solidFill>
                      <a:srgbClr val="E9EDF4"/>
                    </a:solidFill>
                  </a:tcPr>
                </a:tc>
              </a:tr>
            </a:tbl>
          </a:graphicData>
        </a:graphic>
      </p:graphicFrame>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50</a:t>
            </a:fld>
            <a:endParaRPr lang="en-US" dirty="0"/>
          </a:p>
        </p:txBody>
      </p:sp>
    </p:spTree>
    <p:extLst>
      <p:ext uri="{BB962C8B-B14F-4D97-AF65-F5344CB8AC3E}">
        <p14:creationId xmlns:p14="http://schemas.microsoft.com/office/powerpoint/2010/main" val="3396389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7</a:t>
            </a:r>
            <a:endParaRPr lang="en-US" dirty="0"/>
          </a:p>
        </p:txBody>
      </p:sp>
      <p:sp>
        <p:nvSpPr>
          <p:cNvPr id="9" name="Content Placeholder 2"/>
          <p:cNvSpPr>
            <a:spLocks noGrp="1"/>
          </p:cNvSpPr>
          <p:nvPr>
            <p:ph sz="half" idx="1"/>
          </p:nvPr>
        </p:nvSpPr>
        <p:spPr>
          <a:xfrm>
            <a:off x="289446" y="1139851"/>
            <a:ext cx="3886200" cy="1618102"/>
          </a:xfrm>
        </p:spPr>
        <p:txBody>
          <a:bodyPr/>
          <a:lstStyle/>
          <a:p>
            <a:pPr marL="0" indent="0">
              <a:buNone/>
            </a:pPr>
            <a:r>
              <a:rPr lang="en-US" dirty="0" smtClean="0"/>
              <a:t>Medicare Advantage Plans __________.</a:t>
            </a:r>
            <a:endParaRPr lang="en-US" dirty="0"/>
          </a:p>
        </p:txBody>
      </p:sp>
      <p:sp>
        <p:nvSpPr>
          <p:cNvPr id="10" name="Content Placeholder 3"/>
          <p:cNvSpPr txBox="1">
            <a:spLocks/>
          </p:cNvSpPr>
          <p:nvPr/>
        </p:nvSpPr>
        <p:spPr>
          <a:xfrm>
            <a:off x="289446" y="2232661"/>
            <a:ext cx="4660490" cy="4184316"/>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r>
              <a:rPr lang="en-US" sz="2800" dirty="0" smtClean="0"/>
              <a:t>Help pay for gaps in Original Medicare</a:t>
            </a:r>
          </a:p>
          <a:p>
            <a:pPr marL="514350" indent="-514350">
              <a:buFont typeface="+mj-lt"/>
              <a:buAutoNum type="alphaLcPeriod"/>
            </a:pPr>
            <a:r>
              <a:rPr lang="en-US" sz="2800" dirty="0" smtClean="0"/>
              <a:t>Cover less services than Original Medicare</a:t>
            </a:r>
          </a:p>
          <a:p>
            <a:pPr marL="514350" indent="-514350">
              <a:buFont typeface="+mj-lt"/>
              <a:buAutoNum type="alphaLcPeriod"/>
            </a:pPr>
            <a:r>
              <a:rPr lang="en-US" sz="2800" dirty="0" smtClean="0"/>
              <a:t>Are private plans approved by each state</a:t>
            </a:r>
          </a:p>
          <a:p>
            <a:pPr marL="514350" indent="-514350">
              <a:buFont typeface="+mj-lt"/>
              <a:buAutoNum type="alphaLcPeriod"/>
            </a:pPr>
            <a:r>
              <a:rPr lang="en-US" sz="2800" dirty="0" smtClean="0"/>
              <a:t>Must cover all Medicare Part A and Part B services</a:t>
            </a:r>
            <a:endParaRPr lang="en-US" sz="2800" dirty="0"/>
          </a:p>
        </p:txBody>
      </p:sp>
      <p:sp>
        <p:nvSpPr>
          <p:cNvPr id="7" name="Rounded Rectangle 6" descr="Red box answer selection"/>
          <p:cNvSpPr/>
          <p:nvPr/>
        </p:nvSpPr>
        <p:spPr>
          <a:xfrm>
            <a:off x="289446" y="5003006"/>
            <a:ext cx="4339704" cy="1089939"/>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51</a:t>
            </a:fld>
            <a:endParaRPr lang="en-US" dirty="0"/>
          </a:p>
        </p:txBody>
      </p:sp>
    </p:spTree>
    <p:extLst>
      <p:ext uri="{BB962C8B-B14F-4D97-AF65-F5344CB8AC3E}">
        <p14:creationId xmlns:p14="http://schemas.microsoft.com/office/powerpoint/2010/main" val="1681974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8</a:t>
            </a:r>
            <a:endParaRPr lang="en-US" dirty="0"/>
          </a:p>
        </p:txBody>
      </p:sp>
      <p:sp>
        <p:nvSpPr>
          <p:cNvPr id="9" name="Content Placeholder 2"/>
          <p:cNvSpPr>
            <a:spLocks noGrp="1"/>
          </p:cNvSpPr>
          <p:nvPr>
            <p:ph sz="half" idx="1"/>
          </p:nvPr>
        </p:nvSpPr>
        <p:spPr>
          <a:xfrm>
            <a:off x="191729" y="1243087"/>
            <a:ext cx="4323121" cy="2694736"/>
          </a:xfrm>
        </p:spPr>
        <p:txBody>
          <a:bodyPr/>
          <a:lstStyle/>
          <a:p>
            <a:pPr marL="0" indent="0">
              <a:buNone/>
            </a:pPr>
            <a:r>
              <a:rPr lang="en-US" dirty="0" smtClean="0"/>
              <a:t>Generally, if you have End-Stage Renal Disease (ESRD) you can’t enroll in a Medicare Advantage Plan.</a:t>
            </a:r>
            <a:endParaRPr lang="en-US" dirty="0"/>
          </a:p>
        </p:txBody>
      </p:sp>
      <p:sp>
        <p:nvSpPr>
          <p:cNvPr id="10" name="Content Placeholder 3"/>
          <p:cNvSpPr txBox="1">
            <a:spLocks/>
          </p:cNvSpPr>
          <p:nvPr/>
        </p:nvSpPr>
        <p:spPr>
          <a:xfrm>
            <a:off x="318729" y="4074774"/>
            <a:ext cx="3886200" cy="1824581"/>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r>
              <a:rPr lang="en-US" dirty="0" smtClean="0"/>
              <a:t>True</a:t>
            </a:r>
          </a:p>
          <a:p>
            <a:pPr marL="514350" indent="-514350">
              <a:buFont typeface="+mj-lt"/>
              <a:buAutoNum type="alphaLcPeriod"/>
            </a:pPr>
            <a:r>
              <a:rPr lang="en-US" dirty="0" smtClean="0"/>
              <a:t>False</a:t>
            </a:r>
            <a:endParaRPr lang="en-US" dirty="0"/>
          </a:p>
        </p:txBody>
      </p:sp>
      <p:sp>
        <p:nvSpPr>
          <p:cNvPr id="7" name="Rounded Rectangle 6" descr="Red box answer selection"/>
          <p:cNvSpPr/>
          <p:nvPr/>
        </p:nvSpPr>
        <p:spPr>
          <a:xfrm>
            <a:off x="232197" y="4074775"/>
            <a:ext cx="1634704" cy="635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52</a:t>
            </a:fld>
            <a:endParaRPr lang="en-US" dirty="0"/>
          </a:p>
        </p:txBody>
      </p:sp>
    </p:spTree>
    <p:extLst>
      <p:ext uri="{BB962C8B-B14F-4D97-AF65-F5344CB8AC3E}">
        <p14:creationId xmlns:p14="http://schemas.microsoft.com/office/powerpoint/2010/main" val="395898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Lesson 6—Medicare and the </a:t>
            </a:r>
            <a:br>
              <a:rPr lang="en-US" dirty="0" smtClean="0"/>
            </a:br>
            <a:r>
              <a:rPr lang="en-US" dirty="0" smtClean="0"/>
              <a:t>Health Insurance Marketplace </a:t>
            </a:r>
            <a:endParaRPr lang="en-US" dirty="0"/>
          </a:p>
        </p:txBody>
      </p:sp>
      <p:sp>
        <p:nvSpPr>
          <p:cNvPr id="2" name="Content Placeholder 1"/>
          <p:cNvSpPr>
            <a:spLocks noGrp="1"/>
          </p:cNvSpPr>
          <p:nvPr>
            <p:ph idx="1"/>
          </p:nvPr>
        </p:nvSpPr>
        <p:spPr>
          <a:xfrm>
            <a:off x="628650" y="1207724"/>
            <a:ext cx="7886700" cy="5148627"/>
          </a:xfrm>
        </p:spPr>
        <p:txBody>
          <a:bodyPr/>
          <a:lstStyle/>
          <a:p>
            <a:pPr marL="342900" indent="-342900"/>
            <a:r>
              <a:rPr lang="en-US" dirty="0" smtClean="0"/>
              <a:t>Medicare isn’t part of the Marketplace</a:t>
            </a:r>
          </a:p>
          <a:p>
            <a:pPr marL="342900" indent="-342900"/>
            <a:r>
              <a:rPr lang="en-US" dirty="0" smtClean="0"/>
              <a:t>If you have Medicare, you’re covered and don’t need to do anything related to the Marketplace</a:t>
            </a:r>
          </a:p>
          <a:p>
            <a:pPr marL="571500" lvl="1" indent="-228600"/>
            <a:r>
              <a:rPr lang="en-US" dirty="0" smtClean="0"/>
              <a:t>The Marketplace doesn’t offer Medigap or Part D </a:t>
            </a:r>
            <a:r>
              <a:rPr lang="en-US" dirty="0"/>
              <a:t>p</a:t>
            </a:r>
            <a:r>
              <a:rPr lang="en-US" dirty="0" smtClean="0"/>
              <a:t>lans  </a:t>
            </a:r>
          </a:p>
          <a:p>
            <a:pPr marL="342900" lvl="0" indent="-342900"/>
            <a:r>
              <a:rPr lang="en-US" dirty="0"/>
              <a:t>It’s against the law for someone who knows you have Medicare to sell you a Marketplace plan </a:t>
            </a:r>
          </a:p>
          <a:p>
            <a:pPr marL="571500" lvl="1" indent="-228600"/>
            <a:r>
              <a:rPr lang="en-US" dirty="0"/>
              <a:t>Even if you only have Part A or Part B </a:t>
            </a:r>
          </a:p>
          <a:p>
            <a:pPr marL="571500" lvl="1" indent="-228600"/>
            <a:endParaRPr lang="en-US" dirty="0"/>
          </a:p>
        </p:txBody>
      </p:sp>
      <p:sp>
        <p:nvSpPr>
          <p:cNvPr id="4" name="Date Placeholder 3"/>
          <p:cNvSpPr>
            <a:spLocks noGrp="1"/>
          </p:cNvSpPr>
          <p:nvPr>
            <p:ph type="dt" sz="half" idx="2"/>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53</a:t>
            </a:fld>
            <a:endParaRPr lang="en-US" dirty="0"/>
          </a:p>
        </p:txBody>
      </p:sp>
    </p:spTree>
    <p:extLst>
      <p:ext uri="{BB962C8B-B14F-4D97-AF65-F5344CB8AC3E}">
        <p14:creationId xmlns:p14="http://schemas.microsoft.com/office/powerpoint/2010/main" val="32032238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Marketplace and Becoming </a:t>
            </a:r>
            <a:br>
              <a:rPr lang="en-US" dirty="0" smtClean="0"/>
            </a:br>
            <a:r>
              <a:rPr lang="en-US" dirty="0" smtClean="0"/>
              <a:t>Eligible for Medicare</a:t>
            </a:r>
            <a:endParaRPr lang="en-US" dirty="0"/>
          </a:p>
        </p:txBody>
      </p:sp>
      <p:sp>
        <p:nvSpPr>
          <p:cNvPr id="2" name="Content Placeholder 1"/>
          <p:cNvSpPr>
            <a:spLocks noGrp="1"/>
          </p:cNvSpPr>
          <p:nvPr>
            <p:ph idx="1"/>
          </p:nvPr>
        </p:nvSpPr>
        <p:spPr>
          <a:xfrm>
            <a:off x="400050" y="1171074"/>
            <a:ext cx="8324850" cy="5005889"/>
          </a:xfrm>
        </p:spPr>
        <p:txBody>
          <a:bodyPr/>
          <a:lstStyle/>
          <a:p>
            <a:r>
              <a:rPr lang="en-US" sz="2800" dirty="0" smtClean="0"/>
              <a:t>You can keep a Marketplace plan after your Medicare coverage begins</a:t>
            </a:r>
          </a:p>
          <a:p>
            <a:pPr marL="520700" lvl="1" indent="-225425"/>
            <a:r>
              <a:rPr lang="en-US" sz="2400" dirty="0" smtClean="0"/>
              <a:t>Once </a:t>
            </a:r>
            <a:r>
              <a:rPr lang="en-US" sz="2400" dirty="0"/>
              <a:t>your Medicare Part A coverage starts, you’ll no longer be eligible for any premium tax credits or other cost savings you may be getting for your Marketplace plan</a:t>
            </a:r>
            <a:endParaRPr lang="en-US" sz="2400" dirty="0" smtClean="0"/>
          </a:p>
          <a:p>
            <a:pPr marL="752475" lvl="1" indent="-231775">
              <a:buSzPct val="50000"/>
              <a:buFont typeface="Wingdings" panose="05000000000000000000" pitchFamily="2" charset="2"/>
              <a:buChar char="q"/>
            </a:pPr>
            <a:r>
              <a:rPr lang="en-US" sz="2400" dirty="0" smtClean="0"/>
              <a:t>You’d </a:t>
            </a:r>
            <a:r>
              <a:rPr lang="en-US" sz="2400" dirty="0"/>
              <a:t>have to pay full price for the Marketplace plan</a:t>
            </a:r>
            <a:endParaRPr lang="en-US" sz="2400" dirty="0" smtClean="0"/>
          </a:p>
          <a:p>
            <a:r>
              <a:rPr lang="en-US" sz="2800" dirty="0" smtClean="0"/>
              <a:t>Sign up for Medicare during your Initial Enrollment Period</a:t>
            </a:r>
          </a:p>
          <a:p>
            <a:pPr marL="520700" lvl="1" indent="-225425"/>
            <a:r>
              <a:rPr lang="en-US" sz="2400" dirty="0"/>
              <a:t>Or, if you enroll later, you may have to pay a late enrollment penalty for as long as you have Medicare</a:t>
            </a:r>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54</a:t>
            </a:fld>
            <a:endParaRPr lang="en-US" dirty="0"/>
          </a:p>
        </p:txBody>
      </p:sp>
    </p:spTree>
    <p:extLst>
      <p:ext uri="{BB962C8B-B14F-4D97-AF65-F5344CB8AC3E}">
        <p14:creationId xmlns:p14="http://schemas.microsoft.com/office/powerpoint/2010/main" val="973889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Medicare for People With Disabilities </a:t>
            </a:r>
            <a:br>
              <a:rPr lang="en-US" dirty="0" smtClean="0"/>
            </a:br>
            <a:r>
              <a:rPr lang="en-US" dirty="0" smtClean="0"/>
              <a:t>and the Marketplace</a:t>
            </a:r>
            <a:endParaRPr lang="en-US" dirty="0"/>
          </a:p>
        </p:txBody>
      </p:sp>
      <p:sp>
        <p:nvSpPr>
          <p:cNvPr id="2" name="Content Placeholder 1"/>
          <p:cNvSpPr>
            <a:spLocks noGrp="1"/>
          </p:cNvSpPr>
          <p:nvPr>
            <p:ph idx="1"/>
          </p:nvPr>
        </p:nvSpPr>
        <p:spPr>
          <a:xfrm>
            <a:off x="204537" y="1136349"/>
            <a:ext cx="8722895" cy="5333898"/>
          </a:xfrm>
        </p:spPr>
        <p:txBody>
          <a:bodyPr/>
          <a:lstStyle/>
          <a:p>
            <a:r>
              <a:rPr lang="en-US" dirty="0" smtClean="0"/>
              <a:t>You may qualify for Medicare based on a disability</a:t>
            </a:r>
          </a:p>
          <a:p>
            <a:pPr marL="520700" lvl="1" indent="-225425"/>
            <a:r>
              <a:rPr lang="en-US" dirty="0" smtClean="0"/>
              <a:t>You must be entitled to Social Security Disability Insurance (SSDI) benefits for 24 months</a:t>
            </a:r>
          </a:p>
          <a:p>
            <a:pPr marL="749300" lvl="2" indent="-228600"/>
            <a:r>
              <a:rPr lang="en-US" dirty="0" smtClean="0"/>
              <a:t>On the 25th month, you’re automatically enrolled in Medicare Part A and Part B </a:t>
            </a:r>
          </a:p>
          <a:p>
            <a:r>
              <a:rPr lang="en-US" dirty="0" smtClean="0"/>
              <a:t>If you’re getting SSDI, you can get a Marketplace plan to cover you during your 24-month waiting period </a:t>
            </a:r>
          </a:p>
          <a:p>
            <a:pPr marL="520700" lvl="1" indent="-225425"/>
            <a:r>
              <a:rPr lang="en-US" dirty="0"/>
              <a:t>You may qualify for premium tax credits and reduced cost-sharing until your Medicare coverage starts </a:t>
            </a:r>
          </a:p>
          <a:p>
            <a:endParaRPr lang="en-US" dirty="0"/>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55</a:t>
            </a:fld>
            <a:endParaRPr lang="en-US" dirty="0"/>
          </a:p>
        </p:txBody>
      </p:sp>
    </p:spTree>
    <p:extLst>
      <p:ext uri="{BB962C8B-B14F-4D97-AF65-F5344CB8AC3E}">
        <p14:creationId xmlns:p14="http://schemas.microsoft.com/office/powerpoint/2010/main" val="27378885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Choosing Marketplace Instead of Medicare</a:t>
            </a:r>
            <a:endParaRPr lang="en-US" dirty="0"/>
          </a:p>
        </p:txBody>
      </p:sp>
      <p:sp>
        <p:nvSpPr>
          <p:cNvPr id="2" name="Content Placeholder 1"/>
          <p:cNvSpPr>
            <a:spLocks noGrp="1"/>
          </p:cNvSpPr>
          <p:nvPr>
            <p:ph idx="1"/>
          </p:nvPr>
        </p:nvSpPr>
        <p:spPr>
          <a:xfrm>
            <a:off x="352926" y="1171074"/>
            <a:ext cx="8470232" cy="5185277"/>
          </a:xfrm>
        </p:spPr>
        <p:txBody>
          <a:bodyPr/>
          <a:lstStyle/>
          <a:p>
            <a:pPr marL="0" lvl="0" indent="0" defTabSz="914400">
              <a:buNone/>
            </a:pPr>
            <a:r>
              <a:rPr lang="en-US" sz="2800" dirty="0">
                <a:solidFill>
                  <a:prstClr val="black"/>
                </a:solidFill>
              </a:rPr>
              <a:t>You can choose Marketplace coverage instead of Medicare under the following conditions:  </a:t>
            </a:r>
          </a:p>
          <a:p>
            <a:pPr marL="401638" lvl="0" indent="-284163" defTabSz="914400"/>
            <a:r>
              <a:rPr lang="en-US" sz="2400" dirty="0">
                <a:solidFill>
                  <a:prstClr val="black"/>
                </a:solidFill>
              </a:rPr>
              <a:t>If you’re paying a premium for Part A—you can drop your Part A and Part B coverage and get a Marketplace plan instead</a:t>
            </a:r>
          </a:p>
          <a:p>
            <a:pPr marL="401638" lvl="0" indent="-284163" defTabSz="914400"/>
            <a:r>
              <a:rPr lang="en-US" sz="2400" dirty="0">
                <a:solidFill>
                  <a:prstClr val="black"/>
                </a:solidFill>
              </a:rPr>
              <a:t>Only </a:t>
            </a:r>
            <a:r>
              <a:rPr lang="en-US" sz="2400" dirty="0" smtClean="0">
                <a:solidFill>
                  <a:prstClr val="black"/>
                </a:solidFill>
              </a:rPr>
              <a:t>hav</a:t>
            </a:r>
            <a:r>
              <a:rPr lang="en-US" sz="2400" dirty="0" smtClean="0"/>
              <a:t>e</a:t>
            </a:r>
            <a:r>
              <a:rPr lang="en-US" sz="2400" dirty="0" smtClean="0">
                <a:solidFill>
                  <a:prstClr val="black"/>
                </a:solidFill>
              </a:rPr>
              <a:t> </a:t>
            </a:r>
            <a:r>
              <a:rPr lang="en-US" sz="2400" dirty="0">
                <a:solidFill>
                  <a:prstClr val="black"/>
                </a:solidFill>
              </a:rPr>
              <a:t>Part B, and have to pay a premium for Part A—you can drop Part B and get a Marketplace plan instead </a:t>
            </a:r>
          </a:p>
          <a:p>
            <a:pPr marL="401638" lvl="0" indent="-284163" defTabSz="914400"/>
            <a:r>
              <a:rPr lang="en-US" sz="2400" dirty="0" smtClean="0">
                <a:solidFill>
                  <a:prstClr val="black"/>
                </a:solidFill>
              </a:rPr>
              <a:t>You’re </a:t>
            </a:r>
            <a:r>
              <a:rPr lang="en-US" sz="2400" dirty="0">
                <a:solidFill>
                  <a:prstClr val="black"/>
                </a:solidFill>
              </a:rPr>
              <a:t>eligible for Medicare but haven’t enrolled in </a:t>
            </a:r>
            <a:r>
              <a:rPr lang="en-US" sz="2400" dirty="0" smtClean="0">
                <a:solidFill>
                  <a:prstClr val="black"/>
                </a:solidFill>
              </a:rPr>
              <a:t>it because</a:t>
            </a:r>
            <a:r>
              <a:rPr lang="en-US" sz="2400" dirty="0">
                <a:solidFill>
                  <a:prstClr val="black"/>
                </a:solidFill>
              </a:rPr>
              <a:t>: </a:t>
            </a:r>
          </a:p>
          <a:p>
            <a:pPr marL="690563" lvl="2" indent="-230188" defTabSz="914400">
              <a:buSzTx/>
              <a:buFont typeface="Arial" panose="020B0604020202020204" pitchFamily="34" charset="0"/>
              <a:buChar char="•"/>
            </a:pPr>
            <a:r>
              <a:rPr lang="en-US" sz="2000" dirty="0">
                <a:solidFill>
                  <a:prstClr val="black"/>
                </a:solidFill>
              </a:rPr>
              <a:t>You’d have to pay a premium for Part A</a:t>
            </a:r>
          </a:p>
          <a:p>
            <a:pPr marL="690563" lvl="2" indent="-230188" defTabSz="914400">
              <a:buSzTx/>
              <a:buFont typeface="Arial" panose="020B0604020202020204" pitchFamily="34" charset="0"/>
              <a:buChar char="•"/>
            </a:pPr>
            <a:r>
              <a:rPr lang="en-US" sz="2000" dirty="0">
                <a:solidFill>
                  <a:prstClr val="black"/>
                </a:solidFill>
              </a:rPr>
              <a:t>You have a medical condition that qualifies you for Medicare, like </a:t>
            </a:r>
            <a:r>
              <a:rPr lang="en-US" sz="2000" dirty="0" smtClean="0">
                <a:solidFill>
                  <a:prstClr val="black"/>
                </a:solidFill>
              </a:rPr>
              <a:t>ESRD </a:t>
            </a:r>
            <a:r>
              <a:rPr lang="en-US" sz="2000" dirty="0">
                <a:solidFill>
                  <a:prstClr val="black"/>
                </a:solidFill>
              </a:rPr>
              <a:t>but haven’t applied for Medicare coverage</a:t>
            </a:r>
          </a:p>
          <a:p>
            <a:pPr marL="690563" lvl="2" indent="-230188" defTabSz="914400">
              <a:buSzTx/>
              <a:buFont typeface="Arial" panose="020B0604020202020204" pitchFamily="34" charset="0"/>
              <a:buChar char="•"/>
            </a:pPr>
            <a:r>
              <a:rPr lang="en-US" sz="2000" dirty="0">
                <a:solidFill>
                  <a:prstClr val="black"/>
                </a:solidFill>
              </a:rPr>
              <a:t>You’re not collecting Social Security retirement or disability benefits before you’re eligible for Medicare </a:t>
            </a:r>
          </a:p>
          <a:p>
            <a:pPr marL="690563" lvl="2" indent="-230188" defTabSz="914400">
              <a:buSzTx/>
              <a:buFont typeface="Arial" panose="020B0604020202020204" pitchFamily="34" charset="0"/>
              <a:buChar char="•"/>
            </a:pPr>
            <a:r>
              <a:rPr lang="en-US" sz="2000" dirty="0" smtClean="0">
                <a:solidFill>
                  <a:prstClr val="black"/>
                </a:solidFill>
              </a:rPr>
              <a:t>You’re in your 24-month disability waiting period </a:t>
            </a:r>
            <a:endParaRPr lang="en-US" sz="2000" dirty="0">
              <a:solidFill>
                <a:prstClr val="black"/>
              </a:solidFill>
            </a:endParaRPr>
          </a:p>
        </p:txBody>
      </p:sp>
      <p:sp>
        <p:nvSpPr>
          <p:cNvPr id="5" name="Date Placeholder 4"/>
          <p:cNvSpPr>
            <a:spLocks noGrp="1"/>
          </p:cNvSpPr>
          <p:nvPr>
            <p:ph type="dt" sz="half" idx="10"/>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56</a:t>
            </a:fld>
            <a:endParaRPr lang="en-US" dirty="0"/>
          </a:p>
        </p:txBody>
      </p:sp>
    </p:spTree>
    <p:extLst>
      <p:ext uri="{BB962C8B-B14F-4D97-AF65-F5344CB8AC3E}">
        <p14:creationId xmlns:p14="http://schemas.microsoft.com/office/powerpoint/2010/main" val="27471792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9</a:t>
            </a:r>
            <a:endParaRPr lang="en-US" dirty="0"/>
          </a:p>
        </p:txBody>
      </p:sp>
      <p:sp>
        <p:nvSpPr>
          <p:cNvPr id="9" name="Content Placeholder 2"/>
          <p:cNvSpPr>
            <a:spLocks noGrp="1"/>
          </p:cNvSpPr>
          <p:nvPr>
            <p:ph sz="half" idx="1"/>
          </p:nvPr>
        </p:nvSpPr>
        <p:spPr>
          <a:xfrm>
            <a:off x="628650" y="1390567"/>
            <a:ext cx="3886200" cy="4786396"/>
          </a:xfrm>
        </p:spPr>
        <p:txBody>
          <a:bodyPr/>
          <a:lstStyle/>
          <a:p>
            <a:pPr marL="0" indent="0">
              <a:buNone/>
            </a:pPr>
            <a:r>
              <a:rPr lang="en-US" dirty="0" smtClean="0"/>
              <a:t>It’s against the law for someone to sell you a Marketplace plan if they know you have Medicare.</a:t>
            </a:r>
            <a:endParaRPr lang="en-US" dirty="0"/>
          </a:p>
        </p:txBody>
      </p:sp>
      <p:sp>
        <p:nvSpPr>
          <p:cNvPr id="10" name="Content Placeholder 3"/>
          <p:cNvSpPr txBox="1">
            <a:spLocks/>
          </p:cNvSpPr>
          <p:nvPr/>
        </p:nvSpPr>
        <p:spPr>
          <a:xfrm>
            <a:off x="628650" y="3986283"/>
            <a:ext cx="3886200" cy="1618104"/>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r>
              <a:rPr lang="en-US" dirty="0" smtClean="0"/>
              <a:t>True</a:t>
            </a:r>
          </a:p>
          <a:p>
            <a:pPr marL="514350" indent="-514350">
              <a:buFont typeface="+mj-lt"/>
              <a:buAutoNum type="alphaLcPeriod"/>
            </a:pPr>
            <a:r>
              <a:rPr lang="en-US" dirty="0" smtClean="0"/>
              <a:t>False</a:t>
            </a:r>
          </a:p>
          <a:p>
            <a:endParaRPr lang="en-US" dirty="0"/>
          </a:p>
        </p:txBody>
      </p:sp>
      <p:sp>
        <p:nvSpPr>
          <p:cNvPr id="7" name="Rounded Rectangle 6" descr="Red box answer selection"/>
          <p:cNvSpPr/>
          <p:nvPr/>
        </p:nvSpPr>
        <p:spPr>
          <a:xfrm>
            <a:off x="666750" y="4043433"/>
            <a:ext cx="1352550" cy="52454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57</a:t>
            </a:fld>
            <a:endParaRPr lang="en-US" dirty="0"/>
          </a:p>
        </p:txBody>
      </p:sp>
    </p:spTree>
    <p:extLst>
      <p:ext uri="{BB962C8B-B14F-4D97-AF65-F5344CB8AC3E}">
        <p14:creationId xmlns:p14="http://schemas.microsoft.com/office/powerpoint/2010/main" val="343746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Lesson 7—Help for People with Limited Income and Resources</a:t>
            </a:r>
            <a:endParaRPr lang="en-US" dirty="0"/>
          </a:p>
        </p:txBody>
      </p:sp>
      <p:sp>
        <p:nvSpPr>
          <p:cNvPr id="9" name="Content Placeholder 8"/>
          <p:cNvSpPr>
            <a:spLocks noGrp="1"/>
          </p:cNvSpPr>
          <p:nvPr>
            <p:ph idx="1"/>
          </p:nvPr>
        </p:nvSpPr>
        <p:spPr>
          <a:xfrm>
            <a:off x="628650" y="1092200"/>
            <a:ext cx="7886700" cy="5084763"/>
          </a:xfrm>
        </p:spPr>
        <p:txBody>
          <a:bodyPr/>
          <a:lstStyle/>
          <a:p>
            <a:r>
              <a:rPr lang="en-US" sz="2400" dirty="0"/>
              <a:t>Medicare Savings Programs</a:t>
            </a:r>
          </a:p>
          <a:p>
            <a:pPr lvl="1"/>
            <a:r>
              <a:rPr lang="en-US" sz="2400" dirty="0"/>
              <a:t>Help from your state paying Medicare costs, including Medicare premiums, deductibles, and coinsurance</a:t>
            </a:r>
          </a:p>
          <a:p>
            <a:r>
              <a:rPr lang="en-US" sz="2400" dirty="0"/>
              <a:t>Extra Help</a:t>
            </a:r>
          </a:p>
          <a:p>
            <a:pPr lvl="1"/>
            <a:r>
              <a:rPr lang="en-US" sz="2400" dirty="0"/>
              <a:t>Help paying Part D prescription drug costs</a:t>
            </a:r>
          </a:p>
          <a:p>
            <a:r>
              <a:rPr lang="en-US" sz="2400" dirty="0"/>
              <a:t>Medicaid</a:t>
            </a:r>
          </a:p>
          <a:p>
            <a:pPr lvl="1"/>
            <a:r>
              <a:rPr lang="en-US" sz="2400" dirty="0"/>
              <a:t>Federal-state health insurance program</a:t>
            </a:r>
          </a:p>
          <a:p>
            <a:pPr marL="1090613" lvl="2" indent="-339725"/>
            <a:r>
              <a:rPr lang="en-US" sz="2400" dirty="0"/>
              <a:t>For people with limited income/resources</a:t>
            </a:r>
          </a:p>
          <a:p>
            <a:r>
              <a:rPr lang="en-US" sz="2400" dirty="0"/>
              <a:t>Children’s Health Insurance Program (CHIP)</a:t>
            </a:r>
          </a:p>
          <a:p>
            <a:pPr lvl="1"/>
            <a:r>
              <a:rPr lang="en-US" sz="2400" dirty="0"/>
              <a:t>Covers uninsured children up to age 19 and may cover pregnant women</a:t>
            </a:r>
          </a:p>
          <a:p>
            <a:pPr marL="1090613" lvl="2" indent="-339725"/>
            <a:r>
              <a:rPr lang="en-US" sz="2400" dirty="0"/>
              <a:t>Family income too high for </a:t>
            </a:r>
            <a:r>
              <a:rPr lang="en-US" sz="2400" dirty="0" smtClean="0"/>
              <a:t>Medicaid</a:t>
            </a:r>
            <a:endParaRPr lang="en-US" sz="2400" dirty="0"/>
          </a:p>
        </p:txBody>
      </p:sp>
      <p:sp>
        <p:nvSpPr>
          <p:cNvPr id="2" name="Date Placeholder 1"/>
          <p:cNvSpPr>
            <a:spLocks noGrp="1"/>
          </p:cNvSpPr>
          <p:nvPr>
            <p:ph type="dt" sz="half" idx="2"/>
          </p:nvPr>
        </p:nvSpPr>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Getting Started With Medicare</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58</a:t>
            </a:fld>
            <a:endParaRPr lang="en-US" dirty="0"/>
          </a:p>
        </p:txBody>
      </p:sp>
    </p:spTree>
    <p:extLst>
      <p:ext uri="{BB962C8B-B14F-4D97-AF65-F5344CB8AC3E}">
        <p14:creationId xmlns:p14="http://schemas.microsoft.com/office/powerpoint/2010/main" val="2946209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Medicare and Medicaid Different?</a:t>
            </a:r>
            <a:endParaRPr lang="en-US" dirty="0"/>
          </a:p>
        </p:txBody>
      </p:sp>
      <p:graphicFrame>
        <p:nvGraphicFramePr>
          <p:cNvPr id="6" name="Content Placeholder 5" descr="This displays a side by side comparison covering Original Medicare and Medicare Advantage plans and describes the following summary for each: Drug Coverage/Supplemental Coverage&#10;Part A &amp; B &#10;Drug coverage:&#10; ■  If you want drug coverage, you must choose and join a Medicare Prescription Drug Plan.&#10;&#10;Supplemental coverage:&#10; ■   You can buy a Medicare Supplement  Insurance (Medigap) policy to fill gaps in coverage.&#10;&#10;Part C&#10;Drug coverage:&#10;■ Most plans include drug coverage. If not, you may be able to join a Medicare Prescription Drug Plan.&#10;&#10;Supplemental coverage:&#10;■ If you join a Medicare Advantage Plan, you don’t need and can’t use a Medigap policy.&#10;&#10;"/>
          <p:cNvGraphicFramePr>
            <a:graphicFrameLocks/>
          </p:cNvGraphicFramePr>
          <p:nvPr>
            <p:extLst>
              <p:ext uri="{D42A27DB-BD31-4B8C-83A1-F6EECF244321}">
                <p14:modId xmlns:p14="http://schemas.microsoft.com/office/powerpoint/2010/main" val="2692284352"/>
              </p:ext>
            </p:extLst>
          </p:nvPr>
        </p:nvGraphicFramePr>
        <p:xfrm>
          <a:off x="320040" y="1311443"/>
          <a:ext cx="8557261" cy="5040188"/>
        </p:xfrm>
        <a:graphic>
          <a:graphicData uri="http://schemas.openxmlformats.org/drawingml/2006/table">
            <a:tbl>
              <a:tblPr firstRow="1" firstCol="1" lastRow="1" lastCol="1" bandRow="1" bandCol="1">
                <a:tableStyleId>{5C22544A-7EE6-4342-B048-85BDC9FD1C3A}</a:tableStyleId>
              </a:tblPr>
              <a:tblGrid>
                <a:gridCol w="4239377"/>
                <a:gridCol w="4317884"/>
              </a:tblGrid>
              <a:tr h="448263">
                <a:tc>
                  <a:txBody>
                    <a:bodyPr/>
                    <a:lstStyle/>
                    <a:p>
                      <a:pPr marL="0" marR="847725" indent="0" algn="ctr">
                        <a:lnSpc>
                          <a:spcPct val="115000"/>
                        </a:lnSpc>
                        <a:spcBef>
                          <a:spcPts val="105"/>
                        </a:spcBef>
                        <a:spcAft>
                          <a:spcPts val="0"/>
                        </a:spcAft>
                      </a:pPr>
                      <a:r>
                        <a:rPr lang="en-US" sz="2200" b="1" dirty="0" smtClean="0">
                          <a:solidFill>
                            <a:schemeClr val="bg1"/>
                          </a:solidFill>
                          <a:effectLst/>
                        </a:rPr>
                        <a:t>         Medi</a:t>
                      </a:r>
                      <a:r>
                        <a:rPr lang="en-US" sz="2200" b="1" spc="5" dirty="0" smtClean="0">
                          <a:solidFill>
                            <a:schemeClr val="bg1"/>
                          </a:solidFill>
                          <a:effectLst/>
                        </a:rPr>
                        <a:t>c</a:t>
                      </a:r>
                      <a:r>
                        <a:rPr lang="en-US" sz="2200" b="1" dirty="0" smtClean="0">
                          <a:solidFill>
                            <a:schemeClr val="bg1"/>
                          </a:solidFill>
                          <a:effectLst/>
                        </a:rPr>
                        <a:t>a</a:t>
                      </a:r>
                      <a:r>
                        <a:rPr lang="en-US" sz="2200" b="1" spc="-10" dirty="0" smtClean="0">
                          <a:solidFill>
                            <a:schemeClr val="bg1"/>
                          </a:solidFill>
                          <a:effectLst/>
                        </a:rPr>
                        <a:t>r</a:t>
                      </a:r>
                      <a:r>
                        <a:rPr lang="en-US" sz="2200" b="1" dirty="0" smtClean="0">
                          <a:solidFill>
                            <a:schemeClr val="bg1"/>
                          </a:solidFill>
                          <a:effectLst/>
                        </a:rPr>
                        <a:t>e</a:t>
                      </a:r>
                      <a:r>
                        <a:rPr lang="en-US" sz="2200" b="1" baseline="0" dirty="0" smtClean="0">
                          <a:solidFill>
                            <a:schemeClr val="bg1"/>
                          </a:solidFill>
                          <a:effectLst/>
                        </a:rPr>
                        <a:t> </a:t>
                      </a:r>
                      <a:endParaRPr lang="en-US" sz="2200" b="1" dirty="0">
                        <a:solidFill>
                          <a:schemeClr val="bg1"/>
                        </a:solidFill>
                        <a:effectLst/>
                        <a:latin typeface="Calibri"/>
                        <a:ea typeface="Calibri"/>
                        <a:cs typeface="Times New Roman"/>
                      </a:endParaRPr>
                    </a:p>
                  </a:txBody>
                  <a:tcPr marL="0" marR="0" marT="0" marB="0"/>
                </a:tc>
                <a:tc>
                  <a:txBody>
                    <a:bodyPr/>
                    <a:lstStyle/>
                    <a:p>
                      <a:pPr marL="0" marR="798830" indent="0" algn="ctr" defTabSz="914400" rtl="0" eaLnBrk="1" latinLnBrk="0" hangingPunct="1">
                        <a:lnSpc>
                          <a:spcPct val="115000"/>
                        </a:lnSpc>
                        <a:spcBef>
                          <a:spcPts val="105"/>
                        </a:spcBef>
                        <a:spcAft>
                          <a:spcPts val="0"/>
                        </a:spcAft>
                      </a:pPr>
                      <a:r>
                        <a:rPr lang="en-US" sz="2200" b="1" kern="1200" spc="5" dirty="0" smtClean="0">
                          <a:solidFill>
                            <a:schemeClr val="bg1"/>
                          </a:solidFill>
                          <a:effectLst/>
                          <a:latin typeface="+mn-lt"/>
                          <a:ea typeface="+mn-ea"/>
                          <a:cs typeface="+mn-cs"/>
                        </a:rPr>
                        <a:t>Medicaid</a:t>
                      </a:r>
                      <a:endParaRPr lang="en-US" sz="2200" b="1" kern="1200" spc="5" dirty="0">
                        <a:solidFill>
                          <a:schemeClr val="bg1"/>
                        </a:solidFill>
                        <a:effectLst/>
                        <a:latin typeface="+mn-lt"/>
                        <a:ea typeface="+mn-ea"/>
                        <a:cs typeface="+mn-cs"/>
                      </a:endParaRPr>
                    </a:p>
                  </a:txBody>
                  <a:tcPr marL="0" marR="0" marT="0" marB="0"/>
                </a:tc>
              </a:tr>
              <a:tr h="836633">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mn-lt"/>
                        </a:rPr>
                        <a:t>National program that's consistent across the country</a:t>
                      </a:r>
                    </a:p>
                  </a:txBody>
                  <a:tcPr marL="0" marR="0" marT="0" marB="0">
                    <a:solidFill>
                      <a:srgbClr val="D0D8E8"/>
                    </a:solidFill>
                  </a:tcPr>
                </a:tc>
                <a:tc>
                  <a:txBody>
                    <a:bodyPr/>
                    <a:lstStyle/>
                    <a:p>
                      <a:pPr marL="44450" marR="0" lvl="0" indent="0" algn="l" defTabSz="914400" rtl="0" eaLnBrk="1" fontAlgn="auto" latinLnBrk="0" hangingPunct="1">
                        <a:lnSpc>
                          <a:spcPct val="115000"/>
                        </a:lnSpc>
                        <a:spcBef>
                          <a:spcPts val="215"/>
                        </a:spcBef>
                        <a:spcAft>
                          <a:spcPts val="0"/>
                        </a:spcAft>
                        <a:buClrTx/>
                        <a:buSzTx/>
                        <a:buFontTx/>
                        <a:buNone/>
                        <a:tabLst/>
                        <a:defRPr/>
                      </a:pPr>
                      <a:r>
                        <a:rPr kumimoji="0" lang="en-US" sz="2200" b="0" i="0" u="none" strike="noStrike" kern="1200" cap="none" normalizeH="0" baseline="0" dirty="0" smtClean="0">
                          <a:ln>
                            <a:noFill/>
                          </a:ln>
                          <a:solidFill>
                            <a:schemeClr val="tx1"/>
                          </a:solidFill>
                          <a:effectLst/>
                          <a:latin typeface="+mn-lt"/>
                          <a:ea typeface="+mn-ea"/>
                          <a:cs typeface="+mn-cs"/>
                        </a:rPr>
                        <a:t>Statewide programs that vary among states</a:t>
                      </a:r>
                      <a:endParaRPr lang="en-US" sz="2200" b="0" kern="1200" spc="-15" dirty="0">
                        <a:solidFill>
                          <a:schemeClr val="tx1"/>
                        </a:solidFill>
                        <a:effectLst/>
                        <a:latin typeface="+mn-lt"/>
                        <a:ea typeface="+mn-ea"/>
                        <a:cs typeface="+mn-cs"/>
                      </a:endParaRPr>
                    </a:p>
                  </a:txBody>
                  <a:tcPr marL="0" marR="0" marT="0" marB="0">
                    <a:solidFill>
                      <a:srgbClr val="D0D8E8"/>
                    </a:solidFill>
                  </a:tcPr>
                </a:tc>
              </a:tr>
              <a:tr h="109995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mn-lt"/>
                        </a:rPr>
                        <a:t>Administered by the federal government</a:t>
                      </a:r>
                    </a:p>
                  </a:txBody>
                  <a:tcPr marL="0" marR="0" marT="0" marB="0">
                    <a:solidFill>
                      <a:srgbClr val="E9EDF4"/>
                    </a:solidFill>
                  </a:tcPr>
                </a:tc>
                <a:tc>
                  <a:txBody>
                    <a:bodyPr/>
                    <a:lstStyle/>
                    <a:p>
                      <a:pPr marL="44450" marR="0" lvl="0" indent="0" algn="l" defTabSz="914400" rtl="0" eaLnBrk="1" fontAlgn="auto" latinLnBrk="0" hangingPunct="1">
                        <a:lnSpc>
                          <a:spcPct val="115000"/>
                        </a:lnSpc>
                        <a:spcBef>
                          <a:spcPts val="215"/>
                        </a:spcBef>
                        <a:spcAft>
                          <a:spcPts val="0"/>
                        </a:spcAft>
                        <a:buClrTx/>
                        <a:buSzTx/>
                        <a:buFontTx/>
                        <a:buNone/>
                        <a:tabLst/>
                        <a:defRPr/>
                      </a:pPr>
                      <a:r>
                        <a:rPr kumimoji="0" lang="en-US" sz="2200" b="0" i="0" u="none" strike="noStrike" kern="1200" cap="none" normalizeH="0" baseline="0" dirty="0" smtClean="0">
                          <a:ln>
                            <a:noFill/>
                          </a:ln>
                          <a:solidFill>
                            <a:schemeClr val="tx1"/>
                          </a:solidFill>
                          <a:effectLst/>
                          <a:latin typeface="+mn-lt"/>
                          <a:ea typeface="+mn-ea"/>
                          <a:cs typeface="+mn-cs"/>
                        </a:rPr>
                        <a:t>Administered by state governments within federal rules (federal/state partnership)</a:t>
                      </a:r>
                      <a:endParaRPr lang="en-US" sz="2200" b="0" kern="1200" spc="-15" dirty="0">
                        <a:solidFill>
                          <a:schemeClr val="tx1"/>
                        </a:solidFill>
                        <a:effectLst/>
                        <a:latin typeface="+mn-lt"/>
                        <a:ea typeface="+mn-ea"/>
                        <a:cs typeface="+mn-cs"/>
                      </a:endParaRPr>
                    </a:p>
                  </a:txBody>
                  <a:tcPr marL="0" marR="0" marT="0" marB="0">
                    <a:solidFill>
                      <a:srgbClr val="E9EDF4"/>
                    </a:solidFill>
                  </a:tcPr>
                </a:tc>
              </a:tr>
              <a:tr h="128006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mn-lt"/>
                        </a:rPr>
                        <a:t>Health insurance for people 65 and older, people under 65 with certain disabilities, or any age with End-Stage Renal Disease (ESRD)</a:t>
                      </a:r>
                    </a:p>
                  </a:txBody>
                  <a:tcPr marL="0" marR="0" marT="0" marB="0">
                    <a:solidFill>
                      <a:srgbClr val="D0D8E8"/>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mn-lt"/>
                          <a:ea typeface="+mn-ea"/>
                          <a:cs typeface="+mn-cs"/>
                        </a:rPr>
                        <a:t>Health insurance for people based on need; financial and non-financial requirements </a:t>
                      </a:r>
                    </a:p>
                  </a:txBody>
                  <a:tcPr marL="0" marR="0" marT="0" marB="0">
                    <a:solidFill>
                      <a:srgbClr val="D0D8E8"/>
                    </a:solidFill>
                  </a:tcPr>
                </a:tc>
              </a:tr>
              <a:tr h="1280062">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mn-lt"/>
                        </a:rPr>
                        <a:t>Nation’s primary payer of inpatient hospital services to the disabled, elderly and people with ESRD</a:t>
                      </a:r>
                    </a:p>
                  </a:txBody>
                  <a:tcPr marL="0" marR="0" marT="0" marB="0">
                    <a:solidFill>
                      <a:srgbClr val="E9EDF4"/>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mn-lt"/>
                        </a:rPr>
                        <a:t>Nation’s primary public payer of acute health care, mental health, and long-term care services</a:t>
                      </a:r>
                    </a:p>
                  </a:txBody>
                  <a:tcPr marL="0" marR="0" marT="0" marB="0">
                    <a:solidFill>
                      <a:srgbClr val="E9EDF4"/>
                    </a:solidFill>
                  </a:tcPr>
                </a:tc>
              </a:tr>
            </a:tbl>
          </a:graphicData>
        </a:graphic>
      </p:graphicFrame>
      <p:sp>
        <p:nvSpPr>
          <p:cNvPr id="3" name="Date Placeholder 2"/>
          <p:cNvSpPr>
            <a:spLocks noGrp="1"/>
          </p:cNvSpPr>
          <p:nvPr>
            <p:ph type="dt" sz="half" idx="10"/>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59</a:t>
            </a:fld>
            <a:endParaRPr lang="en-US" dirty="0"/>
          </a:p>
        </p:txBody>
      </p:sp>
    </p:spTree>
    <p:extLst>
      <p:ext uri="{BB962C8B-B14F-4D97-AF65-F5344CB8AC3E}">
        <p14:creationId xmlns:p14="http://schemas.microsoft.com/office/powerpoint/2010/main" val="1418919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are the 4 Parts of Medicare?</a:t>
            </a:r>
            <a:endParaRPr lang="en-US" dirty="0"/>
          </a:p>
        </p:txBody>
      </p:sp>
      <p:sp>
        <p:nvSpPr>
          <p:cNvPr id="2" name="Date Placeholder 1"/>
          <p:cNvSpPr>
            <a:spLocks noGrp="1"/>
          </p:cNvSpPr>
          <p:nvPr>
            <p:ph type="dt" sz="half" idx="10"/>
          </p:nvPr>
        </p:nvSpPr>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Getting Started With Medicare</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6</a:t>
            </a:fld>
            <a:endParaRPr lang="en-US" dirty="0"/>
          </a:p>
        </p:txBody>
      </p:sp>
      <p:sp>
        <p:nvSpPr>
          <p:cNvPr id="8" name="TextBox 7"/>
          <p:cNvSpPr txBox="1"/>
          <p:nvPr/>
        </p:nvSpPr>
        <p:spPr>
          <a:xfrm>
            <a:off x="247633" y="1337429"/>
            <a:ext cx="8811552" cy="707886"/>
          </a:xfrm>
          <a:prstGeom prst="rect">
            <a:avLst/>
          </a:prstGeom>
          <a:solidFill>
            <a:schemeClr val="tx2"/>
          </a:solidFill>
        </p:spPr>
        <p:txBody>
          <a:bodyPr wrap="square" rtlCol="0">
            <a:spAutoFit/>
          </a:bodyPr>
          <a:lstStyle/>
          <a:p>
            <a:r>
              <a:rPr lang="en-US" sz="2000" dirty="0">
                <a:solidFill>
                  <a:schemeClr val="bg1"/>
                </a:solidFill>
              </a:rPr>
              <a:t>Throughout this training, these icons are used to identify the part of Medicare being discussed.</a:t>
            </a:r>
          </a:p>
        </p:txBody>
      </p:sp>
      <p:sp>
        <p:nvSpPr>
          <p:cNvPr id="9" name="TextBox 8"/>
          <p:cNvSpPr txBox="1"/>
          <p:nvPr/>
        </p:nvSpPr>
        <p:spPr>
          <a:xfrm>
            <a:off x="241383" y="2117316"/>
            <a:ext cx="4295212" cy="369332"/>
          </a:xfrm>
          <a:prstGeom prst="rect">
            <a:avLst/>
          </a:prstGeom>
          <a:solidFill>
            <a:schemeClr val="tx2"/>
          </a:solidFill>
        </p:spPr>
        <p:txBody>
          <a:bodyPr wrap="square" rtlCol="0">
            <a:spAutoFit/>
          </a:bodyPr>
          <a:lstStyle/>
          <a:p>
            <a:pPr algn="ctr"/>
            <a:r>
              <a:rPr lang="en-US" sz="1800" b="1" dirty="0">
                <a:solidFill>
                  <a:schemeClr val="bg1"/>
                </a:solidFill>
              </a:rPr>
              <a:t>Original Medicare</a:t>
            </a:r>
          </a:p>
        </p:txBody>
      </p:sp>
      <p:grpSp>
        <p:nvGrpSpPr>
          <p:cNvPr id="10" name="Group 9" title="Part A icon"/>
          <p:cNvGrpSpPr/>
          <p:nvPr/>
        </p:nvGrpSpPr>
        <p:grpSpPr>
          <a:xfrm>
            <a:off x="119561" y="3115002"/>
            <a:ext cx="1963209" cy="1561219"/>
            <a:chOff x="241383" y="1961457"/>
            <a:chExt cx="1963209" cy="1561219"/>
          </a:xfrm>
        </p:grpSpPr>
        <p:pic>
          <p:nvPicPr>
            <p:cNvPr id="12" name="Picture 11"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52" y="1961457"/>
              <a:ext cx="1141658" cy="631372"/>
            </a:xfrm>
            <a:prstGeom prst="rect">
              <a:avLst/>
            </a:prstGeom>
          </p:spPr>
        </p:pic>
        <p:sp>
          <p:nvSpPr>
            <p:cNvPr id="13" name="TextBox 12" title="Part A Icon"/>
            <p:cNvSpPr txBox="1"/>
            <p:nvPr/>
          </p:nvSpPr>
          <p:spPr>
            <a:xfrm>
              <a:off x="241383" y="2668468"/>
              <a:ext cx="1963209" cy="854208"/>
            </a:xfrm>
            <a:prstGeom prst="rect">
              <a:avLst/>
            </a:prstGeom>
            <a:noFill/>
          </p:spPr>
          <p:txBody>
            <a:bodyPr wrap="square" rtlCol="0">
              <a:spAutoFit/>
            </a:bodyPr>
            <a:lstStyle/>
            <a:p>
              <a:pPr algn="ctr"/>
              <a:r>
                <a:rPr lang="en-US" sz="1800" b="1" dirty="0">
                  <a:solidFill>
                    <a:schemeClr val="tx2"/>
                  </a:solidFill>
                </a:rPr>
                <a:t>Part A</a:t>
              </a:r>
            </a:p>
            <a:p>
              <a:pPr algn="ctr"/>
              <a:r>
                <a:rPr lang="en-US" sz="1800" dirty="0">
                  <a:solidFill>
                    <a:schemeClr val="tx2"/>
                  </a:solidFill>
                </a:rPr>
                <a:t>Hospital Insurance</a:t>
              </a:r>
            </a:p>
            <a:p>
              <a:pPr algn="ctr"/>
              <a:endParaRPr lang="en-US" sz="1351" dirty="0">
                <a:solidFill>
                  <a:schemeClr val="tx2"/>
                </a:solidFill>
              </a:endParaRPr>
            </a:p>
          </p:txBody>
        </p:sp>
      </p:grpSp>
      <p:cxnSp>
        <p:nvCxnSpPr>
          <p:cNvPr id="14" name="Straight Connector 13" title="Line"/>
          <p:cNvCxnSpPr/>
          <p:nvPr/>
        </p:nvCxnSpPr>
        <p:spPr>
          <a:xfrm flipH="1">
            <a:off x="2216625" y="2495274"/>
            <a:ext cx="18985" cy="2874556"/>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grpSp>
        <p:nvGrpSpPr>
          <p:cNvPr id="15" name="Group 14" title="Part B Icon"/>
          <p:cNvGrpSpPr/>
          <p:nvPr/>
        </p:nvGrpSpPr>
        <p:grpSpPr>
          <a:xfrm>
            <a:off x="2339735" y="3195167"/>
            <a:ext cx="1961035" cy="1302546"/>
            <a:chOff x="2374250" y="2022298"/>
            <a:chExt cx="1961035" cy="1302545"/>
          </a:xfrm>
        </p:grpSpPr>
        <p:pic>
          <p:nvPicPr>
            <p:cNvPr id="16" name="Picture 15"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17" y="2022298"/>
              <a:ext cx="707734" cy="624371"/>
            </a:xfrm>
            <a:prstGeom prst="rect">
              <a:avLst/>
            </a:prstGeom>
          </p:spPr>
        </p:pic>
        <p:sp>
          <p:nvSpPr>
            <p:cNvPr id="17" name="TextBox 16" title="Part B Icon"/>
            <p:cNvSpPr txBox="1"/>
            <p:nvPr/>
          </p:nvSpPr>
          <p:spPr>
            <a:xfrm>
              <a:off x="2374250" y="2678512"/>
              <a:ext cx="1961035" cy="646331"/>
            </a:xfrm>
            <a:prstGeom prst="rect">
              <a:avLst/>
            </a:prstGeom>
            <a:noFill/>
          </p:spPr>
          <p:txBody>
            <a:bodyPr wrap="square" rtlCol="0">
              <a:spAutoFit/>
            </a:bodyPr>
            <a:lstStyle/>
            <a:p>
              <a:pPr algn="ctr"/>
              <a:r>
                <a:rPr lang="en-US" sz="1800" b="1" dirty="0">
                  <a:solidFill>
                    <a:schemeClr val="tx2"/>
                  </a:solidFill>
                </a:rPr>
                <a:t>Part B</a:t>
              </a:r>
            </a:p>
            <a:p>
              <a:pPr algn="ctr"/>
              <a:r>
                <a:rPr lang="en-US" sz="1800" dirty="0">
                  <a:solidFill>
                    <a:schemeClr val="tx2"/>
                  </a:solidFill>
                </a:rPr>
                <a:t>Medical Insurance</a:t>
              </a:r>
            </a:p>
          </p:txBody>
        </p:sp>
      </p:grpSp>
      <p:cxnSp>
        <p:nvCxnSpPr>
          <p:cNvPr id="18" name="Straight Connector 17" title="Line"/>
          <p:cNvCxnSpPr/>
          <p:nvPr/>
        </p:nvCxnSpPr>
        <p:spPr>
          <a:xfrm>
            <a:off x="4511537" y="2474616"/>
            <a:ext cx="11451" cy="2850492"/>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9600000" scaled="0"/>
            </a:gra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58188" y="2121231"/>
            <a:ext cx="2352393" cy="646331"/>
          </a:xfrm>
          <a:prstGeom prst="rect">
            <a:avLst/>
          </a:prstGeom>
          <a:solidFill>
            <a:schemeClr val="tx2"/>
          </a:solidFill>
        </p:spPr>
        <p:txBody>
          <a:bodyPr wrap="square" rtlCol="0">
            <a:spAutoFit/>
          </a:bodyPr>
          <a:lstStyle/>
          <a:p>
            <a:pPr algn="ctr"/>
            <a:r>
              <a:rPr lang="en-US" sz="1800" b="1" dirty="0">
                <a:solidFill>
                  <a:schemeClr val="bg1"/>
                </a:solidFill>
              </a:rPr>
              <a:t>Medicare </a:t>
            </a:r>
            <a:r>
              <a:rPr lang="en-US" sz="1800" b="1" dirty="0" smtClean="0">
                <a:solidFill>
                  <a:schemeClr val="bg1"/>
                </a:solidFill>
              </a:rPr>
              <a:t>Advantage Part C</a:t>
            </a:r>
            <a:endParaRPr lang="en-US" sz="1800" b="1" dirty="0">
              <a:solidFill>
                <a:schemeClr val="bg1"/>
              </a:solidFill>
            </a:endParaRPr>
          </a:p>
        </p:txBody>
      </p:sp>
      <p:grpSp>
        <p:nvGrpSpPr>
          <p:cNvPr id="20" name="Group 19" title="Medicare Advantage Icon"/>
          <p:cNvGrpSpPr/>
          <p:nvPr/>
        </p:nvGrpSpPr>
        <p:grpSpPr>
          <a:xfrm>
            <a:off x="4595500" y="2796142"/>
            <a:ext cx="2203198" cy="2270632"/>
            <a:chOff x="4595498" y="1971466"/>
            <a:chExt cx="2203198" cy="2270632"/>
          </a:xfrm>
        </p:grpSpPr>
        <p:pic>
          <p:nvPicPr>
            <p:cNvPr id="21" name="Picture 20" title="Part A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3409" y="2027176"/>
              <a:ext cx="860838" cy="476070"/>
            </a:xfrm>
            <a:prstGeom prst="rect">
              <a:avLst/>
            </a:prstGeom>
          </p:spPr>
        </p:pic>
        <p:sp>
          <p:nvSpPr>
            <p:cNvPr id="22" name="TextBox 21"/>
            <p:cNvSpPr txBox="1"/>
            <p:nvPr/>
          </p:nvSpPr>
          <p:spPr>
            <a:xfrm>
              <a:off x="4595498" y="2488365"/>
              <a:ext cx="1050836" cy="523220"/>
            </a:xfrm>
            <a:prstGeom prst="rect">
              <a:avLst/>
            </a:prstGeom>
            <a:noFill/>
          </p:spPr>
          <p:txBody>
            <a:bodyPr wrap="square" rtlCol="0">
              <a:spAutoFit/>
            </a:bodyPr>
            <a:lstStyle/>
            <a:p>
              <a:pPr algn="ctr"/>
              <a:r>
                <a:rPr lang="en-US" sz="1800" b="1" dirty="0">
                  <a:solidFill>
                    <a:schemeClr val="tx2"/>
                  </a:solidFill>
                </a:rPr>
                <a:t>Part A</a:t>
              </a:r>
            </a:p>
            <a:p>
              <a:pPr algn="ctr"/>
              <a:endParaRPr lang="en-US" sz="1000" dirty="0">
                <a:solidFill>
                  <a:schemeClr val="tx2"/>
                </a:solidFill>
              </a:endParaRPr>
            </a:p>
          </p:txBody>
        </p:sp>
        <p:pic>
          <p:nvPicPr>
            <p:cNvPr id="23" name="Picture 22" title="Part B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5461" y="1971466"/>
              <a:ext cx="570452" cy="539089"/>
            </a:xfrm>
            <a:prstGeom prst="rect">
              <a:avLst/>
            </a:prstGeom>
          </p:spPr>
        </p:pic>
        <p:sp>
          <p:nvSpPr>
            <p:cNvPr id="24" name="TextBox 23"/>
            <p:cNvSpPr txBox="1"/>
            <p:nvPr/>
          </p:nvSpPr>
          <p:spPr>
            <a:xfrm>
              <a:off x="5930196" y="2468831"/>
              <a:ext cx="868500" cy="369332"/>
            </a:xfrm>
            <a:prstGeom prst="rect">
              <a:avLst/>
            </a:prstGeom>
            <a:noFill/>
          </p:spPr>
          <p:txBody>
            <a:bodyPr wrap="square" rtlCol="0">
              <a:spAutoFit/>
            </a:bodyPr>
            <a:lstStyle/>
            <a:p>
              <a:pPr algn="ctr"/>
              <a:r>
                <a:rPr lang="en-US" sz="1800" b="1" dirty="0">
                  <a:solidFill>
                    <a:schemeClr val="tx2"/>
                  </a:solidFill>
                </a:rPr>
                <a:t>Part B</a:t>
              </a:r>
            </a:p>
          </p:txBody>
        </p:sp>
        <p:pic>
          <p:nvPicPr>
            <p:cNvPr id="25" name="Picture 24" title="Part D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6231" y="3165576"/>
              <a:ext cx="669230" cy="462663"/>
            </a:xfrm>
            <a:prstGeom prst="rect">
              <a:avLst/>
            </a:prstGeom>
          </p:spPr>
        </p:pic>
        <p:sp>
          <p:nvSpPr>
            <p:cNvPr id="26" name="Plus 25" title="and sign"/>
            <p:cNvSpPr/>
            <p:nvPr/>
          </p:nvSpPr>
          <p:spPr>
            <a:xfrm>
              <a:off x="5677351" y="2325420"/>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7" name="Plus 26" title="and sign"/>
            <p:cNvSpPr/>
            <p:nvPr/>
          </p:nvSpPr>
          <p:spPr>
            <a:xfrm>
              <a:off x="5694575" y="2787245"/>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8" name="TextBox 27"/>
            <p:cNvSpPr txBox="1"/>
            <p:nvPr/>
          </p:nvSpPr>
          <p:spPr>
            <a:xfrm>
              <a:off x="5408554" y="3657323"/>
              <a:ext cx="881280" cy="584775"/>
            </a:xfrm>
            <a:prstGeom prst="rect">
              <a:avLst/>
            </a:prstGeom>
            <a:noFill/>
          </p:spPr>
          <p:txBody>
            <a:bodyPr wrap="square" rtlCol="0">
              <a:spAutoFit/>
            </a:bodyPr>
            <a:lstStyle/>
            <a:p>
              <a:pPr algn="ctr"/>
              <a:r>
                <a:rPr lang="en-US" sz="1800" b="1" dirty="0">
                  <a:solidFill>
                    <a:schemeClr val="tx2"/>
                  </a:solidFill>
                </a:rPr>
                <a:t>Part </a:t>
              </a:r>
              <a:r>
                <a:rPr lang="en-US" sz="1800" b="1" dirty="0" smtClean="0">
                  <a:solidFill>
                    <a:schemeClr val="tx2"/>
                  </a:solidFill>
                </a:rPr>
                <a:t>D</a:t>
              </a:r>
            </a:p>
            <a:p>
              <a:pPr algn="ctr"/>
              <a:r>
                <a:rPr lang="en-US" sz="1400" b="1" dirty="0" smtClean="0">
                  <a:solidFill>
                    <a:schemeClr val="tx2"/>
                  </a:solidFill>
                </a:rPr>
                <a:t>(Usually)</a:t>
              </a:r>
              <a:endParaRPr lang="en-US" sz="1800" b="1" dirty="0">
                <a:solidFill>
                  <a:schemeClr val="tx2"/>
                </a:solidFill>
              </a:endParaRPr>
            </a:p>
          </p:txBody>
        </p:sp>
      </p:grpSp>
      <p:cxnSp>
        <p:nvCxnSpPr>
          <p:cNvPr id="29" name="Straight Connector 28" title="line"/>
          <p:cNvCxnSpPr/>
          <p:nvPr/>
        </p:nvCxnSpPr>
        <p:spPr>
          <a:xfrm>
            <a:off x="6927223" y="2481086"/>
            <a:ext cx="17804" cy="2864681"/>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sp>
        <p:nvSpPr>
          <p:cNvPr id="30" name="TextBox 29" title="Text box for Medicare Prescription Drug Coverage"/>
          <p:cNvSpPr txBox="1"/>
          <p:nvPr/>
        </p:nvSpPr>
        <p:spPr>
          <a:xfrm>
            <a:off x="6942089" y="2122679"/>
            <a:ext cx="2044593" cy="923330"/>
          </a:xfrm>
          <a:prstGeom prst="rect">
            <a:avLst/>
          </a:prstGeom>
          <a:solidFill>
            <a:schemeClr val="tx2"/>
          </a:solidFill>
        </p:spPr>
        <p:txBody>
          <a:bodyPr wrap="square" rtlCol="0">
            <a:spAutoFit/>
          </a:bodyPr>
          <a:lstStyle/>
          <a:p>
            <a:pPr algn="ctr"/>
            <a:r>
              <a:rPr lang="en-US" sz="1800" b="1" dirty="0">
                <a:solidFill>
                  <a:schemeClr val="bg1"/>
                </a:solidFill>
              </a:rPr>
              <a:t>Medicare Prescription Drug Coverage</a:t>
            </a:r>
          </a:p>
        </p:txBody>
      </p:sp>
      <p:grpSp>
        <p:nvGrpSpPr>
          <p:cNvPr id="31" name="Group 30" title="art"/>
          <p:cNvGrpSpPr/>
          <p:nvPr/>
        </p:nvGrpSpPr>
        <p:grpSpPr>
          <a:xfrm>
            <a:off x="7051441" y="3246274"/>
            <a:ext cx="1909569" cy="1856542"/>
            <a:chOff x="7108787" y="2022298"/>
            <a:chExt cx="1909569" cy="1856542"/>
          </a:xfrm>
        </p:grpSpPr>
        <p:pic>
          <p:nvPicPr>
            <p:cNvPr id="32" name="Picture 31" title="Part D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33" name="TextBox 32" title="Part D Icon"/>
            <p:cNvSpPr txBox="1"/>
            <p:nvPr/>
          </p:nvSpPr>
          <p:spPr>
            <a:xfrm>
              <a:off x="7108787" y="2678511"/>
              <a:ext cx="1909569" cy="1200329"/>
            </a:xfrm>
            <a:prstGeom prst="rect">
              <a:avLst/>
            </a:prstGeom>
            <a:noFill/>
          </p:spPr>
          <p:txBody>
            <a:bodyPr wrap="square" rtlCol="0">
              <a:spAutoFit/>
            </a:bodyPr>
            <a:lstStyle/>
            <a:p>
              <a:pPr algn="ctr"/>
              <a:r>
                <a:rPr lang="en-US" sz="1800" b="1" dirty="0">
                  <a:solidFill>
                    <a:schemeClr val="tx2"/>
                  </a:solidFill>
                </a:rPr>
                <a:t>Part D</a:t>
              </a:r>
            </a:p>
            <a:p>
              <a:pPr algn="ctr"/>
              <a:r>
                <a:rPr lang="en-US" sz="1800" dirty="0">
                  <a:solidFill>
                    <a:schemeClr val="tx2"/>
                  </a:solidFill>
                </a:rPr>
                <a:t>Medicare prescription drug coverage</a:t>
              </a:r>
            </a:p>
          </p:txBody>
        </p:sp>
      </p:grpSp>
    </p:spTree>
    <p:extLst>
      <p:ext uri="{BB962C8B-B14F-4D97-AF65-F5344CB8AC3E}">
        <p14:creationId xmlns:p14="http://schemas.microsoft.com/office/powerpoint/2010/main" val="39107833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2018 </a:t>
            </a:r>
            <a:r>
              <a:rPr lang="en-US" dirty="0" smtClean="0"/>
              <a:t>Medicare Savings Program </a:t>
            </a:r>
            <a:br>
              <a:rPr lang="en-US" dirty="0" smtClean="0"/>
            </a:br>
            <a:r>
              <a:rPr lang="en-US" dirty="0" smtClean="0"/>
              <a:t>Income/Resource Limits</a:t>
            </a:r>
            <a:endParaRPr lang="en-US" dirty="0"/>
          </a:p>
        </p:txBody>
      </p:sp>
      <p:graphicFrame>
        <p:nvGraphicFramePr>
          <p:cNvPr id="7" name="Content Placeholder 7" descr="If you qualify for The Qualified Medicare Beneficiary (QMB) program, you get help paying your Part A and Part B premiums, deductibles, co-insurance, and co-pays. To qualify for QMB you must be eligible for Medicare Part A, and have an income not exceeding 100% of the Federal Poverty Level (FPL). This will be effective the first month following the month QMB eligibility is approved. Eligibility can’t be retroactive. To qualify for the Specified Low-income Medicare Beneficiary (SLMB) program, you must be eligible for Medicare Part A and have an income that is at least 100%, but does not exceed 120% of the Federal poverty level (FPL). If you qualify for SLMB, you get help paying for your Part B premium.&#10;To qualify for the Qualified Individual (QI) program , which is fully Federal funded, you must be eligible for Medicare Part A, and have an income not exceeding 135% of the Federal Poverty Level (FPL). If you qualify for QI, and there are still funds available in your state, you get help paying your Part B premium.. Congress only appropriated a limited amount of funds to each state. &#10;To qualify for The Qualified Disabled and Working Individual (QDWI) program, you must be entitled to Medicare Part A because of a loss of disability-based Part A due to earnings exceeding Substantial Gainful Activity (SGA); have an income not higher than 200% of the FPL and resources not exceeding twice maximum for SSI ($4,000 for an individual and $6,000 for married couple in 2013); and not be otherwise eligible for Medicaid. If you qualify you get help paying your Part A premium, states can charge premiums if your income is between 150% and 200% FPL. &#10;NOTE:  In 2013, the resource limits for the QMB, SLMB and QI programs are $7,080 for a single person and $10,620 for a married person living with a spouse and no other dependents. These resource limits are adjusted on January 1 of each year, based upon the change in the annual consumer price index (CPI) since September of the previous year.&#10;"/>
          <p:cNvGraphicFramePr>
            <a:graphicFrameLocks/>
          </p:cNvGraphicFramePr>
          <p:nvPr>
            <p:extLst>
              <p:ext uri="{D42A27DB-BD31-4B8C-83A1-F6EECF244321}">
                <p14:modId xmlns:p14="http://schemas.microsoft.com/office/powerpoint/2010/main" val="363680431"/>
              </p:ext>
            </p:extLst>
          </p:nvPr>
        </p:nvGraphicFramePr>
        <p:xfrm>
          <a:off x="165634" y="1142996"/>
          <a:ext cx="8797891" cy="4874482"/>
        </p:xfrm>
        <a:graphic>
          <a:graphicData uri="http://schemas.openxmlformats.org/drawingml/2006/table">
            <a:tbl>
              <a:tblPr firstRow="1" bandRow="1">
                <a:tableStyleId>{5C22544A-7EE6-4342-B048-85BDC9FD1C3A}</a:tableStyleId>
              </a:tblPr>
              <a:tblGrid>
                <a:gridCol w="2471318"/>
                <a:gridCol w="1812300"/>
                <a:gridCol w="1894677"/>
                <a:gridCol w="2619596"/>
              </a:tblGrid>
              <a:tr h="819923">
                <a:tc>
                  <a:txBody>
                    <a:bodyPr/>
                    <a:lstStyle/>
                    <a:p>
                      <a:pPr algn="ctr"/>
                      <a:r>
                        <a:rPr lang="en-US" sz="1800" dirty="0" smtClean="0"/>
                        <a:t>Medicare Savings Program</a:t>
                      </a:r>
                      <a:endParaRPr lang="en-US" sz="1800" dirty="0"/>
                    </a:p>
                  </a:txBody>
                  <a:tcPr marL="68580" marR="68580" marT="34290" marB="34290"/>
                </a:tc>
                <a:tc>
                  <a:txBody>
                    <a:bodyPr/>
                    <a:lstStyle/>
                    <a:p>
                      <a:pPr algn="ctr"/>
                      <a:r>
                        <a:rPr lang="en-US" sz="1800" dirty="0" smtClean="0"/>
                        <a:t>Individual Monthly Income Limit*</a:t>
                      </a:r>
                      <a:endParaRPr lang="en-US" sz="1800" dirty="0"/>
                    </a:p>
                  </a:txBody>
                  <a:tcPr marL="68580" marR="68580" marT="34290" marB="34290"/>
                </a:tc>
                <a:tc>
                  <a:txBody>
                    <a:bodyPr/>
                    <a:lstStyle/>
                    <a:p>
                      <a:pPr algn="ctr"/>
                      <a:r>
                        <a:rPr lang="en-US" sz="1800" dirty="0" smtClean="0"/>
                        <a:t>Married Couple Monthly Income Limit*</a:t>
                      </a:r>
                      <a:endParaRPr lang="en-US" sz="1800" dirty="0"/>
                    </a:p>
                  </a:txBody>
                  <a:tcPr marL="68580" marR="68580" marT="34290" marB="34290"/>
                </a:tc>
                <a:tc>
                  <a:txBody>
                    <a:bodyPr/>
                    <a:lstStyle/>
                    <a:p>
                      <a:pPr algn="ctr"/>
                      <a:r>
                        <a:rPr lang="en-US" sz="1800" dirty="0" smtClean="0"/>
                        <a:t>Helps Pay Your</a:t>
                      </a:r>
                      <a:endParaRPr lang="en-US" sz="1800" dirty="0"/>
                    </a:p>
                  </a:txBody>
                  <a:tcPr marL="68580" marR="68580" marT="34290" marB="34290"/>
                </a:tc>
              </a:tr>
              <a:tr h="1582642">
                <a:tc>
                  <a:txBody>
                    <a:bodyPr/>
                    <a:lstStyle/>
                    <a:p>
                      <a:r>
                        <a:rPr lang="en-US" sz="1800" b="1" dirty="0" smtClean="0"/>
                        <a:t>Qualified Medicare Beneficiary (QMB)</a:t>
                      </a:r>
                      <a:endParaRPr lang="en-US" sz="1800" b="1" dirty="0"/>
                    </a:p>
                  </a:txBody>
                  <a:tcPr marL="68580" marR="68580" marT="34290" marB="34290"/>
                </a:tc>
                <a:tc>
                  <a:txBody>
                    <a:bodyPr/>
                    <a:lstStyle/>
                    <a:p>
                      <a:pPr algn="ctr"/>
                      <a:r>
                        <a:rPr lang="en-US" sz="1800" dirty="0" smtClean="0"/>
                        <a:t>$</a:t>
                      </a:r>
                      <a:r>
                        <a:rPr lang="en-US" sz="1800" dirty="0" smtClean="0"/>
                        <a:t>1,032</a:t>
                      </a:r>
                      <a:r>
                        <a:rPr lang="en-US" sz="1800" kern="1200" dirty="0" smtClean="0">
                          <a:solidFill>
                            <a:schemeClr val="dk1"/>
                          </a:solidFill>
                          <a:effectLst/>
                          <a:latin typeface="+mn-lt"/>
                          <a:ea typeface="+mn-ea"/>
                          <a:cs typeface="+mn-cs"/>
                        </a:rPr>
                        <a:t> </a:t>
                      </a:r>
                      <a:endParaRPr lang="en-US" sz="1800" dirty="0"/>
                    </a:p>
                  </a:txBody>
                  <a:tcPr marL="68580" marR="68580" marT="34290" marB="34290"/>
                </a:tc>
                <a:tc>
                  <a:txBody>
                    <a:bodyPr/>
                    <a:lstStyle/>
                    <a:p>
                      <a:pPr algn="ctr"/>
                      <a:r>
                        <a:rPr lang="en-US" sz="1800" dirty="0" smtClean="0"/>
                        <a:t>$</a:t>
                      </a:r>
                      <a:r>
                        <a:rPr lang="en-US" sz="1800" kern="1200" dirty="0" smtClean="0">
                          <a:solidFill>
                            <a:schemeClr val="dk1"/>
                          </a:solidFill>
                          <a:effectLst/>
                          <a:latin typeface="+mn-lt"/>
                          <a:ea typeface="+mn-ea"/>
                          <a:cs typeface="+mn-cs"/>
                        </a:rPr>
                        <a:t>1,392 </a:t>
                      </a:r>
                      <a:endParaRPr lang="en-US" sz="1800" dirty="0"/>
                    </a:p>
                  </a:txBody>
                  <a:tcPr marL="68580" marR="68580" marT="34290" marB="34290"/>
                </a:tc>
                <a:tc>
                  <a:txBody>
                    <a:bodyPr/>
                    <a:lstStyle/>
                    <a:p>
                      <a:r>
                        <a:rPr lang="en-US" sz="1800" dirty="0" smtClean="0"/>
                        <a:t>Part A and Part B premiums, and other cost-sharing (like deductibles, coinsurance, and copayments)</a:t>
                      </a:r>
                      <a:endParaRPr lang="en-US" sz="1800" dirty="0"/>
                    </a:p>
                  </a:txBody>
                  <a:tcPr marL="68580" marR="68580" marT="34290" marB="34290"/>
                </a:tc>
              </a:tr>
              <a:tr h="819923">
                <a:tc>
                  <a:txBody>
                    <a:bodyPr/>
                    <a:lstStyle/>
                    <a:p>
                      <a:r>
                        <a:rPr lang="en-US" sz="1800" b="1" dirty="0" smtClean="0"/>
                        <a:t>Specified Low-Income Medicare Beneficiary (SLMB)</a:t>
                      </a:r>
                      <a:endParaRPr lang="en-US" sz="1800" b="1" dirty="0"/>
                    </a:p>
                  </a:txBody>
                  <a:tcPr marL="68580" marR="68580" marT="34290" marB="34290"/>
                </a:tc>
                <a:tc>
                  <a:txBody>
                    <a:bodyPr/>
                    <a:lstStyle/>
                    <a:p>
                      <a:pPr algn="ctr"/>
                      <a:r>
                        <a:rPr lang="en-US" sz="1800" dirty="0" smtClean="0"/>
                        <a:t>$</a:t>
                      </a:r>
                      <a:r>
                        <a:rPr lang="en-US" sz="1800" kern="1200" dirty="0" smtClean="0">
                          <a:solidFill>
                            <a:schemeClr val="dk1"/>
                          </a:solidFill>
                          <a:effectLst/>
                          <a:latin typeface="+mn-lt"/>
                          <a:ea typeface="+mn-ea"/>
                          <a:cs typeface="+mn-cs"/>
                        </a:rPr>
                        <a:t>1,234 </a:t>
                      </a:r>
                      <a:endParaRPr lang="en-US" sz="1800" dirty="0"/>
                    </a:p>
                  </a:txBody>
                  <a:tcPr marL="68580" marR="68580" marT="34290" marB="34290"/>
                </a:tc>
                <a:tc>
                  <a:txBody>
                    <a:bodyPr/>
                    <a:lstStyle/>
                    <a:p>
                      <a:pPr algn="ctr"/>
                      <a:r>
                        <a:rPr lang="en-US" sz="1800" dirty="0" smtClean="0"/>
                        <a:t>$</a:t>
                      </a:r>
                      <a:r>
                        <a:rPr lang="en-US" sz="1800" kern="1200" dirty="0" smtClean="0">
                          <a:solidFill>
                            <a:schemeClr val="dk1"/>
                          </a:solidFill>
                          <a:effectLst/>
                          <a:latin typeface="+mn-lt"/>
                          <a:ea typeface="+mn-ea"/>
                          <a:cs typeface="+mn-cs"/>
                        </a:rPr>
                        <a:t>1,666 </a:t>
                      </a:r>
                      <a:endParaRPr lang="en-US" sz="1800" dirty="0"/>
                    </a:p>
                  </a:txBody>
                  <a:tcPr marL="68580" marR="68580" marT="34290" marB="34290"/>
                </a:tc>
                <a:tc>
                  <a:txBody>
                    <a:bodyPr/>
                    <a:lstStyle/>
                    <a:p>
                      <a:r>
                        <a:rPr lang="en-US" sz="1800" dirty="0" smtClean="0"/>
                        <a:t>Part B premiums only</a:t>
                      </a:r>
                      <a:endParaRPr lang="en-US" sz="1800" dirty="0"/>
                    </a:p>
                  </a:txBody>
                  <a:tcPr marL="68580" marR="68580" marT="34290" marB="34290"/>
                </a:tc>
              </a:tr>
              <a:tr h="565683">
                <a:tc>
                  <a:txBody>
                    <a:bodyPr/>
                    <a:lstStyle/>
                    <a:p>
                      <a:r>
                        <a:rPr lang="en-US" sz="1800" b="1" dirty="0" smtClean="0"/>
                        <a:t>Qualifying Individual (QI)</a:t>
                      </a:r>
                      <a:endParaRPr lang="en-US" sz="1800" b="1" dirty="0"/>
                    </a:p>
                  </a:txBody>
                  <a:tcPr marL="68580" marR="68580" marT="34290" marB="34290"/>
                </a:tc>
                <a:tc>
                  <a:txBody>
                    <a:bodyPr/>
                    <a:lstStyle/>
                    <a:p>
                      <a:pPr algn="ctr"/>
                      <a:r>
                        <a:rPr lang="en-US" sz="1800" dirty="0" smtClean="0"/>
                        <a:t>$</a:t>
                      </a:r>
                      <a:r>
                        <a:rPr lang="en-US" sz="1800" kern="1200" dirty="0" smtClean="0">
                          <a:solidFill>
                            <a:schemeClr val="dk1"/>
                          </a:solidFill>
                          <a:effectLst/>
                          <a:latin typeface="+mn-lt"/>
                          <a:ea typeface="+mn-ea"/>
                          <a:cs typeface="+mn-cs"/>
                        </a:rPr>
                        <a:t>1,386 </a:t>
                      </a:r>
                      <a:endParaRPr lang="en-US" sz="1800" dirty="0"/>
                    </a:p>
                  </a:txBody>
                  <a:tcPr marL="68580" marR="68580" marT="34290" marB="34290"/>
                </a:tc>
                <a:tc>
                  <a:txBody>
                    <a:bodyPr/>
                    <a:lstStyle/>
                    <a:p>
                      <a:pPr algn="ctr"/>
                      <a:r>
                        <a:rPr lang="en-US" sz="1800" dirty="0" smtClean="0"/>
                        <a:t>$</a:t>
                      </a:r>
                      <a:r>
                        <a:rPr lang="en-US" sz="1800" kern="1200" dirty="0" smtClean="0">
                          <a:solidFill>
                            <a:schemeClr val="dk1"/>
                          </a:solidFill>
                          <a:effectLst/>
                          <a:latin typeface="+mn-lt"/>
                          <a:ea typeface="+mn-ea"/>
                          <a:cs typeface="+mn-cs"/>
                        </a:rPr>
                        <a:t>1,872 </a:t>
                      </a:r>
                      <a:endParaRPr lang="en-US" sz="1800" dirty="0"/>
                    </a:p>
                  </a:txBody>
                  <a:tcPr marL="68580" marR="68580" marT="34290" marB="34290"/>
                </a:tc>
                <a:tc>
                  <a:txBody>
                    <a:bodyPr/>
                    <a:lstStyle/>
                    <a:p>
                      <a:r>
                        <a:rPr lang="en-US" sz="1800" dirty="0" smtClean="0"/>
                        <a:t>Part B premiums only</a:t>
                      </a:r>
                      <a:endParaRPr lang="en-US" sz="1800" dirty="0"/>
                    </a:p>
                  </a:txBody>
                  <a:tcPr marL="68580" marR="68580" marT="34290" marB="34290"/>
                </a:tc>
              </a:tr>
              <a:tr h="819923">
                <a:tc>
                  <a:txBody>
                    <a:bodyPr/>
                    <a:lstStyle/>
                    <a:p>
                      <a:r>
                        <a:rPr lang="en-US" sz="1800" b="1" dirty="0" smtClean="0"/>
                        <a:t>Qualified Disabled &amp; Working Individuals</a:t>
                      </a:r>
                      <a:r>
                        <a:rPr lang="en-US" sz="1800" b="1" baseline="0" dirty="0" smtClean="0"/>
                        <a:t> (QDWI)</a:t>
                      </a:r>
                      <a:endParaRPr lang="en-US" sz="1800" b="1" dirty="0"/>
                    </a:p>
                  </a:txBody>
                  <a:tcPr marL="68580" marR="68580" marT="34290" marB="34290"/>
                </a:tc>
                <a:tc>
                  <a:txBody>
                    <a:bodyPr/>
                    <a:lstStyle/>
                    <a:p>
                      <a:pPr marL="0" algn="ctr" defTabSz="914400" rtl="0" eaLnBrk="1" latinLnBrk="0" hangingPunct="1"/>
                      <a:r>
                        <a:rPr lang="en-US" sz="1800" dirty="0" smtClean="0"/>
                        <a:t>$</a:t>
                      </a:r>
                      <a:r>
                        <a:rPr lang="en-US" sz="1800" kern="1200" dirty="0" smtClean="0">
                          <a:solidFill>
                            <a:schemeClr val="dk1"/>
                          </a:solidFill>
                          <a:effectLst/>
                          <a:latin typeface="+mn-lt"/>
                          <a:ea typeface="+mn-ea"/>
                          <a:cs typeface="+mn-cs"/>
                        </a:rPr>
                        <a:t>4,132</a:t>
                      </a:r>
                      <a:endParaRPr lang="en-US" sz="1800" kern="1200" dirty="0">
                        <a:solidFill>
                          <a:schemeClr val="dk1"/>
                        </a:solidFill>
                        <a:effectLst/>
                        <a:latin typeface="+mn-lt"/>
                        <a:ea typeface="+mn-ea"/>
                        <a:cs typeface="+mn-cs"/>
                      </a:endParaRPr>
                    </a:p>
                  </a:txBody>
                  <a:tcPr marL="68580" marR="68580" marT="34290" marB="34290"/>
                </a:tc>
                <a:tc>
                  <a:txBody>
                    <a:bodyPr/>
                    <a:lstStyle/>
                    <a:p>
                      <a:pPr algn="ctr"/>
                      <a:r>
                        <a:rPr lang="en-US" sz="1800" dirty="0" smtClean="0"/>
                        <a:t>$</a:t>
                      </a:r>
                      <a:r>
                        <a:rPr lang="en-US" sz="1800" kern="1200" dirty="0" smtClean="0">
                          <a:solidFill>
                            <a:schemeClr val="dk1"/>
                          </a:solidFill>
                          <a:effectLst/>
                          <a:latin typeface="+mn-lt"/>
                          <a:ea typeface="+mn-ea"/>
                          <a:cs typeface="+mn-cs"/>
                        </a:rPr>
                        <a:t>5,572 </a:t>
                      </a:r>
                      <a:endParaRPr lang="en-US" sz="1800" dirty="0"/>
                    </a:p>
                  </a:txBody>
                  <a:tcPr marL="68580" marR="68580" marT="34290" marB="34290"/>
                </a:tc>
                <a:tc>
                  <a:txBody>
                    <a:bodyPr/>
                    <a:lstStyle/>
                    <a:p>
                      <a:r>
                        <a:rPr lang="en-US" sz="1800" dirty="0" smtClean="0"/>
                        <a:t>Part A premiums only</a:t>
                      </a:r>
                      <a:endParaRPr lang="en-US" sz="1800" dirty="0"/>
                    </a:p>
                  </a:txBody>
                  <a:tcPr marL="68580" marR="68580" marT="34290" marB="34290"/>
                </a:tc>
              </a:tr>
            </a:tbl>
          </a:graphicData>
        </a:graphic>
      </p:graphicFrame>
      <p:sp>
        <p:nvSpPr>
          <p:cNvPr id="3" name="TextBox 2"/>
          <p:cNvSpPr txBox="1"/>
          <p:nvPr/>
        </p:nvSpPr>
        <p:spPr>
          <a:xfrm>
            <a:off x="3086100" y="6139404"/>
            <a:ext cx="3829050" cy="300082"/>
          </a:xfrm>
          <a:prstGeom prst="rect">
            <a:avLst/>
          </a:prstGeom>
          <a:noFill/>
        </p:spPr>
        <p:txBody>
          <a:bodyPr wrap="square" rtlCol="0">
            <a:spAutoFit/>
          </a:bodyPr>
          <a:lstStyle/>
          <a:p>
            <a:r>
              <a:rPr lang="en-US" sz="1350" dirty="0">
                <a:solidFill>
                  <a:prstClr val="black"/>
                </a:solidFill>
              </a:rPr>
              <a:t>*Visit your state’s MSP Website</a:t>
            </a:r>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9" name="Footer Placeholder 8"/>
          <p:cNvSpPr>
            <a:spLocks noGrp="1"/>
          </p:cNvSpPr>
          <p:nvPr>
            <p:ph type="ftr" sz="quarter" idx="11"/>
          </p:nvPr>
        </p:nvSpPr>
        <p:spPr/>
        <p:txBody>
          <a:bodyPr/>
          <a:lstStyle/>
          <a:p>
            <a:r>
              <a:rPr lang="en-US" smtClean="0"/>
              <a:t>Getting Started With Medicare</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60</a:t>
            </a:fld>
            <a:endParaRPr lang="en-US" dirty="0"/>
          </a:p>
        </p:txBody>
      </p:sp>
    </p:spTree>
    <p:extLst>
      <p:ext uri="{BB962C8B-B14F-4D97-AF65-F5344CB8AC3E}">
        <p14:creationId xmlns:p14="http://schemas.microsoft.com/office/powerpoint/2010/main" val="207878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Websites</a:t>
            </a:r>
            <a:endParaRPr lang="en-US" dirty="0"/>
          </a:p>
        </p:txBody>
      </p:sp>
      <p:sp>
        <p:nvSpPr>
          <p:cNvPr id="3" name="Content Placeholder 2"/>
          <p:cNvSpPr>
            <a:spLocks noGrp="1"/>
          </p:cNvSpPr>
          <p:nvPr>
            <p:ph idx="1"/>
          </p:nvPr>
        </p:nvSpPr>
        <p:spPr>
          <a:xfrm>
            <a:off x="445168" y="1171074"/>
            <a:ext cx="8422106" cy="5005889"/>
          </a:xfrm>
        </p:spPr>
        <p:txBody>
          <a:bodyPr/>
          <a:lstStyle/>
          <a:p>
            <a:r>
              <a:rPr lang="en-US" sz="2800" dirty="0" smtClean="0"/>
              <a:t>Medicare - </a:t>
            </a:r>
            <a:r>
              <a:rPr lang="en-US" sz="2800" dirty="0" smtClean="0">
                <a:hlinkClick r:id="rId3"/>
              </a:rPr>
              <a:t>Medicare.gov</a:t>
            </a:r>
            <a:endParaRPr lang="en-US" sz="2800" dirty="0" smtClean="0"/>
          </a:p>
          <a:p>
            <a:r>
              <a:rPr lang="en-US" sz="2800" dirty="0" smtClean="0"/>
              <a:t>Medicaid - </a:t>
            </a:r>
            <a:r>
              <a:rPr lang="en-US" sz="2800" dirty="0" smtClean="0">
                <a:hlinkClick r:id="rId4"/>
              </a:rPr>
              <a:t>Medicaid.gov</a:t>
            </a:r>
            <a:endParaRPr lang="en-US" sz="2800" dirty="0" smtClean="0"/>
          </a:p>
          <a:p>
            <a:r>
              <a:rPr lang="en-US" sz="2800" dirty="0" smtClean="0"/>
              <a:t>Social Security - </a:t>
            </a:r>
            <a:r>
              <a:rPr lang="en-US" sz="2800" dirty="0" smtClean="0">
                <a:hlinkClick r:id="rId5"/>
              </a:rPr>
              <a:t>socialsecurity.gov</a:t>
            </a:r>
            <a:endParaRPr lang="en-US" sz="2800" dirty="0" smtClean="0"/>
          </a:p>
          <a:p>
            <a:r>
              <a:rPr lang="en-US" sz="2800" dirty="0" smtClean="0"/>
              <a:t>Health Insurance Marketplace - </a:t>
            </a:r>
            <a:r>
              <a:rPr lang="en-US" sz="2800" dirty="0" smtClean="0">
                <a:hlinkClick r:id="rId6"/>
              </a:rPr>
              <a:t>HealthCare.gov</a:t>
            </a:r>
            <a:endParaRPr lang="en-US" sz="2800" dirty="0" smtClean="0"/>
          </a:p>
          <a:p>
            <a:r>
              <a:rPr lang="en-US" sz="2800" dirty="0" smtClean="0"/>
              <a:t>Children’s Health Insurance Program - </a:t>
            </a:r>
            <a:r>
              <a:rPr lang="en-US" sz="2800" dirty="0" smtClean="0">
                <a:hlinkClick r:id="rId7"/>
              </a:rPr>
              <a:t>InsureKidsNow.gov</a:t>
            </a:r>
            <a:endParaRPr lang="en-US" sz="2800" dirty="0" smtClean="0"/>
          </a:p>
          <a:p>
            <a:r>
              <a:rPr lang="en-US" sz="2800" dirty="0" smtClean="0"/>
              <a:t>CMS National Training Program - </a:t>
            </a:r>
            <a:r>
              <a:rPr lang="en-US" sz="2800" dirty="0" smtClean="0">
                <a:hlinkClick r:id="rId8"/>
              </a:rPr>
              <a:t>CMS.gov/Outreach-and-Education/Training/ CMSNationalTrainingProgram/index.html</a:t>
            </a:r>
            <a:endParaRPr lang="en-US" sz="2800" dirty="0" smtClean="0"/>
          </a:p>
          <a:p>
            <a:pPr marL="292100" lvl="1" indent="-292100">
              <a:buFont typeface="Wingdings" panose="05000000000000000000" pitchFamily="2" charset="2"/>
              <a:buChar char="§"/>
            </a:pPr>
            <a:r>
              <a:rPr lang="en-US" dirty="0"/>
              <a:t>State Health Insurance Assistance Program </a:t>
            </a:r>
            <a:r>
              <a:rPr lang="en-US" dirty="0" smtClean="0">
                <a:hlinkClick r:id="rId9"/>
              </a:rPr>
              <a:t>Medicare.gov/contacts</a:t>
            </a:r>
            <a:endParaRPr lang="en-US" strike="sngStrike" dirty="0" smtClean="0">
              <a:solidFill>
                <a:srgbClr val="FF0000"/>
              </a:solidFill>
            </a:endParaRPr>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61</a:t>
            </a:fld>
            <a:endParaRPr lang="en-US" dirty="0"/>
          </a:p>
        </p:txBody>
      </p:sp>
    </p:spTree>
    <p:extLst>
      <p:ext uri="{BB962C8B-B14F-4D97-AF65-F5344CB8AC3E}">
        <p14:creationId xmlns:p14="http://schemas.microsoft.com/office/powerpoint/2010/main" val="2993292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to Remember</a:t>
            </a:r>
            <a:endParaRPr lang="en-US" dirty="0"/>
          </a:p>
        </p:txBody>
      </p:sp>
      <p:sp>
        <p:nvSpPr>
          <p:cNvPr id="3" name="Content Placeholder 2"/>
          <p:cNvSpPr>
            <a:spLocks noGrp="1"/>
          </p:cNvSpPr>
          <p:nvPr>
            <p:ph idx="1"/>
          </p:nvPr>
        </p:nvSpPr>
        <p:spPr/>
        <p:txBody>
          <a:bodyPr/>
          <a:lstStyle/>
          <a:p>
            <a:r>
              <a:rPr lang="en-US" dirty="0" smtClean="0"/>
              <a:t>Medicare is a health insurance program</a:t>
            </a:r>
          </a:p>
          <a:p>
            <a:r>
              <a:rPr lang="en-US" dirty="0" smtClean="0"/>
              <a:t>It doesn’t cover all of your health care costs</a:t>
            </a:r>
          </a:p>
          <a:p>
            <a:r>
              <a:rPr lang="en-US" dirty="0" smtClean="0"/>
              <a:t>You have choices in how you get coverage</a:t>
            </a:r>
          </a:p>
          <a:p>
            <a:r>
              <a:rPr lang="en-US" dirty="0" smtClean="0"/>
              <a:t>There are programs for people with limited income and resources</a:t>
            </a:r>
          </a:p>
          <a:p>
            <a:r>
              <a:rPr lang="en-US" dirty="0" smtClean="0"/>
              <a:t>Decisions affect the type of coverage you get</a:t>
            </a:r>
          </a:p>
          <a:p>
            <a:r>
              <a:rPr lang="en-US" dirty="0" smtClean="0"/>
              <a:t>Certain decisions are time-sensitive</a:t>
            </a:r>
          </a:p>
          <a:p>
            <a:r>
              <a:rPr lang="en-US" dirty="0" smtClean="0"/>
              <a:t>You can get help if you need it</a:t>
            </a:r>
            <a:endParaRPr lang="en-US" dirty="0"/>
          </a:p>
        </p:txBody>
      </p:sp>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Getting Started With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62</a:t>
            </a:fld>
            <a:endParaRPr lang="en-US" dirty="0"/>
          </a:p>
        </p:txBody>
      </p:sp>
    </p:spTree>
    <p:extLst>
      <p:ext uri="{BB962C8B-B14F-4D97-AF65-F5344CB8AC3E}">
        <p14:creationId xmlns:p14="http://schemas.microsoft.com/office/powerpoint/2010/main" val="2476866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a:xfrm>
            <a:off x="415635" y="1107574"/>
            <a:ext cx="8345979" cy="5248777"/>
          </a:xfrm>
        </p:spPr>
        <p:txBody>
          <a:bodyPr numCol="2"/>
          <a:lstStyle/>
          <a:p>
            <a:pPr marL="0" indent="0">
              <a:buNone/>
            </a:pPr>
            <a:r>
              <a:rPr lang="en-US" sz="2000" b="1" dirty="0" smtClean="0"/>
              <a:t>ALS</a:t>
            </a:r>
            <a:r>
              <a:rPr lang="en-US" sz="2000" dirty="0" smtClean="0"/>
              <a:t> </a:t>
            </a:r>
            <a:r>
              <a:rPr lang="en-US" sz="2000" dirty="0"/>
              <a:t>Amyotrophic Lateral Sclerosis </a:t>
            </a:r>
            <a:r>
              <a:rPr lang="en-US" sz="2000" dirty="0" smtClean="0"/>
              <a:t/>
            </a:r>
            <a:br>
              <a:rPr lang="en-US" sz="2000" dirty="0" smtClean="0"/>
            </a:br>
            <a:r>
              <a:rPr lang="en-US" sz="2000" dirty="0" smtClean="0"/>
              <a:t>(</a:t>
            </a:r>
            <a:r>
              <a:rPr lang="en-US" sz="2000" dirty="0"/>
              <a:t>Lou Gehrig’s disease) </a:t>
            </a:r>
          </a:p>
          <a:p>
            <a:pPr marL="0" indent="0">
              <a:buNone/>
            </a:pPr>
            <a:r>
              <a:rPr lang="en-US" sz="2000" b="1" dirty="0"/>
              <a:t>CHAMPVA</a:t>
            </a:r>
            <a:r>
              <a:rPr lang="en-US" sz="2000" dirty="0"/>
              <a:t> Civilian Health and </a:t>
            </a:r>
            <a:r>
              <a:rPr lang="en-US" sz="2000" dirty="0" smtClean="0"/>
              <a:t/>
            </a:r>
            <a:br>
              <a:rPr lang="en-US" sz="2000" dirty="0" smtClean="0"/>
            </a:br>
            <a:r>
              <a:rPr lang="en-US" sz="2000" dirty="0" smtClean="0"/>
              <a:t>Medical </a:t>
            </a:r>
            <a:r>
              <a:rPr lang="en-US" sz="2000" dirty="0"/>
              <a:t>Program of the Department </a:t>
            </a:r>
            <a:r>
              <a:rPr lang="en-US" sz="2000" dirty="0" smtClean="0"/>
              <a:t/>
            </a:r>
            <a:br>
              <a:rPr lang="en-US" sz="2000" dirty="0" smtClean="0"/>
            </a:br>
            <a:r>
              <a:rPr lang="en-US" sz="2000" dirty="0" smtClean="0"/>
              <a:t>of </a:t>
            </a:r>
            <a:r>
              <a:rPr lang="en-US" sz="2000" dirty="0"/>
              <a:t>Veterans Affairs </a:t>
            </a:r>
          </a:p>
          <a:p>
            <a:pPr marL="0" indent="0">
              <a:buNone/>
            </a:pPr>
            <a:r>
              <a:rPr lang="en-US" sz="2000" b="1" dirty="0"/>
              <a:t>CHIP</a:t>
            </a:r>
            <a:r>
              <a:rPr lang="en-US" sz="2000" dirty="0"/>
              <a:t> Children’s Health Insurance Program </a:t>
            </a:r>
          </a:p>
          <a:p>
            <a:pPr marL="0" indent="0">
              <a:buNone/>
            </a:pPr>
            <a:r>
              <a:rPr lang="en-US" sz="2000" b="1" dirty="0"/>
              <a:t>CMS</a:t>
            </a:r>
            <a:r>
              <a:rPr lang="en-US" sz="2000" dirty="0"/>
              <a:t> Centers for Medicare &amp; Medicaid Services </a:t>
            </a:r>
          </a:p>
          <a:p>
            <a:pPr marL="0" indent="0">
              <a:buNone/>
            </a:pPr>
            <a:r>
              <a:rPr lang="en-US" sz="2000" b="1" dirty="0"/>
              <a:t>EGHP</a:t>
            </a:r>
            <a:r>
              <a:rPr lang="en-US" sz="2000" dirty="0"/>
              <a:t> Employer Group Health Plan </a:t>
            </a:r>
          </a:p>
          <a:p>
            <a:pPr marL="0" indent="0">
              <a:buNone/>
            </a:pPr>
            <a:r>
              <a:rPr lang="en-US" sz="2000" b="1" dirty="0"/>
              <a:t>ESRD</a:t>
            </a:r>
            <a:r>
              <a:rPr lang="en-US" sz="2000" dirty="0"/>
              <a:t> End-Stage Renal Disease </a:t>
            </a:r>
          </a:p>
          <a:p>
            <a:pPr marL="0" indent="0">
              <a:buNone/>
            </a:pPr>
            <a:r>
              <a:rPr lang="en-US" sz="2000" b="1" dirty="0"/>
              <a:t>FICA</a:t>
            </a:r>
            <a:r>
              <a:rPr lang="en-US" sz="2000" dirty="0"/>
              <a:t> Federal Insurance Contributions Act </a:t>
            </a:r>
          </a:p>
          <a:p>
            <a:pPr marL="0" indent="0">
              <a:buNone/>
            </a:pPr>
            <a:r>
              <a:rPr lang="en-US" sz="2000" b="1" dirty="0"/>
              <a:t>FPL</a:t>
            </a:r>
            <a:r>
              <a:rPr lang="en-US" sz="2000" dirty="0"/>
              <a:t> Federal Poverty Level </a:t>
            </a:r>
          </a:p>
          <a:p>
            <a:pPr marL="0" indent="0">
              <a:buNone/>
            </a:pPr>
            <a:r>
              <a:rPr lang="en-US" sz="2000" b="1" dirty="0"/>
              <a:t>GEP</a:t>
            </a:r>
            <a:r>
              <a:rPr lang="en-US" sz="2000" dirty="0"/>
              <a:t> General Enrollment Period </a:t>
            </a:r>
          </a:p>
          <a:p>
            <a:pPr marL="0" indent="0">
              <a:buNone/>
            </a:pPr>
            <a:r>
              <a:rPr lang="en-US" sz="2000" b="1" dirty="0"/>
              <a:t>HMO</a:t>
            </a:r>
            <a:r>
              <a:rPr lang="en-US" sz="2000" dirty="0"/>
              <a:t> Health Maintenance Organization </a:t>
            </a:r>
          </a:p>
          <a:p>
            <a:pPr marL="0" indent="0">
              <a:buNone/>
            </a:pPr>
            <a:r>
              <a:rPr lang="en-US" sz="2000" b="1" dirty="0"/>
              <a:t>HSA</a:t>
            </a:r>
            <a:r>
              <a:rPr lang="en-US" sz="2000" dirty="0"/>
              <a:t> Health Savings Account </a:t>
            </a:r>
          </a:p>
          <a:p>
            <a:pPr marL="0" indent="0">
              <a:buNone/>
            </a:pPr>
            <a:r>
              <a:rPr lang="en-US" sz="2000" b="1" dirty="0"/>
              <a:t>IEP</a:t>
            </a:r>
            <a:r>
              <a:rPr lang="en-US" sz="2000" dirty="0"/>
              <a:t> Initial Enrollment Period </a:t>
            </a:r>
          </a:p>
          <a:p>
            <a:pPr marL="0" indent="0">
              <a:buNone/>
            </a:pPr>
            <a:r>
              <a:rPr lang="en-US" sz="2000" b="1" dirty="0"/>
              <a:t>IRMAA</a:t>
            </a:r>
            <a:r>
              <a:rPr lang="en-US" sz="2000" dirty="0"/>
              <a:t> Income-Related Monthly Adjustment Amount </a:t>
            </a:r>
          </a:p>
          <a:p>
            <a:pPr marL="0" indent="0">
              <a:buNone/>
            </a:pPr>
            <a:r>
              <a:rPr lang="en-US" sz="2000" b="1" dirty="0"/>
              <a:t>IRS</a:t>
            </a:r>
            <a:r>
              <a:rPr lang="en-US" sz="2000" dirty="0"/>
              <a:t> Internal Revenue Service </a:t>
            </a:r>
          </a:p>
          <a:p>
            <a:pPr marL="0" indent="0">
              <a:buNone/>
            </a:pPr>
            <a:r>
              <a:rPr lang="en-US" sz="2000" b="1" dirty="0"/>
              <a:t>MA</a:t>
            </a:r>
            <a:r>
              <a:rPr lang="en-US" sz="2000" dirty="0"/>
              <a:t> Medicare Advantage </a:t>
            </a:r>
          </a:p>
          <a:p>
            <a:pPr marL="0" indent="0">
              <a:buNone/>
            </a:pPr>
            <a:r>
              <a:rPr lang="en-US" sz="2000" b="1" dirty="0"/>
              <a:t>MA-PD</a:t>
            </a:r>
            <a:r>
              <a:rPr lang="en-US" sz="2000" dirty="0"/>
              <a:t> Medicare Advantage Prescription Drug </a:t>
            </a:r>
          </a:p>
          <a:p>
            <a:pPr marL="0" indent="0">
              <a:buNone/>
            </a:pPr>
            <a:r>
              <a:rPr lang="en-US" sz="2000" b="1" dirty="0" smtClean="0"/>
              <a:t>MEC</a:t>
            </a:r>
            <a:r>
              <a:rPr lang="en-US" sz="2000" dirty="0" smtClean="0"/>
              <a:t> Minimal Essential Coverage</a:t>
            </a:r>
            <a:endParaRPr lang="en-US" sz="2000" b="1" dirty="0" smtClean="0"/>
          </a:p>
          <a:p>
            <a:pPr marL="0" indent="0">
              <a:buNone/>
            </a:pPr>
            <a:r>
              <a:rPr lang="en-US" sz="2000" b="1" dirty="0" smtClean="0"/>
              <a:t>MSA</a:t>
            </a:r>
            <a:r>
              <a:rPr lang="en-US" sz="2000" dirty="0" smtClean="0"/>
              <a:t> </a:t>
            </a:r>
            <a:r>
              <a:rPr lang="en-US" sz="2000" dirty="0"/>
              <a:t>Medical Savings Account </a:t>
            </a:r>
          </a:p>
          <a:p>
            <a:pPr marL="0" indent="0">
              <a:buNone/>
            </a:pPr>
            <a:r>
              <a:rPr lang="en-US" sz="2000" b="1" dirty="0"/>
              <a:t>NTP</a:t>
            </a:r>
            <a:r>
              <a:rPr lang="en-US" sz="2000" dirty="0"/>
              <a:t> National Training Program </a:t>
            </a:r>
          </a:p>
        </p:txBody>
      </p:sp>
      <p:sp>
        <p:nvSpPr>
          <p:cNvPr id="7" name="Date Placeholder 6"/>
          <p:cNvSpPr>
            <a:spLocks noGrp="1"/>
          </p:cNvSpPr>
          <p:nvPr>
            <p:ph type="dt" sz="half" idx="2"/>
          </p:nvPr>
        </p:nvSpPr>
        <p:spPr/>
        <p:txBody>
          <a:bodyPr/>
          <a:lstStyle/>
          <a:p>
            <a:r>
              <a:rPr lang="en-US" smtClean="0"/>
              <a:t>March 2018</a:t>
            </a:r>
            <a:endParaRPr lang="en-US" dirty="0"/>
          </a:p>
        </p:txBody>
      </p:sp>
      <p:sp>
        <p:nvSpPr>
          <p:cNvPr id="8" name="Footer Placeholder 7"/>
          <p:cNvSpPr>
            <a:spLocks noGrp="1"/>
          </p:cNvSpPr>
          <p:nvPr>
            <p:ph type="ftr" sz="quarter" idx="11"/>
          </p:nvPr>
        </p:nvSpPr>
        <p:spPr/>
        <p:txBody>
          <a:bodyPr/>
          <a:lstStyle/>
          <a:p>
            <a:r>
              <a:rPr lang="en-US" smtClean="0"/>
              <a:t>Getting Started With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63</a:t>
            </a:fld>
            <a:endParaRPr lang="en-US" dirty="0"/>
          </a:p>
        </p:txBody>
      </p:sp>
    </p:spTree>
    <p:extLst>
      <p:ext uri="{BB962C8B-B14F-4D97-AF65-F5344CB8AC3E}">
        <p14:creationId xmlns:p14="http://schemas.microsoft.com/office/powerpoint/2010/main" val="15495305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 (continued)</a:t>
            </a:r>
            <a:endParaRPr lang="en-US" dirty="0"/>
          </a:p>
        </p:txBody>
      </p:sp>
      <p:sp>
        <p:nvSpPr>
          <p:cNvPr id="8" name="Content Placeholder 7"/>
          <p:cNvSpPr>
            <a:spLocks noGrp="1"/>
          </p:cNvSpPr>
          <p:nvPr>
            <p:ph idx="1"/>
          </p:nvPr>
        </p:nvSpPr>
        <p:spPr>
          <a:xfrm>
            <a:off x="368300" y="1132973"/>
            <a:ext cx="8343900" cy="5223377"/>
          </a:xfrm>
        </p:spPr>
        <p:txBody>
          <a:bodyPr numCol="2"/>
          <a:lstStyle/>
          <a:p>
            <a:pPr marL="0" indent="0">
              <a:buNone/>
            </a:pPr>
            <a:r>
              <a:rPr lang="en-US" sz="2000" b="1" dirty="0"/>
              <a:t>OEP</a:t>
            </a:r>
            <a:r>
              <a:rPr lang="en-US" sz="2000" dirty="0"/>
              <a:t> Open Enrollment Period </a:t>
            </a:r>
          </a:p>
          <a:p>
            <a:pPr marL="0" indent="0">
              <a:buNone/>
            </a:pPr>
            <a:r>
              <a:rPr lang="en-US" sz="2000" b="1" dirty="0"/>
              <a:t>PACE</a:t>
            </a:r>
            <a:r>
              <a:rPr lang="en-US" sz="2000" dirty="0"/>
              <a:t> Programs of All-Inclusive Care </a:t>
            </a:r>
            <a:r>
              <a:rPr lang="en-US" sz="2000" dirty="0" smtClean="0"/>
              <a:t/>
            </a:r>
            <a:br>
              <a:rPr lang="en-US" sz="2000" dirty="0" smtClean="0"/>
            </a:br>
            <a:r>
              <a:rPr lang="en-US" sz="2000" dirty="0" smtClean="0"/>
              <a:t>for </a:t>
            </a:r>
            <a:r>
              <a:rPr lang="en-US" sz="2000" dirty="0"/>
              <a:t>the Elderly </a:t>
            </a:r>
          </a:p>
          <a:p>
            <a:pPr marL="0" indent="0">
              <a:buNone/>
            </a:pPr>
            <a:r>
              <a:rPr lang="en-US" sz="2000" b="1" dirty="0"/>
              <a:t>PDP</a:t>
            </a:r>
            <a:r>
              <a:rPr lang="en-US" sz="2000" dirty="0"/>
              <a:t> Prescription Drug Plan </a:t>
            </a:r>
          </a:p>
          <a:p>
            <a:pPr marL="0" indent="0">
              <a:buNone/>
            </a:pPr>
            <a:r>
              <a:rPr lang="en-US" sz="2000" b="1" dirty="0"/>
              <a:t>PFFS</a:t>
            </a:r>
            <a:r>
              <a:rPr lang="en-US" sz="2000" dirty="0"/>
              <a:t> Private Fee-for-Service </a:t>
            </a:r>
          </a:p>
          <a:p>
            <a:pPr marL="0" indent="0">
              <a:buNone/>
            </a:pPr>
            <a:r>
              <a:rPr lang="en-US" sz="2000" b="1" dirty="0"/>
              <a:t>POS</a:t>
            </a:r>
            <a:r>
              <a:rPr lang="en-US" sz="2000" dirty="0"/>
              <a:t> Point of Service </a:t>
            </a:r>
          </a:p>
          <a:p>
            <a:pPr marL="0" indent="0">
              <a:buNone/>
            </a:pPr>
            <a:r>
              <a:rPr lang="en-US" sz="2000" b="1" dirty="0"/>
              <a:t>PPO</a:t>
            </a:r>
            <a:r>
              <a:rPr lang="en-US" sz="2000" dirty="0"/>
              <a:t> Preferred Provider Organization </a:t>
            </a:r>
          </a:p>
          <a:p>
            <a:pPr marL="0" indent="0">
              <a:buNone/>
            </a:pPr>
            <a:r>
              <a:rPr lang="en-US" sz="2000" b="1" dirty="0"/>
              <a:t>QHP</a:t>
            </a:r>
            <a:r>
              <a:rPr lang="en-US" sz="2000" dirty="0"/>
              <a:t> Qualified Health Plan </a:t>
            </a:r>
          </a:p>
          <a:p>
            <a:pPr marL="0" indent="0">
              <a:buNone/>
            </a:pPr>
            <a:r>
              <a:rPr lang="en-US" sz="2000" b="1" dirty="0"/>
              <a:t>QI</a:t>
            </a:r>
            <a:r>
              <a:rPr lang="en-US" sz="2000" dirty="0"/>
              <a:t> Qualified Individual </a:t>
            </a:r>
          </a:p>
          <a:p>
            <a:pPr marL="0" indent="0">
              <a:buNone/>
            </a:pPr>
            <a:r>
              <a:rPr lang="en-US" sz="2000" b="1" dirty="0"/>
              <a:t>QMB</a:t>
            </a:r>
            <a:r>
              <a:rPr lang="en-US" sz="2000" dirty="0"/>
              <a:t> Qualified Medicare Beneficiary </a:t>
            </a:r>
          </a:p>
          <a:p>
            <a:pPr marL="0" indent="0">
              <a:buNone/>
            </a:pPr>
            <a:r>
              <a:rPr lang="en-US" sz="2000" b="1" dirty="0"/>
              <a:t>RRB</a:t>
            </a:r>
            <a:r>
              <a:rPr lang="en-US" sz="2000" dirty="0"/>
              <a:t> Railroad Retirement Board </a:t>
            </a:r>
          </a:p>
          <a:p>
            <a:pPr marL="0" indent="0">
              <a:buNone/>
            </a:pPr>
            <a:r>
              <a:rPr lang="en-US" sz="2000" b="1" dirty="0"/>
              <a:t>SEP</a:t>
            </a:r>
            <a:r>
              <a:rPr lang="en-US" sz="2000" dirty="0"/>
              <a:t> Special Enrollment Period </a:t>
            </a:r>
          </a:p>
          <a:p>
            <a:pPr marL="0" indent="0">
              <a:buNone/>
            </a:pPr>
            <a:r>
              <a:rPr lang="en-US" sz="2000" b="1" dirty="0"/>
              <a:t>SHIP</a:t>
            </a:r>
            <a:r>
              <a:rPr lang="en-US" sz="2000" dirty="0"/>
              <a:t> State Health Insurance Assistance Program </a:t>
            </a:r>
          </a:p>
          <a:p>
            <a:pPr marL="0" indent="0">
              <a:buNone/>
            </a:pPr>
            <a:r>
              <a:rPr lang="en-US" sz="2000" b="1" dirty="0"/>
              <a:t>SLMB</a:t>
            </a:r>
            <a:r>
              <a:rPr lang="en-US" sz="2000" dirty="0"/>
              <a:t> Specified Low-income Medicare Beneficiary </a:t>
            </a:r>
          </a:p>
          <a:p>
            <a:pPr marL="0" indent="0">
              <a:buNone/>
            </a:pPr>
            <a:r>
              <a:rPr lang="en-US" sz="2000" b="1" dirty="0"/>
              <a:t>SNF</a:t>
            </a:r>
            <a:r>
              <a:rPr lang="en-US" sz="2000" dirty="0"/>
              <a:t> Skilled Nursing Facility </a:t>
            </a:r>
          </a:p>
          <a:p>
            <a:pPr marL="0" indent="0">
              <a:buNone/>
            </a:pPr>
            <a:r>
              <a:rPr lang="en-US" sz="2000" b="1" dirty="0"/>
              <a:t>SNP</a:t>
            </a:r>
            <a:r>
              <a:rPr lang="en-US" sz="2000" dirty="0"/>
              <a:t> Special Needs Plans </a:t>
            </a:r>
          </a:p>
          <a:p>
            <a:pPr marL="0" indent="0">
              <a:buNone/>
            </a:pPr>
            <a:r>
              <a:rPr lang="en-US" sz="2000" b="1" dirty="0"/>
              <a:t>SSA</a:t>
            </a:r>
            <a:r>
              <a:rPr lang="en-US" sz="2000" dirty="0"/>
              <a:t> Social Security Administration </a:t>
            </a:r>
          </a:p>
          <a:p>
            <a:pPr marL="0" indent="0">
              <a:buNone/>
            </a:pPr>
            <a:r>
              <a:rPr lang="en-US" sz="2000" b="1" dirty="0"/>
              <a:t>SSDI</a:t>
            </a:r>
            <a:r>
              <a:rPr lang="en-US" sz="2000" dirty="0"/>
              <a:t> Social Security Disability Insurance </a:t>
            </a:r>
          </a:p>
          <a:p>
            <a:pPr marL="0" indent="0">
              <a:buNone/>
            </a:pPr>
            <a:r>
              <a:rPr lang="en-US" sz="2000" b="1" dirty="0"/>
              <a:t>TFL</a:t>
            </a:r>
            <a:r>
              <a:rPr lang="en-US" sz="2000" dirty="0"/>
              <a:t> TRICARE for Life </a:t>
            </a:r>
          </a:p>
          <a:p>
            <a:pPr marL="0" indent="0">
              <a:buNone/>
            </a:pPr>
            <a:r>
              <a:rPr lang="en-US" sz="2000" b="1" dirty="0"/>
              <a:t>TTY</a:t>
            </a:r>
            <a:r>
              <a:rPr lang="en-US" sz="2000" dirty="0"/>
              <a:t> Teletypewriter/Text Telephone </a:t>
            </a:r>
          </a:p>
          <a:p>
            <a:pPr marL="0" indent="0">
              <a:buNone/>
            </a:pPr>
            <a:r>
              <a:rPr lang="en-US" sz="2000" b="1" dirty="0"/>
              <a:t>VA</a:t>
            </a:r>
            <a:r>
              <a:rPr lang="en-US" sz="2000" dirty="0"/>
              <a:t> U.S. Department of Veterans Affairs </a:t>
            </a:r>
          </a:p>
          <a:p>
            <a:pPr marL="0" indent="0">
              <a:buNone/>
            </a:pPr>
            <a:r>
              <a:rPr lang="en-US" sz="2000" b="1" dirty="0"/>
              <a:t>VSMI</a:t>
            </a:r>
            <a:r>
              <a:rPr lang="en-US" sz="2000" dirty="0"/>
              <a:t> Variable Supplementary Medical Insurance </a:t>
            </a:r>
          </a:p>
        </p:txBody>
      </p:sp>
      <p:sp>
        <p:nvSpPr>
          <p:cNvPr id="6" name="Date Placeholder 5"/>
          <p:cNvSpPr>
            <a:spLocks noGrp="1"/>
          </p:cNvSpPr>
          <p:nvPr>
            <p:ph type="dt" sz="half" idx="2"/>
          </p:nvPr>
        </p:nvSpPr>
        <p:spPr/>
        <p:txBody>
          <a:bodyPr/>
          <a:lstStyle/>
          <a:p>
            <a:r>
              <a:rPr lang="en-US" smtClean="0"/>
              <a:t>March 2018</a:t>
            </a:r>
            <a:endParaRPr lang="en-US" dirty="0"/>
          </a:p>
        </p:txBody>
      </p:sp>
      <p:sp>
        <p:nvSpPr>
          <p:cNvPr id="7" name="Footer Placeholder 6"/>
          <p:cNvSpPr>
            <a:spLocks noGrp="1"/>
          </p:cNvSpPr>
          <p:nvPr>
            <p:ph type="ftr" sz="quarter" idx="11"/>
          </p:nvPr>
        </p:nvSpPr>
        <p:spPr/>
        <p:txBody>
          <a:bodyPr/>
          <a:lstStyle/>
          <a:p>
            <a:r>
              <a:rPr lang="en-US" smtClean="0"/>
              <a:t>Getting Started With Medicare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64</a:t>
            </a:fld>
            <a:endParaRPr lang="en-US" dirty="0"/>
          </a:p>
        </p:txBody>
      </p:sp>
    </p:spTree>
    <p:extLst>
      <p:ext uri="{BB962C8B-B14F-4D97-AF65-F5344CB8AC3E}">
        <p14:creationId xmlns:p14="http://schemas.microsoft.com/office/powerpoint/2010/main" val="35205124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This Training is Provided by the</a:t>
            </a:r>
            <a:endParaRPr lang="en-US" dirty="0"/>
          </a:p>
        </p:txBody>
      </p:sp>
      <p:sp>
        <p:nvSpPr>
          <p:cNvPr id="8" name="Content Placeholder 2"/>
          <p:cNvSpPr txBox="1">
            <a:spLocks/>
          </p:cNvSpPr>
          <p:nvPr/>
        </p:nvSpPr>
        <p:spPr>
          <a:xfrm>
            <a:off x="381000" y="1143938"/>
            <a:ext cx="8414084" cy="5086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None/>
            </a:pPr>
            <a:r>
              <a:rPr lang="en-US" dirty="0"/>
              <a:t>CMS National Training Program (NTP)</a:t>
            </a:r>
          </a:p>
          <a:p>
            <a:pPr marL="0" indent="0" algn="ctr">
              <a:spcBef>
                <a:spcPts val="600"/>
              </a:spcBef>
              <a:buNone/>
            </a:pPr>
            <a:endParaRPr lang="en-US" sz="900" dirty="0"/>
          </a:p>
          <a:p>
            <a:pPr marL="0" indent="0" algn="ctr">
              <a:spcBef>
                <a:spcPts val="600"/>
              </a:spcBef>
              <a:buNone/>
            </a:pPr>
            <a:r>
              <a:rPr lang="en-US" sz="2800" dirty="0" smtClean="0"/>
              <a:t>To </a:t>
            </a:r>
            <a:r>
              <a:rPr lang="en-US" sz="2800" dirty="0"/>
              <a:t>view all available NTP training materials, </a:t>
            </a:r>
          </a:p>
          <a:p>
            <a:pPr marL="0" indent="0" algn="ctr">
              <a:spcBef>
                <a:spcPts val="600"/>
              </a:spcBef>
              <a:buNone/>
            </a:pPr>
            <a:r>
              <a:rPr lang="en-US" sz="2800" dirty="0"/>
              <a:t>or to subscribe to our email list, visit</a:t>
            </a:r>
          </a:p>
          <a:p>
            <a:pPr marL="0" indent="0" algn="ctr">
              <a:spcBef>
                <a:spcPts val="600"/>
              </a:spcBef>
              <a:buNone/>
            </a:pPr>
            <a:r>
              <a:rPr lang="en-US" sz="2800" u="sng" dirty="0" smtClean="0">
                <a:hlinkClick r:id="rId3"/>
              </a:rPr>
              <a:t>CMS.gov/outreach-and-education/training/CMSNationalTrainingProgram</a:t>
            </a:r>
            <a:r>
              <a:rPr lang="en-US" sz="2800" dirty="0" smtClean="0"/>
              <a:t>.</a:t>
            </a:r>
          </a:p>
          <a:p>
            <a:pPr marL="0" indent="0" algn="ctr">
              <a:spcBef>
                <a:spcPts val="600"/>
              </a:spcBef>
              <a:buNone/>
            </a:pPr>
            <a:endParaRPr lang="en-US" sz="2800" dirty="0" smtClean="0"/>
          </a:p>
          <a:p>
            <a:pPr marL="0" indent="0" algn="ctr">
              <a:spcBef>
                <a:spcPts val="600"/>
              </a:spcBef>
              <a:buNone/>
            </a:pPr>
            <a:r>
              <a:rPr lang="en-US" sz="2800" dirty="0" smtClean="0"/>
              <a:t>Stay connected. </a:t>
            </a:r>
          </a:p>
          <a:p>
            <a:pPr marL="0" indent="0" algn="ctr">
              <a:spcBef>
                <a:spcPts val="600"/>
              </a:spcBef>
              <a:buNone/>
            </a:pPr>
            <a:r>
              <a:rPr lang="en-US" sz="2800" dirty="0" smtClean="0"/>
              <a:t>Contact </a:t>
            </a:r>
            <a:r>
              <a:rPr lang="en-US" sz="2800" dirty="0"/>
              <a:t>us at </a:t>
            </a:r>
            <a:r>
              <a:rPr lang="en-US" sz="2800" dirty="0" smtClean="0">
                <a:hlinkClick r:id="rId4"/>
              </a:rPr>
              <a:t>training@cms.hhs.gov</a:t>
            </a:r>
            <a:r>
              <a:rPr lang="en-US" sz="2800" dirty="0" smtClean="0"/>
              <a:t>, or </a:t>
            </a:r>
          </a:p>
          <a:p>
            <a:pPr marL="0" indent="0" algn="ctr">
              <a:spcBef>
                <a:spcPts val="600"/>
              </a:spcBef>
              <a:buNone/>
            </a:pPr>
            <a:r>
              <a:rPr lang="en-US" sz="2800" dirty="0" smtClean="0"/>
              <a:t>follow us       @CMSGov #CMSNTP</a:t>
            </a:r>
            <a:endParaRPr lang="en-US" sz="2800" dirty="0"/>
          </a:p>
          <a:p>
            <a:pPr marL="0" indent="0" algn="ctr">
              <a:spcBef>
                <a:spcPts val="600"/>
              </a:spcBef>
              <a:buNone/>
            </a:pPr>
            <a:endParaRPr lang="en-US" sz="2800" dirty="0" smtClean="0"/>
          </a:p>
          <a:p>
            <a:pPr marL="0" indent="0">
              <a:buNone/>
            </a:pPr>
            <a:endParaRPr lang="en-US" dirty="0"/>
          </a:p>
        </p:txBody>
      </p:sp>
      <p:pic>
        <p:nvPicPr>
          <p:cNvPr id="10" name="Picture 9" descr="Twitter icon" title="Final presentation slide">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4962" y="5458984"/>
            <a:ext cx="406400" cy="406400"/>
          </a:xfrm>
          <a:prstGeom prst="rect">
            <a:avLst/>
          </a:prstGeom>
        </p:spPr>
      </p:pic>
      <p:sp>
        <p:nvSpPr>
          <p:cNvPr id="2" name="Date Placeholder 1"/>
          <p:cNvSpPr>
            <a:spLocks noGrp="1"/>
          </p:cNvSpPr>
          <p:nvPr>
            <p:ph type="dt" sz="half" idx="2"/>
          </p:nvPr>
        </p:nvSpPr>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Getting Started With Medicare</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65</a:t>
            </a:fld>
            <a:endParaRPr lang="en-US" dirty="0"/>
          </a:p>
        </p:txBody>
      </p:sp>
    </p:spTree>
    <p:extLst>
      <p:ext uri="{BB962C8B-B14F-4D97-AF65-F5344CB8AC3E}">
        <p14:creationId xmlns:p14="http://schemas.microsoft.com/office/powerpoint/2010/main" val="1728241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Your Medicare Coverage Choices" title="Your Medicare Coverage Choices"/>
          <p:cNvSpPr>
            <a:spLocks noGrp="1"/>
          </p:cNvSpPr>
          <p:nvPr>
            <p:ph type="title"/>
          </p:nvPr>
        </p:nvSpPr>
        <p:spPr/>
        <p:txBody>
          <a:bodyPr/>
          <a:lstStyle/>
          <a:p>
            <a:r>
              <a:rPr lang="en-US" dirty="0" smtClean="0"/>
              <a:t>Your 2 Main Medicare Coverage Choices</a:t>
            </a:r>
            <a:endParaRPr lang="en-US" dirty="0"/>
          </a:p>
        </p:txBody>
      </p:sp>
      <p:sp>
        <p:nvSpPr>
          <p:cNvPr id="2" name="Date Placeholder 1"/>
          <p:cNvSpPr>
            <a:spLocks noGrp="1"/>
          </p:cNvSpPr>
          <p:nvPr>
            <p:ph type="dt" sz="half" idx="10"/>
          </p:nvPr>
        </p:nvSpPr>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Getting Started With Medicare</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7</a:t>
            </a:fld>
            <a:endParaRPr lang="en-US" dirty="0"/>
          </a:p>
        </p:txBody>
      </p:sp>
      <p:graphicFrame>
        <p:nvGraphicFramePr>
          <p:cNvPr id="77" name="Table 76" title="titles for Original Medicare and Medicare advantage"/>
          <p:cNvGraphicFramePr>
            <a:graphicFrameLocks noGrp="1"/>
          </p:cNvGraphicFramePr>
          <p:nvPr>
            <p:extLst>
              <p:ext uri="{D42A27DB-BD31-4B8C-83A1-F6EECF244321}">
                <p14:modId xmlns:p14="http://schemas.microsoft.com/office/powerpoint/2010/main" val="1762517512"/>
              </p:ext>
            </p:extLst>
          </p:nvPr>
        </p:nvGraphicFramePr>
        <p:xfrm>
          <a:off x="181283" y="1494805"/>
          <a:ext cx="8855242" cy="518160"/>
        </p:xfrm>
        <a:graphic>
          <a:graphicData uri="http://schemas.openxmlformats.org/drawingml/2006/table">
            <a:tbl>
              <a:tblPr firstRow="1" bandRow="1">
                <a:tableStyleId>{5C22544A-7EE6-4342-B048-85BDC9FD1C3A}</a:tableStyleId>
              </a:tblPr>
              <a:tblGrid>
                <a:gridCol w="4210243">
                  <a:extLst>
                    <a:ext uri="{9D8B030D-6E8A-4147-A177-3AD203B41FA5}">
                      <a16:colId xmlns="" xmlns:a16="http://schemas.microsoft.com/office/drawing/2014/main" val="20000"/>
                    </a:ext>
                  </a:extLst>
                </a:gridCol>
                <a:gridCol w="4644999">
                  <a:extLst>
                    <a:ext uri="{9D8B030D-6E8A-4147-A177-3AD203B41FA5}">
                      <a16:colId xmlns="" xmlns:a16="http://schemas.microsoft.com/office/drawing/2014/main" val="20001"/>
                    </a:ext>
                  </a:extLst>
                </a:gridCol>
              </a:tblGrid>
              <a:tr h="254000">
                <a:tc>
                  <a:txBody>
                    <a:bodyPr/>
                    <a:lstStyle/>
                    <a:p>
                      <a:pPr algn="ctr"/>
                      <a:r>
                        <a:rPr lang="en-US" sz="1100" dirty="0"/>
                        <a:t>Option 1: Original Medicare</a:t>
                      </a:r>
                    </a:p>
                  </a:txBody>
                  <a:tcPr/>
                </a:tc>
                <a:tc>
                  <a:txBody>
                    <a:bodyPr/>
                    <a:lstStyle/>
                    <a:p>
                      <a:pPr algn="ctr"/>
                      <a:r>
                        <a:rPr lang="en-US" sz="1100" dirty="0"/>
                        <a:t>Option 2: Medicare Advantage (Part C)</a:t>
                      </a:r>
                    </a:p>
                  </a:txBody>
                  <a:tcPr/>
                </a:tc>
                <a:extLst>
                  <a:ext uri="{0D108BD9-81ED-4DB2-BD59-A6C34878D82A}">
                    <a16:rowId xmlns="" xmlns:a16="http://schemas.microsoft.com/office/drawing/2014/main" val="10000"/>
                  </a:ext>
                </a:extLst>
              </a:tr>
              <a:tr h="254000">
                <a:tc>
                  <a:txBody>
                    <a:bodyPr/>
                    <a:lstStyle/>
                    <a:p>
                      <a:pPr algn="ctr"/>
                      <a:r>
                        <a:rPr lang="en-US" sz="1100" dirty="0">
                          <a:solidFill>
                            <a:schemeClr val="tx2"/>
                          </a:solidFill>
                        </a:rPr>
                        <a:t>This includes Part A </a:t>
                      </a:r>
                      <a:r>
                        <a:rPr lang="en-US" sz="1100" dirty="0" smtClean="0">
                          <a:solidFill>
                            <a:schemeClr val="tx2"/>
                          </a:solidFill>
                        </a:rPr>
                        <a:t>and/or Part B</a:t>
                      </a:r>
                      <a:r>
                        <a:rPr lang="en-US" sz="1100" dirty="0">
                          <a:solidFill>
                            <a:schemeClr val="tx2"/>
                          </a:solidFill>
                        </a:rPr>
                        <a:t>.</a:t>
                      </a:r>
                    </a:p>
                  </a:txBody>
                  <a:tcPr>
                    <a:noFill/>
                  </a:tcPr>
                </a:tc>
                <a:tc>
                  <a:txBody>
                    <a:bodyPr/>
                    <a:lstStyle/>
                    <a:p>
                      <a:pPr marL="0" marR="0" indent="0" algn="ctr" defTabSz="342892" rtl="0" eaLnBrk="1" fontAlgn="auto" latinLnBrk="0" hangingPunct="1">
                        <a:lnSpc>
                          <a:spcPct val="100000"/>
                        </a:lnSpc>
                        <a:spcBef>
                          <a:spcPts val="0"/>
                        </a:spcBef>
                        <a:spcAft>
                          <a:spcPts val="0"/>
                        </a:spcAft>
                        <a:buClrTx/>
                        <a:buSzTx/>
                        <a:buFontTx/>
                        <a:buNone/>
                        <a:tabLst/>
                        <a:defRPr/>
                      </a:pPr>
                      <a:r>
                        <a:rPr lang="en-US" sz="1100" dirty="0">
                          <a:solidFill>
                            <a:schemeClr val="tx2"/>
                          </a:solidFill>
                        </a:rPr>
                        <a:t>These</a:t>
                      </a:r>
                      <a:r>
                        <a:rPr lang="en-US" sz="1100" baseline="0" dirty="0">
                          <a:solidFill>
                            <a:schemeClr val="tx2"/>
                          </a:solidFill>
                        </a:rPr>
                        <a:t> plans are like HMOs or PPOs and </a:t>
                      </a:r>
                      <a:r>
                        <a:rPr lang="en-US" sz="1100" baseline="0" dirty="0" smtClean="0">
                          <a:solidFill>
                            <a:schemeClr val="tx2"/>
                          </a:solidFill>
                        </a:rPr>
                        <a:t>typically include Part D.</a:t>
                      </a:r>
                      <a:endParaRPr lang="en-US" sz="1100" dirty="0">
                        <a:solidFill>
                          <a:schemeClr val="tx2"/>
                        </a:solidFill>
                      </a:endParaRPr>
                    </a:p>
                  </a:txBody>
                  <a:tcPr>
                    <a:noFill/>
                  </a:tcPr>
                </a:tc>
                <a:extLst>
                  <a:ext uri="{0D108BD9-81ED-4DB2-BD59-A6C34878D82A}">
                    <a16:rowId xmlns="" xmlns:a16="http://schemas.microsoft.com/office/drawing/2014/main" val="10001"/>
                  </a:ext>
                </a:extLst>
              </a:tr>
            </a:tbl>
          </a:graphicData>
        </a:graphic>
      </p:graphicFrame>
      <p:grpSp>
        <p:nvGrpSpPr>
          <p:cNvPr id="6" name="Group 5" descr="Option 1: includes a diagram of Original Medicare; Part A and/or Part B" title="Your 2 Main Medicare Coverage Choices"/>
          <p:cNvGrpSpPr/>
          <p:nvPr/>
        </p:nvGrpSpPr>
        <p:grpSpPr>
          <a:xfrm>
            <a:off x="1037334" y="2172261"/>
            <a:ext cx="2943963" cy="3135829"/>
            <a:chOff x="1037334" y="2172261"/>
            <a:chExt cx="2943963" cy="3135829"/>
          </a:xfrm>
        </p:grpSpPr>
        <p:pic>
          <p:nvPicPr>
            <p:cNvPr id="79" name="Picture 78"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5278" y="2213108"/>
              <a:ext cx="528634" cy="299268"/>
            </a:xfrm>
            <a:prstGeom prst="rect">
              <a:avLst/>
            </a:prstGeom>
          </p:spPr>
        </p:pic>
        <p:pic>
          <p:nvPicPr>
            <p:cNvPr id="80" name="Picture 79" title="Part B ic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3052" y="2173353"/>
              <a:ext cx="425519" cy="384279"/>
            </a:xfrm>
            <a:prstGeom prst="rect">
              <a:avLst/>
            </a:prstGeom>
          </p:spPr>
        </p:pic>
        <p:pic>
          <p:nvPicPr>
            <p:cNvPr id="81" name="Picture 80"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3969" y="3398099"/>
              <a:ext cx="409302" cy="289660"/>
            </a:xfrm>
            <a:prstGeom prst="rect">
              <a:avLst/>
            </a:prstGeom>
          </p:spPr>
        </p:pic>
        <p:sp>
          <p:nvSpPr>
            <p:cNvPr id="82" name="TextBox 81"/>
            <p:cNvSpPr txBox="1"/>
            <p:nvPr/>
          </p:nvSpPr>
          <p:spPr>
            <a:xfrm>
              <a:off x="1037334" y="2475688"/>
              <a:ext cx="1485472"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83" name="Plus 82"/>
            <p:cNvSpPr/>
            <p:nvPr/>
          </p:nvSpPr>
          <p:spPr>
            <a:xfrm>
              <a:off x="2373752" y="2172261"/>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84" name="TextBox 83"/>
            <p:cNvSpPr txBox="1"/>
            <p:nvPr/>
          </p:nvSpPr>
          <p:spPr>
            <a:xfrm>
              <a:off x="2511151" y="2475688"/>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85" name="TextBox 84"/>
            <p:cNvSpPr txBox="1"/>
            <p:nvPr/>
          </p:nvSpPr>
          <p:spPr>
            <a:xfrm>
              <a:off x="1044831" y="2979864"/>
              <a:ext cx="2901338" cy="300210"/>
            </a:xfrm>
            <a:prstGeom prst="rect">
              <a:avLst/>
            </a:prstGeom>
            <a:solidFill>
              <a:schemeClr val="accent1"/>
            </a:solidFill>
          </p:spPr>
          <p:txBody>
            <a:bodyPr wrap="square" rtlCol="0">
              <a:spAutoFit/>
            </a:bodyPr>
            <a:lstStyle/>
            <a:p>
              <a:pPr algn="ctr"/>
              <a:r>
                <a:rPr lang="en-US" sz="1351" b="1" dirty="0">
                  <a:solidFill>
                    <a:schemeClr val="bg1"/>
                  </a:solidFill>
                </a:rPr>
                <a:t>You can add:</a:t>
              </a:r>
            </a:p>
          </p:txBody>
        </p:sp>
        <p:sp>
          <p:nvSpPr>
            <p:cNvPr id="86" name="TextBox 85"/>
            <p:cNvSpPr txBox="1"/>
            <p:nvPr/>
          </p:nvSpPr>
          <p:spPr>
            <a:xfrm>
              <a:off x="1095167" y="3645596"/>
              <a:ext cx="2775568" cy="508088"/>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sp>
          <p:nvSpPr>
            <p:cNvPr id="87" name="TextBox 86"/>
            <p:cNvSpPr txBox="1"/>
            <p:nvPr/>
          </p:nvSpPr>
          <p:spPr>
            <a:xfrm>
              <a:off x="1037334" y="4180453"/>
              <a:ext cx="2901339" cy="300210"/>
            </a:xfrm>
            <a:prstGeom prst="rect">
              <a:avLst/>
            </a:prstGeom>
            <a:solidFill>
              <a:schemeClr val="accent1"/>
            </a:solidFill>
          </p:spPr>
          <p:txBody>
            <a:bodyPr wrap="square" rtlCol="0">
              <a:spAutoFit/>
            </a:bodyPr>
            <a:lstStyle/>
            <a:p>
              <a:pPr algn="ctr"/>
              <a:r>
                <a:rPr lang="en-US" sz="1351" b="1" dirty="0">
                  <a:solidFill>
                    <a:schemeClr val="bg1"/>
                  </a:solidFill>
                </a:rPr>
                <a:t>You can also add:</a:t>
              </a:r>
            </a:p>
          </p:txBody>
        </p:sp>
        <p:pic>
          <p:nvPicPr>
            <p:cNvPr id="88" name="Picture 87"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3969" y="4503623"/>
              <a:ext cx="409031" cy="346637"/>
            </a:xfrm>
            <a:prstGeom prst="rect">
              <a:avLst/>
            </a:prstGeom>
          </p:spPr>
        </p:pic>
        <p:sp>
          <p:nvSpPr>
            <p:cNvPr id="89" name="TextBox 88"/>
            <p:cNvSpPr txBox="1"/>
            <p:nvPr/>
          </p:nvSpPr>
          <p:spPr>
            <a:xfrm>
              <a:off x="1262244" y="4800002"/>
              <a:ext cx="2466509" cy="508088"/>
            </a:xfrm>
            <a:prstGeom prst="rect">
              <a:avLst/>
            </a:prstGeom>
            <a:noFill/>
          </p:spPr>
          <p:txBody>
            <a:bodyPr wrap="non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grpSp>
      <p:cxnSp>
        <p:nvCxnSpPr>
          <p:cNvPr id="90" name="Straight Connector 89" title="dotted line"/>
          <p:cNvCxnSpPr/>
          <p:nvPr/>
        </p:nvCxnSpPr>
        <p:spPr>
          <a:xfrm flipH="1">
            <a:off x="4392329" y="1904067"/>
            <a:ext cx="1031" cy="348996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nvGrpSpPr>
          <p:cNvPr id="5" name="Group 4" descr="Option 2: Medicare Advantage (Part C) diagram" title="Your 2 Main Medicare Coverge Choices"/>
          <p:cNvGrpSpPr/>
          <p:nvPr/>
        </p:nvGrpSpPr>
        <p:grpSpPr>
          <a:xfrm>
            <a:off x="5373594" y="2375714"/>
            <a:ext cx="2891025" cy="1908441"/>
            <a:chOff x="5373594" y="2375714"/>
            <a:chExt cx="2891025" cy="1908441"/>
          </a:xfrm>
        </p:grpSpPr>
        <p:pic>
          <p:nvPicPr>
            <p:cNvPr id="92" name="Picture 91"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1431" y="2435947"/>
              <a:ext cx="528635" cy="292351"/>
            </a:xfrm>
            <a:prstGeom prst="rect">
              <a:avLst/>
            </a:prstGeom>
          </p:spPr>
        </p:pic>
        <p:sp>
          <p:nvSpPr>
            <p:cNvPr id="93" name="Plus 92" title="and sign"/>
            <p:cNvSpPr/>
            <p:nvPr/>
          </p:nvSpPr>
          <p:spPr>
            <a:xfrm>
              <a:off x="6701348" y="2520089"/>
              <a:ext cx="218399"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94" name="Picture 93" title="Part B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68272" y="2375714"/>
              <a:ext cx="425519" cy="375399"/>
            </a:xfrm>
            <a:prstGeom prst="rect">
              <a:avLst/>
            </a:prstGeom>
          </p:spPr>
        </p:pic>
        <p:sp>
          <p:nvSpPr>
            <p:cNvPr id="95" name="Plus 94" title="Plus sign indicating Part D usually is included in Part C coverage"/>
            <p:cNvSpPr/>
            <p:nvPr/>
          </p:nvSpPr>
          <p:spPr>
            <a:xfrm>
              <a:off x="6701348" y="3194470"/>
              <a:ext cx="218399" cy="26122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96" name="Picture 95" title="Part D ico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78001" y="3520277"/>
              <a:ext cx="465092" cy="321535"/>
            </a:xfrm>
            <a:prstGeom prst="rect">
              <a:avLst/>
            </a:prstGeom>
          </p:spPr>
        </p:pic>
        <p:sp>
          <p:nvSpPr>
            <p:cNvPr id="97" name="TextBox 96"/>
            <p:cNvSpPr txBox="1"/>
            <p:nvPr/>
          </p:nvSpPr>
          <p:spPr>
            <a:xfrm>
              <a:off x="5373594" y="2671153"/>
              <a:ext cx="1485471"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98" name="TextBox 97"/>
            <p:cNvSpPr txBox="1"/>
            <p:nvPr/>
          </p:nvSpPr>
          <p:spPr>
            <a:xfrm>
              <a:off x="6777906" y="2671152"/>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99" name="TextBox 98"/>
            <p:cNvSpPr txBox="1"/>
            <p:nvPr/>
          </p:nvSpPr>
          <p:spPr>
            <a:xfrm>
              <a:off x="5489051" y="3776067"/>
              <a:ext cx="2775568" cy="508088"/>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grpSp>
    </p:spTree>
    <p:extLst>
      <p:ext uri="{BB962C8B-B14F-4D97-AF65-F5344CB8AC3E}">
        <p14:creationId xmlns:p14="http://schemas.microsoft.com/office/powerpoint/2010/main" val="1403835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Slide describes when enrollment in Medicare Part A and Part B is automatic." title="Automatic Enrollment- Part A and Part B"/>
          <p:cNvSpPr>
            <a:spLocks noGrp="1"/>
          </p:cNvSpPr>
          <p:nvPr>
            <p:ph type="title"/>
          </p:nvPr>
        </p:nvSpPr>
        <p:spPr>
          <a:xfrm>
            <a:off x="266699" y="1"/>
            <a:ext cx="8626567" cy="1026694"/>
          </a:xfrm>
        </p:spPr>
        <p:txBody>
          <a:bodyPr>
            <a:noAutofit/>
          </a:bodyPr>
          <a:lstStyle/>
          <a:p>
            <a:r>
              <a:rPr lang="en-US" dirty="0" smtClean="0"/>
              <a:t>Automatic Enrollment—Part A and Part B</a:t>
            </a:r>
            <a:endParaRPr lang="en-US" dirty="0"/>
          </a:p>
        </p:txBody>
      </p:sp>
      <p:sp>
        <p:nvSpPr>
          <p:cNvPr id="2" name="Content Placeholder 1" descr="Automatic enrollment for those receiving&#10;Social Security benefits&#10;Railroad Retirement Board benefits&#10;Initial Enrollment Package &#10;Mailed 3 months before&#10;65 or&#10;25th month of disability benefits&#10;Includes your Medicare card&#10;" title="Automatic Enrollment- Medicare Part A and Part B"/>
          <p:cNvSpPr>
            <a:spLocks noGrp="1"/>
          </p:cNvSpPr>
          <p:nvPr>
            <p:ph idx="1"/>
          </p:nvPr>
        </p:nvSpPr>
        <p:spPr/>
        <p:txBody>
          <a:bodyPr/>
          <a:lstStyle/>
          <a:p>
            <a:pPr marL="339725" indent="-339725"/>
            <a:r>
              <a:rPr lang="en-US" dirty="0" smtClean="0"/>
              <a:t>Automatic enrollment for those receiving</a:t>
            </a:r>
          </a:p>
          <a:p>
            <a:pPr marL="574675" lvl="1" indent="-230188"/>
            <a:r>
              <a:rPr lang="en-US" dirty="0" smtClean="0"/>
              <a:t>Social Security benefits</a:t>
            </a:r>
          </a:p>
          <a:p>
            <a:pPr marL="574675" lvl="1" indent="-230188"/>
            <a:r>
              <a:rPr lang="en-US" dirty="0" smtClean="0"/>
              <a:t>Railroad Retirement Board benefits</a:t>
            </a:r>
          </a:p>
          <a:p>
            <a:pPr marL="339725" indent="-339725"/>
            <a:r>
              <a:rPr lang="en-US" dirty="0" smtClean="0"/>
              <a:t>Initial Enrollment Package </a:t>
            </a:r>
          </a:p>
          <a:p>
            <a:pPr marL="574675" lvl="1" indent="-231775"/>
            <a:r>
              <a:rPr lang="en-US" dirty="0" smtClean="0"/>
              <a:t>Mailed 3 months before</a:t>
            </a:r>
          </a:p>
          <a:p>
            <a:pPr marL="973138" lvl="2" indent="-327025"/>
            <a:r>
              <a:rPr lang="en-US" dirty="0" smtClean="0"/>
              <a:t>65 or</a:t>
            </a:r>
          </a:p>
          <a:p>
            <a:pPr marL="973138" lvl="2" indent="-327025"/>
            <a:r>
              <a:rPr lang="en-US" dirty="0" smtClean="0"/>
              <a:t>25th month of disability benefits</a:t>
            </a:r>
          </a:p>
          <a:p>
            <a:pPr marL="633413" lvl="1" indent="-288925"/>
            <a:r>
              <a:rPr lang="en-US" dirty="0" smtClean="0"/>
              <a:t>Includes your Medicare card</a:t>
            </a:r>
          </a:p>
          <a:p>
            <a:endParaRPr lang="en-US" dirty="0"/>
          </a:p>
        </p:txBody>
      </p:sp>
      <p:sp>
        <p:nvSpPr>
          <p:cNvPr id="3" name="Date Placeholder 2"/>
          <p:cNvSpPr>
            <a:spLocks noGrp="1"/>
          </p:cNvSpPr>
          <p:nvPr>
            <p:ph type="dt" sz="half" idx="10"/>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8</a:t>
            </a:fld>
            <a:endParaRPr lang="en-US" dirty="0"/>
          </a:p>
        </p:txBody>
      </p:sp>
      <p:pic>
        <p:nvPicPr>
          <p:cNvPr id="9" name="Picture 8" descr="2018 Welcome to Medicare booklet cover page image" title="Automatic Enrollment--Part A and Part B"/>
          <p:cNvPicPr>
            <a:picLocks noChangeAspect="1"/>
          </p:cNvPicPr>
          <p:nvPr/>
        </p:nvPicPr>
        <p:blipFill>
          <a:blip r:embed="rId3"/>
          <a:stretch>
            <a:fillRect/>
          </a:stretch>
        </p:blipFill>
        <p:spPr>
          <a:xfrm>
            <a:off x="6246362" y="2686838"/>
            <a:ext cx="2549691" cy="1645920"/>
          </a:xfrm>
          <a:prstGeom prst="rect">
            <a:avLst/>
          </a:prstGeom>
          <a:ln>
            <a:solidFill>
              <a:schemeClr val="tx1"/>
            </a:solidFill>
          </a:ln>
        </p:spPr>
      </p:pic>
    </p:spTree>
    <p:extLst>
      <p:ext uri="{BB962C8B-B14F-4D97-AF65-F5344CB8AC3E}">
        <p14:creationId xmlns:p14="http://schemas.microsoft.com/office/powerpoint/2010/main" val="957569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descr="Medicare card description" title="Medicare Card"/>
          <p:cNvSpPr>
            <a:spLocks noGrp="1" noChangeArrowheads="1"/>
          </p:cNvSpPr>
          <p:nvPr>
            <p:ph type="title"/>
          </p:nvPr>
        </p:nvSpPr>
        <p:spPr/>
        <p:txBody>
          <a:bodyPr/>
          <a:lstStyle/>
          <a:p>
            <a:r>
              <a:rPr lang="en-US" dirty="0" smtClean="0"/>
              <a:t>Medicare Card</a:t>
            </a:r>
          </a:p>
        </p:txBody>
      </p:sp>
      <p:sp>
        <p:nvSpPr>
          <p:cNvPr id="8" name="Content Placeholder 7" descr="Keep it and accept Medicare Part A and Part B&#10;Return it to refuse Part B&#10;Follow instructions on back of card&#10;" title="Medicare card description"/>
          <p:cNvSpPr>
            <a:spLocks noGrp="1"/>
          </p:cNvSpPr>
          <p:nvPr>
            <p:ph idx="1"/>
          </p:nvPr>
        </p:nvSpPr>
        <p:spPr>
          <a:xfrm>
            <a:off x="427703" y="1171074"/>
            <a:ext cx="8259097" cy="5005889"/>
          </a:xfrm>
        </p:spPr>
        <p:txBody>
          <a:bodyPr/>
          <a:lstStyle/>
          <a:p>
            <a:pPr marL="398463" indent="-398463"/>
            <a:r>
              <a:rPr lang="en-US" dirty="0" smtClean="0"/>
              <a:t>Keep it and accept Medicare Part A and Part B</a:t>
            </a:r>
          </a:p>
          <a:p>
            <a:pPr marL="398463" indent="-398463"/>
            <a:r>
              <a:rPr lang="en-US" dirty="0" smtClean="0"/>
              <a:t>Return it to refuse Part B</a:t>
            </a:r>
          </a:p>
          <a:p>
            <a:pPr marL="738188" lvl="1" indent="-330200"/>
            <a:r>
              <a:rPr lang="en-US" dirty="0" smtClean="0"/>
              <a:t>Follow instructions on back of card</a:t>
            </a:r>
            <a:endParaRPr lang="en-US" dirty="0"/>
          </a:p>
        </p:txBody>
      </p:sp>
      <p:sp>
        <p:nvSpPr>
          <p:cNvPr id="13" name="TextBox 12" descr="Front" title="Front"/>
          <p:cNvSpPr txBox="1"/>
          <p:nvPr/>
        </p:nvSpPr>
        <p:spPr>
          <a:xfrm>
            <a:off x="2303022" y="3447827"/>
            <a:ext cx="1152049" cy="300082"/>
          </a:xfrm>
          <a:prstGeom prst="rect">
            <a:avLst/>
          </a:prstGeom>
          <a:solidFill>
            <a:schemeClr val="accent1">
              <a:lumMod val="75000"/>
            </a:schemeClr>
          </a:solidFill>
        </p:spPr>
        <p:txBody>
          <a:bodyPr wrap="square" rtlCol="0">
            <a:spAutoFit/>
          </a:bodyPr>
          <a:lstStyle/>
          <a:p>
            <a:pPr algn="ctr"/>
            <a:r>
              <a:rPr lang="en-US" sz="1350" b="1" dirty="0">
                <a:solidFill>
                  <a:prstClr val="white"/>
                </a:solidFill>
              </a:rPr>
              <a:t>Front</a:t>
            </a:r>
          </a:p>
        </p:txBody>
      </p:sp>
      <p:sp>
        <p:nvSpPr>
          <p:cNvPr id="21" name="TextBox 20" descr="Back" title="Back"/>
          <p:cNvSpPr txBox="1"/>
          <p:nvPr/>
        </p:nvSpPr>
        <p:spPr>
          <a:xfrm>
            <a:off x="5543551" y="3461951"/>
            <a:ext cx="1152049" cy="300082"/>
          </a:xfrm>
          <a:prstGeom prst="rect">
            <a:avLst/>
          </a:prstGeom>
          <a:solidFill>
            <a:schemeClr val="accent1">
              <a:lumMod val="75000"/>
            </a:schemeClr>
          </a:solidFill>
        </p:spPr>
        <p:txBody>
          <a:bodyPr wrap="square" rtlCol="0">
            <a:spAutoFit/>
          </a:bodyPr>
          <a:lstStyle/>
          <a:p>
            <a:pPr algn="ctr"/>
            <a:r>
              <a:rPr lang="en-US" sz="1350" b="1" dirty="0">
                <a:solidFill>
                  <a:prstClr val="white"/>
                </a:solidFill>
              </a:rPr>
              <a:t>Back</a:t>
            </a:r>
          </a:p>
        </p:txBody>
      </p:sp>
      <p:sp>
        <p:nvSpPr>
          <p:cNvPr id="2" name="Date Placeholder 1"/>
          <p:cNvSpPr>
            <a:spLocks noGrp="1"/>
          </p:cNvSpPr>
          <p:nvPr>
            <p:ph type="dt" sz="half" idx="10"/>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Getting Started With Medicare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9</a:t>
            </a:fld>
            <a:endParaRPr lang="en-US" dirty="0"/>
          </a:p>
        </p:txBody>
      </p:sp>
      <p:pic>
        <p:nvPicPr>
          <p:cNvPr id="6" name="Picture 5" descr="Front view of new Medicare card" title="Medicare Card"/>
          <p:cNvPicPr>
            <a:picLocks noChangeAspect="1"/>
          </p:cNvPicPr>
          <p:nvPr/>
        </p:nvPicPr>
        <p:blipFill>
          <a:blip r:embed="rId4"/>
          <a:stretch>
            <a:fillRect/>
          </a:stretch>
        </p:blipFill>
        <p:spPr>
          <a:xfrm>
            <a:off x="1421921" y="3848851"/>
            <a:ext cx="2914250" cy="1828800"/>
          </a:xfrm>
          <a:prstGeom prst="rect">
            <a:avLst/>
          </a:prstGeom>
          <a:ln>
            <a:solidFill>
              <a:schemeClr val="tx1"/>
            </a:solidFill>
          </a:ln>
        </p:spPr>
      </p:pic>
      <p:pic>
        <p:nvPicPr>
          <p:cNvPr id="7" name="Picture 6" descr="Back view of new Medicare card." title="Medicare Card"/>
          <p:cNvPicPr>
            <a:picLocks noChangeAspect="1"/>
          </p:cNvPicPr>
          <p:nvPr/>
        </p:nvPicPr>
        <p:blipFill>
          <a:blip r:embed="rId5"/>
          <a:stretch>
            <a:fillRect/>
          </a:stretch>
        </p:blipFill>
        <p:spPr>
          <a:xfrm>
            <a:off x="4651163" y="3848851"/>
            <a:ext cx="2927774" cy="1828800"/>
          </a:xfrm>
          <a:prstGeom prst="rect">
            <a:avLst/>
          </a:prstGeom>
          <a:ln>
            <a:solidFill>
              <a:schemeClr val="tx1"/>
            </a:solidFill>
          </a:ln>
        </p:spPr>
      </p:pic>
    </p:spTree>
    <p:custDataLst>
      <p:tags r:id="rId1"/>
    </p:custDataLst>
    <p:extLst>
      <p:ext uri="{BB962C8B-B14F-4D97-AF65-F5344CB8AC3E}">
        <p14:creationId xmlns:p14="http://schemas.microsoft.com/office/powerpoint/2010/main" val="303426677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5687438E-5A0B-49A1-93AD-3CCD7DF03B27}"/>
    </a:ext>
  </a:ext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2016ntpPowerPointTemplate11_5_15</Template>
  <TotalTime>13898</TotalTime>
  <Words>18844</Words>
  <Application>Microsoft Office PowerPoint</Application>
  <PresentationFormat>On-screen Show (4:3)</PresentationFormat>
  <Paragraphs>1423</Paragraphs>
  <Slides>65</Slides>
  <Notes>65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65</vt:i4>
      </vt:variant>
    </vt:vector>
  </HeadingPairs>
  <TitlesOfParts>
    <vt:vector size="80" baseType="lpstr">
      <vt:lpstr>Arial</vt:lpstr>
      <vt:lpstr>Avenir Book</vt:lpstr>
      <vt:lpstr>Avenir Heavy</vt:lpstr>
      <vt:lpstr>Bradley Hand ITC</vt:lpstr>
      <vt:lpstr>Calibri</vt:lpstr>
      <vt:lpstr>Calibri </vt:lpstr>
      <vt:lpstr>Calibri Light</vt:lpstr>
      <vt:lpstr>Courier New</vt:lpstr>
      <vt:lpstr>Minion Pro</vt:lpstr>
      <vt:lpstr>Times New Roman</vt:lpstr>
      <vt:lpstr>Wingdings</vt:lpstr>
      <vt:lpstr>1_Custom Design</vt:lpstr>
      <vt:lpstr>6_Custom Design</vt:lpstr>
      <vt:lpstr>2_Custom Design</vt:lpstr>
      <vt:lpstr>Custom Design</vt:lpstr>
      <vt:lpstr>Medicare—Getting Started</vt:lpstr>
      <vt:lpstr>Contents</vt:lpstr>
      <vt:lpstr>Session Objectives</vt:lpstr>
      <vt:lpstr>Lesson 1—What Is Medicare?</vt:lpstr>
      <vt:lpstr>What Agencies are Responsible for Medicare?</vt:lpstr>
      <vt:lpstr>What are the 4 Parts of Medicare?</vt:lpstr>
      <vt:lpstr>Your 2 Main Medicare Coverage Choices</vt:lpstr>
      <vt:lpstr>Automatic Enrollment—Part A and Part B</vt:lpstr>
      <vt:lpstr>Medicare Card</vt:lpstr>
      <vt:lpstr>You Must Take Action to Enroll in Medicare When It’s Not Automatic</vt:lpstr>
      <vt:lpstr>When to Enroll in Medicare</vt:lpstr>
      <vt:lpstr> General Enrollment Period (GEP) </vt:lpstr>
      <vt:lpstr>Premium Part A and Part B  Special Enrollment Period (SEP)</vt:lpstr>
      <vt:lpstr>Check Your Knowledge―Question 1</vt:lpstr>
      <vt:lpstr>Lesson 2—Decision: How Do I Want  to Get My Medicare Coverage?</vt:lpstr>
      <vt:lpstr>Original Medicare  Part A—Hospital Insurance</vt:lpstr>
      <vt:lpstr>Original Medicare  Part A—Hospital Insurance (continued)</vt:lpstr>
      <vt:lpstr>Paying for Medicare Part A</vt:lpstr>
      <vt:lpstr>Part A—What You Pay  in Original Medicare</vt:lpstr>
      <vt:lpstr>Benefit Periods</vt:lpstr>
      <vt:lpstr> Decision: Do I Need to Sign up for Part A? </vt:lpstr>
      <vt:lpstr>Original Medicare  Part B—Medical Insurance</vt:lpstr>
      <vt:lpstr>What You Pay—Part B Premiums</vt:lpstr>
      <vt:lpstr>Monthly Part B Standard Premium—Income-Related Medicare Adjustment Amount for 2018</vt:lpstr>
      <vt:lpstr>Part B—What You Pay in Original Medicare</vt:lpstr>
      <vt:lpstr>Decision: Should I Keep/Sign up for Part B?</vt:lpstr>
      <vt:lpstr>When You Must Have Part B</vt:lpstr>
      <vt:lpstr>Part B and Active Employment </vt:lpstr>
      <vt:lpstr>Check Your Knowledge―Question 2</vt:lpstr>
      <vt:lpstr>Check Your Knowledge―Question 3</vt:lpstr>
      <vt:lpstr>Lesson 3—What’s a Medigap Policy?</vt:lpstr>
      <vt:lpstr>Medigap Plan Types</vt:lpstr>
      <vt:lpstr>Decision: Do I Need a Medigap Policy?</vt:lpstr>
      <vt:lpstr>When Is the Best Time  to Buy a Medigap Policy?</vt:lpstr>
      <vt:lpstr>To Buy a Medigap Policy, Follow These Steps</vt:lpstr>
      <vt:lpstr>Check Your Knowledge—Question 4</vt:lpstr>
      <vt:lpstr>Lesson 4—Part D: Medicare Prescription  Drug Coverage</vt:lpstr>
      <vt:lpstr>How Medicare Part D Works </vt:lpstr>
      <vt:lpstr>Who can join Part D?</vt:lpstr>
      <vt:lpstr>When Can I Enroll in a Part D Plan?</vt:lpstr>
      <vt:lpstr>Choosing a Part D Plan</vt:lpstr>
      <vt:lpstr>Decision: Should I Enroll in a Part D Plan?</vt:lpstr>
      <vt:lpstr>Check Your Knowledge—Question 5</vt:lpstr>
      <vt:lpstr>Check Your Knowledge—Question 6 </vt:lpstr>
      <vt:lpstr>Lesson 5—Part C: Medicare Advantage</vt:lpstr>
      <vt:lpstr>How Medicare Advantage (MA) Plans Work</vt:lpstr>
      <vt:lpstr>When and How Can I Enroll in a  Medicare Advantage Plan?</vt:lpstr>
      <vt:lpstr>Decision: Should I Join a  Medicare Advantage Plan?</vt:lpstr>
      <vt:lpstr>Decision Comparison Summary:  How They Work</vt:lpstr>
      <vt:lpstr>  How Are Medigap Policies and Medicare Advantage Plans Different?   </vt:lpstr>
      <vt:lpstr>Check Your Knowledge―Question 7</vt:lpstr>
      <vt:lpstr>Check Your Knowledge—Question 8</vt:lpstr>
      <vt:lpstr>Lesson 6—Medicare and the  Health Insurance Marketplace </vt:lpstr>
      <vt:lpstr>Marketplace and Becoming  Eligible for Medicare</vt:lpstr>
      <vt:lpstr>Medicare for People With Disabilities  and the Marketplace</vt:lpstr>
      <vt:lpstr>Choosing Marketplace Instead of Medicare</vt:lpstr>
      <vt:lpstr>Check Your Knowledge—Question 9</vt:lpstr>
      <vt:lpstr>Lesson 7—Help for People with Limited Income and Resources</vt:lpstr>
      <vt:lpstr>How Are Medicare and Medicaid Different?</vt:lpstr>
      <vt:lpstr>2018 Medicare Savings Program  Income/Resource Limits</vt:lpstr>
      <vt:lpstr>Helpful Websites</vt:lpstr>
      <vt:lpstr>Key Points to Remember</vt:lpstr>
      <vt:lpstr>Acronyms</vt:lpstr>
      <vt:lpstr>Acronyms (continued)</vt:lpstr>
      <vt:lpstr>This Training is Provided by the</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Lare</dc:creator>
  <cp:lastModifiedBy>Leslie Long</cp:lastModifiedBy>
  <cp:revision>477</cp:revision>
  <cp:lastPrinted>2017-05-01T19:38:14Z</cp:lastPrinted>
  <dcterms:created xsi:type="dcterms:W3CDTF">2015-11-05T17:26:50Z</dcterms:created>
  <dcterms:modified xsi:type="dcterms:W3CDTF">2018-03-07T21:35:54Z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-787225515</vt:i4>
  </property>
  <property fmtid="{D5CDD505-2E9C-101B-9397-08002B2CF9AE}" pid="3" name="_NewReviewCycle">
    <vt:lpwstr/>
  </property>
  <property fmtid="{D5CDD505-2E9C-101B-9397-08002B2CF9AE}" pid="4" name="_EmailSubject">
    <vt:lpwstr>Mod 0 for CSG final review</vt:lpwstr>
  </property>
  <property fmtid="{D5CDD505-2E9C-101B-9397-08002B2CF9AE}" pid="5" name="_AuthorEmail">
    <vt:lpwstr>Erin.Gordon@cms.hhs.gov</vt:lpwstr>
  </property>
  <property fmtid="{D5CDD505-2E9C-101B-9397-08002B2CF9AE}" pid="6" name="_AuthorEmailDisplayName">
    <vt:lpwstr>Gordon, Erin M. (CMS/OC)</vt:lpwstr>
  </property>
  <property fmtid="{D5CDD505-2E9C-101B-9397-08002B2CF9AE}" pid="7" name="_PreviousAdHocReviewCycleID">
    <vt:i4>-151116614</vt:i4>
  </property>
</Properties>
</file>