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673" r:id="rId2"/>
    <p:sldMasterId id="2147483660" r:id="rId3"/>
    <p:sldMasterId id="2147483686" r:id="rId4"/>
    <p:sldMasterId id="2147483694" r:id="rId5"/>
  </p:sldMasterIdLst>
  <p:notesMasterIdLst>
    <p:notesMasterId r:id="rId55"/>
  </p:notesMasterIdLst>
  <p:handoutMasterIdLst>
    <p:handoutMasterId r:id="rId56"/>
  </p:handoutMasterIdLst>
  <p:sldIdLst>
    <p:sldId id="359" r:id="rId6"/>
    <p:sldId id="35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5" r:id="rId28"/>
    <p:sldId id="326" r:id="rId29"/>
    <p:sldId id="327" r:id="rId30"/>
    <p:sldId id="328" r:id="rId31"/>
    <p:sldId id="357" r:id="rId32"/>
    <p:sldId id="358" r:id="rId33"/>
    <p:sldId id="329" r:id="rId34"/>
    <p:sldId id="330" r:id="rId35"/>
    <p:sldId id="331" r:id="rId36"/>
    <p:sldId id="332" r:id="rId37"/>
    <p:sldId id="333" r:id="rId38"/>
    <p:sldId id="356" r:id="rId39"/>
    <p:sldId id="334" r:id="rId40"/>
    <p:sldId id="335" r:id="rId41"/>
    <p:sldId id="336" r:id="rId42"/>
    <p:sldId id="352" r:id="rId43"/>
    <p:sldId id="337" r:id="rId44"/>
    <p:sldId id="338" r:id="rId45"/>
    <p:sldId id="339" r:id="rId46"/>
    <p:sldId id="340" r:id="rId47"/>
    <p:sldId id="341" r:id="rId48"/>
    <p:sldId id="342" r:id="rId49"/>
    <p:sldId id="344" r:id="rId50"/>
    <p:sldId id="343" r:id="rId51"/>
    <p:sldId id="348" r:id="rId52"/>
    <p:sldId id="354" r:id="rId53"/>
    <p:sldId id="349"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Long" initials="LL" lastIdx="4" clrIdx="0">
    <p:extLst>
      <p:ext uri="{19B8F6BF-5375-455C-9EA6-DF929625EA0E}">
        <p15:presenceInfo xmlns:p15="http://schemas.microsoft.com/office/powerpoint/2012/main" userId="S-1-5-21-4095628063-3556742122-3606576086-120535" providerId="AD"/>
      </p:ext>
    </p:extLst>
  </p:cmAuthor>
  <p:cmAuthor id="2" name="Erin Gordon" initials="EG" lastIdx="10" clrIdx="1">
    <p:extLst>
      <p:ext uri="{19B8F6BF-5375-455C-9EA6-DF929625EA0E}">
        <p15:presenceInfo xmlns:p15="http://schemas.microsoft.com/office/powerpoint/2012/main" userId="S-1-5-21-4095628063-3556742122-3606576086-10842" providerId="AD"/>
      </p:ext>
    </p:extLst>
  </p:cmAuthor>
  <p:cmAuthor id="3" name="Marc Wernick" initials="MW" lastIdx="9" clrIdx="2">
    <p:extLst>
      <p:ext uri="{19B8F6BF-5375-455C-9EA6-DF929625EA0E}">
        <p15:presenceInfo xmlns:p15="http://schemas.microsoft.com/office/powerpoint/2012/main" userId="S-1-5-21-4095628063-3556742122-3606576086-161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5405" autoAdjust="0"/>
  </p:normalViewPr>
  <p:slideViewPr>
    <p:cSldViewPr snapToGrid="0">
      <p:cViewPr varScale="1">
        <p:scale>
          <a:sx n="86" d="100"/>
          <a:sy n="86" d="100"/>
        </p:scale>
        <p:origin x="1224" y="58"/>
      </p:cViewPr>
      <p:guideLst/>
    </p:cSldViewPr>
  </p:slideViewPr>
  <p:outlineViewPr>
    <p:cViewPr>
      <p:scale>
        <a:sx n="33" d="100"/>
        <a:sy n="33" d="100"/>
      </p:scale>
      <p:origin x="0" y="-4276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1" d="100"/>
          <a:sy n="91" d="100"/>
        </p:scale>
        <p:origin x="1670"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395AC8A-8E82-489B-812B-3F7830389674}" type="datetimeFigureOut">
              <a:rPr lang="en-US" smtClean="0"/>
              <a:t>04/25/2018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95B40-89D2-461C-81A4-4605B44C96A0}" type="slidenum">
              <a:rPr lang="en-US" smtClean="0"/>
              <a:t>‹#›</a:t>
            </a:fld>
            <a:endParaRPr lang="en-US" dirty="0"/>
          </a:p>
        </p:txBody>
      </p:sp>
    </p:spTree>
    <p:extLst>
      <p:ext uri="{BB962C8B-B14F-4D97-AF65-F5344CB8AC3E}">
        <p14:creationId xmlns:p14="http://schemas.microsoft.com/office/powerpoint/2010/main" val="3064763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6413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081346"/>
            <a:ext cx="5608320" cy="4444133"/>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77B103-16DD-4E5B-B7FE-8CB91BD629A9}" type="slidenum">
              <a:rPr lang="en-US" smtClean="0"/>
              <a:t>‹#›</a:t>
            </a:fld>
            <a:endParaRPr lang="en-US" dirty="0"/>
          </a:p>
        </p:txBody>
      </p:sp>
    </p:spTree>
    <p:extLst>
      <p:ext uri="{BB962C8B-B14F-4D97-AF65-F5344CB8AC3E}">
        <p14:creationId xmlns:p14="http://schemas.microsoft.com/office/powerpoint/2010/main" val="19280855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spcBef>
        <a:spcPts val="600"/>
      </a:spcBef>
      <a:defRPr sz="1200" kern="1200">
        <a:solidFill>
          <a:schemeClr val="tx1"/>
        </a:solidFill>
        <a:latin typeface="+mn-lt"/>
        <a:ea typeface="+mn-ea"/>
        <a:cs typeface="+mn-cs"/>
      </a:defRPr>
    </a:lvl1pPr>
    <a:lvl2pPr marL="171450" indent="-171450" algn="l" defTabSz="914400" rtl="0" eaLnBrk="1" latinLnBrk="0" hangingPunct="1">
      <a:spcBef>
        <a:spcPts val="600"/>
      </a:spcBef>
      <a:buFont typeface="Wingdings" panose="05000000000000000000" pitchFamily="2" charset="2"/>
      <a:buChar char="§"/>
      <a:defRPr sz="1200" kern="1200">
        <a:solidFill>
          <a:schemeClr val="tx1"/>
        </a:solidFill>
        <a:latin typeface="+mn-lt"/>
        <a:ea typeface="+mn-ea"/>
        <a:cs typeface="+mn-cs"/>
      </a:defRPr>
    </a:lvl2pPr>
    <a:lvl3pPr marL="346075"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512763" indent="-171450" algn="l" defTabSz="914400" rtl="0" eaLnBrk="1" latinLnBrk="0" hangingPunct="1">
      <a:spcBef>
        <a:spcPts val="600"/>
      </a:spcBef>
      <a:buSzPct val="50000"/>
      <a:buFont typeface="Wingdings" panose="05000000000000000000" pitchFamily="2" charset="2"/>
      <a:buChar char="q"/>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ms.gov/outreach-and-education/training/cmsnationaltrainingprogram/index.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edicare.gov/coverage/ab-aortic-aneurysm-screening.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healthfinder.gov/HealthTopics/Category/doctor-visits/screening-tests/talk-to-your-doctor-about-abdominal-aortic-aneurys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re.gov/coverage/alcohol-counseling.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dc.gov/vitalsigns/alcohol-screening-counseli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edicare.gov/coverage/bone-density.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medlineplus.gov/osteoporosis.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dicare.gov/coverage/mammogram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edicare.gov/coverage/cardiovascular-disease-behavioral-therapy.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edicare.gov/coverage/cardiovascular-disease-screening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coverage/cervical-vaginal-cancer-screenings.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vsearch.nlm.nih.gov/vivisimo/cgi-bin/query-meta?v:project=medlineplus&amp;v:sources=medlineplus-bundle&amp;query=fibroids&amp;_ga=1.225792538.1476407824.1481571855"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edicare.gov/coverage/colorectal-cancer-screenings.html#137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edicare.gov/coverage/colorectal-cancer-screening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edicare.gov/coverage/depression-screenings.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edicare.gov/coverage/diabetes-screenings.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go.cms.gov/mdp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ms.gov/Regulations-and-Guidance/Guidance/Rulings/Downloads/CMS1682R.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medicare.gov/Pubs/pdf/11022-Medicare-Diabetes-Coverage.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medicare.gov/coverage/diabetes-supplies-and-services.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medicare.gov/coverage/flu-shots.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edicare.gov/coverage/glaucoma-test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medicare.gov/coverage/hepatitis-b-shots.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edicare.gov/coverage/hepatitis-c-screening-test.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medicare.gov/coverage/hiv-screening.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medicare.gov/coverage/lung-cancer-screening.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medicare.gov/coverage/nutrition-therapy-services.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medicare.gov/coverage/obesity-screening-and-counseling.html"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ms.gov/Outreach-and-Education/Medicare-Learning-Network-MLN/MLNMattersArticles/downloads/MM7641.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medicare.gov/coverage/pneumococcal-shots.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medicare.gov/coverage/prostate-cancer-screenings.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medicare.gov/coverage/sexually-transmitted-infections-screening-and-counseling.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medicare.gov/coverage/smoking-and-tobacco-use-cessation.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medicare.gov/publication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dicare.gov/Pubs/pdf/10110.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7079.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088966"/>
            <a:ext cx="5608320" cy="4444133"/>
          </a:xfrm>
        </p:spPr>
        <p:txBody>
          <a:bodyPr/>
          <a:lstStyle/>
          <a:p>
            <a:r>
              <a:rPr lang="en-US" dirty="0"/>
              <a:t>Module 7 explains Medicare-covered preventive services. This training module was developed and approved by the Centers for Medicare &amp; Medicaid Services (CMS), the federal agency that administers Medicare, Medicaid, </a:t>
            </a:r>
            <a:r>
              <a:rPr lang="en-US" dirty="0">
                <a:ea typeface="Calibri"/>
              </a:rPr>
              <a:t>the Children’s Health Insurance Program (CHIP)</a:t>
            </a:r>
            <a:r>
              <a:rPr lang="en-US" dirty="0"/>
              <a:t>, and the Federally-facilitated Health Insurance Marketplace. </a:t>
            </a:r>
          </a:p>
          <a:p>
            <a:r>
              <a:rPr lang="en-US" dirty="0"/>
              <a:t>The information in this module was correct as of </a:t>
            </a:r>
            <a:r>
              <a:rPr lang="en-US" dirty="0" smtClean="0"/>
              <a:t>April 2018</a:t>
            </a:r>
            <a:r>
              <a:rPr lang="en-US" dirty="0"/>
              <a:t>. To check for an updated version, visit </a:t>
            </a:r>
            <a:r>
              <a:rPr lang="en-US" dirty="0">
                <a:hlinkClick r:id="rId3"/>
              </a:rPr>
              <a:t>CMS.gov/outreach-and-education/training/cmsnationaltrainingprogram/index.html</a:t>
            </a:r>
            <a:r>
              <a:rPr lang="en-US" dirty="0"/>
              <a:t>. </a:t>
            </a:r>
          </a:p>
          <a:p>
            <a:r>
              <a:rPr lang="en-US" dirty="0"/>
              <a:t>The CMS National Training Program provides this as an informational resource for our partners. It’s not a legal document nor intended for press purposes. The press can contact the CMS Press Office at </a:t>
            </a:r>
            <a:r>
              <a:rPr lang="en-US" dirty="0">
                <a:hlinkClick r:id="rId4"/>
              </a:rPr>
              <a:t>press@cms.hhs.gov</a:t>
            </a:r>
            <a:r>
              <a:rPr lang="en-US" dirty="0"/>
              <a:t>. Official Medicare </a:t>
            </a:r>
            <a:r>
              <a:rPr lang="en-US" dirty="0" smtClean="0"/>
              <a:t>Program </a:t>
            </a:r>
            <a:r>
              <a:rPr lang="en-US" dirty="0"/>
              <a:t>legal guidance is contained in the relevant statutes, regulations, and rulings.</a:t>
            </a:r>
          </a:p>
          <a:p>
            <a:endParaRPr lang="en-US" dirty="0"/>
          </a:p>
          <a:p>
            <a:endParaRPr lang="en-US" dirty="0"/>
          </a:p>
        </p:txBody>
      </p:sp>
    </p:spTree>
    <p:extLst>
      <p:ext uri="{BB962C8B-B14F-4D97-AF65-F5344CB8AC3E}">
        <p14:creationId xmlns:p14="http://schemas.microsoft.com/office/powerpoint/2010/main" val="79433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eaLnBrk="0" fontAlgn="base" hangingPunct="0"/>
            <a:r>
              <a:rPr lang="en-US" dirty="0" smtClean="0">
                <a:solidFill>
                  <a:prstClr val="black"/>
                </a:solidFill>
                <a:ea typeface="ＭＳ Ｐゴシック" charset="-128"/>
              </a:rPr>
              <a:t>Subsequent </a:t>
            </a:r>
            <a:r>
              <a:rPr lang="en-US" dirty="0">
                <a:solidFill>
                  <a:prstClr val="black"/>
                </a:solidFill>
                <a:ea typeface="ＭＳ Ｐゴシック" charset="-128"/>
              </a:rPr>
              <a:t>yearly "Wellness" visits providing personalized prevention plan services (PPPS) include the following:</a:t>
            </a:r>
          </a:p>
          <a:p>
            <a:pPr marL="228600" indent="-228600" eaLnBrk="0" fontAlgn="base" hangingPunct="0">
              <a:buFont typeface="Wingdings" pitchFamily="2" charset="2"/>
              <a:buChar char="§"/>
            </a:pPr>
            <a:r>
              <a:rPr lang="en-US" dirty="0">
                <a:solidFill>
                  <a:prstClr val="black"/>
                </a:solidFill>
                <a:ea typeface="ＭＳ Ｐゴシック" charset="-128"/>
              </a:rPr>
              <a:t>Updates to your medical/family history</a:t>
            </a:r>
          </a:p>
          <a:p>
            <a:pPr marL="228600" indent="-228600" eaLnBrk="0" fontAlgn="base" hangingPunct="0">
              <a:buFont typeface="Wingdings" pitchFamily="2" charset="2"/>
              <a:buChar char="§"/>
            </a:pPr>
            <a:r>
              <a:rPr lang="en-US" dirty="0">
                <a:solidFill>
                  <a:prstClr val="black"/>
                </a:solidFill>
                <a:ea typeface="ＭＳ Ｐゴシック" charset="-128"/>
              </a:rPr>
              <a:t>Measurements of your weight (or waist circumference), blood pressure, and other routine measurements as deemed appropriate, based on your medical and family history</a:t>
            </a:r>
          </a:p>
          <a:p>
            <a:pPr marL="228600" indent="-228600" eaLnBrk="0" fontAlgn="base" hangingPunct="0">
              <a:buFont typeface="Wingdings" pitchFamily="2" charset="2"/>
              <a:buChar char="§"/>
            </a:pPr>
            <a:r>
              <a:rPr lang="en-US" dirty="0">
                <a:solidFill>
                  <a:prstClr val="black"/>
                </a:solidFill>
                <a:ea typeface="ＭＳ Ｐゴシック" charset="-128"/>
              </a:rPr>
              <a:t>Updates to the list of your current medical providers and suppliers that are regularly involved in your medical care, as was developed at the first yearly "Wellness" </a:t>
            </a:r>
            <a:r>
              <a:rPr lang="en-US" dirty="0" smtClean="0">
                <a:solidFill>
                  <a:prstClr val="black"/>
                </a:solidFill>
                <a:ea typeface="ＭＳ Ｐゴシック" charset="-128"/>
              </a:rPr>
              <a:t>visit</a:t>
            </a:r>
          </a:p>
          <a:p>
            <a:pPr marL="228600" indent="-228600" eaLnBrk="0" fontAlgn="base" hangingPunct="0">
              <a:buFont typeface="Wingdings" pitchFamily="2" charset="2"/>
              <a:buChar char="§"/>
            </a:pPr>
            <a:r>
              <a:rPr lang="en-US" dirty="0" smtClean="0">
                <a:solidFill>
                  <a:prstClr val="black"/>
                </a:solidFill>
                <a:ea typeface="ＭＳ Ｐゴシック" charset="-128"/>
              </a:rPr>
              <a:t>Detection of any cognitive impairment that you may have</a:t>
            </a:r>
          </a:p>
          <a:p>
            <a:pPr marL="228600" indent="-228600" eaLnBrk="0" fontAlgn="base" hangingPunct="0">
              <a:buFont typeface="Wingdings" pitchFamily="2" charset="2"/>
              <a:buChar char="§"/>
            </a:pPr>
            <a:r>
              <a:rPr lang="en-US" dirty="0" smtClean="0">
                <a:solidFill>
                  <a:prstClr val="black"/>
                </a:solidFill>
                <a:ea typeface="ＭＳ Ｐゴシック" charset="-128"/>
              </a:rPr>
              <a:t>Updates </a:t>
            </a:r>
            <a:r>
              <a:rPr lang="en-US" dirty="0">
                <a:solidFill>
                  <a:prstClr val="black"/>
                </a:solidFill>
                <a:ea typeface="ＭＳ Ｐゴシック" charset="-128"/>
              </a:rPr>
              <a:t>to your written screening schedule as developed at the first yearly "Wellness" </a:t>
            </a:r>
            <a:r>
              <a:rPr lang="en-US" dirty="0" smtClean="0">
                <a:solidFill>
                  <a:prstClr val="black"/>
                </a:solidFill>
                <a:ea typeface="ＭＳ Ｐゴシック" charset="-128"/>
              </a:rPr>
              <a:t>visit</a:t>
            </a:r>
            <a:endParaRPr lang="en-US" dirty="0">
              <a:solidFill>
                <a:prstClr val="black"/>
              </a:solidFill>
              <a:ea typeface="ＭＳ Ｐゴシック" charset="-128"/>
            </a:endParaRPr>
          </a:p>
          <a:p>
            <a:pPr marL="228600" indent="-228600" eaLnBrk="0" fontAlgn="base" hangingPunct="0">
              <a:buFont typeface="Wingdings" pitchFamily="2" charset="2"/>
              <a:buChar char="§"/>
            </a:pPr>
            <a:r>
              <a:rPr lang="en-US" dirty="0">
                <a:solidFill>
                  <a:prstClr val="black"/>
                </a:solidFill>
                <a:ea typeface="ＭＳ Ｐゴシック" charset="-128"/>
              </a:rPr>
              <a:t>Updates to your list of risk factors and conditions for which primary, secondary, or tertiary interventions are recommended or are underway for you, as was developed at your first yearly "Wellness" </a:t>
            </a:r>
            <a:r>
              <a:rPr lang="en-US" dirty="0" smtClean="0">
                <a:solidFill>
                  <a:prstClr val="black"/>
                </a:solidFill>
                <a:ea typeface="ＭＳ Ｐゴシック" charset="-128"/>
              </a:rPr>
              <a:t>visit</a:t>
            </a:r>
            <a:endParaRPr lang="en-US" dirty="0">
              <a:solidFill>
                <a:prstClr val="black"/>
              </a:solidFill>
              <a:ea typeface="ＭＳ Ｐゴシック" charset="-128"/>
            </a:endParaRPr>
          </a:p>
          <a:p>
            <a:pPr marL="228600" indent="-228600" eaLnBrk="0" fontAlgn="base" hangingPunct="0">
              <a:buFont typeface="Wingdings" pitchFamily="2" charset="2"/>
              <a:buChar char="§"/>
            </a:pPr>
            <a:r>
              <a:rPr lang="en-US" dirty="0" smtClean="0">
                <a:solidFill>
                  <a:prstClr val="black"/>
                </a:solidFill>
                <a:ea typeface="ＭＳ Ｐゴシック" charset="-128"/>
              </a:rPr>
              <a:t>Discussion of personalized </a:t>
            </a:r>
            <a:r>
              <a:rPr lang="en-US" dirty="0">
                <a:solidFill>
                  <a:prstClr val="black"/>
                </a:solidFill>
                <a:ea typeface="ＭＳ Ｐゴシック" charset="-128"/>
              </a:rPr>
              <a:t>health advice and a referral, as appropriate, to health education or preventive counseling services or programs</a:t>
            </a:r>
          </a:p>
          <a:p>
            <a:pPr marL="228600" indent="-228600" eaLnBrk="0" fontAlgn="base" hangingPunct="0">
              <a:buFont typeface="Wingdings" pitchFamily="2" charset="2"/>
              <a:buChar char="§"/>
            </a:pPr>
            <a:r>
              <a:rPr lang="en-US" dirty="0">
                <a:solidFill>
                  <a:prstClr val="black"/>
                </a:solidFill>
                <a:ea typeface="ＭＳ Ｐゴシック" charset="-128"/>
              </a:rPr>
              <a:t>An updated health risk </a:t>
            </a:r>
            <a:r>
              <a:rPr lang="en-US" dirty="0" smtClean="0">
                <a:solidFill>
                  <a:prstClr val="black"/>
                </a:solidFill>
                <a:ea typeface="ＭＳ Ｐゴシック" charset="-128"/>
              </a:rPr>
              <a:t>assessment</a:t>
            </a:r>
            <a:endParaRPr lang="en-US" dirty="0" smtClean="0"/>
          </a:p>
          <a:p>
            <a:pPr lvl="0"/>
            <a:endParaRPr lang="en-US" dirty="0" smtClean="0"/>
          </a:p>
          <a:p>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27539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49705" y="4081346"/>
            <a:ext cx="5775158" cy="4784358"/>
          </a:xfrm>
        </p:spPr>
        <p:txBody>
          <a:bodyPr>
            <a:normAutofit/>
          </a:bodyPr>
          <a:lstStyle/>
          <a:p>
            <a:pPr lvl="0"/>
            <a:r>
              <a:rPr lang="en-US" sz="1100" dirty="0">
                <a:solidFill>
                  <a:prstClr val="black"/>
                </a:solidFill>
                <a:ea typeface="ＭＳ Ｐゴシック"/>
              </a:rPr>
              <a:t>Medicare Part </a:t>
            </a:r>
            <a:r>
              <a:rPr lang="en-US" sz="1100" dirty="0" smtClean="0">
                <a:solidFill>
                  <a:prstClr val="black"/>
                </a:solidFill>
                <a:ea typeface="ＭＳ Ｐゴシック"/>
              </a:rPr>
              <a:t>B </a:t>
            </a:r>
            <a:r>
              <a:rPr lang="en-US" sz="1100" dirty="0">
                <a:solidFill>
                  <a:prstClr val="black"/>
                </a:solidFill>
                <a:ea typeface="ＭＳ Ｐゴシック"/>
              </a:rPr>
              <a:t>covers a one-time abdominal aortic aneurysm </a:t>
            </a:r>
            <a:r>
              <a:rPr lang="en-US" sz="1100" dirty="0" smtClean="0">
                <a:solidFill>
                  <a:prstClr val="black"/>
                </a:solidFill>
                <a:ea typeface="ＭＳ Ｐゴシック"/>
              </a:rPr>
              <a:t>(AAA) ultrasound for people at risk. </a:t>
            </a:r>
            <a:r>
              <a:rPr lang="en-US" sz="1100" dirty="0">
                <a:solidFill>
                  <a:prstClr val="black"/>
                </a:solidFill>
                <a:ea typeface="ＭＳ Ｐゴシック"/>
              </a:rPr>
              <a:t>You must get a referral for it from your doctor</a:t>
            </a:r>
            <a:r>
              <a:rPr lang="en-US" sz="1100" dirty="0" smtClean="0">
                <a:solidFill>
                  <a:prstClr val="black"/>
                </a:solidFill>
                <a:ea typeface="ＭＳ Ｐゴシック"/>
              </a:rPr>
              <a:t>. </a:t>
            </a:r>
          </a:p>
          <a:p>
            <a:pPr lvl="0"/>
            <a:r>
              <a:rPr lang="en-US" sz="1100" dirty="0" smtClean="0">
                <a:solidFill>
                  <a:prstClr val="black"/>
                </a:solidFill>
                <a:ea typeface="ＭＳ Ｐゴシック"/>
              </a:rPr>
              <a:t>The </a:t>
            </a:r>
            <a:r>
              <a:rPr lang="en-US" sz="1100" dirty="0">
                <a:solidFill>
                  <a:prstClr val="black"/>
                </a:solidFill>
                <a:ea typeface="ＭＳ Ｐゴシック"/>
              </a:rPr>
              <a:t>aorta is the largest artery in your body. It carries blood away from your heart. When it reaches your abdomen, it's called the abdominal aorta. </a:t>
            </a:r>
            <a:r>
              <a:rPr lang="en-US" sz="1100" dirty="0" smtClean="0">
                <a:solidFill>
                  <a:prstClr val="black"/>
                </a:solidFill>
                <a:ea typeface="ＭＳ Ｐゴシック"/>
              </a:rPr>
              <a:t>The </a:t>
            </a:r>
            <a:r>
              <a:rPr lang="en-US" sz="1100" dirty="0">
                <a:solidFill>
                  <a:prstClr val="black"/>
                </a:solidFill>
                <a:ea typeface="ＭＳ Ｐゴシック"/>
              </a:rPr>
              <a:t>abdominal aorta supplies blood to the lower part of the body. When a weak area of the abdominal aorta expands or bulges, it's called an abdominal aortic </a:t>
            </a:r>
            <a:r>
              <a:rPr lang="en-US" sz="1100" dirty="0" smtClean="0">
                <a:solidFill>
                  <a:prstClr val="black"/>
                </a:solidFill>
                <a:ea typeface="ＭＳ Ｐゴシック"/>
              </a:rPr>
              <a:t>aneurysm. </a:t>
            </a:r>
            <a:r>
              <a:rPr lang="en-US" sz="1100" dirty="0">
                <a:solidFill>
                  <a:prstClr val="black"/>
                </a:solidFill>
                <a:ea typeface="ＭＳ Ｐゴシック"/>
              </a:rPr>
              <a:t>Aneurysms develop slowly over many years and often have no symptoms. If an aneurysm expands rapidly, tears open (ruptured aneurysm), or blood leaks along the wall of the vessel (aortic dissection), serious symptoms may suddenly develop.</a:t>
            </a:r>
          </a:p>
          <a:p>
            <a:pPr lvl="0"/>
            <a:r>
              <a:rPr lang="en-US" sz="1100" dirty="0">
                <a:solidFill>
                  <a:prstClr val="black"/>
                </a:solidFill>
                <a:ea typeface="ＭＳ Ｐゴシック"/>
              </a:rPr>
              <a:t>For a one-time screening ultrasound, you must get a referral from your doctor, </a:t>
            </a:r>
            <a:r>
              <a:rPr lang="en-US" sz="1100" dirty="0" smtClean="0">
                <a:solidFill>
                  <a:prstClr val="black"/>
                </a:solidFill>
                <a:ea typeface="ＭＳ Ｐゴシック"/>
              </a:rPr>
              <a:t>physician’s </a:t>
            </a:r>
            <a:r>
              <a:rPr lang="en-US" sz="1100" dirty="0">
                <a:solidFill>
                  <a:prstClr val="black"/>
                </a:solidFill>
                <a:ea typeface="ＭＳ Ｐゴシック"/>
              </a:rPr>
              <a:t>assistant, nurse practitioner, or clinical nurse specialist. </a:t>
            </a:r>
          </a:p>
          <a:p>
            <a:pPr marL="0" lvl="1" indent="0">
              <a:buNone/>
            </a:pPr>
            <a:r>
              <a:rPr lang="en-US" sz="1100" dirty="0" smtClean="0">
                <a:solidFill>
                  <a:prstClr val="black"/>
                </a:solidFill>
                <a:ea typeface="ＭＳ Ｐゴシック"/>
              </a:rPr>
              <a:t>You’re </a:t>
            </a:r>
            <a:r>
              <a:rPr lang="en-US" sz="1100" dirty="0">
                <a:solidFill>
                  <a:prstClr val="black"/>
                </a:solidFill>
                <a:ea typeface="ＭＳ Ｐゴシック"/>
              </a:rPr>
              <a:t>considered at risk if </a:t>
            </a:r>
            <a:r>
              <a:rPr lang="en-US" sz="1100" dirty="0" smtClean="0">
                <a:solidFill>
                  <a:prstClr val="black"/>
                </a:solidFill>
                <a:ea typeface="ＭＳ Ｐゴシック"/>
              </a:rPr>
              <a:t>any </a:t>
            </a:r>
            <a:r>
              <a:rPr lang="en-US" sz="1100" dirty="0">
                <a:solidFill>
                  <a:prstClr val="black"/>
                </a:solidFill>
                <a:ea typeface="ＭＳ Ｐゴシック"/>
              </a:rPr>
              <a:t>of the following apply to you:</a:t>
            </a:r>
          </a:p>
          <a:p>
            <a:pPr marL="228600" lvl="2" indent="-228600">
              <a:buFont typeface="Wingdings" pitchFamily="2" charset="2"/>
              <a:buChar char="§"/>
            </a:pPr>
            <a:r>
              <a:rPr lang="en-US" sz="1100" dirty="0">
                <a:solidFill>
                  <a:prstClr val="black"/>
                </a:solidFill>
                <a:ea typeface="ＭＳ Ｐゴシック"/>
              </a:rPr>
              <a:t>A</a:t>
            </a:r>
            <a:r>
              <a:rPr lang="en-US" sz="1100" dirty="0" smtClean="0">
                <a:solidFill>
                  <a:prstClr val="black"/>
                </a:solidFill>
                <a:ea typeface="ＭＳ Ｐゴシック"/>
              </a:rPr>
              <a:t> </a:t>
            </a:r>
            <a:r>
              <a:rPr lang="en-US" sz="1100" dirty="0">
                <a:solidFill>
                  <a:prstClr val="black"/>
                </a:solidFill>
                <a:ea typeface="ＭＳ Ｐゴシック"/>
              </a:rPr>
              <a:t>family history </a:t>
            </a:r>
            <a:r>
              <a:rPr lang="en-US" sz="1100" dirty="0" smtClean="0">
                <a:solidFill>
                  <a:prstClr val="black"/>
                </a:solidFill>
                <a:ea typeface="ＭＳ Ｐゴシック"/>
              </a:rPr>
              <a:t>of </a:t>
            </a:r>
            <a:r>
              <a:rPr lang="en-US" sz="1100" strike="noStrike" dirty="0" smtClean="0">
                <a:solidFill>
                  <a:prstClr val="black"/>
                </a:solidFill>
                <a:ea typeface="ＭＳ Ｐゴシック"/>
              </a:rPr>
              <a:t>AAA</a:t>
            </a:r>
            <a:endParaRPr lang="en-US" sz="1100" strike="noStrike" dirty="0">
              <a:solidFill>
                <a:prstClr val="black"/>
              </a:solidFill>
              <a:ea typeface="ＭＳ Ｐゴシック"/>
            </a:endParaRPr>
          </a:p>
          <a:p>
            <a:pPr marL="228600" lvl="2" indent="-228600">
              <a:buFont typeface="Wingdings" pitchFamily="2" charset="2"/>
              <a:buChar char="§"/>
            </a:pPr>
            <a:r>
              <a:rPr lang="en-US" sz="1100" dirty="0" smtClean="0">
                <a:solidFill>
                  <a:prstClr val="black"/>
                </a:solidFill>
                <a:ea typeface="ＭＳ Ｐゴシック"/>
              </a:rPr>
              <a:t>You’re </a:t>
            </a:r>
            <a:r>
              <a:rPr lang="en-US" sz="1100" dirty="0">
                <a:solidFill>
                  <a:prstClr val="black"/>
                </a:solidFill>
                <a:ea typeface="ＭＳ Ｐゴシック"/>
              </a:rPr>
              <a:t>a man 65 to 75 and have smoked at least 100 cigarettes in your </a:t>
            </a:r>
            <a:r>
              <a:rPr lang="en-US" sz="1100" dirty="0" smtClean="0">
                <a:solidFill>
                  <a:prstClr val="black"/>
                </a:solidFill>
                <a:ea typeface="ＭＳ Ｐゴシック"/>
              </a:rPr>
              <a:t>lifetime</a:t>
            </a:r>
          </a:p>
          <a:p>
            <a:pPr marL="228600" lvl="2" indent="-228600">
              <a:buFont typeface="Wingdings" pitchFamily="2" charset="2"/>
              <a:buChar char="§"/>
            </a:pPr>
            <a:r>
              <a:rPr lang="en-US" sz="1100" dirty="0" smtClean="0">
                <a:solidFill>
                  <a:prstClr val="black"/>
                </a:solidFill>
                <a:ea typeface="ＭＳ Ｐゴシック"/>
              </a:rPr>
              <a:t>You’re</a:t>
            </a:r>
            <a:r>
              <a:rPr lang="en-US" sz="1100" baseline="0" dirty="0" smtClean="0">
                <a:solidFill>
                  <a:prstClr val="black"/>
                </a:solidFill>
                <a:ea typeface="ＭＳ Ｐゴシック"/>
              </a:rPr>
              <a:t> a person with Medicare who</a:t>
            </a:r>
            <a:r>
              <a:rPr lang="en-US" sz="1100" dirty="0" smtClean="0">
                <a:solidFill>
                  <a:prstClr val="black"/>
                </a:solidFill>
                <a:ea typeface="ＭＳ Ｐゴシック"/>
              </a:rPr>
              <a:t> has other risk </a:t>
            </a:r>
            <a:r>
              <a:rPr lang="en-US" sz="1100" dirty="0">
                <a:solidFill>
                  <a:prstClr val="black"/>
                </a:solidFill>
                <a:ea typeface="ＭＳ Ｐゴシック"/>
              </a:rPr>
              <a:t>factors in a </a:t>
            </a:r>
            <a:r>
              <a:rPr lang="en-US" sz="1100" dirty="0" smtClean="0">
                <a:solidFill>
                  <a:prstClr val="black"/>
                </a:solidFill>
                <a:ea typeface="ＭＳ Ｐゴシック"/>
              </a:rPr>
              <a:t>category </a:t>
            </a:r>
            <a:r>
              <a:rPr lang="en-US" sz="1100" dirty="0">
                <a:solidFill>
                  <a:prstClr val="black"/>
                </a:solidFill>
                <a:ea typeface="ＭＳ Ｐゴシック"/>
              </a:rPr>
              <a:t>recommended for screening by the United States Preventive Services Task Force regarding AAA, as specified by the Secretary of Health and Human Services, through the national coverage determinations process. </a:t>
            </a:r>
            <a:endParaRPr lang="en-US" sz="1100" dirty="0" smtClean="0">
              <a:solidFill>
                <a:prstClr val="black"/>
              </a:solidFill>
              <a:ea typeface="ＭＳ Ｐゴシック"/>
            </a:endParaRPr>
          </a:p>
          <a:p>
            <a:pPr lvl="0"/>
            <a:r>
              <a:rPr lang="en-US" sz="1100" dirty="0" smtClean="0">
                <a:solidFill>
                  <a:prstClr val="black"/>
                </a:solidFill>
                <a:ea typeface="ＭＳ Ｐゴシック"/>
              </a:rPr>
              <a:t>If any </a:t>
            </a:r>
            <a:r>
              <a:rPr lang="en-US" sz="1100" dirty="0">
                <a:solidFill>
                  <a:prstClr val="black"/>
                </a:solidFill>
                <a:ea typeface="ＭＳ Ｐゴシック"/>
              </a:rPr>
              <a:t>of these apply to you, Medicare </a:t>
            </a:r>
            <a:r>
              <a:rPr lang="en-US" sz="1100" dirty="0" smtClean="0">
                <a:solidFill>
                  <a:prstClr val="black"/>
                </a:solidFill>
                <a:ea typeface="ＭＳ Ｐゴシック"/>
              </a:rPr>
              <a:t>covers a one-time screening abdominal </a:t>
            </a:r>
            <a:r>
              <a:rPr lang="en-US" sz="1100" dirty="0">
                <a:solidFill>
                  <a:prstClr val="black"/>
                </a:solidFill>
                <a:ea typeface="ＭＳ Ｐゴシック"/>
              </a:rPr>
              <a:t>aortic </a:t>
            </a:r>
            <a:r>
              <a:rPr lang="en-US" sz="1100" dirty="0" smtClean="0">
                <a:solidFill>
                  <a:prstClr val="black"/>
                </a:solidFill>
                <a:ea typeface="ＭＳ Ｐゴシック"/>
              </a:rPr>
              <a:t>aneurysm ultrasound with </a:t>
            </a:r>
            <a:r>
              <a:rPr lang="en-US" sz="1100" dirty="0">
                <a:solidFill>
                  <a:prstClr val="black"/>
                </a:solidFill>
                <a:ea typeface="ＭＳ Ｐゴシック"/>
              </a:rPr>
              <a:t>no </a:t>
            </a:r>
            <a:r>
              <a:rPr lang="en-US" sz="1100" dirty="0" smtClean="0">
                <a:solidFill>
                  <a:prstClr val="black"/>
                </a:solidFill>
                <a:ea typeface="ＭＳ Ｐゴシック"/>
              </a:rPr>
              <a:t>cost if </a:t>
            </a:r>
            <a:r>
              <a:rPr lang="en-US" sz="1100" dirty="0">
                <a:solidFill>
                  <a:prstClr val="black"/>
                </a:solidFill>
                <a:ea typeface="ＭＳ Ｐゴシック"/>
              </a:rPr>
              <a:t>the </a:t>
            </a:r>
            <a:r>
              <a:rPr lang="en-US" sz="1100" dirty="0" smtClean="0">
                <a:solidFill>
                  <a:prstClr val="black"/>
                </a:solidFill>
                <a:ea typeface="ＭＳ Ｐゴシック"/>
              </a:rPr>
              <a:t>doctor or qualified health care provider </a:t>
            </a:r>
            <a:r>
              <a:rPr lang="en-US" sz="1100" dirty="0">
                <a:solidFill>
                  <a:prstClr val="black"/>
                </a:solidFill>
                <a:ea typeface="ＭＳ Ｐゴシック"/>
              </a:rPr>
              <a:t>accepts assignment</a:t>
            </a:r>
            <a:r>
              <a:rPr lang="en-US" sz="1100" dirty="0" smtClean="0">
                <a:solidFill>
                  <a:prstClr val="black"/>
                </a:solidFill>
                <a:ea typeface="ＭＳ Ｐゴシック"/>
              </a:rPr>
              <a:t>.</a:t>
            </a:r>
          </a:p>
          <a:p>
            <a:pPr lvl="0">
              <a:defRPr/>
            </a:pPr>
            <a:r>
              <a:rPr lang="en-US" sz="1100" dirty="0"/>
              <a:t>For more Medicare coverage information on </a:t>
            </a:r>
            <a:r>
              <a:rPr lang="en-US" sz="1100" dirty="0" smtClean="0"/>
              <a:t>abdominal aortic aneurysm screening, visit </a:t>
            </a:r>
            <a:r>
              <a:rPr lang="en-US" sz="1100" dirty="0" smtClean="0">
                <a:hlinkClick r:id="rId3"/>
              </a:rPr>
              <a:t>Medicare.gov/coverage/ab-aortic-aneurysm-screening.html</a:t>
            </a:r>
            <a:r>
              <a:rPr lang="en-US" sz="1100" dirty="0" smtClean="0"/>
              <a:t>. </a:t>
            </a:r>
            <a:r>
              <a:rPr lang="en-US" sz="1100" dirty="0" smtClean="0">
                <a:solidFill>
                  <a:prstClr val="black"/>
                </a:solidFill>
                <a:ea typeface="ＭＳ Ｐゴシック"/>
              </a:rPr>
              <a:t>For</a:t>
            </a:r>
            <a:r>
              <a:rPr lang="en-US" sz="1100" baseline="0" dirty="0" smtClean="0">
                <a:solidFill>
                  <a:prstClr val="black"/>
                </a:solidFill>
                <a:ea typeface="ＭＳ Ｐゴシック"/>
              </a:rPr>
              <a:t> more information on risk factors, testing, and symptoms, visit </a:t>
            </a:r>
            <a:r>
              <a:rPr lang="en-US" sz="1100" u="sng" kern="1200" dirty="0" smtClean="0">
                <a:solidFill>
                  <a:schemeClr val="tx1"/>
                </a:solidFill>
                <a:effectLst/>
                <a:latin typeface="+mn-lt"/>
                <a:cs typeface="+mn-cs"/>
                <a:hlinkClick r:id="rId4"/>
              </a:rPr>
              <a:t>Healthfinder.gov/HealthTopics/Category/doctor-visits/screening-tests/talk-to-your-doctor-about-abdominal-aortic-aneurysm</a:t>
            </a:r>
            <a:r>
              <a:rPr lang="en-US" sz="1100" u="none" kern="1200" dirty="0">
                <a:solidFill>
                  <a:prstClr val="black"/>
                </a:solidFill>
                <a:effectLst/>
                <a:latin typeface="+mn-lt"/>
                <a:ea typeface="ＭＳ Ｐゴシック"/>
                <a:cs typeface="+mn-cs"/>
              </a:rPr>
              <a:t>.</a:t>
            </a:r>
            <a:endParaRPr lang="en-US" sz="1100" kern="1200" dirty="0" smtClean="0">
              <a:solidFill>
                <a:schemeClr val="tx1"/>
              </a:solidFill>
              <a:effectLst/>
              <a:latin typeface="+mn-lt"/>
              <a:cs typeface="+mn-cs"/>
            </a:endParaRPr>
          </a:p>
        </p:txBody>
      </p:sp>
      <p:sp>
        <p:nvSpPr>
          <p:cNvPr id="10" name="Slide Image Placeholder 9"/>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103457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44562" y="4081346"/>
            <a:ext cx="6041483" cy="4748620"/>
          </a:xfrm>
        </p:spPr>
        <p:txBody>
          <a:bodyPr>
            <a:normAutofit/>
          </a:bodyPr>
          <a:lstStyle/>
          <a:p>
            <a:pPr lvl="0" eaLnBrk="0" fontAlgn="base" hangingPunct="0"/>
            <a:r>
              <a:rPr lang="en-US" sz="1100" dirty="0">
                <a:solidFill>
                  <a:prstClr val="black"/>
                </a:solidFill>
                <a:ea typeface="ＭＳ Ｐゴシック" charset="-128"/>
              </a:rPr>
              <a:t>Medicare covers an annual alcohol misuse screening. Various screening tools are available </a:t>
            </a:r>
            <a:r>
              <a:rPr lang="en-US" sz="1100" dirty="0" smtClean="0">
                <a:solidFill>
                  <a:prstClr val="black"/>
                </a:solidFill>
                <a:ea typeface="ＭＳ Ｐゴシック" charset="-128"/>
              </a:rPr>
              <a:t>to determine alcohol </a:t>
            </a:r>
            <a:r>
              <a:rPr lang="en-US" sz="1100" dirty="0">
                <a:solidFill>
                  <a:prstClr val="black"/>
                </a:solidFill>
                <a:ea typeface="ＭＳ Ｐゴシック" charset="-128"/>
              </a:rPr>
              <a:t>misuse. Medicare doesn't identify specific alcohol misuse screening tools. Rather, the decision to use a specific tool is at the discretion of the clinician in the primary care setting. </a:t>
            </a:r>
          </a:p>
          <a:p>
            <a:pPr lvl="0" eaLnBrk="0" fontAlgn="base" hangingPunct="0"/>
            <a:r>
              <a:rPr lang="en-US" sz="1100" dirty="0">
                <a:solidFill>
                  <a:prstClr val="black"/>
                </a:solidFill>
                <a:ea typeface="ＭＳ Ｐゴシック" charset="-128"/>
              </a:rPr>
              <a:t>For those who screen positive, Medicare covers up to 4 brief (15-minute), face-to-face behavioral counseling interventions per year for </a:t>
            </a:r>
            <a:r>
              <a:rPr lang="en-US" sz="1100" dirty="0" smtClean="0">
                <a:solidFill>
                  <a:prstClr val="black"/>
                </a:solidFill>
                <a:ea typeface="ＭＳ Ｐゴシック" charset="-128"/>
              </a:rPr>
              <a:t>people with Medicare </a:t>
            </a:r>
            <a:r>
              <a:rPr lang="en-US" sz="1100" dirty="0">
                <a:solidFill>
                  <a:prstClr val="black"/>
                </a:solidFill>
                <a:ea typeface="ＭＳ Ｐゴシック" charset="-128"/>
              </a:rPr>
              <a:t>(including pregnant women) who meet the following requirements:</a:t>
            </a:r>
          </a:p>
          <a:p>
            <a:pPr marL="228600" indent="-228600" eaLnBrk="0" fontAlgn="base" hangingPunct="0">
              <a:buFont typeface="Wingdings" pitchFamily="2" charset="2"/>
              <a:buChar char="§"/>
            </a:pPr>
            <a:r>
              <a:rPr lang="en-US" sz="1100" dirty="0">
                <a:solidFill>
                  <a:prstClr val="black"/>
                </a:solidFill>
                <a:ea typeface="ＭＳ Ｐゴシック" charset="-128"/>
              </a:rPr>
              <a:t>Misuse alcohol, but whose levels or patterns of alcohol consumption don't meet criteria for alcohol dependence (defined as at least 3 of the following: tolerance; withdrawal symptoms; impaired control; preoccupation with acquisition and/or use; persistent desire or unsuccessful efforts to quit; sustains social, occupational, or recreational disability; use continues despite adverse consequences)</a:t>
            </a:r>
          </a:p>
          <a:p>
            <a:pPr marL="228600" indent="-228600" eaLnBrk="0" fontAlgn="base" hangingPunct="0">
              <a:buFont typeface="Wingdings" pitchFamily="2" charset="2"/>
              <a:buChar char="§"/>
            </a:pPr>
            <a:r>
              <a:rPr lang="en-US" sz="1100" dirty="0">
                <a:solidFill>
                  <a:prstClr val="black"/>
                </a:solidFill>
                <a:ea typeface="ＭＳ Ｐゴシック" charset="-128"/>
              </a:rPr>
              <a:t>Are competent and alert at the time that counseling is provided</a:t>
            </a:r>
          </a:p>
          <a:p>
            <a:pPr marL="228600" indent="-228600" eaLnBrk="0" fontAlgn="base" hangingPunct="0">
              <a:buFont typeface="Wingdings" pitchFamily="2" charset="2"/>
              <a:buChar char="§"/>
            </a:pPr>
            <a:r>
              <a:rPr lang="en-US" sz="1100" dirty="0">
                <a:solidFill>
                  <a:prstClr val="black"/>
                </a:solidFill>
                <a:ea typeface="ＭＳ Ｐゴシック" charset="-128"/>
              </a:rPr>
              <a:t>Counseling is furnished by qualified primary care doctors or other primary care practitioners in a primary care setting</a:t>
            </a:r>
          </a:p>
          <a:p>
            <a:pPr lvl="0" eaLnBrk="0" fontAlgn="base" hangingPunct="0"/>
            <a:r>
              <a:rPr lang="en-US" sz="1100" dirty="0">
                <a:solidFill>
                  <a:prstClr val="black"/>
                </a:solidFill>
                <a:ea typeface="ＭＳ Ｐゴシック" charset="-128"/>
              </a:rPr>
              <a:t>A primary care setting is defined as one in which there’s provision of integrated, accessible health care services by clinicians who are accountable for addressing a large majority of personal health care needs, developing a sustained partnership with patients, and practicing in the context of family and community. Emergency departments, inpatient hospital settings, ambulatory surgical centers, independent diagnostic testing facilities, skilled nursing facilities, inpatient rehabilitation facilities, and hospices aren’t considered primary care settings under this </a:t>
            </a:r>
            <a:r>
              <a:rPr lang="en-US" sz="1100" dirty="0" smtClean="0">
                <a:solidFill>
                  <a:prstClr val="black"/>
                </a:solidFill>
                <a:ea typeface="ＭＳ Ｐゴシック" charset="-128"/>
              </a:rPr>
              <a:t>definition.</a:t>
            </a:r>
          </a:p>
          <a:p>
            <a:pPr lvl="0" eaLnBrk="0" fontAlgn="base" hangingPunct="0"/>
            <a:r>
              <a:rPr lang="en-US" sz="1100" dirty="0"/>
              <a:t>For more Medicare coverage information </a:t>
            </a:r>
            <a:r>
              <a:rPr lang="en-US" sz="1100" dirty="0" smtClean="0"/>
              <a:t>on alcohol misuse screening</a:t>
            </a:r>
            <a:r>
              <a:rPr lang="en-US" sz="1100" dirty="0"/>
              <a:t>, visit </a:t>
            </a:r>
            <a:r>
              <a:rPr lang="en-US" sz="1100" dirty="0" smtClean="0">
                <a:hlinkClick r:id="rId3"/>
              </a:rPr>
              <a:t>Medicare.gov/coverage/alcohol-counseling.html</a:t>
            </a:r>
            <a:r>
              <a:rPr lang="en-US" sz="1100" dirty="0" smtClean="0"/>
              <a:t>. </a:t>
            </a:r>
            <a:r>
              <a:rPr lang="en-US" sz="1100" dirty="0" smtClean="0">
                <a:solidFill>
                  <a:prstClr val="black"/>
                </a:solidFill>
                <a:ea typeface="ＭＳ Ｐゴシック" charset="-128"/>
              </a:rPr>
              <a:t>For more information, </a:t>
            </a:r>
            <a:r>
              <a:rPr lang="en-US" sz="1100" dirty="0">
                <a:solidFill>
                  <a:prstClr val="black"/>
                </a:solidFill>
                <a:ea typeface="ＭＳ Ｐゴシック" charset="-128"/>
              </a:rPr>
              <a:t>visit </a:t>
            </a:r>
            <a:r>
              <a:rPr lang="en-US" sz="1100" dirty="0" smtClean="0">
                <a:solidFill>
                  <a:prstClr val="black"/>
                </a:solidFill>
                <a:ea typeface="ＭＳ Ｐゴシック" charset="-128"/>
                <a:hlinkClick r:id="rId4"/>
              </a:rPr>
              <a:t>CDC.gov/vitalsigns/alcohol-screening-counseling/</a:t>
            </a:r>
            <a:r>
              <a:rPr lang="en-US" sz="1100" dirty="0" smtClean="0">
                <a:solidFill>
                  <a:prstClr val="black"/>
                </a:solidFill>
                <a:ea typeface="ＭＳ Ｐゴシック" charset="-128"/>
              </a:rPr>
              <a:t>. </a:t>
            </a:r>
            <a:endParaRPr lang="en-US" sz="1100" dirty="0"/>
          </a:p>
        </p:txBody>
      </p:sp>
      <p:sp>
        <p:nvSpPr>
          <p:cNvPr id="10" name="Slide Image Placeholder 9"/>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810474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lnSpcReduction="10000"/>
          </a:bodyPr>
          <a:lstStyle/>
          <a:p>
            <a:r>
              <a:rPr lang="en-US" dirty="0" smtClean="0"/>
              <a:t>Medicare covers bone mass measurements to measure bone density. These test results help you and your doctor choose the best way to keep your bones strong. </a:t>
            </a:r>
          </a:p>
          <a:p>
            <a:r>
              <a:rPr lang="en-US" dirty="0" smtClean="0"/>
              <a:t>Osteoporosis is a disease in which your bones become weak and are more likely to break. It's a silent disease, meaning that you may not know you have it until you break a bone.</a:t>
            </a:r>
          </a:p>
          <a:p>
            <a:r>
              <a:rPr lang="en-US" dirty="0" smtClean="0"/>
              <a:t>Bone mass measurement is covered once every 24 months, or more often if medically necessary, you’re </a:t>
            </a:r>
            <a:r>
              <a:rPr lang="en-US" dirty="0"/>
              <a:t>at risk for </a:t>
            </a:r>
            <a:r>
              <a:rPr lang="en-US" dirty="0" smtClean="0"/>
              <a:t>osteoporosis, </a:t>
            </a:r>
            <a:r>
              <a:rPr lang="en-US" dirty="0"/>
              <a:t>or </a:t>
            </a:r>
            <a:r>
              <a:rPr lang="en-US" dirty="0" smtClean="0"/>
              <a:t>you meet </a:t>
            </a:r>
            <a:r>
              <a:rPr lang="en-US" dirty="0"/>
              <a:t>one or more of these conditions:</a:t>
            </a:r>
            <a:endParaRPr lang="en-US" dirty="0" smtClean="0"/>
          </a:p>
          <a:p>
            <a:pPr marL="228600" lvl="1" indent="-228600"/>
            <a:r>
              <a:rPr lang="en-US" dirty="0" smtClean="0"/>
              <a:t>Women whose doctor or qualified health</a:t>
            </a:r>
            <a:r>
              <a:rPr lang="en-US" baseline="0" dirty="0" smtClean="0"/>
              <a:t> care provider</a:t>
            </a:r>
            <a:r>
              <a:rPr lang="en-US" dirty="0" smtClean="0"/>
              <a:t> determines she’s estrogen-deficient and at risk for osteoporosis based on her medical history and other findings</a:t>
            </a:r>
          </a:p>
          <a:p>
            <a:pPr marL="228600" lvl="1" indent="-228600"/>
            <a:r>
              <a:rPr lang="en-US" dirty="0" smtClean="0"/>
              <a:t>Individuals receiving (or expecting to receive) steroid therapy for more than 3 months</a:t>
            </a:r>
          </a:p>
          <a:p>
            <a:pPr marL="228600" lvl="1" indent="-228600"/>
            <a:r>
              <a:rPr lang="en-US" dirty="0" smtClean="0"/>
              <a:t>Individuals</a:t>
            </a:r>
            <a:r>
              <a:rPr lang="en-US" baseline="0" dirty="0" smtClean="0"/>
              <a:t> with </a:t>
            </a:r>
            <a:r>
              <a:rPr lang="en-US" dirty="0" smtClean="0"/>
              <a:t>X-rays that show </a:t>
            </a:r>
            <a:r>
              <a:rPr lang="en-US" dirty="0"/>
              <a:t>possible osteoporosis, osteopenia, or vertebral </a:t>
            </a:r>
            <a:r>
              <a:rPr lang="en-US" dirty="0" smtClean="0"/>
              <a:t>abnormalities</a:t>
            </a:r>
          </a:p>
          <a:p>
            <a:pPr marL="228600" lvl="1" indent="-228600"/>
            <a:r>
              <a:rPr lang="en-US" dirty="0" smtClean="0"/>
              <a:t>Individuals with primary hyperparathyroidism</a:t>
            </a:r>
          </a:p>
          <a:p>
            <a:pPr marL="228600" lvl="1" indent="-228600"/>
            <a:r>
              <a:rPr lang="en-US" dirty="0" smtClean="0"/>
              <a:t>Individuals being monitored to assess their response to U.S. Food and Drug Administration-approved osteoporosis drug therapy</a:t>
            </a:r>
          </a:p>
          <a:p>
            <a:r>
              <a:rPr lang="en-US" dirty="0" smtClean="0"/>
              <a:t>In Original Medicare</a:t>
            </a:r>
            <a:r>
              <a:rPr lang="en-US" dirty="0"/>
              <a:t>, </a:t>
            </a:r>
            <a:r>
              <a:rPr lang="en-US" dirty="0" smtClean="0"/>
              <a:t>there’s no </a:t>
            </a:r>
            <a:r>
              <a:rPr lang="en-US" dirty="0"/>
              <a:t>cost if </a:t>
            </a:r>
            <a:r>
              <a:rPr lang="en-US" dirty="0" smtClean="0"/>
              <a:t>the doctor or qualified health care provider </a:t>
            </a:r>
            <a:r>
              <a:rPr lang="en-US" dirty="0"/>
              <a:t>accepts </a:t>
            </a:r>
            <a:r>
              <a:rPr lang="en-US" dirty="0" smtClean="0"/>
              <a:t>assignment.</a:t>
            </a:r>
          </a:p>
          <a:p>
            <a:r>
              <a:rPr lang="en-US" dirty="0"/>
              <a:t>For more Medicare coverage information on bone mass measurement, visit </a:t>
            </a:r>
            <a:r>
              <a:rPr lang="en-US" u="sng" dirty="0" smtClean="0">
                <a:hlinkClick r:id="rId3"/>
              </a:rPr>
              <a:t>Medicare.gov/coverage/bone-density.html</a:t>
            </a:r>
            <a:r>
              <a:rPr lang="en-US" dirty="0"/>
              <a:t>. For information about osteoporosis, visit </a:t>
            </a:r>
            <a:r>
              <a:rPr lang="en-US" u="sng" dirty="0" smtClean="0">
                <a:hlinkClick r:id="rId4"/>
              </a:rPr>
              <a:t>Medlineplus.gov/osteoporosis.html</a:t>
            </a:r>
            <a:r>
              <a:rPr lang="en-US" dirty="0"/>
              <a:t>.</a:t>
            </a:r>
            <a:endParaRPr lang="en-US" dirty="0" smtClean="0"/>
          </a:p>
          <a:p>
            <a:endParaRPr lang="en-US" dirty="0"/>
          </a:p>
        </p:txBody>
      </p:sp>
      <p:sp>
        <p:nvSpPr>
          <p:cNvPr id="10" name="Slide Image Placeholder 9"/>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2931315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Breast cancer is the most frequently diagnosed non–skin cancer in women. It’s second only to lung cancer as the leading cause of cancer-related deaths among women in the United States. Every woman is at risk, and this risk increases with age. </a:t>
            </a:r>
          </a:p>
          <a:p>
            <a:r>
              <a:rPr lang="en-US" dirty="0" smtClean="0"/>
              <a:t>A screening mammogram is a radiologic procedure, an X-ray of the breast, used for the early detection of breast cancer in women who have no signs or symptoms of the disease. The procedure includes a doctor’s interpretation of the results.</a:t>
            </a:r>
          </a:p>
          <a:p>
            <a:r>
              <a:rPr lang="en-US" dirty="0" smtClean="0"/>
              <a:t>Medicare provides coverage of an annual screening mammogram for women with Medicare who are 40 and older. Medicare also provides coverage of one baseline screening mammogram for women ages 35 through 39.</a:t>
            </a:r>
          </a:p>
          <a:p>
            <a:pPr marL="0" lvl="1" indent="0">
              <a:buNone/>
            </a:pPr>
            <a:r>
              <a:rPr lang="en-US" dirty="0" smtClean="0"/>
              <a:t>You don’t need a doctor’s referral, but the X-ray supplier will need to send your test results to a doctor.</a:t>
            </a:r>
          </a:p>
          <a:p>
            <a:pPr marL="0" lvl="1" indent="0">
              <a:buNone/>
            </a:pPr>
            <a:r>
              <a:rPr lang="en-US" dirty="0" smtClean="0"/>
              <a:t>In Original Medicare, there’s no cost if the doctor or qualified health care provider accepts assignment.</a:t>
            </a:r>
          </a:p>
          <a:p>
            <a:pPr marL="0" lvl="1" indent="0">
              <a:buNone/>
            </a:pPr>
            <a:r>
              <a:rPr lang="en-US" dirty="0" smtClean="0"/>
              <a:t>Diagnostic mammograms are done to check for breast cancer in men and women after a lump or other sign of breast cancer is found, if you have a history of breast cancer, or if your doctor judges by your history and other significant factors that a mammogram is appropriate. The coinsurance and the Part B deductible applies for diagnostic mammograms.</a:t>
            </a:r>
          </a:p>
          <a:p>
            <a:pPr marL="0" lvl="1" indent="0">
              <a:buNone/>
            </a:pPr>
            <a:r>
              <a:rPr lang="en-US" dirty="0"/>
              <a:t>For </a:t>
            </a:r>
            <a:r>
              <a:rPr lang="en-US" dirty="0" smtClean="0"/>
              <a:t>Medicare </a:t>
            </a:r>
            <a:r>
              <a:rPr lang="en-US" dirty="0"/>
              <a:t>coverage information </a:t>
            </a:r>
            <a:r>
              <a:rPr lang="en-US" dirty="0" smtClean="0"/>
              <a:t>on breast cancer screening and mammograms</a:t>
            </a:r>
            <a:r>
              <a:rPr lang="en-US" dirty="0"/>
              <a:t>, visit </a:t>
            </a:r>
            <a:r>
              <a:rPr lang="en-US" dirty="0" smtClean="0">
                <a:hlinkClick r:id="rId3"/>
              </a:rPr>
              <a:t>Medicare.gov/coverage/mammograms.html</a:t>
            </a:r>
            <a:r>
              <a:rPr lang="en-US" dirty="0" smtClean="0"/>
              <a:t>. </a:t>
            </a:r>
          </a:p>
          <a:p>
            <a:pPr lvl="1"/>
            <a:endParaRPr lang="en-US" dirty="0" smtClean="0"/>
          </a:p>
          <a:p>
            <a:pPr lvl="1"/>
            <a:endParaRPr lang="en-US" dirty="0" smtClean="0"/>
          </a:p>
          <a:p>
            <a:endParaRPr lang="en-US" dirty="0"/>
          </a:p>
        </p:txBody>
      </p:sp>
      <p:sp>
        <p:nvSpPr>
          <p:cNvPr id="10" name="Slide Image Placeholder 9"/>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490825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515938"/>
            <a:ext cx="4184650" cy="3138487"/>
          </a:xfrm>
        </p:spPr>
      </p:sp>
      <p:sp>
        <p:nvSpPr>
          <p:cNvPr id="3" name="Notes Placeholder 2"/>
          <p:cNvSpPr>
            <a:spLocks noGrp="1"/>
          </p:cNvSpPr>
          <p:nvPr>
            <p:ph type="body" idx="1"/>
          </p:nvPr>
        </p:nvSpPr>
        <p:spPr>
          <a:xfrm>
            <a:off x="372602" y="3899954"/>
            <a:ext cx="6330021" cy="5226987"/>
          </a:xfrm>
        </p:spPr>
        <p:txBody>
          <a:bodyPr/>
          <a:lstStyle/>
          <a:p>
            <a:pPr>
              <a:spcBef>
                <a:spcPts val="619"/>
              </a:spcBef>
              <a:defRPr/>
            </a:pPr>
            <a:r>
              <a:rPr lang="en-US" dirty="0"/>
              <a:t>Medicare covers intensive behavioral therapy for cardiovascular disease (referred to as a CVD risk reduction visit). </a:t>
            </a:r>
          </a:p>
          <a:p>
            <a:pPr>
              <a:spcBef>
                <a:spcPts val="619"/>
              </a:spcBef>
              <a:defRPr/>
            </a:pPr>
            <a:r>
              <a:rPr lang="en-US" dirty="0"/>
              <a:t>Medicare covers </a:t>
            </a:r>
            <a:r>
              <a:rPr lang="en-US" dirty="0" smtClean="0"/>
              <a:t>one face-to-face </a:t>
            </a:r>
            <a:r>
              <a:rPr lang="en-US" dirty="0"/>
              <a:t>CVD risk reduction visit per year </a:t>
            </a:r>
            <a:r>
              <a:rPr lang="en-US" dirty="0" smtClean="0"/>
              <a:t>for people with Medicare </a:t>
            </a:r>
            <a:r>
              <a:rPr lang="en-US" dirty="0"/>
              <a:t>who are competent and alert at the time that counseling is </a:t>
            </a:r>
            <a:r>
              <a:rPr lang="en-US" dirty="0" smtClean="0"/>
              <a:t>provided. Counseling </a:t>
            </a:r>
            <a:r>
              <a:rPr lang="en-US" dirty="0"/>
              <a:t>is furnished by a qualified primary care doctor or other primary care practitioner in a primary care setting. </a:t>
            </a:r>
          </a:p>
          <a:p>
            <a:pPr marL="0" lvl="1" indent="0">
              <a:spcBef>
                <a:spcPts val="619"/>
              </a:spcBef>
              <a:buNone/>
              <a:defRPr/>
            </a:pPr>
            <a:r>
              <a:rPr lang="en-US" dirty="0"/>
              <a:t>A primary care setting is defined as one in which there’s a provision of integrated, accessible health care services by clinicians who are accountable for addressing a large majority of personal health care needs, developing a sustained partnership with patients, and practicing in the context of family and community. Emergency departments, inpatient hospital settings, ambulatory surgical centers, independent diagnostic testing facilities, skilled nursing facilities, inpatient rehabilitation facilities, and hospices aren’t considered primary care settings under this definition.</a:t>
            </a:r>
          </a:p>
          <a:p>
            <a:pPr marL="171091" indent="-171091">
              <a:spcBef>
                <a:spcPts val="619"/>
              </a:spcBef>
              <a:defRPr/>
            </a:pPr>
            <a:r>
              <a:rPr lang="en-US" dirty="0"/>
              <a:t>The CVD risk reduction visit consists of </a:t>
            </a:r>
            <a:r>
              <a:rPr lang="en-US" dirty="0" smtClean="0"/>
              <a:t>these </a:t>
            </a:r>
            <a:r>
              <a:rPr lang="en-US" dirty="0"/>
              <a:t>components:</a:t>
            </a:r>
          </a:p>
          <a:p>
            <a:pPr marL="228600" lvl="1" indent="-228600">
              <a:spcBef>
                <a:spcPts val="619"/>
              </a:spcBef>
              <a:defRPr/>
            </a:pPr>
            <a:r>
              <a:rPr lang="en-US" dirty="0"/>
              <a:t>Encouraging aspirin use for the primary prevention of CVD when the benefits outweigh the risks for men </a:t>
            </a:r>
            <a:r>
              <a:rPr lang="en-US" dirty="0" smtClean="0"/>
              <a:t>ages 45–79 </a:t>
            </a:r>
            <a:r>
              <a:rPr lang="en-US" dirty="0"/>
              <a:t>and women </a:t>
            </a:r>
            <a:r>
              <a:rPr lang="en-US" dirty="0" smtClean="0"/>
              <a:t>ages 55–79</a:t>
            </a:r>
            <a:endParaRPr lang="en-US" dirty="0"/>
          </a:p>
          <a:p>
            <a:pPr marL="228600" lvl="1" indent="-228600">
              <a:spcBef>
                <a:spcPts val="619"/>
              </a:spcBef>
              <a:defRPr/>
            </a:pPr>
            <a:r>
              <a:rPr lang="en-US" dirty="0"/>
              <a:t>Screening for high blood pressure in adults 18 or older</a:t>
            </a:r>
          </a:p>
          <a:p>
            <a:pPr marL="228600" lvl="1" indent="-228600">
              <a:spcBef>
                <a:spcPts val="619"/>
              </a:spcBef>
              <a:defRPr/>
            </a:pPr>
            <a:r>
              <a:rPr lang="en-US" dirty="0"/>
              <a:t>Intensive behavioral counseling to promote a healthy diet for adults with hyperlipidemia, hypertension, advancing age, and other known risk factors for cardiovascular- and diet-related chronic </a:t>
            </a:r>
            <a:r>
              <a:rPr lang="en-US" dirty="0" smtClean="0"/>
              <a:t>disease</a:t>
            </a:r>
          </a:p>
          <a:p>
            <a:pPr marL="0" lvl="1" indent="0">
              <a:spcBef>
                <a:spcPts val="619"/>
              </a:spcBef>
              <a:buNone/>
              <a:defRPr/>
            </a:pPr>
            <a:r>
              <a:rPr lang="en-US" dirty="0"/>
              <a:t>In Original Medicare, there’s no cost if the doctor or qualified health care provider accepts assignment.</a:t>
            </a:r>
          </a:p>
          <a:p>
            <a:pPr marL="0" lvl="1" indent="0">
              <a:spcBef>
                <a:spcPts val="619"/>
              </a:spcBef>
              <a:buNone/>
              <a:defRPr/>
            </a:pPr>
            <a:r>
              <a:rPr lang="en-US" dirty="0" smtClean="0"/>
              <a:t>For Medicare coverage information on cardiovascular disease (behavioral therapy</a:t>
            </a:r>
            <a:r>
              <a:rPr lang="en-US" dirty="0"/>
              <a:t>), visit </a:t>
            </a:r>
            <a:r>
              <a:rPr lang="en-US" dirty="0" smtClean="0">
                <a:hlinkClick r:id="rId3"/>
              </a:rPr>
              <a:t>Medicare.gov/coverage/cardiovascular-disease-behavioral-therapy.html</a:t>
            </a:r>
            <a:r>
              <a:rPr lang="en-US" dirty="0" smtClean="0"/>
              <a:t>. </a:t>
            </a:r>
            <a:endParaRPr lang="en-US" dirty="0"/>
          </a:p>
        </p:txBody>
      </p:sp>
    </p:spTree>
    <p:extLst>
      <p:ext uri="{BB962C8B-B14F-4D97-AF65-F5344CB8AC3E}">
        <p14:creationId xmlns:p14="http://schemas.microsoft.com/office/powerpoint/2010/main" val="3349003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Medicare covers cardiovascular screening tests that check your cholesterol and other blood fat (lipid) levels. High levels of cholesterol can increase your risk for heart disease and stroke. </a:t>
            </a:r>
          </a:p>
          <a:p>
            <a:pPr marL="0" lvl="1" indent="0">
              <a:buNone/>
            </a:pPr>
            <a:r>
              <a:rPr lang="en-US" dirty="0" smtClean="0"/>
              <a:t>Lipid </a:t>
            </a:r>
            <a:r>
              <a:rPr lang="en-US" dirty="0"/>
              <a:t>panel </a:t>
            </a:r>
            <a:r>
              <a:rPr lang="en-US" dirty="0" smtClean="0"/>
              <a:t>test that includes total cholesterol, high-density lipoproteins (HDL) cholesterol, and triglyceride levels are covered once every 5 years for all people with Medicare who have no apparent signs or symptoms of cardiovascular disease.</a:t>
            </a:r>
          </a:p>
          <a:p>
            <a:r>
              <a:rPr lang="en-US" dirty="0"/>
              <a:t>In Original Medicare, there’s no cost if </a:t>
            </a:r>
            <a:r>
              <a:rPr lang="en-US" dirty="0" smtClean="0"/>
              <a:t>the doctor or other qualified health care provider </a:t>
            </a:r>
            <a:r>
              <a:rPr lang="en-US" dirty="0"/>
              <a:t>accepts assignment</a:t>
            </a:r>
            <a:r>
              <a:rPr lang="en-US" dirty="0" smtClean="0"/>
              <a:t>.</a:t>
            </a:r>
          </a:p>
          <a:p>
            <a:r>
              <a:rPr lang="en-US" dirty="0"/>
              <a:t>For Medicare coverage information </a:t>
            </a:r>
            <a:r>
              <a:rPr lang="en-US" dirty="0" smtClean="0"/>
              <a:t>on cardiovascular </a:t>
            </a:r>
            <a:r>
              <a:rPr lang="en-US" dirty="0"/>
              <a:t>disease screenings, visit </a:t>
            </a:r>
            <a:r>
              <a:rPr lang="en-US" dirty="0" smtClean="0">
                <a:hlinkClick r:id="rId3"/>
              </a:rPr>
              <a:t>Medicare.gov/coverage/cardiovascular-disease-screenings.html</a:t>
            </a:r>
            <a:r>
              <a:rPr lang="en-US" dirty="0" smtClean="0"/>
              <a:t>. </a:t>
            </a:r>
            <a:endParaRPr lang="en-US" dirty="0"/>
          </a:p>
          <a:p>
            <a:endParaRPr lang="en-US" dirty="0" smtClean="0"/>
          </a:p>
          <a:p>
            <a:endParaRPr lang="en-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2379436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3972486"/>
            <a:ext cx="5608320" cy="4444133"/>
          </a:xfrm>
        </p:spPr>
        <p:txBody>
          <a:bodyPr/>
          <a:lstStyle/>
          <a:p>
            <a:pPr eaLnBrk="0" fontAlgn="base" hangingPunct="0">
              <a:spcBef>
                <a:spcPts val="616"/>
              </a:spcBef>
            </a:pPr>
            <a:r>
              <a:rPr lang="en-US" dirty="0">
                <a:solidFill>
                  <a:prstClr val="black"/>
                </a:solidFill>
                <a:ea typeface="ＭＳ Ｐゴシック"/>
              </a:rPr>
              <a:t>Medicare covers Pap </a:t>
            </a:r>
            <a:r>
              <a:rPr lang="en-US" dirty="0" smtClean="0">
                <a:solidFill>
                  <a:prstClr val="black"/>
                </a:solidFill>
                <a:ea typeface="ＭＳ Ｐゴシック"/>
              </a:rPr>
              <a:t>tests </a:t>
            </a:r>
            <a:r>
              <a:rPr lang="en-US" dirty="0" smtClean="0">
                <a:solidFill>
                  <a:prstClr val="black"/>
                </a:solidFill>
                <a:ea typeface="ＭＳ Ｐゴシック" charset="-128"/>
              </a:rPr>
              <a:t>(Papanicolaou test)</a:t>
            </a:r>
            <a:r>
              <a:rPr lang="en-US" dirty="0" smtClean="0">
                <a:solidFill>
                  <a:prstClr val="black"/>
                </a:solidFill>
                <a:ea typeface="ＭＳ Ｐゴシック"/>
              </a:rPr>
              <a:t>, </a:t>
            </a:r>
            <a:r>
              <a:rPr lang="en-US" dirty="0">
                <a:solidFill>
                  <a:prstClr val="black"/>
                </a:solidFill>
                <a:ea typeface="ＭＳ Ｐゴシック"/>
              </a:rPr>
              <a:t>pelvic exams, and clinical breast exams. </a:t>
            </a: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The screening Pap </a:t>
            </a:r>
            <a:r>
              <a:rPr lang="en-US" dirty="0" smtClean="0">
                <a:solidFill>
                  <a:prstClr val="black"/>
                </a:solidFill>
                <a:ea typeface="ＭＳ Ｐゴシック" charset="-128"/>
              </a:rPr>
              <a:t>test </a:t>
            </a:r>
            <a:r>
              <a:rPr lang="en-US" dirty="0">
                <a:solidFill>
                  <a:prstClr val="black"/>
                </a:solidFill>
                <a:ea typeface="ＭＳ Ｐゴシック" charset="-128"/>
              </a:rPr>
              <a:t>covered by Medicare is a laboratory test that consists of a routine exfoliative cytology test </a:t>
            </a:r>
            <a:r>
              <a:rPr lang="en-US" dirty="0" smtClean="0">
                <a:solidFill>
                  <a:prstClr val="black"/>
                </a:solidFill>
                <a:ea typeface="ＭＳ Ｐゴシック" charset="-128"/>
              </a:rPr>
              <a:t>provided </a:t>
            </a:r>
            <a:r>
              <a:rPr lang="en-US" dirty="0">
                <a:solidFill>
                  <a:prstClr val="black"/>
                </a:solidFill>
                <a:ea typeface="ＭＳ Ｐゴシック" charset="-128"/>
              </a:rPr>
              <a:t>for the purpose of early detection of cervical cancer. It includes collection of a sample of cervical cells and a doctor’s interpretation of the test.</a:t>
            </a: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A screening pelvic examination is performed to help detect </a:t>
            </a:r>
            <a:r>
              <a:rPr lang="en-US" dirty="0" smtClean="0">
                <a:solidFill>
                  <a:prstClr val="black"/>
                </a:solidFill>
                <a:ea typeface="ＭＳ Ｐゴシック" charset="-128"/>
              </a:rPr>
              <a:t>fibroids (benign</a:t>
            </a:r>
            <a:r>
              <a:rPr lang="en-US" baseline="0" dirty="0" smtClean="0">
                <a:solidFill>
                  <a:prstClr val="black"/>
                </a:solidFill>
                <a:ea typeface="ＭＳ Ｐゴシック" charset="-128"/>
              </a:rPr>
              <a:t> tumors in women of childbearing age), </a:t>
            </a:r>
            <a:r>
              <a:rPr lang="en-US" dirty="0" smtClean="0">
                <a:solidFill>
                  <a:prstClr val="black"/>
                </a:solidFill>
                <a:ea typeface="ＭＳ Ｐゴシック" charset="-128"/>
              </a:rPr>
              <a:t>pre-cancers</a:t>
            </a:r>
            <a:r>
              <a:rPr lang="en-US" dirty="0">
                <a:solidFill>
                  <a:prstClr val="black"/>
                </a:solidFill>
                <a:ea typeface="ＭＳ Ｐゴシック" charset="-128"/>
              </a:rPr>
              <a:t>, genital cancers, infections, sexually transmitted </a:t>
            </a:r>
            <a:r>
              <a:rPr lang="en-US" dirty="0" smtClean="0">
                <a:solidFill>
                  <a:prstClr val="black"/>
                </a:solidFill>
                <a:ea typeface="ＭＳ Ｐゴシック" charset="-128"/>
              </a:rPr>
              <a:t>infections </a:t>
            </a:r>
            <a:r>
              <a:rPr lang="en-US" dirty="0">
                <a:solidFill>
                  <a:prstClr val="black"/>
                </a:solidFill>
                <a:ea typeface="ＭＳ Ｐゴシック" charset="-128"/>
              </a:rPr>
              <a:t>(</a:t>
            </a:r>
            <a:r>
              <a:rPr lang="en-US" dirty="0" smtClean="0">
                <a:solidFill>
                  <a:prstClr val="black"/>
                </a:solidFill>
                <a:ea typeface="ＭＳ Ｐゴシック" charset="-128"/>
              </a:rPr>
              <a:t>STIs</a:t>
            </a:r>
            <a:r>
              <a:rPr lang="en-US" dirty="0">
                <a:solidFill>
                  <a:prstClr val="black"/>
                </a:solidFill>
                <a:ea typeface="ＭＳ Ｐゴシック" charset="-128"/>
              </a:rPr>
              <a:t>), other reproductive system abnormalities, and genital </a:t>
            </a:r>
            <a:r>
              <a:rPr lang="en-US" dirty="0" smtClean="0">
                <a:solidFill>
                  <a:prstClr val="black"/>
                </a:solidFill>
                <a:ea typeface="ＭＳ Ｐゴシック" charset="-128"/>
              </a:rPr>
              <a:t>problems</a:t>
            </a:r>
            <a:r>
              <a:rPr lang="en-US" dirty="0">
                <a:solidFill>
                  <a:prstClr val="black"/>
                </a:solidFill>
                <a:ea typeface="ＭＳ Ｐゴシック" charset="-128"/>
              </a:rPr>
              <a:t>.</a:t>
            </a: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In addition, a Medicare-covered screening pelvic examination includes a clinical breast examination, which can be used as a tool for detecting, preventing, and treating breast masses, lumps, and breast cancer.</a:t>
            </a:r>
            <a:endParaRPr lang="en-US" dirty="0">
              <a:solidFill>
                <a:prstClr val="black"/>
              </a:solidFill>
              <a:ea typeface="ＭＳ Ｐゴシック"/>
            </a:endParaRPr>
          </a:p>
          <a:p>
            <a:endParaRPr lang="en-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531355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082042"/>
            <a:ext cx="5608320" cy="4785121"/>
          </a:xfrm>
        </p:spPr>
        <p:txBody>
          <a:bodyPr>
            <a:normAutofit fontScale="92500" lnSpcReduction="10000"/>
          </a:bodyPr>
          <a:lstStyle/>
          <a:p>
            <a:pPr lvl="0">
              <a:lnSpc>
                <a:spcPct val="110000"/>
              </a:lnSpc>
            </a:pPr>
            <a:r>
              <a:rPr lang="en-US" dirty="0" smtClean="0"/>
              <a:t>These tests are covered services for all women with Medicare, and will usually be performed during the same office visit. These services are covered once every 24 months for most women. However, they may be covered every 12 months if one of the following applies:</a:t>
            </a:r>
          </a:p>
          <a:p>
            <a:pPr marL="228600" lvl="1" indent="-228600">
              <a:lnSpc>
                <a:spcPct val="110000"/>
              </a:lnSpc>
            </a:pPr>
            <a:r>
              <a:rPr lang="en-US" dirty="0" smtClean="0"/>
              <a:t>You’re at </a:t>
            </a:r>
            <a:r>
              <a:rPr lang="en-US" dirty="0" smtClean="0"/>
              <a:t>high-risk </a:t>
            </a:r>
            <a:r>
              <a:rPr lang="en-US" dirty="0" smtClean="0"/>
              <a:t>for cervical or vaginal cancer (based on your medical history or other findings)</a:t>
            </a:r>
          </a:p>
          <a:p>
            <a:pPr marL="228600" lvl="1" indent="-228600">
              <a:lnSpc>
                <a:spcPct val="110000"/>
              </a:lnSpc>
            </a:pPr>
            <a:r>
              <a:rPr lang="en-US" dirty="0" smtClean="0"/>
              <a:t>You’re of childbearing age, and had an abnormal Pap test in the past 36 months</a:t>
            </a:r>
          </a:p>
          <a:p>
            <a:pPr lvl="0">
              <a:lnSpc>
                <a:spcPct val="110000"/>
              </a:lnSpc>
            </a:pPr>
            <a:r>
              <a:rPr lang="en-US" dirty="0" smtClean="0"/>
              <a:t>High-risk </a:t>
            </a:r>
            <a:r>
              <a:rPr lang="en-US" dirty="0" smtClean="0"/>
              <a:t>factors for cervical or vaginal cancer include the following:</a:t>
            </a:r>
          </a:p>
          <a:p>
            <a:pPr marL="228600" lvl="1" indent="-228600">
              <a:lnSpc>
                <a:spcPct val="110000"/>
              </a:lnSpc>
            </a:pPr>
            <a:r>
              <a:rPr lang="en-US" dirty="0" smtClean="0"/>
              <a:t>Early onset of sexual activity (under 16)</a:t>
            </a:r>
          </a:p>
          <a:p>
            <a:pPr marL="228600" lvl="1" indent="-228600">
              <a:lnSpc>
                <a:spcPct val="110000"/>
              </a:lnSpc>
            </a:pPr>
            <a:r>
              <a:rPr lang="en-US" dirty="0" smtClean="0"/>
              <a:t>Multiple sexual partners (5 or more in a lifetime)</a:t>
            </a:r>
          </a:p>
          <a:p>
            <a:pPr marL="228600" lvl="1" indent="-228600">
              <a:lnSpc>
                <a:spcPct val="110000"/>
              </a:lnSpc>
            </a:pPr>
            <a:r>
              <a:rPr lang="en-US" dirty="0" smtClean="0"/>
              <a:t>History of sexually transmitted disease (including human immunodeficiency virus)</a:t>
            </a:r>
          </a:p>
          <a:p>
            <a:pPr marL="228600" lvl="1" indent="-228600">
              <a:lnSpc>
                <a:spcPct val="110000"/>
              </a:lnSpc>
            </a:pPr>
            <a:r>
              <a:rPr lang="en-US" dirty="0" smtClean="0"/>
              <a:t>Fewer than 3 negative or no Pap tests within the previous 7 years</a:t>
            </a:r>
          </a:p>
          <a:p>
            <a:pPr marL="228600" lvl="1" indent="-228600">
              <a:lnSpc>
                <a:spcPct val="110000"/>
              </a:lnSpc>
            </a:pPr>
            <a:r>
              <a:rPr lang="en-US" dirty="0" smtClean="0"/>
              <a:t>DES (diethylstibestrol)-exposed daughters of women who took DES during pregnancy</a:t>
            </a:r>
          </a:p>
          <a:p>
            <a:pPr>
              <a:lnSpc>
                <a:spcPct val="110000"/>
              </a:lnSpc>
            </a:pPr>
            <a:r>
              <a:rPr lang="en-US" dirty="0"/>
              <a:t>Part B also </a:t>
            </a:r>
            <a:r>
              <a:rPr lang="en-US" dirty="0" smtClean="0"/>
              <a:t>covers human papillomavirus (HPV) </a:t>
            </a:r>
            <a:r>
              <a:rPr lang="en-US" dirty="0"/>
              <a:t>tests (as part of Pap tests) once every </a:t>
            </a:r>
            <a:r>
              <a:rPr lang="en-US" dirty="0" smtClean="0"/>
              <a:t>5 years </a:t>
            </a:r>
            <a:r>
              <a:rPr lang="en-US" dirty="0"/>
              <a:t>if you’re </a:t>
            </a:r>
            <a:r>
              <a:rPr lang="en-US" dirty="0" smtClean="0"/>
              <a:t>30–65 </a:t>
            </a:r>
            <a:r>
              <a:rPr lang="en-US" dirty="0"/>
              <a:t>without HPV symptoms</a:t>
            </a:r>
            <a:r>
              <a:rPr lang="en-US" dirty="0" smtClean="0"/>
              <a:t>.</a:t>
            </a:r>
          </a:p>
          <a:p>
            <a:pPr>
              <a:lnSpc>
                <a:spcPct val="110000"/>
              </a:lnSpc>
            </a:pPr>
            <a:r>
              <a:rPr lang="en-US" dirty="0" smtClean="0"/>
              <a:t>In Original Medicare, there’s no cost if the doctor or qualified health care provider accepts assignment.</a:t>
            </a:r>
          </a:p>
          <a:p>
            <a:pPr>
              <a:lnSpc>
                <a:spcPct val="110000"/>
              </a:lnSpc>
            </a:pPr>
            <a:r>
              <a:rPr lang="en-US" dirty="0"/>
              <a:t>For Medicare coverage information on cervical and vaginal cancer screenings, visit </a:t>
            </a:r>
            <a:r>
              <a:rPr lang="en-US" dirty="0">
                <a:hlinkClick r:id="rId3"/>
              </a:rPr>
              <a:t>Medicare.gov/coverage/cervical-vaginal-cancer-screenings.html</a:t>
            </a:r>
            <a:r>
              <a:rPr lang="en-US" dirty="0"/>
              <a:t>. For more uterine fibroid information, visit </a:t>
            </a:r>
            <a:r>
              <a:rPr lang="en-US" u="sng" dirty="0">
                <a:hlinkClick r:id="rId4"/>
              </a:rPr>
              <a:t>vsearch.nlm.nih.gov/vivisimo/cgi-bin/query-meta?v%3Aproject=medlineplus&amp;v%3Asources=medlineplus-bundle&amp;query=</a:t>
            </a:r>
            <a:r>
              <a:rPr lang="en-US" u="sng" dirty="0" err="1">
                <a:hlinkClick r:id="rId4"/>
              </a:rPr>
              <a:t>fibroids&amp;_ga</a:t>
            </a:r>
            <a:r>
              <a:rPr lang="en-US" u="sng" dirty="0">
                <a:hlinkClick r:id="rId4"/>
              </a:rPr>
              <a:t>=1.225792538.1476407824.1481571855</a:t>
            </a:r>
            <a:r>
              <a:rPr lang="en-US" u="sng" dirty="0"/>
              <a:t>.</a:t>
            </a:r>
            <a:endParaRPr lang="en-US" dirty="0"/>
          </a:p>
          <a:p>
            <a:pPr>
              <a:lnSpc>
                <a:spcPct val="110000"/>
              </a:lnSpc>
            </a:pPr>
            <a:endParaRPr lang="en-US" dirty="0" smtClean="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74941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5754" y="4081346"/>
            <a:ext cx="6041484" cy="4748620"/>
          </a:xfrm>
        </p:spPr>
        <p:txBody>
          <a:bodyPr/>
          <a:lstStyle/>
          <a:p>
            <a:r>
              <a:rPr lang="en-US" dirty="0" smtClean="0"/>
              <a:t>In the United States, colorectal cancer is the fourth most common cancer in men and women. If caught early, it's often curable. </a:t>
            </a:r>
          </a:p>
          <a:p>
            <a:r>
              <a:rPr lang="en-US" dirty="0" smtClean="0"/>
              <a:t>To help find pre-cancerous growths and help prevent or find cancer early, when treatment is most effective, your doctor may order one or more of the following tests if you meet certain conditions: screening fecal occult blood test; screening flexible sigmoidoscopy, screening colonoscopy; barium enema (as an alternative to a covered screening flexible sigmoidoscopy or a screening colonoscopy), or a multi-target stool DNA test.</a:t>
            </a:r>
          </a:p>
          <a:p>
            <a:r>
              <a:rPr lang="en-US" dirty="0" smtClean="0"/>
              <a:t>Medicare defines </a:t>
            </a:r>
            <a:r>
              <a:rPr lang="en-US" dirty="0" smtClean="0"/>
              <a:t>high-risk </a:t>
            </a:r>
            <a:r>
              <a:rPr lang="en-US" dirty="0" smtClean="0"/>
              <a:t>of developing colorectal cancer as someone who has one or more of the following risk factors:</a:t>
            </a:r>
          </a:p>
          <a:p>
            <a:pPr marL="228600" lvl="1" indent="-228600"/>
            <a:r>
              <a:rPr lang="en-US" dirty="0" smtClean="0"/>
              <a:t>Close relative (sibling, parent, or child) who has had colorectal cancer or polyps</a:t>
            </a:r>
          </a:p>
          <a:p>
            <a:pPr marL="228600" lvl="1" indent="-228600"/>
            <a:r>
              <a:rPr lang="en-US" dirty="0" smtClean="0"/>
              <a:t>Family history of familial polyps</a:t>
            </a:r>
          </a:p>
          <a:p>
            <a:pPr marL="228600" lvl="1" indent="-228600"/>
            <a:r>
              <a:rPr lang="en-US" dirty="0" smtClean="0"/>
              <a:t>Personal history of colorectal cancer</a:t>
            </a:r>
          </a:p>
          <a:p>
            <a:pPr marL="228600" lvl="1" indent="-228600"/>
            <a:r>
              <a:rPr lang="en-US" dirty="0" smtClean="0"/>
              <a:t>Personal history of inflammatory bowel disease, including Crohn’s disease and ulcerative colitis</a:t>
            </a:r>
          </a:p>
          <a:p>
            <a:pPr marL="0" lvl="1" indent="0">
              <a:buNone/>
            </a:pPr>
            <a:r>
              <a:rPr lang="en-US" dirty="0" smtClean="0"/>
              <a:t>For people with Medicare at </a:t>
            </a:r>
            <a:r>
              <a:rPr lang="en-US" dirty="0" smtClean="0"/>
              <a:t>high-risk </a:t>
            </a:r>
            <a:r>
              <a:rPr lang="en-US" dirty="0" smtClean="0"/>
              <a:t>of developing colorectal cancer, the frequency of covered screening tests varies from the frequency of covered screenings for those not considered at </a:t>
            </a:r>
            <a:r>
              <a:rPr lang="en-US" dirty="0" smtClean="0"/>
              <a:t>high-risk</a:t>
            </a:r>
            <a:r>
              <a:rPr lang="en-US" dirty="0" smtClean="0"/>
              <a:t>. </a:t>
            </a:r>
          </a:p>
          <a:p>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13928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lessons in this Medicare Preventive Services module explain Medicare-covered preventive services. </a:t>
            </a:r>
          </a:p>
          <a:p>
            <a:r>
              <a:rPr lang="en-US" sz="1200" b="0" i="0" u="none" strike="noStrike" kern="1200" baseline="0" dirty="0" smtClean="0">
                <a:solidFill>
                  <a:schemeClr val="tx1"/>
                </a:solidFill>
                <a:latin typeface="+mn-lt"/>
                <a:ea typeface="+mn-ea"/>
                <a:cs typeface="+mn-cs"/>
              </a:rPr>
              <a:t>The materials are designed for information givers/trainers who are familiar with the Medicare Program and would like to have prepared information for their presentations. </a:t>
            </a:r>
          </a:p>
          <a:p>
            <a:pPr lvl="0"/>
            <a:r>
              <a:rPr lang="en-US" dirty="0">
                <a:solidFill>
                  <a:prstClr val="black"/>
                </a:solidFill>
              </a:rPr>
              <a:t>This module is designed for presentation to trainers and other information givers. It can be easily adapted for presentations to groups of </a:t>
            </a:r>
            <a:r>
              <a:rPr lang="en-US" dirty="0" smtClean="0">
                <a:solidFill>
                  <a:prstClr val="black"/>
                </a:solidFill>
              </a:rPr>
              <a:t>people with Medicare. </a:t>
            </a:r>
            <a:endParaRPr lang="en-US" dirty="0">
              <a:solidFill>
                <a:prstClr val="black"/>
              </a:solidFill>
            </a:endParaRPr>
          </a:p>
          <a:p>
            <a:pPr lvl="0"/>
            <a:r>
              <a:rPr lang="en-US" dirty="0">
                <a:solidFill>
                  <a:prstClr val="black"/>
                </a:solidFill>
              </a:rPr>
              <a:t>The module consists of </a:t>
            </a:r>
            <a:r>
              <a:rPr lang="en-US" dirty="0" smtClean="0"/>
              <a:t>49</a:t>
            </a:r>
            <a:r>
              <a:rPr lang="en-US" b="1" dirty="0" smtClean="0">
                <a:solidFill>
                  <a:srgbClr val="FF0000"/>
                </a:solidFill>
              </a:rPr>
              <a:t> </a:t>
            </a:r>
            <a:r>
              <a:rPr lang="en-US" dirty="0">
                <a:solidFill>
                  <a:prstClr val="black"/>
                </a:solidFill>
              </a:rPr>
              <a:t>PowerPoint slides with corresponding speaker’s notes, </a:t>
            </a:r>
            <a:r>
              <a:rPr lang="en-US" dirty="0" smtClean="0">
                <a:solidFill>
                  <a:prstClr val="black"/>
                </a:solidFill>
              </a:rPr>
              <a:t>activities</a:t>
            </a:r>
            <a:r>
              <a:rPr lang="en-US" dirty="0">
                <a:solidFill>
                  <a:prstClr val="black"/>
                </a:solidFill>
              </a:rPr>
              <a:t>, and </a:t>
            </a:r>
            <a:r>
              <a:rPr lang="en-US" dirty="0" smtClean="0">
                <a:solidFill>
                  <a:prstClr val="black"/>
                </a:solidFill>
              </a:rPr>
              <a:t>check-your-knowledge </a:t>
            </a:r>
            <a:r>
              <a:rPr lang="en-US" dirty="0">
                <a:solidFill>
                  <a:prstClr val="black"/>
                </a:solidFill>
              </a:rPr>
              <a:t>questions. It can be presented in about 45 minutes. Allow approximately 15 more minutes for discussion, questions, and answers. Additional time may be allocated for add-on activities. </a:t>
            </a:r>
          </a:p>
          <a:p>
            <a:pPr lvl="0"/>
            <a:r>
              <a:rPr lang="en-US" dirty="0">
                <a:solidFill>
                  <a:prstClr val="black"/>
                </a:solidFill>
              </a:rPr>
              <a:t>Most materials are self-contained within the module. </a:t>
            </a:r>
          </a:p>
          <a:p>
            <a:endParaRPr lang="en-US" dirty="0"/>
          </a:p>
        </p:txBody>
      </p:sp>
    </p:spTree>
    <p:extLst>
      <p:ext uri="{BB962C8B-B14F-4D97-AF65-F5344CB8AC3E}">
        <p14:creationId xmlns:p14="http://schemas.microsoft.com/office/powerpoint/2010/main" val="1593656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081346"/>
            <a:ext cx="5608320" cy="4453054"/>
          </a:xfrm>
        </p:spPr>
        <p:txBody>
          <a:bodyPr>
            <a:normAutofit/>
          </a:bodyPr>
          <a:lstStyle/>
          <a:p>
            <a:pPr>
              <a:spcBef>
                <a:spcPts val="616"/>
              </a:spcBef>
              <a:defRPr/>
            </a:pPr>
            <a:r>
              <a:rPr lang="en-US" sz="1100" dirty="0" smtClean="0">
                <a:solidFill>
                  <a:prstClr val="black"/>
                </a:solidFill>
              </a:rPr>
              <a:t>All people with Medicare </a:t>
            </a:r>
            <a:r>
              <a:rPr lang="en-US" sz="1100" dirty="0" smtClean="0">
                <a:solidFill>
                  <a:prstClr val="black"/>
                </a:solidFill>
              </a:rPr>
              <a:t>50 </a:t>
            </a:r>
            <a:r>
              <a:rPr lang="en-US" sz="1100" dirty="0">
                <a:solidFill>
                  <a:prstClr val="black"/>
                </a:solidFill>
              </a:rPr>
              <a:t>and older who </a:t>
            </a:r>
            <a:r>
              <a:rPr lang="en-US" sz="1100" b="1" dirty="0">
                <a:solidFill>
                  <a:prstClr val="black"/>
                </a:solidFill>
              </a:rPr>
              <a:t>aren’t </a:t>
            </a:r>
            <a:r>
              <a:rPr lang="en-US" sz="1100" dirty="0">
                <a:solidFill>
                  <a:prstClr val="black"/>
                </a:solidFill>
              </a:rPr>
              <a:t>at </a:t>
            </a:r>
            <a:r>
              <a:rPr lang="en-US" sz="1100" dirty="0" smtClean="0">
                <a:solidFill>
                  <a:prstClr val="black"/>
                </a:solidFill>
              </a:rPr>
              <a:t>high-risk </a:t>
            </a:r>
            <a:r>
              <a:rPr lang="en-US" sz="1100" dirty="0">
                <a:solidFill>
                  <a:prstClr val="black"/>
                </a:solidFill>
              </a:rPr>
              <a:t>for colorectal cancer are covered for the following screenings:</a:t>
            </a:r>
          </a:p>
          <a:p>
            <a:pPr marL="228600" lvl="1" indent="-228600">
              <a:spcBef>
                <a:spcPts val="616"/>
              </a:spcBef>
              <a:defRPr/>
            </a:pPr>
            <a:r>
              <a:rPr lang="en-US" sz="1100" dirty="0" smtClean="0">
                <a:solidFill>
                  <a:prstClr val="black"/>
                </a:solidFill>
              </a:rPr>
              <a:t>Fecal-occult </a:t>
            </a:r>
            <a:r>
              <a:rPr lang="en-US" sz="1100" dirty="0">
                <a:solidFill>
                  <a:prstClr val="black"/>
                </a:solidFill>
              </a:rPr>
              <a:t>blood test every year</a:t>
            </a:r>
          </a:p>
          <a:p>
            <a:pPr marL="228600" lvl="1" indent="-228600">
              <a:spcBef>
                <a:spcPts val="616"/>
              </a:spcBef>
              <a:defRPr/>
            </a:pPr>
            <a:r>
              <a:rPr lang="en-US" sz="1100" dirty="0">
                <a:solidFill>
                  <a:prstClr val="black"/>
                </a:solidFill>
              </a:rPr>
              <a:t>Flexible sigmoidoscopy once every 4 years or 47 months have passed (unless a screening colonoscopy has been performed, and then Medicare may cover a screening sigmoidoscopy after 10 years or at least 119 months)</a:t>
            </a:r>
          </a:p>
          <a:p>
            <a:pPr marL="228600" lvl="1" indent="-228600">
              <a:spcBef>
                <a:spcPts val="616"/>
              </a:spcBef>
              <a:defRPr/>
            </a:pPr>
            <a:r>
              <a:rPr lang="en-US" sz="1100" dirty="0">
                <a:solidFill>
                  <a:prstClr val="black"/>
                </a:solidFill>
              </a:rPr>
              <a:t>Colonoscopy every 10 years (unless a screening flexible sigmoidoscopy has been performed, and then Medicare may cover a screening colonoscopy after at least 4 years have passed) (no minimum age)</a:t>
            </a:r>
          </a:p>
          <a:p>
            <a:pPr marL="0" lvl="1" indent="0">
              <a:spcBef>
                <a:spcPts val="616"/>
              </a:spcBef>
              <a:buNone/>
              <a:tabLst>
                <a:tab pos="171091" algn="l"/>
              </a:tabLst>
              <a:defRPr/>
            </a:pPr>
            <a:r>
              <a:rPr lang="en-US" sz="1100" dirty="0">
                <a:solidFill>
                  <a:prstClr val="black"/>
                </a:solidFill>
              </a:rPr>
              <a:t>All </a:t>
            </a:r>
            <a:r>
              <a:rPr lang="en-US" sz="1100" dirty="0" smtClean="0">
                <a:solidFill>
                  <a:prstClr val="black"/>
                </a:solidFill>
              </a:rPr>
              <a:t>people with Medicare </a:t>
            </a:r>
            <a:r>
              <a:rPr lang="en-US" sz="1100" dirty="0" smtClean="0">
                <a:solidFill>
                  <a:prstClr val="black"/>
                </a:solidFill>
              </a:rPr>
              <a:t>50 </a:t>
            </a:r>
            <a:r>
              <a:rPr lang="en-US" sz="1100" dirty="0">
                <a:solidFill>
                  <a:prstClr val="black"/>
                </a:solidFill>
              </a:rPr>
              <a:t>and older who are</a:t>
            </a:r>
            <a:r>
              <a:rPr lang="en-US" sz="1100" b="1" dirty="0">
                <a:solidFill>
                  <a:prstClr val="black"/>
                </a:solidFill>
              </a:rPr>
              <a:t> </a:t>
            </a:r>
            <a:r>
              <a:rPr lang="en-US" sz="1100" dirty="0">
                <a:solidFill>
                  <a:prstClr val="black"/>
                </a:solidFill>
              </a:rPr>
              <a:t>at </a:t>
            </a:r>
            <a:r>
              <a:rPr lang="en-US" sz="1100" dirty="0" smtClean="0">
                <a:solidFill>
                  <a:prstClr val="black"/>
                </a:solidFill>
              </a:rPr>
              <a:t>high-risk </a:t>
            </a:r>
            <a:r>
              <a:rPr lang="en-US" sz="1100" dirty="0">
                <a:solidFill>
                  <a:prstClr val="black"/>
                </a:solidFill>
              </a:rPr>
              <a:t>for colorectal cancer are covered for the following screenings:</a:t>
            </a:r>
          </a:p>
          <a:p>
            <a:pPr marL="228600" lvl="1" indent="-228600">
              <a:spcBef>
                <a:spcPts val="616"/>
              </a:spcBef>
              <a:defRPr/>
            </a:pPr>
            <a:r>
              <a:rPr lang="en-US" sz="1100" dirty="0" smtClean="0">
                <a:solidFill>
                  <a:prstClr val="black"/>
                </a:solidFill>
              </a:rPr>
              <a:t>Fecal-occult </a:t>
            </a:r>
            <a:r>
              <a:rPr lang="en-US" sz="1100" dirty="0">
                <a:solidFill>
                  <a:prstClr val="black"/>
                </a:solidFill>
              </a:rPr>
              <a:t>blood test every year</a:t>
            </a:r>
          </a:p>
          <a:p>
            <a:pPr marL="228600" lvl="1" indent="-228600">
              <a:spcBef>
                <a:spcPts val="616"/>
              </a:spcBef>
              <a:defRPr/>
            </a:pPr>
            <a:r>
              <a:rPr lang="en-US" sz="1100" dirty="0">
                <a:solidFill>
                  <a:prstClr val="black"/>
                </a:solidFill>
              </a:rPr>
              <a:t>Flexible sigmoidoscopy once every 4 years (or 47 months have passed) </a:t>
            </a:r>
          </a:p>
          <a:p>
            <a:pPr marL="228600" lvl="1" indent="-228600">
              <a:spcBef>
                <a:spcPts val="616"/>
              </a:spcBef>
              <a:defRPr/>
            </a:pPr>
            <a:r>
              <a:rPr lang="en-US" sz="1100" dirty="0">
                <a:solidFill>
                  <a:prstClr val="black"/>
                </a:solidFill>
              </a:rPr>
              <a:t>Colonoscopy once every 2 </a:t>
            </a:r>
            <a:r>
              <a:rPr lang="en-US" sz="1100" dirty="0" smtClean="0">
                <a:solidFill>
                  <a:prstClr val="black"/>
                </a:solidFill>
              </a:rPr>
              <a:t>years</a:t>
            </a:r>
            <a:endParaRPr lang="en-US" sz="1100" dirty="0">
              <a:solidFill>
                <a:prstClr val="black"/>
              </a:solidFill>
            </a:endParaRPr>
          </a:p>
          <a:p>
            <a:pPr>
              <a:spcBef>
                <a:spcPts val="616"/>
              </a:spcBef>
              <a:defRPr/>
            </a:pPr>
            <a:r>
              <a:rPr lang="en-US" sz="1100" dirty="0" smtClean="0">
                <a:solidFill>
                  <a:prstClr val="black"/>
                </a:solidFill>
              </a:rPr>
              <a:t>There’s no cost for </a:t>
            </a:r>
            <a:r>
              <a:rPr lang="en-US" sz="1100" dirty="0">
                <a:solidFill>
                  <a:prstClr val="black"/>
                </a:solidFill>
              </a:rPr>
              <a:t>fecal occult blood tests, flexible sigmoidoscopy, and </a:t>
            </a:r>
            <a:r>
              <a:rPr lang="en-US" sz="1100" dirty="0" smtClean="0">
                <a:solidFill>
                  <a:prstClr val="black"/>
                </a:solidFill>
              </a:rPr>
              <a:t>colonoscopy if the doctor or other qualified health care provider accepts assignment. </a:t>
            </a:r>
            <a:endParaRPr lang="en-US" sz="1100" dirty="0">
              <a:solidFill>
                <a:prstClr val="black"/>
              </a:solidFill>
            </a:endParaRPr>
          </a:p>
          <a:p>
            <a:pPr>
              <a:spcBef>
                <a:spcPts val="616"/>
              </a:spcBef>
              <a:defRPr/>
            </a:pPr>
            <a:r>
              <a:rPr lang="en-US" sz="1100" b="1" dirty="0">
                <a:solidFill>
                  <a:prstClr val="black"/>
                </a:solidFill>
              </a:rPr>
              <a:t>NOTE</a:t>
            </a:r>
            <a:r>
              <a:rPr lang="en-US" sz="1100" b="1" dirty="0" smtClean="0">
                <a:solidFill>
                  <a:prstClr val="black"/>
                </a:solidFill>
              </a:rPr>
              <a:t>:</a:t>
            </a:r>
            <a:r>
              <a:rPr lang="en-US" dirty="0"/>
              <a:t> If a screening colonoscopy or screening flexible sigmoidoscopy results in the biopsy or removal of a lesion or growth during the same visit, the procedure is considered diagnostic and you may pay 20% of the </a:t>
            </a:r>
            <a:r>
              <a:rPr lang="en-US" dirty="0">
                <a:hlinkClick r:id="rId3" tooltip="&lt;p&gt;In Original Medicare, this is the amount a doctor or supplier that accepts assignment can be paid. It may be less than the actual amount a doctor or supplier charges. Medicare pays part of this amount and you&amp;#8217;re responsible for the difference.&lt;/p&gt;"/>
              </a:rPr>
              <a:t>Medicare-approved amount</a:t>
            </a:r>
            <a:r>
              <a:rPr lang="en-US" dirty="0"/>
              <a:t> for your doctor's services and a copayment in a hospital setting, but the Part B deductible doesn't </a:t>
            </a:r>
            <a:r>
              <a:rPr lang="en-US" dirty="0" smtClean="0"/>
              <a:t>apply.</a:t>
            </a: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490082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616"/>
              </a:spcBef>
              <a:defRPr/>
            </a:pPr>
            <a:r>
              <a:rPr lang="en-US" dirty="0" smtClean="0">
                <a:solidFill>
                  <a:prstClr val="black"/>
                </a:solidFill>
              </a:rPr>
              <a:t>All people with </a:t>
            </a:r>
            <a:r>
              <a:rPr lang="en-US" dirty="0">
                <a:solidFill>
                  <a:prstClr val="black"/>
                </a:solidFill>
              </a:rPr>
              <a:t>Medicare </a:t>
            </a:r>
            <a:r>
              <a:rPr lang="en-US" dirty="0" smtClean="0">
                <a:solidFill>
                  <a:prstClr val="black"/>
                </a:solidFill>
              </a:rPr>
              <a:t>50 </a:t>
            </a:r>
            <a:r>
              <a:rPr lang="en-US" dirty="0">
                <a:solidFill>
                  <a:prstClr val="black"/>
                </a:solidFill>
              </a:rPr>
              <a:t>and older who</a:t>
            </a:r>
            <a:r>
              <a:rPr lang="en-US" b="1" dirty="0">
                <a:solidFill>
                  <a:prstClr val="black"/>
                </a:solidFill>
              </a:rPr>
              <a:t> aren’t </a:t>
            </a:r>
            <a:r>
              <a:rPr lang="en-US" dirty="0">
                <a:solidFill>
                  <a:prstClr val="black"/>
                </a:solidFill>
              </a:rPr>
              <a:t>at </a:t>
            </a:r>
            <a:r>
              <a:rPr lang="en-US" dirty="0" smtClean="0">
                <a:solidFill>
                  <a:prstClr val="black"/>
                </a:solidFill>
              </a:rPr>
              <a:t>high-risk </a:t>
            </a:r>
            <a:r>
              <a:rPr lang="en-US" dirty="0">
                <a:solidFill>
                  <a:prstClr val="black"/>
                </a:solidFill>
              </a:rPr>
              <a:t>for colorectal cancer are covered for the following screenings:</a:t>
            </a:r>
          </a:p>
          <a:p>
            <a:pPr marL="228600" lvl="1" indent="-228600">
              <a:spcBef>
                <a:spcPts val="616"/>
              </a:spcBef>
              <a:tabLst>
                <a:tab pos="171091" algn="l"/>
              </a:tabLst>
              <a:defRPr/>
            </a:pPr>
            <a:r>
              <a:rPr lang="en-US" dirty="0">
                <a:solidFill>
                  <a:prstClr val="black"/>
                </a:solidFill>
              </a:rPr>
              <a:t>Barium enema every 4 years when used instead of a sigmoidoscopy or colonoscopy</a:t>
            </a:r>
          </a:p>
          <a:p>
            <a:pPr marL="228600" lvl="1" indent="-228600">
              <a:spcBef>
                <a:spcPts val="616"/>
              </a:spcBef>
              <a:tabLst>
                <a:tab pos="171091" algn="l"/>
              </a:tabLst>
              <a:defRPr/>
            </a:pPr>
            <a:r>
              <a:rPr lang="en-US" dirty="0">
                <a:solidFill>
                  <a:prstClr val="black"/>
                </a:solidFill>
              </a:rPr>
              <a:t>Multi-target stool DNA test </a:t>
            </a:r>
            <a:r>
              <a:rPr lang="en-US" dirty="0" smtClean="0">
                <a:solidFill>
                  <a:prstClr val="black"/>
                </a:solidFill>
              </a:rPr>
              <a:t>every </a:t>
            </a:r>
            <a:r>
              <a:rPr lang="en-US" dirty="0">
                <a:solidFill>
                  <a:prstClr val="black"/>
                </a:solidFill>
              </a:rPr>
              <a:t>3 years</a:t>
            </a:r>
          </a:p>
          <a:p>
            <a:pPr marL="0" lvl="1" indent="0">
              <a:spcBef>
                <a:spcPts val="616"/>
              </a:spcBef>
              <a:buNone/>
              <a:tabLst>
                <a:tab pos="171091" algn="l"/>
              </a:tabLst>
              <a:defRPr/>
            </a:pPr>
            <a:r>
              <a:rPr lang="en-US" dirty="0">
                <a:solidFill>
                  <a:prstClr val="black"/>
                </a:solidFill>
              </a:rPr>
              <a:t>All </a:t>
            </a:r>
            <a:r>
              <a:rPr lang="en-US" dirty="0" smtClean="0">
                <a:solidFill>
                  <a:prstClr val="black"/>
                </a:solidFill>
              </a:rPr>
              <a:t>people with Medicare </a:t>
            </a:r>
            <a:r>
              <a:rPr lang="en-US" dirty="0" smtClean="0">
                <a:solidFill>
                  <a:prstClr val="black"/>
                </a:solidFill>
              </a:rPr>
              <a:t>50 </a:t>
            </a:r>
            <a:r>
              <a:rPr lang="en-US" dirty="0">
                <a:solidFill>
                  <a:prstClr val="black"/>
                </a:solidFill>
              </a:rPr>
              <a:t>and older who are</a:t>
            </a:r>
            <a:r>
              <a:rPr lang="en-US" b="1" dirty="0">
                <a:solidFill>
                  <a:prstClr val="black"/>
                </a:solidFill>
              </a:rPr>
              <a:t> </a:t>
            </a:r>
            <a:r>
              <a:rPr lang="en-US" dirty="0">
                <a:solidFill>
                  <a:prstClr val="black"/>
                </a:solidFill>
              </a:rPr>
              <a:t>at </a:t>
            </a:r>
            <a:r>
              <a:rPr lang="en-US" dirty="0" smtClean="0">
                <a:solidFill>
                  <a:prstClr val="black"/>
                </a:solidFill>
              </a:rPr>
              <a:t>high-risk </a:t>
            </a:r>
            <a:r>
              <a:rPr lang="en-US" dirty="0">
                <a:solidFill>
                  <a:prstClr val="black"/>
                </a:solidFill>
              </a:rPr>
              <a:t>for colorectal cancer are covered for the following screenings:</a:t>
            </a:r>
          </a:p>
          <a:p>
            <a:pPr marL="228600" lvl="1" indent="-228600">
              <a:spcBef>
                <a:spcPts val="616"/>
              </a:spcBef>
              <a:defRPr/>
            </a:pPr>
            <a:r>
              <a:rPr lang="en-US" dirty="0">
                <a:solidFill>
                  <a:prstClr val="black"/>
                </a:solidFill>
              </a:rPr>
              <a:t>Barium enema every 24 months as an alternative to a covered </a:t>
            </a:r>
            <a:r>
              <a:rPr lang="en-US" dirty="0" smtClean="0">
                <a:solidFill>
                  <a:prstClr val="black"/>
                </a:solidFill>
              </a:rPr>
              <a:t>screening colonoscopy or flexible </a:t>
            </a:r>
            <a:r>
              <a:rPr lang="en-US" dirty="0" smtClean="0">
                <a:solidFill>
                  <a:prstClr val="black"/>
                </a:solidFill>
              </a:rPr>
              <a:t>sigmoidoscopy</a:t>
            </a:r>
            <a:endParaRPr lang="en-US" dirty="0">
              <a:solidFill>
                <a:prstClr val="black"/>
              </a:solidFill>
            </a:endParaRPr>
          </a:p>
          <a:p>
            <a:pPr marL="228600" lvl="1" indent="-228600" defTabSz="925104">
              <a:spcBef>
                <a:spcPts val="616"/>
              </a:spcBef>
              <a:defRPr/>
            </a:pPr>
            <a:r>
              <a:rPr lang="en-US" dirty="0">
                <a:solidFill>
                  <a:prstClr val="black"/>
                </a:solidFill>
              </a:rPr>
              <a:t>Multi-target stool DNA test </a:t>
            </a:r>
          </a:p>
          <a:p>
            <a:pPr>
              <a:spcBef>
                <a:spcPts val="616"/>
              </a:spcBef>
              <a:defRPr/>
            </a:pPr>
            <a:r>
              <a:rPr lang="en-US" dirty="0" smtClean="0">
                <a:solidFill>
                  <a:prstClr val="black"/>
                </a:solidFill>
              </a:rPr>
              <a:t>There’s no cost for </a:t>
            </a:r>
            <a:r>
              <a:rPr lang="en-US" dirty="0">
                <a:solidFill>
                  <a:prstClr val="black"/>
                </a:solidFill>
              </a:rPr>
              <a:t>a screening barium </a:t>
            </a:r>
            <a:r>
              <a:rPr lang="en-US" dirty="0" smtClean="0">
                <a:solidFill>
                  <a:prstClr val="black"/>
                </a:solidFill>
              </a:rPr>
              <a:t>enema if the provider accepts assignment. H</a:t>
            </a:r>
            <a:r>
              <a:rPr lang="en-US" baseline="0" dirty="0" smtClean="0">
                <a:solidFill>
                  <a:prstClr val="black"/>
                </a:solidFill>
              </a:rPr>
              <a:t>owever,</a:t>
            </a:r>
            <a:r>
              <a:rPr lang="en-US" dirty="0" smtClean="0">
                <a:solidFill>
                  <a:prstClr val="black"/>
                </a:solidFill>
              </a:rPr>
              <a:t> </a:t>
            </a:r>
            <a:r>
              <a:rPr lang="en-US" dirty="0">
                <a:solidFill>
                  <a:prstClr val="black"/>
                </a:solidFill>
              </a:rPr>
              <a:t>you pay the Medicare-approved amount for the doctor’s services</a:t>
            </a:r>
            <a:r>
              <a:rPr lang="en-US" dirty="0" smtClean="0">
                <a:solidFill>
                  <a:prstClr val="black"/>
                </a:solidFill>
              </a:rPr>
              <a:t>. In </a:t>
            </a:r>
            <a:r>
              <a:rPr lang="en-US" dirty="0">
                <a:solidFill>
                  <a:prstClr val="black"/>
                </a:solidFill>
              </a:rPr>
              <a:t>a hospital setting, you pay a copayment</a:t>
            </a:r>
            <a:r>
              <a:rPr lang="en-US" dirty="0" smtClean="0">
                <a:solidFill>
                  <a:prstClr val="black"/>
                </a:solidFill>
              </a:rPr>
              <a:t>. There’s </a:t>
            </a:r>
            <a:r>
              <a:rPr lang="en-US" dirty="0">
                <a:solidFill>
                  <a:prstClr val="black"/>
                </a:solidFill>
              </a:rPr>
              <a:t>no </a:t>
            </a:r>
            <a:r>
              <a:rPr lang="en-US" dirty="0" smtClean="0">
                <a:solidFill>
                  <a:prstClr val="black"/>
                </a:solidFill>
              </a:rPr>
              <a:t>cost for </a:t>
            </a:r>
            <a:r>
              <a:rPr lang="en-US" dirty="0">
                <a:solidFill>
                  <a:prstClr val="black"/>
                </a:solidFill>
              </a:rPr>
              <a:t>the multi-target stool DNA test.</a:t>
            </a:r>
          </a:p>
          <a:p>
            <a:r>
              <a:rPr lang="en-US" dirty="0" smtClean="0"/>
              <a:t>For </a:t>
            </a:r>
            <a:r>
              <a:rPr lang="en-US" dirty="0"/>
              <a:t>Medicare coverage information on colorectal cancer screenings, visit </a:t>
            </a:r>
            <a:r>
              <a:rPr lang="en-US" dirty="0">
                <a:hlinkClick r:id="rId3"/>
              </a:rPr>
              <a:t>Medicare.gov/coverage/colorectal-cancer-screenings.html</a:t>
            </a:r>
            <a:r>
              <a:rPr lang="en-US" dirty="0"/>
              <a:t>. </a:t>
            </a:r>
          </a:p>
          <a:p>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188628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616"/>
              </a:spcBef>
            </a:pPr>
            <a:r>
              <a:rPr lang="en-US" dirty="0">
                <a:solidFill>
                  <a:prstClr val="black"/>
                </a:solidFill>
              </a:rPr>
              <a:t>Check Your Knowledge—Question 1</a:t>
            </a:r>
          </a:p>
          <a:p>
            <a:pPr defTabSz="938562">
              <a:spcBef>
                <a:spcPts val="616"/>
              </a:spcBef>
              <a:defRPr/>
            </a:pPr>
            <a:r>
              <a:rPr lang="en-US" dirty="0">
                <a:solidFill>
                  <a:prstClr val="black"/>
                </a:solidFill>
              </a:rPr>
              <a:t>Which statement is true about the “Welcome to Medicare” preventive visit?</a:t>
            </a:r>
          </a:p>
          <a:p>
            <a:pPr marL="234675" indent="-234675" defTabSz="938562">
              <a:spcBef>
                <a:spcPts val="616"/>
              </a:spcBef>
              <a:buFont typeface="+mj-lt"/>
              <a:buAutoNum type="alphaLcPeriod"/>
              <a:defRPr/>
            </a:pPr>
            <a:r>
              <a:rPr lang="en-US" dirty="0">
                <a:solidFill>
                  <a:prstClr val="black"/>
                </a:solidFill>
              </a:rPr>
              <a:t>You need to have this visit to be covered for yearly "Wellness" visits. </a:t>
            </a:r>
          </a:p>
          <a:p>
            <a:pPr marL="234641" indent="-234641">
              <a:spcBef>
                <a:spcPts val="616"/>
              </a:spcBef>
              <a:buFont typeface="+mj-lt"/>
              <a:buAutoNum type="alphaLcPeriod"/>
            </a:pPr>
            <a:r>
              <a:rPr lang="en-US" dirty="0" smtClean="0">
                <a:solidFill>
                  <a:prstClr val="black"/>
                </a:solidFill>
              </a:rPr>
              <a:t>You </a:t>
            </a:r>
            <a:r>
              <a:rPr lang="en-US" dirty="0">
                <a:solidFill>
                  <a:prstClr val="black"/>
                </a:solidFill>
              </a:rPr>
              <a:t>pay nothing for the </a:t>
            </a:r>
            <a:r>
              <a:rPr lang="en-US" dirty="0" smtClean="0">
                <a:solidFill>
                  <a:prstClr val="black"/>
                </a:solidFill>
              </a:rPr>
              <a:t>visit </a:t>
            </a:r>
            <a:r>
              <a:rPr lang="en-US" dirty="0">
                <a:solidFill>
                  <a:prstClr val="black"/>
                </a:solidFill>
              </a:rPr>
              <a:t>if the provider accepts </a:t>
            </a:r>
            <a:r>
              <a:rPr lang="en-US" dirty="0" smtClean="0">
                <a:solidFill>
                  <a:prstClr val="black"/>
                </a:solidFill>
              </a:rPr>
              <a:t>assignment, </a:t>
            </a:r>
            <a:r>
              <a:rPr lang="en-US" dirty="0">
                <a:solidFill>
                  <a:prstClr val="black"/>
                </a:solidFill>
              </a:rPr>
              <a:t>but the Part B deductible applies</a:t>
            </a:r>
            <a:r>
              <a:rPr lang="en-US" dirty="0" smtClean="0">
                <a:solidFill>
                  <a:prstClr val="black"/>
                </a:solidFill>
              </a:rPr>
              <a:t>.</a:t>
            </a:r>
          </a:p>
          <a:p>
            <a:pPr marL="234641" indent="-234641">
              <a:spcBef>
                <a:spcPts val="616"/>
              </a:spcBef>
              <a:buFont typeface="+mj-lt"/>
              <a:buAutoNum type="alphaLcPeriod"/>
            </a:pPr>
            <a:r>
              <a:rPr lang="en-US" dirty="0">
                <a:solidFill>
                  <a:prstClr val="black"/>
                </a:solidFill>
              </a:rPr>
              <a:t>All lab tests are included in the visit with no additional cost.</a:t>
            </a:r>
          </a:p>
          <a:p>
            <a:pPr marL="234641" indent="-234641">
              <a:spcBef>
                <a:spcPts val="616"/>
              </a:spcBef>
              <a:buFont typeface="+mj-lt"/>
              <a:buAutoNum type="alphaLcPeriod"/>
            </a:pPr>
            <a:r>
              <a:rPr lang="en-US" dirty="0" smtClean="0">
                <a:solidFill>
                  <a:prstClr val="black"/>
                </a:solidFill>
              </a:rPr>
              <a:t>There’s </a:t>
            </a:r>
            <a:r>
              <a:rPr lang="en-US" dirty="0">
                <a:solidFill>
                  <a:prstClr val="black"/>
                </a:solidFill>
              </a:rPr>
              <a:t>no cost </a:t>
            </a:r>
            <a:r>
              <a:rPr lang="en-US" dirty="0" smtClean="0">
                <a:solidFill>
                  <a:prstClr val="black"/>
                </a:solidFill>
              </a:rPr>
              <a:t>if your </a:t>
            </a:r>
            <a:r>
              <a:rPr lang="en-US" dirty="0">
                <a:solidFill>
                  <a:prstClr val="black"/>
                </a:solidFill>
              </a:rPr>
              <a:t>doctor accepts </a:t>
            </a:r>
            <a:r>
              <a:rPr lang="en-US" dirty="0" smtClean="0">
                <a:solidFill>
                  <a:prstClr val="black"/>
                </a:solidFill>
              </a:rPr>
              <a:t>assignment.</a:t>
            </a:r>
            <a:endParaRPr lang="en-US" dirty="0">
              <a:solidFill>
                <a:prstClr val="black"/>
              </a:solidFill>
            </a:endParaRPr>
          </a:p>
          <a:p>
            <a:pPr>
              <a:spcBef>
                <a:spcPts val="616"/>
              </a:spcBef>
            </a:pPr>
            <a:r>
              <a:rPr lang="en-US" sz="1100" b="1" dirty="0" smtClean="0">
                <a:solidFill>
                  <a:prstClr val="black"/>
                </a:solidFill>
                <a:ea typeface="ＭＳ Ｐゴシック" pitchFamily="7" charset="-128"/>
              </a:rPr>
              <a:t>ANSWER</a:t>
            </a:r>
            <a:r>
              <a:rPr lang="en-US" b="1" dirty="0">
                <a:solidFill>
                  <a:prstClr val="black"/>
                </a:solidFill>
                <a:ea typeface="ＭＳ Ｐゴシック" pitchFamily="7" charset="-128"/>
              </a:rPr>
              <a:t>: </a:t>
            </a:r>
            <a:r>
              <a:rPr lang="en-US" b="1" dirty="0" smtClean="0">
                <a:solidFill>
                  <a:prstClr val="black"/>
                </a:solidFill>
                <a:ea typeface="ＭＳ Ｐゴシック" pitchFamily="7" charset="-128"/>
              </a:rPr>
              <a:t>d</a:t>
            </a:r>
            <a:r>
              <a:rPr lang="en-US" sz="1100" b="1" dirty="0" smtClean="0">
                <a:solidFill>
                  <a:prstClr val="black"/>
                </a:solidFill>
                <a:ea typeface="ＭＳ Ｐゴシック" pitchFamily="7" charset="-128"/>
              </a:rPr>
              <a:t>. </a:t>
            </a:r>
            <a:r>
              <a:rPr lang="en-US" dirty="0">
                <a:solidFill>
                  <a:prstClr val="black"/>
                </a:solidFill>
              </a:rPr>
              <a:t>There is no cost </a:t>
            </a:r>
            <a:r>
              <a:rPr lang="en-US" dirty="0" smtClean="0">
                <a:solidFill>
                  <a:prstClr val="black"/>
                </a:solidFill>
              </a:rPr>
              <a:t>if your </a:t>
            </a:r>
            <a:r>
              <a:rPr lang="en-US" dirty="0">
                <a:solidFill>
                  <a:prstClr val="black"/>
                </a:solidFill>
              </a:rPr>
              <a:t>doctor accepts </a:t>
            </a:r>
            <a:r>
              <a:rPr lang="en-US" dirty="0" smtClean="0">
                <a:solidFill>
                  <a:prstClr val="black"/>
                </a:solidFill>
              </a:rPr>
              <a:t>assignment.</a:t>
            </a:r>
          </a:p>
          <a:p>
            <a:pPr>
              <a:spcBef>
                <a:spcPts val="616"/>
              </a:spcBef>
            </a:pPr>
            <a:r>
              <a:rPr lang="en-US" sz="1100" dirty="0">
                <a:solidFill>
                  <a:prstClr val="black"/>
                </a:solidFill>
                <a:ea typeface="ＭＳ Ｐゴシック" pitchFamily="7" charset="-128"/>
              </a:rPr>
              <a:t>Remember, there’s no </a:t>
            </a:r>
            <a:r>
              <a:rPr lang="en-US" sz="1100" dirty="0" smtClean="0">
                <a:solidFill>
                  <a:prstClr val="black"/>
                </a:solidFill>
                <a:ea typeface="ＭＳ Ｐゴシック" pitchFamily="7" charset="-128"/>
              </a:rPr>
              <a:t>cost for </a:t>
            </a:r>
            <a:r>
              <a:rPr lang="en-US" sz="1100" dirty="0">
                <a:solidFill>
                  <a:prstClr val="black"/>
                </a:solidFill>
                <a:ea typeface="ＭＳ Ｐゴシック" pitchFamily="7" charset="-128"/>
              </a:rPr>
              <a:t>your “Welcome to Medicare” preventive visit as long as your provider accepts </a:t>
            </a:r>
            <a:r>
              <a:rPr lang="en-US" sz="1100" dirty="0" smtClean="0">
                <a:solidFill>
                  <a:prstClr val="black"/>
                </a:solidFill>
                <a:ea typeface="ＭＳ Ｐゴシック" pitchFamily="7" charset="-128"/>
              </a:rPr>
              <a:t>assignment. Additional tests or services aren’t </a:t>
            </a:r>
            <a:r>
              <a:rPr lang="en-US" sz="1100" dirty="0">
                <a:solidFill>
                  <a:prstClr val="black"/>
                </a:solidFill>
                <a:ea typeface="ＭＳ Ｐゴシック" pitchFamily="7" charset="-128"/>
              </a:rPr>
              <a:t>included in the “Welcome to Medicare” preventive visit. If your provider feels you need a </a:t>
            </a:r>
            <a:r>
              <a:rPr lang="en-US" sz="1100" dirty="0" smtClean="0">
                <a:solidFill>
                  <a:prstClr val="black"/>
                </a:solidFill>
                <a:ea typeface="ＭＳ Ｐゴシック" pitchFamily="7" charset="-128"/>
              </a:rPr>
              <a:t>test or services, you’ll </a:t>
            </a:r>
            <a:r>
              <a:rPr lang="en-US" sz="1100" dirty="0">
                <a:solidFill>
                  <a:prstClr val="black"/>
                </a:solidFill>
                <a:ea typeface="ＭＳ Ｐゴシック" pitchFamily="7" charset="-128"/>
              </a:rPr>
              <a:t>pay separately. </a:t>
            </a:r>
            <a:endParaRPr lang="en-US" sz="1100" dirty="0">
              <a:solidFill>
                <a:prstClr val="black"/>
              </a:solidFill>
            </a:endParaRPr>
          </a:p>
          <a:p>
            <a:endParaRPr lang="en-US" dirty="0" smtClean="0"/>
          </a:p>
          <a:p>
            <a:endParaRPr lang="en-US" dirty="0" smtClean="0"/>
          </a:p>
          <a:p>
            <a:endParaRPr lang="en-US" dirty="0"/>
          </a:p>
        </p:txBody>
      </p:sp>
      <p:sp>
        <p:nvSpPr>
          <p:cNvPr id="10" name="Slide Image Placeholder 9"/>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4268423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38562">
              <a:defRPr/>
            </a:pPr>
            <a:r>
              <a:rPr lang="en-US" dirty="0">
                <a:solidFill>
                  <a:prstClr val="black"/>
                </a:solidFill>
              </a:rPr>
              <a:t>Check Your Knowledge—Question </a:t>
            </a:r>
            <a:r>
              <a:rPr lang="en-US" dirty="0" smtClean="0">
                <a:solidFill>
                  <a:prstClr val="black"/>
                </a:solidFill>
              </a:rPr>
              <a:t>2</a:t>
            </a:r>
            <a:endParaRPr lang="en-US" dirty="0">
              <a:solidFill>
                <a:prstClr val="black"/>
              </a:solidFill>
            </a:endParaRPr>
          </a:p>
          <a:p>
            <a:pPr defTabSz="938562">
              <a:defRPr/>
            </a:pPr>
            <a:r>
              <a:rPr lang="en-US" dirty="0" smtClean="0">
                <a:solidFill>
                  <a:prstClr val="black"/>
                </a:solidFill>
              </a:rPr>
              <a:t>How often does Medicare cover cardiovascular disease (CVD) screening tests for people with no apparent signs or symptoms of CVD?</a:t>
            </a:r>
            <a:endParaRPr lang="en-US" dirty="0">
              <a:solidFill>
                <a:prstClr val="black"/>
              </a:solidFill>
            </a:endParaRPr>
          </a:p>
          <a:p>
            <a:pPr marL="234641" indent="-234641">
              <a:buFont typeface="+mj-lt"/>
              <a:buAutoNum type="alphaLcPeriod"/>
            </a:pPr>
            <a:r>
              <a:rPr lang="en-US" dirty="0"/>
              <a:t>Annually</a:t>
            </a:r>
          </a:p>
          <a:p>
            <a:pPr marL="234641" indent="-234641">
              <a:buFont typeface="+mj-lt"/>
              <a:buAutoNum type="alphaLcPeriod"/>
            </a:pPr>
            <a:r>
              <a:rPr lang="en-US" dirty="0"/>
              <a:t>Twice per year</a:t>
            </a:r>
          </a:p>
          <a:p>
            <a:pPr marL="234641" indent="-234641">
              <a:buFont typeface="+mj-lt"/>
              <a:buAutoNum type="alphaLcPeriod"/>
            </a:pPr>
            <a:r>
              <a:rPr lang="en-US" dirty="0" smtClean="0"/>
              <a:t>Once </a:t>
            </a:r>
            <a:r>
              <a:rPr lang="en-US" dirty="0"/>
              <a:t>every 5 years</a:t>
            </a:r>
          </a:p>
          <a:p>
            <a:pPr marL="234641" indent="-234641">
              <a:buFont typeface="+mj-lt"/>
              <a:buAutoNum type="alphaLcPeriod"/>
            </a:pPr>
            <a:r>
              <a:rPr lang="en-US" dirty="0" smtClean="0"/>
              <a:t>Medicare </a:t>
            </a:r>
            <a:r>
              <a:rPr lang="en-US" dirty="0"/>
              <a:t>doesn’t cover CVD screening</a:t>
            </a:r>
            <a:endParaRPr lang="en-US" dirty="0">
              <a:solidFill>
                <a:prstClr val="black"/>
              </a:solidFill>
            </a:endParaRPr>
          </a:p>
          <a:p>
            <a:pPr defTabSz="931774">
              <a:spcBef>
                <a:spcPts val="611"/>
              </a:spcBef>
              <a:defRPr/>
            </a:pPr>
            <a:r>
              <a:rPr lang="en-US" b="1" dirty="0">
                <a:solidFill>
                  <a:prstClr val="black"/>
                </a:solidFill>
                <a:ea typeface="ＭＳ Ｐゴシック" pitchFamily="7" charset="-128"/>
              </a:rPr>
              <a:t>ANSWER: </a:t>
            </a:r>
            <a:r>
              <a:rPr lang="en-US" b="1" dirty="0" smtClean="0">
                <a:solidFill>
                  <a:prstClr val="black"/>
                </a:solidFill>
                <a:ea typeface="ＭＳ Ｐゴシック" pitchFamily="7" charset="-128"/>
              </a:rPr>
              <a:t>c. </a:t>
            </a:r>
            <a:r>
              <a:rPr lang="en-US" dirty="0"/>
              <a:t>Once every 5 years</a:t>
            </a:r>
            <a:endParaRPr lang="en-US" b="1" dirty="0" smtClean="0">
              <a:solidFill>
                <a:prstClr val="black"/>
              </a:solidFill>
              <a:ea typeface="ＭＳ Ｐゴシック" pitchFamily="7" charset="-128"/>
            </a:endParaRPr>
          </a:p>
          <a:p>
            <a:pPr defTabSz="931774">
              <a:spcBef>
                <a:spcPts val="611"/>
              </a:spcBef>
              <a:defRPr/>
            </a:pPr>
            <a:r>
              <a:rPr lang="en-US" dirty="0">
                <a:solidFill>
                  <a:prstClr val="black"/>
                </a:solidFill>
              </a:rPr>
              <a:t>Medicare covers cardiovascular screening tests that check your cholesterol and other blood fat (lipid) levels once every 5 years for all people with Medicare who have no apparent signs or symptoms of cardiovascular disease. </a:t>
            </a:r>
            <a:r>
              <a:rPr lang="en-US" dirty="0" smtClean="0">
                <a:solidFill>
                  <a:prstClr val="black"/>
                </a:solidFill>
              </a:rPr>
              <a:t>In Original Medicare, there’s no cost if the doctor or qualified health care provider accepts assignment.</a:t>
            </a:r>
            <a:endParaRPr lang="en-US" dirty="0">
              <a:solidFill>
                <a:prstClr val="black"/>
              </a:solidFill>
            </a:endParaRPr>
          </a:p>
          <a:p>
            <a:endParaRPr lang="en-US" dirty="0" smtClean="0"/>
          </a:p>
          <a:p>
            <a:endParaRPr lang="en-US" dirty="0"/>
          </a:p>
        </p:txBody>
      </p:sp>
      <p:sp>
        <p:nvSpPr>
          <p:cNvPr id="10" name="Slide Image Placeholder 9"/>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302099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18164" y="4081346"/>
            <a:ext cx="6235566" cy="4444133"/>
          </a:xfrm>
        </p:spPr>
        <p:txBody>
          <a:bodyPr/>
          <a:lstStyle/>
          <a:p>
            <a:pPr defTabSz="938562">
              <a:defRPr/>
            </a:pPr>
            <a:r>
              <a:rPr lang="en-US" dirty="0">
                <a:solidFill>
                  <a:prstClr val="black"/>
                </a:solidFill>
              </a:rPr>
              <a:t>Check Your Knowledge—Question </a:t>
            </a:r>
            <a:r>
              <a:rPr lang="en-US" dirty="0" smtClean="0">
                <a:solidFill>
                  <a:prstClr val="black"/>
                </a:solidFill>
              </a:rPr>
              <a:t>3</a:t>
            </a:r>
            <a:endParaRPr lang="en-US" dirty="0">
              <a:solidFill>
                <a:prstClr val="black"/>
              </a:solidFill>
            </a:endParaRPr>
          </a:p>
          <a:p>
            <a:pPr marL="0" indent="0">
              <a:buNone/>
              <a:defRPr/>
            </a:pPr>
            <a:r>
              <a:rPr lang="en-US" sz="1200" dirty="0" smtClean="0"/>
              <a:t>You can get up to 4 brief face-to-face counseling sessions per year in a ____ for misusing alcohol.</a:t>
            </a:r>
            <a:endParaRPr lang="en-US" sz="1200" dirty="0" smtClean="0">
              <a:solidFill>
                <a:prstClr val="black"/>
              </a:solidFill>
            </a:endParaRPr>
          </a:p>
          <a:p>
            <a:pPr marL="228600" indent="-228600">
              <a:buFont typeface="+mj-lt"/>
              <a:buAutoNum type="alphaLcPeriod"/>
              <a:defRPr/>
            </a:pPr>
            <a:r>
              <a:rPr lang="en-US" dirty="0">
                <a:solidFill>
                  <a:prstClr val="black"/>
                </a:solidFill>
              </a:rPr>
              <a:t>Primary care setting</a:t>
            </a:r>
          </a:p>
          <a:p>
            <a:pPr marL="228600" indent="-228600">
              <a:buFont typeface="+mj-lt"/>
              <a:buAutoNum type="alphaLcPeriod"/>
              <a:defRPr/>
            </a:pPr>
            <a:r>
              <a:rPr lang="en-US" sz="1200" dirty="0" smtClean="0">
                <a:solidFill>
                  <a:prstClr val="black"/>
                </a:solidFill>
              </a:rPr>
              <a:t>Rehabilitation center</a:t>
            </a:r>
          </a:p>
          <a:p>
            <a:pPr marL="228600" lvl="0" indent="-228600">
              <a:lnSpc>
                <a:spcPct val="110000"/>
              </a:lnSpc>
              <a:buFont typeface="+mj-lt"/>
              <a:buAutoNum type="alphaLcPeriod"/>
              <a:defRPr/>
            </a:pPr>
            <a:r>
              <a:rPr lang="en-US" sz="1200" dirty="0" smtClean="0">
                <a:solidFill>
                  <a:prstClr val="black"/>
                </a:solidFill>
              </a:rPr>
              <a:t>Therapist’s office</a:t>
            </a:r>
          </a:p>
          <a:p>
            <a:pPr defTabSz="938562">
              <a:defRPr/>
            </a:pPr>
            <a:r>
              <a:rPr lang="en-US" b="1" dirty="0" smtClean="0">
                <a:solidFill>
                  <a:prstClr val="black"/>
                </a:solidFill>
                <a:ea typeface="ＭＳ Ｐゴシック" pitchFamily="7" charset="-128"/>
              </a:rPr>
              <a:t>ANSWER: a. </a:t>
            </a:r>
            <a:r>
              <a:rPr lang="en-US" dirty="0" smtClean="0">
                <a:solidFill>
                  <a:prstClr val="black"/>
                </a:solidFill>
                <a:ea typeface="ＭＳ Ｐゴシック" pitchFamily="7" charset="-128"/>
              </a:rPr>
              <a:t>Primary care setting</a:t>
            </a:r>
            <a:endParaRPr lang="en-US" dirty="0">
              <a:solidFill>
                <a:prstClr val="black"/>
              </a:solidFill>
              <a:ea typeface="ＭＳ Ｐゴシック" pitchFamily="7" charset="-128"/>
            </a:endParaRPr>
          </a:p>
          <a:p>
            <a:r>
              <a:rPr lang="en-US" sz="1200" b="0" i="0" kern="1200" dirty="0" smtClean="0">
                <a:solidFill>
                  <a:schemeClr val="tx1"/>
                </a:solidFill>
                <a:effectLst/>
                <a:latin typeface="+mn-lt"/>
                <a:ea typeface="+mn-ea"/>
                <a:cs typeface="+mn-cs"/>
              </a:rPr>
              <a:t>Adults with Part B (including pregnant women) who use alcohol, but don't meet the medical criteria for alcohol dependency can get the screening. If your primary care doctor determines you're misusing alcohol, you can get up to 4 brief face-to-face counseling sessions per year (if you're competent and alert during counseling). A qualified primary care doctor or other primary care practitioner must provide the counseling in a primary care setting (like a doctor's office).</a:t>
            </a:r>
            <a:endParaRPr lang="en-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664050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5960" y="4081346"/>
            <a:ext cx="6178271" cy="4829594"/>
          </a:xfrm>
        </p:spPr>
        <p:txBody>
          <a:bodyPr>
            <a:normAutofit fontScale="92500"/>
          </a:bodyPr>
          <a:lstStyle/>
          <a:p>
            <a:pPr>
              <a:lnSpc>
                <a:spcPct val="110000"/>
              </a:lnSpc>
            </a:pPr>
            <a:r>
              <a:rPr lang="en-US" sz="1100" dirty="0"/>
              <a:t>Medicare covers an annual screening for depression </a:t>
            </a:r>
            <a:r>
              <a:rPr lang="en-US" sz="1100" dirty="0" smtClean="0"/>
              <a:t>for </a:t>
            </a:r>
            <a:r>
              <a:rPr lang="en-US" sz="1100" dirty="0"/>
              <a:t>people with Medicare in </a:t>
            </a:r>
            <a:r>
              <a:rPr lang="en-US" sz="1100" dirty="0" smtClean="0"/>
              <a:t>a primary </a:t>
            </a:r>
            <a:r>
              <a:rPr lang="en-US" sz="1100" dirty="0"/>
              <a:t>care </a:t>
            </a:r>
            <a:r>
              <a:rPr lang="en-US" sz="1100" dirty="0" smtClean="0"/>
              <a:t>setting </a:t>
            </a:r>
            <a:r>
              <a:rPr lang="en-US" sz="1100" dirty="0"/>
              <a:t>that </a:t>
            </a:r>
            <a:r>
              <a:rPr lang="en-US" sz="1100" dirty="0" smtClean="0"/>
              <a:t>has </a:t>
            </a:r>
            <a:r>
              <a:rPr lang="en-US" sz="1100" dirty="0"/>
              <a:t>staff-assisted depression care supports in place to ensure accurate diagnosis, effective treatment, and follow-up. </a:t>
            </a:r>
          </a:p>
          <a:p>
            <a:pPr>
              <a:lnSpc>
                <a:spcPct val="110000"/>
              </a:lnSpc>
            </a:pPr>
            <a:r>
              <a:rPr lang="en-US" sz="1100" dirty="0"/>
              <a:t>Various screening tools are available for </a:t>
            </a:r>
            <a:r>
              <a:rPr lang="en-US" sz="1100" dirty="0" smtClean="0"/>
              <a:t>the screening of </a:t>
            </a:r>
            <a:r>
              <a:rPr lang="en-US" sz="1100" dirty="0"/>
              <a:t>depression. CMS doesn't identify specific depression screening tools. Rather, the decision to use a specific tool is at the discretion of the clinician in the primary care setting.</a:t>
            </a:r>
          </a:p>
          <a:p>
            <a:pPr>
              <a:lnSpc>
                <a:spcPct val="110000"/>
              </a:lnSpc>
            </a:pPr>
            <a:r>
              <a:rPr lang="en-US" sz="1100" dirty="0"/>
              <a:t>Coverage is limited to screening services and doesn't include treatment options for depression or any diseases, complications, or chronic conditions resulting from </a:t>
            </a:r>
            <a:r>
              <a:rPr lang="en-US" sz="1100" dirty="0" smtClean="0"/>
              <a:t>depression. Furthermore, the depression screening doesn’t address </a:t>
            </a:r>
            <a:r>
              <a:rPr lang="en-US" sz="1100" dirty="0"/>
              <a:t>therapeutic interventions such as pharmacotherapy (treatment with drugs), combination therapy (counseling and medications), or other interventions for depression.</a:t>
            </a:r>
          </a:p>
          <a:p>
            <a:pPr>
              <a:lnSpc>
                <a:spcPct val="110000"/>
              </a:lnSpc>
            </a:pPr>
            <a:r>
              <a:rPr lang="en-US" sz="1100" dirty="0"/>
              <a:t>Among people older than 65, </a:t>
            </a:r>
            <a:r>
              <a:rPr lang="en-US" sz="1100" dirty="0" smtClean="0"/>
              <a:t>one </a:t>
            </a:r>
            <a:r>
              <a:rPr lang="en-US" sz="1100" dirty="0"/>
              <a:t>in 6 suffers from depression. Depression in older adults is estimated to occur in 25% of those with other illness including cancer, arthritis, stroke, chronic lung disease, and cardiovascular disease. Other stressful events, such as the loss of friends and loved ones, are also risk factors for depression. Opportunities are missed to improve health outcomes when mental illness is under-recognized and under-treated in primary care settings.</a:t>
            </a:r>
          </a:p>
          <a:p>
            <a:pPr>
              <a:lnSpc>
                <a:spcPct val="110000"/>
              </a:lnSpc>
            </a:pPr>
            <a:r>
              <a:rPr lang="en-US" sz="1100" dirty="0"/>
              <a:t>Older adults have the highest risk of suicide of all age groups. It's estimated that </a:t>
            </a:r>
            <a:r>
              <a:rPr lang="en-US" sz="1100" dirty="0" smtClean="0"/>
              <a:t>50–75</a:t>
            </a:r>
            <a:r>
              <a:rPr lang="en-US" sz="1100" dirty="0"/>
              <a:t>% of older adults who commit suicide saw their medical doctor during the prior month for general medical care, and 39% were seen during the week prior to their death. Symptoms of major depression that are felt nearly every day include, but are limited </a:t>
            </a:r>
            <a:r>
              <a:rPr lang="en-US" sz="1100" dirty="0" smtClean="0"/>
              <a:t>to: </a:t>
            </a:r>
            <a:r>
              <a:rPr lang="en-US" sz="1100" dirty="0"/>
              <a:t>feeling sad or </a:t>
            </a:r>
            <a:r>
              <a:rPr lang="en-US" sz="1100" dirty="0" smtClean="0"/>
              <a:t>empty,</a:t>
            </a:r>
            <a:r>
              <a:rPr lang="en-US" sz="1100" baseline="0" dirty="0" smtClean="0"/>
              <a:t> </a:t>
            </a:r>
            <a:r>
              <a:rPr lang="en-US" sz="1100" dirty="0" smtClean="0"/>
              <a:t>less </a:t>
            </a:r>
            <a:r>
              <a:rPr lang="en-US" sz="1100" dirty="0"/>
              <a:t>interest in daily </a:t>
            </a:r>
            <a:r>
              <a:rPr lang="en-US" sz="1100" dirty="0" smtClean="0"/>
              <a:t>activities, </a:t>
            </a:r>
            <a:r>
              <a:rPr lang="en-US" sz="1100" dirty="0"/>
              <a:t>weight loss or gain when not </a:t>
            </a:r>
            <a:r>
              <a:rPr lang="en-US" sz="1100" dirty="0" smtClean="0"/>
              <a:t>dieting, </a:t>
            </a:r>
            <a:r>
              <a:rPr lang="en-US" sz="1100" dirty="0"/>
              <a:t>less ability to think or </a:t>
            </a:r>
            <a:r>
              <a:rPr lang="en-US" sz="1100" dirty="0" smtClean="0"/>
              <a:t>concentrate, tearfulness, </a:t>
            </a:r>
            <a:r>
              <a:rPr lang="en-US" sz="1100" dirty="0"/>
              <a:t>feelings of </a:t>
            </a:r>
            <a:r>
              <a:rPr lang="en-US" sz="1100" dirty="0" smtClean="0"/>
              <a:t>worthlessness, </a:t>
            </a:r>
            <a:r>
              <a:rPr lang="en-US" sz="1100" dirty="0"/>
              <a:t>and thoughts of death or suicide.</a:t>
            </a:r>
          </a:p>
          <a:p>
            <a:pPr>
              <a:lnSpc>
                <a:spcPct val="110000"/>
              </a:lnSpc>
            </a:pPr>
            <a:r>
              <a:rPr lang="en-US" sz="1100" dirty="0"/>
              <a:t>You pay nothing for this test if the doctor or other qualified health care provider accepts assignment. If you get the depression screening and another service, you may need to pay 20% of the </a:t>
            </a:r>
            <a:r>
              <a:rPr lang="en-US" sz="1100" dirty="0" smtClean="0"/>
              <a:t>Medicare-approved </a:t>
            </a:r>
            <a:r>
              <a:rPr lang="en-US" sz="1100" dirty="0"/>
              <a:t>amount for the other service and the Part B deductible may apply</a:t>
            </a:r>
            <a:r>
              <a:rPr lang="en-US" sz="1100" dirty="0" smtClean="0"/>
              <a:t>.</a:t>
            </a:r>
          </a:p>
          <a:p>
            <a:pPr>
              <a:lnSpc>
                <a:spcPct val="110000"/>
              </a:lnSpc>
            </a:pPr>
            <a:r>
              <a:rPr lang="en-US" sz="1100" dirty="0"/>
              <a:t>For Medicare coverage information </a:t>
            </a:r>
            <a:r>
              <a:rPr lang="en-US" sz="1100" dirty="0" smtClean="0"/>
              <a:t>on </a:t>
            </a:r>
            <a:r>
              <a:rPr lang="en-US" sz="1100" dirty="0"/>
              <a:t>depression screenings, visit </a:t>
            </a:r>
            <a:r>
              <a:rPr lang="en-US" sz="1100" dirty="0" smtClean="0">
                <a:hlinkClick r:id="rId3"/>
              </a:rPr>
              <a:t>Medicare.gov/coverage/depression-screenings.html</a:t>
            </a:r>
            <a:r>
              <a:rPr lang="en-US" sz="1100" dirty="0" smtClean="0"/>
              <a:t>. </a:t>
            </a:r>
            <a:endParaRPr lang="en-US" sz="1100" dirty="0"/>
          </a:p>
          <a:p>
            <a:pPr>
              <a:lnSpc>
                <a:spcPct val="110000"/>
              </a:lnSpc>
            </a:pPr>
            <a:endParaRPr lang="en-US" sz="1100"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2897526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84973" y="3881788"/>
            <a:ext cx="6486045" cy="4876317"/>
          </a:xfrm>
        </p:spPr>
        <p:txBody>
          <a:bodyPr>
            <a:normAutofit lnSpcReduction="10000"/>
          </a:bodyPr>
          <a:lstStyle/>
          <a:p>
            <a:pPr>
              <a:lnSpc>
                <a:spcPct val="110000"/>
              </a:lnSpc>
            </a:pPr>
            <a:r>
              <a:rPr lang="en-US" sz="1100" dirty="0"/>
              <a:t>Diabetes is a disease in which your blood glucose, or sugar levels, are too high. Glucose comes from the foods you eat. Insulin is a hormone that helps the glucose get into your cells to give them energy. </a:t>
            </a:r>
          </a:p>
          <a:p>
            <a:pPr>
              <a:lnSpc>
                <a:spcPct val="110000"/>
              </a:lnSpc>
            </a:pPr>
            <a:r>
              <a:rPr lang="en-US" sz="1100" dirty="0"/>
              <a:t>With </a:t>
            </a:r>
            <a:r>
              <a:rPr lang="en-US" sz="1100" dirty="0" smtClean="0"/>
              <a:t>Type </a:t>
            </a:r>
            <a:r>
              <a:rPr lang="en-US" sz="1100" dirty="0"/>
              <a:t>1 diabetes, your body doesn't make insulin. With </a:t>
            </a:r>
            <a:r>
              <a:rPr lang="en-US" sz="1100" dirty="0" smtClean="0"/>
              <a:t>Type </a:t>
            </a:r>
            <a:r>
              <a:rPr lang="en-US" sz="1100" dirty="0"/>
              <a:t>2 diabetes, the more common type of diabetes, your body doesn't make or use insulin well. Without enough insulin, the glucose stays in your blood.</a:t>
            </a:r>
          </a:p>
          <a:p>
            <a:pPr>
              <a:lnSpc>
                <a:spcPct val="110000"/>
              </a:lnSpc>
            </a:pPr>
            <a:r>
              <a:rPr lang="en-US" sz="1100" dirty="0"/>
              <a:t>Over time, having too much glucose in your blood can cause serious problems. It can damage your eyes, kidneys, and nerves. Diabetes is the leading cause of acquired blindness among adults in the United States. Diabetes can also cause heart disease, stroke, and even the need to remove a limb. </a:t>
            </a:r>
            <a:endParaRPr lang="en-US" sz="1100" dirty="0" smtClean="0"/>
          </a:p>
          <a:p>
            <a:pPr>
              <a:lnSpc>
                <a:spcPct val="110000"/>
              </a:lnSpc>
            </a:pPr>
            <a:r>
              <a:rPr lang="en-US" sz="1100" dirty="0" smtClean="0"/>
              <a:t>People </a:t>
            </a:r>
            <a:r>
              <a:rPr lang="en-US" sz="1100" dirty="0"/>
              <a:t>at risk are those with high blood pressure, high cholesterol and triglyceride levels, obesity, </a:t>
            </a:r>
            <a:r>
              <a:rPr lang="en-US" sz="1100" dirty="0" smtClean="0"/>
              <a:t>and a history </a:t>
            </a:r>
            <a:r>
              <a:rPr lang="en-US" sz="1100" dirty="0"/>
              <a:t>of high blood </a:t>
            </a:r>
            <a:r>
              <a:rPr lang="en-US" sz="1100" dirty="0" smtClean="0"/>
              <a:t>sugar.</a:t>
            </a:r>
            <a:endParaRPr lang="en-US" sz="1100" dirty="0"/>
          </a:p>
          <a:p>
            <a:pPr>
              <a:lnSpc>
                <a:spcPct val="110000"/>
              </a:lnSpc>
            </a:pPr>
            <a:r>
              <a:rPr lang="en-US" sz="1100" dirty="0"/>
              <a:t>Medicare covers diabetes screenings for all people with Medicare with certain risk factors for diabetes or diagnosed with </a:t>
            </a:r>
            <a:r>
              <a:rPr lang="en-US" sz="1100" dirty="0" smtClean="0"/>
              <a:t>pre-diabetes, such as people who are 65 and older, overweight, have a family history of diabetes, and a history of gestational diabetes or delivery of a baby weighing more than 9 pounds. </a:t>
            </a:r>
          </a:p>
          <a:p>
            <a:pPr>
              <a:lnSpc>
                <a:spcPct val="110000"/>
              </a:lnSpc>
            </a:pPr>
            <a:r>
              <a:rPr lang="en-US" sz="1100" dirty="0" smtClean="0"/>
              <a:t>The </a:t>
            </a:r>
            <a:r>
              <a:rPr lang="en-US" sz="1100" dirty="0"/>
              <a:t>diabetes screening test includes a fasting blood glucose test.</a:t>
            </a:r>
          </a:p>
          <a:p>
            <a:pPr>
              <a:lnSpc>
                <a:spcPct val="110000"/>
              </a:lnSpc>
            </a:pPr>
            <a:r>
              <a:rPr lang="en-US" sz="1100" dirty="0"/>
              <a:t>Talk with your doctor about how often you should get tested. For people with pre-diabetes, Medicare covers a maximum of 2 diabetes screening tests within a 12-month period (but not less than 6 months apart). For people without diabetes, who’ve not been diagnosed as pre-diabetic or who’ve never been tested, Medicare covers </a:t>
            </a:r>
            <a:r>
              <a:rPr lang="en-US" sz="1100" dirty="0" smtClean="0"/>
              <a:t>one </a:t>
            </a:r>
            <a:r>
              <a:rPr lang="en-US" sz="1100" dirty="0"/>
              <a:t>diabetes screening test within a 12-month period. A normal fasting blood sugar level is 100 mg/dL. Diabetes diagnosis occurs at 126 mg/dL, and a person with blood sugar readings between </a:t>
            </a:r>
            <a:r>
              <a:rPr lang="en-US" sz="1100" dirty="0" smtClean="0"/>
              <a:t>101–125 </a:t>
            </a:r>
            <a:r>
              <a:rPr lang="en-US" sz="1100" dirty="0"/>
              <a:t>mg/dL is considered pre-diabetic.</a:t>
            </a:r>
          </a:p>
          <a:p>
            <a:pPr>
              <a:lnSpc>
                <a:spcPct val="110000"/>
              </a:lnSpc>
            </a:pPr>
            <a:r>
              <a:rPr lang="en-US" sz="1100" dirty="0"/>
              <a:t>Medicare provides coverage for diabetes screenings as a Medicare Part B benefit after a referral from a doctor or qualified </a:t>
            </a:r>
            <a:r>
              <a:rPr lang="en-US" sz="1100" dirty="0" smtClean="0"/>
              <a:t>provider for </a:t>
            </a:r>
            <a:r>
              <a:rPr lang="en-US" sz="1100" dirty="0"/>
              <a:t>an individual at risk for diabetes. You pay nothing for </a:t>
            </a:r>
            <a:r>
              <a:rPr lang="en-US" sz="1100" dirty="0" smtClean="0"/>
              <a:t>these tests if the doctor or qualified health care provider accepts assignment.</a:t>
            </a:r>
            <a:endParaRPr lang="en-US" sz="1100" dirty="0"/>
          </a:p>
          <a:p>
            <a:pPr>
              <a:lnSpc>
                <a:spcPct val="110000"/>
              </a:lnSpc>
            </a:pPr>
            <a:r>
              <a:rPr lang="en-US" sz="1100" dirty="0"/>
              <a:t>For Medicare coverage information </a:t>
            </a:r>
            <a:r>
              <a:rPr lang="en-US" sz="1100" dirty="0" smtClean="0"/>
              <a:t>on </a:t>
            </a:r>
            <a:r>
              <a:rPr lang="en-US" sz="1100" dirty="0"/>
              <a:t>diabetes screenings, visit </a:t>
            </a:r>
            <a:r>
              <a:rPr lang="en-US" sz="1100" dirty="0" smtClean="0">
                <a:hlinkClick r:id="rId3"/>
              </a:rPr>
              <a:t>Medicare.gov/coverage/diabetes-screenings.html</a:t>
            </a:r>
            <a:r>
              <a:rPr lang="en-US" sz="1100" dirty="0" smtClean="0"/>
              <a:t>. </a:t>
            </a:r>
            <a:endParaRPr lang="en-US" sz="1100" dirty="0"/>
          </a:p>
          <a:p>
            <a:pPr>
              <a:lnSpc>
                <a:spcPct val="110000"/>
              </a:lnSpc>
            </a:pPr>
            <a:endParaRPr lang="en-US" sz="1100"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4051170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Diabetes Prevention Program (MDPP) aims to prevent Type 2 diabetes among people with Medicare who have pre-diabetes (blood sugar levels are higher than normal, but not high enough yet to be diagnosed as Type 2 diabetes). </a:t>
            </a:r>
          </a:p>
          <a:p>
            <a:r>
              <a:rPr lang="en-US" dirty="0"/>
              <a:t>The Diabetes Prevention Program (DPP) study funded by the National Institutes of Health (NIH) found that lifestyle changes resulting in modest weight loss sharply reduced the development of Type 2 diabetes in people at </a:t>
            </a:r>
            <a:r>
              <a:rPr lang="en-US" dirty="0" smtClean="0"/>
              <a:t>high-risk </a:t>
            </a:r>
            <a:r>
              <a:rPr lang="en-US" dirty="0"/>
              <a:t>for the disease. </a:t>
            </a:r>
          </a:p>
          <a:p>
            <a:r>
              <a:rPr lang="en-US" dirty="0"/>
              <a:t>The primary goal of the MDPP is at least a 5 percent weight loss among participants. </a:t>
            </a:r>
          </a:p>
          <a:p>
            <a:pPr marL="228600" indent="-228600">
              <a:buFont typeface="Wingdings" panose="05000000000000000000" pitchFamily="2" charset="2"/>
              <a:buChar char="§"/>
            </a:pPr>
            <a:r>
              <a:rPr lang="en-US" dirty="0"/>
              <a:t>MDPP suppliers (an organization that is enrolled in Medicare and can bill for MDPP services provided to eligible people with Medicare) provide 12 months of core sessions with a coach, using a CDC-approved curriculum to provide training on dietary change, increased physical activity, and weight loss strategies</a:t>
            </a:r>
          </a:p>
          <a:p>
            <a:pPr marL="228600" indent="-228600">
              <a:buFont typeface="Wingdings" panose="05000000000000000000" pitchFamily="2" charset="2"/>
              <a:buChar char="§"/>
            </a:pPr>
            <a:r>
              <a:rPr lang="en-US" dirty="0"/>
              <a:t>Additional 12 months of ongoing maintenance sessions for participants who meet weight loss and attendance goals </a:t>
            </a:r>
          </a:p>
        </p:txBody>
      </p:sp>
    </p:spTree>
    <p:extLst>
      <p:ext uri="{BB962C8B-B14F-4D97-AF65-F5344CB8AC3E}">
        <p14:creationId xmlns:p14="http://schemas.microsoft.com/office/powerpoint/2010/main" val="1353616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People with Medicare are eligible for the </a:t>
            </a:r>
            <a:r>
              <a:rPr lang="en-US" dirty="0" smtClean="0"/>
              <a:t>MDPP if </a:t>
            </a:r>
            <a:r>
              <a:rPr lang="en-US" dirty="0"/>
              <a:t>they are</a:t>
            </a:r>
          </a:p>
          <a:p>
            <a:pPr marL="403225" lvl="1" indent="-230188">
              <a:buFont typeface="Arial" panose="020B0604020202020204" pitchFamily="34" charset="0"/>
              <a:buChar char="•"/>
            </a:pPr>
            <a:r>
              <a:rPr lang="en-US" dirty="0"/>
              <a:t>Enrolled in Medicare Part B</a:t>
            </a:r>
          </a:p>
          <a:p>
            <a:pPr marL="403225" lvl="1" indent="-230188">
              <a:buFont typeface="Arial" panose="020B0604020202020204" pitchFamily="34" charset="0"/>
              <a:buChar char="•"/>
            </a:pPr>
            <a:r>
              <a:rPr lang="en-US" dirty="0"/>
              <a:t>Have a body mass index (BMI) of at least 25, or at least 23 if self-identified as Asian</a:t>
            </a:r>
          </a:p>
          <a:p>
            <a:pPr marL="403225" lvl="1" indent="-230188">
              <a:buFont typeface="Arial" panose="020B0604020202020204" pitchFamily="34" charset="0"/>
              <a:buChar char="•"/>
            </a:pPr>
            <a:r>
              <a:rPr lang="en-US" dirty="0"/>
              <a:t>Meet one</a:t>
            </a:r>
            <a:r>
              <a:rPr lang="en-US" b="1" dirty="0"/>
              <a:t> </a:t>
            </a:r>
            <a:r>
              <a:rPr lang="en-US" dirty="0"/>
              <a:t>of the following 3 blood test requirements within the 12 months of the first core session:</a:t>
            </a:r>
          </a:p>
          <a:p>
            <a:pPr marL="631825" lvl="2" indent="-228600">
              <a:buFont typeface="Wingdings" panose="05000000000000000000" pitchFamily="2" charset="2"/>
              <a:buChar char="q"/>
            </a:pPr>
            <a:r>
              <a:rPr lang="en-US" dirty="0"/>
              <a:t>Hemoglobin A1c test with a value between 5.7 and 6.4%</a:t>
            </a:r>
          </a:p>
          <a:p>
            <a:pPr marL="631825" lvl="2" indent="-228600">
              <a:buFont typeface="Wingdings" panose="05000000000000000000" pitchFamily="2" charset="2"/>
              <a:buChar char="q"/>
            </a:pPr>
            <a:r>
              <a:rPr lang="en-US" dirty="0"/>
              <a:t>Fasting plasma glucose of 110-125 mg/dL</a:t>
            </a:r>
          </a:p>
          <a:p>
            <a:pPr marL="631825" lvl="2" indent="-228600">
              <a:buFont typeface="Wingdings" panose="05000000000000000000" pitchFamily="2" charset="2"/>
              <a:buChar char="q"/>
            </a:pPr>
            <a:r>
              <a:rPr lang="en-US" dirty="0"/>
              <a:t>2-hour plasma glucose of 140-199 mg/dL(oral glucose tolerance test)</a:t>
            </a:r>
          </a:p>
          <a:p>
            <a:pPr marL="403225" lvl="1" indent="-230188">
              <a:buFont typeface="Arial" panose="020B0604020202020204" pitchFamily="34" charset="0"/>
              <a:buChar char="•"/>
            </a:pPr>
            <a:r>
              <a:rPr lang="en-US" dirty="0"/>
              <a:t>Have no previous diagnosis of </a:t>
            </a:r>
            <a:r>
              <a:rPr lang="en-US" dirty="0" smtClean="0"/>
              <a:t>Type </a:t>
            </a:r>
            <a:r>
              <a:rPr lang="en-US" dirty="0"/>
              <a:t>1 or </a:t>
            </a:r>
            <a:r>
              <a:rPr lang="en-US" dirty="0" smtClean="0"/>
              <a:t>Type </a:t>
            </a:r>
            <a:r>
              <a:rPr lang="en-US" dirty="0"/>
              <a:t>2 diabetes (other than gestational diabetes)</a:t>
            </a:r>
          </a:p>
          <a:p>
            <a:pPr marL="403225" lvl="1" indent="-230188">
              <a:buFont typeface="Arial" panose="020B0604020202020204" pitchFamily="34" charset="0"/>
              <a:buChar char="•"/>
            </a:pPr>
            <a:r>
              <a:rPr lang="en-US" dirty="0"/>
              <a:t>Do not have End-Stage Renal Disease (ESRD) </a:t>
            </a:r>
          </a:p>
          <a:p>
            <a:r>
              <a:rPr lang="en-US" dirty="0"/>
              <a:t>For Medicare coverage information </a:t>
            </a:r>
            <a:r>
              <a:rPr lang="en-US" dirty="0" smtClean="0"/>
              <a:t>on MDPP, visit </a:t>
            </a:r>
            <a:r>
              <a:rPr lang="en-US" dirty="0" smtClean="0">
                <a:hlinkClick r:id="rId3"/>
              </a:rPr>
              <a:t>go.CMS.gov/mdpp</a:t>
            </a:r>
            <a:r>
              <a:rPr lang="en-US" dirty="0" smtClean="0"/>
              <a:t>.</a:t>
            </a:r>
            <a:endParaRPr lang="en-US" dirty="0"/>
          </a:p>
          <a:p>
            <a:endParaRPr lang="en-US" dirty="0"/>
          </a:p>
        </p:txBody>
      </p:sp>
    </p:spTree>
    <p:extLst>
      <p:ext uri="{BB962C8B-B14F-4D97-AF65-F5344CB8AC3E}">
        <p14:creationId xmlns:p14="http://schemas.microsoft.com/office/powerpoint/2010/main" val="1889905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Medicare Part B </a:t>
            </a:r>
            <a:r>
              <a:rPr lang="en-US" dirty="0" smtClean="0"/>
              <a:t>covers </a:t>
            </a:r>
            <a:r>
              <a:rPr lang="en-US" dirty="0"/>
              <a:t>some diabetes supplies, </a:t>
            </a:r>
            <a:r>
              <a:rPr lang="en-US" dirty="0" smtClean="0"/>
              <a:t>including insulin pumps, special foot care, and therapeutic shoes for people with diabetes who need them. </a:t>
            </a:r>
          </a:p>
          <a:p>
            <a:r>
              <a:rPr lang="en-US" dirty="0" smtClean="0"/>
              <a:t>Insulin associated with an insulin pump is covered by Medicare Part B. Injectable insulin not associated with the use of an insulin pump is covered under Medicare prescription drug coverage (Part D).</a:t>
            </a:r>
          </a:p>
          <a:p>
            <a:r>
              <a:rPr lang="en-US" dirty="0" smtClean="0"/>
              <a:t>In Original Medicare, you pay 20% of the Medicare-approved amount after the yearly Part B deductible for a glucometer, lancets, and test strips.</a:t>
            </a:r>
          </a:p>
          <a:p>
            <a:r>
              <a:rPr lang="en-US" dirty="0" smtClean="0"/>
              <a:t>Medicare provides coverage for diabetes-related durable medical equipment (DME) and supplies as a Medicare Part B benefit. </a:t>
            </a:r>
            <a:r>
              <a:rPr lang="en-US" dirty="0"/>
              <a:t>The Medicare Part B deductible and coinsurance or copayment applies. If the provider or supplier doesn't accept assignment, the amount you pay may be higher. In this case, Medicare will provide you with payment of the Medicare-approved amount.</a:t>
            </a:r>
          </a:p>
          <a:p>
            <a:r>
              <a:rPr lang="en-US" dirty="0" smtClean="0"/>
              <a:t>Continuous </a:t>
            </a:r>
            <a:r>
              <a:rPr lang="en-US" dirty="0"/>
              <a:t>glucose monitors (CGMs) monitor a patient's glucose level on a continuous basis (for example, every 5 minutes). Some </a:t>
            </a:r>
            <a:r>
              <a:rPr lang="en-US" dirty="0" smtClean="0"/>
              <a:t>therapeutic CGMs </a:t>
            </a:r>
            <a:r>
              <a:rPr lang="en-US" dirty="0"/>
              <a:t>approved by the FDA are considered </a:t>
            </a:r>
            <a:r>
              <a:rPr lang="en-US" dirty="0" smtClean="0"/>
              <a:t>DME </a:t>
            </a:r>
            <a:r>
              <a:rPr lang="en-US" dirty="0"/>
              <a:t>if used to replace a blood glucose monitor for use in making diabetes treatment decisions. For more information see CMS Ruling-1682-R dated January 12, 2017, at </a:t>
            </a:r>
            <a:r>
              <a:rPr lang="en-US" u="sng" dirty="0">
                <a:hlinkClick r:id="rId3"/>
              </a:rPr>
              <a:t>CMS.gov/Regulations-and-Guidance/Guidance/Rulings/Downloads/CMS1682R.pdf</a:t>
            </a:r>
            <a:r>
              <a:rPr lang="en-US" dirty="0" smtClean="0"/>
              <a:t>. </a:t>
            </a:r>
          </a:p>
          <a:p>
            <a:r>
              <a:rPr lang="en-US" dirty="0" smtClean="0"/>
              <a:t>For more information, please review Medicare Coverage of Diabetes Supplies &amp; Services (CMS Product No. 11022) at </a:t>
            </a:r>
            <a:r>
              <a:rPr lang="en-US" sz="1200" u="sng" kern="1200" dirty="0" smtClean="0">
                <a:solidFill>
                  <a:schemeClr val="tx1"/>
                </a:solidFill>
                <a:effectLst/>
                <a:latin typeface="+mn-lt"/>
                <a:ea typeface="+mn-ea"/>
                <a:cs typeface="+mn-cs"/>
                <a:hlinkClick r:id="rId4"/>
              </a:rPr>
              <a:t>Medicare.gov/Pubs/pdf/11022-Medicare-Diabetes-Coverage.pdf</a:t>
            </a:r>
            <a:r>
              <a:rPr lang="en-US" dirty="0" smtClean="0"/>
              <a:t>.</a:t>
            </a:r>
          </a:p>
          <a:p>
            <a:endParaRPr lang="en-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07634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This Medicare Preventive Services session should</a:t>
            </a:r>
            <a:r>
              <a:rPr lang="en-US" baseline="0" dirty="0" smtClean="0"/>
              <a:t> help you identify </a:t>
            </a:r>
            <a:r>
              <a:rPr lang="en-US" dirty="0" smtClean="0"/>
              <a:t>the following:</a:t>
            </a:r>
          </a:p>
          <a:p>
            <a:pPr marL="228600" lvl="1" indent="-228600"/>
            <a:r>
              <a:rPr lang="en-US" dirty="0" smtClean="0"/>
              <a:t>Which preventive services are covered</a:t>
            </a:r>
          </a:p>
          <a:p>
            <a:pPr marL="228600" lvl="1" indent="-228600"/>
            <a:r>
              <a:rPr lang="en-US" dirty="0" smtClean="0"/>
              <a:t>Who is eligible to receive them</a:t>
            </a:r>
          </a:p>
          <a:p>
            <a:pPr marL="228600" marR="0" lvl="1" indent="-228600" algn="l" defTabSz="914400" rtl="0" eaLnBrk="1" fontAlgn="auto" latinLnBrk="0" hangingPunct="1">
              <a:spcBef>
                <a:spcPts val="600"/>
              </a:spcBef>
              <a:buClrTx/>
              <a:buSzTx/>
              <a:buFont typeface="Wingdings" panose="05000000000000000000" pitchFamily="2" charset="2"/>
              <a:buChar char="§"/>
              <a:tabLst/>
              <a:defRPr/>
            </a:pPr>
            <a:r>
              <a:rPr lang="en-US" dirty="0" smtClean="0"/>
              <a:t>When preventive services are covered</a:t>
            </a:r>
          </a:p>
          <a:p>
            <a:pPr marL="228600" lvl="1" indent="-228600"/>
            <a:r>
              <a:rPr lang="en-US" dirty="0" smtClean="0"/>
              <a:t>How much you pay</a:t>
            </a:r>
          </a:p>
          <a:p>
            <a:pPr marL="228600" lvl="1" indent="-228600"/>
            <a:r>
              <a:rPr lang="en-US" dirty="0" smtClean="0"/>
              <a:t>Where to get more information</a:t>
            </a:r>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2270420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39380" y="4081346"/>
            <a:ext cx="6451848" cy="4748620"/>
          </a:xfrm>
        </p:spPr>
        <p:txBody>
          <a:bodyPr/>
          <a:lstStyle/>
          <a:p>
            <a:r>
              <a:rPr lang="en-US" dirty="0" smtClean="0"/>
              <a:t>Medicare provides coverage of diabetes self-management training for people</a:t>
            </a:r>
            <a:r>
              <a:rPr lang="en-US" baseline="0" dirty="0" smtClean="0"/>
              <a:t> with Medicare </a:t>
            </a:r>
            <a:r>
              <a:rPr lang="en-US" dirty="0" smtClean="0"/>
              <a:t>who’ve recently been diagnosed with diabetes, were determined to be at risk for complications from diabetes,</a:t>
            </a:r>
            <a:r>
              <a:rPr lang="en-US" baseline="0" dirty="0" smtClean="0"/>
              <a:t> </a:t>
            </a:r>
            <a:r>
              <a:rPr lang="en-US" dirty="0" smtClean="0"/>
              <a:t>or were previously diagnosed with diabetes before meeting Medicare eligibility requirements and have since become eligible under Medicare.</a:t>
            </a:r>
          </a:p>
          <a:p>
            <a:r>
              <a:rPr lang="en-US" dirty="0" smtClean="0"/>
              <a:t>Medicare Part B covers up to 10 hours of diabetes outpatient self-management training during a calendar year. It includes education about how to monitor your blood sugar, diet, exercise, and medication. You must get an order from your doctor or qualified provider who’s treating your diabetes. </a:t>
            </a:r>
          </a:p>
          <a:p>
            <a:r>
              <a:rPr lang="en-US" dirty="0" smtClean="0"/>
              <a:t>Each session lasts for at least 30 minutes and is provided in a group of 2 to 20 people. </a:t>
            </a:r>
          </a:p>
          <a:p>
            <a:pPr marL="0" lvl="1" indent="0">
              <a:buNone/>
            </a:pPr>
            <a:r>
              <a:rPr lang="en-US" dirty="0" smtClean="0"/>
              <a:t>Exception: You can get individual sessions if no group session is available, or if your doctor or qualified provider says you have special needs that would prevent you from participating effectively in group training. </a:t>
            </a:r>
          </a:p>
          <a:p>
            <a:r>
              <a:rPr lang="en-US" dirty="0" smtClean="0"/>
              <a:t>You may also qualify for up to 2 hours of follow-up training each year if any of the following apply:</a:t>
            </a:r>
          </a:p>
          <a:p>
            <a:pPr marL="228600" lvl="1" indent="-228600"/>
            <a:r>
              <a:rPr lang="en-US" dirty="0" smtClean="0"/>
              <a:t>Your doctor or a qualified provider ordered it as part of your plan of care</a:t>
            </a:r>
          </a:p>
          <a:p>
            <a:pPr marL="228600" lvl="1" indent="-228600"/>
            <a:r>
              <a:rPr lang="en-US" dirty="0" smtClean="0"/>
              <a:t>It takes place in a calendar year after the year you got your initial training</a:t>
            </a:r>
          </a:p>
          <a:p>
            <a:r>
              <a:rPr lang="en-US" dirty="0" smtClean="0"/>
              <a:t>The Medicare Part B deductible and coinsurance or copayment apply. </a:t>
            </a:r>
          </a:p>
          <a:p>
            <a:r>
              <a:rPr lang="en-US" dirty="0" smtClean="0"/>
              <a:t>Medicare also covers foot exams and treatment if you have diabetes-related nerve damage and/or meet certain conditions. You pay 20% of the Medicare-approved amount, and the Part B deductible applies. In a hospital outpatient setting, you also pay the hospital a copayment.</a:t>
            </a:r>
          </a:p>
          <a:p>
            <a:r>
              <a:rPr lang="en-US" dirty="0"/>
              <a:t>For Medicare coverage information on covered diabetes supplies and services, visit </a:t>
            </a:r>
            <a:r>
              <a:rPr lang="en-US" dirty="0">
                <a:hlinkClick r:id="rId3"/>
              </a:rPr>
              <a:t>Medicare.gov/coverage/diabetes-supplies-and-services.html</a:t>
            </a:r>
            <a:r>
              <a:rPr lang="en-US" dirty="0"/>
              <a:t>. </a:t>
            </a:r>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1785790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Influenza, also known as the flu, is a contagious disease caused by influenza viruses that generally occurs during the winter months. It attacks the respiratory tract in humans (nose, throat, and lungs). Influenza can lead to pneumonia.</a:t>
            </a:r>
          </a:p>
          <a:p>
            <a:r>
              <a:rPr lang="en-US" dirty="0" smtClean="0"/>
              <a:t>Medicare Part B provides coverage of one seasonal flu shot per flu season for all people with Medicare. This may mean that people</a:t>
            </a:r>
            <a:r>
              <a:rPr lang="en-US" baseline="0" dirty="0" smtClean="0"/>
              <a:t> with Medicare</a:t>
            </a:r>
            <a:r>
              <a:rPr lang="en-US" dirty="0" smtClean="0"/>
              <a:t> may receive more than one seasonal flu shot in a 12-month period. Medicare may provide coverage for more than one seasonal flu shot per flu season if a doctor determines, and documents in your medical record, that the additional shot is reasonable and medically necessary. For example, if someone gets a flu shot late in the flu season in January 2018, he or she will also be covered if he or she receives a shot in October, November, or December of 2018 because that is the start of a new flu season.</a:t>
            </a:r>
          </a:p>
          <a:p>
            <a:r>
              <a:rPr lang="en-US" dirty="0" smtClean="0"/>
              <a:t>In Original Medicare, there’s no cost if the doctor or qualified health care provider accepts assignment.</a:t>
            </a:r>
          </a:p>
          <a:p>
            <a:r>
              <a:rPr lang="en-US" dirty="0"/>
              <a:t>For Medicare coverage information </a:t>
            </a:r>
            <a:r>
              <a:rPr lang="en-US" dirty="0" smtClean="0"/>
              <a:t>on</a:t>
            </a:r>
            <a:r>
              <a:rPr lang="en-US" dirty="0"/>
              <a:t> </a:t>
            </a:r>
            <a:r>
              <a:rPr lang="en-US" dirty="0" smtClean="0"/>
              <a:t>flu shots</a:t>
            </a:r>
            <a:r>
              <a:rPr lang="en-US" dirty="0"/>
              <a:t>, visit </a:t>
            </a:r>
            <a:r>
              <a:rPr lang="en-US" dirty="0" smtClean="0">
                <a:hlinkClick r:id="rId3"/>
              </a:rPr>
              <a:t>Medicare.gov/coverage/flu-shots.html</a:t>
            </a:r>
            <a:r>
              <a:rPr lang="en-US" dirty="0" smtClean="0"/>
              <a:t>. </a:t>
            </a:r>
            <a:endParaRPr lang="en-US" dirty="0"/>
          </a:p>
          <a:p>
            <a:endParaRPr lang="en-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585317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52853" y="4082055"/>
            <a:ext cx="5904695" cy="4444133"/>
          </a:xfrm>
        </p:spPr>
        <p:txBody>
          <a:bodyPr/>
          <a:lstStyle/>
          <a:p>
            <a:pPr>
              <a:spcBef>
                <a:spcPts val="616"/>
              </a:spcBef>
            </a:pPr>
            <a:r>
              <a:rPr lang="en-US" dirty="0">
                <a:solidFill>
                  <a:prstClr val="black"/>
                </a:solidFill>
                <a:ea typeface="ＭＳ Ｐゴシック"/>
              </a:rPr>
              <a:t>Glaucoma is an eye disease caused by above-normal pressure in the eye. It usually damages the optic nerve and you may gradually lose sight without symptoms. It can result in blindness, especially without treatment. The best way for people at </a:t>
            </a:r>
            <a:r>
              <a:rPr lang="en-US" dirty="0" smtClean="0">
                <a:solidFill>
                  <a:prstClr val="black"/>
                </a:solidFill>
                <a:ea typeface="ＭＳ Ｐゴシック"/>
              </a:rPr>
              <a:t>high-risk </a:t>
            </a:r>
            <a:r>
              <a:rPr lang="en-US" dirty="0">
                <a:solidFill>
                  <a:prstClr val="black"/>
                </a:solidFill>
                <a:ea typeface="ＭＳ Ｐゴシック"/>
              </a:rPr>
              <a:t>for glaucoma to protect themselves is to have regular eye exams.</a:t>
            </a:r>
          </a:p>
          <a:p>
            <a:pPr>
              <a:spcBef>
                <a:spcPts val="616"/>
              </a:spcBef>
            </a:pPr>
            <a:r>
              <a:rPr lang="en-US" dirty="0">
                <a:solidFill>
                  <a:prstClr val="black"/>
                </a:solidFill>
                <a:ea typeface="ＭＳ Ｐゴシック"/>
              </a:rPr>
              <a:t>You are considered </a:t>
            </a:r>
            <a:r>
              <a:rPr lang="en-US" dirty="0" smtClean="0">
                <a:solidFill>
                  <a:prstClr val="black"/>
                </a:solidFill>
                <a:ea typeface="ＭＳ Ｐゴシック"/>
              </a:rPr>
              <a:t>high-risk </a:t>
            </a:r>
            <a:r>
              <a:rPr lang="en-US" dirty="0">
                <a:solidFill>
                  <a:prstClr val="black"/>
                </a:solidFill>
                <a:ea typeface="ＭＳ Ｐゴシック"/>
              </a:rPr>
              <a:t>for glaucoma and eligible for Medicare coverage of the glaucoma test if any of the following apply:</a:t>
            </a:r>
          </a:p>
          <a:p>
            <a:pPr marL="228600" lvl="2" indent="-228600">
              <a:spcBef>
                <a:spcPts val="616"/>
              </a:spcBef>
              <a:buFont typeface="Wingdings" pitchFamily="2" charset="2"/>
              <a:buChar char="§"/>
            </a:pPr>
            <a:r>
              <a:rPr lang="en-US" dirty="0">
                <a:solidFill>
                  <a:prstClr val="black"/>
                </a:solidFill>
                <a:ea typeface="ＭＳ Ｐゴシック"/>
              </a:rPr>
              <a:t>You have diabetes</a:t>
            </a:r>
          </a:p>
          <a:p>
            <a:pPr marL="228600" lvl="2" indent="-228600">
              <a:spcBef>
                <a:spcPts val="616"/>
              </a:spcBef>
              <a:buFont typeface="Wingdings" pitchFamily="2" charset="2"/>
              <a:buChar char="§"/>
            </a:pPr>
            <a:r>
              <a:rPr lang="en-US" dirty="0" smtClean="0">
                <a:solidFill>
                  <a:prstClr val="black"/>
                </a:solidFill>
                <a:ea typeface="ＭＳ Ｐゴシック"/>
              </a:rPr>
              <a:t>You </a:t>
            </a:r>
            <a:r>
              <a:rPr lang="en-US" dirty="0">
                <a:solidFill>
                  <a:prstClr val="black"/>
                </a:solidFill>
                <a:ea typeface="ＭＳ Ｐゴシック"/>
              </a:rPr>
              <a:t>have a family history of glaucoma</a:t>
            </a:r>
          </a:p>
          <a:p>
            <a:pPr marL="228600" lvl="2" indent="-228600">
              <a:spcBef>
                <a:spcPts val="616"/>
              </a:spcBef>
              <a:buFont typeface="Wingdings" pitchFamily="2" charset="2"/>
              <a:buChar char="§"/>
            </a:pPr>
            <a:r>
              <a:rPr lang="en-US" dirty="0" smtClean="0">
                <a:solidFill>
                  <a:prstClr val="black"/>
                </a:solidFill>
                <a:ea typeface="ＭＳ Ｐゴシック"/>
              </a:rPr>
              <a:t>You’re </a:t>
            </a:r>
            <a:r>
              <a:rPr lang="en-US" dirty="0">
                <a:solidFill>
                  <a:prstClr val="black"/>
                </a:solidFill>
                <a:ea typeface="ＭＳ Ｐゴシック"/>
              </a:rPr>
              <a:t>African </a:t>
            </a:r>
            <a:r>
              <a:rPr lang="en-US" dirty="0" smtClean="0">
                <a:solidFill>
                  <a:prstClr val="black"/>
                </a:solidFill>
                <a:ea typeface="ＭＳ Ｐゴシック"/>
              </a:rPr>
              <a:t>American, 50 </a:t>
            </a:r>
            <a:r>
              <a:rPr lang="en-US" dirty="0">
                <a:solidFill>
                  <a:prstClr val="black"/>
                </a:solidFill>
                <a:ea typeface="ＭＳ Ｐゴシック"/>
              </a:rPr>
              <a:t>or older</a:t>
            </a:r>
          </a:p>
          <a:p>
            <a:pPr marL="228600" lvl="2" indent="-228600">
              <a:spcBef>
                <a:spcPts val="616"/>
              </a:spcBef>
              <a:buFont typeface="Wingdings" pitchFamily="2" charset="2"/>
              <a:buChar char="§"/>
            </a:pPr>
            <a:r>
              <a:rPr lang="en-US" dirty="0" smtClean="0">
                <a:solidFill>
                  <a:prstClr val="black"/>
                </a:solidFill>
                <a:ea typeface="ＭＳ Ｐゴシック"/>
              </a:rPr>
              <a:t>You’re Hispanic, 65 </a:t>
            </a:r>
            <a:r>
              <a:rPr lang="en-US" dirty="0">
                <a:solidFill>
                  <a:prstClr val="black"/>
                </a:solidFill>
                <a:ea typeface="ＭＳ Ｐゴシック"/>
              </a:rPr>
              <a:t>or older</a:t>
            </a:r>
          </a:p>
          <a:p>
            <a:pPr>
              <a:spcBef>
                <a:spcPts val="616"/>
              </a:spcBef>
            </a:pPr>
            <a:r>
              <a:rPr lang="en-US" dirty="0">
                <a:solidFill>
                  <a:prstClr val="black"/>
                </a:solidFill>
                <a:ea typeface="ＭＳ Ｐゴシック"/>
              </a:rPr>
              <a:t>An eye doctor who’s legally authorized by the state must perform the test. You pay 20% of the Medicare-approved </a:t>
            </a:r>
            <a:r>
              <a:rPr lang="en-US" dirty="0" smtClean="0">
                <a:solidFill>
                  <a:prstClr val="black"/>
                </a:solidFill>
                <a:ea typeface="ＭＳ Ｐゴシック"/>
              </a:rPr>
              <a:t>amount </a:t>
            </a:r>
            <a:r>
              <a:rPr lang="en-US" dirty="0">
                <a:solidFill>
                  <a:prstClr val="black"/>
                </a:solidFill>
                <a:ea typeface="ＭＳ Ｐゴシック"/>
              </a:rPr>
              <a:t>and the Part B deductible applies for the doctor’s visit. In a hospital outpatient setting, you pay a copayment. </a:t>
            </a:r>
          </a:p>
          <a:p>
            <a:pPr>
              <a:spcBef>
                <a:spcPts val="616"/>
              </a:spcBef>
            </a:pPr>
            <a:r>
              <a:rPr lang="en-US" b="1" dirty="0">
                <a:solidFill>
                  <a:prstClr val="black"/>
                </a:solidFill>
                <a:ea typeface="ＭＳ Ｐゴシック"/>
              </a:rPr>
              <a:t>NOTE: </a:t>
            </a:r>
            <a:r>
              <a:rPr lang="en-US" dirty="0">
                <a:solidFill>
                  <a:prstClr val="black"/>
                </a:solidFill>
                <a:ea typeface="ＭＳ Ｐゴシック"/>
              </a:rPr>
              <a:t>Medicare doesn't provide coverage for routine eye refractions</a:t>
            </a:r>
            <a:r>
              <a:rPr lang="en-US" dirty="0" smtClean="0">
                <a:solidFill>
                  <a:prstClr val="black"/>
                </a:solidFill>
                <a:ea typeface="ＭＳ Ｐゴシック"/>
              </a:rPr>
              <a:t>.</a:t>
            </a:r>
          </a:p>
          <a:p>
            <a:pPr>
              <a:spcBef>
                <a:spcPts val="616"/>
              </a:spcBef>
            </a:pPr>
            <a:r>
              <a:rPr lang="en-US" dirty="0"/>
              <a:t>For Medicare coverage information </a:t>
            </a:r>
            <a:r>
              <a:rPr lang="en-US" dirty="0" smtClean="0"/>
              <a:t>on glaucoma tests</a:t>
            </a:r>
            <a:r>
              <a:rPr lang="en-US" dirty="0"/>
              <a:t>, </a:t>
            </a:r>
            <a:r>
              <a:rPr lang="en-US" dirty="0" smtClean="0"/>
              <a:t>visit </a:t>
            </a:r>
            <a:r>
              <a:rPr lang="en-US" dirty="0" smtClean="0">
                <a:hlinkClick r:id="rId3"/>
              </a:rPr>
              <a:t>Medicare.gov/coverage/glaucoma-tests.html</a:t>
            </a:r>
            <a:r>
              <a:rPr lang="en-US" dirty="0" smtClean="0"/>
              <a:t>. </a:t>
            </a:r>
            <a:endParaRPr lang="en-US" dirty="0"/>
          </a:p>
          <a:p>
            <a:pPr>
              <a:spcBef>
                <a:spcPts val="616"/>
              </a:spcBef>
            </a:pPr>
            <a:endParaRPr lang="en-US" dirty="0">
              <a:solidFill>
                <a:prstClr val="black"/>
              </a:solidFill>
              <a:ea typeface="ＭＳ Ｐゴシック"/>
            </a:endParaRPr>
          </a:p>
        </p:txBody>
      </p:sp>
      <p:sp>
        <p:nvSpPr>
          <p:cNvPr id="7" name="Slide Image Placeholder 6"/>
          <p:cNvSpPr>
            <a:spLocks noGrp="1" noRot="1" noChangeAspect="1"/>
          </p:cNvSpPr>
          <p:nvPr>
            <p:ph type="sldImg"/>
          </p:nvPr>
        </p:nvSpPr>
        <p:spPr>
          <a:xfrm>
            <a:off x="1422400" y="619125"/>
            <a:ext cx="4181475" cy="3136900"/>
          </a:xfrm>
        </p:spPr>
      </p:sp>
    </p:spTree>
    <p:extLst>
      <p:ext uri="{BB962C8B-B14F-4D97-AF65-F5344CB8AC3E}">
        <p14:creationId xmlns:p14="http://schemas.microsoft.com/office/powerpoint/2010/main" val="3834883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1767" y="4081346"/>
            <a:ext cx="6235266" cy="4748620"/>
          </a:xfrm>
        </p:spPr>
        <p:txBody>
          <a:bodyPr>
            <a:normAutofit lnSpcReduction="10000"/>
          </a:bodyPr>
          <a:lstStyle/>
          <a:p>
            <a:pPr eaLnBrk="0" fontAlgn="base" hangingPunct="0">
              <a:spcBef>
                <a:spcPts val="616"/>
              </a:spcBef>
            </a:pPr>
            <a:r>
              <a:rPr lang="en-US" dirty="0">
                <a:solidFill>
                  <a:prstClr val="black"/>
                </a:solidFill>
                <a:ea typeface="ＭＳ Ｐゴシック" charset="-128"/>
              </a:rPr>
              <a:t>Hepatitis B is a serious disease caused by the Hepatitis B virus (HBV). The virus can affect people of all ages. Hepatitis B attacks the liver and can cause chronic (</a:t>
            </a:r>
            <a:r>
              <a:rPr lang="en-US" dirty="0" smtClean="0">
                <a:solidFill>
                  <a:prstClr val="black"/>
                </a:solidFill>
                <a:ea typeface="ＭＳ Ｐゴシック" charset="-128"/>
              </a:rPr>
              <a:t>lifelong</a:t>
            </a:r>
            <a:r>
              <a:rPr lang="en-US" dirty="0">
                <a:solidFill>
                  <a:prstClr val="black"/>
                </a:solidFill>
                <a:ea typeface="ＭＳ Ｐゴシック" charset="-128"/>
              </a:rPr>
              <a:t>) infection, resulting in cirrhosis (scarring) of the liver, liver cancer, liver failure, and death.</a:t>
            </a:r>
          </a:p>
          <a:p>
            <a:pPr eaLnBrk="0" fontAlgn="base" hangingPunct="0">
              <a:spcBef>
                <a:spcPts val="616"/>
              </a:spcBef>
            </a:pPr>
            <a:r>
              <a:rPr lang="en-US" dirty="0">
                <a:solidFill>
                  <a:prstClr val="black"/>
                </a:solidFill>
                <a:ea typeface="ＭＳ Ｐゴシック" charset="-128"/>
              </a:rPr>
              <a:t>Medicare provides coverage for the Hepatitis B vaccine (series of shots) and its administration for </a:t>
            </a:r>
            <a:r>
              <a:rPr lang="en-US" dirty="0" smtClean="0">
                <a:solidFill>
                  <a:prstClr val="black"/>
                </a:solidFill>
                <a:ea typeface="ＭＳ Ｐゴシック" charset="-128"/>
              </a:rPr>
              <a:t>people with Medicare </a:t>
            </a:r>
            <a:r>
              <a:rPr lang="en-US" dirty="0">
                <a:solidFill>
                  <a:prstClr val="black"/>
                </a:solidFill>
                <a:ea typeface="ＭＳ Ｐゴシック" charset="-128"/>
              </a:rPr>
              <a:t>at intermediate or </a:t>
            </a:r>
            <a:r>
              <a:rPr lang="en-US" dirty="0" smtClean="0">
                <a:solidFill>
                  <a:prstClr val="black"/>
                </a:solidFill>
                <a:ea typeface="ＭＳ Ｐゴシック" charset="-128"/>
              </a:rPr>
              <a:t>high-risk </a:t>
            </a:r>
            <a:r>
              <a:rPr lang="en-US" dirty="0">
                <a:solidFill>
                  <a:prstClr val="black"/>
                </a:solidFill>
                <a:ea typeface="ＭＳ Ｐゴシック" charset="-128"/>
              </a:rPr>
              <a:t>of contracting HBV.</a:t>
            </a:r>
          </a:p>
          <a:p>
            <a:pPr eaLnBrk="0" fontAlgn="base" hangingPunct="0">
              <a:spcBef>
                <a:spcPts val="616"/>
              </a:spcBef>
            </a:pPr>
            <a:r>
              <a:rPr lang="en-US" dirty="0">
                <a:solidFill>
                  <a:prstClr val="black"/>
                </a:solidFill>
                <a:ea typeface="ＭＳ Ｐゴシック" charset="-128"/>
              </a:rPr>
              <a:t>High-risk groups currently identified include the following:</a:t>
            </a: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Individuals with End-Stage Renal Disease (ESRD)</a:t>
            </a: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Individuals with hemophilia who received Factor VIII or IX </a:t>
            </a: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Individuals with diabetes mellitus</a:t>
            </a: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Clients of institutions for the developmentally disabled</a:t>
            </a: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Individuals who live in the same household as an HBV carrier</a:t>
            </a:r>
          </a:p>
          <a:p>
            <a:pPr marL="228600" indent="-228600" eaLnBrk="0" fontAlgn="base" hangingPunct="0">
              <a:spcBef>
                <a:spcPts val="616"/>
              </a:spcBef>
              <a:buFont typeface="Wingdings" pitchFamily="2" charset="2"/>
              <a:buChar char="§"/>
            </a:pPr>
            <a:r>
              <a:rPr lang="en-US" dirty="0" smtClean="0">
                <a:solidFill>
                  <a:prstClr val="black"/>
                </a:solidFill>
                <a:ea typeface="ＭＳ Ｐゴシック" charset="-128"/>
              </a:rPr>
              <a:t>Men who have sex with men</a:t>
            </a:r>
            <a:endParaRPr lang="en-US" dirty="0">
              <a:solidFill>
                <a:prstClr val="black"/>
              </a:solidFill>
              <a:ea typeface="ＭＳ Ｐゴシック" charset="-128"/>
            </a:endParaRP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Illicit injectable drug users</a:t>
            </a:r>
          </a:p>
          <a:p>
            <a:pPr eaLnBrk="0" fontAlgn="base" hangingPunct="0">
              <a:spcBef>
                <a:spcPts val="616"/>
              </a:spcBef>
            </a:pPr>
            <a:r>
              <a:rPr lang="en-US" dirty="0">
                <a:solidFill>
                  <a:prstClr val="black"/>
                </a:solidFill>
                <a:ea typeface="ＭＳ Ｐゴシック" charset="-128"/>
              </a:rPr>
              <a:t>Intermediate risk groups currently identified include the following:</a:t>
            </a: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Staff in institutions for the developmentally disabled</a:t>
            </a: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Workers in health care professions who have frequent contact with blood or blood-derived body fluids during routine work</a:t>
            </a:r>
          </a:p>
          <a:p>
            <a:pPr eaLnBrk="0" fontAlgn="base" hangingPunct="0">
              <a:spcBef>
                <a:spcPts val="616"/>
              </a:spcBef>
            </a:pPr>
            <a:r>
              <a:rPr lang="en-US" dirty="0" smtClean="0">
                <a:solidFill>
                  <a:prstClr val="black"/>
                </a:solidFill>
                <a:ea typeface="ＭＳ Ｐゴシック"/>
              </a:rPr>
              <a:t>In Original Medicare, there’s no cost for the shot if the doctor or qualified health care provider accepts assignment.</a:t>
            </a:r>
          </a:p>
          <a:p>
            <a:pPr eaLnBrk="0" fontAlgn="base" hangingPunct="0">
              <a:spcBef>
                <a:spcPts val="616"/>
              </a:spcBef>
            </a:pPr>
            <a:r>
              <a:rPr lang="en-US" dirty="0"/>
              <a:t>For Medicare coverage information </a:t>
            </a:r>
            <a:r>
              <a:rPr lang="en-US" dirty="0" smtClean="0"/>
              <a:t>on</a:t>
            </a:r>
            <a:r>
              <a:rPr lang="en-US" dirty="0"/>
              <a:t> </a:t>
            </a:r>
            <a:r>
              <a:rPr lang="en-US" dirty="0" smtClean="0"/>
              <a:t>hepatitis </a:t>
            </a:r>
            <a:r>
              <a:rPr lang="en-US" dirty="0"/>
              <a:t>B shots, visit </a:t>
            </a:r>
            <a:r>
              <a:rPr lang="en-US" dirty="0" smtClean="0">
                <a:hlinkClick r:id="rId3"/>
              </a:rPr>
              <a:t>Medicare.gov/coverage/hepatitis-b-shots.html</a:t>
            </a:r>
            <a:r>
              <a:rPr lang="en-US" dirty="0" smtClean="0"/>
              <a:t>. </a:t>
            </a:r>
            <a:endParaRPr lang="en-US" dirty="0"/>
          </a:p>
          <a:p>
            <a:pPr eaLnBrk="0" fontAlgn="base" hangingPunct="0">
              <a:spcBef>
                <a:spcPts val="616"/>
              </a:spcBef>
            </a:pPr>
            <a:endParaRPr lang="en-US" dirty="0">
              <a:solidFill>
                <a:prstClr val="black"/>
              </a:solidFill>
              <a:ea typeface="ＭＳ Ｐゴシック"/>
            </a:endParaRPr>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833900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Medicare will only cover Hepatitis B virus infection screening tests if they are ordered by a primary care doctor or practitioner in </a:t>
            </a:r>
            <a:r>
              <a:rPr lang="en-US" dirty="0"/>
              <a:t>a primary care </a:t>
            </a:r>
            <a:r>
              <a:rPr lang="en-US" dirty="0" smtClean="0"/>
              <a:t>setting and they meet the following conditions:</a:t>
            </a:r>
            <a:endParaRPr lang="en-US" dirty="0"/>
          </a:p>
          <a:p>
            <a:pPr marL="228600" lvl="1" indent="-228600"/>
            <a:r>
              <a:rPr lang="en-US" dirty="0"/>
              <a:t>Asymptomatic non-pregnant adolescents and adults at </a:t>
            </a:r>
            <a:r>
              <a:rPr lang="en-US" dirty="0" smtClean="0"/>
              <a:t>high-risk </a:t>
            </a:r>
            <a:r>
              <a:rPr lang="en-US" dirty="0"/>
              <a:t>for HBV infection</a:t>
            </a:r>
          </a:p>
          <a:p>
            <a:pPr marL="228600" lvl="1" indent="-228600"/>
            <a:r>
              <a:rPr lang="en-US" dirty="0"/>
              <a:t>Annually, for continued </a:t>
            </a:r>
            <a:r>
              <a:rPr lang="en-US" dirty="0" smtClean="0"/>
              <a:t>high-risk </a:t>
            </a:r>
            <a:r>
              <a:rPr lang="en-US" dirty="0"/>
              <a:t>individuals who </a:t>
            </a:r>
            <a:r>
              <a:rPr lang="en-US" dirty="0" smtClean="0"/>
              <a:t>don’t </a:t>
            </a:r>
            <a:r>
              <a:rPr lang="en-US" dirty="0"/>
              <a:t>receive Hepatitis B vaccination</a:t>
            </a:r>
          </a:p>
          <a:p>
            <a:pPr marL="228600" lvl="1" indent="-228600"/>
            <a:r>
              <a:rPr lang="en-US" dirty="0"/>
              <a:t>Pregnant women at the first prenatal visit for each pregnancy and rescreening at the time of delivery for those with new or continued risk factors  </a:t>
            </a:r>
          </a:p>
          <a:p>
            <a:pPr lvl="0"/>
            <a:r>
              <a:rPr lang="en-US" dirty="0" smtClean="0"/>
              <a:t>In Original Medicare, there’s no cost if the doctor or qualified health care provider accepts assignment.</a:t>
            </a:r>
          </a:p>
          <a:p>
            <a:pPr lvl="0"/>
            <a:endParaRPr lang="en-US" dirty="0"/>
          </a:p>
          <a:p>
            <a:endParaRPr lang="en-US" dirty="0"/>
          </a:p>
        </p:txBody>
      </p:sp>
    </p:spTree>
    <p:extLst>
      <p:ext uri="{BB962C8B-B14F-4D97-AF65-F5344CB8AC3E}">
        <p14:creationId xmlns:p14="http://schemas.microsoft.com/office/powerpoint/2010/main" val="2046242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96376" y="4081346"/>
            <a:ext cx="6345056" cy="4444133"/>
          </a:xfrm>
        </p:spPr>
        <p:txBody>
          <a:bodyPr/>
          <a:lstStyle/>
          <a:p>
            <a:pPr lvl="0"/>
            <a:r>
              <a:rPr lang="en-US" dirty="0">
                <a:solidFill>
                  <a:prstClr val="black"/>
                </a:solidFill>
              </a:rPr>
              <a:t>Hepatitis C virus (HCV) is an infection that attacks the </a:t>
            </a:r>
            <a:r>
              <a:rPr lang="en-US" dirty="0" smtClean="0">
                <a:solidFill>
                  <a:prstClr val="black"/>
                </a:solidFill>
              </a:rPr>
              <a:t>liver, </a:t>
            </a:r>
            <a:r>
              <a:rPr lang="en-US" dirty="0">
                <a:solidFill>
                  <a:prstClr val="black"/>
                </a:solidFill>
              </a:rPr>
              <a:t>and is a major cause of chronic liver disease. Inflammation over long periods of time (usually decades) can cause scarring, called cirrhosis. A cirrhotic liver fails to perform the normal </a:t>
            </a:r>
            <a:r>
              <a:rPr lang="en-US" dirty="0" smtClean="0">
                <a:solidFill>
                  <a:prstClr val="black"/>
                </a:solidFill>
              </a:rPr>
              <a:t>liver functions, </a:t>
            </a:r>
            <a:r>
              <a:rPr lang="en-US" dirty="0">
                <a:solidFill>
                  <a:prstClr val="black"/>
                </a:solidFill>
              </a:rPr>
              <a:t>which leads to liver failure. Cirrhotic livers are more prone to become </a:t>
            </a:r>
            <a:r>
              <a:rPr lang="en-US" dirty="0" smtClean="0">
                <a:solidFill>
                  <a:prstClr val="black"/>
                </a:solidFill>
              </a:rPr>
              <a:t>cancerous, </a:t>
            </a:r>
            <a:r>
              <a:rPr lang="en-US" dirty="0">
                <a:solidFill>
                  <a:prstClr val="black"/>
                </a:solidFill>
              </a:rPr>
              <a:t>and liver failure leads to serious complications, even death.</a:t>
            </a:r>
          </a:p>
          <a:p>
            <a:pPr lvl="0"/>
            <a:r>
              <a:rPr lang="en-US" dirty="0">
                <a:solidFill>
                  <a:prstClr val="black"/>
                </a:solidFill>
              </a:rPr>
              <a:t>T</a:t>
            </a:r>
            <a:r>
              <a:rPr lang="en-US" dirty="0" smtClean="0">
                <a:solidFill>
                  <a:prstClr val="black"/>
                </a:solidFill>
              </a:rPr>
              <a:t>his </a:t>
            </a:r>
            <a:r>
              <a:rPr lang="en-US" dirty="0">
                <a:solidFill>
                  <a:prstClr val="black"/>
                </a:solidFill>
              </a:rPr>
              <a:t>screening is covered when ordered by </a:t>
            </a:r>
            <a:r>
              <a:rPr lang="en-US" dirty="0" smtClean="0">
                <a:solidFill>
                  <a:prstClr val="black"/>
                </a:solidFill>
              </a:rPr>
              <a:t>a </a:t>
            </a:r>
            <a:r>
              <a:rPr lang="en-US" dirty="0">
                <a:solidFill>
                  <a:prstClr val="black"/>
                </a:solidFill>
              </a:rPr>
              <a:t>primary care practitioner within the context of a primary care setting </a:t>
            </a:r>
            <a:r>
              <a:rPr lang="en-US" dirty="0" smtClean="0">
                <a:solidFill>
                  <a:prstClr val="black"/>
                </a:solidFill>
              </a:rPr>
              <a:t>for people with Medicare </a:t>
            </a:r>
            <a:r>
              <a:rPr lang="en-US" dirty="0">
                <a:solidFill>
                  <a:prstClr val="black"/>
                </a:solidFill>
              </a:rPr>
              <a:t>who meet </a:t>
            </a:r>
            <a:r>
              <a:rPr lang="en-US" dirty="0" smtClean="0">
                <a:solidFill>
                  <a:prstClr val="black"/>
                </a:solidFill>
              </a:rPr>
              <a:t>any </a:t>
            </a:r>
            <a:r>
              <a:rPr lang="en-US" dirty="0">
                <a:solidFill>
                  <a:prstClr val="black"/>
                </a:solidFill>
              </a:rPr>
              <a:t>of the following conditions:</a:t>
            </a:r>
          </a:p>
          <a:p>
            <a:pPr marL="228600" lvl="1" indent="-228600"/>
            <a:r>
              <a:rPr lang="en-US" dirty="0" smtClean="0">
                <a:solidFill>
                  <a:prstClr val="black"/>
                </a:solidFill>
              </a:rPr>
              <a:t>High-risk because you have a current or past history of illicit injection drug use</a:t>
            </a:r>
          </a:p>
          <a:p>
            <a:pPr marL="228600" lvl="1" indent="-228600"/>
            <a:r>
              <a:rPr lang="en-US" dirty="0" smtClean="0">
                <a:solidFill>
                  <a:prstClr val="black"/>
                </a:solidFill>
              </a:rPr>
              <a:t>Had a blood transfusion before 1992</a:t>
            </a:r>
          </a:p>
          <a:p>
            <a:pPr marL="228600" lvl="1" indent="-228600"/>
            <a:r>
              <a:rPr lang="en-US" dirty="0" smtClean="0">
                <a:solidFill>
                  <a:prstClr val="black"/>
                </a:solidFill>
              </a:rPr>
              <a:t>Born between 1945-1965 </a:t>
            </a:r>
            <a:endParaRPr lang="en-US" dirty="0">
              <a:solidFill>
                <a:prstClr val="black"/>
              </a:solidFill>
            </a:endParaRPr>
          </a:p>
          <a:p>
            <a:pPr marL="0" lvl="2" indent="0">
              <a:buNone/>
            </a:pPr>
            <a:r>
              <a:rPr lang="en-US" dirty="0" smtClean="0">
                <a:solidFill>
                  <a:prstClr val="black"/>
                </a:solidFill>
              </a:rPr>
              <a:t>Medicare also covers yearly repeat screenings for certain people at </a:t>
            </a:r>
            <a:r>
              <a:rPr lang="en-US" dirty="0" smtClean="0">
                <a:solidFill>
                  <a:prstClr val="black"/>
                </a:solidFill>
              </a:rPr>
              <a:t>high-risk</a:t>
            </a:r>
            <a:r>
              <a:rPr lang="en-US" dirty="0" smtClean="0">
                <a:solidFill>
                  <a:prstClr val="black"/>
                </a:solidFill>
              </a:rPr>
              <a:t>.</a:t>
            </a:r>
          </a:p>
          <a:p>
            <a:r>
              <a:rPr lang="en-US" dirty="0"/>
              <a:t>The determination of “</a:t>
            </a:r>
            <a:r>
              <a:rPr lang="en-US" dirty="0" smtClean="0"/>
              <a:t>high-risk </a:t>
            </a:r>
            <a:r>
              <a:rPr lang="en-US" dirty="0"/>
              <a:t>for HCV” is identified by the primary care doctor or practitioner who assesses the patient’s history, which is part of any complete medical history, typically part of an annual “Wellness” visit, and considered in the development of a comprehensive prevention plan. The medical record should be a reflection of the service provided.</a:t>
            </a:r>
          </a:p>
          <a:p>
            <a:r>
              <a:rPr lang="en-US" dirty="0"/>
              <a:t>In Original Medicare, there’s no cost if the doctor or qualified health care provider accepts assignment. </a:t>
            </a:r>
            <a:endParaRPr lang="en-US" dirty="0" smtClean="0"/>
          </a:p>
          <a:p>
            <a:r>
              <a:rPr lang="en-US" dirty="0"/>
              <a:t>For Medicare coverage information </a:t>
            </a:r>
            <a:r>
              <a:rPr lang="en-US" dirty="0" smtClean="0"/>
              <a:t>on hepatitis C screening</a:t>
            </a:r>
            <a:r>
              <a:rPr lang="en-US" dirty="0"/>
              <a:t>, visit </a:t>
            </a:r>
            <a:r>
              <a:rPr lang="en-US" dirty="0" smtClean="0">
                <a:hlinkClick r:id="rId3"/>
              </a:rPr>
              <a:t>Medicare.gov/coverage/hepatitis-c-screening-test.html</a:t>
            </a:r>
            <a:r>
              <a:rPr lang="en-US" dirty="0" smtClean="0"/>
              <a:t>. </a:t>
            </a:r>
            <a:endParaRPr lang="en-US" dirty="0"/>
          </a:p>
          <a:p>
            <a:endParaRPr lang="en-US" dirty="0">
              <a:solidFill>
                <a:prstClr val="black"/>
              </a:solidFill>
            </a:endParaRPr>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2226254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50874" y="3954347"/>
            <a:ext cx="6230679" cy="5011853"/>
          </a:xfrm>
        </p:spPr>
        <p:txBody>
          <a:bodyPr/>
          <a:lstStyle/>
          <a:p>
            <a:pPr lvl="0"/>
            <a:r>
              <a:rPr lang="en-US" sz="1100" dirty="0">
                <a:solidFill>
                  <a:prstClr val="black"/>
                </a:solidFill>
              </a:rPr>
              <a:t>Human immunodeficiency virus (HIV) is the virus that causes AIDS. HIV attacks the immune system by destroying a type of white blood cell that is vital to fighting off infection. Once infected, it may take years for recognizable illness to develop</a:t>
            </a:r>
            <a:r>
              <a:rPr lang="en-US" sz="1100" dirty="0" smtClean="0">
                <a:solidFill>
                  <a:prstClr val="black"/>
                </a:solidFill>
              </a:rPr>
              <a:t>. Thus, </a:t>
            </a:r>
            <a:r>
              <a:rPr lang="en-US" sz="1100" dirty="0">
                <a:solidFill>
                  <a:prstClr val="black"/>
                </a:solidFill>
              </a:rPr>
              <a:t>a person may be infected with HIV for years before the condition is suspected. </a:t>
            </a:r>
          </a:p>
          <a:p>
            <a:pPr lvl="0" fontAlgn="base" hangingPunct="0"/>
            <a:r>
              <a:rPr lang="en-US" sz="1100" dirty="0">
                <a:solidFill>
                  <a:prstClr val="black"/>
                </a:solidFill>
              </a:rPr>
              <a:t>Except for pregnant women, Medicare covers </a:t>
            </a:r>
            <a:r>
              <a:rPr lang="en-US" sz="1100" dirty="0" smtClean="0">
                <a:solidFill>
                  <a:prstClr val="black"/>
                </a:solidFill>
              </a:rPr>
              <a:t>one annual </a:t>
            </a:r>
            <a:r>
              <a:rPr lang="en-US" sz="1100" dirty="0">
                <a:solidFill>
                  <a:prstClr val="black"/>
                </a:solidFill>
              </a:rPr>
              <a:t>voluntary HIV screening </a:t>
            </a:r>
            <a:r>
              <a:rPr lang="en-US" sz="1100" dirty="0" smtClean="0">
                <a:solidFill>
                  <a:prstClr val="black"/>
                </a:solidFill>
              </a:rPr>
              <a:t>for people with Medicare </a:t>
            </a:r>
            <a:r>
              <a:rPr lang="en-US" sz="1100" dirty="0">
                <a:solidFill>
                  <a:prstClr val="black"/>
                </a:solidFill>
              </a:rPr>
              <a:t>between </a:t>
            </a:r>
            <a:r>
              <a:rPr lang="en-US" sz="1100" dirty="0" smtClean="0">
                <a:solidFill>
                  <a:prstClr val="black"/>
                </a:solidFill>
              </a:rPr>
              <a:t>15 </a:t>
            </a:r>
            <a:r>
              <a:rPr lang="en-US" sz="1100" dirty="0">
                <a:solidFill>
                  <a:prstClr val="black"/>
                </a:solidFill>
              </a:rPr>
              <a:t>and 65, without regard to perceived risk. Except for pregnant </a:t>
            </a:r>
            <a:r>
              <a:rPr lang="en-US" sz="1100" dirty="0" smtClean="0">
                <a:solidFill>
                  <a:prstClr val="black"/>
                </a:solidFill>
              </a:rPr>
              <a:t>women with Medicare, </a:t>
            </a:r>
            <a:r>
              <a:rPr lang="en-US" sz="1100" dirty="0">
                <a:solidFill>
                  <a:prstClr val="black"/>
                </a:solidFill>
              </a:rPr>
              <a:t>Medicare will also cover </a:t>
            </a:r>
            <a:r>
              <a:rPr lang="en-US" sz="1100" dirty="0" smtClean="0">
                <a:solidFill>
                  <a:prstClr val="black"/>
                </a:solidFill>
              </a:rPr>
              <a:t>one annual</a:t>
            </a:r>
            <a:r>
              <a:rPr lang="en-US" sz="1100" dirty="0">
                <a:solidFill>
                  <a:prstClr val="black"/>
                </a:solidFill>
              </a:rPr>
              <a:t>, voluntary screening for people who are younger than 15 or older than 65, who are at increased risk for the infection.</a:t>
            </a:r>
            <a:endParaRPr lang="en-US" sz="1100" strike="sngStrike" dirty="0">
              <a:solidFill>
                <a:prstClr val="black"/>
              </a:solidFill>
            </a:endParaRPr>
          </a:p>
          <a:p>
            <a:pPr lvl="0"/>
            <a:r>
              <a:rPr lang="en-US" sz="1100" dirty="0" smtClean="0">
                <a:solidFill>
                  <a:prstClr val="black"/>
                </a:solidFill>
              </a:rPr>
              <a:t>The </a:t>
            </a:r>
            <a:r>
              <a:rPr lang="en-US" sz="1100" dirty="0">
                <a:solidFill>
                  <a:prstClr val="black"/>
                </a:solidFill>
              </a:rPr>
              <a:t>following people are considered at increased risk for HIV infection:</a:t>
            </a:r>
          </a:p>
          <a:p>
            <a:pPr marL="228600" lvl="1" indent="-228600">
              <a:spcBef>
                <a:spcPts val="200"/>
              </a:spcBef>
            </a:pPr>
            <a:r>
              <a:rPr lang="en-US" sz="1100" dirty="0">
                <a:solidFill>
                  <a:prstClr val="black"/>
                </a:solidFill>
              </a:rPr>
              <a:t>Men who have sex with men </a:t>
            </a:r>
          </a:p>
          <a:p>
            <a:pPr marL="228600" lvl="1" indent="-228600">
              <a:spcBef>
                <a:spcPts val="200"/>
              </a:spcBef>
            </a:pPr>
            <a:r>
              <a:rPr lang="en-US" sz="1100" dirty="0">
                <a:solidFill>
                  <a:prstClr val="black"/>
                </a:solidFill>
              </a:rPr>
              <a:t>Men and women having unprotected sex </a:t>
            </a:r>
          </a:p>
          <a:p>
            <a:pPr marL="228600" lvl="1" indent="-228600">
              <a:spcBef>
                <a:spcPts val="200"/>
              </a:spcBef>
            </a:pPr>
            <a:r>
              <a:rPr lang="en-US" sz="1100" dirty="0">
                <a:solidFill>
                  <a:prstClr val="black"/>
                </a:solidFill>
              </a:rPr>
              <a:t>Past or present injection drug users</a:t>
            </a:r>
          </a:p>
          <a:p>
            <a:pPr marL="228600" lvl="1" indent="-228600">
              <a:spcBef>
                <a:spcPts val="200"/>
              </a:spcBef>
            </a:pPr>
            <a:r>
              <a:rPr lang="en-US" sz="1100" dirty="0">
                <a:solidFill>
                  <a:prstClr val="black"/>
                </a:solidFill>
              </a:rPr>
              <a:t>Men and women who exchange sex for money or drugs, or have sex partners who do</a:t>
            </a:r>
          </a:p>
          <a:p>
            <a:pPr marL="228600" lvl="1" indent="-228600">
              <a:spcBef>
                <a:spcPts val="200"/>
              </a:spcBef>
            </a:pPr>
            <a:r>
              <a:rPr lang="en-US" sz="1100" dirty="0">
                <a:solidFill>
                  <a:prstClr val="black"/>
                </a:solidFill>
              </a:rPr>
              <a:t>Individuals whose past or present sex partners were HIV-infected, bisexual, or injection drug users</a:t>
            </a:r>
          </a:p>
          <a:p>
            <a:pPr marL="228600" lvl="1" indent="-228600">
              <a:spcBef>
                <a:spcPts val="200"/>
              </a:spcBef>
            </a:pPr>
            <a:r>
              <a:rPr lang="en-US" sz="1100" dirty="0">
                <a:solidFill>
                  <a:prstClr val="black"/>
                </a:solidFill>
              </a:rPr>
              <a:t>Persons who have acquired or request testing for other sexually-transmitted </a:t>
            </a:r>
            <a:r>
              <a:rPr lang="en-US" sz="1100" dirty="0" smtClean="0">
                <a:solidFill>
                  <a:prstClr val="black"/>
                </a:solidFill>
              </a:rPr>
              <a:t>infectious </a:t>
            </a:r>
            <a:r>
              <a:rPr lang="en-US" sz="1100" dirty="0">
                <a:solidFill>
                  <a:prstClr val="black"/>
                </a:solidFill>
              </a:rPr>
              <a:t>diseases</a:t>
            </a:r>
          </a:p>
          <a:p>
            <a:pPr marL="228600" lvl="1" indent="-228600">
              <a:spcBef>
                <a:spcPts val="200"/>
              </a:spcBef>
            </a:pPr>
            <a:r>
              <a:rPr lang="en-US" sz="1100" dirty="0">
                <a:solidFill>
                  <a:prstClr val="black"/>
                </a:solidFill>
              </a:rPr>
              <a:t>Persons with a history of blood transfusion between 1978 and 1985</a:t>
            </a:r>
          </a:p>
          <a:p>
            <a:pPr marL="228600" lvl="1" indent="-228600">
              <a:spcBef>
                <a:spcPts val="200"/>
              </a:spcBef>
            </a:pPr>
            <a:r>
              <a:rPr lang="en-US" sz="1100" dirty="0">
                <a:solidFill>
                  <a:prstClr val="black"/>
                </a:solidFill>
              </a:rPr>
              <a:t>Persons who request the HIV test despite reporting no individual risk factors</a:t>
            </a:r>
          </a:p>
          <a:p>
            <a:pPr marL="228600" lvl="1" indent="-228600">
              <a:spcBef>
                <a:spcPts val="200"/>
              </a:spcBef>
            </a:pPr>
            <a:r>
              <a:rPr lang="en-US" sz="1100" dirty="0">
                <a:solidFill>
                  <a:prstClr val="black"/>
                </a:solidFill>
              </a:rPr>
              <a:t>Persons with new sexual partners</a:t>
            </a:r>
          </a:p>
          <a:p>
            <a:pPr marL="228600" lvl="1" indent="-228600">
              <a:spcBef>
                <a:spcPts val="200"/>
              </a:spcBef>
            </a:pPr>
            <a:r>
              <a:rPr lang="en-US" sz="1100" dirty="0">
                <a:solidFill>
                  <a:prstClr val="black"/>
                </a:solidFill>
              </a:rPr>
              <a:t>Persons </a:t>
            </a:r>
            <a:r>
              <a:rPr lang="en-US" sz="1100" dirty="0" smtClean="0">
                <a:solidFill>
                  <a:prstClr val="black"/>
                </a:solidFill>
              </a:rPr>
              <a:t>whose individualized </a:t>
            </a:r>
            <a:r>
              <a:rPr lang="en-US" sz="1100" dirty="0">
                <a:solidFill>
                  <a:prstClr val="black"/>
                </a:solidFill>
              </a:rPr>
              <a:t>medical history, </a:t>
            </a:r>
            <a:r>
              <a:rPr lang="en-US" sz="1100" dirty="0" smtClean="0">
                <a:solidFill>
                  <a:prstClr val="black"/>
                </a:solidFill>
              </a:rPr>
              <a:t>as properly assessed and </a:t>
            </a:r>
            <a:r>
              <a:rPr lang="en-US" sz="1100" dirty="0">
                <a:solidFill>
                  <a:prstClr val="black"/>
                </a:solidFill>
              </a:rPr>
              <a:t>documented by an </a:t>
            </a:r>
            <a:r>
              <a:rPr lang="en-US" sz="1100" dirty="0" smtClean="0">
                <a:solidFill>
                  <a:prstClr val="black"/>
                </a:solidFill>
              </a:rPr>
              <a:t>appropriate health </a:t>
            </a:r>
            <a:r>
              <a:rPr lang="en-US" sz="1100" dirty="0">
                <a:solidFill>
                  <a:prstClr val="black"/>
                </a:solidFill>
              </a:rPr>
              <a:t>care professional, indicates an </a:t>
            </a:r>
            <a:r>
              <a:rPr lang="en-US" sz="1100" dirty="0" smtClean="0">
                <a:solidFill>
                  <a:prstClr val="black"/>
                </a:solidFill>
              </a:rPr>
              <a:t>increased risk </a:t>
            </a:r>
            <a:r>
              <a:rPr lang="en-US" sz="1100" dirty="0">
                <a:solidFill>
                  <a:prstClr val="black"/>
                </a:solidFill>
              </a:rPr>
              <a:t>for the disease </a:t>
            </a:r>
          </a:p>
          <a:p>
            <a:pPr lvl="0"/>
            <a:r>
              <a:rPr lang="en-US" sz="1100" dirty="0">
                <a:solidFill>
                  <a:prstClr val="black"/>
                </a:solidFill>
              </a:rPr>
              <a:t>For </a:t>
            </a:r>
            <a:r>
              <a:rPr lang="en-US" sz="1100" dirty="0" smtClean="0">
                <a:solidFill>
                  <a:prstClr val="black"/>
                </a:solidFill>
              </a:rPr>
              <a:t>people with Medicare </a:t>
            </a:r>
            <a:r>
              <a:rPr lang="en-US" sz="1100" dirty="0">
                <a:solidFill>
                  <a:prstClr val="black"/>
                </a:solidFill>
              </a:rPr>
              <a:t>who are pregnant, up to 3 voluntary screenings during a pregnancy are covered.</a:t>
            </a:r>
          </a:p>
          <a:p>
            <a:pPr lvl="0"/>
            <a:r>
              <a:rPr lang="en-US" sz="1100" dirty="0">
                <a:solidFill>
                  <a:prstClr val="black"/>
                </a:solidFill>
              </a:rPr>
              <a:t>There’s no cost for the test, but you generally have to pay 20% of the Medicare-approved amount for the doctor’s visit. </a:t>
            </a:r>
            <a:endParaRPr lang="en-US" sz="1100" dirty="0" smtClean="0">
              <a:solidFill>
                <a:prstClr val="black"/>
              </a:solidFill>
            </a:endParaRPr>
          </a:p>
          <a:p>
            <a:r>
              <a:rPr lang="en-US" sz="1100" dirty="0"/>
              <a:t>For Medicare coverage information </a:t>
            </a:r>
            <a:r>
              <a:rPr lang="en-US" sz="1100" dirty="0" smtClean="0"/>
              <a:t>on HIV screening</a:t>
            </a:r>
            <a:r>
              <a:rPr lang="en-US" sz="1100" dirty="0"/>
              <a:t>, visit </a:t>
            </a:r>
            <a:r>
              <a:rPr lang="en-US" sz="1100" dirty="0" smtClean="0">
                <a:hlinkClick r:id="rId3"/>
              </a:rPr>
              <a:t>Medicare.gov/coverage/hiv-screening.html</a:t>
            </a:r>
            <a:r>
              <a:rPr lang="en-US" sz="1100" dirty="0" smtClean="0"/>
              <a:t>. </a:t>
            </a:r>
            <a:endParaRPr lang="en-US" sz="1100" dirty="0"/>
          </a:p>
          <a:p>
            <a:pPr lvl="0"/>
            <a:endParaRPr lang="en-US" sz="1100" dirty="0">
              <a:solidFill>
                <a:prstClr val="black"/>
              </a:solidFill>
            </a:endParaRPr>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734520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228600" indent="-228600" eaLnBrk="0" fontAlgn="base" hangingPunct="0">
              <a:buFont typeface="Wingdings" pitchFamily="2" charset="2"/>
              <a:buChar char="§"/>
            </a:pPr>
            <a:r>
              <a:rPr lang="en-US" dirty="0">
                <a:solidFill>
                  <a:prstClr val="black"/>
                </a:solidFill>
                <a:ea typeface="ＭＳ Ｐゴシック" charset="-128"/>
              </a:rPr>
              <a:t>Medicare covers lung cancer screening with </a:t>
            </a:r>
            <a:r>
              <a:rPr lang="en-US" dirty="0" smtClean="0">
                <a:solidFill>
                  <a:prstClr val="black"/>
                </a:solidFill>
                <a:ea typeface="ＭＳ Ｐゴシック" charset="-128"/>
              </a:rPr>
              <a:t>low-dose computed tomography (x-ray</a:t>
            </a:r>
            <a:r>
              <a:rPr lang="en-US" baseline="0" dirty="0" smtClean="0">
                <a:solidFill>
                  <a:prstClr val="black"/>
                </a:solidFill>
                <a:ea typeface="ＭＳ Ｐゴシック" charset="-128"/>
              </a:rPr>
              <a:t> machine scans the body and uses low doses of radiation to make detailed pictures of the lungs) </a:t>
            </a:r>
            <a:r>
              <a:rPr lang="en-US" dirty="0" smtClean="0">
                <a:solidFill>
                  <a:prstClr val="black"/>
                </a:solidFill>
                <a:ea typeface="ＭＳ Ｐゴシック" charset="-128"/>
              </a:rPr>
              <a:t>once </a:t>
            </a:r>
            <a:r>
              <a:rPr lang="en-US" dirty="0">
                <a:solidFill>
                  <a:prstClr val="black"/>
                </a:solidFill>
                <a:ea typeface="ＭＳ Ｐゴシック" charset="-128"/>
              </a:rPr>
              <a:t>per year for people with Medicare who meet all of these criteria:</a:t>
            </a:r>
          </a:p>
          <a:p>
            <a:pPr marL="457200" lvl="1" indent="-228600" eaLnBrk="0" fontAlgn="base" hangingPunct="0">
              <a:buFont typeface="Arial" panose="020B0604020202020204" pitchFamily="34" charset="0"/>
              <a:buChar char="•"/>
            </a:pPr>
            <a:r>
              <a:rPr lang="en-US" dirty="0" smtClean="0">
                <a:solidFill>
                  <a:prstClr val="black"/>
                </a:solidFill>
                <a:ea typeface="ＭＳ Ｐゴシック" charset="-128"/>
              </a:rPr>
              <a:t>Are asymptomatic (you don’t have signs or symptoms of lung cancer),</a:t>
            </a:r>
          </a:p>
          <a:p>
            <a:pPr marL="457200" lvl="1" indent="-228600" eaLnBrk="0" fontAlgn="base" hangingPunct="0">
              <a:buFont typeface="Arial" panose="020B0604020202020204" pitchFamily="34" charset="0"/>
              <a:buChar char="•"/>
            </a:pPr>
            <a:r>
              <a:rPr lang="en-US" dirty="0" smtClean="0">
                <a:solidFill>
                  <a:prstClr val="black"/>
                </a:solidFill>
                <a:ea typeface="ＭＳ Ｐゴシック" charset="-128"/>
              </a:rPr>
              <a:t>Are 55-77,</a:t>
            </a:r>
            <a:endParaRPr lang="en-US" dirty="0">
              <a:solidFill>
                <a:prstClr val="black"/>
              </a:solidFill>
              <a:ea typeface="ＭＳ Ｐゴシック" charset="-128"/>
            </a:endParaRPr>
          </a:p>
          <a:p>
            <a:pPr marL="457200" lvl="1" indent="-228600" eaLnBrk="0" fontAlgn="base" hangingPunct="0">
              <a:buFont typeface="Arial" panose="020B0604020202020204" pitchFamily="34" charset="0"/>
              <a:buChar char="•"/>
            </a:pPr>
            <a:r>
              <a:rPr lang="en-US" dirty="0">
                <a:solidFill>
                  <a:prstClr val="black"/>
                </a:solidFill>
                <a:ea typeface="ＭＳ Ｐゴシック" charset="-128"/>
              </a:rPr>
              <a:t>Are either a current smoker or have quit smoking within the last 15 </a:t>
            </a:r>
            <a:r>
              <a:rPr lang="en-US" dirty="0" smtClean="0">
                <a:solidFill>
                  <a:prstClr val="black"/>
                </a:solidFill>
                <a:ea typeface="ＭＳ Ｐゴシック" charset="-128"/>
              </a:rPr>
              <a:t>years,</a:t>
            </a:r>
            <a:endParaRPr lang="en-US" dirty="0">
              <a:solidFill>
                <a:prstClr val="black"/>
              </a:solidFill>
              <a:ea typeface="ＭＳ Ｐゴシック" charset="-128"/>
            </a:endParaRPr>
          </a:p>
          <a:p>
            <a:pPr marL="457200" lvl="1" indent="-228600" eaLnBrk="0" fontAlgn="base" hangingPunct="0">
              <a:buFont typeface="Arial" panose="020B0604020202020204" pitchFamily="34" charset="0"/>
              <a:buChar char="•"/>
            </a:pPr>
            <a:r>
              <a:rPr lang="en-US" dirty="0">
                <a:solidFill>
                  <a:prstClr val="black"/>
                </a:solidFill>
                <a:ea typeface="ＭＳ Ｐゴシック" charset="-128"/>
              </a:rPr>
              <a:t>Have a tobacco smoking history of at least 30 “pack years” (an average of one pack a day for 30 years</a:t>
            </a:r>
            <a:r>
              <a:rPr lang="en-US" dirty="0" smtClean="0">
                <a:solidFill>
                  <a:prstClr val="black"/>
                </a:solidFill>
                <a:ea typeface="ＭＳ Ｐゴシック" charset="-128"/>
              </a:rPr>
              <a:t>), and</a:t>
            </a:r>
            <a:endParaRPr lang="en-US" dirty="0">
              <a:solidFill>
                <a:prstClr val="black"/>
              </a:solidFill>
              <a:ea typeface="ＭＳ Ｐゴシック" charset="-128"/>
            </a:endParaRPr>
          </a:p>
          <a:p>
            <a:pPr marL="457200" lvl="1" indent="-228600" eaLnBrk="0" fontAlgn="base" hangingPunct="0">
              <a:buFont typeface="Arial" panose="020B0604020202020204" pitchFamily="34" charset="0"/>
              <a:buChar char="•"/>
            </a:pPr>
            <a:r>
              <a:rPr lang="en-US" dirty="0">
                <a:solidFill>
                  <a:prstClr val="black"/>
                </a:solidFill>
                <a:ea typeface="ＭＳ Ｐゴシック" charset="-128"/>
              </a:rPr>
              <a:t>Get a written order from their doctor or qualified </a:t>
            </a:r>
            <a:r>
              <a:rPr lang="en-US" dirty="0" smtClean="0">
                <a:solidFill>
                  <a:prstClr val="black"/>
                </a:solidFill>
                <a:ea typeface="ＭＳ Ｐゴシック" charset="-128"/>
              </a:rPr>
              <a:t>non-physician practitioner </a:t>
            </a:r>
            <a:endParaRPr lang="en-US" dirty="0">
              <a:solidFill>
                <a:prstClr val="black"/>
              </a:solidFill>
              <a:ea typeface="ＭＳ Ｐゴシック" charset="-128"/>
            </a:endParaRPr>
          </a:p>
          <a:p>
            <a:pPr marL="685800" lvl="2" indent="-228600" eaLnBrk="0" fontAlgn="base" hangingPunct="0">
              <a:buSzPct val="50000"/>
              <a:buFont typeface="Wingdings" panose="05000000000000000000" pitchFamily="2" charset="2"/>
              <a:buChar char="q"/>
              <a:tabLst>
                <a:tab pos="514350" algn="l"/>
              </a:tabLst>
            </a:pPr>
            <a:r>
              <a:rPr lang="en-US" dirty="0">
                <a:solidFill>
                  <a:prstClr val="black"/>
                </a:solidFill>
                <a:ea typeface="ＭＳ Ｐゴシック" charset="-128"/>
              </a:rPr>
              <a:t>Before your first lung cancer screening, you’ll need to schedule an appointment with your doctor to discuss the benefits and risks of lung cancer screening. You and your doctor can decide whether lung cancer screening is right for you. </a:t>
            </a:r>
          </a:p>
          <a:p>
            <a:pPr>
              <a:defRPr/>
            </a:pPr>
            <a:r>
              <a:rPr lang="en-US" dirty="0" smtClean="0"/>
              <a:t>In Original Medicare, there’s no cost if the doctor or qualified health care provider accepts assignment.</a:t>
            </a:r>
          </a:p>
          <a:p>
            <a:pPr>
              <a:defRPr/>
            </a:pPr>
            <a:r>
              <a:rPr lang="en-US" dirty="0"/>
              <a:t>For Medicare coverage information </a:t>
            </a:r>
            <a:r>
              <a:rPr lang="en-US" dirty="0" smtClean="0"/>
              <a:t>on lung cancer screening</a:t>
            </a:r>
            <a:r>
              <a:rPr lang="en-US" dirty="0"/>
              <a:t>, visit </a:t>
            </a:r>
            <a:r>
              <a:rPr lang="en-US" dirty="0" smtClean="0">
                <a:hlinkClick r:id="rId3"/>
              </a:rPr>
              <a:t>Medicare.gov/coverage/lung-cancer-screening.html</a:t>
            </a:r>
            <a:r>
              <a:rPr lang="en-US" dirty="0" smtClean="0"/>
              <a:t>. </a:t>
            </a:r>
            <a:endParaRPr lang="en-US" sz="1200" kern="1200" dirty="0" smtClean="0">
              <a:solidFill>
                <a:schemeClr val="tx1"/>
              </a:solidFill>
              <a:effectLst/>
              <a:latin typeface="+mn-lt"/>
              <a:ea typeface="+mn-ea"/>
              <a:cs typeface="+mn-cs"/>
            </a:endParaRPr>
          </a:p>
          <a:p>
            <a:endParaRPr lang="en-US" b="1"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1855733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eaLnBrk="0" fontAlgn="base" hangingPunct="0">
              <a:spcBef>
                <a:spcPct val="0"/>
              </a:spcBef>
              <a:spcAft>
                <a:spcPts val="611"/>
              </a:spcAft>
            </a:pPr>
            <a:r>
              <a:rPr lang="en-US" dirty="0" smtClean="0">
                <a:solidFill>
                  <a:prstClr val="black"/>
                </a:solidFill>
                <a:ea typeface="ＭＳ Ｐゴシック" charset="-128"/>
              </a:rPr>
              <a:t>Medicare </a:t>
            </a:r>
            <a:r>
              <a:rPr lang="en-US" dirty="0">
                <a:solidFill>
                  <a:prstClr val="black"/>
                </a:solidFill>
                <a:ea typeface="ＭＳ Ｐゴシック" charset="-128"/>
              </a:rPr>
              <a:t>Part </a:t>
            </a:r>
            <a:r>
              <a:rPr lang="en-US" dirty="0" smtClean="0">
                <a:solidFill>
                  <a:prstClr val="black"/>
                </a:solidFill>
                <a:ea typeface="ＭＳ Ｐゴシック" charset="-128"/>
              </a:rPr>
              <a:t>B </a:t>
            </a:r>
            <a:r>
              <a:rPr lang="en-US" dirty="0">
                <a:solidFill>
                  <a:prstClr val="black"/>
                </a:solidFill>
                <a:ea typeface="ＭＳ Ｐゴシック" charset="-128"/>
              </a:rPr>
              <a:t>covers medical nutrition therapy (MNT) services and certain related services. A </a:t>
            </a:r>
            <a:r>
              <a:rPr lang="en-US" dirty="0" smtClean="0">
                <a:solidFill>
                  <a:prstClr val="black"/>
                </a:solidFill>
                <a:ea typeface="ＭＳ Ｐゴシック" charset="-128"/>
              </a:rPr>
              <a:t>registered </a:t>
            </a:r>
            <a:r>
              <a:rPr lang="en-US" dirty="0">
                <a:solidFill>
                  <a:prstClr val="black"/>
                </a:solidFill>
                <a:ea typeface="ＭＳ Ｐゴシック" charset="-128"/>
              </a:rPr>
              <a:t>d</a:t>
            </a:r>
            <a:r>
              <a:rPr lang="en-US" dirty="0" smtClean="0">
                <a:solidFill>
                  <a:prstClr val="black"/>
                </a:solidFill>
                <a:ea typeface="ＭＳ Ｐゴシック" charset="-128"/>
              </a:rPr>
              <a:t>ietician </a:t>
            </a:r>
            <a:r>
              <a:rPr lang="en-US" dirty="0">
                <a:solidFill>
                  <a:prstClr val="black"/>
                </a:solidFill>
                <a:ea typeface="ＭＳ Ｐゴシック" charset="-128"/>
              </a:rPr>
              <a:t>or nutrition professional who meets certain requirements can provide these services, which may include an initial nutrition and lifestyle assessment, one-on-one nutritional counseling, and follow-up visits to check on your progress in managing your diet.</a:t>
            </a:r>
          </a:p>
          <a:p>
            <a:pPr eaLnBrk="0" fontAlgn="base" hangingPunct="0">
              <a:spcBef>
                <a:spcPct val="0"/>
              </a:spcBef>
              <a:spcAft>
                <a:spcPts val="611"/>
              </a:spcAft>
            </a:pPr>
            <a:r>
              <a:rPr lang="en-US" dirty="0" smtClean="0">
                <a:solidFill>
                  <a:prstClr val="black"/>
                </a:solidFill>
                <a:ea typeface="ＭＳ Ｐゴシック" charset="-128"/>
              </a:rPr>
              <a:t>If </a:t>
            </a:r>
            <a:r>
              <a:rPr lang="en-US" dirty="0">
                <a:solidFill>
                  <a:prstClr val="black"/>
                </a:solidFill>
                <a:ea typeface="ＭＳ Ｐゴシック" charset="-128"/>
              </a:rPr>
              <a:t>you're in a rural area, a </a:t>
            </a:r>
            <a:r>
              <a:rPr lang="en-US" dirty="0" smtClean="0">
                <a:solidFill>
                  <a:prstClr val="black"/>
                </a:solidFill>
                <a:ea typeface="ＭＳ Ｐゴシック" charset="-128"/>
              </a:rPr>
              <a:t>registered </a:t>
            </a:r>
            <a:r>
              <a:rPr lang="en-US" dirty="0">
                <a:solidFill>
                  <a:prstClr val="black"/>
                </a:solidFill>
                <a:ea typeface="ＭＳ Ｐゴシック" charset="-128"/>
              </a:rPr>
              <a:t>d</a:t>
            </a:r>
            <a:r>
              <a:rPr lang="en-US" dirty="0" smtClean="0">
                <a:solidFill>
                  <a:prstClr val="black"/>
                </a:solidFill>
                <a:ea typeface="ＭＳ Ｐゴシック" charset="-128"/>
              </a:rPr>
              <a:t>ietician </a:t>
            </a:r>
            <a:r>
              <a:rPr lang="en-US" dirty="0">
                <a:solidFill>
                  <a:prstClr val="black"/>
                </a:solidFill>
                <a:ea typeface="ＭＳ Ｐゴシック" charset="-128"/>
              </a:rPr>
              <a:t>or other nutritional professional in a different location may be able to provide MNT to you through telehealth. </a:t>
            </a:r>
          </a:p>
          <a:p>
            <a:pPr eaLnBrk="0" fontAlgn="base" hangingPunct="0">
              <a:spcBef>
                <a:spcPct val="0"/>
              </a:spcBef>
              <a:spcAft>
                <a:spcPts val="611"/>
              </a:spcAft>
            </a:pPr>
            <a:r>
              <a:rPr lang="en-US" dirty="0" smtClean="0">
                <a:solidFill>
                  <a:prstClr val="black"/>
                </a:solidFill>
                <a:ea typeface="ＭＳ Ｐゴシック" charset="-128"/>
              </a:rPr>
              <a:t>If </a:t>
            </a:r>
            <a:r>
              <a:rPr lang="en-US" dirty="0">
                <a:solidFill>
                  <a:prstClr val="black"/>
                </a:solidFill>
                <a:ea typeface="ＭＳ Ｐゴシック" charset="-128"/>
              </a:rPr>
              <a:t>you get dialysis in a dialysis facility, Medicare covers MNT as part of your overall dialysis care</a:t>
            </a:r>
            <a:r>
              <a:rPr lang="en-US" dirty="0" smtClean="0">
                <a:solidFill>
                  <a:prstClr val="black"/>
                </a:solidFill>
                <a:ea typeface="ＭＳ Ｐゴシック" charset="-128"/>
              </a:rPr>
              <a:t>.</a:t>
            </a:r>
            <a:endParaRPr lang="en-US" dirty="0">
              <a:solidFill>
                <a:prstClr val="black"/>
              </a:solidFill>
              <a:ea typeface="ＭＳ Ｐゴシック" charset="-128"/>
            </a:endParaRPr>
          </a:p>
          <a:p>
            <a:pPr eaLnBrk="0" fontAlgn="base" hangingPunct="0">
              <a:spcBef>
                <a:spcPct val="0"/>
              </a:spcBef>
              <a:spcAft>
                <a:spcPts val="611"/>
              </a:spcAft>
            </a:pPr>
            <a:r>
              <a:rPr lang="en-US" dirty="0">
                <a:solidFill>
                  <a:prstClr val="black"/>
                </a:solidFill>
                <a:ea typeface="ＭＳ Ｐゴシック" charset="-128"/>
              </a:rPr>
              <a:t>People with Part B who meet at least one of these </a:t>
            </a:r>
            <a:r>
              <a:rPr lang="en-US" dirty="0" smtClean="0">
                <a:solidFill>
                  <a:prstClr val="black"/>
                </a:solidFill>
                <a:ea typeface="ＭＳ Ｐゴシック" charset="-128"/>
              </a:rPr>
              <a:t>conditions are eligible:</a:t>
            </a:r>
            <a:endParaRPr lang="en-US" dirty="0">
              <a:solidFill>
                <a:prstClr val="black"/>
              </a:solidFill>
              <a:ea typeface="ＭＳ Ｐゴシック" charset="-128"/>
            </a:endParaRPr>
          </a:p>
          <a:p>
            <a:pPr marL="228600" indent="-228600" eaLnBrk="0" fontAlgn="base" hangingPunct="0">
              <a:spcBef>
                <a:spcPct val="0"/>
              </a:spcBef>
              <a:spcAft>
                <a:spcPts val="611"/>
              </a:spcAft>
              <a:buFont typeface="Wingdings" pitchFamily="2" charset="2"/>
              <a:buChar char="§"/>
            </a:pPr>
            <a:r>
              <a:rPr lang="en-US" dirty="0">
                <a:solidFill>
                  <a:prstClr val="black"/>
                </a:solidFill>
                <a:ea typeface="ＭＳ Ｐゴシック" charset="-128"/>
              </a:rPr>
              <a:t>Have diabetes</a:t>
            </a:r>
          </a:p>
          <a:p>
            <a:pPr marL="228600" indent="-228600" eaLnBrk="0" fontAlgn="base" hangingPunct="0">
              <a:spcBef>
                <a:spcPct val="0"/>
              </a:spcBef>
              <a:spcAft>
                <a:spcPts val="611"/>
              </a:spcAft>
              <a:buFont typeface="Wingdings" pitchFamily="2" charset="2"/>
              <a:buChar char="§"/>
            </a:pPr>
            <a:r>
              <a:rPr lang="en-US" dirty="0">
                <a:solidFill>
                  <a:prstClr val="black"/>
                </a:solidFill>
                <a:ea typeface="ＭＳ Ｐゴシック" charset="-128"/>
              </a:rPr>
              <a:t>Have kidney disease</a:t>
            </a:r>
          </a:p>
          <a:p>
            <a:pPr marL="228600" indent="-228600" eaLnBrk="0" fontAlgn="base" hangingPunct="0">
              <a:spcBef>
                <a:spcPct val="0"/>
              </a:spcBef>
              <a:spcAft>
                <a:spcPts val="611"/>
              </a:spcAft>
              <a:buFont typeface="Wingdings" pitchFamily="2" charset="2"/>
              <a:buChar char="§"/>
            </a:pPr>
            <a:r>
              <a:rPr lang="en-US" dirty="0">
                <a:solidFill>
                  <a:prstClr val="black"/>
                </a:solidFill>
                <a:ea typeface="ＭＳ Ｐゴシック" charset="-128"/>
              </a:rPr>
              <a:t>Have had a kidney transplant in the last 36 months</a:t>
            </a:r>
          </a:p>
          <a:p>
            <a:pPr marL="0" indent="0" eaLnBrk="0" fontAlgn="base" hangingPunct="0">
              <a:spcBef>
                <a:spcPct val="0"/>
              </a:spcBef>
              <a:spcAft>
                <a:spcPts val="611"/>
              </a:spcAft>
              <a:buFont typeface="Wingdings" pitchFamily="2" charset="2"/>
              <a:buNone/>
            </a:pPr>
            <a:r>
              <a:rPr lang="en-US" dirty="0" smtClean="0">
                <a:solidFill>
                  <a:prstClr val="black"/>
                </a:solidFill>
                <a:ea typeface="ＭＳ Ｐゴシック" charset="-128"/>
              </a:rPr>
              <a:t>People with Part B must get </a:t>
            </a:r>
            <a:r>
              <a:rPr lang="en-US" dirty="0">
                <a:solidFill>
                  <a:prstClr val="black"/>
                </a:solidFill>
                <a:ea typeface="ＭＳ Ｐゴシック" charset="-128"/>
              </a:rPr>
              <a:t>a referral from their doctor or qualified non-doctor practitioner for the </a:t>
            </a:r>
            <a:r>
              <a:rPr lang="en-US" dirty="0" smtClean="0">
                <a:solidFill>
                  <a:prstClr val="black"/>
                </a:solidFill>
                <a:ea typeface="ＭＳ Ｐゴシック" charset="-128"/>
              </a:rPr>
              <a:t>service.</a:t>
            </a:r>
            <a:r>
              <a:rPr lang="en-US" baseline="0" dirty="0">
                <a:solidFill>
                  <a:schemeClr val="tx1"/>
                </a:solidFill>
                <a:ea typeface="+mn-ea"/>
              </a:rPr>
              <a:t> </a:t>
            </a:r>
            <a:r>
              <a:rPr lang="en-US" dirty="0" smtClean="0">
                <a:solidFill>
                  <a:prstClr val="black"/>
                </a:solidFill>
                <a:ea typeface="ＭＳ Ｐゴシック" charset="-128"/>
              </a:rPr>
              <a:t>There’s no cost if the doctor or qualified health care provider accepts assignment.</a:t>
            </a:r>
          </a:p>
          <a:p>
            <a:pPr eaLnBrk="0" fontAlgn="base" hangingPunct="0">
              <a:spcBef>
                <a:spcPct val="0"/>
              </a:spcBef>
              <a:spcAft>
                <a:spcPts val="611"/>
              </a:spcAft>
            </a:pPr>
            <a:r>
              <a:rPr lang="en-US" dirty="0"/>
              <a:t>For Medicare coverage information </a:t>
            </a:r>
            <a:r>
              <a:rPr lang="en-US" dirty="0" smtClean="0"/>
              <a:t>on medical nutrition therapy</a:t>
            </a:r>
            <a:r>
              <a:rPr lang="en-US" dirty="0"/>
              <a:t>, visit </a:t>
            </a:r>
            <a:r>
              <a:rPr lang="en-US" dirty="0" smtClean="0">
                <a:hlinkClick r:id="rId3"/>
              </a:rPr>
              <a:t>Medicare.gov/coverage/nutrition-therapy-services.html</a:t>
            </a:r>
            <a:r>
              <a:rPr lang="en-US" dirty="0" smtClean="0"/>
              <a:t>. </a:t>
            </a:r>
            <a:endParaRPr lang="en-US" dirty="0"/>
          </a:p>
          <a:p>
            <a:pPr marL="0" indent="0" eaLnBrk="0" fontAlgn="base" hangingPunct="0">
              <a:spcBef>
                <a:spcPct val="0"/>
              </a:spcBef>
              <a:spcAft>
                <a:spcPts val="611"/>
              </a:spcAft>
              <a:buFont typeface="Wingdings" pitchFamily="2" charset="2"/>
              <a:buNone/>
            </a:pPr>
            <a:endParaRPr lang="en-US" dirty="0" smtClean="0">
              <a:solidFill>
                <a:prstClr val="black"/>
              </a:solidFill>
              <a:ea typeface="ＭＳ Ｐゴシック" charset="-128"/>
            </a:endParaRPr>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1199210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68448" y="3886199"/>
            <a:ext cx="6451134" cy="5148743"/>
          </a:xfrm>
        </p:spPr>
        <p:txBody>
          <a:bodyPr>
            <a:normAutofit lnSpcReduction="10000"/>
          </a:bodyPr>
          <a:lstStyle/>
          <a:p>
            <a:r>
              <a:rPr lang="en-US" sz="1000" dirty="0"/>
              <a:t>Clinical evidence indicates that intensive behavioral therapy for obesity, defined as a body mass index (BMI) ≥ 30 kg/m2, is reasonable and necessary for the prevention or early detection of illness or </a:t>
            </a:r>
            <a:r>
              <a:rPr lang="en-US" sz="1000" dirty="0" smtClean="0"/>
              <a:t>disability. It’s </a:t>
            </a:r>
            <a:r>
              <a:rPr lang="en-US" sz="1000" dirty="0"/>
              <a:t>appropriate for individuals entitled to benefits under Part A or enrolled under Part B. Medicare may cover up to 22 face-to-face intensive counseling sessions over a 12-month period.</a:t>
            </a:r>
          </a:p>
          <a:p>
            <a:r>
              <a:rPr lang="en-US" sz="1000" dirty="0"/>
              <a:t>Intensive behavioral therapy for obesity consists of the following:</a:t>
            </a:r>
          </a:p>
          <a:p>
            <a:pPr marL="228600" lvl="1" indent="-228600"/>
            <a:r>
              <a:rPr lang="en-US" sz="1000" dirty="0"/>
              <a:t>Screening for obesity in adults using measurement of BMI calculated by dividing weight in kilograms by the square of height in meters (expressed in kg/m2)	</a:t>
            </a:r>
          </a:p>
          <a:p>
            <a:pPr marL="228600" lvl="1" indent="-228600"/>
            <a:r>
              <a:rPr lang="en-US" sz="1000" dirty="0"/>
              <a:t>Dietary (nutritional) assessment</a:t>
            </a:r>
          </a:p>
          <a:p>
            <a:pPr marL="228600" lvl="1" indent="-228600"/>
            <a:r>
              <a:rPr lang="en-US" sz="1000" dirty="0"/>
              <a:t>Intensive behavioral counseling and behavioral therapy to promote sustained weight loss through high-intensity interventions of diet and exercise</a:t>
            </a:r>
          </a:p>
          <a:p>
            <a:r>
              <a:rPr lang="en-US" sz="1000" dirty="0"/>
              <a:t>For </a:t>
            </a:r>
            <a:r>
              <a:rPr lang="en-US" sz="1000" dirty="0" smtClean="0"/>
              <a:t>people with Medicare </a:t>
            </a:r>
            <a:r>
              <a:rPr lang="en-US" sz="1000" dirty="0"/>
              <a:t>with obesity, who are competent and alert at the time that counseling is </a:t>
            </a:r>
            <a:r>
              <a:rPr lang="en-US" sz="1000" dirty="0" smtClean="0"/>
              <a:t>provided, </a:t>
            </a:r>
            <a:r>
              <a:rPr lang="en-US" sz="1000" dirty="0"/>
              <a:t>and whose counseling is furnished by a qualified primary care doctor or other primary care practitioner in a primary care setting</a:t>
            </a:r>
            <a:r>
              <a:rPr lang="en-US" sz="1000" dirty="0" smtClean="0"/>
              <a:t>, Medicare </a:t>
            </a:r>
            <a:r>
              <a:rPr lang="en-US" sz="1000" dirty="0"/>
              <a:t>covers one face-to-face visit every</a:t>
            </a:r>
          </a:p>
          <a:p>
            <a:pPr marL="228600" lvl="1" indent="-228600"/>
            <a:r>
              <a:rPr lang="en-US" sz="1000" dirty="0"/>
              <a:t>Week for the first month </a:t>
            </a:r>
          </a:p>
          <a:p>
            <a:pPr marL="228600" lvl="1" indent="-228600"/>
            <a:r>
              <a:rPr lang="en-US" sz="1000" dirty="0"/>
              <a:t>Other week for months </a:t>
            </a:r>
            <a:r>
              <a:rPr lang="en-US" sz="1000" dirty="0" smtClean="0"/>
              <a:t>2–6</a:t>
            </a:r>
            <a:endParaRPr lang="en-US" sz="1000" dirty="0"/>
          </a:p>
          <a:p>
            <a:pPr marL="228600" lvl="1" indent="-228600"/>
            <a:r>
              <a:rPr lang="en-US" sz="1000" dirty="0"/>
              <a:t>Month for months </a:t>
            </a:r>
            <a:r>
              <a:rPr lang="en-US" sz="1000" dirty="0" smtClean="0"/>
              <a:t>7–12</a:t>
            </a:r>
            <a:r>
              <a:rPr lang="en-US" sz="1000" dirty="0"/>
              <a:t>, if the beneficiary meets the </a:t>
            </a:r>
            <a:r>
              <a:rPr lang="en-US" sz="1000" dirty="0" smtClean="0"/>
              <a:t>3 kg </a:t>
            </a:r>
            <a:r>
              <a:rPr lang="en-US" sz="1000" dirty="0"/>
              <a:t>(6.6 lbs.) weight loss requirement as discussed below</a:t>
            </a:r>
          </a:p>
          <a:p>
            <a:r>
              <a:rPr lang="en-US" sz="1000" dirty="0"/>
              <a:t>At the 6-month visit, a reassessment of obesity and a determination of the amount of weight loss must be performed. To be eligible for additional face-to-face visits occurring once a month for an additional 6 months, people must have achieved a reduction in weight of at least 3 kg (6.6 lbs.) over the course of the first 6 months of intensive therapy. This determination must be documented in the doctor’s office records, consistent with usual practice. For those who don't achieve a weight loss of at least </a:t>
            </a:r>
            <a:r>
              <a:rPr lang="en-US" sz="1000" dirty="0" smtClean="0"/>
              <a:t>3 kg </a:t>
            </a:r>
            <a:r>
              <a:rPr lang="en-US" sz="1000" dirty="0"/>
              <a:t>during the first 6 months of intensive therapy, a reassessment of their readiness to change and BMI is appropriate after an additional 6-month period.</a:t>
            </a:r>
          </a:p>
          <a:p>
            <a:r>
              <a:rPr lang="en-US" sz="1000" dirty="0" smtClean="0"/>
              <a:t>This </a:t>
            </a:r>
            <a:r>
              <a:rPr lang="en-US" sz="1000" dirty="0"/>
              <a:t>counseling may be covered if you get it in a primary care setting (like a doctor’s office), where it can be coordinated with your other care and a personalized prevention plan. There’s no cost if the doctor or qualified health care provider accepts </a:t>
            </a:r>
            <a:r>
              <a:rPr lang="en-US" sz="1000" dirty="0" smtClean="0"/>
              <a:t>assignment</a:t>
            </a:r>
            <a:r>
              <a:rPr lang="en-US" sz="1000" dirty="0"/>
              <a:t>. </a:t>
            </a:r>
            <a:endParaRPr lang="en-US" sz="1000" dirty="0" smtClean="0"/>
          </a:p>
          <a:p>
            <a:r>
              <a:rPr lang="en-US" sz="1000" dirty="0" smtClean="0"/>
              <a:t>For Medicare coverage information on obesity screening and counseling, visit </a:t>
            </a:r>
            <a:r>
              <a:rPr lang="en-US" sz="1000" dirty="0" smtClean="0">
                <a:hlinkClick r:id="rId3"/>
              </a:rPr>
              <a:t>Medicare.gov/coverage/obesity-screening-and-counseling.html</a:t>
            </a:r>
            <a:r>
              <a:rPr lang="en-US" sz="1000" dirty="0" smtClean="0"/>
              <a:t>. For more information, visit </a:t>
            </a:r>
            <a:r>
              <a:rPr lang="en-US" sz="1000" u="sng" dirty="0" smtClean="0">
                <a:hlinkClick r:id="rId4"/>
              </a:rPr>
              <a:t>CMS.gov/Outreach-and-Education/Medicare-Learning-Network-MLN/MLNMattersArticles/downloads/MM7641.pdf</a:t>
            </a:r>
            <a:r>
              <a:rPr lang="en-US" sz="1000" dirty="0" smtClean="0"/>
              <a:t>.</a:t>
            </a:r>
          </a:p>
          <a:p>
            <a:endParaRPr lang="en-US" sz="1000"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98327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Preventive services may prevent or detect illness at an early stage, when treatment is likely to work best. Medicare Part B covers preventive services like screening exams, yearly wellness visits, lab tests, and immunizations to help prevent, find, and manage medical problems. You must have Medicare Part B for Medicare to cover these services.</a:t>
            </a:r>
          </a:p>
          <a:p>
            <a:r>
              <a:rPr lang="en-US" dirty="0" smtClean="0"/>
              <a:t>These services are covered whether you get your coverage from Original Medicare, a Medicare Advantage (MA) Plan, or another type of Medicare health plan. However, the rules for how much you pay for these services may vary. A Medicare health plan is a plan offered by a private company that contracts with Medicare to provide Part A (Hospital Insurance) and Part B (Medical Insurance) (and sometimes Part D (Medicare prescription drug coverage)) benefits to people with Medicare who enroll in the plan. Medicare health plans include all MA Plans, Medicare Cost Plans, Demonstration/Pilot Programs, and Programs of All-inclusive Care for the Elderly (PACE). </a:t>
            </a:r>
          </a:p>
          <a:p>
            <a:r>
              <a:rPr lang="en-US" dirty="0" smtClean="0"/>
              <a:t>Talk to your doctor about which preventive services you need, how often you need them to help you stay healthy, and if you meet the criteria for coverage based on your age, gender, and medical history. </a:t>
            </a: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513073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39" y="4081346"/>
            <a:ext cx="5768207" cy="4627912"/>
          </a:xfrm>
        </p:spPr>
        <p:txBody>
          <a:bodyPr>
            <a:normAutofit lnSpcReduction="10000"/>
          </a:bodyPr>
          <a:lstStyle/>
          <a:p>
            <a:r>
              <a:rPr lang="en-US" dirty="0" smtClean="0"/>
              <a:t>Medicare Part B</a:t>
            </a:r>
            <a:r>
              <a:rPr lang="en-US" dirty="0"/>
              <a:t> covers a pneumococcal shot to prevent pneumococcal infections (like certain types of pneumonia).  </a:t>
            </a:r>
            <a:endParaRPr lang="en-US" dirty="0" smtClean="0"/>
          </a:p>
          <a:p>
            <a:r>
              <a:rPr lang="en-US" dirty="0" smtClean="0"/>
              <a:t>Medicare covers the following:</a:t>
            </a:r>
          </a:p>
          <a:p>
            <a:pPr marL="228600" lvl="1" indent="-228600"/>
            <a:r>
              <a:rPr lang="en-US" dirty="0" smtClean="0"/>
              <a:t>An initial pneumococcal shot for all people </a:t>
            </a:r>
            <a:r>
              <a:rPr lang="en-US" dirty="0" smtClean="0"/>
              <a:t>with Medicare </a:t>
            </a:r>
            <a:r>
              <a:rPr lang="en-US" dirty="0" smtClean="0"/>
              <a:t>who’ve never received the shot under Medicare Part B</a:t>
            </a:r>
          </a:p>
          <a:p>
            <a:pPr marL="228600" lvl="1" indent="-228600"/>
            <a:r>
              <a:rPr lang="en-US" dirty="0" smtClean="0"/>
              <a:t>A different second pneumococcal shot if it’s given one year (or later) after the first shot</a:t>
            </a:r>
          </a:p>
          <a:p>
            <a:r>
              <a:rPr lang="en-US" dirty="0" smtClean="0"/>
              <a:t>Since the updated Advisory Committee on Immunization Practices recommendations are specific to vaccine type and sequence of vaccination, prior pneumococcal vaccination history should be taken into consideration. For example, if a person with </a:t>
            </a:r>
            <a:r>
              <a:rPr lang="en-US" dirty="0"/>
              <a:t>M</a:t>
            </a:r>
            <a:r>
              <a:rPr lang="en-US" dirty="0" smtClean="0"/>
              <a:t>edicare who’s 65 or older received the 23-valent pneumococcal polysaccharide vaccine (PPSV23) a year or more ago, then the 13-valent pneumococcal conjugate vaccine (PCV13) should be administered next as the second in the series of the 2 recommended pneumococcal vaccinations. Receiving multiple vaccinations of the same vaccine type is not generally recommended. Ideally, providers should readily have access to vaccination history to ensure reasonable and necessary pneumococcal vaccinations. </a:t>
            </a:r>
          </a:p>
          <a:p>
            <a:r>
              <a:rPr lang="en-US" dirty="0" smtClean="0"/>
              <a:t>Medicare doesn’t require that a doctor of medicine or osteopathy order the vaccines; therefore, people</a:t>
            </a:r>
            <a:r>
              <a:rPr lang="en-US" baseline="0" dirty="0" smtClean="0"/>
              <a:t> with Medicare</a:t>
            </a:r>
            <a:r>
              <a:rPr lang="en-US" dirty="0" smtClean="0"/>
              <a:t> may receive the vaccine upon request without a doctor’s order and without doctor supervision.</a:t>
            </a:r>
          </a:p>
          <a:p>
            <a:r>
              <a:rPr lang="en-US" dirty="0" smtClean="0"/>
              <a:t>Medicare Part B covers these vaccines</a:t>
            </a:r>
            <a:r>
              <a:rPr lang="en-US" dirty="0"/>
              <a:t>. You pay nothing for pneumococcal shots if your doctor or other qualified health care provider accepts assignment.</a:t>
            </a:r>
            <a:endParaRPr lang="en-US" dirty="0" smtClean="0"/>
          </a:p>
          <a:p>
            <a:r>
              <a:rPr lang="en-US" dirty="0"/>
              <a:t>For Medicare coverage information </a:t>
            </a:r>
            <a:r>
              <a:rPr lang="en-US" dirty="0" smtClean="0"/>
              <a:t>on pneumococcal shots</a:t>
            </a:r>
            <a:r>
              <a:rPr lang="en-US" dirty="0"/>
              <a:t>, visit </a:t>
            </a:r>
            <a:r>
              <a:rPr lang="en-US" dirty="0" smtClean="0">
                <a:hlinkClick r:id="rId3"/>
              </a:rPr>
              <a:t>Medicare.gov/coverage/pneumococcal-shots.html</a:t>
            </a:r>
            <a:r>
              <a:rPr lang="en-US" dirty="0" smtClean="0"/>
              <a:t>. </a:t>
            </a:r>
            <a:endParaRPr lang="en-US" dirty="0"/>
          </a:p>
          <a:p>
            <a:endParaRPr lang="en-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911266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All men are at risk for prostate cancer. However, the causes of prostate cancer aren’t yet clearly understood. Through research, several factors have been identified that increase your risk, including the following:</a:t>
            </a: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Family history of prostate cancer</a:t>
            </a: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Men 50 and older</a:t>
            </a: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Diet of red meat and high fat dairy</a:t>
            </a:r>
          </a:p>
          <a:p>
            <a:pPr marL="228600" indent="-228600" eaLnBrk="0" fontAlgn="base" hangingPunct="0">
              <a:spcBef>
                <a:spcPts val="616"/>
              </a:spcBef>
              <a:buFont typeface="Wingdings" pitchFamily="2" charset="2"/>
              <a:buChar char="§"/>
            </a:pPr>
            <a:r>
              <a:rPr lang="en-US" dirty="0">
                <a:solidFill>
                  <a:prstClr val="black"/>
                </a:solidFill>
                <a:ea typeface="ＭＳ Ｐゴシック" charset="-128"/>
              </a:rPr>
              <a:t>Smoking</a:t>
            </a:r>
          </a:p>
          <a:p>
            <a:r>
              <a:rPr lang="en-US" dirty="0" smtClean="0"/>
              <a:t>Medicare provides coverage of prostate cancer screening tests/procedures for the early detection of prostate cancer once every 12 months for all men with Medicare 50 and older (coverage begins the day after their 50th birthday). The 2 most common screenings used by doctors to detect prostate cancer are the screening prostate-specific antigen (PSA) blood test and the screening digital rectal examination.</a:t>
            </a:r>
          </a:p>
          <a:p>
            <a:r>
              <a:rPr lang="en-US" dirty="0" smtClean="0"/>
              <a:t>The screening PSA test must be ordered by a doctor. You pay nothing for the screening PSA blood test. For the digital rectal exam, you pay 20% of the Medicare-approved amount, and the Part B deductible applies. A copayment may apply in a hospital outpatient setting.</a:t>
            </a:r>
          </a:p>
          <a:p>
            <a:r>
              <a:rPr lang="en-US" dirty="0"/>
              <a:t>For Medicare coverage information </a:t>
            </a:r>
            <a:r>
              <a:rPr lang="en-US" dirty="0" smtClean="0"/>
              <a:t>on prostate cancer screening</a:t>
            </a:r>
            <a:r>
              <a:rPr lang="en-US" dirty="0"/>
              <a:t>, visit </a:t>
            </a:r>
            <a:r>
              <a:rPr lang="en-US" dirty="0" smtClean="0">
                <a:hlinkClick r:id="rId3"/>
              </a:rPr>
              <a:t>Medicare.gov/coverage/prostate-cancer-screenings.html</a:t>
            </a:r>
            <a:r>
              <a:rPr lang="en-US" dirty="0" smtClean="0"/>
              <a:t>. </a:t>
            </a:r>
            <a:endParaRPr lang="en-US" dirty="0"/>
          </a:p>
          <a:p>
            <a:endParaRPr lang="en-US" dirty="0" smtClean="0"/>
          </a:p>
          <a:p>
            <a:endParaRPr lang="en-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468676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Medicare covers sexually transmitted infection (STI) screenings for chlamydia, gonorrhea, syphilis, and Hepatitis B once every 12 months or at certain times during pregnancy. </a:t>
            </a:r>
          </a:p>
          <a:p>
            <a:r>
              <a:rPr lang="en-US" dirty="0" smtClean="0"/>
              <a:t>These screenings are covered for sexually active adolescents and adults at increased risk for STIs, if referred by a doctor and for certain people who are at increased risk for an STI when a doctor orders the tests. </a:t>
            </a:r>
          </a:p>
          <a:p>
            <a:r>
              <a:rPr lang="en-US" dirty="0" smtClean="0"/>
              <a:t>Medicare covers up to 2 individual 20- to 30-minute, face-to-face, high-intensity behavioral counseling sessions each year for sexually active adolescents and adults at increased risk for STIs. Medicare will only cover these counseling sessions if they’re provided by a doctor, and take place in a primary care doctor’s office or primary care clinic. Behavioral counseling sessions conducted in an inpatient setting, like a skilled nursing facility, won’t be covered as a preventive service.</a:t>
            </a:r>
          </a:p>
          <a:p>
            <a:r>
              <a:rPr lang="en-US" dirty="0" smtClean="0"/>
              <a:t>You pay nothing for these services if your doctor or other qualified health care provider accepts assignment.</a:t>
            </a:r>
          </a:p>
          <a:p>
            <a:r>
              <a:rPr lang="en-US" dirty="0"/>
              <a:t>For Medicare coverage information </a:t>
            </a:r>
            <a:r>
              <a:rPr lang="en-US" dirty="0" smtClean="0"/>
              <a:t>on STI screening </a:t>
            </a:r>
            <a:r>
              <a:rPr lang="en-US" dirty="0"/>
              <a:t>and counseling, visit </a:t>
            </a:r>
            <a:r>
              <a:rPr lang="en-US" dirty="0" smtClean="0">
                <a:hlinkClick r:id="rId3"/>
              </a:rPr>
              <a:t>Medicare.gov/coverage/sexually-transmitted-infections-screening-and-counseling.html</a:t>
            </a:r>
            <a:r>
              <a:rPr lang="en-US" dirty="0" smtClean="0"/>
              <a:t>. </a:t>
            </a:r>
            <a:endParaRPr lang="en-US" dirty="0"/>
          </a:p>
          <a:p>
            <a:endParaRPr lang="en-US" dirty="0"/>
          </a:p>
        </p:txBody>
      </p:sp>
      <p:sp>
        <p:nvSpPr>
          <p:cNvPr id="8" name="Slide Image Placeholder 7"/>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154667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3057" y="4081346"/>
            <a:ext cx="6251743" cy="4696894"/>
          </a:xfrm>
        </p:spPr>
        <p:txBody>
          <a:bodyPr>
            <a:normAutofit lnSpcReduction="10000"/>
          </a:bodyPr>
          <a:lstStyle/>
          <a:p>
            <a:pPr eaLnBrk="0" fontAlgn="base" hangingPunct="0"/>
            <a:r>
              <a:rPr lang="en-US" dirty="0">
                <a:solidFill>
                  <a:prstClr val="black"/>
                </a:solidFill>
                <a:ea typeface="ＭＳ Ｐゴシック" charset="-128"/>
              </a:rPr>
              <a:t>Tobacco use continues to be the leading cause of preventable disease and death in the United States. Smoking can contribute to and worsen heart disease, stroke, lung disease, cancer, diabetes, hypertension, osteoporosis, macular degeneration, abdominal aortic aneurysms, and cataracts. Smoking harms nearly every organ of the body and generally diminishes the health of smokers.</a:t>
            </a:r>
          </a:p>
          <a:p>
            <a:pPr eaLnBrk="0" fontAlgn="base" hangingPunct="0"/>
            <a:r>
              <a:rPr lang="en-US" dirty="0">
                <a:solidFill>
                  <a:prstClr val="black"/>
                </a:solidFill>
                <a:ea typeface="ＭＳ Ｐゴシック" charset="-128"/>
              </a:rPr>
              <a:t>Medicare covers counseling to prevent tobacco use for outpatient and hospitalized </a:t>
            </a:r>
            <a:r>
              <a:rPr lang="en-US" dirty="0" smtClean="0">
                <a:solidFill>
                  <a:prstClr val="black"/>
                </a:solidFill>
                <a:ea typeface="ＭＳ Ｐゴシック" charset="-128"/>
              </a:rPr>
              <a:t>people with Medicare</a:t>
            </a:r>
            <a:endParaRPr lang="en-US" dirty="0">
              <a:solidFill>
                <a:prstClr val="black"/>
              </a:solidFill>
              <a:ea typeface="ＭＳ Ｐゴシック" charset="-128"/>
            </a:endParaRPr>
          </a:p>
          <a:p>
            <a:pPr marL="228600" indent="-228600" eaLnBrk="0" fontAlgn="base" hangingPunct="0">
              <a:buFont typeface="Wingdings" pitchFamily="2" charset="2"/>
              <a:buChar char="§"/>
            </a:pPr>
            <a:r>
              <a:rPr lang="en-US" dirty="0">
                <a:solidFill>
                  <a:prstClr val="black"/>
                </a:solidFill>
                <a:ea typeface="ＭＳ Ｐゴシック" charset="-128"/>
              </a:rPr>
              <a:t>Who use tobacco, regardless of whether they have signs or symptoms of tobacco-related disease</a:t>
            </a:r>
          </a:p>
          <a:p>
            <a:pPr marL="228600" indent="-228600" eaLnBrk="0" fontAlgn="base" hangingPunct="0">
              <a:buFont typeface="Wingdings" pitchFamily="2" charset="2"/>
              <a:buChar char="§"/>
            </a:pPr>
            <a:r>
              <a:rPr lang="en-US" dirty="0">
                <a:solidFill>
                  <a:prstClr val="black"/>
                </a:solidFill>
                <a:ea typeface="ＭＳ Ｐゴシック" charset="-128"/>
              </a:rPr>
              <a:t>Who are competent and alert at the time that counseling is provided</a:t>
            </a:r>
          </a:p>
          <a:p>
            <a:pPr marL="228600" indent="-228600" eaLnBrk="0" fontAlgn="base" hangingPunct="0">
              <a:buFont typeface="Wingdings" pitchFamily="2" charset="2"/>
              <a:buChar char="§"/>
            </a:pPr>
            <a:r>
              <a:rPr lang="en-US" dirty="0">
                <a:solidFill>
                  <a:prstClr val="black"/>
                </a:solidFill>
                <a:ea typeface="ＭＳ Ｐゴシック" charset="-128"/>
              </a:rPr>
              <a:t>Whose counseling is furnished by a qualified doctor or other Medicare-recognized practitioner</a:t>
            </a:r>
            <a:endParaRPr lang="en-US" dirty="0">
              <a:solidFill>
                <a:prstClr val="black"/>
              </a:solidFill>
              <a:ea typeface="ＭＳ Ｐゴシック"/>
            </a:endParaRPr>
          </a:p>
          <a:p>
            <a:pPr eaLnBrk="0" fontAlgn="base" hangingPunct="0"/>
            <a:r>
              <a:rPr lang="en-US" dirty="0">
                <a:solidFill>
                  <a:prstClr val="black"/>
                </a:solidFill>
                <a:ea typeface="ＭＳ Ｐゴシック"/>
              </a:rPr>
              <a:t>Medicare will cover </a:t>
            </a:r>
            <a:r>
              <a:rPr lang="en-US" dirty="0" smtClean="0">
                <a:solidFill>
                  <a:prstClr val="black"/>
                </a:solidFill>
                <a:ea typeface="ＭＳ Ｐゴシック"/>
              </a:rPr>
              <a:t>up to 8 face-to-face smoking and tobacco-use cessation counseling visits in a 12-month period.</a:t>
            </a:r>
            <a:endParaRPr lang="en-US" dirty="0">
              <a:solidFill>
                <a:prstClr val="black"/>
              </a:solidFill>
              <a:ea typeface="ＭＳ Ｐゴシック"/>
            </a:endParaRPr>
          </a:p>
          <a:p>
            <a:pPr eaLnBrk="0" fontAlgn="base" hangingPunct="0"/>
            <a:r>
              <a:rPr lang="en-US" dirty="0">
                <a:solidFill>
                  <a:prstClr val="black"/>
                </a:solidFill>
                <a:ea typeface="ＭＳ Ｐゴシック"/>
              </a:rPr>
              <a:t>Tobacco cessation counseling services can be provided in the </a:t>
            </a:r>
            <a:r>
              <a:rPr lang="en-US" dirty="0" smtClean="0">
                <a:solidFill>
                  <a:prstClr val="black"/>
                </a:solidFill>
                <a:ea typeface="ＭＳ Ｐゴシック"/>
              </a:rPr>
              <a:t>hospital, </a:t>
            </a:r>
            <a:r>
              <a:rPr lang="en-US" dirty="0">
                <a:solidFill>
                  <a:prstClr val="black"/>
                </a:solidFill>
                <a:ea typeface="ＭＳ Ｐゴシック"/>
              </a:rPr>
              <a:t>or on an outpatient basis. However, tobacco cessation counseling services aren’t covered if the primary reason for the hospital stay is tobacco cessation. You must get counseling from a qualified Medicare provider (doctor, doctor’s assistant, nurse practitioner, clinical nurse specialist, or clinical psychologist).</a:t>
            </a:r>
          </a:p>
          <a:p>
            <a:pPr eaLnBrk="0" fontAlgn="base" hangingPunct="0">
              <a:defRPr/>
            </a:pPr>
            <a:r>
              <a:rPr lang="en-US" dirty="0" smtClean="0">
                <a:solidFill>
                  <a:prstClr val="black"/>
                </a:solidFill>
                <a:ea typeface="ＭＳ Ｐゴシック" charset="-128"/>
              </a:rPr>
              <a:t>You pay nothing for the </a:t>
            </a:r>
            <a:r>
              <a:rPr lang="en-US" dirty="0">
                <a:solidFill>
                  <a:prstClr val="black"/>
                </a:solidFill>
                <a:ea typeface="ＭＳ Ｐゴシック" charset="-128"/>
              </a:rPr>
              <a:t>counseling sessions </a:t>
            </a:r>
            <a:r>
              <a:rPr lang="en-US" dirty="0" smtClean="0">
                <a:solidFill>
                  <a:prstClr val="black"/>
                </a:solidFill>
                <a:ea typeface="ＭＳ Ｐゴシック" charset="-128"/>
              </a:rPr>
              <a:t>if they are </a:t>
            </a:r>
            <a:r>
              <a:rPr lang="en-US" dirty="0">
                <a:solidFill>
                  <a:prstClr val="black"/>
                </a:solidFill>
                <a:ea typeface="ＭＳ Ｐゴシック" charset="-128"/>
              </a:rPr>
              <a:t>furnished by a doctor or other health care provider who accepts </a:t>
            </a:r>
            <a:r>
              <a:rPr lang="en-US" dirty="0" smtClean="0">
                <a:solidFill>
                  <a:prstClr val="black"/>
                </a:solidFill>
                <a:ea typeface="ＭＳ Ｐゴシック" charset="-128"/>
              </a:rPr>
              <a:t>assignment. </a:t>
            </a:r>
            <a:r>
              <a:rPr lang="en-US" dirty="0" smtClean="0">
                <a:solidFill>
                  <a:prstClr val="black"/>
                </a:solidFill>
                <a:ea typeface="ＭＳ Ｐゴシック"/>
              </a:rPr>
              <a:t>A </a:t>
            </a:r>
            <a:r>
              <a:rPr lang="en-US" dirty="0">
                <a:solidFill>
                  <a:prstClr val="black"/>
                </a:solidFill>
                <a:ea typeface="ＭＳ Ｐゴシック"/>
              </a:rPr>
              <a:t>copayment may apply in a hospital outpatient setting.</a:t>
            </a:r>
          </a:p>
          <a:p>
            <a:pPr eaLnBrk="0" fontAlgn="base" hangingPunct="0"/>
            <a:r>
              <a:rPr lang="en-US" dirty="0">
                <a:solidFill>
                  <a:prstClr val="black"/>
                </a:solidFill>
                <a:ea typeface="ＭＳ Ｐゴシック" charset="-128"/>
              </a:rPr>
              <a:t>Medicare’s Part D prescription drug benefit also covers smoking and tobacco-use cessation agents prescribed by a doctor</a:t>
            </a:r>
            <a:r>
              <a:rPr lang="en-US" dirty="0" smtClean="0">
                <a:solidFill>
                  <a:prstClr val="black"/>
                </a:solidFill>
                <a:ea typeface="ＭＳ Ｐゴシック" charset="-128"/>
              </a:rPr>
              <a:t>.</a:t>
            </a:r>
          </a:p>
          <a:p>
            <a:pPr eaLnBrk="0" fontAlgn="base" hangingPunct="0"/>
            <a:r>
              <a:rPr lang="en-US" dirty="0"/>
              <a:t>For Medicare coverage information </a:t>
            </a:r>
            <a:r>
              <a:rPr lang="en-US" dirty="0" smtClean="0"/>
              <a:t>on smoking </a:t>
            </a:r>
            <a:r>
              <a:rPr lang="en-US" dirty="0"/>
              <a:t>and </a:t>
            </a:r>
            <a:r>
              <a:rPr lang="en-US" dirty="0" smtClean="0"/>
              <a:t>tobacco-use </a:t>
            </a:r>
            <a:r>
              <a:rPr lang="en-US" dirty="0"/>
              <a:t/>
            </a:r>
            <a:br>
              <a:rPr lang="en-US" dirty="0"/>
            </a:br>
            <a:r>
              <a:rPr lang="en-US" dirty="0" smtClean="0"/>
              <a:t>cessation counseling</a:t>
            </a:r>
            <a:r>
              <a:rPr lang="en-US" dirty="0"/>
              <a:t>, visit </a:t>
            </a:r>
            <a:r>
              <a:rPr lang="en-US" dirty="0" smtClean="0">
                <a:hlinkClick r:id="rId3"/>
              </a:rPr>
              <a:t>Medicare.gov/coverage/smoking-and-tobacco-use-cessation.html</a:t>
            </a:r>
            <a:r>
              <a:rPr lang="en-US" dirty="0" smtClean="0"/>
              <a:t>. </a:t>
            </a:r>
            <a:endParaRPr lang="en-US" dirty="0"/>
          </a:p>
          <a:p>
            <a:pPr eaLnBrk="0" fontAlgn="base" hangingPunct="0"/>
            <a:endParaRPr lang="en-US" dirty="0">
              <a:solidFill>
                <a:prstClr val="black"/>
              </a:solidFill>
              <a:ea typeface="ＭＳ Ｐゴシック" charset="-128"/>
            </a:endParaRPr>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628531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solidFill>
                  <a:prstClr val="black"/>
                </a:solidFill>
              </a:rPr>
              <a:t>Check Your Knowledge—Question </a:t>
            </a:r>
            <a:r>
              <a:rPr lang="en-US" dirty="0" smtClean="0">
                <a:solidFill>
                  <a:prstClr val="black"/>
                </a:solidFill>
              </a:rPr>
              <a:t>4</a:t>
            </a:r>
            <a:endParaRPr lang="en-US" dirty="0">
              <a:solidFill>
                <a:prstClr val="black"/>
              </a:solidFill>
            </a:endParaRPr>
          </a:p>
          <a:p>
            <a:pPr lvl="0"/>
            <a:r>
              <a:rPr lang="en-US" dirty="0" smtClean="0">
                <a:solidFill>
                  <a:prstClr val="black"/>
                </a:solidFill>
              </a:rPr>
              <a:t>Oliver has </a:t>
            </a:r>
            <a:r>
              <a:rPr lang="en-US" dirty="0">
                <a:solidFill>
                  <a:prstClr val="black"/>
                </a:solidFill>
              </a:rPr>
              <a:t>Original </a:t>
            </a:r>
            <a:r>
              <a:rPr lang="en-US" dirty="0" smtClean="0">
                <a:solidFill>
                  <a:prstClr val="black"/>
                </a:solidFill>
              </a:rPr>
              <a:t>Medicare and received</a:t>
            </a:r>
            <a:r>
              <a:rPr lang="en-US" baseline="0" dirty="0" smtClean="0">
                <a:solidFill>
                  <a:prstClr val="black"/>
                </a:solidFill>
              </a:rPr>
              <a:t> a referral from his doctor f</a:t>
            </a:r>
            <a:r>
              <a:rPr lang="en-US" dirty="0" smtClean="0">
                <a:solidFill>
                  <a:prstClr val="black"/>
                </a:solidFill>
              </a:rPr>
              <a:t>or diabetes screening. </a:t>
            </a:r>
            <a:r>
              <a:rPr lang="en-US" dirty="0">
                <a:solidFill>
                  <a:prstClr val="black"/>
                </a:solidFill>
              </a:rPr>
              <a:t>Which statement is NOT true?</a:t>
            </a:r>
          </a:p>
          <a:p>
            <a:pPr marL="234641" indent="-234641">
              <a:buFont typeface="+mj-lt"/>
              <a:buAutoNum type="alphaLcPeriod"/>
            </a:pPr>
            <a:r>
              <a:rPr lang="en-US" dirty="0" smtClean="0">
                <a:solidFill>
                  <a:prstClr val="black"/>
                </a:solidFill>
              </a:rPr>
              <a:t>He </a:t>
            </a:r>
            <a:r>
              <a:rPr lang="en-US" dirty="0">
                <a:solidFill>
                  <a:prstClr val="black"/>
                </a:solidFill>
              </a:rPr>
              <a:t>will pay nothing for the covered test if his doctor accepts </a:t>
            </a:r>
            <a:r>
              <a:rPr lang="en-US" dirty="0" smtClean="0">
                <a:solidFill>
                  <a:prstClr val="black"/>
                </a:solidFill>
              </a:rPr>
              <a:t>assignment</a:t>
            </a:r>
            <a:endParaRPr lang="en-US" dirty="0">
              <a:solidFill>
                <a:prstClr val="black"/>
              </a:solidFill>
            </a:endParaRPr>
          </a:p>
          <a:p>
            <a:pPr marL="231275" indent="-231275">
              <a:spcAft>
                <a:spcPct val="0"/>
              </a:spcAft>
              <a:buFontTx/>
              <a:buAutoNum type="alphaLcPeriod"/>
            </a:pPr>
            <a:r>
              <a:rPr lang="en-US" dirty="0" smtClean="0">
                <a:solidFill>
                  <a:prstClr val="black"/>
                </a:solidFill>
              </a:rPr>
              <a:t>The </a:t>
            </a:r>
            <a:r>
              <a:rPr lang="en-US" dirty="0">
                <a:solidFill>
                  <a:prstClr val="black"/>
                </a:solidFill>
              </a:rPr>
              <a:t>Part B </a:t>
            </a:r>
            <a:r>
              <a:rPr lang="en-US" dirty="0" smtClean="0">
                <a:solidFill>
                  <a:prstClr val="black"/>
                </a:solidFill>
              </a:rPr>
              <a:t>deductible will apply</a:t>
            </a:r>
            <a:endParaRPr lang="en-US" dirty="0">
              <a:solidFill>
                <a:prstClr val="black"/>
              </a:solidFill>
            </a:endParaRPr>
          </a:p>
          <a:p>
            <a:pPr marL="231275" indent="-231275">
              <a:spcAft>
                <a:spcPct val="0"/>
              </a:spcAft>
              <a:buFontTx/>
              <a:buAutoNum type="alphaLcPeriod"/>
            </a:pPr>
            <a:r>
              <a:rPr lang="en-US" dirty="0" smtClean="0">
                <a:solidFill>
                  <a:prstClr val="black"/>
                </a:solidFill>
                <a:ea typeface="ＭＳ Ｐゴシック"/>
              </a:rPr>
              <a:t>He </a:t>
            </a:r>
            <a:r>
              <a:rPr lang="en-US" dirty="0">
                <a:solidFill>
                  <a:prstClr val="black"/>
                </a:solidFill>
                <a:ea typeface="ＭＳ Ｐゴシック"/>
              </a:rPr>
              <a:t>generally will pay nothing out of </a:t>
            </a:r>
            <a:r>
              <a:rPr lang="en-US" dirty="0" smtClean="0">
                <a:solidFill>
                  <a:prstClr val="black"/>
                </a:solidFill>
                <a:ea typeface="ＭＳ Ｐゴシック"/>
              </a:rPr>
              <a:t>pocket</a:t>
            </a:r>
            <a:endParaRPr lang="en-US" dirty="0">
              <a:solidFill>
                <a:prstClr val="black"/>
              </a:solidFill>
            </a:endParaRPr>
          </a:p>
          <a:p>
            <a:pPr marL="234641" indent="-234641">
              <a:buFont typeface="+mj-lt"/>
              <a:buAutoNum type="alphaLcPeriod"/>
            </a:pPr>
            <a:r>
              <a:rPr lang="en-US" dirty="0">
                <a:solidFill>
                  <a:prstClr val="black"/>
                </a:solidFill>
              </a:rPr>
              <a:t>The Part B deductible doesn't </a:t>
            </a:r>
            <a:r>
              <a:rPr lang="en-US" dirty="0" smtClean="0">
                <a:solidFill>
                  <a:prstClr val="black"/>
                </a:solidFill>
              </a:rPr>
              <a:t>apply</a:t>
            </a:r>
            <a:endParaRPr lang="en-US" dirty="0">
              <a:solidFill>
                <a:prstClr val="black"/>
              </a:solidFill>
            </a:endParaRPr>
          </a:p>
          <a:p>
            <a:pPr defTabSz="938562">
              <a:spcBef>
                <a:spcPts val="611"/>
              </a:spcBef>
              <a:defRPr/>
            </a:pPr>
            <a:r>
              <a:rPr lang="en-US" b="1" dirty="0" smtClean="0">
                <a:solidFill>
                  <a:prstClr val="black"/>
                </a:solidFill>
                <a:ea typeface="ＭＳ Ｐゴシック" pitchFamily="7" charset="-128"/>
              </a:rPr>
              <a:t>ANSWER</a:t>
            </a:r>
            <a:r>
              <a:rPr lang="en-US" b="1" dirty="0">
                <a:solidFill>
                  <a:prstClr val="black"/>
                </a:solidFill>
                <a:ea typeface="ＭＳ Ｐゴシック" pitchFamily="7" charset="-128"/>
              </a:rPr>
              <a:t>: </a:t>
            </a:r>
            <a:r>
              <a:rPr lang="en-US" b="1" dirty="0" smtClean="0">
                <a:solidFill>
                  <a:prstClr val="black"/>
                </a:solidFill>
                <a:ea typeface="ＭＳ Ｐゴシック" pitchFamily="7" charset="-128"/>
              </a:rPr>
              <a:t>b.</a:t>
            </a:r>
            <a:r>
              <a:rPr lang="en-US" dirty="0" smtClean="0">
                <a:solidFill>
                  <a:prstClr val="black"/>
                </a:solidFill>
              </a:rPr>
              <a:t> The Part</a:t>
            </a:r>
            <a:r>
              <a:rPr lang="en-US" baseline="0" dirty="0" smtClean="0">
                <a:solidFill>
                  <a:prstClr val="black"/>
                </a:solidFill>
              </a:rPr>
              <a:t> B deductible will apply. This</a:t>
            </a:r>
            <a:r>
              <a:rPr lang="en-US" dirty="0" smtClean="0">
                <a:solidFill>
                  <a:prstClr val="black"/>
                </a:solidFill>
              </a:rPr>
              <a:t> is NOT</a:t>
            </a:r>
            <a:r>
              <a:rPr lang="en-US" baseline="0" dirty="0" smtClean="0">
                <a:solidFill>
                  <a:prstClr val="black"/>
                </a:solidFill>
              </a:rPr>
              <a:t> true.</a:t>
            </a:r>
            <a:r>
              <a:rPr lang="en-US" dirty="0" smtClean="0">
                <a:solidFill>
                  <a:prstClr val="black"/>
                </a:solidFill>
              </a:rPr>
              <a:t> </a:t>
            </a:r>
          </a:p>
          <a:p>
            <a:pPr defTabSz="938562">
              <a:defRPr/>
            </a:pPr>
            <a:r>
              <a:rPr lang="en-US" dirty="0" smtClean="0"/>
              <a:t>Medicare provides coverage for diabetes screenings as a Medicare Part B benefit after a referral from a doctor or qualified non-doctor practitioner for an individual at risk for diabetes. You pay nothing for this screening (there is no coinsurance or copayment and no deductible for this benefit).</a:t>
            </a:r>
          </a:p>
          <a:p>
            <a:endParaRPr lang="en-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546706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solidFill>
                  <a:prstClr val="black"/>
                </a:solidFill>
              </a:rPr>
              <a:t>Check Your Knowledge—Question </a:t>
            </a:r>
            <a:r>
              <a:rPr lang="en-US" dirty="0" smtClean="0">
                <a:solidFill>
                  <a:prstClr val="black"/>
                </a:solidFill>
              </a:rPr>
              <a:t>5</a:t>
            </a:r>
            <a:endParaRPr lang="en-US" dirty="0">
              <a:solidFill>
                <a:prstClr val="black"/>
              </a:solidFill>
            </a:endParaRPr>
          </a:p>
          <a:p>
            <a:pPr lvl="0"/>
            <a:r>
              <a:rPr lang="en-US" dirty="0">
                <a:solidFill>
                  <a:prstClr val="black"/>
                </a:solidFill>
              </a:rPr>
              <a:t>How often does Medicare cover a flu </a:t>
            </a:r>
            <a:r>
              <a:rPr lang="en-US" dirty="0" smtClean="0">
                <a:solidFill>
                  <a:prstClr val="black"/>
                </a:solidFill>
              </a:rPr>
              <a:t>shot </a:t>
            </a:r>
            <a:r>
              <a:rPr lang="en-US" dirty="0">
                <a:solidFill>
                  <a:prstClr val="black"/>
                </a:solidFill>
              </a:rPr>
              <a:t>for all people with Medicare?</a:t>
            </a:r>
          </a:p>
          <a:p>
            <a:pPr marL="234641" indent="-234641">
              <a:buFontTx/>
              <a:buAutoNum type="alphaLcPeriod"/>
            </a:pPr>
            <a:r>
              <a:rPr lang="en-US" dirty="0">
                <a:solidFill>
                  <a:prstClr val="black"/>
                </a:solidFill>
              </a:rPr>
              <a:t>Once every flu season</a:t>
            </a:r>
          </a:p>
          <a:p>
            <a:pPr marL="234641" indent="-234641">
              <a:buFontTx/>
              <a:buAutoNum type="alphaLcPeriod"/>
            </a:pPr>
            <a:r>
              <a:rPr lang="en-US" dirty="0" smtClean="0">
                <a:solidFill>
                  <a:prstClr val="black"/>
                </a:solidFill>
              </a:rPr>
              <a:t>Annually</a:t>
            </a:r>
            <a:endParaRPr lang="en-US" dirty="0">
              <a:solidFill>
                <a:prstClr val="black"/>
              </a:solidFill>
            </a:endParaRPr>
          </a:p>
          <a:p>
            <a:pPr marL="234641" indent="-234641" defTabSz="931774">
              <a:spcBef>
                <a:spcPts val="611"/>
              </a:spcBef>
              <a:buFontTx/>
              <a:buAutoNum type="alphaLcPeriod"/>
              <a:defRPr/>
            </a:pPr>
            <a:r>
              <a:rPr lang="en-US" dirty="0" smtClean="0">
                <a:solidFill>
                  <a:prstClr val="black"/>
                </a:solidFill>
              </a:rPr>
              <a:t>Every 2 years</a:t>
            </a:r>
            <a:endParaRPr lang="en-US" dirty="0">
              <a:solidFill>
                <a:prstClr val="black"/>
              </a:solidFill>
            </a:endParaRPr>
          </a:p>
          <a:p>
            <a:pPr marL="234641" indent="-234641">
              <a:buFontTx/>
              <a:buAutoNum type="alphaLcPeriod"/>
            </a:pPr>
            <a:r>
              <a:rPr lang="en-US" dirty="0">
                <a:solidFill>
                  <a:prstClr val="black"/>
                </a:solidFill>
              </a:rPr>
              <a:t>Once, when your turn 65</a:t>
            </a:r>
          </a:p>
          <a:p>
            <a:pPr lvl="0"/>
            <a:r>
              <a:rPr lang="en-US" b="1" dirty="0">
                <a:solidFill>
                  <a:prstClr val="black"/>
                </a:solidFill>
              </a:rPr>
              <a:t>ANSWER: </a:t>
            </a:r>
            <a:r>
              <a:rPr lang="en-US" b="1" dirty="0" smtClean="0">
                <a:solidFill>
                  <a:prstClr val="black"/>
                </a:solidFill>
              </a:rPr>
              <a:t>a. </a:t>
            </a:r>
            <a:r>
              <a:rPr lang="en-US" dirty="0" smtClean="0">
                <a:solidFill>
                  <a:prstClr val="black"/>
                </a:solidFill>
              </a:rPr>
              <a:t>Once every flu season.</a:t>
            </a:r>
          </a:p>
          <a:p>
            <a:pPr lvl="0"/>
            <a:r>
              <a:rPr lang="en-US" dirty="0" smtClean="0">
                <a:solidFill>
                  <a:prstClr val="black"/>
                </a:solidFill>
              </a:rPr>
              <a:t>Medicare Part B provides </a:t>
            </a:r>
            <a:r>
              <a:rPr lang="en-US" dirty="0">
                <a:solidFill>
                  <a:prstClr val="black"/>
                </a:solidFill>
              </a:rPr>
              <a:t>coverage of one seasonal flu shot per flu </a:t>
            </a:r>
            <a:r>
              <a:rPr lang="en-US" dirty="0" smtClean="0">
                <a:solidFill>
                  <a:prstClr val="black"/>
                </a:solidFill>
              </a:rPr>
              <a:t>season. </a:t>
            </a:r>
            <a:r>
              <a:rPr lang="en-US" dirty="0">
                <a:solidFill>
                  <a:prstClr val="black"/>
                </a:solidFill>
              </a:rPr>
              <a:t>This may mean that </a:t>
            </a:r>
            <a:r>
              <a:rPr lang="en-US" dirty="0" smtClean="0">
                <a:solidFill>
                  <a:prstClr val="black"/>
                </a:solidFill>
              </a:rPr>
              <a:t>people</a:t>
            </a:r>
            <a:r>
              <a:rPr lang="en-US" baseline="0" dirty="0" smtClean="0">
                <a:solidFill>
                  <a:prstClr val="black"/>
                </a:solidFill>
              </a:rPr>
              <a:t> with Medicare</a:t>
            </a:r>
            <a:r>
              <a:rPr lang="en-US" dirty="0" smtClean="0">
                <a:solidFill>
                  <a:prstClr val="black"/>
                </a:solidFill>
              </a:rPr>
              <a:t> </a:t>
            </a:r>
            <a:r>
              <a:rPr lang="en-US" dirty="0">
                <a:solidFill>
                  <a:prstClr val="black"/>
                </a:solidFill>
              </a:rPr>
              <a:t>may receive more than one seasonal flu shot in a 12-month period. Medicare may provide coverage for more than </a:t>
            </a:r>
            <a:r>
              <a:rPr lang="en-US" dirty="0" smtClean="0">
                <a:solidFill>
                  <a:prstClr val="black"/>
                </a:solidFill>
              </a:rPr>
              <a:t>one seasonal </a:t>
            </a:r>
            <a:r>
              <a:rPr lang="en-US" dirty="0">
                <a:solidFill>
                  <a:prstClr val="black"/>
                </a:solidFill>
              </a:rPr>
              <a:t>flu shot per flu season if a doctor </a:t>
            </a:r>
            <a:r>
              <a:rPr lang="en-US" dirty="0" smtClean="0">
                <a:solidFill>
                  <a:prstClr val="black"/>
                </a:solidFill>
              </a:rPr>
              <a:t>determines and </a:t>
            </a:r>
            <a:r>
              <a:rPr lang="en-US" dirty="0">
                <a:solidFill>
                  <a:prstClr val="black"/>
                </a:solidFill>
              </a:rPr>
              <a:t>documents in your medical </a:t>
            </a:r>
            <a:r>
              <a:rPr lang="en-US" dirty="0" smtClean="0">
                <a:solidFill>
                  <a:prstClr val="black"/>
                </a:solidFill>
              </a:rPr>
              <a:t>record that </a:t>
            </a:r>
            <a:r>
              <a:rPr lang="en-US" dirty="0">
                <a:solidFill>
                  <a:prstClr val="black"/>
                </a:solidFill>
              </a:rPr>
              <a:t>the additional shot is reasonable and medically necessary. </a:t>
            </a:r>
            <a:r>
              <a:rPr lang="en-US" dirty="0" smtClean="0">
                <a:solidFill>
                  <a:prstClr val="black"/>
                </a:solidFill>
              </a:rPr>
              <a:t>For </a:t>
            </a:r>
            <a:r>
              <a:rPr lang="en-US" dirty="0">
                <a:solidFill>
                  <a:prstClr val="black"/>
                </a:solidFill>
              </a:rPr>
              <a:t>example, if someone gets a flu shot late in the flu season in January </a:t>
            </a:r>
            <a:r>
              <a:rPr lang="en-US" dirty="0" smtClean="0">
                <a:solidFill>
                  <a:prstClr val="black"/>
                </a:solidFill>
              </a:rPr>
              <a:t>2018, he </a:t>
            </a:r>
            <a:r>
              <a:rPr lang="en-US" dirty="0">
                <a:solidFill>
                  <a:prstClr val="black"/>
                </a:solidFill>
              </a:rPr>
              <a:t>or she will also be covered if he or she receive a shot in October, November, or December </a:t>
            </a:r>
            <a:r>
              <a:rPr lang="en-US" dirty="0" smtClean="0">
                <a:solidFill>
                  <a:prstClr val="black"/>
                </a:solidFill>
              </a:rPr>
              <a:t>2018 </a:t>
            </a:r>
            <a:r>
              <a:rPr lang="en-US" dirty="0">
                <a:solidFill>
                  <a:prstClr val="black"/>
                </a:solidFill>
              </a:rPr>
              <a:t>because that is the start of a new flu season.</a:t>
            </a:r>
          </a:p>
          <a:p>
            <a:pPr lvl="0"/>
            <a:endParaRPr lang="en-US" dirty="0">
              <a:solidFill>
                <a:prstClr val="black"/>
              </a:solidFill>
            </a:endParaRPr>
          </a:p>
          <a:p>
            <a:pPr lvl="0"/>
            <a:endParaRPr lang="en-US" dirty="0">
              <a:solidFill>
                <a:prstClr val="black"/>
              </a:solidFill>
            </a:endParaRPr>
          </a:p>
          <a:p>
            <a:endParaRPr lang="en-US" dirty="0" smtClean="0"/>
          </a:p>
          <a:p>
            <a:endParaRPr lang="en-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1948445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solidFill>
                  <a:prstClr val="black"/>
                </a:solidFill>
              </a:rPr>
              <a:t>Check Your Knowledge—Question 6</a:t>
            </a:r>
          </a:p>
          <a:p>
            <a:pPr lvl="0"/>
            <a:r>
              <a:rPr lang="en-US" dirty="0" smtClean="0">
                <a:solidFill>
                  <a:prstClr val="black"/>
                </a:solidFill>
              </a:rPr>
              <a:t>Medicare covers a pneumococcal shot only for people at </a:t>
            </a:r>
            <a:r>
              <a:rPr lang="en-US" dirty="0" smtClean="0">
                <a:solidFill>
                  <a:prstClr val="black"/>
                </a:solidFill>
              </a:rPr>
              <a:t>high-risk </a:t>
            </a:r>
            <a:r>
              <a:rPr lang="en-US" dirty="0" smtClean="0">
                <a:solidFill>
                  <a:prstClr val="black"/>
                </a:solidFill>
              </a:rPr>
              <a:t>for pneumococcal pneumonia.</a:t>
            </a:r>
          </a:p>
          <a:p>
            <a:pPr marL="234641" indent="-234641">
              <a:buFont typeface="+mj-lt"/>
              <a:buAutoNum type="alphaLcPeriod"/>
            </a:pPr>
            <a:r>
              <a:rPr lang="en-US" dirty="0" smtClean="0">
                <a:solidFill>
                  <a:prstClr val="black"/>
                </a:solidFill>
                <a:ea typeface="ＭＳ Ｐゴシック"/>
              </a:rPr>
              <a:t>True</a:t>
            </a:r>
          </a:p>
          <a:p>
            <a:pPr marL="234641" indent="-234641">
              <a:buFont typeface="+mj-lt"/>
              <a:buAutoNum type="alphaLcPeriod"/>
            </a:pPr>
            <a:r>
              <a:rPr lang="en-US" dirty="0" smtClean="0">
                <a:solidFill>
                  <a:prstClr val="black"/>
                </a:solidFill>
                <a:ea typeface="ＭＳ Ｐゴシック"/>
              </a:rPr>
              <a:t>False</a:t>
            </a:r>
            <a:endParaRPr lang="en-US" dirty="0">
              <a:solidFill>
                <a:prstClr val="black"/>
              </a:solidFill>
              <a:ea typeface="ＭＳ Ｐゴシック"/>
            </a:endParaRPr>
          </a:p>
          <a:p>
            <a:r>
              <a:rPr lang="en-US" b="1" dirty="0">
                <a:solidFill>
                  <a:prstClr val="black"/>
                </a:solidFill>
                <a:ea typeface="ＭＳ Ｐゴシック" pitchFamily="7" charset="-128"/>
              </a:rPr>
              <a:t>ANSWER</a:t>
            </a:r>
            <a:r>
              <a:rPr lang="en-US" b="1" dirty="0" smtClean="0">
                <a:solidFill>
                  <a:prstClr val="black"/>
                </a:solidFill>
                <a:ea typeface="ＭＳ Ｐゴシック" pitchFamily="7" charset="-128"/>
              </a:rPr>
              <a:t>: b. </a:t>
            </a:r>
            <a:r>
              <a:rPr lang="en-US" b="0" dirty="0" smtClean="0">
                <a:solidFill>
                  <a:prstClr val="black"/>
                </a:solidFill>
                <a:ea typeface="ＭＳ Ｐゴシック" pitchFamily="7" charset="-128"/>
              </a:rPr>
              <a:t>False.</a:t>
            </a:r>
            <a:r>
              <a:rPr lang="en-US" dirty="0" smtClean="0">
                <a:solidFill>
                  <a:prstClr val="black"/>
                </a:solidFill>
                <a:ea typeface="ＭＳ Ｐゴシック" pitchFamily="7" charset="-128"/>
              </a:rPr>
              <a:t> </a:t>
            </a:r>
          </a:p>
          <a:p>
            <a:r>
              <a:rPr lang="en-US" dirty="0" smtClean="0"/>
              <a:t>Medicare covers the following:</a:t>
            </a:r>
          </a:p>
          <a:p>
            <a:pPr marL="228600" lvl="1" indent="-228600"/>
            <a:r>
              <a:rPr lang="en-US" dirty="0" smtClean="0"/>
              <a:t>An initial pneumococcal shot for all people with Medicare who’ve never received the shot under Medicare Part B</a:t>
            </a:r>
          </a:p>
          <a:p>
            <a:pPr marL="228600" lvl="1" indent="-228600"/>
            <a:r>
              <a:rPr lang="en-US" dirty="0" smtClean="0"/>
              <a:t>A different second pneumococcal shot if it’s given one year (or later) after the first shot</a:t>
            </a:r>
          </a:p>
          <a:p>
            <a:pPr marL="228600" lvl="1" indent="-228600"/>
            <a:r>
              <a:rPr lang="en-US" dirty="0" smtClean="0"/>
              <a:t>All people with Medicare</a:t>
            </a:r>
          </a:p>
        </p:txBody>
      </p:sp>
      <p:sp>
        <p:nvSpPr>
          <p:cNvPr id="7" name="Slide Image Placeholder 6"/>
          <p:cNvSpPr>
            <a:spLocks noGrp="1" noRot="1" noChangeAspect="1"/>
          </p:cNvSpPr>
          <p:nvPr>
            <p:ph type="sldImg"/>
          </p:nvPr>
        </p:nvSpPr>
        <p:spPr>
          <a:xfrm>
            <a:off x="1414463" y="693738"/>
            <a:ext cx="4181475" cy="3136900"/>
          </a:xfrm>
        </p:spPr>
      </p:sp>
    </p:spTree>
    <p:extLst>
      <p:ext uri="{BB962C8B-B14F-4D97-AF65-F5344CB8AC3E}">
        <p14:creationId xmlns:p14="http://schemas.microsoft.com/office/powerpoint/2010/main" val="35430115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You can view and order single copies of Medicare publications at </a:t>
            </a:r>
            <a:r>
              <a:rPr lang="en-US" dirty="0" smtClean="0">
                <a:hlinkClick r:id="rId3"/>
              </a:rPr>
              <a:t>Medicare.gov/publications</a:t>
            </a:r>
            <a:r>
              <a:rPr lang="en-US" dirty="0" smtClean="0"/>
              <a:t>.</a:t>
            </a:r>
          </a:p>
          <a:p>
            <a:endParaRPr lang="en-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42761807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7732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4388"/>
            <a:ext cx="4184650" cy="3138487"/>
          </a:xfrm>
        </p:spPr>
      </p:sp>
      <p:sp>
        <p:nvSpPr>
          <p:cNvPr id="3" name="Notes Placeholder 2"/>
          <p:cNvSpPr>
            <a:spLocks noGrp="1"/>
          </p:cNvSpPr>
          <p:nvPr>
            <p:ph type="body" idx="1"/>
          </p:nvPr>
        </p:nvSpPr>
        <p:spPr/>
        <p:txBody>
          <a:bodyPr/>
          <a:lstStyle/>
          <a:p>
            <a:pPr>
              <a:spcBef>
                <a:spcPts val="630"/>
              </a:spcBef>
            </a:pPr>
            <a:r>
              <a:rPr lang="en-US" dirty="0" smtClean="0"/>
              <a:t>This training is provided by the CMS National Training Program (NTP).</a:t>
            </a:r>
          </a:p>
          <a:p>
            <a:pPr marL="0" marR="0" indent="0" algn="l" defTabSz="914400" rtl="0" eaLnBrk="1" fontAlgn="auto" latinLnBrk="0" hangingPunct="1">
              <a:lnSpc>
                <a:spcPct val="100000"/>
              </a:lnSpc>
              <a:spcBef>
                <a:spcPts val="630"/>
              </a:spcBef>
              <a:spcAft>
                <a:spcPts val="0"/>
              </a:spcAft>
              <a:buClrTx/>
              <a:buSzTx/>
              <a:buFontTx/>
              <a:buNone/>
              <a:tabLst/>
              <a:defRPr/>
            </a:pPr>
            <a:r>
              <a:rPr lang="en-US" dirty="0" smtClean="0"/>
              <a:t>To view all available NTP materials, or to subscribe to our email list, visit </a:t>
            </a:r>
            <a:r>
              <a:rPr lang="en-US" u="sng" dirty="0" smtClean="0">
                <a:hlinkClick r:id="rId3"/>
              </a:rPr>
              <a:t>CMS.gov/outreach-and-education/training/CMSNationalTrainingProgram</a:t>
            </a:r>
            <a:r>
              <a:rPr lang="en-US" dirty="0" smtClean="0"/>
              <a:t>. </a:t>
            </a:r>
          </a:p>
          <a:p>
            <a:pPr marL="0" marR="0" indent="0" algn="l" defTabSz="914400" rtl="0" eaLnBrk="1" fontAlgn="auto" latinLnBrk="0" hangingPunct="1">
              <a:lnSpc>
                <a:spcPct val="100000"/>
              </a:lnSpc>
              <a:spcBef>
                <a:spcPts val="630"/>
              </a:spcBef>
              <a:spcAft>
                <a:spcPts val="0"/>
              </a:spcAft>
              <a:buClrTx/>
              <a:buSzTx/>
              <a:buFontTx/>
              <a:buNone/>
              <a:tabLst/>
              <a:defRPr/>
            </a:pPr>
            <a:r>
              <a:rPr lang="en-US" dirty="0" smtClean="0"/>
              <a:t>Contact us at </a:t>
            </a:r>
            <a:r>
              <a:rPr lang="en-US" dirty="0" smtClean="0">
                <a:hlinkClick r:id="rId4"/>
              </a:rPr>
              <a:t>training@cms.hhs.gov</a:t>
            </a:r>
            <a:r>
              <a:rPr lang="en-US" dirty="0" smtClean="0"/>
              <a:t>. </a:t>
            </a:r>
          </a:p>
          <a:p>
            <a:pPr marL="0" marR="0" indent="0" algn="l" defTabSz="914400" rtl="0" eaLnBrk="1" fontAlgn="auto" latinLnBrk="0" hangingPunct="1">
              <a:lnSpc>
                <a:spcPct val="100000"/>
              </a:lnSpc>
              <a:spcBef>
                <a:spcPts val="630"/>
              </a:spcBef>
              <a:spcAft>
                <a:spcPts val="0"/>
              </a:spcAft>
              <a:buClrTx/>
              <a:buSzTx/>
              <a:buFontTx/>
              <a:buNone/>
              <a:tabLst/>
              <a:defRPr/>
            </a:pPr>
            <a:r>
              <a:rPr lang="en-US" dirty="0" smtClean="0"/>
              <a:t>Follow us @CMSGov #CMSNTP.</a:t>
            </a:r>
          </a:p>
          <a:p>
            <a:pPr>
              <a:spcBef>
                <a:spcPts val="630"/>
              </a:spcBef>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92190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eaLnBrk="0" fontAlgn="base" hangingPunct="0">
              <a:defRPr/>
            </a:pPr>
            <a:r>
              <a:rPr lang="en-US" sz="1100" dirty="0" smtClean="0">
                <a:solidFill>
                  <a:prstClr val="black"/>
                </a:solidFill>
                <a:ea typeface="ＭＳ Ｐゴシック"/>
              </a:rPr>
              <a:t>If you have Original Medicare, </a:t>
            </a:r>
            <a:r>
              <a:rPr lang="en-US" sz="1100" dirty="0">
                <a:solidFill>
                  <a:prstClr val="black"/>
                </a:solidFill>
                <a:ea typeface="ＭＳ Ｐゴシック"/>
              </a:rPr>
              <a:t>you’ll pay nothing for most preventive services if you get the services from a doctor or other provider who accepts </a:t>
            </a:r>
            <a:r>
              <a:rPr lang="en-US" sz="1100" dirty="0" smtClean="0">
                <a:solidFill>
                  <a:prstClr val="black"/>
                </a:solidFill>
                <a:ea typeface="ＭＳ Ｐゴシック"/>
              </a:rPr>
              <a:t>assignment</a:t>
            </a:r>
            <a:r>
              <a:rPr lang="en-US" sz="1100" dirty="0">
                <a:solidFill>
                  <a:prstClr val="black"/>
                </a:solidFill>
                <a:ea typeface="ＭＳ Ｐゴシック"/>
              </a:rPr>
              <a:t>. </a:t>
            </a:r>
          </a:p>
          <a:p>
            <a:pPr lvl="0" eaLnBrk="0" fontAlgn="base" hangingPunct="0">
              <a:defRPr/>
            </a:pPr>
            <a:r>
              <a:rPr lang="en-US" sz="1100" dirty="0" smtClean="0">
                <a:solidFill>
                  <a:prstClr val="black"/>
                </a:solidFill>
                <a:ea typeface="ＭＳ Ｐゴシック"/>
              </a:rPr>
              <a:t>Assignment </a:t>
            </a:r>
            <a:r>
              <a:rPr lang="en-US" sz="1100" dirty="0">
                <a:solidFill>
                  <a:prstClr val="black"/>
                </a:solidFill>
                <a:ea typeface="ＭＳ Ｐゴシック"/>
              </a:rPr>
              <a:t>is an agreement by your doctor, provider, or supplier to be paid directly by Medicare, to accept the Medicare-approved amount as full payment for covered services, and not to bill you for </a:t>
            </a:r>
            <a:r>
              <a:rPr lang="en-US" sz="1100" dirty="0" smtClean="0">
                <a:solidFill>
                  <a:prstClr val="black"/>
                </a:solidFill>
                <a:ea typeface="ＭＳ Ｐゴシック"/>
              </a:rPr>
              <a:t>any more </a:t>
            </a:r>
            <a:r>
              <a:rPr lang="en-US" sz="1100" dirty="0">
                <a:solidFill>
                  <a:prstClr val="black"/>
                </a:solidFill>
                <a:ea typeface="ＭＳ Ｐゴシック"/>
              </a:rPr>
              <a:t>than the Medicare deductible and coinsurance.</a:t>
            </a:r>
          </a:p>
          <a:p>
            <a:pPr lvl="0" eaLnBrk="0" fontAlgn="base" hangingPunct="0">
              <a:defRPr/>
            </a:pPr>
            <a:r>
              <a:rPr lang="en-US" sz="1100" dirty="0" smtClean="0">
                <a:solidFill>
                  <a:prstClr val="black"/>
                </a:solidFill>
                <a:ea typeface="ＭＳ Ｐゴシック"/>
              </a:rPr>
              <a:t>If your doctor or other </a:t>
            </a:r>
            <a:r>
              <a:rPr lang="en-US" sz="1100" dirty="0">
                <a:solidFill>
                  <a:prstClr val="black"/>
                </a:solidFill>
                <a:ea typeface="ＭＳ Ｐゴシック"/>
              </a:rPr>
              <a:t>health care provider performs additional tests or services during the same visit that aren’t covered under the preventive benefits, you may have to pay </a:t>
            </a:r>
            <a:r>
              <a:rPr lang="en-US" sz="1100" dirty="0" smtClean="0">
                <a:solidFill>
                  <a:prstClr val="black"/>
                </a:solidFill>
                <a:ea typeface="ＭＳ Ｐゴシック"/>
              </a:rPr>
              <a:t>coinsurance, </a:t>
            </a:r>
            <a:r>
              <a:rPr lang="en-US" sz="1100" dirty="0">
                <a:solidFill>
                  <a:prstClr val="black"/>
                </a:solidFill>
                <a:ea typeface="ＭＳ Ｐゴシック"/>
              </a:rPr>
              <a:t>and the Part B deductible may apply. Later, we’ll discuss </a:t>
            </a:r>
            <a:r>
              <a:rPr lang="en-US" sz="1100" dirty="0" smtClean="0">
                <a:solidFill>
                  <a:prstClr val="black"/>
                </a:solidFill>
                <a:ea typeface="ＭＳ Ｐゴシック"/>
              </a:rPr>
              <a:t>when you may have to pay coinsurance.</a:t>
            </a:r>
            <a:endParaRPr lang="en-US" sz="1100" dirty="0">
              <a:solidFill>
                <a:prstClr val="black"/>
              </a:solidFill>
              <a:ea typeface="ＭＳ Ｐゴシック"/>
            </a:endParaRPr>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3044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1" indent="0">
              <a:buNone/>
            </a:pPr>
            <a:r>
              <a:rPr lang="en-US" dirty="0" smtClean="0"/>
              <a:t>Lesson 2—This lesson will explain which preventive services are covered by Medicare.</a:t>
            </a:r>
          </a:p>
          <a:p>
            <a:pPr marL="0" lvl="1" indent="0">
              <a:buNone/>
            </a:pPr>
            <a:r>
              <a:rPr lang="en-US" dirty="0" smtClean="0"/>
              <a:t>Medicare covers many preventive services to help you stay healthy. Talk to your health care provider about which of these services are right for you.</a:t>
            </a:r>
          </a:p>
          <a:p>
            <a:pPr marL="0" lvl="1" indent="0">
              <a:buNone/>
            </a:pPr>
            <a:r>
              <a:rPr lang="en-US" dirty="0" smtClean="0"/>
              <a:t>For preventive services information, view “Your Guide to Medicare’s Preventive Services”</a:t>
            </a:r>
            <a:r>
              <a:rPr lang="en-US" baseline="0" dirty="0" smtClean="0"/>
              <a:t> </a:t>
            </a:r>
            <a:r>
              <a:rPr lang="en-US" dirty="0" smtClean="0"/>
              <a:t>at </a:t>
            </a:r>
            <a:r>
              <a:rPr lang="en-US" dirty="0" smtClean="0">
                <a:hlinkClick r:id="rId3"/>
              </a:rPr>
              <a:t>Medicare.gov/Pubs/pdf/10110.pdf</a:t>
            </a:r>
            <a:r>
              <a:rPr lang="en-US" dirty="0" smtClean="0"/>
              <a:t>?.   </a:t>
            </a:r>
          </a:p>
          <a:p>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23570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67361" y="4081347"/>
            <a:ext cx="6210968" cy="4652376"/>
          </a:xfrm>
        </p:spPr>
        <p:txBody>
          <a:bodyPr>
            <a:noAutofit/>
          </a:bodyPr>
          <a:lstStyle/>
          <a:p>
            <a:pPr lvl="0">
              <a:defRPr/>
            </a:pPr>
            <a:r>
              <a:rPr lang="en-US" sz="1100" dirty="0">
                <a:solidFill>
                  <a:prstClr val="black"/>
                </a:solidFill>
                <a:ea typeface="ＭＳ Ｐゴシック"/>
              </a:rPr>
              <a:t>The “Welcome to Medicare” preventive </a:t>
            </a:r>
            <a:r>
              <a:rPr lang="en-US" sz="1100" dirty="0" smtClean="0">
                <a:solidFill>
                  <a:prstClr val="black"/>
                </a:solidFill>
                <a:ea typeface="ＭＳ Ｐゴシック"/>
              </a:rPr>
              <a:t>visit, also called the “Initial Preventive Physical Examination” (IPPE), </a:t>
            </a:r>
            <a:r>
              <a:rPr lang="en-US" sz="1100" dirty="0">
                <a:solidFill>
                  <a:prstClr val="black"/>
                </a:solidFill>
                <a:ea typeface="ＭＳ Ｐゴシック"/>
              </a:rPr>
              <a:t>is a great way to get up-to-date information on important screenings and vaccines and to review your medical history. It's only offered </a:t>
            </a:r>
            <a:r>
              <a:rPr lang="en-US" sz="1100" dirty="0" smtClean="0">
                <a:solidFill>
                  <a:prstClr val="black"/>
                </a:solidFill>
                <a:ea typeface="ＭＳ Ｐゴシック"/>
              </a:rPr>
              <a:t>one </a:t>
            </a:r>
            <a:r>
              <a:rPr lang="en-US" sz="1100" dirty="0">
                <a:solidFill>
                  <a:prstClr val="black"/>
                </a:solidFill>
                <a:ea typeface="ＭＳ Ｐゴシック"/>
              </a:rPr>
              <a:t>time within the first 12 months of getting Medicare Part B.</a:t>
            </a:r>
          </a:p>
          <a:p>
            <a:pPr marL="0" lvl="1" indent="0">
              <a:buNone/>
              <a:defRPr/>
            </a:pPr>
            <a:r>
              <a:rPr lang="en-US" sz="1100" dirty="0">
                <a:solidFill>
                  <a:prstClr val="black"/>
                </a:solidFill>
                <a:ea typeface="ＭＳ Ｐゴシック"/>
              </a:rPr>
              <a:t>During your preventive visit, your doctor or health care provider will perform the following services:</a:t>
            </a:r>
          </a:p>
          <a:p>
            <a:pPr marL="228600" lvl="2" indent="-228600">
              <a:buFont typeface="Wingdings" pitchFamily="2" charset="2"/>
              <a:buChar char="§"/>
              <a:defRPr/>
            </a:pPr>
            <a:r>
              <a:rPr lang="en-US" sz="1100" dirty="0">
                <a:solidFill>
                  <a:prstClr val="black"/>
                </a:solidFill>
                <a:ea typeface="ＭＳ Ｐゴシック"/>
              </a:rPr>
              <a:t>Review your medical and social </a:t>
            </a:r>
            <a:r>
              <a:rPr lang="en-US" sz="1100" dirty="0" smtClean="0">
                <a:solidFill>
                  <a:prstClr val="black"/>
                </a:solidFill>
                <a:ea typeface="ＭＳ Ｐゴシック"/>
              </a:rPr>
              <a:t>history related to your health</a:t>
            </a:r>
            <a:endParaRPr lang="en-US" sz="1100" dirty="0">
              <a:solidFill>
                <a:prstClr val="black"/>
              </a:solidFill>
              <a:ea typeface="ＭＳ Ｐゴシック"/>
            </a:endParaRPr>
          </a:p>
          <a:p>
            <a:pPr marL="228600" lvl="2" indent="-228600">
              <a:buFont typeface="Wingdings" pitchFamily="2" charset="2"/>
              <a:buChar char="§"/>
              <a:defRPr/>
            </a:pPr>
            <a:r>
              <a:rPr lang="en-US" sz="1100" dirty="0">
                <a:solidFill>
                  <a:prstClr val="black"/>
                </a:solidFill>
                <a:ea typeface="ＭＳ Ｐゴシック"/>
              </a:rPr>
              <a:t>Take your blood pressure, height, weight, and body mass index</a:t>
            </a:r>
          </a:p>
          <a:p>
            <a:pPr marL="228600" lvl="2" indent="-228600">
              <a:buFont typeface="Wingdings" pitchFamily="2" charset="2"/>
              <a:buChar char="§"/>
              <a:defRPr/>
            </a:pPr>
            <a:r>
              <a:rPr lang="en-US" sz="1100" dirty="0">
                <a:solidFill>
                  <a:prstClr val="black"/>
                </a:solidFill>
                <a:ea typeface="ＭＳ Ｐゴシック"/>
              </a:rPr>
              <a:t>Perform a simple vision test</a:t>
            </a:r>
          </a:p>
          <a:p>
            <a:pPr marL="228600" lvl="2" indent="-228600">
              <a:buFont typeface="Wingdings" pitchFamily="2" charset="2"/>
              <a:buChar char="§"/>
              <a:defRPr/>
            </a:pPr>
            <a:r>
              <a:rPr lang="en-US" sz="1100" dirty="0">
                <a:solidFill>
                  <a:prstClr val="black"/>
                </a:solidFill>
                <a:ea typeface="ＭＳ Ｐゴシック"/>
              </a:rPr>
              <a:t>Review potential </a:t>
            </a:r>
            <a:r>
              <a:rPr lang="en-US" sz="1100" dirty="0" smtClean="0">
                <a:solidFill>
                  <a:prstClr val="black"/>
                </a:solidFill>
                <a:ea typeface="ＭＳ Ｐゴシック"/>
              </a:rPr>
              <a:t>risk factors </a:t>
            </a:r>
            <a:r>
              <a:rPr lang="en-US" sz="1100" dirty="0">
                <a:solidFill>
                  <a:prstClr val="black"/>
                </a:solidFill>
                <a:ea typeface="ＭＳ Ｐゴシック"/>
              </a:rPr>
              <a:t>for depression</a:t>
            </a:r>
          </a:p>
          <a:p>
            <a:pPr marL="228600" lvl="2" indent="-228600">
              <a:buFont typeface="Wingdings" pitchFamily="2" charset="2"/>
              <a:buChar char="§"/>
              <a:defRPr/>
            </a:pPr>
            <a:r>
              <a:rPr lang="en-US" sz="1100" dirty="0">
                <a:solidFill>
                  <a:prstClr val="black"/>
                </a:solidFill>
                <a:ea typeface="ＭＳ Ｐゴシック"/>
              </a:rPr>
              <a:t>Review functional ability and level of safety, which means an assessment of hearing impairment, ability to successfully perform activities of daily living, fall risk, and home safety</a:t>
            </a:r>
            <a:endParaRPr lang="en-US" sz="1100" b="1" dirty="0">
              <a:solidFill>
                <a:srgbClr val="C00000"/>
              </a:solidFill>
              <a:ea typeface="ＭＳ Ｐゴシック"/>
            </a:endParaRPr>
          </a:p>
          <a:p>
            <a:pPr marL="0" lvl="1" indent="0">
              <a:buNone/>
              <a:defRPr/>
            </a:pPr>
            <a:r>
              <a:rPr lang="en-US" sz="1100" dirty="0">
                <a:solidFill>
                  <a:prstClr val="black"/>
                </a:solidFill>
                <a:ea typeface="ＭＳ Ｐゴシック"/>
              </a:rPr>
              <a:t>You’ll get advice to help you prevent disease, improve your health, and stay well. You’ll also get a brief written plan (like a checklist), letting you know which screenings and other preventive services you need.</a:t>
            </a:r>
          </a:p>
          <a:p>
            <a:pPr marL="0" lvl="1" indent="0">
              <a:buNone/>
              <a:defRPr/>
            </a:pPr>
            <a:r>
              <a:rPr lang="en-US" sz="1100" dirty="0" smtClean="0">
                <a:solidFill>
                  <a:prstClr val="black"/>
                </a:solidFill>
                <a:ea typeface="ＭＳ Ｐゴシック"/>
              </a:rPr>
              <a:t>There’s </a:t>
            </a:r>
            <a:r>
              <a:rPr lang="en-US" sz="1100" dirty="0">
                <a:solidFill>
                  <a:prstClr val="black"/>
                </a:solidFill>
                <a:ea typeface="ＭＳ Ｐゴシック"/>
              </a:rPr>
              <a:t>no cost if your doctor accepts Medicare </a:t>
            </a:r>
            <a:r>
              <a:rPr lang="en-US" sz="1100" dirty="0" smtClean="0">
                <a:solidFill>
                  <a:prstClr val="black"/>
                </a:solidFill>
                <a:ea typeface="ＭＳ Ｐゴシック"/>
              </a:rPr>
              <a:t>assignment, </a:t>
            </a:r>
            <a:r>
              <a:rPr lang="en-US" sz="1100" dirty="0"/>
              <a:t>unless your doctor or other health care provider performs additional tests or services during the same visit that aren’t covered under the preventive benefits. If so, you may have to pay coinsurance, and the Part B deductible may apply.</a:t>
            </a:r>
            <a:endParaRPr lang="en-US" sz="1100" dirty="0">
              <a:solidFill>
                <a:prstClr val="black"/>
              </a:solidFill>
              <a:ea typeface="ＭＳ Ｐゴシック"/>
            </a:endParaRPr>
          </a:p>
          <a:p>
            <a:pPr marL="0" lvl="1" indent="0">
              <a:buNone/>
              <a:defRPr/>
            </a:pPr>
            <a:r>
              <a:rPr lang="en-US" sz="1100" b="1" dirty="0">
                <a:solidFill>
                  <a:prstClr val="black"/>
                </a:solidFill>
                <a:ea typeface="ＭＳ Ｐゴシック"/>
              </a:rPr>
              <a:t>IMPORTANT: </a:t>
            </a:r>
            <a:r>
              <a:rPr lang="en-US" sz="1100" dirty="0">
                <a:solidFill>
                  <a:prstClr val="black"/>
                </a:solidFill>
                <a:ea typeface="ＭＳ Ｐゴシック"/>
              </a:rPr>
              <a:t>This service is a preventive visit and </a:t>
            </a:r>
            <a:r>
              <a:rPr lang="en-US" sz="1100" b="1" dirty="0">
                <a:solidFill>
                  <a:prstClr val="black"/>
                </a:solidFill>
                <a:ea typeface="ＭＳ Ｐゴシック"/>
              </a:rPr>
              <a:t>not </a:t>
            </a:r>
            <a:r>
              <a:rPr lang="en-US" sz="1100" dirty="0">
                <a:solidFill>
                  <a:prstClr val="black"/>
                </a:solidFill>
                <a:ea typeface="ＭＳ Ｐゴシック"/>
              </a:rPr>
              <a:t>a </a:t>
            </a:r>
            <a:r>
              <a:rPr lang="en-US" sz="1100" dirty="0" smtClean="0">
                <a:solidFill>
                  <a:prstClr val="black"/>
                </a:solidFill>
                <a:ea typeface="ＭＳ Ｐゴシック"/>
              </a:rPr>
              <a:t>routine </a:t>
            </a:r>
            <a:r>
              <a:rPr lang="en-US" sz="1100" dirty="0">
                <a:solidFill>
                  <a:prstClr val="black"/>
                </a:solidFill>
                <a:ea typeface="ＭＳ Ｐゴシック"/>
              </a:rPr>
              <a:t>physical checkup</a:t>
            </a:r>
            <a:r>
              <a:rPr lang="en-US" sz="1100" dirty="0" smtClean="0">
                <a:solidFill>
                  <a:prstClr val="black"/>
                </a:solidFill>
                <a:ea typeface="ＭＳ Ｐゴシック"/>
              </a:rPr>
              <a:t>. </a:t>
            </a:r>
            <a:r>
              <a:rPr lang="en-US" sz="1100" dirty="0">
                <a:solidFill>
                  <a:prstClr val="black"/>
                </a:solidFill>
                <a:ea typeface="ＭＳ Ｐゴシック"/>
              </a:rPr>
              <a:t>The “Welcome to Medicare” preventive visit doesn't include any clinical lab tests.</a:t>
            </a:r>
          </a:p>
          <a:p>
            <a:pPr marL="0" marR="0" lvl="0" indent="0" algn="l" defTabSz="914400" rtl="0" eaLnBrk="1" fontAlgn="auto" latinLnBrk="0" hangingPunct="1">
              <a:spcBef>
                <a:spcPts val="600"/>
              </a:spcBef>
              <a:buClrTx/>
              <a:buSzTx/>
              <a:buFontTx/>
              <a:buNone/>
              <a:tabLst/>
              <a:defRPr/>
            </a:pPr>
            <a:r>
              <a:rPr lang="en-US" sz="1100" dirty="0">
                <a:solidFill>
                  <a:prstClr val="black"/>
                </a:solidFill>
              </a:rPr>
              <a:t>For more </a:t>
            </a:r>
            <a:r>
              <a:rPr lang="en-US" sz="1100" dirty="0" smtClean="0">
                <a:solidFill>
                  <a:prstClr val="black"/>
                </a:solidFill>
              </a:rPr>
              <a:t>information about what is included and billing information, visit </a:t>
            </a:r>
            <a:r>
              <a:rPr lang="en-US" sz="1100" u="sng" kern="1200" dirty="0" smtClean="0">
                <a:solidFill>
                  <a:schemeClr val="tx1"/>
                </a:solidFill>
                <a:effectLst/>
                <a:hlinkClick r:id="rId3"/>
              </a:rPr>
              <a:t>CMS.gov/Outreach-and-Education/Medicare-Learning-Network-MLN/MLNMattersArticles/downloads/mm7079.pdf</a:t>
            </a:r>
            <a:r>
              <a:rPr lang="en-US" sz="1100" dirty="0" smtClean="0">
                <a:solidFill>
                  <a:prstClr val="black"/>
                </a:solidFill>
              </a:rPr>
              <a:t>.</a:t>
            </a:r>
            <a:r>
              <a:rPr lang="en-US" sz="1100" u="sng" dirty="0" smtClean="0">
                <a:solidFill>
                  <a:prstClr val="black"/>
                </a:solidFill>
              </a:rPr>
              <a:t> </a:t>
            </a:r>
            <a:endParaRPr lang="en-US" sz="1100" dirty="0" smtClean="0"/>
          </a:p>
        </p:txBody>
      </p:sp>
      <p:sp>
        <p:nvSpPr>
          <p:cNvPr id="14" name="Slide Image Placeholder 13"/>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289013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081346"/>
            <a:ext cx="5608320" cy="3695886"/>
          </a:xfrm>
        </p:spPr>
        <p:txBody>
          <a:bodyPr/>
          <a:lstStyle/>
          <a:p>
            <a:pPr lvl="0"/>
            <a:r>
              <a:rPr lang="en-US" spc="19" dirty="0">
                <a:solidFill>
                  <a:prstClr val="black"/>
                </a:solidFill>
                <a:ea typeface="ＭＳ Ｐゴシック"/>
              </a:rPr>
              <a:t>After you’ve had Part B for longer than 12 months, you can get a yearly "Wellness" visit to develop or update a prevention plan just for you. Medicare covers </a:t>
            </a:r>
            <a:r>
              <a:rPr lang="en-US" spc="19" dirty="0" smtClean="0">
                <a:solidFill>
                  <a:prstClr val="black"/>
                </a:solidFill>
                <a:ea typeface="ＭＳ Ｐゴシック"/>
              </a:rPr>
              <a:t>one </a:t>
            </a:r>
            <a:r>
              <a:rPr lang="en-US" spc="19" dirty="0">
                <a:solidFill>
                  <a:prstClr val="black"/>
                </a:solidFill>
                <a:ea typeface="ＭＳ Ｐゴシック"/>
              </a:rPr>
              <a:t>yearly “Wellness” visit every 12 months. </a:t>
            </a:r>
          </a:p>
          <a:p>
            <a:pPr lvl="0"/>
            <a:r>
              <a:rPr lang="en-US" spc="19" dirty="0">
                <a:solidFill>
                  <a:prstClr val="black"/>
                </a:solidFill>
                <a:ea typeface="ＭＳ Ｐゴシック"/>
              </a:rPr>
              <a:t>You don’t need to get the “Welcome to Medicare” preventive visit before getting a yearly "Wellness" visit. If you got the “Welcome to Medicare” preventive visit, you’ll have to wait 12 months before you can get your first yearly “Wellness” visit.</a:t>
            </a:r>
          </a:p>
          <a:p>
            <a:pPr lvl="0"/>
            <a:r>
              <a:rPr lang="en-US" spc="19" dirty="0">
                <a:solidFill>
                  <a:prstClr val="black"/>
                </a:solidFill>
                <a:ea typeface="ＭＳ Ｐゴシック"/>
              </a:rPr>
              <a:t>Medicare will cover a yearly "Wellness“ visit at no cost to you. You can work with your doctor to develop and update your personalized prevention plan. This benefit provides an ongoing focus on prevention that can be adapted as your health needs change over time. </a:t>
            </a:r>
            <a:r>
              <a:rPr lang="en-US" spc="19" dirty="0" smtClean="0">
                <a:solidFill>
                  <a:prstClr val="black"/>
                </a:solidFill>
                <a:ea typeface="ＭＳ Ｐゴシック"/>
              </a:rPr>
              <a:t>Advance care planning is included.</a:t>
            </a:r>
            <a:endParaRPr lang="en-US" spc="19" dirty="0">
              <a:solidFill>
                <a:prstClr val="black"/>
              </a:solidFill>
              <a:ea typeface="ＭＳ Ｐゴシック"/>
            </a:endParaRPr>
          </a:p>
          <a:p>
            <a:r>
              <a:rPr lang="en-US" spc="19" dirty="0">
                <a:solidFill>
                  <a:prstClr val="black"/>
                </a:solidFill>
                <a:ea typeface="ＭＳ Ｐゴシック"/>
              </a:rPr>
              <a:t>You’ll pay nothing for this exam if the doctor accepts </a:t>
            </a:r>
            <a:r>
              <a:rPr lang="en-US" spc="19" dirty="0" smtClean="0">
                <a:solidFill>
                  <a:prstClr val="black"/>
                </a:solidFill>
                <a:ea typeface="ＭＳ Ｐゴシック"/>
              </a:rPr>
              <a:t>assignment, </a:t>
            </a:r>
            <a:r>
              <a:rPr lang="en-US" dirty="0"/>
              <a:t>unless your doctor or other health care provider performs additional tests or services during the same visit that aren’t covered under the preventive benefits. If so, you may have to pay coinsurance, and the Part B deductible may apply.</a:t>
            </a:r>
          </a:p>
          <a:p>
            <a:pPr defTabSz="117337"/>
            <a:r>
              <a:rPr lang="en-US" b="1" spc="19" dirty="0" smtClean="0">
                <a:solidFill>
                  <a:prstClr val="black"/>
                </a:solidFill>
                <a:ea typeface="ＭＳ Ｐゴシック"/>
              </a:rPr>
              <a:t>IMPORTANT</a:t>
            </a:r>
            <a:r>
              <a:rPr lang="en-US" b="1" spc="19" dirty="0">
                <a:solidFill>
                  <a:prstClr val="black"/>
                </a:solidFill>
                <a:ea typeface="ＭＳ Ｐゴシック"/>
              </a:rPr>
              <a:t>: </a:t>
            </a:r>
            <a:r>
              <a:rPr lang="en-US" spc="19" dirty="0">
                <a:solidFill>
                  <a:prstClr val="black"/>
                </a:solidFill>
                <a:ea typeface="ＭＳ Ｐゴシック"/>
              </a:rPr>
              <a:t>The yearly "Wellness" </a:t>
            </a:r>
            <a:r>
              <a:rPr lang="en-US" spc="19" dirty="0" smtClean="0">
                <a:solidFill>
                  <a:prstClr val="black"/>
                </a:solidFill>
                <a:ea typeface="ＭＳ Ｐゴシック"/>
              </a:rPr>
              <a:t>visit isn’t </a:t>
            </a:r>
            <a:r>
              <a:rPr lang="en-US" spc="19" dirty="0">
                <a:solidFill>
                  <a:prstClr val="black"/>
                </a:solidFill>
                <a:ea typeface="ＭＳ Ｐゴシック"/>
              </a:rPr>
              <a:t>a </a:t>
            </a:r>
            <a:r>
              <a:rPr lang="en-US" spc="19" dirty="0" smtClean="0">
                <a:solidFill>
                  <a:prstClr val="black"/>
                </a:solidFill>
                <a:ea typeface="ＭＳ Ｐゴシック"/>
              </a:rPr>
              <a:t>routine </a:t>
            </a:r>
            <a:r>
              <a:rPr lang="en-US" spc="19" dirty="0">
                <a:solidFill>
                  <a:prstClr val="black"/>
                </a:solidFill>
                <a:ea typeface="ＭＳ Ｐゴシック"/>
              </a:rPr>
              <a:t>physical checkup</a:t>
            </a:r>
            <a:r>
              <a:rPr lang="en-US" spc="19" dirty="0" smtClean="0">
                <a:solidFill>
                  <a:prstClr val="black"/>
                </a:solidFill>
                <a:ea typeface="ＭＳ Ｐゴシック"/>
              </a:rPr>
              <a:t>.</a:t>
            </a:r>
            <a:endParaRPr lang="en-US" spc="19" dirty="0">
              <a:solidFill>
                <a:prstClr val="black"/>
              </a:solidFill>
              <a:ea typeface="ＭＳ Ｐゴシック"/>
            </a:endParaRPr>
          </a:p>
          <a:p>
            <a:pPr marL="0" lvl="1" indent="0" defTabSz="938562">
              <a:buNone/>
              <a:defRPr/>
            </a:pPr>
            <a:endParaRPr lang="en-US" dirty="0" smtClean="0"/>
          </a:p>
          <a:p>
            <a:endParaRPr lang="en-US" dirty="0"/>
          </a:p>
        </p:txBody>
      </p:sp>
      <p:sp>
        <p:nvSpPr>
          <p:cNvPr id="10" name="Slide Image Placeholder 9"/>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338709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Your health professional will ask you to answer some questions before your visit. This is called a “Health Risk Assessment.” Your responses to the questions will help you and your health professional get the most from your initial "Wellness" visit and all subsequent yearly “Wellness” visits.</a:t>
            </a:r>
          </a:p>
          <a:p>
            <a:r>
              <a:rPr lang="en-US" dirty="0" smtClean="0"/>
              <a:t>During the initial visit, your health care professional will </a:t>
            </a:r>
          </a:p>
          <a:p>
            <a:pPr marL="228600" lvl="1" indent="-228600"/>
            <a:r>
              <a:rPr lang="en-US" dirty="0" smtClean="0"/>
              <a:t>Record your blood pressure, height, and weight measurements</a:t>
            </a:r>
          </a:p>
          <a:p>
            <a:pPr marL="228600" lvl="1" indent="-228600"/>
            <a:r>
              <a:rPr lang="en-US" dirty="0" smtClean="0"/>
              <a:t>Review your potential</a:t>
            </a:r>
            <a:r>
              <a:rPr lang="en-US" baseline="0" dirty="0" smtClean="0"/>
              <a:t> </a:t>
            </a:r>
            <a:r>
              <a:rPr lang="en-US" dirty="0" smtClean="0"/>
              <a:t>risk factors for depression</a:t>
            </a:r>
          </a:p>
          <a:p>
            <a:pPr marL="228600" lvl="1" indent="-228600"/>
            <a:r>
              <a:rPr lang="en-US" dirty="0" smtClean="0"/>
              <a:t>Review your functional ability and level of safety, which includes assessing your</a:t>
            </a:r>
          </a:p>
          <a:p>
            <a:pPr marL="457200" lvl="2" indent="-228600"/>
            <a:r>
              <a:rPr lang="en-US" dirty="0" smtClean="0"/>
              <a:t>Hearing</a:t>
            </a:r>
          </a:p>
          <a:p>
            <a:pPr marL="457200" lvl="2" indent="-228600"/>
            <a:r>
              <a:rPr lang="en-US" dirty="0" smtClean="0"/>
              <a:t>Ability to successfully perform activities of daily living (like walking, eating, etc.)</a:t>
            </a:r>
          </a:p>
          <a:p>
            <a:pPr marL="457200" lvl="2" indent="-228600"/>
            <a:r>
              <a:rPr lang="en-US" dirty="0" smtClean="0"/>
              <a:t>Fall risk</a:t>
            </a:r>
          </a:p>
          <a:p>
            <a:pPr marL="457200" lvl="2" indent="-228600"/>
            <a:r>
              <a:rPr lang="en-US" dirty="0" smtClean="0"/>
              <a:t>Home safety</a:t>
            </a:r>
          </a:p>
          <a:p>
            <a:pPr marL="228600" lvl="1" indent="-228600"/>
            <a:r>
              <a:rPr lang="en-US" dirty="0" smtClean="0"/>
              <a:t>You’ll also receive advice to help you prevent disease, improve your health, and stay well. You’ll get a brief written plan, like a checklist, letting you know which screenings and other preventive services you’ll need over the next 5 to 10 years.</a:t>
            </a:r>
          </a:p>
          <a:p>
            <a:endParaRPr lang="en-US" dirty="0" smtClean="0"/>
          </a:p>
          <a:p>
            <a:endParaRPr lang="en-US" dirty="0"/>
          </a:p>
        </p:txBody>
      </p:sp>
      <p:sp>
        <p:nvSpPr>
          <p:cNvPr id="7" name="Slide Image Placeholder 6"/>
          <p:cNvSpPr>
            <a:spLocks noGrp="1" noRot="1" noChangeAspect="1"/>
          </p:cNvSpPr>
          <p:nvPr>
            <p:ph type="sldImg"/>
          </p:nvPr>
        </p:nvSpPr>
        <p:spPr>
          <a:xfrm>
            <a:off x="1414463" y="641350"/>
            <a:ext cx="4181475" cy="3136900"/>
          </a:xfrm>
        </p:spPr>
      </p:sp>
    </p:spTree>
    <p:extLst>
      <p:ext uri="{BB962C8B-B14F-4D97-AF65-F5344CB8AC3E}">
        <p14:creationId xmlns:p14="http://schemas.microsoft.com/office/powerpoint/2010/main" val="44866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1" y="3231710"/>
            <a:ext cx="6120245" cy="2130752"/>
          </a:xfrm>
        </p:spPr>
        <p:txBody>
          <a:bodyPr anchor="b"/>
          <a:lstStyle>
            <a:lvl1pPr algn="r">
              <a:defRPr sz="4500"/>
            </a:lvl1pPr>
          </a:lstStyle>
          <a:p>
            <a:r>
              <a:rPr lang="en-US"/>
              <a:t>Click to edit Master title style</a:t>
            </a:r>
          </a:p>
        </p:txBody>
      </p:sp>
      <p:sp>
        <p:nvSpPr>
          <p:cNvPr id="3" name="Subtitle 2"/>
          <p:cNvSpPr>
            <a:spLocks noGrp="1"/>
          </p:cNvSpPr>
          <p:nvPr>
            <p:ph type="subTitle" idx="1"/>
          </p:nvPr>
        </p:nvSpPr>
        <p:spPr>
          <a:xfrm>
            <a:off x="2774373" y="5546612"/>
            <a:ext cx="6120245" cy="625588"/>
          </a:xfrm>
          <a:prstGeom prst="rect">
            <a:avLst/>
          </a:prstGeo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52268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77447"/>
            <a:ext cx="7886700" cy="499951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Medicare Preventive Services</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a:t>
            </a:fld>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April 2018</a:t>
            </a:r>
            <a:endParaRPr lang="en-US" dirty="0"/>
          </a:p>
        </p:txBody>
      </p:sp>
    </p:spTree>
    <p:extLst>
      <p:ext uri="{BB962C8B-B14F-4D97-AF65-F5344CB8AC3E}">
        <p14:creationId xmlns:p14="http://schemas.microsoft.com/office/powerpoint/2010/main" val="214919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143892"/>
            <a:ext cx="3886200" cy="503307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143892"/>
            <a:ext cx="3886200" cy="503307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Medicare Preventive Services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April 2018</a:t>
            </a:r>
            <a:endParaRPr lang="en-US" dirty="0"/>
          </a:p>
        </p:txBody>
      </p:sp>
    </p:spTree>
    <p:extLst>
      <p:ext uri="{BB962C8B-B14F-4D97-AF65-F5344CB8AC3E}">
        <p14:creationId xmlns:p14="http://schemas.microsoft.com/office/powerpoint/2010/main" val="321216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a:t>
            </a:fld>
            <a:endParaRPr lang="en-US" dirty="0"/>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April 2018</a:t>
            </a:r>
            <a:endParaRPr lang="en-US" dirty="0"/>
          </a:p>
        </p:txBody>
      </p:sp>
    </p:spTree>
    <p:extLst>
      <p:ext uri="{BB962C8B-B14F-4D97-AF65-F5344CB8AC3E}">
        <p14:creationId xmlns:p14="http://schemas.microsoft.com/office/powerpoint/2010/main" val="2738306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Medicare Preventive Services</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a:t>
            </a:fld>
            <a:endParaRPr lang="en-US" dirty="0"/>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April 2018</a:t>
            </a:r>
            <a:endParaRPr lang="en-US" dirty="0"/>
          </a:p>
        </p:txBody>
      </p:sp>
    </p:spTree>
    <p:extLst>
      <p:ext uri="{BB962C8B-B14F-4D97-AF65-F5344CB8AC3E}">
        <p14:creationId xmlns:p14="http://schemas.microsoft.com/office/powerpoint/2010/main" val="1637421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Medicare Preventive Services</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a:t>
            </a:fld>
            <a:endParaRPr lang="en-US" dirty="0"/>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April 2018</a:t>
            </a:r>
            <a:endParaRPr lang="en-US" dirty="0"/>
          </a:p>
        </p:txBody>
      </p:sp>
    </p:spTree>
    <p:extLst>
      <p:ext uri="{BB962C8B-B14F-4D97-AF65-F5344CB8AC3E}">
        <p14:creationId xmlns:p14="http://schemas.microsoft.com/office/powerpoint/2010/main" val="3226794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628650" y="1127342"/>
            <a:ext cx="7886700" cy="50496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Medicare Preventive Services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April 2018</a:t>
            </a:r>
            <a:endParaRPr lang="en-US" dirty="0">
              <a:solidFill>
                <a:prstClr val="black">
                  <a:tint val="75000"/>
                </a:prstClr>
              </a:solidFill>
            </a:endParaRPr>
          </a:p>
        </p:txBody>
      </p:sp>
    </p:spTree>
    <p:extLst>
      <p:ext uri="{BB962C8B-B14F-4D97-AF65-F5344CB8AC3E}">
        <p14:creationId xmlns:p14="http://schemas.microsoft.com/office/powerpoint/2010/main" val="313520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193996"/>
            <a:ext cx="3886200" cy="49829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93996"/>
            <a:ext cx="3886200" cy="49829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Preventive Services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April 2018</a:t>
            </a:r>
            <a:endParaRPr lang="en-US" dirty="0">
              <a:solidFill>
                <a:prstClr val="black">
                  <a:tint val="75000"/>
                </a:prstClr>
              </a:solidFill>
            </a:endParaRPr>
          </a:p>
        </p:txBody>
      </p:sp>
    </p:spTree>
    <p:extLst>
      <p:ext uri="{BB962C8B-B14F-4D97-AF65-F5344CB8AC3E}">
        <p14:creationId xmlns:p14="http://schemas.microsoft.com/office/powerpoint/2010/main" val="1399206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Medicare Preventive Services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April 2018</a:t>
            </a:r>
            <a:endParaRPr lang="en-US" dirty="0">
              <a:solidFill>
                <a:prstClr val="black">
                  <a:tint val="75000"/>
                </a:prstClr>
              </a:solidFill>
            </a:endParaRPr>
          </a:p>
        </p:txBody>
      </p:sp>
    </p:spTree>
    <p:extLst>
      <p:ext uri="{BB962C8B-B14F-4D97-AF65-F5344CB8AC3E}">
        <p14:creationId xmlns:p14="http://schemas.microsoft.com/office/powerpoint/2010/main" val="3179770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Medicare Preventive Services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April 2018</a:t>
            </a:r>
            <a:endParaRPr lang="en-US" dirty="0">
              <a:solidFill>
                <a:prstClr val="black">
                  <a:tint val="75000"/>
                </a:prstClr>
              </a:solidFill>
            </a:endParaRPr>
          </a:p>
        </p:txBody>
      </p:sp>
    </p:spTree>
    <p:extLst>
      <p:ext uri="{BB962C8B-B14F-4D97-AF65-F5344CB8AC3E}">
        <p14:creationId xmlns:p14="http://schemas.microsoft.com/office/powerpoint/2010/main" val="2007077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prstClr val="black">
                    <a:tint val="75000"/>
                  </a:prstClr>
                </a:solidFill>
              </a:rPr>
              <a:t>Medicare Preventive Services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April 2018</a:t>
            </a:r>
            <a:endParaRPr lang="en-US" dirty="0">
              <a:solidFill>
                <a:prstClr val="black">
                  <a:tint val="75000"/>
                </a:prstClr>
              </a:solidFill>
            </a:endParaRPr>
          </a:p>
        </p:txBody>
      </p:sp>
    </p:spTree>
    <p:extLst>
      <p:ext uri="{BB962C8B-B14F-4D97-AF65-F5344CB8AC3E}">
        <p14:creationId xmlns:p14="http://schemas.microsoft.com/office/powerpoint/2010/main" val="178694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526489"/>
            <a:ext cx="5772150" cy="2216713"/>
          </a:xfrm>
        </p:spPr>
        <p:txBody>
          <a:bodyPr/>
          <a:lstStyle/>
          <a:p>
            <a:r>
              <a:rPr lang="en-US"/>
              <a:t>Click to edit Master title style</a:t>
            </a:r>
          </a:p>
        </p:txBody>
      </p:sp>
      <p:sp>
        <p:nvSpPr>
          <p:cNvPr id="3" name="Slide Number Placeholder 2"/>
          <p:cNvSpPr>
            <a:spLocks noGrp="1"/>
          </p:cNvSpPr>
          <p:nvPr>
            <p:ph type="sldNum" sz="quarter" idx="10"/>
          </p:nvPr>
        </p:nvSpPr>
        <p:spPr>
          <a:xfrm>
            <a:off x="7991857" y="6364224"/>
            <a:ext cx="523494" cy="357252"/>
          </a:xfrm>
          <a:prstGeom prst="rect">
            <a:avLst/>
          </a:prstGeom>
        </p:spPr>
        <p:txBody>
          <a:bodyPr/>
          <a:lstStyle/>
          <a:p>
            <a:fld id="{FC4ACFE8-D096-2541-B423-85B6908FFA9E}" type="slidenum">
              <a:rPr lang="en-US" smtClean="0"/>
              <a:t>‹#›</a:t>
            </a:fld>
            <a:endParaRPr lang="en-US" dirty="0"/>
          </a:p>
        </p:txBody>
      </p:sp>
      <p:sp>
        <p:nvSpPr>
          <p:cNvPr id="4" name="Text Placeholder 5"/>
          <p:cNvSpPr>
            <a:spLocks noGrp="1"/>
          </p:cNvSpPr>
          <p:nvPr>
            <p:ph type="body" sz="quarter" idx="11"/>
          </p:nvPr>
        </p:nvSpPr>
        <p:spPr>
          <a:xfrm>
            <a:off x="623887" y="3016827"/>
            <a:ext cx="7891463" cy="2527300"/>
          </a:xfrm>
          <a:prstGeom prst="rect">
            <a:avLst/>
          </a:prstGeom>
        </p:spPr>
        <p:txBody>
          <a:bodyPr/>
          <a:lstStyle>
            <a:lvl1pPr marL="0" indent="0">
              <a:buNone/>
              <a:defRPr>
                <a:solidFill>
                  <a:srgbClr val="004986"/>
                </a:solidFill>
                <a:latin typeface="Avenir Book" charset="0"/>
                <a:ea typeface="Avenir Book" charset="0"/>
                <a:cs typeface="Avenir Book" charset="0"/>
              </a:defRPr>
            </a:lvl1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733" y="248423"/>
            <a:ext cx="970331" cy="1013449"/>
          </a:xfrm>
          <a:prstGeom prst="rect">
            <a:avLst/>
          </a:prstGeom>
        </p:spPr>
      </p:pic>
    </p:spTree>
    <p:extLst>
      <p:ext uri="{BB962C8B-B14F-4D97-AF65-F5344CB8AC3E}">
        <p14:creationId xmlns:p14="http://schemas.microsoft.com/office/powerpoint/2010/main" val="1648643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Preventive Services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April 2018</a:t>
            </a:r>
            <a:endParaRPr lang="en-US" dirty="0">
              <a:solidFill>
                <a:prstClr val="black">
                  <a:tint val="75000"/>
                </a:prstClr>
              </a:solidFill>
            </a:endParaRPr>
          </a:p>
        </p:txBody>
      </p:sp>
    </p:spTree>
    <p:extLst>
      <p:ext uri="{BB962C8B-B14F-4D97-AF65-F5344CB8AC3E}">
        <p14:creationId xmlns:p14="http://schemas.microsoft.com/office/powerpoint/2010/main" val="236489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Preventive Services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2663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352988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5" name="Footer Placeholder 4"/>
          <p:cNvSpPr>
            <a:spLocks noGrp="1"/>
          </p:cNvSpPr>
          <p:nvPr>
            <p:ph type="ftr" sz="quarter" idx="11"/>
          </p:nvPr>
        </p:nvSpPr>
        <p:spPr/>
        <p:txBody>
          <a:bodyPr/>
          <a:lstStyle/>
          <a:p>
            <a:r>
              <a:rPr lang="en-US" dirty="0" smtClean="0"/>
              <a:t>Medicare Preventive Services</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53627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5" name="Footer Placeholder 4"/>
          <p:cNvSpPr>
            <a:spLocks noGrp="1"/>
          </p:cNvSpPr>
          <p:nvPr>
            <p:ph type="ftr" sz="quarter" idx="11"/>
          </p:nvPr>
        </p:nvSpPr>
        <p:spPr/>
        <p:txBody>
          <a:bodyPr/>
          <a:lstStyle/>
          <a:p>
            <a:r>
              <a:rPr lang="en-US" dirty="0" smtClean="0"/>
              <a:t>Medicare Preventive Services</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70275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5" name="Footer Placeholder 4"/>
          <p:cNvSpPr>
            <a:spLocks noGrp="1"/>
          </p:cNvSpPr>
          <p:nvPr>
            <p:ph type="ftr" sz="quarter" idx="11"/>
          </p:nvPr>
        </p:nvSpPr>
        <p:spPr/>
        <p:txBody>
          <a:bodyPr/>
          <a:lstStyle/>
          <a:p>
            <a:r>
              <a:rPr lang="en-US" dirty="0" smtClean="0"/>
              <a:t>Medicare Preventive Services</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2085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219049"/>
            <a:ext cx="3886200" cy="49579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219049"/>
            <a:ext cx="3886200" cy="49579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dirty="0" smtClean="0"/>
              <a:t>April 2018</a:t>
            </a:r>
            <a:endParaRPr lang="en-US" dirty="0"/>
          </a:p>
        </p:txBody>
      </p:sp>
      <p:sp>
        <p:nvSpPr>
          <p:cNvPr id="6" name="Footer Placeholder 5"/>
          <p:cNvSpPr>
            <a:spLocks noGrp="1"/>
          </p:cNvSpPr>
          <p:nvPr>
            <p:ph type="ftr" sz="quarter" idx="11"/>
          </p:nvPr>
        </p:nvSpPr>
        <p:spPr/>
        <p:txBody>
          <a:bodyPr/>
          <a:lstStyle/>
          <a:p>
            <a:r>
              <a:rPr lang="en-US" dirty="0" smtClean="0"/>
              <a:t>Medicare Preventive Services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848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258966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t>April 2018</a:t>
            </a:r>
            <a:endParaRPr lang="en-US" dirty="0"/>
          </a:p>
        </p:txBody>
      </p:sp>
      <p:sp>
        <p:nvSpPr>
          <p:cNvPr id="4" name="Footer Placeholder 3"/>
          <p:cNvSpPr>
            <a:spLocks noGrp="1"/>
          </p:cNvSpPr>
          <p:nvPr>
            <p:ph type="ftr" sz="quarter" idx="11"/>
          </p:nvPr>
        </p:nvSpPr>
        <p:spPr/>
        <p:txBody>
          <a:bodyPr/>
          <a:lstStyle/>
          <a:p>
            <a:r>
              <a:rPr lang="en-US" dirty="0" smtClean="0"/>
              <a:t>Medicare Preventive Services</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67719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April 2018</a:t>
            </a:r>
            <a:endParaRPr lang="en-US" dirty="0"/>
          </a:p>
        </p:txBody>
      </p:sp>
      <p:sp>
        <p:nvSpPr>
          <p:cNvPr id="3" name="Footer Placeholder 2"/>
          <p:cNvSpPr>
            <a:spLocks noGrp="1"/>
          </p:cNvSpPr>
          <p:nvPr>
            <p:ph type="ftr" sz="quarter" idx="11"/>
          </p:nvPr>
        </p:nvSpPr>
        <p:spPr/>
        <p:txBody>
          <a:bodyPr/>
          <a:lstStyle/>
          <a:p>
            <a:r>
              <a:rPr lang="en-US" dirty="0" smtClean="0"/>
              <a:t>Medicare Preventive Services</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094241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288" y="0"/>
            <a:ext cx="9143999" cy="6858000"/>
          </a:xfrm>
          <a:prstGeom prst="rect">
            <a:avLst/>
          </a:prstGeom>
        </p:spPr>
      </p:pic>
      <p:sp>
        <p:nvSpPr>
          <p:cNvPr id="2" name="Title Placeholder 1"/>
          <p:cNvSpPr>
            <a:spLocks noGrp="1"/>
          </p:cNvSpPr>
          <p:nvPr>
            <p:ph type="title"/>
          </p:nvPr>
        </p:nvSpPr>
        <p:spPr>
          <a:xfrm>
            <a:off x="2743200" y="3798358"/>
            <a:ext cx="5772150" cy="2216713"/>
          </a:xfrm>
          <a:prstGeom prst="rect">
            <a:avLst/>
          </a:prstGeom>
        </p:spPr>
        <p:txBody>
          <a:bodyPr vert="horz" lIns="91440" tIns="45720" rIns="91440" bIns="45720" rtlCol="0" anchor="ctr">
            <a:noAutofit/>
          </a:bodyPr>
          <a:lstStyle/>
          <a:p>
            <a:r>
              <a:rPr lang="en-US" dirty="0"/>
              <a:t>Click to edit Master title style</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65275" y="2365909"/>
            <a:ext cx="1150075" cy="1179039"/>
          </a:xfrm>
          <a:prstGeom prst="rect">
            <a:avLst/>
          </a:prstGeom>
        </p:spPr>
      </p:pic>
      <p:pic>
        <p:nvPicPr>
          <p:cNvPr id="6" name="Picture 5">
            <a:extLst>
              <a:ext uri="{FF2B5EF4-FFF2-40B4-BE49-F238E27FC236}">
                <a16:creationId xmlns:a16="http://schemas.microsoft.com/office/drawing/2014/main" xmlns="" id="{774983B9-39EA-5C48-81AA-2FB08BD6C982}"/>
              </a:ext>
            </a:extLst>
          </p:cNvPr>
          <p:cNvPicPr>
            <a:picLocks noChangeAspect="1"/>
          </p:cNvPicPr>
          <p:nvPr userDrawn="1"/>
        </p:nvPicPr>
        <p:blipFill>
          <a:blip r:embed="rId6"/>
          <a:stretch>
            <a:fillRect/>
          </a:stretch>
        </p:blipFill>
        <p:spPr>
          <a:xfrm>
            <a:off x="5145135" y="2795354"/>
            <a:ext cx="1996810" cy="694890"/>
          </a:xfrm>
          <a:prstGeom prst="rect">
            <a:avLst/>
          </a:prstGeom>
        </p:spPr>
      </p:pic>
    </p:spTree>
    <p:extLst>
      <p:ext uri="{BB962C8B-B14F-4D97-AF65-F5344CB8AC3E}">
        <p14:creationId xmlns:p14="http://schemas.microsoft.com/office/powerpoint/2010/main" val="1008696810"/>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p:txStyles>
    <p:titleStyle>
      <a:lvl1pPr algn="r" defTabSz="685800" rtl="0" eaLnBrk="1" latinLnBrk="0" hangingPunct="1">
        <a:lnSpc>
          <a:spcPct val="90000"/>
        </a:lnSpc>
        <a:spcBef>
          <a:spcPct val="0"/>
        </a:spcBef>
        <a:buNone/>
        <a:defRPr sz="5400" b="1" i="0" kern="1200">
          <a:solidFill>
            <a:srgbClr val="004986"/>
          </a:solidFill>
          <a:latin typeface="Avenir Heavy" charset="0"/>
          <a:ea typeface="Avenir Heavy" charset="0"/>
          <a:cs typeface="Avenir Heavy"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0"/>
            <a:ext cx="7886700" cy="103966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215025"/>
            <a:ext cx="7886700" cy="49619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April 2018</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Medicare Preventive Services</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0A6685-DBF6-4C41-A0CC-AA9EA7A85A20}" type="slidenum">
              <a:rPr lang="en-US" smtClean="0"/>
              <a:t>‹#›</a:t>
            </a:fld>
            <a:endParaRPr lang="en-US" dirty="0"/>
          </a:p>
        </p:txBody>
      </p:sp>
    </p:spTree>
    <p:extLst>
      <p:ext uri="{BB962C8B-B14F-4D97-AF65-F5344CB8AC3E}">
        <p14:creationId xmlns:p14="http://schemas.microsoft.com/office/powerpoint/2010/main" val="19811284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p:txStyles>
    <p:titleStyle>
      <a:lvl1pPr algn="ctr" defTabSz="685800" rtl="0" eaLnBrk="1" latinLnBrk="0" hangingPunct="1">
        <a:lnSpc>
          <a:spcPct val="90000"/>
        </a:lnSpc>
        <a:spcBef>
          <a:spcPct val="0"/>
        </a:spcBef>
        <a:buNone/>
        <a:defRPr sz="3600" b="1" kern="1200">
          <a:solidFill>
            <a:schemeClr val="tx1"/>
          </a:solidFill>
          <a:latin typeface="Calibri "/>
          <a:ea typeface="+mj-ea"/>
          <a:cs typeface="+mj-cs"/>
        </a:defRPr>
      </a:lvl1pPr>
    </p:titleStyle>
    <p:bodyStyle>
      <a:lvl1pPr marL="346075" indent="-346075"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746125" indent="-334963"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030288" indent="-292100" algn="l" defTabSz="684213"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082675"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774825" indent="-346075"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9531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Medicare Preventive Services</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t>‹#›</a:t>
            </a:fld>
            <a:endParaRPr lang="en-US" dirty="0"/>
          </a:p>
        </p:txBody>
      </p:sp>
      <p:sp>
        <p:nvSpPr>
          <p:cNvPr id="10" name="Text Placeholder 2"/>
          <p:cNvSpPr>
            <a:spLocks noGrp="1"/>
          </p:cNvSpPr>
          <p:nvPr>
            <p:ph type="body" idx="1"/>
          </p:nvPr>
        </p:nvSpPr>
        <p:spPr>
          <a:xfrm>
            <a:off x="628650" y="1089764"/>
            <a:ext cx="7886700" cy="5087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April 2018</a:t>
            </a:r>
            <a:endParaRPr lang="en-US" dirty="0"/>
          </a:p>
        </p:txBody>
      </p:sp>
    </p:spTree>
    <p:extLst>
      <p:ext uri="{BB962C8B-B14F-4D97-AF65-F5344CB8AC3E}">
        <p14:creationId xmlns:p14="http://schemas.microsoft.com/office/powerpoint/2010/main" val="388218477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Lst>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346075" indent="-346075"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746125" indent="-3333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082675" indent="-338138"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314450" indent="-284163"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598613" indent="-284163"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100326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solidFill>
                  <a:prstClr val="black">
                    <a:tint val="75000"/>
                  </a:prstClr>
                </a:solidFill>
              </a:rPr>
              <a:t>Medicare Preventive Services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0" y="1114816"/>
            <a:ext cx="7886700" cy="506214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April 2018</a:t>
            </a:r>
            <a:endParaRPr lang="en-US" dirty="0">
              <a:solidFill>
                <a:prstClr val="black">
                  <a:tint val="75000"/>
                </a:prstClr>
              </a:solidFill>
            </a:endParaRPr>
          </a:p>
        </p:txBody>
      </p:sp>
    </p:spTree>
    <p:extLst>
      <p:ext uri="{BB962C8B-B14F-4D97-AF65-F5344CB8AC3E}">
        <p14:creationId xmlns:p14="http://schemas.microsoft.com/office/powerpoint/2010/main" val="37854033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288925" indent="-288925"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66986" y="2796403"/>
            <a:ext cx="3348364" cy="338056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3026169304"/>
      </p:ext>
    </p:extLst>
  </p:cSld>
  <p:clrMap bg1="lt1" tx1="dk1" bg2="lt2" tx2="dk2" accent1="accent1" accent2="accent2" accent3="accent3" accent4="accent4" accent5="accent5" accent6="accent6" hlink="hlink" folHlink="folHlink"/>
  <p:sldLayoutIdLst>
    <p:sldLayoutId id="2147483695" r:id="rId1"/>
  </p:sldLayoutIdLst>
  <p:hf hdr="0"/>
  <p:txStyles>
    <p:titleStyle>
      <a:lvl1pPr algn="ctr"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kern="1200">
          <a:solidFill>
            <a:srgbClr val="084A9C"/>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go.cms.gov/mdpp"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8" Type="http://schemas.openxmlformats.org/officeDocument/2006/relationships/hyperlink" Target="http://www.kidney.org/" TargetMode="External"/><Relationship Id="rId13" Type="http://schemas.openxmlformats.org/officeDocument/2006/relationships/hyperlink" Target="http://www.cancer.org/" TargetMode="External"/><Relationship Id="rId18" Type="http://schemas.openxmlformats.org/officeDocument/2006/relationships/image" Target="../media/image8.png"/><Relationship Id="rId3" Type="http://schemas.openxmlformats.org/officeDocument/2006/relationships/hyperlink" Target="http://www.medicare.gov/" TargetMode="External"/><Relationship Id="rId7" Type="http://schemas.openxmlformats.org/officeDocument/2006/relationships/hyperlink" Target="http://www.cdc.gov/" TargetMode="External"/><Relationship Id="rId12" Type="http://schemas.openxmlformats.org/officeDocument/2006/relationships/hyperlink" Target="http://www.cms.gov/NationalMedicareTrainingProgram/Tl/list.asp" TargetMode="External"/><Relationship Id="rId17" Type="http://schemas.openxmlformats.org/officeDocument/2006/relationships/hyperlink" Target="http://www.medicare.gov/publications" TargetMode="External"/><Relationship Id="rId2" Type="http://schemas.openxmlformats.org/officeDocument/2006/relationships/notesSlide" Target="../notesSlides/notesSlide47.xml"/><Relationship Id="rId16" Type="http://schemas.openxmlformats.org/officeDocument/2006/relationships/hyperlink" Target="https://innovation.cms.gov/initiatives/medicare-diabetes-prevention-program/" TargetMode="External"/><Relationship Id="rId1" Type="http://schemas.openxmlformats.org/officeDocument/2006/relationships/slideLayout" Target="../slideLayouts/slideLayout4.xml"/><Relationship Id="rId6" Type="http://schemas.openxmlformats.org/officeDocument/2006/relationships/hyperlink" Target="https://www.shiptacenter.org/" TargetMode="External"/><Relationship Id="rId11" Type="http://schemas.openxmlformats.org/officeDocument/2006/relationships/hyperlink" Target="http://www.cancer.gov/" TargetMode="External"/><Relationship Id="rId5" Type="http://schemas.openxmlformats.org/officeDocument/2006/relationships/hyperlink" Target="https://www.cms.gov/Outreach-and-Education/Medicare-Learning-Network-MLN/MLNGenInfo/Index.html" TargetMode="External"/><Relationship Id="rId15" Type="http://schemas.openxmlformats.org/officeDocument/2006/relationships/hyperlink" Target="http://www.lungusa.org/" TargetMode="External"/><Relationship Id="rId10" Type="http://schemas.openxmlformats.org/officeDocument/2006/relationships/hyperlink" Target="https://medlineplus.gov/" TargetMode="External"/><Relationship Id="rId4" Type="http://schemas.openxmlformats.org/officeDocument/2006/relationships/hyperlink" Target="http://www.cms.gov/" TargetMode="External"/><Relationship Id="rId9" Type="http://schemas.openxmlformats.org/officeDocument/2006/relationships/hyperlink" Target="http://productordering.cms.hhs.gov/" TargetMode="External"/><Relationship Id="rId14" Type="http://schemas.openxmlformats.org/officeDocument/2006/relationships/hyperlink" Target="http://diabetes.or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hyperlink" Target="https://twitter.com/CMSGov" TargetMode="External"/><Relationship Id="rId4" Type="http://schemas.openxmlformats.org/officeDocument/2006/relationships/hyperlink" Target="mailto:training@cms.hhs.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Medicare Preventive Services</a:t>
            </a:r>
            <a:endParaRPr lang="en-US" sz="3200" dirty="0"/>
          </a:p>
        </p:txBody>
      </p:sp>
    </p:spTree>
    <p:extLst>
      <p:ext uri="{BB962C8B-B14F-4D97-AF65-F5344CB8AC3E}">
        <p14:creationId xmlns:p14="http://schemas.microsoft.com/office/powerpoint/2010/main" val="3026890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
              </a:rPr>
              <a:t>Subsequent Yearly “Wellness” Visits</a:t>
            </a:r>
            <a:endParaRPr lang="en-US" dirty="0">
              <a:latin typeface="Calibri "/>
            </a:endParaRPr>
          </a:p>
        </p:txBody>
      </p:sp>
      <p:sp>
        <p:nvSpPr>
          <p:cNvPr id="3" name="Content Placeholder 2"/>
          <p:cNvSpPr>
            <a:spLocks noGrp="1"/>
          </p:cNvSpPr>
          <p:nvPr>
            <p:ph idx="1"/>
          </p:nvPr>
        </p:nvSpPr>
        <p:spPr/>
        <p:txBody>
          <a:bodyPr>
            <a:normAutofit/>
          </a:bodyPr>
          <a:lstStyle/>
          <a:p>
            <a:r>
              <a:rPr lang="en-US" sz="2400" dirty="0" smtClean="0"/>
              <a:t>Includes:</a:t>
            </a:r>
          </a:p>
          <a:p>
            <a:pPr marL="688975" lvl="1" indent="-344488"/>
            <a:r>
              <a:rPr lang="en-US" sz="2000" dirty="0" smtClean="0"/>
              <a:t>Updates to your medical/family history</a:t>
            </a:r>
          </a:p>
          <a:p>
            <a:pPr marL="688975" lvl="1" indent="-344488"/>
            <a:r>
              <a:rPr lang="en-US" sz="2000" dirty="0" smtClean="0"/>
              <a:t>Routine measurements of weight, blood pressure, and more</a:t>
            </a:r>
          </a:p>
          <a:p>
            <a:pPr marL="688975" lvl="1" indent="-344488"/>
            <a:r>
              <a:rPr lang="en-US" sz="2000" dirty="0" smtClean="0"/>
              <a:t>Updates to your list of medical providers</a:t>
            </a:r>
          </a:p>
          <a:p>
            <a:pPr marL="688975" lvl="1" indent="-344488"/>
            <a:r>
              <a:rPr lang="en-US" sz="2000" dirty="0" smtClean="0"/>
              <a:t>Detection of cognitive impairments</a:t>
            </a:r>
          </a:p>
          <a:p>
            <a:pPr marL="688975" lvl="1" indent="-344488"/>
            <a:r>
              <a:rPr lang="en-US" sz="2000" dirty="0" smtClean="0"/>
              <a:t>Updates to your written screening schedule as provided in the initial yearly "Wellness" visit with updates to your risk factors and conditions </a:t>
            </a:r>
          </a:p>
          <a:p>
            <a:pPr marL="688975" lvl="1" indent="-344488"/>
            <a:r>
              <a:rPr lang="en-US" sz="2000" dirty="0" smtClean="0"/>
              <a:t>Discussion of personalized health advice</a:t>
            </a:r>
          </a:p>
          <a:p>
            <a:pPr marL="688975" lvl="1" indent="-344488"/>
            <a:r>
              <a:rPr lang="en-US" sz="2000" dirty="0" smtClean="0"/>
              <a:t>Referrals for health education and preventive counseling to help you stay well</a:t>
            </a:r>
          </a:p>
          <a:p>
            <a:pPr marL="688975" lvl="1" indent="-344488"/>
            <a:r>
              <a:rPr lang="en-US" sz="2000" dirty="0" smtClean="0"/>
              <a:t>Updated health risk assessment</a:t>
            </a:r>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10</a:t>
            </a:fld>
            <a:endParaRPr lang="en-US" dirty="0"/>
          </a:p>
        </p:txBody>
      </p:sp>
    </p:spTree>
    <p:extLst>
      <p:ext uri="{BB962C8B-B14F-4D97-AF65-F5344CB8AC3E}">
        <p14:creationId xmlns:p14="http://schemas.microsoft.com/office/powerpoint/2010/main" val="389067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Abdominal Aortic Aneurysm Screening</a:t>
            </a:r>
            <a:endParaRPr lang="en-US" dirty="0"/>
          </a:p>
        </p:txBody>
      </p:sp>
      <p:sp>
        <p:nvSpPr>
          <p:cNvPr id="3" name="Content Placeholder 2"/>
          <p:cNvSpPr>
            <a:spLocks noGrp="1"/>
          </p:cNvSpPr>
          <p:nvPr>
            <p:ph idx="1"/>
          </p:nvPr>
        </p:nvSpPr>
        <p:spPr>
          <a:xfrm>
            <a:off x="374650" y="1215025"/>
            <a:ext cx="8515350" cy="4961938"/>
          </a:xfrm>
        </p:spPr>
        <p:txBody>
          <a:bodyPr>
            <a:normAutofit fontScale="92500" lnSpcReduction="10000"/>
          </a:bodyPr>
          <a:lstStyle/>
          <a:p>
            <a:pPr>
              <a:lnSpc>
                <a:spcPct val="110000"/>
              </a:lnSpc>
            </a:pPr>
            <a:r>
              <a:rPr lang="en-US" sz="3000" dirty="0" smtClean="0"/>
              <a:t>Abdominal aortic aneurysms (weak area bulges)</a:t>
            </a:r>
          </a:p>
          <a:p>
            <a:pPr>
              <a:lnSpc>
                <a:spcPct val="110000"/>
              </a:lnSpc>
            </a:pPr>
            <a:r>
              <a:rPr lang="en-US" sz="3000" dirty="0" smtClean="0"/>
              <a:t>One-time ultrasound screening </a:t>
            </a:r>
          </a:p>
          <a:p>
            <a:pPr>
              <a:lnSpc>
                <a:spcPct val="110000"/>
              </a:lnSpc>
            </a:pPr>
            <a:r>
              <a:rPr lang="en-US" sz="3000" dirty="0" smtClean="0"/>
              <a:t>You’re covered if you have Part B, and you’re at risk </a:t>
            </a:r>
          </a:p>
          <a:p>
            <a:pPr marL="688975" lvl="1" indent="-344488">
              <a:lnSpc>
                <a:spcPct val="110000"/>
              </a:lnSpc>
            </a:pPr>
            <a:r>
              <a:rPr lang="en-US" sz="2600" dirty="0" smtClean="0"/>
              <a:t>You’re considered at risk if you meet one of these criteria:</a:t>
            </a:r>
          </a:p>
          <a:p>
            <a:pPr marL="1031875" lvl="2" indent="-342900">
              <a:lnSpc>
                <a:spcPct val="110000"/>
              </a:lnSpc>
            </a:pPr>
            <a:r>
              <a:rPr lang="en-US" sz="2200" dirty="0" smtClean="0"/>
              <a:t>Family history of abdominal aortic aneurysms, or</a:t>
            </a:r>
          </a:p>
          <a:p>
            <a:pPr marL="1031875" lvl="2" indent="-342900">
              <a:lnSpc>
                <a:spcPct val="110000"/>
              </a:lnSpc>
            </a:pPr>
            <a:r>
              <a:rPr lang="en-US" sz="2200" dirty="0"/>
              <a:t>Men </a:t>
            </a:r>
            <a:r>
              <a:rPr lang="en-US" sz="2200" dirty="0" smtClean="0"/>
              <a:t>65–75 </a:t>
            </a:r>
            <a:r>
              <a:rPr lang="en-US" sz="2200" dirty="0"/>
              <a:t>who’ve smoked more than 100 </a:t>
            </a:r>
            <a:r>
              <a:rPr lang="en-US" sz="2200" dirty="0" smtClean="0"/>
              <a:t>cigarettes in their lifetime</a:t>
            </a:r>
            <a:endParaRPr lang="en-US" sz="2200" dirty="0"/>
          </a:p>
          <a:p>
            <a:pPr>
              <a:lnSpc>
                <a:spcPct val="110000"/>
              </a:lnSpc>
            </a:pPr>
            <a:r>
              <a:rPr lang="en-US" sz="3000" dirty="0" smtClean="0"/>
              <a:t>No copayment or deductible with Original Medicare </a:t>
            </a:r>
          </a:p>
          <a:p>
            <a:pPr marL="344488" indent="-344488">
              <a:lnSpc>
                <a:spcPct val="110000"/>
              </a:lnSpc>
            </a:pPr>
            <a:r>
              <a:rPr lang="en-US" sz="3000" dirty="0" smtClean="0"/>
              <a:t>No longer requires referral from </a:t>
            </a:r>
            <a:r>
              <a:rPr lang="it-IT" sz="3000" dirty="0" smtClean="0"/>
              <a:t>"Welcome to Medicare" preventive visit</a:t>
            </a:r>
          </a:p>
          <a:p>
            <a:pPr marL="688975" lvl="1" indent="-344488">
              <a:lnSpc>
                <a:spcPct val="110000"/>
              </a:lnSpc>
            </a:pPr>
            <a:r>
              <a:rPr lang="it-IT" sz="2600" dirty="0" smtClean="0"/>
              <a:t>No cost if provider accepts assignment</a:t>
            </a:r>
            <a:endParaRPr lang="en-US" sz="2600" dirty="0"/>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11</a:t>
            </a:fld>
            <a:endParaRPr lang="en-US" dirty="0"/>
          </a:p>
        </p:txBody>
      </p:sp>
    </p:spTree>
    <p:extLst>
      <p:ext uri="{BB962C8B-B14F-4D97-AF65-F5344CB8AC3E}">
        <p14:creationId xmlns:p14="http://schemas.microsoft.com/office/powerpoint/2010/main" val="255474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9" y="0"/>
            <a:ext cx="8657771" cy="1039661"/>
          </a:xfrm>
        </p:spPr>
        <p:txBody>
          <a:bodyPr>
            <a:normAutofit fontScale="90000"/>
          </a:bodyPr>
          <a:lstStyle/>
          <a:p>
            <a:r>
              <a:rPr lang="en-US" dirty="0" smtClean="0"/>
              <a:t>Alcohol Misuse Screening and Counseling</a:t>
            </a:r>
            <a:endParaRPr lang="en-US" dirty="0"/>
          </a:p>
        </p:txBody>
      </p:sp>
      <p:sp>
        <p:nvSpPr>
          <p:cNvPr id="3" name="Content Placeholder 2"/>
          <p:cNvSpPr>
            <a:spLocks noGrp="1"/>
          </p:cNvSpPr>
          <p:nvPr>
            <p:ph idx="1"/>
          </p:nvPr>
        </p:nvSpPr>
        <p:spPr>
          <a:xfrm>
            <a:off x="374650" y="1215025"/>
            <a:ext cx="8515350" cy="4961938"/>
          </a:xfrm>
        </p:spPr>
        <p:txBody>
          <a:bodyPr>
            <a:normAutofit/>
          </a:bodyPr>
          <a:lstStyle/>
          <a:p>
            <a:r>
              <a:rPr lang="en-US" dirty="0" smtClean="0"/>
              <a:t>Annual screening </a:t>
            </a:r>
          </a:p>
          <a:p>
            <a:pPr marL="688975" lvl="1" indent="-344488"/>
            <a:r>
              <a:rPr lang="en-US" dirty="0" smtClean="0"/>
              <a:t>Up to 4 face-to-face counseling sessions if you</a:t>
            </a:r>
          </a:p>
          <a:p>
            <a:pPr marL="1031875" lvl="2" indent="-342900"/>
            <a:r>
              <a:rPr lang="en-US" sz="2400" dirty="0" smtClean="0"/>
              <a:t>Misuse alcohol, but don’t meet criteria for alcohol dependence</a:t>
            </a:r>
          </a:p>
          <a:p>
            <a:pPr marL="1031875" lvl="2" indent="-342900"/>
            <a:r>
              <a:rPr lang="en-US" sz="2400" dirty="0" smtClean="0"/>
              <a:t>Are competent and alert when counseled</a:t>
            </a:r>
          </a:p>
          <a:p>
            <a:pPr marL="688975" lvl="1" indent="-344488"/>
            <a:r>
              <a:rPr lang="en-US" dirty="0" smtClean="0"/>
              <a:t>Counseling must be furnished </a:t>
            </a:r>
          </a:p>
          <a:p>
            <a:pPr marL="1031875" lvl="2" indent="-342900"/>
            <a:r>
              <a:rPr lang="en-US" sz="2400" dirty="0"/>
              <a:t>By a qualified primary care provider </a:t>
            </a:r>
          </a:p>
          <a:p>
            <a:pPr marL="1031875" lvl="2" indent="-342900"/>
            <a:r>
              <a:rPr lang="en-US" sz="2400" dirty="0"/>
              <a:t>In a primary care setting</a:t>
            </a:r>
          </a:p>
          <a:p>
            <a:r>
              <a:rPr lang="en-US" dirty="0" smtClean="0"/>
              <a:t>Medicare doesn't identify specific screening tool</a:t>
            </a:r>
          </a:p>
          <a:p>
            <a:r>
              <a:rPr lang="en-US" dirty="0"/>
              <a:t>No </a:t>
            </a:r>
            <a:r>
              <a:rPr lang="en-US" dirty="0" smtClean="0"/>
              <a:t>cost if provider accepts assignment</a:t>
            </a:r>
            <a:endParaRPr lang="en-US" dirty="0"/>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12</a:t>
            </a:fld>
            <a:endParaRPr lang="en-US" dirty="0"/>
          </a:p>
        </p:txBody>
      </p:sp>
    </p:spTree>
    <p:extLst>
      <p:ext uri="{BB962C8B-B14F-4D97-AF65-F5344CB8AC3E}">
        <p14:creationId xmlns:p14="http://schemas.microsoft.com/office/powerpoint/2010/main" val="3604328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Mass Measurement</a:t>
            </a:r>
            <a:endParaRPr lang="en-US" dirty="0"/>
          </a:p>
        </p:txBody>
      </p:sp>
      <p:sp>
        <p:nvSpPr>
          <p:cNvPr id="3" name="Content Placeholder 2"/>
          <p:cNvSpPr>
            <a:spLocks noGrp="1"/>
          </p:cNvSpPr>
          <p:nvPr>
            <p:ph idx="1"/>
          </p:nvPr>
        </p:nvSpPr>
        <p:spPr>
          <a:xfrm>
            <a:off x="127591" y="1166661"/>
            <a:ext cx="8782494" cy="5316690"/>
          </a:xfrm>
        </p:spPr>
        <p:txBody>
          <a:bodyPr>
            <a:normAutofit fontScale="92500" lnSpcReduction="10000"/>
          </a:bodyPr>
          <a:lstStyle/>
          <a:p>
            <a:pPr>
              <a:lnSpc>
                <a:spcPct val="110000"/>
              </a:lnSpc>
            </a:pPr>
            <a:r>
              <a:rPr lang="en-US" sz="2400" dirty="0" smtClean="0"/>
              <a:t>Measures bone density</a:t>
            </a:r>
          </a:p>
          <a:p>
            <a:pPr marL="688975" lvl="1" indent="-344488">
              <a:lnSpc>
                <a:spcPct val="110000"/>
              </a:lnSpc>
            </a:pPr>
            <a:r>
              <a:rPr lang="en-US" sz="1900" dirty="0" smtClean="0"/>
              <a:t>Osteoporosis is a disease that thins and weakens the bones</a:t>
            </a:r>
          </a:p>
          <a:p>
            <a:pPr>
              <a:lnSpc>
                <a:spcPct val="110000"/>
              </a:lnSpc>
            </a:pPr>
            <a:r>
              <a:rPr lang="en-US" sz="2400" dirty="0" smtClean="0"/>
              <a:t>Covered if you’re at risk for osteoporosis or meet one or more of these conditions</a:t>
            </a:r>
          </a:p>
          <a:p>
            <a:pPr marL="688975" lvl="1" indent="-344488">
              <a:lnSpc>
                <a:spcPct val="110000"/>
              </a:lnSpc>
            </a:pPr>
            <a:r>
              <a:rPr lang="en-US" sz="1900" dirty="0"/>
              <a:t>You’re </a:t>
            </a:r>
            <a:r>
              <a:rPr lang="en-US" sz="1900" dirty="0" smtClean="0"/>
              <a:t>a woman whose doctor or qualified health </a:t>
            </a:r>
            <a:r>
              <a:rPr lang="en-US" sz="1900" dirty="0"/>
              <a:t>care </a:t>
            </a:r>
            <a:r>
              <a:rPr lang="en-US" sz="1900" dirty="0" smtClean="0"/>
              <a:t>provider determines you’re estrogen deficient </a:t>
            </a:r>
            <a:r>
              <a:rPr lang="en-US" sz="1900" dirty="0"/>
              <a:t>and at risk for osteoporosis based on your medical history </a:t>
            </a:r>
            <a:r>
              <a:rPr lang="en-US" sz="1900" dirty="0" smtClean="0"/>
              <a:t>and other findings</a:t>
            </a:r>
            <a:endParaRPr lang="en-US" sz="1900" dirty="0"/>
          </a:p>
          <a:p>
            <a:pPr marL="688975" lvl="1" indent="-344488">
              <a:lnSpc>
                <a:spcPct val="110000"/>
              </a:lnSpc>
            </a:pPr>
            <a:r>
              <a:rPr lang="en-US" sz="1900" dirty="0" smtClean="0"/>
              <a:t>Your X-rays show possible osteoporosis, osteopenia, or vertebral abnormalities</a:t>
            </a:r>
          </a:p>
          <a:p>
            <a:pPr marL="688975" lvl="1" indent="-344488">
              <a:lnSpc>
                <a:spcPct val="110000"/>
              </a:lnSpc>
            </a:pPr>
            <a:r>
              <a:rPr lang="en-US" sz="1900" dirty="0" smtClean="0"/>
              <a:t>You’re taking prednisone or steroid-type drugs for more than 3 months</a:t>
            </a:r>
          </a:p>
          <a:p>
            <a:pPr marL="688975" lvl="1" indent="-344488">
              <a:lnSpc>
                <a:spcPct val="110000"/>
              </a:lnSpc>
            </a:pPr>
            <a:r>
              <a:rPr lang="en-US" sz="1900" dirty="0" smtClean="0"/>
              <a:t>You have primary hyperparathyroidism </a:t>
            </a:r>
          </a:p>
          <a:p>
            <a:pPr marL="688975" lvl="1" indent="-344488">
              <a:lnSpc>
                <a:spcPct val="110000"/>
              </a:lnSpc>
            </a:pPr>
            <a:r>
              <a:rPr lang="en-US" sz="1900" dirty="0" smtClean="0"/>
              <a:t>You’re being monitored to assess your response to </a:t>
            </a:r>
            <a:r>
              <a:rPr lang="en-US" sz="1900" dirty="0"/>
              <a:t>U.S. Food and Drug </a:t>
            </a:r>
            <a:r>
              <a:rPr lang="en-US" sz="1900" dirty="0" smtClean="0"/>
              <a:t>Administration-approved osteoporosis drug therapy</a:t>
            </a:r>
          </a:p>
          <a:p>
            <a:pPr>
              <a:lnSpc>
                <a:spcPct val="110000"/>
              </a:lnSpc>
            </a:pPr>
            <a:r>
              <a:rPr lang="en-US" sz="2400" dirty="0" smtClean="0"/>
              <a:t>Every 24 months (more often if medically necessary)</a:t>
            </a:r>
          </a:p>
          <a:p>
            <a:pPr>
              <a:lnSpc>
                <a:spcPct val="110000"/>
              </a:lnSpc>
            </a:pPr>
            <a:r>
              <a:rPr lang="en-US" sz="2400" dirty="0" smtClean="0"/>
              <a:t>No cost if provider accepts assignment</a:t>
            </a:r>
            <a:endParaRPr lang="en-US" sz="2400" dirty="0"/>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13</a:t>
            </a:fld>
            <a:endParaRPr lang="en-US" dirty="0"/>
          </a:p>
        </p:txBody>
      </p:sp>
    </p:spTree>
    <p:extLst>
      <p:ext uri="{BB962C8B-B14F-4D97-AF65-F5344CB8AC3E}">
        <p14:creationId xmlns:p14="http://schemas.microsoft.com/office/powerpoint/2010/main" val="139956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Breast Cancer Screening (Mammograms)</a:t>
            </a:r>
            <a:endParaRPr lang="en-US" dirty="0"/>
          </a:p>
        </p:txBody>
      </p:sp>
      <p:sp>
        <p:nvSpPr>
          <p:cNvPr id="3" name="Content Placeholder 2"/>
          <p:cNvSpPr>
            <a:spLocks noGrp="1"/>
          </p:cNvSpPr>
          <p:nvPr>
            <p:ph idx="1"/>
          </p:nvPr>
        </p:nvSpPr>
        <p:spPr/>
        <p:txBody>
          <a:bodyPr>
            <a:normAutofit/>
          </a:bodyPr>
          <a:lstStyle/>
          <a:p>
            <a:r>
              <a:rPr lang="en-US" dirty="0" smtClean="0"/>
              <a:t>Covered for all women with Medicare</a:t>
            </a:r>
          </a:p>
          <a:p>
            <a:pPr marL="688975" lvl="1" indent="-336550"/>
            <a:r>
              <a:rPr lang="en-US" dirty="0" smtClean="0"/>
              <a:t>One baseline mammogram </a:t>
            </a:r>
          </a:p>
          <a:p>
            <a:pPr marL="1031875" lvl="2" indent="-342900"/>
            <a:r>
              <a:rPr lang="en-US" sz="2400" dirty="0" smtClean="0"/>
              <a:t>Between ages 35-39</a:t>
            </a:r>
          </a:p>
          <a:p>
            <a:pPr marL="688975" lvl="1" indent="-336550"/>
            <a:r>
              <a:rPr lang="en-US" dirty="0"/>
              <a:t>Once a year starting at 40</a:t>
            </a:r>
          </a:p>
          <a:p>
            <a:r>
              <a:rPr lang="en-US" dirty="0"/>
              <a:t>No cost if provider accepts </a:t>
            </a:r>
            <a:r>
              <a:rPr lang="en-US" dirty="0" smtClean="0"/>
              <a:t>assignment</a:t>
            </a:r>
            <a:endParaRPr lang="en-US" dirty="0"/>
          </a:p>
        </p:txBody>
      </p:sp>
      <p:sp>
        <p:nvSpPr>
          <p:cNvPr id="4" name="TextBox 3"/>
          <p:cNvSpPr txBox="1"/>
          <p:nvPr/>
        </p:nvSpPr>
        <p:spPr>
          <a:xfrm>
            <a:off x="628650" y="4419600"/>
            <a:ext cx="7886700" cy="1569660"/>
          </a:xfrm>
          <a:prstGeom prst="rect">
            <a:avLst/>
          </a:prstGeom>
          <a:solidFill>
            <a:schemeClr val="tx2">
              <a:lumMod val="75000"/>
            </a:schemeClr>
          </a:solidFill>
        </p:spPr>
        <p:txBody>
          <a:bodyPr wrap="square" rtlCol="0">
            <a:spAutoFit/>
          </a:bodyPr>
          <a:lstStyle/>
          <a:p>
            <a:pPr lvl="0" defTabSz="685800">
              <a:spcBef>
                <a:spcPts val="600"/>
              </a:spcBef>
            </a:pPr>
            <a:r>
              <a:rPr lang="en-US" sz="3200" b="1" dirty="0">
                <a:solidFill>
                  <a:schemeClr val="bg1"/>
                </a:solidFill>
              </a:rPr>
              <a:t>NOTE:</a:t>
            </a:r>
            <a:r>
              <a:rPr lang="en-US" sz="3200" dirty="0">
                <a:solidFill>
                  <a:schemeClr val="bg1"/>
                </a:solidFill>
              </a:rPr>
              <a:t> Diagnostic mammograms are covered if you have signs/symptoms or history of breast </a:t>
            </a:r>
            <a:r>
              <a:rPr lang="en-US" sz="3200" dirty="0" smtClean="0">
                <a:solidFill>
                  <a:schemeClr val="bg1"/>
                </a:solidFill>
              </a:rPr>
              <a:t>disease.</a:t>
            </a:r>
            <a:endParaRPr lang="en-US" sz="3200" dirty="0">
              <a:solidFill>
                <a:schemeClr val="bg1"/>
              </a:solidFill>
            </a:endParaRPr>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14</a:t>
            </a:fld>
            <a:endParaRPr lang="en-US" dirty="0"/>
          </a:p>
        </p:txBody>
      </p:sp>
    </p:spTree>
    <p:extLst>
      <p:ext uri="{BB962C8B-B14F-4D97-AF65-F5344CB8AC3E}">
        <p14:creationId xmlns:p14="http://schemas.microsoft.com/office/powerpoint/2010/main" val="39661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0"/>
            <a:ext cx="8839200" cy="1039661"/>
          </a:xfrm>
        </p:spPr>
        <p:txBody>
          <a:bodyPr>
            <a:normAutofit fontScale="90000"/>
          </a:bodyPr>
          <a:lstStyle/>
          <a:p>
            <a:r>
              <a:rPr lang="en-US" dirty="0"/>
              <a:t>Cardiovascular </a:t>
            </a:r>
            <a:r>
              <a:rPr lang="en-US" dirty="0" smtClean="0"/>
              <a:t>Disease </a:t>
            </a:r>
            <a:br>
              <a:rPr lang="en-US" dirty="0" smtClean="0"/>
            </a:br>
            <a:r>
              <a:rPr lang="en-US" dirty="0" smtClean="0"/>
              <a:t>(Behavioral </a:t>
            </a:r>
            <a:r>
              <a:rPr lang="en-US" dirty="0"/>
              <a:t>T</a:t>
            </a:r>
            <a:r>
              <a:rPr lang="en-US" dirty="0" smtClean="0"/>
              <a:t>herapy)</a:t>
            </a:r>
            <a:endParaRPr lang="en-US" dirty="0"/>
          </a:p>
        </p:txBody>
      </p:sp>
      <p:sp>
        <p:nvSpPr>
          <p:cNvPr id="3" name="Content Placeholder 2"/>
          <p:cNvSpPr>
            <a:spLocks noGrp="1"/>
          </p:cNvSpPr>
          <p:nvPr>
            <p:ph idx="1"/>
          </p:nvPr>
        </p:nvSpPr>
        <p:spPr/>
        <p:txBody>
          <a:bodyPr>
            <a:normAutofit lnSpcReduction="10000"/>
          </a:bodyPr>
          <a:lstStyle/>
          <a:p>
            <a:pPr>
              <a:lnSpc>
                <a:spcPct val="110000"/>
              </a:lnSpc>
            </a:pPr>
            <a:r>
              <a:rPr lang="en-US" dirty="0" smtClean="0"/>
              <a:t>One CVD risk reduction visit per year </a:t>
            </a:r>
          </a:p>
          <a:p>
            <a:pPr marL="688975" lvl="1" indent="-344488">
              <a:lnSpc>
                <a:spcPct val="110000"/>
              </a:lnSpc>
            </a:pPr>
            <a:r>
              <a:rPr lang="en-US" dirty="0" smtClean="0"/>
              <a:t>Behavioral therapy</a:t>
            </a:r>
          </a:p>
          <a:p>
            <a:pPr marL="688975" lvl="1" indent="-344488">
              <a:lnSpc>
                <a:spcPct val="110000"/>
              </a:lnSpc>
            </a:pPr>
            <a:r>
              <a:rPr lang="en-US" dirty="0" smtClean="0"/>
              <a:t>Provided by a primary care provider in a primary care setting</a:t>
            </a:r>
          </a:p>
          <a:p>
            <a:pPr>
              <a:lnSpc>
                <a:spcPct val="110000"/>
              </a:lnSpc>
            </a:pPr>
            <a:r>
              <a:rPr lang="en-US" dirty="0" smtClean="0"/>
              <a:t>The visit includes these components:</a:t>
            </a:r>
          </a:p>
          <a:p>
            <a:pPr marL="688975" lvl="1" indent="-344488">
              <a:lnSpc>
                <a:spcPct val="110000"/>
              </a:lnSpc>
            </a:pPr>
            <a:r>
              <a:rPr lang="en-US" dirty="0"/>
              <a:t>Encouraging aspirin use if benefits outweigh risks</a:t>
            </a:r>
          </a:p>
          <a:p>
            <a:pPr marL="688975" lvl="1" indent="-344488">
              <a:lnSpc>
                <a:spcPct val="110000"/>
              </a:lnSpc>
            </a:pPr>
            <a:r>
              <a:rPr lang="en-US" dirty="0"/>
              <a:t>Screening for high blood pressure</a:t>
            </a:r>
          </a:p>
          <a:p>
            <a:pPr marL="688975" lvl="1" indent="-344488">
              <a:lnSpc>
                <a:spcPct val="110000"/>
              </a:lnSpc>
            </a:pPr>
            <a:r>
              <a:rPr lang="en-US" dirty="0"/>
              <a:t>Intensive behavioral counseling to promote healthy diet</a:t>
            </a:r>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15</a:t>
            </a:fld>
            <a:endParaRPr lang="en-US" dirty="0"/>
          </a:p>
        </p:txBody>
      </p:sp>
    </p:spTree>
    <p:extLst>
      <p:ext uri="{BB962C8B-B14F-4D97-AF65-F5344CB8AC3E}">
        <p14:creationId xmlns:p14="http://schemas.microsoft.com/office/powerpoint/2010/main" val="621532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Cardiovascular Disease Screenings</a:t>
            </a:r>
            <a:endParaRPr lang="en-US" dirty="0"/>
          </a:p>
        </p:txBody>
      </p:sp>
      <p:sp>
        <p:nvSpPr>
          <p:cNvPr id="3" name="Content Placeholder 2"/>
          <p:cNvSpPr>
            <a:spLocks noGrp="1"/>
          </p:cNvSpPr>
          <p:nvPr>
            <p:ph idx="1"/>
          </p:nvPr>
        </p:nvSpPr>
        <p:spPr/>
        <p:txBody>
          <a:bodyPr>
            <a:normAutofit fontScale="85000" lnSpcReduction="20000"/>
          </a:bodyPr>
          <a:lstStyle/>
          <a:p>
            <a:pPr>
              <a:lnSpc>
                <a:spcPct val="120000"/>
              </a:lnSpc>
            </a:pPr>
            <a:r>
              <a:rPr lang="en-US" sz="3300" dirty="0" smtClean="0"/>
              <a:t>Blood test for early risk detection</a:t>
            </a:r>
          </a:p>
          <a:p>
            <a:pPr marL="688975" lvl="1" indent="-344488">
              <a:lnSpc>
                <a:spcPct val="120000"/>
              </a:lnSpc>
              <a:tabLst>
                <a:tab pos="509588" algn="l"/>
              </a:tabLst>
            </a:pPr>
            <a:r>
              <a:rPr lang="en-US" dirty="0" smtClean="0"/>
              <a:t>Heart disease</a:t>
            </a:r>
          </a:p>
          <a:p>
            <a:pPr marL="688975" lvl="1" indent="-344488">
              <a:lnSpc>
                <a:spcPct val="120000"/>
              </a:lnSpc>
              <a:tabLst>
                <a:tab pos="509588" algn="l"/>
              </a:tabLst>
            </a:pPr>
            <a:r>
              <a:rPr lang="en-US" dirty="0" smtClean="0"/>
              <a:t>Stroke</a:t>
            </a:r>
          </a:p>
          <a:p>
            <a:pPr>
              <a:lnSpc>
                <a:spcPct val="120000"/>
              </a:lnSpc>
            </a:pPr>
            <a:r>
              <a:rPr lang="en-US" sz="3300" dirty="0"/>
              <a:t>M</a:t>
            </a:r>
            <a:r>
              <a:rPr lang="en-US" sz="3300" dirty="0" smtClean="0"/>
              <a:t>edicare covers </a:t>
            </a:r>
          </a:p>
          <a:p>
            <a:pPr marL="688975" lvl="1" indent="-344488">
              <a:lnSpc>
                <a:spcPct val="120000"/>
              </a:lnSpc>
            </a:pPr>
            <a:r>
              <a:rPr lang="en-US" dirty="0"/>
              <a:t>Lipid panel </a:t>
            </a:r>
            <a:r>
              <a:rPr lang="en-US" dirty="0" smtClean="0"/>
              <a:t>test that </a:t>
            </a:r>
            <a:r>
              <a:rPr lang="en-US" dirty="0"/>
              <a:t>includes:	</a:t>
            </a:r>
            <a:endParaRPr lang="en-US" dirty="0" smtClean="0"/>
          </a:p>
          <a:p>
            <a:pPr marL="1031875" lvl="2" indent="-342900">
              <a:lnSpc>
                <a:spcPct val="120000"/>
              </a:lnSpc>
            </a:pPr>
            <a:r>
              <a:rPr lang="en-US" sz="2400" dirty="0" smtClean="0"/>
              <a:t>Total cholesterol</a:t>
            </a:r>
          </a:p>
          <a:p>
            <a:pPr marL="1031875" lvl="2" indent="-342900">
              <a:lnSpc>
                <a:spcPct val="120000"/>
              </a:lnSpc>
            </a:pPr>
            <a:r>
              <a:rPr lang="en-US" sz="2400" dirty="0" smtClean="0"/>
              <a:t>High-density lipoproteins </a:t>
            </a:r>
          </a:p>
          <a:p>
            <a:pPr marL="1031875" lvl="2" indent="-342900">
              <a:lnSpc>
                <a:spcPct val="120000"/>
              </a:lnSpc>
            </a:pPr>
            <a:r>
              <a:rPr lang="en-US" sz="2400" dirty="0" smtClean="0"/>
              <a:t>Triglycerides</a:t>
            </a:r>
          </a:p>
          <a:p>
            <a:pPr>
              <a:lnSpc>
                <a:spcPct val="120000"/>
              </a:lnSpc>
            </a:pPr>
            <a:r>
              <a:rPr lang="en-US" sz="3300" dirty="0" smtClean="0"/>
              <a:t>Covered once every 5 years</a:t>
            </a:r>
          </a:p>
          <a:p>
            <a:pPr>
              <a:lnSpc>
                <a:spcPct val="120000"/>
              </a:lnSpc>
            </a:pPr>
            <a:r>
              <a:rPr lang="en-US" sz="3300" dirty="0"/>
              <a:t>No </a:t>
            </a:r>
            <a:r>
              <a:rPr lang="en-US" sz="3300" dirty="0" smtClean="0"/>
              <a:t>copayment or deductible if your </a:t>
            </a:r>
            <a:r>
              <a:rPr lang="en-US" sz="3300" dirty="0"/>
              <a:t>provider accepts assignment</a:t>
            </a:r>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16</a:t>
            </a:fld>
            <a:endParaRPr lang="en-US" dirty="0"/>
          </a:p>
        </p:txBody>
      </p:sp>
    </p:spTree>
    <p:extLst>
      <p:ext uri="{BB962C8B-B14F-4D97-AF65-F5344CB8AC3E}">
        <p14:creationId xmlns:p14="http://schemas.microsoft.com/office/powerpoint/2010/main" val="347988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0"/>
            <a:ext cx="8214360" cy="1039661"/>
          </a:xfrm>
        </p:spPr>
        <p:txBody>
          <a:bodyPr>
            <a:normAutofit fontScale="90000"/>
          </a:bodyPr>
          <a:lstStyle/>
          <a:p>
            <a:r>
              <a:rPr lang="en-US" dirty="0" smtClean="0"/>
              <a:t>Cervical and Vaginal Cancer Screenings</a:t>
            </a:r>
            <a:endParaRPr lang="en-US" dirty="0"/>
          </a:p>
        </p:txBody>
      </p:sp>
      <p:sp>
        <p:nvSpPr>
          <p:cNvPr id="3" name="Content Placeholder 2"/>
          <p:cNvSpPr>
            <a:spLocks noGrp="1"/>
          </p:cNvSpPr>
          <p:nvPr>
            <p:ph idx="1"/>
          </p:nvPr>
        </p:nvSpPr>
        <p:spPr/>
        <p:txBody>
          <a:bodyPr/>
          <a:lstStyle/>
          <a:p>
            <a:r>
              <a:rPr lang="en-US" dirty="0" smtClean="0"/>
              <a:t>Pap tests and pelvic exams with clinical breast exam</a:t>
            </a:r>
          </a:p>
          <a:p>
            <a:pPr marL="688975" lvl="1" indent="-344488"/>
            <a:r>
              <a:rPr lang="en-US" dirty="0" smtClean="0"/>
              <a:t>Pap tests help find cervical and vaginal cancer</a:t>
            </a:r>
          </a:p>
          <a:p>
            <a:pPr marL="688975" lvl="1" indent="-344488"/>
            <a:r>
              <a:rPr lang="en-US" dirty="0" smtClean="0"/>
              <a:t>Screening pelvic exam helps find fibroids and ovarian cancers</a:t>
            </a:r>
          </a:p>
          <a:p>
            <a:pPr marL="688975" lvl="1" indent="-344488"/>
            <a:r>
              <a:rPr lang="en-US" dirty="0" smtClean="0"/>
              <a:t>Clinical breast exam helps detect masses, lumps, and breast cancer</a:t>
            </a:r>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17</a:t>
            </a:fld>
            <a:endParaRPr lang="en-US" dirty="0"/>
          </a:p>
        </p:txBody>
      </p:sp>
    </p:spTree>
    <p:extLst>
      <p:ext uri="{BB962C8B-B14F-4D97-AF65-F5344CB8AC3E}">
        <p14:creationId xmlns:p14="http://schemas.microsoft.com/office/powerpoint/2010/main" val="674344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Cervical and Vaginal Cancer </a:t>
            </a:r>
            <a:br>
              <a:rPr lang="en-US" dirty="0" smtClean="0"/>
            </a:br>
            <a:r>
              <a:rPr lang="en-US" dirty="0" smtClean="0"/>
              <a:t>Screenings (continued)</a:t>
            </a:r>
            <a:endParaRPr lang="en-US" dirty="0"/>
          </a:p>
        </p:txBody>
      </p:sp>
      <p:sp>
        <p:nvSpPr>
          <p:cNvPr id="3" name="Content Placeholder 2"/>
          <p:cNvSpPr>
            <a:spLocks noGrp="1"/>
          </p:cNvSpPr>
          <p:nvPr>
            <p:ph idx="1"/>
          </p:nvPr>
        </p:nvSpPr>
        <p:spPr/>
        <p:txBody>
          <a:bodyPr>
            <a:noAutofit/>
          </a:bodyPr>
          <a:lstStyle/>
          <a:p>
            <a:r>
              <a:rPr lang="en-US" sz="2800" dirty="0" smtClean="0"/>
              <a:t>Covered for all women </a:t>
            </a:r>
          </a:p>
          <a:p>
            <a:pPr marL="688975" lvl="1" indent="-344488"/>
            <a:r>
              <a:rPr lang="en-US" sz="2600" dirty="0" smtClean="0"/>
              <a:t>Once every 24 months</a:t>
            </a:r>
          </a:p>
          <a:p>
            <a:pPr marL="688975" lvl="1" indent="-344488"/>
            <a:r>
              <a:rPr lang="en-US" sz="2600" dirty="0" smtClean="0"/>
              <a:t>Once every 12 months, if you’re either</a:t>
            </a:r>
          </a:p>
          <a:p>
            <a:pPr marL="1031875" lvl="2" indent="-342900"/>
            <a:r>
              <a:rPr lang="en-US" sz="2400" dirty="0" smtClean="0"/>
              <a:t>At </a:t>
            </a:r>
            <a:r>
              <a:rPr lang="en-US" sz="2400" dirty="0" smtClean="0"/>
              <a:t>high-risk </a:t>
            </a:r>
            <a:r>
              <a:rPr lang="en-US" sz="2400" dirty="0" smtClean="0"/>
              <a:t>for cervical or vaginal cancer </a:t>
            </a:r>
          </a:p>
          <a:p>
            <a:pPr marL="1031875" lvl="2" indent="-342900"/>
            <a:r>
              <a:rPr lang="en-US" sz="2400" dirty="0" smtClean="0"/>
              <a:t>Of childbearing age, and had an abnormal Pap test in </a:t>
            </a:r>
            <a:br>
              <a:rPr lang="en-US" sz="2400" dirty="0" smtClean="0"/>
            </a:br>
            <a:r>
              <a:rPr lang="en-US" sz="2400" dirty="0" smtClean="0"/>
              <a:t>past 36 months</a:t>
            </a:r>
          </a:p>
          <a:p>
            <a:r>
              <a:rPr lang="en-US" sz="2800" dirty="0"/>
              <a:t>Part B also covers human </a:t>
            </a:r>
            <a:r>
              <a:rPr lang="en-US" sz="2800" dirty="0" smtClean="0"/>
              <a:t>papillomavirus (HPV) tests (</a:t>
            </a:r>
            <a:r>
              <a:rPr lang="en-US" sz="2800" dirty="0"/>
              <a:t>as part of Pap tests</a:t>
            </a:r>
            <a:r>
              <a:rPr lang="en-US" sz="2800" dirty="0" smtClean="0"/>
              <a:t>) </a:t>
            </a:r>
          </a:p>
          <a:p>
            <a:pPr marL="688975" lvl="1" indent="-344488"/>
            <a:r>
              <a:rPr lang="en-US" sz="2600" dirty="0"/>
              <a:t>Once every 5 years if you’re </a:t>
            </a:r>
            <a:r>
              <a:rPr lang="en-US" sz="2600" dirty="0" smtClean="0"/>
              <a:t>30-65 </a:t>
            </a:r>
            <a:r>
              <a:rPr lang="en-US" sz="2600" dirty="0"/>
              <a:t>without HPV symptoms</a:t>
            </a:r>
          </a:p>
          <a:p>
            <a:pPr marL="1031875" lvl="2" indent="-342900"/>
            <a:r>
              <a:rPr lang="en-US" sz="2400" dirty="0"/>
              <a:t>No </a:t>
            </a:r>
            <a:r>
              <a:rPr lang="en-US" sz="2400" dirty="0" smtClean="0"/>
              <a:t>cost if provider accepts assignment</a:t>
            </a:r>
            <a:endParaRPr lang="en-US" sz="2400" dirty="0"/>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18</a:t>
            </a:fld>
            <a:endParaRPr lang="en-US" dirty="0"/>
          </a:p>
        </p:txBody>
      </p:sp>
    </p:spTree>
    <p:extLst>
      <p:ext uri="{BB962C8B-B14F-4D97-AF65-F5344CB8AC3E}">
        <p14:creationId xmlns:p14="http://schemas.microsoft.com/office/powerpoint/2010/main" val="2654641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Colorectal Cancer Screenings</a:t>
            </a:r>
            <a:endParaRPr lang="en-US" dirty="0"/>
          </a:p>
        </p:txBody>
      </p:sp>
      <p:sp>
        <p:nvSpPr>
          <p:cNvPr id="3" name="Content Placeholder 2"/>
          <p:cNvSpPr>
            <a:spLocks noGrp="1"/>
          </p:cNvSpPr>
          <p:nvPr>
            <p:ph idx="1"/>
          </p:nvPr>
        </p:nvSpPr>
        <p:spPr/>
        <p:txBody>
          <a:bodyPr/>
          <a:lstStyle/>
          <a:p>
            <a:r>
              <a:rPr lang="en-US" dirty="0" smtClean="0"/>
              <a:t>Helps prevent or find cancer early </a:t>
            </a:r>
          </a:p>
          <a:p>
            <a:r>
              <a:rPr lang="en-US" dirty="0" smtClean="0"/>
              <a:t>Helps find pre-cancerous growths</a:t>
            </a:r>
          </a:p>
          <a:p>
            <a:r>
              <a:rPr lang="en-US" dirty="0" smtClean="0"/>
              <a:t>One or more of the following tests may be covered:</a:t>
            </a:r>
          </a:p>
          <a:p>
            <a:pPr marL="688975" lvl="1" indent="-344488"/>
            <a:r>
              <a:rPr lang="en-US" dirty="0" smtClean="0"/>
              <a:t>Screening </a:t>
            </a:r>
            <a:r>
              <a:rPr lang="en-US" dirty="0"/>
              <a:t>fecal-occult blood testing </a:t>
            </a:r>
            <a:endParaRPr lang="en-US" dirty="0" smtClean="0"/>
          </a:p>
          <a:p>
            <a:pPr marL="688975" lvl="1" indent="-344488"/>
            <a:r>
              <a:rPr lang="en-US" dirty="0" smtClean="0"/>
              <a:t>Screening flexible </a:t>
            </a:r>
            <a:r>
              <a:rPr lang="en-US" dirty="0"/>
              <a:t>s</a:t>
            </a:r>
            <a:r>
              <a:rPr lang="en-US" dirty="0" smtClean="0"/>
              <a:t>igmoidoscopy</a:t>
            </a:r>
          </a:p>
          <a:p>
            <a:pPr marL="688975" lvl="1" indent="-344488"/>
            <a:r>
              <a:rPr lang="en-US" dirty="0" smtClean="0"/>
              <a:t>Screening colonoscopy</a:t>
            </a:r>
          </a:p>
          <a:p>
            <a:pPr marL="688975" lvl="1" indent="-344488"/>
            <a:r>
              <a:rPr lang="en-US" dirty="0" smtClean="0"/>
              <a:t>Barium </a:t>
            </a:r>
            <a:r>
              <a:rPr lang="en-US" dirty="0"/>
              <a:t>e</a:t>
            </a:r>
            <a:r>
              <a:rPr lang="en-US" dirty="0" smtClean="0"/>
              <a:t>nema</a:t>
            </a:r>
          </a:p>
          <a:p>
            <a:pPr marL="688975" lvl="1" indent="-344488"/>
            <a:r>
              <a:rPr lang="en-US" dirty="0" smtClean="0"/>
              <a:t>Multi-target stool DNA test </a:t>
            </a:r>
            <a:endParaRPr lang="en-US" dirty="0"/>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19</a:t>
            </a:fld>
            <a:endParaRPr lang="en-US" dirty="0"/>
          </a:p>
        </p:txBody>
      </p:sp>
    </p:spTree>
    <p:extLst>
      <p:ext uri="{BB962C8B-B14F-4D97-AF65-F5344CB8AC3E}">
        <p14:creationId xmlns:p14="http://schemas.microsoft.com/office/powerpoint/2010/main" val="158594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1"/>
          </p:nvPr>
        </p:nvSpPr>
        <p:spPr>
          <a:xfrm>
            <a:off x="628649" y="1193996"/>
            <a:ext cx="6660425" cy="4982967"/>
          </a:xfrm>
        </p:spPr>
        <p:txBody>
          <a:bodyPr/>
          <a:lstStyle/>
          <a:p>
            <a:pPr marL="0" indent="0">
              <a:buNone/>
            </a:pPr>
            <a:r>
              <a:rPr lang="en-US" sz="2800" b="1" dirty="0" smtClean="0"/>
              <a:t>Lesson 1</a:t>
            </a:r>
            <a:r>
              <a:rPr lang="en-US" sz="2800" dirty="0" smtClean="0"/>
              <a:t>—Introduction……………………………….</a:t>
            </a:r>
          </a:p>
          <a:p>
            <a:pPr marL="0" indent="0">
              <a:buNone/>
            </a:pPr>
            <a:r>
              <a:rPr lang="en-US" sz="2800" b="1" dirty="0" smtClean="0"/>
              <a:t>Lesson 2</a:t>
            </a:r>
            <a:r>
              <a:rPr lang="en-US" sz="2800" dirty="0" smtClean="0"/>
              <a:t>—What’s Covered?………………………</a:t>
            </a:r>
          </a:p>
          <a:p>
            <a:pPr marL="0" indent="0">
              <a:buNone/>
            </a:pPr>
            <a:r>
              <a:rPr lang="en-US" sz="2800" dirty="0" smtClean="0"/>
              <a:t>Preventive </a:t>
            </a:r>
            <a:r>
              <a:rPr lang="en-US" sz="2800" dirty="0"/>
              <a:t>Services </a:t>
            </a:r>
            <a:r>
              <a:rPr lang="en-US" sz="2800" dirty="0" smtClean="0"/>
              <a:t>Resources Guide………….</a:t>
            </a:r>
            <a:endParaRPr lang="en-US" sz="2800" dirty="0"/>
          </a:p>
          <a:p>
            <a:pPr marL="0" indent="0">
              <a:buNone/>
            </a:pPr>
            <a:r>
              <a:rPr lang="en-US" sz="2800" dirty="0" smtClean="0"/>
              <a:t>Acronyms…………………………………………………….</a:t>
            </a:r>
            <a:endParaRPr lang="en-US" sz="2800" dirty="0"/>
          </a:p>
        </p:txBody>
      </p:sp>
      <p:sp>
        <p:nvSpPr>
          <p:cNvPr id="4" name="Content Placeholder 3"/>
          <p:cNvSpPr>
            <a:spLocks noGrp="1"/>
          </p:cNvSpPr>
          <p:nvPr>
            <p:ph sz="half" idx="2"/>
          </p:nvPr>
        </p:nvSpPr>
        <p:spPr>
          <a:xfrm>
            <a:off x="7289074" y="1193996"/>
            <a:ext cx="1226276" cy="4982967"/>
          </a:xfrm>
        </p:spPr>
        <p:txBody>
          <a:bodyPr/>
          <a:lstStyle/>
          <a:p>
            <a:pPr marL="0" indent="0" algn="r">
              <a:buNone/>
            </a:pPr>
            <a:r>
              <a:rPr lang="en-US" sz="2800" dirty="0" smtClean="0"/>
              <a:t>4-5</a:t>
            </a:r>
          </a:p>
          <a:p>
            <a:pPr marL="0" indent="0" algn="r">
              <a:buNone/>
            </a:pPr>
            <a:r>
              <a:rPr lang="en-US" sz="2800" dirty="0" smtClean="0"/>
              <a:t>6-46</a:t>
            </a:r>
          </a:p>
          <a:p>
            <a:pPr marL="0" indent="0" algn="r">
              <a:buNone/>
            </a:pPr>
            <a:r>
              <a:rPr lang="en-US" sz="2800" dirty="0" smtClean="0"/>
              <a:t>47</a:t>
            </a:r>
          </a:p>
          <a:p>
            <a:pPr marL="0" indent="0" algn="r">
              <a:buNone/>
            </a:pPr>
            <a:r>
              <a:rPr lang="en-US" sz="2800" dirty="0" smtClean="0"/>
              <a:t>48</a:t>
            </a:r>
            <a:endParaRPr lang="en-US" sz="2800" dirty="0"/>
          </a:p>
        </p:txBody>
      </p:sp>
      <p:sp>
        <p:nvSpPr>
          <p:cNvPr id="8" name="Date Placeholder 7"/>
          <p:cNvSpPr>
            <a:spLocks noGrp="1"/>
          </p:cNvSpPr>
          <p:nvPr>
            <p:ph type="dt" sz="half" idx="13"/>
          </p:nvPr>
        </p:nvSpPr>
        <p:spPr/>
        <p:txBody>
          <a:bodyPr/>
          <a:lstStyle/>
          <a:p>
            <a:r>
              <a:rPr lang="en-US" dirty="0" smtClean="0">
                <a:solidFill>
                  <a:prstClr val="black">
                    <a:tint val="75000"/>
                  </a:prstClr>
                </a:solidFill>
              </a:rPr>
              <a:t>April 2018</a:t>
            </a:r>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r>
              <a:rPr lang="en-US" dirty="0" smtClean="0">
                <a:solidFill>
                  <a:prstClr val="black">
                    <a:tint val="75000"/>
                  </a:prstClr>
                </a:solidFill>
              </a:rPr>
              <a:t>Medicare Preventive Services</a:t>
            </a:r>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D3B75908-2BC4-4CCC-BE4B-63652A0FD379}"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87008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09" y="0"/>
            <a:ext cx="8641582" cy="1052052"/>
          </a:xfrm>
        </p:spPr>
        <p:txBody>
          <a:bodyPr>
            <a:normAutofit/>
          </a:bodyPr>
          <a:lstStyle/>
          <a:p>
            <a:r>
              <a:rPr lang="en-US" dirty="0" smtClean="0"/>
              <a:t>Colorectal Cancer </a:t>
            </a:r>
            <a:r>
              <a:rPr lang="en-US" dirty="0" smtClean="0"/>
              <a:t>Covered Screenings</a:t>
            </a:r>
            <a:endParaRPr lang="en-US" dirty="0"/>
          </a:p>
        </p:txBody>
      </p:sp>
      <p:graphicFrame>
        <p:nvGraphicFramePr>
          <p:cNvPr id="7" name="Content Placeholder 6" descr="All people with Medicare 50 and older who aren’t at high risk for colorectal cancer are covered for the following screenings:&#10;Fecal occult blood test every year&#10;Flexible sigmoidoscopy once every 4 years or 47 months have passed (unless a screening colonoscopy has been performed, and then Medicare may cover a screening sigmoidoscopy after 10 years or at least 119 months)&#10;Colonoscopy every 10 years (unless a screening flexible sigmoidoscopy has been performed, and then Medicare may cover a screening colonoscopy after at least 4 years have passed) (no minimum age)&#10;All people with Medicare 50 and older who are at high risk for colorectal cancer are covered for the following screenings:&#10;Fecal occult blood test every year&#10;Flexible sigmoidoscopy once every 4 years (or 47 months have passed) &#10;Colonoscopy once every 2 years (unless a screening flexible sigmoidoscopy has been performed and then Medicare may cover a screening colonoscopy only after at least 47 months)&#10;" title="Table: Colorectal Cancer Screenings "/>
          <p:cNvGraphicFramePr>
            <a:graphicFrameLocks noGrp="1"/>
          </p:cNvGraphicFramePr>
          <p:nvPr>
            <p:ph idx="1"/>
            <p:extLst>
              <p:ext uri="{D42A27DB-BD31-4B8C-83A1-F6EECF244321}">
                <p14:modId xmlns:p14="http://schemas.microsoft.com/office/powerpoint/2010/main" val="94205697"/>
              </p:ext>
            </p:extLst>
          </p:nvPr>
        </p:nvGraphicFramePr>
        <p:xfrm>
          <a:off x="0" y="991014"/>
          <a:ext cx="9144000" cy="5368405"/>
        </p:xfrm>
        <a:graphic>
          <a:graphicData uri="http://schemas.openxmlformats.org/drawingml/2006/table">
            <a:tbl>
              <a:tblPr firstRow="1" bandRow="1">
                <a:tableStyleId>{5C22544A-7EE6-4342-B048-85BDC9FD1C3A}</a:tableStyleId>
              </a:tblPr>
              <a:tblGrid>
                <a:gridCol w="2590800"/>
                <a:gridCol w="2331720"/>
                <a:gridCol w="2152048"/>
                <a:gridCol w="2069432"/>
              </a:tblGrid>
              <a:tr h="1034247">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400" u="none" strike="noStrike" cap="none" normalizeH="0" baseline="0" dirty="0" smtClean="0">
                          <a:ln>
                            <a:noFill/>
                          </a:ln>
                          <a:effectLst/>
                        </a:rPr>
                        <a:t>Screening Test </a:t>
                      </a:r>
                      <a:endParaRPr kumimoji="0" lang="en-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400" u="none" strike="noStrike" cap="none" normalizeH="0" baseline="0" dirty="0" smtClean="0">
                          <a:ln>
                            <a:noFill/>
                          </a:ln>
                          <a:effectLst/>
                        </a:rPr>
                        <a:t>If Normal Risk</a:t>
                      </a:r>
                      <a:br>
                        <a:rPr kumimoji="0" lang="en-US" sz="2400" u="none" strike="noStrike" cap="none" normalizeH="0" baseline="0" dirty="0" smtClean="0">
                          <a:ln>
                            <a:noFill/>
                          </a:ln>
                          <a:effectLst/>
                        </a:rPr>
                      </a:br>
                      <a:r>
                        <a:rPr kumimoji="0" lang="en-US" sz="2400" u="none" strike="noStrike" cap="none" normalizeH="0" baseline="0" dirty="0" smtClean="0">
                          <a:ln>
                            <a:noFill/>
                          </a:ln>
                          <a:effectLst/>
                        </a:rPr>
                        <a:t>Covered Once Every</a:t>
                      </a:r>
                      <a:endParaRPr kumimoji="0" lang="en-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400" u="none" strike="noStrike" cap="none" normalizeH="0" baseline="0" dirty="0" smtClean="0">
                          <a:ln>
                            <a:noFill/>
                          </a:ln>
                          <a:effectLst/>
                        </a:rPr>
                        <a:t>If </a:t>
                      </a:r>
                      <a:r>
                        <a:rPr kumimoji="0" lang="en-US" sz="2400" u="none" strike="noStrike" cap="none" normalizeH="0" baseline="0" dirty="0" smtClean="0">
                          <a:ln>
                            <a:noFill/>
                          </a:ln>
                          <a:effectLst/>
                        </a:rPr>
                        <a:t>High-Risk</a:t>
                      </a:r>
                      <a:r>
                        <a:rPr kumimoji="0" lang="en-US" sz="2400" u="none" strike="noStrike" cap="none" normalizeH="0" baseline="0" dirty="0" smtClean="0">
                          <a:ln>
                            <a:noFill/>
                          </a:ln>
                          <a:effectLst/>
                        </a:rPr>
                        <a:t>,</a:t>
                      </a:r>
                      <a:br>
                        <a:rPr kumimoji="0" lang="en-US" sz="2400" u="none" strike="noStrike" cap="none" normalizeH="0" baseline="0" dirty="0" smtClean="0">
                          <a:ln>
                            <a:noFill/>
                          </a:ln>
                          <a:effectLst/>
                        </a:rPr>
                      </a:br>
                      <a:r>
                        <a:rPr kumimoji="0" lang="en-US" sz="2400" u="none" strike="noStrike" cap="none" normalizeH="0" baseline="0" dirty="0" smtClean="0">
                          <a:ln>
                            <a:noFill/>
                          </a:ln>
                          <a:effectLst/>
                        </a:rPr>
                        <a:t>Covered Once Every</a:t>
                      </a:r>
                      <a:endParaRPr kumimoji="0" lang="en-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400" u="none" strike="noStrike" cap="none" normalizeH="0" baseline="0" dirty="0" smtClean="0">
                          <a:ln>
                            <a:noFill/>
                          </a:ln>
                          <a:effectLst/>
                        </a:rPr>
                        <a:t>You Pay </a:t>
                      </a:r>
                      <a:endParaRPr kumimoji="0" lang="en-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r>
              <a:tr h="1264080">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kern="1200" cap="none" normalizeH="0" baseline="0" dirty="0" smtClean="0">
                          <a:ln>
                            <a:noFill/>
                          </a:ln>
                          <a:solidFill>
                            <a:schemeClr val="dk1"/>
                          </a:solidFill>
                          <a:effectLst/>
                          <a:latin typeface="+mn-lt"/>
                          <a:ea typeface="+mn-ea"/>
                          <a:cs typeface="+mn-cs"/>
                        </a:rPr>
                        <a:t>Screening fecal-occult blood testing </a:t>
                      </a:r>
                      <a:r>
                        <a:rPr kumimoji="0" lang="en-US" sz="2000" u="none" strike="noStrike" kern="1200" cap="none" normalizeH="0" baseline="0" dirty="0" smtClean="0">
                          <a:ln>
                            <a:noFill/>
                          </a:ln>
                          <a:solidFill>
                            <a:schemeClr val="dk1"/>
                          </a:solidFill>
                          <a:effectLst/>
                          <a:latin typeface="+mn-lt"/>
                          <a:ea typeface="+mn-ea"/>
                          <a:cs typeface="+mn-cs"/>
                        </a:rPr>
                        <a:t>50 </a:t>
                      </a:r>
                      <a:r>
                        <a:rPr kumimoji="0" lang="en-US" sz="2000" u="none" strike="noStrike" kern="1200" cap="none" normalizeH="0" baseline="0" dirty="0" smtClean="0">
                          <a:ln>
                            <a:noFill/>
                          </a:ln>
                          <a:solidFill>
                            <a:schemeClr val="dk1"/>
                          </a:solidFill>
                          <a:effectLst/>
                          <a:latin typeface="+mn-lt"/>
                          <a:ea typeface="+mn-ea"/>
                          <a:cs typeface="+mn-cs"/>
                        </a:rPr>
                        <a:t>or older</a:t>
                      </a:r>
                    </a:p>
                  </a:txBody>
                  <a:tcPr marL="22860" marR="22860" marT="0" marB="0" horzOverflow="overflow"/>
                </a:tc>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smtClean="0">
                          <a:ln>
                            <a:noFill/>
                          </a:ln>
                          <a:effectLst/>
                        </a:rPr>
                        <a:t>12 months </a:t>
                      </a:r>
                      <a:endParaRPr kumimoji="0" lang="en-US" sz="20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smtClean="0">
                          <a:ln>
                            <a:noFill/>
                          </a:ln>
                          <a:effectLst/>
                        </a:rPr>
                        <a:t>12 months</a:t>
                      </a:r>
                      <a:endParaRPr kumimoji="0" lang="en-US" sz="20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smtClean="0">
                          <a:ln>
                            <a:noFill/>
                          </a:ln>
                          <a:effectLst/>
                        </a:rPr>
                        <a:t>No cost if provider accepts assignment</a:t>
                      </a:r>
                      <a:endParaRPr kumimoji="0" lang="en-US" sz="2000" b="1"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r>
              <a:tr h="1264080">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kern="1200" cap="none" normalizeH="0" baseline="0" dirty="0" smtClean="0">
                          <a:ln>
                            <a:noFill/>
                          </a:ln>
                          <a:solidFill>
                            <a:schemeClr val="dk1"/>
                          </a:solidFill>
                          <a:effectLst/>
                          <a:latin typeface="+mn-lt"/>
                          <a:ea typeface="+mn-ea"/>
                          <a:cs typeface="+mn-cs"/>
                        </a:rPr>
                        <a:t>Screening flexible sigmoidoscopy </a:t>
                      </a:r>
                      <a:r>
                        <a:rPr kumimoji="0" lang="en-US" sz="2000" u="none" strike="noStrike" kern="1200" cap="none" normalizeH="0" baseline="0" dirty="0" smtClean="0">
                          <a:ln>
                            <a:noFill/>
                          </a:ln>
                          <a:solidFill>
                            <a:schemeClr val="dk1"/>
                          </a:solidFill>
                          <a:effectLst/>
                          <a:latin typeface="+mn-lt"/>
                          <a:ea typeface="+mn-ea"/>
                          <a:cs typeface="+mn-cs"/>
                        </a:rPr>
                        <a:t>50 </a:t>
                      </a:r>
                      <a:r>
                        <a:rPr kumimoji="0" lang="en-US" sz="2000" u="none" strike="noStrike" kern="1200" cap="none" normalizeH="0" baseline="0" dirty="0" smtClean="0">
                          <a:ln>
                            <a:noFill/>
                          </a:ln>
                          <a:solidFill>
                            <a:schemeClr val="dk1"/>
                          </a:solidFill>
                          <a:effectLst/>
                          <a:latin typeface="+mn-lt"/>
                          <a:ea typeface="+mn-ea"/>
                          <a:cs typeface="+mn-cs"/>
                        </a:rPr>
                        <a:t>or older</a:t>
                      </a:r>
                    </a:p>
                  </a:txBody>
                  <a:tcPr marL="22860" marR="22860" marT="0" marB="0" horzOverflow="overflow"/>
                </a:tc>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smtClean="0">
                          <a:ln>
                            <a:noFill/>
                          </a:ln>
                          <a:effectLst/>
                        </a:rPr>
                        <a:t>4 years, or 10 years after a previous screening colonoscopy</a:t>
                      </a:r>
                      <a:endParaRPr kumimoji="0" lang="en-US" sz="20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smtClean="0">
                          <a:ln>
                            <a:noFill/>
                          </a:ln>
                          <a:effectLst/>
                        </a:rPr>
                        <a:t>4 years</a:t>
                      </a:r>
                      <a:endParaRPr kumimoji="0" lang="en-US" sz="20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smtClean="0">
                          <a:ln>
                            <a:noFill/>
                          </a:ln>
                          <a:effectLst/>
                        </a:rPr>
                        <a:t>No cost if provider accepts assignment</a:t>
                      </a:r>
                      <a:endParaRPr kumimoji="0" lang="en-US" sz="2000" b="1"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r>
              <a:tr h="1742965">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kern="1200" cap="none" normalizeH="0" baseline="0" dirty="0" smtClean="0">
                          <a:ln>
                            <a:noFill/>
                          </a:ln>
                          <a:solidFill>
                            <a:schemeClr val="dk1"/>
                          </a:solidFill>
                          <a:effectLst/>
                          <a:latin typeface="+mn-lt"/>
                          <a:ea typeface="+mn-ea"/>
                          <a:cs typeface="+mn-cs"/>
                        </a:rPr>
                        <a:t>Screening </a:t>
                      </a:r>
                      <a:r>
                        <a:rPr kumimoji="0" lang="en-US" sz="2000" u="none" strike="noStrike" kern="1200" cap="none" normalizeH="0" baseline="0" dirty="0" smtClean="0">
                          <a:ln>
                            <a:noFill/>
                          </a:ln>
                          <a:solidFill>
                            <a:schemeClr val="dk1"/>
                          </a:solidFill>
                          <a:effectLst/>
                          <a:latin typeface="+mn-lt"/>
                          <a:ea typeface="+mn-ea"/>
                          <a:cs typeface="+mn-cs"/>
                        </a:rPr>
                        <a:t>colonoscopy, no minimum age</a:t>
                      </a:r>
                      <a:endParaRPr kumimoji="0" lang="en-US" sz="2000" u="none" strike="noStrike" kern="1200" cap="none" normalizeH="0" baseline="0" dirty="0" smtClean="0">
                        <a:ln>
                          <a:noFill/>
                        </a:ln>
                        <a:solidFill>
                          <a:schemeClr val="dk1"/>
                        </a:solidFill>
                        <a:effectLst/>
                        <a:latin typeface="+mn-lt"/>
                        <a:ea typeface="+mn-ea"/>
                        <a:cs typeface="+mn-cs"/>
                      </a:endParaRPr>
                    </a:p>
                  </a:txBody>
                  <a:tcPr marL="22860" marR="22860" marT="0" marB="0" horzOverflow="overflow"/>
                </a:tc>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smtClean="0">
                          <a:ln>
                            <a:noFill/>
                          </a:ln>
                          <a:effectLst/>
                        </a:rPr>
                        <a:t>10 years (generally) or 4 years after a previous flexible sigmoidoscopy</a:t>
                      </a:r>
                      <a:endParaRPr kumimoji="0" lang="en-US" sz="20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smtClean="0">
                          <a:ln>
                            <a:noFill/>
                          </a:ln>
                          <a:effectLst/>
                        </a:rPr>
                        <a:t>24 months</a:t>
                      </a:r>
                    </a:p>
                  </a:txBody>
                  <a:tcPr marL="22860" marR="22860" marT="0" marB="0" horzOverflow="overflow"/>
                </a:tc>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smtClean="0">
                          <a:ln>
                            <a:noFill/>
                          </a:ln>
                          <a:effectLst/>
                        </a:rPr>
                        <a:t>No cost if provider accepts assignment</a:t>
                      </a:r>
                      <a:endParaRPr kumimoji="0" lang="en-US" sz="2000" b="1"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r>
            </a:tbl>
          </a:graphicData>
        </a:graphic>
      </p:graphicFrame>
      <p:sp>
        <p:nvSpPr>
          <p:cNvPr id="3" name="Date Placeholder 2"/>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20</a:t>
            </a:fld>
            <a:endParaRPr lang="en-US" dirty="0"/>
          </a:p>
        </p:txBody>
      </p:sp>
    </p:spTree>
    <p:extLst>
      <p:ext uri="{BB962C8B-B14F-4D97-AF65-F5344CB8AC3E}">
        <p14:creationId xmlns:p14="http://schemas.microsoft.com/office/powerpoint/2010/main" val="3405267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able: Colorectal Cancer Screenings, continued."/>
          <p:cNvSpPr>
            <a:spLocks noGrp="1"/>
          </p:cNvSpPr>
          <p:nvPr>
            <p:ph type="title"/>
          </p:nvPr>
        </p:nvSpPr>
        <p:spPr>
          <a:xfrm>
            <a:off x="222069" y="0"/>
            <a:ext cx="8712925" cy="1039661"/>
          </a:xfrm>
        </p:spPr>
        <p:txBody>
          <a:bodyPr>
            <a:normAutofit fontScale="90000"/>
          </a:bodyPr>
          <a:lstStyle/>
          <a:p>
            <a:r>
              <a:rPr lang="en-US" dirty="0" smtClean="0"/>
              <a:t>Colorectal Cancer </a:t>
            </a:r>
            <a:r>
              <a:rPr lang="en-US" dirty="0" smtClean="0"/>
              <a:t>Covered Screenings </a:t>
            </a:r>
            <a:r>
              <a:rPr lang="en-US" dirty="0" smtClean="0"/>
              <a:t>(continued)</a:t>
            </a:r>
            <a:endParaRPr lang="en-US" dirty="0"/>
          </a:p>
        </p:txBody>
      </p:sp>
      <p:graphicFrame>
        <p:nvGraphicFramePr>
          <p:cNvPr id="9" name="Content Placeholder 8" descr="All people with Medicare 50 and older who aren’t at high risk for colorectal cancer are covered for the following screenings:&#10;Barium enema every 4 years when used instead of a sigmoidoscopy or colonoscopy&#10;Multi-target stool DNA test (Cologuard™) every 3 years&#10;All people with Medicare 50 and older who are at high risk for colorectal cancer are covered for the following screenings:&#10;Barium enema every 24 months as an alternative to a covered screening colonoscopy&#10;Multi-target stool DNA test (Cologuard™)&#10;People with Original Medicare don't pay a deductible for a screening barium enema if the provider accepts assignment, but you pay the Medicare-approved amount for the doctor’s services. In a hospital setting, you pay a copayment. There is no deductible or copayment for the multi-target stool DNA test.&#10;&#10;"/>
          <p:cNvGraphicFramePr>
            <a:graphicFrameLocks noGrp="1"/>
          </p:cNvGraphicFramePr>
          <p:nvPr>
            <p:ph idx="1"/>
            <p:extLst>
              <p:ext uri="{D42A27DB-BD31-4B8C-83A1-F6EECF244321}">
                <p14:modId xmlns:p14="http://schemas.microsoft.com/office/powerpoint/2010/main" val="3046951047"/>
              </p:ext>
            </p:extLst>
          </p:nvPr>
        </p:nvGraphicFramePr>
        <p:xfrm>
          <a:off x="0" y="1182354"/>
          <a:ext cx="9143999" cy="4602480"/>
        </p:xfrm>
        <a:graphic>
          <a:graphicData uri="http://schemas.openxmlformats.org/drawingml/2006/table">
            <a:tbl>
              <a:tblPr firstRow="1" bandRow="1">
                <a:tableStyleId>{5C22544A-7EE6-4342-B048-85BDC9FD1C3A}</a:tableStyleId>
              </a:tblPr>
              <a:tblGrid>
                <a:gridCol w="2020187"/>
                <a:gridCol w="2200939"/>
                <a:gridCol w="1948026"/>
                <a:gridCol w="2974847"/>
              </a:tblGrid>
              <a:tr h="50292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400" u="none" strike="noStrike" cap="none" normalizeH="0" baseline="0" dirty="0" smtClean="0">
                          <a:ln>
                            <a:noFill/>
                          </a:ln>
                          <a:effectLst/>
                        </a:rPr>
                        <a:t>Screening Test </a:t>
                      </a:r>
                      <a:endParaRPr kumimoji="0" lang="en-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400" u="none" strike="noStrike" cap="none" normalizeH="0" baseline="0" dirty="0" smtClean="0">
                          <a:ln>
                            <a:noFill/>
                          </a:ln>
                          <a:effectLst/>
                        </a:rPr>
                        <a:t>If Normal Risk,</a:t>
                      </a:r>
                      <a:br>
                        <a:rPr kumimoji="0" lang="en-US" sz="2400" u="none" strike="noStrike" cap="none" normalizeH="0" baseline="0" dirty="0" smtClean="0">
                          <a:ln>
                            <a:noFill/>
                          </a:ln>
                          <a:effectLst/>
                        </a:rPr>
                      </a:br>
                      <a:r>
                        <a:rPr kumimoji="0" lang="en-US" sz="2400" u="none" strike="noStrike" cap="none" normalizeH="0" baseline="0" dirty="0" smtClean="0">
                          <a:ln>
                            <a:noFill/>
                          </a:ln>
                          <a:effectLst/>
                        </a:rPr>
                        <a:t>Covered Once Every</a:t>
                      </a:r>
                      <a:endParaRPr kumimoji="0" lang="en-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400" u="none" strike="noStrike" cap="none" normalizeH="0" baseline="0" dirty="0" smtClean="0">
                          <a:ln>
                            <a:noFill/>
                          </a:ln>
                          <a:effectLst/>
                        </a:rPr>
                        <a:t>If </a:t>
                      </a:r>
                      <a:r>
                        <a:rPr kumimoji="0" lang="en-US" sz="2400" u="none" strike="noStrike" cap="none" normalizeH="0" baseline="0" dirty="0" smtClean="0">
                          <a:ln>
                            <a:noFill/>
                          </a:ln>
                          <a:effectLst/>
                        </a:rPr>
                        <a:t>High-Risk</a:t>
                      </a:r>
                      <a:r>
                        <a:rPr kumimoji="0" lang="en-US" sz="2400" u="none" strike="noStrike" cap="none" normalizeH="0" baseline="0" dirty="0" smtClean="0">
                          <a:ln>
                            <a:noFill/>
                          </a:ln>
                          <a:effectLst/>
                        </a:rPr>
                        <a:t>,</a:t>
                      </a:r>
                      <a:br>
                        <a:rPr kumimoji="0" lang="en-US" sz="2400" u="none" strike="noStrike" cap="none" normalizeH="0" baseline="0" dirty="0" smtClean="0">
                          <a:ln>
                            <a:noFill/>
                          </a:ln>
                          <a:effectLst/>
                        </a:rPr>
                      </a:br>
                      <a:r>
                        <a:rPr kumimoji="0" lang="en-US" sz="2400" u="none" strike="noStrike" cap="none" normalizeH="0" baseline="0" dirty="0" smtClean="0">
                          <a:ln>
                            <a:noFill/>
                          </a:ln>
                          <a:effectLst/>
                        </a:rPr>
                        <a:t>Covered Once Every</a:t>
                      </a:r>
                      <a:endParaRPr kumimoji="0" lang="en-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400" u="none" strike="noStrike" cap="none" normalizeH="0" baseline="0" dirty="0" smtClean="0">
                          <a:ln>
                            <a:noFill/>
                          </a:ln>
                          <a:effectLst/>
                        </a:rPr>
                        <a:t>You Pay </a:t>
                      </a:r>
                      <a:endParaRPr kumimoji="0" lang="en-US" sz="2400" b="1" i="0" u="none" strike="noStrike" cap="none" normalizeH="0" baseline="0" dirty="0" smtClean="0">
                        <a:ln>
                          <a:noFill/>
                        </a:ln>
                        <a:solidFill>
                          <a:schemeClr val="tx1"/>
                        </a:solidFill>
                        <a:effectLst/>
                        <a:latin typeface="Calibri" charset="0"/>
                        <a:ea typeface="Calibri" charset="0"/>
                      </a:endParaRPr>
                    </a:p>
                  </a:txBody>
                  <a:tcPr marL="22860" marR="22860" marT="0" marB="0" anchor="ctr" horzOverflow="overflow"/>
                </a:tc>
              </a:tr>
              <a:tr h="1600200">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smtClean="0">
                          <a:ln>
                            <a:noFill/>
                          </a:ln>
                          <a:effectLst/>
                        </a:rPr>
                        <a:t>Barium enema </a:t>
                      </a:r>
                      <a:r>
                        <a:rPr kumimoji="0" lang="en-US" sz="2000" u="none" strike="noStrike" cap="none" normalizeH="0" baseline="0" dirty="0" smtClean="0">
                          <a:ln>
                            <a:noFill/>
                          </a:ln>
                          <a:effectLst/>
                        </a:rPr>
                        <a:t>50 </a:t>
                      </a:r>
                      <a:r>
                        <a:rPr kumimoji="0" lang="en-US" sz="2000" u="none" strike="noStrike" cap="none" normalizeH="0" baseline="0" dirty="0" smtClean="0">
                          <a:ln>
                            <a:noFill/>
                          </a:ln>
                          <a:effectLst/>
                        </a:rPr>
                        <a:t>or older</a:t>
                      </a:r>
                      <a:endParaRPr kumimoji="0" lang="en-US" sz="20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smtClean="0">
                          <a:ln>
                            <a:noFill/>
                          </a:ln>
                          <a:effectLst/>
                        </a:rPr>
                        <a:t>4 years when used instead of a flexible sigmoidoscopy or colonoscopy</a:t>
                      </a:r>
                      <a:endParaRPr kumimoji="0" lang="en-US" sz="20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smtClean="0">
                          <a:ln>
                            <a:noFill/>
                          </a:ln>
                          <a:effectLst/>
                        </a:rPr>
                        <a:t>24 months (as an alternative to a covered screening colonoscopy or flexible sigmoidoscopy)</a:t>
                      </a:r>
                    </a:p>
                  </a:txBody>
                  <a:tcPr marL="22860" marR="22860" marT="0" marB="0" horzOverflow="overflow"/>
                </a:tc>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smtClean="0">
                          <a:ln>
                            <a:noFill/>
                          </a:ln>
                          <a:effectLst/>
                        </a:rPr>
                        <a:t>There is no deductible for this test. You pay 20% of the Medicare-approved amount for the doctor’s services. In a hospital outpatient setting, you pay a copayment. </a:t>
                      </a:r>
                    </a:p>
                    <a:p>
                      <a:pPr marL="53975" marR="0" lvl="0" indent="0" algn="l" defTabSz="914400" rtl="0" eaLnBrk="1" fontAlgn="base" latinLnBrk="0" hangingPunct="1">
                        <a:lnSpc>
                          <a:spcPct val="100000"/>
                        </a:lnSpc>
                        <a:spcBef>
                          <a:spcPts val="6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r>
              <a:tr h="685800">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charset="0"/>
                          <a:ea typeface="Calibri" charset="0"/>
                        </a:rPr>
                        <a:t>Multi-target Stool DNA test </a:t>
                      </a:r>
                    </a:p>
                  </a:txBody>
                  <a:tcPr marL="22860" marR="22860" marT="0" marB="0" horzOverflow="overflow"/>
                </a:tc>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charset="0"/>
                          <a:ea typeface="Calibri" charset="0"/>
                        </a:rPr>
                        <a:t>3 years</a:t>
                      </a:r>
                    </a:p>
                  </a:txBody>
                  <a:tcPr marL="22860" marR="22860" marT="0" marB="0" horzOverflow="overflow"/>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Calibri" charset="0"/>
                          <a:ea typeface="Calibri" charset="0"/>
                        </a:rPr>
                        <a:t>3 years</a:t>
                      </a:r>
                    </a:p>
                  </a:txBody>
                  <a:tcPr marL="22860" marR="22860" marT="0" marB="0" horzOverflow="overflow"/>
                </a:tc>
                <a:tc>
                  <a:txBody>
                    <a:body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charset="0"/>
                          <a:ea typeface="Calibri" charset="0"/>
                        </a:rPr>
                        <a:t>No cost if provider accepts assignment</a:t>
                      </a:r>
                    </a:p>
                    <a:p>
                      <a:pPr marL="53975" marR="0" lvl="0" indent="0" algn="l" defTabSz="914400" rtl="0" eaLnBrk="1" fontAlgn="base" latinLnBrk="0" hangingPunct="1">
                        <a:lnSpc>
                          <a:spcPct val="100000"/>
                        </a:lnSpc>
                        <a:spcBef>
                          <a:spcPts val="6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charset="0"/>
                        <a:ea typeface="Calibri" charset="0"/>
                      </a:endParaRPr>
                    </a:p>
                  </a:txBody>
                  <a:tcPr marL="22860" marR="22860" marT="0" marB="0" horzOverflow="overflow"/>
                </a:tc>
              </a:tr>
            </a:tbl>
          </a:graphicData>
        </a:graphic>
      </p:graphicFrame>
      <p:sp>
        <p:nvSpPr>
          <p:cNvPr id="3" name="Date Placeholder 2"/>
          <p:cNvSpPr>
            <a:spLocks noGrp="1"/>
          </p:cNvSpPr>
          <p:nvPr>
            <p:ph type="dt" sz="half" idx="10"/>
          </p:nvPr>
        </p:nvSpPr>
        <p:spPr/>
        <p:txBody>
          <a:bodyPr/>
          <a:lstStyle/>
          <a:p>
            <a:r>
              <a:rPr lang="en-US" dirty="0" smtClean="0"/>
              <a:t>April 2018</a:t>
            </a:r>
            <a:endParaRPr lang="en-US" dirty="0"/>
          </a:p>
        </p:txBody>
      </p:sp>
      <p:sp>
        <p:nvSpPr>
          <p:cNvPr id="7" name="Footer Placeholder 6"/>
          <p:cNvSpPr>
            <a:spLocks noGrp="1"/>
          </p:cNvSpPr>
          <p:nvPr>
            <p:ph type="ftr" sz="quarter" idx="11"/>
          </p:nvPr>
        </p:nvSpPr>
        <p:spPr/>
        <p:txBody>
          <a:bodyPr/>
          <a:lstStyle/>
          <a:p>
            <a:r>
              <a:rPr lang="en-US" dirty="0" smtClean="0"/>
              <a:t>Medicare Preventive Services</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21</a:t>
            </a:fld>
            <a:endParaRPr lang="en-US" dirty="0"/>
          </a:p>
        </p:txBody>
      </p:sp>
    </p:spTree>
    <p:extLst>
      <p:ext uri="{BB962C8B-B14F-4D97-AF65-F5344CB8AC3E}">
        <p14:creationId xmlns:p14="http://schemas.microsoft.com/office/powerpoint/2010/main" val="2714547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1</a:t>
            </a:r>
            <a:endParaRPr lang="en-US" dirty="0"/>
          </a:p>
        </p:txBody>
      </p:sp>
      <p:sp>
        <p:nvSpPr>
          <p:cNvPr id="15" name="Content Placeholder 14"/>
          <p:cNvSpPr>
            <a:spLocks noGrp="1"/>
          </p:cNvSpPr>
          <p:nvPr>
            <p:ph sz="half" idx="1"/>
          </p:nvPr>
        </p:nvSpPr>
        <p:spPr>
          <a:xfrm>
            <a:off x="186813" y="1143892"/>
            <a:ext cx="4781427" cy="5212459"/>
          </a:xfrm>
        </p:spPr>
        <p:txBody>
          <a:bodyPr>
            <a:noAutofit/>
          </a:bodyPr>
          <a:lstStyle/>
          <a:p>
            <a:pPr marL="0" indent="0">
              <a:buNone/>
            </a:pPr>
            <a:r>
              <a:rPr lang="en-US" sz="2400" dirty="0" smtClean="0"/>
              <a:t>Which statement </a:t>
            </a:r>
            <a:r>
              <a:rPr lang="en-US" sz="2400" dirty="0"/>
              <a:t>is true about the “Welcome to Medicare” preventive visit</a:t>
            </a:r>
            <a:r>
              <a:rPr lang="en-US" sz="2400" dirty="0" smtClean="0"/>
              <a:t>?</a:t>
            </a:r>
          </a:p>
          <a:p>
            <a:pPr marL="339725" lvl="0" indent="-339725" defTabSz="921062">
              <a:buFont typeface="+mj-lt"/>
              <a:buAutoNum type="alphaLcPeriod"/>
              <a:defRPr/>
            </a:pPr>
            <a:r>
              <a:rPr lang="en-US" sz="2400" dirty="0">
                <a:solidFill>
                  <a:prstClr val="black"/>
                </a:solidFill>
              </a:rPr>
              <a:t>You need to have this visit to be covered for yearly "Wellness" visits. </a:t>
            </a:r>
          </a:p>
          <a:p>
            <a:pPr marL="339725" lvl="0" indent="-339725" defTabSz="921062">
              <a:buFont typeface="+mj-lt"/>
              <a:buAutoNum type="alphaLcPeriod"/>
              <a:defRPr/>
            </a:pPr>
            <a:r>
              <a:rPr lang="en-US" sz="2400" dirty="0">
                <a:solidFill>
                  <a:prstClr val="black"/>
                </a:solidFill>
              </a:rPr>
              <a:t>You pay nothing for the visit if the provider accepts assignment, but the Part B deductible applies.</a:t>
            </a:r>
          </a:p>
          <a:p>
            <a:pPr marL="339725" indent="-339725" defTabSz="921062">
              <a:buFont typeface="+mj-lt"/>
              <a:buAutoNum type="alphaLcPeriod"/>
              <a:defRPr/>
            </a:pPr>
            <a:r>
              <a:rPr lang="en-US" sz="2400" dirty="0" smtClean="0">
                <a:solidFill>
                  <a:prstClr val="black"/>
                </a:solidFill>
              </a:rPr>
              <a:t>All </a:t>
            </a:r>
            <a:r>
              <a:rPr lang="en-US" sz="2400" dirty="0">
                <a:solidFill>
                  <a:prstClr val="black"/>
                </a:solidFill>
              </a:rPr>
              <a:t>lab tests are included in the visit with no additional cost. </a:t>
            </a:r>
            <a:endParaRPr lang="en-US" sz="2400" dirty="0" smtClean="0">
              <a:solidFill>
                <a:prstClr val="black"/>
              </a:solidFill>
            </a:endParaRPr>
          </a:p>
          <a:p>
            <a:pPr marL="339725" indent="-339725" defTabSz="921062">
              <a:buFont typeface="+mj-lt"/>
              <a:buAutoNum type="alphaLcPeriod"/>
              <a:defRPr/>
            </a:pPr>
            <a:r>
              <a:rPr lang="en-US" sz="2400" dirty="0" smtClean="0">
                <a:solidFill>
                  <a:prstClr val="black"/>
                </a:solidFill>
              </a:rPr>
              <a:t>There’s </a:t>
            </a:r>
            <a:r>
              <a:rPr lang="en-US" sz="2400" dirty="0">
                <a:solidFill>
                  <a:prstClr val="black"/>
                </a:solidFill>
              </a:rPr>
              <a:t>no cost if your doctor accepts assignment.</a:t>
            </a:r>
          </a:p>
          <a:p>
            <a:pPr marL="339725" indent="-339725" defTabSz="921062">
              <a:buFont typeface="+mj-lt"/>
              <a:buAutoNum type="alphaLcPeriod"/>
              <a:defRPr/>
            </a:pPr>
            <a:endParaRPr lang="en-US" sz="2400" dirty="0">
              <a:solidFill>
                <a:prstClr val="black"/>
              </a:solidFill>
            </a:endParaRPr>
          </a:p>
        </p:txBody>
      </p:sp>
      <p:sp>
        <p:nvSpPr>
          <p:cNvPr id="8" name="Rounded Rectangle 7" descr="Red box answer selection"/>
          <p:cNvSpPr/>
          <p:nvPr/>
        </p:nvSpPr>
        <p:spPr>
          <a:xfrm>
            <a:off x="186813" y="5532310"/>
            <a:ext cx="4530153" cy="72085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Date Placeholder 5"/>
          <p:cNvSpPr>
            <a:spLocks noGrp="1"/>
          </p:cNvSpPr>
          <p:nvPr>
            <p:ph type="dt" sz="half" idx="13"/>
          </p:nvPr>
        </p:nvSpPr>
        <p:spPr/>
        <p:txBody>
          <a:bodyPr/>
          <a:lstStyle/>
          <a:p>
            <a:r>
              <a:rPr lang="en-US" dirty="0" smtClean="0"/>
              <a:t>April 2018</a:t>
            </a:r>
            <a:endParaRPr lang="en-US" dirty="0"/>
          </a:p>
        </p:txBody>
      </p:sp>
      <p:sp>
        <p:nvSpPr>
          <p:cNvPr id="7" name="Footer Placeholder 6"/>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22</a:t>
            </a:fld>
            <a:endParaRPr lang="en-US" dirty="0"/>
          </a:p>
        </p:txBody>
      </p:sp>
    </p:spTree>
    <p:extLst>
      <p:ext uri="{BB962C8B-B14F-4D97-AF65-F5344CB8AC3E}">
        <p14:creationId xmlns:p14="http://schemas.microsoft.com/office/powerpoint/2010/main" val="154217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2</a:t>
            </a:r>
            <a:endParaRPr lang="en-US" dirty="0"/>
          </a:p>
        </p:txBody>
      </p:sp>
      <p:sp>
        <p:nvSpPr>
          <p:cNvPr id="14" name="Content Placeholder 13"/>
          <p:cNvSpPr>
            <a:spLocks noGrp="1"/>
          </p:cNvSpPr>
          <p:nvPr>
            <p:ph sz="half" idx="1"/>
          </p:nvPr>
        </p:nvSpPr>
        <p:spPr>
          <a:xfrm>
            <a:off x="156117" y="1143892"/>
            <a:ext cx="4473033" cy="5033071"/>
          </a:xfrm>
        </p:spPr>
        <p:txBody>
          <a:bodyPr>
            <a:normAutofit fontScale="92500" lnSpcReduction="10000"/>
          </a:bodyPr>
          <a:lstStyle/>
          <a:p>
            <a:pPr marL="0" indent="0">
              <a:lnSpc>
                <a:spcPct val="110000"/>
              </a:lnSpc>
              <a:buNone/>
            </a:pPr>
            <a:r>
              <a:rPr lang="en-US" sz="3000" dirty="0" smtClean="0"/>
              <a:t>How often does Medicare cover cardiovascular disease (CVD) screening tests for people with no </a:t>
            </a:r>
            <a:r>
              <a:rPr lang="en-US" sz="3000" dirty="0"/>
              <a:t>apparent signs or </a:t>
            </a:r>
            <a:r>
              <a:rPr lang="en-US" sz="3000" dirty="0" smtClean="0"/>
              <a:t>symptoms of CVD?</a:t>
            </a:r>
          </a:p>
          <a:p>
            <a:pPr marL="514350" indent="-514350">
              <a:lnSpc>
                <a:spcPct val="110000"/>
              </a:lnSpc>
              <a:buFont typeface="+mj-lt"/>
              <a:buAutoNum type="alphaLcPeriod"/>
            </a:pPr>
            <a:r>
              <a:rPr lang="en-US" sz="3000" dirty="0" smtClean="0"/>
              <a:t>Annually</a:t>
            </a:r>
          </a:p>
          <a:p>
            <a:pPr marL="514350" indent="-514350">
              <a:lnSpc>
                <a:spcPct val="110000"/>
              </a:lnSpc>
              <a:buFont typeface="+mj-lt"/>
              <a:buAutoNum type="alphaLcPeriod"/>
            </a:pPr>
            <a:r>
              <a:rPr lang="en-US" sz="3000" dirty="0"/>
              <a:t>Twice per year</a:t>
            </a:r>
          </a:p>
          <a:p>
            <a:pPr marL="514350" indent="-514350">
              <a:lnSpc>
                <a:spcPct val="110000"/>
              </a:lnSpc>
              <a:buFont typeface="+mj-lt"/>
              <a:buAutoNum type="alphaLcPeriod"/>
            </a:pPr>
            <a:r>
              <a:rPr lang="en-US" sz="3000" dirty="0" smtClean="0"/>
              <a:t>Once every 5 years</a:t>
            </a:r>
          </a:p>
          <a:p>
            <a:pPr marL="514350" indent="-514350">
              <a:lnSpc>
                <a:spcPct val="110000"/>
              </a:lnSpc>
              <a:buFont typeface="+mj-lt"/>
              <a:buAutoNum type="alphaLcPeriod"/>
            </a:pPr>
            <a:r>
              <a:rPr lang="en-US" sz="3000" dirty="0" smtClean="0"/>
              <a:t>Medicare doesn’t cover CVD screening</a:t>
            </a:r>
            <a:endParaRPr lang="en-US" sz="3000" dirty="0"/>
          </a:p>
        </p:txBody>
      </p:sp>
      <p:sp>
        <p:nvSpPr>
          <p:cNvPr id="7" name="Rounded Rectangle 6" descr="Red box answer selection"/>
          <p:cNvSpPr/>
          <p:nvPr/>
        </p:nvSpPr>
        <p:spPr>
          <a:xfrm>
            <a:off x="156117" y="4444095"/>
            <a:ext cx="3597176" cy="439789"/>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Date Placeholder 5"/>
          <p:cNvSpPr>
            <a:spLocks noGrp="1"/>
          </p:cNvSpPr>
          <p:nvPr>
            <p:ph type="dt" sz="half" idx="13"/>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23</a:t>
            </a:fld>
            <a:endParaRPr lang="en-US" dirty="0"/>
          </a:p>
        </p:txBody>
      </p:sp>
    </p:spTree>
    <p:extLst>
      <p:ext uri="{BB962C8B-B14F-4D97-AF65-F5344CB8AC3E}">
        <p14:creationId xmlns:p14="http://schemas.microsoft.com/office/powerpoint/2010/main" val="67567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
            <a:ext cx="9144000" cy="953163"/>
          </a:xfrm>
        </p:spPr>
        <p:txBody>
          <a:bodyPr/>
          <a:lstStyle/>
          <a:p>
            <a:r>
              <a:rPr lang="en-US" dirty="0" smtClean="0"/>
              <a:t>Check Your Knowledge—Question 3</a:t>
            </a:r>
            <a:endParaRPr lang="en-US" dirty="0"/>
          </a:p>
        </p:txBody>
      </p:sp>
      <p:sp>
        <p:nvSpPr>
          <p:cNvPr id="15" name="Content Placeholder 14"/>
          <p:cNvSpPr>
            <a:spLocks noGrp="1"/>
          </p:cNvSpPr>
          <p:nvPr>
            <p:ph sz="half" idx="1"/>
          </p:nvPr>
        </p:nvSpPr>
        <p:spPr>
          <a:xfrm>
            <a:off x="235974" y="1143892"/>
            <a:ext cx="4827639" cy="5033071"/>
          </a:xfrm>
        </p:spPr>
        <p:txBody>
          <a:bodyPr>
            <a:normAutofit/>
          </a:bodyPr>
          <a:lstStyle/>
          <a:p>
            <a:pPr marL="0" indent="0">
              <a:buNone/>
              <a:defRPr/>
            </a:pPr>
            <a:r>
              <a:rPr lang="en-US" dirty="0" smtClean="0"/>
              <a:t>You </a:t>
            </a:r>
            <a:r>
              <a:rPr lang="en-US" dirty="0"/>
              <a:t>can get </a:t>
            </a:r>
            <a:r>
              <a:rPr lang="en-US" dirty="0" smtClean="0"/>
              <a:t>up to 4 </a:t>
            </a:r>
            <a:r>
              <a:rPr lang="en-US" dirty="0"/>
              <a:t>brief face-to-face counseling sessions per </a:t>
            </a:r>
            <a:r>
              <a:rPr lang="en-US" dirty="0" smtClean="0"/>
              <a:t>year in a ____ for misusing alcohol. </a:t>
            </a:r>
            <a:endParaRPr lang="en-US" dirty="0" smtClean="0">
              <a:solidFill>
                <a:prstClr val="black"/>
              </a:solidFill>
            </a:endParaRPr>
          </a:p>
          <a:p>
            <a:pPr marL="344488" indent="-344488">
              <a:buFont typeface="+mj-lt"/>
              <a:buAutoNum type="alphaLcPeriod"/>
              <a:defRPr/>
            </a:pPr>
            <a:r>
              <a:rPr lang="en-US" dirty="0">
                <a:solidFill>
                  <a:prstClr val="black"/>
                </a:solidFill>
              </a:rPr>
              <a:t>Primary care setting</a:t>
            </a:r>
          </a:p>
          <a:p>
            <a:pPr marL="344488" indent="-344488">
              <a:buFont typeface="+mj-lt"/>
              <a:buAutoNum type="alphaLcPeriod"/>
              <a:defRPr/>
            </a:pPr>
            <a:r>
              <a:rPr lang="en-US" dirty="0" smtClean="0">
                <a:solidFill>
                  <a:prstClr val="black"/>
                </a:solidFill>
              </a:rPr>
              <a:t>Rehabilitation center</a:t>
            </a:r>
            <a:endParaRPr lang="en-US" dirty="0">
              <a:solidFill>
                <a:prstClr val="black"/>
              </a:solidFill>
            </a:endParaRPr>
          </a:p>
          <a:p>
            <a:pPr marL="344488" lvl="0" indent="-344488">
              <a:lnSpc>
                <a:spcPct val="110000"/>
              </a:lnSpc>
              <a:buFont typeface="+mj-lt"/>
              <a:buAutoNum type="alphaLcPeriod"/>
              <a:defRPr/>
            </a:pPr>
            <a:r>
              <a:rPr lang="en-US" dirty="0" smtClean="0">
                <a:solidFill>
                  <a:prstClr val="black"/>
                </a:solidFill>
              </a:rPr>
              <a:t>Therapist’s office</a:t>
            </a:r>
          </a:p>
        </p:txBody>
      </p:sp>
      <p:sp>
        <p:nvSpPr>
          <p:cNvPr id="8" name="Rounded Rectangle 7" descr="Red box answer selection"/>
          <p:cNvSpPr/>
          <p:nvPr/>
        </p:nvSpPr>
        <p:spPr>
          <a:xfrm>
            <a:off x="235974" y="3215640"/>
            <a:ext cx="3939786" cy="56388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Date Placeholder 5"/>
          <p:cNvSpPr>
            <a:spLocks noGrp="1"/>
          </p:cNvSpPr>
          <p:nvPr>
            <p:ph type="dt" sz="half" idx="13"/>
          </p:nvPr>
        </p:nvSpPr>
        <p:spPr/>
        <p:txBody>
          <a:bodyPr/>
          <a:lstStyle/>
          <a:p>
            <a:r>
              <a:rPr lang="en-US" dirty="0" smtClean="0"/>
              <a:t>April 2018</a:t>
            </a:r>
            <a:endParaRPr lang="en-US" dirty="0"/>
          </a:p>
        </p:txBody>
      </p:sp>
      <p:sp>
        <p:nvSpPr>
          <p:cNvPr id="7" name="Footer Placeholder 6"/>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24</a:t>
            </a:fld>
            <a:endParaRPr lang="en-US" dirty="0"/>
          </a:p>
        </p:txBody>
      </p:sp>
    </p:spTree>
    <p:extLst>
      <p:ext uri="{BB962C8B-B14F-4D97-AF65-F5344CB8AC3E}">
        <p14:creationId xmlns:p14="http://schemas.microsoft.com/office/powerpoint/2010/main" val="304364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Depression Screening</a:t>
            </a:r>
            <a:endParaRPr lang="en-US" dirty="0"/>
          </a:p>
        </p:txBody>
      </p:sp>
      <p:sp>
        <p:nvSpPr>
          <p:cNvPr id="7" name="Content Placeholder 6"/>
          <p:cNvSpPr>
            <a:spLocks noGrp="1"/>
          </p:cNvSpPr>
          <p:nvPr>
            <p:ph idx="1"/>
          </p:nvPr>
        </p:nvSpPr>
        <p:spPr/>
        <p:txBody>
          <a:bodyPr>
            <a:normAutofit/>
          </a:bodyPr>
          <a:lstStyle/>
          <a:p>
            <a:r>
              <a:rPr lang="en-US" dirty="0" smtClean="0"/>
              <a:t>Annual screening must be done in a primary care setting </a:t>
            </a:r>
          </a:p>
          <a:p>
            <a:pPr marL="685800" lvl="1" indent="-342900"/>
            <a:r>
              <a:rPr lang="en-US" dirty="0" smtClean="0"/>
              <a:t>With staff-assisted depression care supports</a:t>
            </a:r>
          </a:p>
          <a:p>
            <a:pPr marL="1028700" lvl="2" indent="-342900"/>
            <a:r>
              <a:rPr lang="en-US" sz="2400" dirty="0" smtClean="0"/>
              <a:t>To ensure accurate diagnosis, effective treatment, and follow-up</a:t>
            </a:r>
          </a:p>
          <a:p>
            <a:r>
              <a:rPr lang="en-US" dirty="0" smtClean="0"/>
              <a:t>Various screening tools are available</a:t>
            </a:r>
          </a:p>
          <a:p>
            <a:pPr marL="685800" lvl="1" indent="-342900"/>
            <a:r>
              <a:rPr lang="en-US" dirty="0" smtClean="0"/>
              <a:t>Choice of tool at discretion of clinician</a:t>
            </a:r>
          </a:p>
          <a:p>
            <a:r>
              <a:rPr lang="en-US" dirty="0" smtClean="0"/>
              <a:t>No cost if provider accepts assignment</a:t>
            </a:r>
            <a:endParaRPr lang="en-US" dirty="0"/>
          </a:p>
        </p:txBody>
      </p:sp>
      <p:sp>
        <p:nvSpPr>
          <p:cNvPr id="2" name="Date Placeholder 1"/>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25</a:t>
            </a:fld>
            <a:endParaRPr lang="en-US" dirty="0"/>
          </a:p>
        </p:txBody>
      </p:sp>
    </p:spTree>
    <p:extLst>
      <p:ext uri="{BB962C8B-B14F-4D97-AF65-F5344CB8AC3E}">
        <p14:creationId xmlns:p14="http://schemas.microsoft.com/office/powerpoint/2010/main" val="953737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Screenings</a:t>
            </a:r>
            <a:endParaRPr lang="en-US" dirty="0"/>
          </a:p>
        </p:txBody>
      </p:sp>
      <p:sp>
        <p:nvSpPr>
          <p:cNvPr id="7" name="Content Placeholder 6"/>
          <p:cNvSpPr>
            <a:spLocks noGrp="1"/>
          </p:cNvSpPr>
          <p:nvPr>
            <p:ph idx="1"/>
          </p:nvPr>
        </p:nvSpPr>
        <p:spPr>
          <a:xfrm>
            <a:off x="353568" y="1215736"/>
            <a:ext cx="8363712" cy="5140615"/>
          </a:xfrm>
        </p:spPr>
        <p:txBody>
          <a:bodyPr>
            <a:normAutofit fontScale="70000" lnSpcReduction="20000"/>
          </a:bodyPr>
          <a:lstStyle/>
          <a:p>
            <a:pPr marL="342900" indent="-342900">
              <a:lnSpc>
                <a:spcPct val="120000"/>
              </a:lnSpc>
            </a:pPr>
            <a:r>
              <a:rPr lang="en-US" sz="3400" dirty="0" smtClean="0"/>
              <a:t>Lab tests are covered for people with any of these risk factors:</a:t>
            </a:r>
          </a:p>
          <a:p>
            <a:pPr marL="685800" lvl="1" indent="-342900">
              <a:lnSpc>
                <a:spcPct val="120000"/>
              </a:lnSpc>
            </a:pPr>
            <a:r>
              <a:rPr lang="en-US" dirty="0" smtClean="0"/>
              <a:t>High blood pressure (hypertension)</a:t>
            </a:r>
          </a:p>
          <a:p>
            <a:pPr marL="685800" lvl="1" indent="-342900">
              <a:lnSpc>
                <a:spcPct val="120000"/>
              </a:lnSpc>
            </a:pPr>
            <a:r>
              <a:rPr lang="en-US" dirty="0" smtClean="0"/>
              <a:t>History of abnormal cholesterol </a:t>
            </a:r>
            <a:r>
              <a:rPr lang="en-US" dirty="0"/>
              <a:t>and triglyceride </a:t>
            </a:r>
            <a:r>
              <a:rPr lang="en-US" dirty="0" smtClean="0"/>
              <a:t>levels (dyslipidemia)</a:t>
            </a:r>
            <a:endParaRPr lang="en-US" dirty="0"/>
          </a:p>
          <a:p>
            <a:pPr marL="685800" lvl="1" indent="-342900">
              <a:lnSpc>
                <a:spcPct val="120000"/>
              </a:lnSpc>
            </a:pPr>
            <a:r>
              <a:rPr lang="en-US" dirty="0"/>
              <a:t>Obesity</a:t>
            </a:r>
          </a:p>
          <a:p>
            <a:pPr marL="685800" lvl="1" indent="-342900">
              <a:lnSpc>
                <a:spcPct val="120000"/>
              </a:lnSpc>
            </a:pPr>
            <a:r>
              <a:rPr lang="en-US" dirty="0"/>
              <a:t>History of high blood </a:t>
            </a:r>
            <a:r>
              <a:rPr lang="en-US" dirty="0" smtClean="0"/>
              <a:t>sugar (glucose)</a:t>
            </a:r>
          </a:p>
          <a:p>
            <a:pPr marL="342900" indent="-342900">
              <a:lnSpc>
                <a:spcPct val="120000"/>
              </a:lnSpc>
            </a:pPr>
            <a:r>
              <a:rPr lang="en-US" sz="3400" dirty="0" smtClean="0"/>
              <a:t>Lab tests are also covered if 2 or more of these apply to you</a:t>
            </a:r>
          </a:p>
          <a:p>
            <a:pPr marL="685800" lvl="1" indent="-342900">
              <a:lnSpc>
                <a:spcPct val="120000"/>
              </a:lnSpc>
            </a:pPr>
            <a:r>
              <a:rPr lang="en-US" dirty="0" smtClean="0"/>
              <a:t>65 or older</a:t>
            </a:r>
          </a:p>
          <a:p>
            <a:pPr marL="685800" lvl="1" indent="-342900">
              <a:lnSpc>
                <a:spcPct val="120000"/>
              </a:lnSpc>
            </a:pPr>
            <a:r>
              <a:rPr lang="en-US" dirty="0" smtClean="0"/>
              <a:t>Overweight</a:t>
            </a:r>
            <a:endParaRPr lang="en-US" dirty="0"/>
          </a:p>
          <a:p>
            <a:pPr marL="685800" lvl="1" indent="-342900">
              <a:lnSpc>
                <a:spcPct val="120000"/>
              </a:lnSpc>
            </a:pPr>
            <a:r>
              <a:rPr lang="en-US" dirty="0"/>
              <a:t>Family history of </a:t>
            </a:r>
            <a:r>
              <a:rPr lang="en-US" dirty="0" smtClean="0"/>
              <a:t>diabetes</a:t>
            </a:r>
          </a:p>
          <a:p>
            <a:pPr marL="685800" lvl="1" indent="-342900">
              <a:lnSpc>
                <a:spcPct val="120000"/>
              </a:lnSpc>
            </a:pPr>
            <a:r>
              <a:rPr lang="en-US" dirty="0" smtClean="0"/>
              <a:t>History of gestational diabetes (diabetes during pregnancy) or delivery of a baby weighing more than 9 pounds</a:t>
            </a:r>
            <a:endParaRPr lang="en-US" dirty="0"/>
          </a:p>
          <a:p>
            <a:pPr>
              <a:lnSpc>
                <a:spcPct val="120000"/>
              </a:lnSpc>
            </a:pPr>
            <a:r>
              <a:rPr lang="en-US" sz="3400" dirty="0" smtClean="0"/>
              <a:t>May be eligible for 2 diabetes screenings each year</a:t>
            </a:r>
          </a:p>
          <a:p>
            <a:pPr>
              <a:lnSpc>
                <a:spcPct val="120000"/>
              </a:lnSpc>
            </a:pPr>
            <a:r>
              <a:rPr lang="en-US" sz="3400" dirty="0"/>
              <a:t>No </a:t>
            </a:r>
            <a:r>
              <a:rPr lang="en-US" sz="3400" dirty="0" smtClean="0"/>
              <a:t>cost </a:t>
            </a:r>
            <a:r>
              <a:rPr lang="en-US" sz="3400" dirty="0"/>
              <a:t>if provider accepts </a:t>
            </a:r>
            <a:r>
              <a:rPr lang="en-US" sz="3400" dirty="0" smtClean="0"/>
              <a:t>assignment</a:t>
            </a:r>
            <a:endParaRPr lang="en-US" sz="3400" dirty="0"/>
          </a:p>
        </p:txBody>
      </p:sp>
      <p:sp>
        <p:nvSpPr>
          <p:cNvPr id="3" name="Date Placeholder 2"/>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26</a:t>
            </a:fld>
            <a:endParaRPr lang="en-US" dirty="0"/>
          </a:p>
        </p:txBody>
      </p:sp>
    </p:spTree>
    <p:extLst>
      <p:ext uri="{BB962C8B-B14F-4D97-AF65-F5344CB8AC3E}">
        <p14:creationId xmlns:p14="http://schemas.microsoft.com/office/powerpoint/2010/main" val="140486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Medicare </a:t>
            </a:r>
            <a:r>
              <a:rPr lang="pt-BR" dirty="0"/>
              <a:t>Diabetes Prevention Program (MDPP</a:t>
            </a:r>
            <a:r>
              <a:rPr lang="pt-BR" dirty="0" smtClean="0"/>
              <a:t>) – </a:t>
            </a:r>
            <a:r>
              <a:rPr lang="pt-BR" i="1" dirty="0" smtClean="0">
                <a:solidFill>
                  <a:srgbClr val="FF0000"/>
                </a:solidFill>
              </a:rPr>
              <a:t>Coming Soon </a:t>
            </a:r>
            <a:endParaRPr lang="en-US" i="1" dirty="0">
              <a:solidFill>
                <a:srgbClr val="FF0000"/>
              </a:solidFill>
            </a:endParaRPr>
          </a:p>
        </p:txBody>
      </p:sp>
      <p:sp>
        <p:nvSpPr>
          <p:cNvPr id="3" name="Content Placeholder 2"/>
          <p:cNvSpPr>
            <a:spLocks noGrp="1"/>
          </p:cNvSpPr>
          <p:nvPr>
            <p:ph idx="1"/>
          </p:nvPr>
        </p:nvSpPr>
        <p:spPr/>
        <p:txBody>
          <a:bodyPr>
            <a:normAutofit/>
          </a:bodyPr>
          <a:lstStyle/>
          <a:p>
            <a:pPr marL="342900" indent="-342900"/>
            <a:r>
              <a:rPr lang="en-US" sz="2800" dirty="0"/>
              <a:t>A set of services aimed to help prevent Type 2 diabetes among people with Medicare who have pre-diabetes </a:t>
            </a:r>
          </a:p>
          <a:p>
            <a:pPr marL="342900" indent="-342900"/>
            <a:r>
              <a:rPr lang="en-US" sz="2800" dirty="0"/>
              <a:t>MDPP-covered services</a:t>
            </a:r>
          </a:p>
          <a:p>
            <a:pPr marL="685800" lvl="1" indent="-342900"/>
            <a:r>
              <a:rPr lang="en-US" sz="2400" dirty="0"/>
              <a:t>MDPP suppliers provide 12 months of core sessions with a coach, using a CDC-approved curriculum to provide training on dietary change, increased physical activity, and weight loss strategies</a:t>
            </a:r>
          </a:p>
          <a:p>
            <a:pPr marL="685800" lvl="1" indent="-342900"/>
            <a:r>
              <a:rPr lang="en-US" sz="2400" dirty="0"/>
              <a:t>Additional 12 months of ongoing maintenance sessions for patients who meet weight loss and attendance goals </a:t>
            </a:r>
          </a:p>
          <a:p>
            <a:pPr marL="342900" indent="-342900"/>
            <a:r>
              <a:rPr lang="en-US" sz="2800" dirty="0"/>
              <a:t>For more information, visit </a:t>
            </a:r>
            <a:r>
              <a:rPr lang="en-US" sz="2800" dirty="0">
                <a:hlinkClick r:id="rId3"/>
              </a:rPr>
              <a:t>go.CMS.gov/mdpp</a:t>
            </a:r>
            <a:r>
              <a:rPr lang="en-US" sz="2800" dirty="0"/>
              <a:t> </a:t>
            </a:r>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5" name="Footer Placeholder 4"/>
          <p:cNvSpPr>
            <a:spLocks noGrp="1"/>
          </p:cNvSpPr>
          <p:nvPr>
            <p:ph type="ftr" sz="quarter" idx="11"/>
          </p:nvPr>
        </p:nvSpPr>
        <p:spPr/>
        <p:txBody>
          <a:bodyPr/>
          <a:lstStyle/>
          <a:p>
            <a:r>
              <a:rPr lang="en-US" dirty="0" smtClean="0"/>
              <a:t>Medicare Preventive Services</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27</a:t>
            </a:fld>
            <a:endParaRPr lang="en-US" dirty="0"/>
          </a:p>
        </p:txBody>
      </p:sp>
    </p:spTree>
    <p:extLst>
      <p:ext uri="{BB962C8B-B14F-4D97-AF65-F5344CB8AC3E}">
        <p14:creationId xmlns:p14="http://schemas.microsoft.com/office/powerpoint/2010/main" val="2001925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Medicare </a:t>
            </a:r>
            <a:r>
              <a:rPr lang="pt-BR" dirty="0"/>
              <a:t>Diabetes Prevention Program (MDPP) </a:t>
            </a:r>
            <a:r>
              <a:rPr lang="pt-BR" dirty="0" smtClean="0"/>
              <a:t>(continued)</a:t>
            </a:r>
            <a:endParaRPr lang="en-US" dirty="0"/>
          </a:p>
        </p:txBody>
      </p:sp>
      <p:sp>
        <p:nvSpPr>
          <p:cNvPr id="3" name="Content Placeholder 2"/>
          <p:cNvSpPr>
            <a:spLocks noGrp="1"/>
          </p:cNvSpPr>
          <p:nvPr>
            <p:ph idx="1"/>
          </p:nvPr>
        </p:nvSpPr>
        <p:spPr>
          <a:xfrm>
            <a:off x="424543" y="1215025"/>
            <a:ext cx="8245928" cy="5267418"/>
          </a:xfrm>
        </p:spPr>
        <p:txBody>
          <a:bodyPr>
            <a:noAutofit/>
          </a:bodyPr>
          <a:lstStyle/>
          <a:p>
            <a:pPr marL="347663" indent="-347663"/>
            <a:r>
              <a:rPr lang="en-US" sz="2400" dirty="0" smtClean="0"/>
              <a:t>Eligible participants are those who are</a:t>
            </a:r>
          </a:p>
          <a:p>
            <a:pPr marL="685800" lvl="1" indent="-336550"/>
            <a:r>
              <a:rPr lang="en-US" sz="2000" dirty="0" smtClean="0"/>
              <a:t>Enrolled in Medicare Part B</a:t>
            </a:r>
          </a:p>
          <a:p>
            <a:pPr marL="685800" lvl="1" indent="-336550"/>
            <a:r>
              <a:rPr lang="en-US" sz="2000" dirty="0" smtClean="0"/>
              <a:t>Have a body mass index (BMI) of at least 25, or at least 23 if self-identified as Asian</a:t>
            </a:r>
          </a:p>
          <a:p>
            <a:pPr marL="685800" lvl="1" indent="-336550"/>
            <a:r>
              <a:rPr lang="en-US" sz="2000" dirty="0" smtClean="0"/>
              <a:t>Meet one</a:t>
            </a:r>
            <a:r>
              <a:rPr lang="en-US" sz="2000" b="1" dirty="0" smtClean="0"/>
              <a:t> </a:t>
            </a:r>
            <a:r>
              <a:rPr lang="en-US" sz="2000" dirty="0" smtClean="0"/>
              <a:t>of the following 3 blood test requirements within the 12 months of the first core session:</a:t>
            </a:r>
          </a:p>
          <a:p>
            <a:pPr marL="1035050" lvl="1" indent="-342900">
              <a:buFont typeface="Wingdings" panose="05000000000000000000" pitchFamily="2" charset="2"/>
              <a:buChar char="q"/>
            </a:pPr>
            <a:r>
              <a:rPr lang="en-US" sz="1600" dirty="0" smtClean="0"/>
              <a:t>Hemoglobin A1c test with a value between 5.7 and 6.4%</a:t>
            </a:r>
          </a:p>
          <a:p>
            <a:pPr marL="1035050" lvl="1" indent="-342900">
              <a:buFont typeface="Wingdings" panose="05000000000000000000" pitchFamily="2" charset="2"/>
              <a:buChar char="q"/>
            </a:pPr>
            <a:r>
              <a:rPr lang="en-US" sz="1600" dirty="0" smtClean="0"/>
              <a:t>Fasting plasma glucose of 110-125 mg/dL</a:t>
            </a:r>
          </a:p>
          <a:p>
            <a:pPr marL="1035050" lvl="1" indent="-342900">
              <a:buFont typeface="Wingdings" panose="05000000000000000000" pitchFamily="2" charset="2"/>
              <a:buChar char="q"/>
            </a:pPr>
            <a:r>
              <a:rPr lang="en-US" sz="1600" dirty="0" smtClean="0"/>
              <a:t>2-hour plasma glucose of 140-199 mg/dL (oral glucose tolerance test)</a:t>
            </a:r>
          </a:p>
          <a:p>
            <a:pPr marL="685800" lvl="1" indent="-336550"/>
            <a:r>
              <a:rPr lang="en-US" sz="2000" dirty="0" smtClean="0"/>
              <a:t>Have no previous diagnosis of Type 1 or Type 2 diabetes (other than gestational diabetes)</a:t>
            </a:r>
          </a:p>
          <a:p>
            <a:pPr marL="685800" lvl="1" indent="-336550"/>
            <a:r>
              <a:rPr lang="en-US" sz="2000" dirty="0" smtClean="0"/>
              <a:t>Do not have End-Stage Renal Disease (ESRD) </a:t>
            </a:r>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5" name="Footer Placeholder 4"/>
          <p:cNvSpPr>
            <a:spLocks noGrp="1"/>
          </p:cNvSpPr>
          <p:nvPr>
            <p:ph type="ftr" sz="quarter" idx="11"/>
          </p:nvPr>
        </p:nvSpPr>
        <p:spPr/>
        <p:txBody>
          <a:bodyPr/>
          <a:lstStyle/>
          <a:p>
            <a:r>
              <a:rPr lang="en-US" dirty="0" smtClean="0"/>
              <a:t>Medicare Preventive Services</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28</a:t>
            </a:fld>
            <a:endParaRPr lang="en-US" dirty="0"/>
          </a:p>
        </p:txBody>
      </p:sp>
    </p:spTree>
    <p:extLst>
      <p:ext uri="{BB962C8B-B14F-4D97-AF65-F5344CB8AC3E}">
        <p14:creationId xmlns:p14="http://schemas.microsoft.com/office/powerpoint/2010/main" val="1188875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Covered Diabetes Supplies</a:t>
            </a:r>
            <a:endParaRPr lang="en-US" dirty="0"/>
          </a:p>
        </p:txBody>
      </p:sp>
      <p:sp>
        <p:nvSpPr>
          <p:cNvPr id="3" name="Content Placeholder 2"/>
          <p:cNvSpPr>
            <a:spLocks noGrp="1"/>
          </p:cNvSpPr>
          <p:nvPr>
            <p:ph idx="1"/>
          </p:nvPr>
        </p:nvSpPr>
        <p:spPr/>
        <p:txBody>
          <a:bodyPr/>
          <a:lstStyle/>
          <a:p>
            <a:pPr marL="342900" indent="-342900"/>
            <a:r>
              <a:rPr lang="en-US" dirty="0" smtClean="0"/>
              <a:t>Blood sugar testing supplies</a:t>
            </a:r>
          </a:p>
          <a:p>
            <a:pPr marL="342900" indent="-342900"/>
            <a:r>
              <a:rPr lang="en-US" dirty="0" smtClean="0"/>
              <a:t>Insulin and related supplies</a:t>
            </a:r>
          </a:p>
          <a:p>
            <a:pPr marL="685800" lvl="1" indent="-342900"/>
            <a:r>
              <a:rPr lang="en-US" dirty="0" smtClean="0"/>
              <a:t>Insulin pumps</a:t>
            </a:r>
          </a:p>
          <a:p>
            <a:pPr marL="685800" lvl="1" indent="-342900"/>
            <a:r>
              <a:rPr lang="en-US" dirty="0" smtClean="0"/>
              <a:t>Therapeutic shoes</a:t>
            </a:r>
          </a:p>
          <a:p>
            <a:pPr marL="342900" indent="-342900"/>
            <a:r>
              <a:rPr lang="en-US" dirty="0"/>
              <a:t>In Original Medicare</a:t>
            </a:r>
          </a:p>
          <a:p>
            <a:pPr marL="685800" lvl="1" indent="-342900"/>
            <a:r>
              <a:rPr lang="en-US" dirty="0"/>
              <a:t>You pay 20% after Part B deductible if the provider/supplier accepts assignment</a:t>
            </a:r>
          </a:p>
          <a:p>
            <a:pPr marL="342900" indent="-342900"/>
            <a:r>
              <a:rPr lang="en-US" dirty="0"/>
              <a:t>Medicare Coverage of Diabetes Supplies &amp; Services (CMS Product No. 11022)</a:t>
            </a:r>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29</a:t>
            </a:fld>
            <a:endParaRPr lang="en-US" dirty="0"/>
          </a:p>
        </p:txBody>
      </p:sp>
    </p:spTree>
    <p:extLst>
      <p:ext uri="{BB962C8B-B14F-4D97-AF65-F5344CB8AC3E}">
        <p14:creationId xmlns:p14="http://schemas.microsoft.com/office/powerpoint/2010/main" val="1691335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lstStyle/>
          <a:p>
            <a:pPr marL="0" indent="0">
              <a:buNone/>
            </a:pPr>
            <a:r>
              <a:rPr lang="en-US" dirty="0" smtClean="0"/>
              <a:t>This session should help you identify the following:</a:t>
            </a:r>
          </a:p>
          <a:p>
            <a:pPr marL="339725" indent="-339725"/>
            <a:r>
              <a:rPr lang="en-US" dirty="0" smtClean="0"/>
              <a:t>Which preventive services are covered</a:t>
            </a:r>
          </a:p>
          <a:p>
            <a:pPr marL="339725" indent="-339725"/>
            <a:r>
              <a:rPr lang="en-US" dirty="0" smtClean="0"/>
              <a:t>Who is eligible to receive them</a:t>
            </a:r>
          </a:p>
          <a:p>
            <a:pPr marL="339725" indent="-339725"/>
            <a:r>
              <a:rPr lang="en-US" dirty="0" smtClean="0"/>
              <a:t>When preventive services are covered</a:t>
            </a:r>
          </a:p>
          <a:p>
            <a:pPr marL="339725" indent="-339725"/>
            <a:r>
              <a:rPr lang="en-US" dirty="0" smtClean="0"/>
              <a:t>How much you pay</a:t>
            </a:r>
          </a:p>
          <a:p>
            <a:pPr marL="339725" indent="-339725"/>
            <a:r>
              <a:rPr lang="en-US" dirty="0" smtClean="0"/>
              <a:t>Where to get more information</a:t>
            </a:r>
          </a:p>
        </p:txBody>
      </p:sp>
      <p:sp>
        <p:nvSpPr>
          <p:cNvPr id="5" name="Footer Placeholder 4"/>
          <p:cNvSpPr>
            <a:spLocks noGrp="1"/>
          </p:cNvSpPr>
          <p:nvPr>
            <p:ph type="ftr" sz="quarter" idx="11"/>
          </p:nvPr>
        </p:nvSpPr>
        <p:spPr/>
        <p:txBody>
          <a:bodyPr/>
          <a:lstStyle/>
          <a:p>
            <a:r>
              <a:rPr lang="en-US" dirty="0" smtClean="0"/>
              <a:t>Medicare Preventive Services</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3</a:t>
            </a:fld>
            <a:endParaRPr lang="en-US" dirty="0"/>
          </a:p>
        </p:txBody>
      </p:sp>
      <p:sp>
        <p:nvSpPr>
          <p:cNvPr id="4" name="Date Placeholder 3"/>
          <p:cNvSpPr>
            <a:spLocks noGrp="1"/>
          </p:cNvSpPr>
          <p:nvPr>
            <p:ph type="dt" sz="half" idx="2"/>
          </p:nvPr>
        </p:nvSpPr>
        <p:spPr/>
        <p:txBody>
          <a:bodyPr/>
          <a:lstStyle/>
          <a:p>
            <a:r>
              <a:rPr lang="en-US" dirty="0" smtClean="0"/>
              <a:t>April 2018</a:t>
            </a:r>
            <a:endParaRPr lang="en-US" dirty="0"/>
          </a:p>
        </p:txBody>
      </p:sp>
    </p:spTree>
    <p:extLst>
      <p:ext uri="{BB962C8B-B14F-4D97-AF65-F5344CB8AC3E}">
        <p14:creationId xmlns:p14="http://schemas.microsoft.com/office/powerpoint/2010/main" val="943896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Covered Diabetes Services (continued)</a:t>
            </a:r>
            <a:endParaRPr lang="en-US" dirty="0"/>
          </a:p>
        </p:txBody>
      </p:sp>
      <p:sp>
        <p:nvSpPr>
          <p:cNvPr id="3" name="Content Placeholder 2"/>
          <p:cNvSpPr>
            <a:spLocks noGrp="1"/>
          </p:cNvSpPr>
          <p:nvPr>
            <p:ph idx="1"/>
          </p:nvPr>
        </p:nvSpPr>
        <p:spPr>
          <a:xfrm>
            <a:off x="401052" y="1215025"/>
            <a:ext cx="8210550" cy="5282028"/>
          </a:xfrm>
        </p:spPr>
        <p:txBody>
          <a:bodyPr>
            <a:normAutofit fontScale="77500" lnSpcReduction="20000"/>
          </a:bodyPr>
          <a:lstStyle/>
          <a:p>
            <a:pPr>
              <a:lnSpc>
                <a:spcPct val="120000"/>
              </a:lnSpc>
            </a:pPr>
            <a:r>
              <a:rPr lang="en-US" sz="3300" dirty="0"/>
              <a:t>Diabetes Self-Management Training (up to 10 hours </a:t>
            </a:r>
            <a:r>
              <a:rPr lang="en-US" sz="3300" dirty="0" smtClean="0"/>
              <a:t>per calendar </a:t>
            </a:r>
            <a:r>
              <a:rPr lang="en-US" sz="3300" dirty="0"/>
              <a:t>year)</a:t>
            </a:r>
          </a:p>
          <a:p>
            <a:pPr marL="685800" lvl="1" indent="-342900">
              <a:lnSpc>
                <a:spcPct val="120000"/>
              </a:lnSpc>
            </a:pPr>
            <a:r>
              <a:rPr lang="en-US" dirty="0"/>
              <a:t>Up to 2 hours of follow-up training in subsequent years</a:t>
            </a:r>
          </a:p>
          <a:p>
            <a:pPr marL="685800" lvl="1" indent="-342900">
              <a:lnSpc>
                <a:spcPct val="120000"/>
              </a:lnSpc>
            </a:pPr>
            <a:r>
              <a:rPr lang="en-US" dirty="0" smtClean="0"/>
              <a:t>Education </a:t>
            </a:r>
            <a:r>
              <a:rPr lang="en-US" dirty="0"/>
              <a:t>about diet and exercise</a:t>
            </a:r>
          </a:p>
          <a:p>
            <a:pPr marL="685800" lvl="1" indent="-342900">
              <a:lnSpc>
                <a:spcPct val="120000"/>
              </a:lnSpc>
            </a:pPr>
            <a:r>
              <a:rPr lang="en-US" dirty="0"/>
              <a:t>Insulin treatment plan </a:t>
            </a:r>
          </a:p>
          <a:p>
            <a:pPr marL="685800" lvl="1" indent="-342900">
              <a:lnSpc>
                <a:spcPct val="120000"/>
              </a:lnSpc>
            </a:pPr>
            <a:r>
              <a:rPr lang="en-US" dirty="0"/>
              <a:t>In Original Medicare you pay 20% after the Part B deductible</a:t>
            </a:r>
          </a:p>
          <a:p>
            <a:pPr>
              <a:lnSpc>
                <a:spcPct val="120000"/>
              </a:lnSpc>
            </a:pPr>
            <a:r>
              <a:rPr lang="en-US" sz="3300" dirty="0" smtClean="0"/>
              <a:t>Foot Exams and Treatment</a:t>
            </a:r>
          </a:p>
          <a:p>
            <a:pPr marL="685800" lvl="1" indent="-342900">
              <a:lnSpc>
                <a:spcPct val="120000"/>
              </a:lnSpc>
            </a:pPr>
            <a:r>
              <a:rPr lang="en-US" dirty="0"/>
              <a:t>For diabetes-related nerve damage</a:t>
            </a:r>
          </a:p>
          <a:p>
            <a:pPr marL="685800" lvl="1" indent="-342900">
              <a:lnSpc>
                <a:spcPct val="120000"/>
              </a:lnSpc>
            </a:pPr>
            <a:r>
              <a:rPr lang="en-US" dirty="0"/>
              <a:t>In Original Medicare you pay 20% after the Part B deductible</a:t>
            </a:r>
          </a:p>
          <a:p>
            <a:pPr marL="685800" lvl="1" indent="-342900">
              <a:lnSpc>
                <a:spcPct val="120000"/>
              </a:lnSpc>
            </a:pPr>
            <a:r>
              <a:rPr lang="en-US" dirty="0"/>
              <a:t>In a hospital outpatient setting, you also pay the hospital copayment</a:t>
            </a:r>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30</a:t>
            </a:fld>
            <a:endParaRPr lang="en-US" dirty="0"/>
          </a:p>
        </p:txBody>
      </p:sp>
    </p:spTree>
    <p:extLst>
      <p:ext uri="{BB962C8B-B14F-4D97-AF65-F5344CB8AC3E}">
        <p14:creationId xmlns:p14="http://schemas.microsoft.com/office/powerpoint/2010/main" val="2113081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 Shot (Vaccine)</a:t>
            </a:r>
            <a:endParaRPr lang="en-US" dirty="0"/>
          </a:p>
        </p:txBody>
      </p:sp>
      <p:sp>
        <p:nvSpPr>
          <p:cNvPr id="3" name="Content Placeholder 2"/>
          <p:cNvSpPr>
            <a:spLocks noGrp="1"/>
          </p:cNvSpPr>
          <p:nvPr>
            <p:ph idx="1"/>
          </p:nvPr>
        </p:nvSpPr>
        <p:spPr/>
        <p:txBody>
          <a:bodyPr/>
          <a:lstStyle/>
          <a:p>
            <a:pPr marL="287338" indent="-287338"/>
            <a:r>
              <a:rPr lang="en-US" dirty="0" smtClean="0"/>
              <a:t>Influenza, also known as the flu</a:t>
            </a:r>
          </a:p>
          <a:p>
            <a:pPr marL="509588" lvl="1" indent="-223838"/>
            <a:r>
              <a:rPr lang="en-US" dirty="0" smtClean="0"/>
              <a:t>Medicare generally covers the flu shot once every flu season</a:t>
            </a:r>
          </a:p>
          <a:p>
            <a:r>
              <a:rPr lang="en-US" dirty="0" smtClean="0"/>
              <a:t>All people with Medicare are eligible</a:t>
            </a:r>
          </a:p>
          <a:p>
            <a:r>
              <a:rPr lang="en-US" dirty="0" smtClean="0"/>
              <a:t>No cost if provider accepts assignment</a:t>
            </a:r>
          </a:p>
          <a:p>
            <a:endParaRPr lang="en-US" dirty="0"/>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31</a:t>
            </a:fld>
            <a:endParaRPr lang="en-US" dirty="0"/>
          </a:p>
        </p:txBody>
      </p:sp>
    </p:spTree>
    <p:extLst>
      <p:ext uri="{BB962C8B-B14F-4D97-AF65-F5344CB8AC3E}">
        <p14:creationId xmlns:p14="http://schemas.microsoft.com/office/powerpoint/2010/main" val="1268772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Glaucoma Tests</a:t>
            </a:r>
            <a:endParaRPr lang="en-US" dirty="0"/>
          </a:p>
        </p:txBody>
      </p:sp>
      <p:sp>
        <p:nvSpPr>
          <p:cNvPr id="3" name="Content Placeholder 2"/>
          <p:cNvSpPr>
            <a:spLocks noGrp="1"/>
          </p:cNvSpPr>
          <p:nvPr>
            <p:ph idx="1"/>
          </p:nvPr>
        </p:nvSpPr>
        <p:spPr>
          <a:xfrm>
            <a:off x="208547" y="1215025"/>
            <a:ext cx="8726906" cy="5141326"/>
          </a:xfrm>
        </p:spPr>
        <p:txBody>
          <a:bodyPr>
            <a:normAutofit fontScale="92500"/>
          </a:bodyPr>
          <a:lstStyle/>
          <a:p>
            <a:pPr marL="342900" indent="-342900"/>
            <a:r>
              <a:rPr lang="en-US" dirty="0" smtClean="0"/>
              <a:t>Glaucoma is caused by increased eye pressure</a:t>
            </a:r>
          </a:p>
          <a:p>
            <a:pPr marL="342900" indent="-342900"/>
            <a:r>
              <a:rPr lang="en-US" dirty="0" smtClean="0"/>
              <a:t>Exam covered once every 12 months if at </a:t>
            </a:r>
            <a:r>
              <a:rPr lang="en-US" dirty="0" smtClean="0"/>
              <a:t>high-risk</a:t>
            </a:r>
            <a:endParaRPr lang="en-US" dirty="0" smtClean="0"/>
          </a:p>
          <a:p>
            <a:pPr marL="685800" lvl="1" indent="-342900"/>
            <a:r>
              <a:rPr lang="en-US" dirty="0" smtClean="0"/>
              <a:t>Diabetes</a:t>
            </a:r>
          </a:p>
          <a:p>
            <a:pPr marL="685800" lvl="1" indent="-342900"/>
            <a:r>
              <a:rPr lang="en-US" dirty="0" smtClean="0"/>
              <a:t>Family history of glaucoma</a:t>
            </a:r>
          </a:p>
          <a:p>
            <a:pPr marL="685800" lvl="1" indent="-342900"/>
            <a:r>
              <a:rPr lang="en-US" dirty="0" smtClean="0"/>
              <a:t>African Americans, 50 or older</a:t>
            </a:r>
          </a:p>
          <a:p>
            <a:pPr marL="685800" lvl="1" indent="-342900"/>
            <a:r>
              <a:rPr lang="en-US" dirty="0" smtClean="0"/>
              <a:t>Hispanic Americans, 65 or older </a:t>
            </a:r>
          </a:p>
          <a:p>
            <a:pPr marL="342900" indent="-342900"/>
            <a:r>
              <a:rPr lang="en-US" dirty="0"/>
              <a:t>In Original Medicare you pay </a:t>
            </a:r>
          </a:p>
          <a:p>
            <a:pPr marL="685800" lvl="1" indent="-342900"/>
            <a:r>
              <a:rPr lang="en-US" dirty="0"/>
              <a:t>20% of the Medicare-approved amount and the Part B deductible applies for the doctor visit</a:t>
            </a:r>
          </a:p>
          <a:p>
            <a:pPr marL="685800" lvl="1" indent="-342900"/>
            <a:r>
              <a:rPr lang="en-US" dirty="0"/>
              <a:t>A copayment in a hospital outpatient setting</a:t>
            </a:r>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32</a:t>
            </a:fld>
            <a:endParaRPr lang="en-US" dirty="0"/>
          </a:p>
        </p:txBody>
      </p:sp>
    </p:spTree>
    <p:extLst>
      <p:ext uri="{BB962C8B-B14F-4D97-AF65-F5344CB8AC3E}">
        <p14:creationId xmlns:p14="http://schemas.microsoft.com/office/powerpoint/2010/main" val="1202991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B Shots (vaccine)</a:t>
            </a:r>
            <a:endParaRPr lang="en-US" dirty="0"/>
          </a:p>
        </p:txBody>
      </p:sp>
      <p:sp>
        <p:nvSpPr>
          <p:cNvPr id="3" name="Content Placeholder 2"/>
          <p:cNvSpPr>
            <a:spLocks noGrp="1"/>
          </p:cNvSpPr>
          <p:nvPr>
            <p:ph idx="1"/>
          </p:nvPr>
        </p:nvSpPr>
        <p:spPr/>
        <p:txBody>
          <a:bodyPr>
            <a:noAutofit/>
          </a:bodyPr>
          <a:lstStyle/>
          <a:p>
            <a:r>
              <a:rPr lang="en-US" sz="2800" dirty="0" smtClean="0"/>
              <a:t>Hepatitis is a serious disease (virus attacks the liver)</a:t>
            </a:r>
          </a:p>
          <a:p>
            <a:pPr marL="685800" lvl="1" indent="-342900"/>
            <a:r>
              <a:rPr lang="en-US" sz="2400" dirty="0" smtClean="0"/>
              <a:t>Can cause lifelong infection resulting in </a:t>
            </a:r>
            <a:r>
              <a:rPr lang="en-US" sz="2400" dirty="0">
                <a:solidFill>
                  <a:prstClr val="black"/>
                </a:solidFill>
                <a:ea typeface="ＭＳ Ｐゴシック" charset="-128"/>
              </a:rPr>
              <a:t>cirrhosis (scarring) of the liver, liver cancer, liver failure, and </a:t>
            </a:r>
            <a:r>
              <a:rPr lang="en-US" sz="2400" dirty="0" smtClean="0">
                <a:solidFill>
                  <a:prstClr val="black"/>
                </a:solidFill>
                <a:ea typeface="ＭＳ Ｐゴシック" charset="-128"/>
              </a:rPr>
              <a:t>death</a:t>
            </a:r>
            <a:endParaRPr lang="en-US" sz="2400" dirty="0" smtClean="0"/>
          </a:p>
          <a:p>
            <a:r>
              <a:rPr lang="en-US" sz="2800" dirty="0" smtClean="0"/>
              <a:t>Covered for people at medium to </a:t>
            </a:r>
            <a:r>
              <a:rPr lang="en-US" sz="2800" dirty="0" smtClean="0"/>
              <a:t>high-risk</a:t>
            </a:r>
            <a:r>
              <a:rPr lang="en-US" sz="2800" dirty="0" smtClean="0"/>
              <a:t>, including but not limited to</a:t>
            </a:r>
          </a:p>
          <a:p>
            <a:pPr marL="685800" lvl="1" indent="-342900"/>
            <a:r>
              <a:rPr lang="en-US" sz="2400" dirty="0" smtClean="0"/>
              <a:t>End-Stage Renal Disease, hemophilia, and diabetes mellitus</a:t>
            </a:r>
          </a:p>
          <a:p>
            <a:pPr marL="685800" lvl="1" indent="-342900"/>
            <a:r>
              <a:rPr lang="en-US" sz="2400" dirty="0" smtClean="0"/>
              <a:t>Conditions that lower resistance to infection</a:t>
            </a:r>
          </a:p>
          <a:p>
            <a:pPr marL="685800" lvl="1" indent="-342900"/>
            <a:r>
              <a:rPr lang="en-US" sz="2400" dirty="0" smtClean="0"/>
              <a:t>Certain health care professionals</a:t>
            </a:r>
          </a:p>
          <a:p>
            <a:r>
              <a:rPr lang="en-US" sz="2800" dirty="0" smtClean="0"/>
              <a:t>No cost if provider accepts assignment</a:t>
            </a:r>
            <a:endParaRPr lang="en-US" sz="2800" dirty="0"/>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33</a:t>
            </a:fld>
            <a:endParaRPr lang="en-US" dirty="0"/>
          </a:p>
        </p:txBody>
      </p:sp>
    </p:spTree>
    <p:extLst>
      <p:ext uri="{BB962C8B-B14F-4D97-AF65-F5344CB8AC3E}">
        <p14:creationId xmlns:p14="http://schemas.microsoft.com/office/powerpoint/2010/main" val="278060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B Infection Screening</a:t>
            </a:r>
            <a:endParaRPr lang="en-US" dirty="0"/>
          </a:p>
        </p:txBody>
      </p:sp>
      <p:sp>
        <p:nvSpPr>
          <p:cNvPr id="3" name="Content Placeholder 2"/>
          <p:cNvSpPr>
            <a:spLocks noGrp="1"/>
          </p:cNvSpPr>
          <p:nvPr>
            <p:ph idx="1"/>
          </p:nvPr>
        </p:nvSpPr>
        <p:spPr/>
        <p:txBody>
          <a:bodyPr>
            <a:normAutofit/>
          </a:bodyPr>
          <a:lstStyle/>
          <a:p>
            <a:pPr lvl="0"/>
            <a:r>
              <a:rPr lang="en-US" sz="2800" dirty="0" smtClean="0"/>
              <a:t>Covered </a:t>
            </a:r>
            <a:r>
              <a:rPr lang="en-US" sz="2800" dirty="0"/>
              <a:t>when ordered by a primary care physician in a primary care </a:t>
            </a:r>
            <a:r>
              <a:rPr lang="en-US" sz="2800" dirty="0" smtClean="0"/>
              <a:t>setting</a:t>
            </a:r>
            <a:endParaRPr lang="en-US" sz="2800" dirty="0"/>
          </a:p>
          <a:p>
            <a:pPr marL="685800" lvl="1" indent="-342900"/>
            <a:r>
              <a:rPr lang="en-US" sz="2400" dirty="0"/>
              <a:t>Asymptomatic non-pregnant adolescents and adults at </a:t>
            </a:r>
            <a:r>
              <a:rPr lang="en-US" sz="2400" dirty="0" smtClean="0"/>
              <a:t>high-risk </a:t>
            </a:r>
            <a:r>
              <a:rPr lang="en-US" sz="2400" dirty="0"/>
              <a:t>for HBV </a:t>
            </a:r>
            <a:r>
              <a:rPr lang="en-US" sz="2400" dirty="0" smtClean="0"/>
              <a:t>infection</a:t>
            </a:r>
            <a:endParaRPr lang="en-US" sz="2400" dirty="0"/>
          </a:p>
          <a:p>
            <a:pPr marL="685800" lvl="1" indent="-342900"/>
            <a:r>
              <a:rPr lang="en-US" sz="2400" dirty="0" smtClean="0"/>
              <a:t>Annually, for continued high-risk individuals who </a:t>
            </a:r>
            <a:r>
              <a:rPr lang="en-US" sz="2400" dirty="0"/>
              <a:t>do not receive Hepatitis B vaccination</a:t>
            </a:r>
          </a:p>
          <a:p>
            <a:pPr marL="685800" lvl="1" indent="-342900"/>
            <a:r>
              <a:rPr lang="en-US" sz="2400" dirty="0" smtClean="0"/>
              <a:t>Pregnant </a:t>
            </a:r>
            <a:r>
              <a:rPr lang="en-US" sz="2400" dirty="0"/>
              <a:t>women at the first prenatal visit for each pregnancy and rescreening at the time of delivery for those with new or continued risk </a:t>
            </a:r>
            <a:r>
              <a:rPr lang="en-US" sz="2400" dirty="0" smtClean="0"/>
              <a:t>factors</a:t>
            </a:r>
            <a:r>
              <a:rPr lang="en-US" sz="2400" dirty="0"/>
              <a:t>  </a:t>
            </a:r>
          </a:p>
          <a:p>
            <a:pPr lvl="0"/>
            <a:r>
              <a:rPr lang="en-US" sz="2800" dirty="0"/>
              <a:t>No </a:t>
            </a:r>
            <a:r>
              <a:rPr lang="en-US" sz="2800" dirty="0" smtClean="0"/>
              <a:t>cost if provider accepts assignment</a:t>
            </a:r>
            <a:endParaRPr lang="en-US" sz="2800" dirty="0"/>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5" name="Footer Placeholder 4"/>
          <p:cNvSpPr>
            <a:spLocks noGrp="1"/>
          </p:cNvSpPr>
          <p:nvPr>
            <p:ph type="ftr" sz="quarter" idx="11"/>
          </p:nvPr>
        </p:nvSpPr>
        <p:spPr/>
        <p:txBody>
          <a:bodyPr/>
          <a:lstStyle/>
          <a:p>
            <a:r>
              <a:rPr lang="en-US" dirty="0" smtClean="0"/>
              <a:t>Medicare Preventive Services</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34</a:t>
            </a:fld>
            <a:endParaRPr lang="en-US" dirty="0"/>
          </a:p>
        </p:txBody>
      </p:sp>
    </p:spTree>
    <p:extLst>
      <p:ext uri="{BB962C8B-B14F-4D97-AF65-F5344CB8AC3E}">
        <p14:creationId xmlns:p14="http://schemas.microsoft.com/office/powerpoint/2010/main" val="1747527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 Screening Test</a:t>
            </a:r>
            <a:endParaRPr lang="en-US" dirty="0"/>
          </a:p>
        </p:txBody>
      </p:sp>
      <p:sp>
        <p:nvSpPr>
          <p:cNvPr id="3" name="Content Placeholder 2"/>
          <p:cNvSpPr>
            <a:spLocks noGrp="1"/>
          </p:cNvSpPr>
          <p:nvPr>
            <p:ph idx="1"/>
          </p:nvPr>
        </p:nvSpPr>
        <p:spPr/>
        <p:txBody>
          <a:bodyPr>
            <a:normAutofit fontScale="85000" lnSpcReduction="20000"/>
          </a:bodyPr>
          <a:lstStyle/>
          <a:p>
            <a:pPr marL="342900" indent="-342900">
              <a:lnSpc>
                <a:spcPct val="120000"/>
              </a:lnSpc>
            </a:pPr>
            <a:r>
              <a:rPr lang="en-US" sz="2800" dirty="0" smtClean="0"/>
              <a:t>Hepatitis C virus (HCV) is a serious disease (virus attacks the liver)</a:t>
            </a:r>
          </a:p>
          <a:p>
            <a:pPr marL="342900" indent="-342900">
              <a:lnSpc>
                <a:spcPct val="120000"/>
              </a:lnSpc>
            </a:pPr>
            <a:r>
              <a:rPr lang="en-US" sz="2800" dirty="0" smtClean="0"/>
              <a:t>Covered when ordered by primary care practitioner in a primary care setting for people with Medicare who meet the following conditions:</a:t>
            </a:r>
          </a:p>
          <a:p>
            <a:pPr marL="685800" lvl="1" indent="-342900">
              <a:lnSpc>
                <a:spcPct val="120000"/>
              </a:lnSpc>
            </a:pPr>
            <a:r>
              <a:rPr lang="en-US" sz="2400" dirty="0" smtClean="0"/>
              <a:t>High-risk because you have a current or past history of illicit injection drug use</a:t>
            </a:r>
          </a:p>
          <a:p>
            <a:pPr marL="685800" lvl="1" indent="-342900">
              <a:lnSpc>
                <a:spcPct val="120000"/>
              </a:lnSpc>
            </a:pPr>
            <a:r>
              <a:rPr lang="en-US" sz="2400" dirty="0" smtClean="0"/>
              <a:t>Had a blood transfusion before 1992</a:t>
            </a:r>
          </a:p>
          <a:p>
            <a:pPr marL="685800" lvl="1" indent="-342900">
              <a:lnSpc>
                <a:spcPct val="120000"/>
              </a:lnSpc>
            </a:pPr>
            <a:r>
              <a:rPr lang="en-US" sz="2400" dirty="0" smtClean="0"/>
              <a:t>Born between 1945-1965</a:t>
            </a:r>
          </a:p>
          <a:p>
            <a:pPr marL="342900" indent="-342900">
              <a:lnSpc>
                <a:spcPct val="120000"/>
              </a:lnSpc>
            </a:pPr>
            <a:r>
              <a:rPr lang="en-US" sz="2800" dirty="0" smtClean="0"/>
              <a:t>Medicare also covers yearly repeat screenings for certain people at </a:t>
            </a:r>
            <a:r>
              <a:rPr lang="en-US" sz="2800" dirty="0" smtClean="0"/>
              <a:t>high-risk</a:t>
            </a:r>
            <a:endParaRPr lang="en-US" sz="2800" dirty="0" smtClean="0"/>
          </a:p>
          <a:p>
            <a:pPr marL="342900" indent="-342900">
              <a:lnSpc>
                <a:spcPct val="120000"/>
              </a:lnSpc>
            </a:pPr>
            <a:r>
              <a:rPr lang="en-US" sz="2800" dirty="0" smtClean="0"/>
              <a:t>No cost if provider accepts assignment</a:t>
            </a:r>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35</a:t>
            </a:fld>
            <a:endParaRPr lang="en-US" dirty="0"/>
          </a:p>
        </p:txBody>
      </p:sp>
    </p:spTree>
    <p:extLst>
      <p:ext uri="{BB962C8B-B14F-4D97-AF65-F5344CB8AC3E}">
        <p14:creationId xmlns:p14="http://schemas.microsoft.com/office/powerpoint/2010/main" val="3795844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HIV (Human Immunodeficiency </a:t>
            </a:r>
            <a:br>
              <a:rPr lang="en-US" dirty="0" smtClean="0"/>
            </a:br>
            <a:r>
              <a:rPr lang="en-US" dirty="0" smtClean="0"/>
              <a:t>Virus) Screening</a:t>
            </a:r>
            <a:endParaRPr lang="en-US" dirty="0"/>
          </a:p>
        </p:txBody>
      </p:sp>
      <p:sp>
        <p:nvSpPr>
          <p:cNvPr id="3" name="Content Placeholder 2"/>
          <p:cNvSpPr>
            <a:spLocks noGrp="1"/>
          </p:cNvSpPr>
          <p:nvPr>
            <p:ph idx="1"/>
          </p:nvPr>
        </p:nvSpPr>
        <p:spPr/>
        <p:txBody>
          <a:bodyPr>
            <a:normAutofit fontScale="85000" lnSpcReduction="10000"/>
          </a:bodyPr>
          <a:lstStyle/>
          <a:p>
            <a:pPr>
              <a:lnSpc>
                <a:spcPct val="120000"/>
              </a:lnSpc>
            </a:pPr>
            <a:r>
              <a:rPr lang="en-US" sz="3300" dirty="0" smtClean="0"/>
              <a:t>Except for individuals who are pregnant, Medicare covers one annual voluntary HIV screening for people </a:t>
            </a:r>
          </a:p>
          <a:p>
            <a:pPr marL="685800" lvl="1" indent="-328613">
              <a:lnSpc>
                <a:spcPct val="120000"/>
              </a:lnSpc>
            </a:pPr>
            <a:r>
              <a:rPr lang="en-US" dirty="0" smtClean="0"/>
              <a:t>Between </a:t>
            </a:r>
            <a:r>
              <a:rPr lang="en-US" dirty="0" smtClean="0"/>
              <a:t>15 </a:t>
            </a:r>
            <a:r>
              <a:rPr lang="en-US" dirty="0" smtClean="0"/>
              <a:t>and 65, without regard to perceived risk </a:t>
            </a:r>
          </a:p>
          <a:p>
            <a:pPr marL="685800" lvl="1" indent="-328613">
              <a:lnSpc>
                <a:spcPct val="120000"/>
              </a:lnSpc>
            </a:pPr>
            <a:r>
              <a:rPr lang="en-US" dirty="0" smtClean="0"/>
              <a:t>Younger than 15 and older than 65, who are at increased risk</a:t>
            </a:r>
          </a:p>
          <a:p>
            <a:pPr marL="685800" lvl="1" indent="-328613">
              <a:lnSpc>
                <a:spcPct val="120000"/>
              </a:lnSpc>
            </a:pPr>
            <a:r>
              <a:rPr lang="en-US" dirty="0" smtClean="0"/>
              <a:t>For </a:t>
            </a:r>
            <a:r>
              <a:rPr lang="en-US" dirty="0"/>
              <a:t>people with Medicare who are pregnant, up to 3 voluntary screenings during a pregnancy are covered</a:t>
            </a:r>
          </a:p>
          <a:p>
            <a:pPr>
              <a:lnSpc>
                <a:spcPct val="120000"/>
              </a:lnSpc>
            </a:pPr>
            <a:r>
              <a:rPr lang="en-US" sz="3300" dirty="0" smtClean="0"/>
              <a:t>No cost for the test if provider accepts assignment</a:t>
            </a:r>
          </a:p>
          <a:p>
            <a:pPr>
              <a:lnSpc>
                <a:spcPct val="120000"/>
              </a:lnSpc>
            </a:pPr>
            <a:r>
              <a:rPr lang="en-US" sz="3300" dirty="0" smtClean="0"/>
              <a:t>Pay 20% of Medicare-approved amount for visit</a:t>
            </a:r>
            <a:endParaRPr lang="en-US" sz="3300" dirty="0"/>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36</a:t>
            </a:fld>
            <a:endParaRPr lang="en-US" dirty="0"/>
          </a:p>
        </p:txBody>
      </p:sp>
    </p:spTree>
    <p:extLst>
      <p:ext uri="{BB962C8B-B14F-4D97-AF65-F5344CB8AC3E}">
        <p14:creationId xmlns:p14="http://schemas.microsoft.com/office/powerpoint/2010/main" val="3364312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Cancer Screening</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pPr>
            <a:r>
              <a:rPr lang="en-US" sz="2800" dirty="0"/>
              <a:t>Medicare covers </a:t>
            </a:r>
            <a:r>
              <a:rPr lang="en-US" sz="2800" dirty="0" smtClean="0"/>
              <a:t>a lung </a:t>
            </a:r>
            <a:r>
              <a:rPr lang="en-US" sz="2800" dirty="0"/>
              <a:t>cancer screening counseling and shared decision making </a:t>
            </a:r>
            <a:r>
              <a:rPr lang="en-US" sz="2800" dirty="0" smtClean="0"/>
              <a:t>visit</a:t>
            </a:r>
            <a:endParaRPr lang="en-US" sz="2800" dirty="0"/>
          </a:p>
          <a:p>
            <a:pPr>
              <a:lnSpc>
                <a:spcPct val="110000"/>
              </a:lnSpc>
            </a:pPr>
            <a:r>
              <a:rPr lang="en-US" sz="2800" dirty="0" smtClean="0"/>
              <a:t>Low-dose </a:t>
            </a:r>
            <a:r>
              <a:rPr lang="en-US" sz="2800" dirty="0"/>
              <a:t>c</a:t>
            </a:r>
            <a:r>
              <a:rPr lang="en-US" sz="2800" dirty="0" smtClean="0"/>
              <a:t>omputed </a:t>
            </a:r>
            <a:r>
              <a:rPr lang="en-US" sz="2800" dirty="0"/>
              <a:t>t</a:t>
            </a:r>
            <a:r>
              <a:rPr lang="en-US" sz="2800" dirty="0" smtClean="0"/>
              <a:t>omography covered once per year for people with Medicare who are:</a:t>
            </a:r>
          </a:p>
          <a:p>
            <a:pPr marL="685800" lvl="1" indent="-342900">
              <a:lnSpc>
                <a:spcPct val="110000"/>
              </a:lnSpc>
            </a:pPr>
            <a:r>
              <a:rPr lang="en-US" sz="2400" dirty="0" smtClean="0"/>
              <a:t>A </a:t>
            </a:r>
            <a:r>
              <a:rPr lang="en-US" sz="2400" dirty="0"/>
              <a:t>current smoker or have quit smoking within the last 15 years</a:t>
            </a:r>
          </a:p>
          <a:p>
            <a:pPr marL="685800" lvl="1" indent="-342900">
              <a:lnSpc>
                <a:spcPct val="110000"/>
              </a:lnSpc>
            </a:pPr>
            <a:r>
              <a:rPr lang="en-US" sz="2400" dirty="0" smtClean="0"/>
              <a:t>55–77</a:t>
            </a:r>
          </a:p>
          <a:p>
            <a:pPr marL="685800" lvl="1" indent="-342900">
              <a:lnSpc>
                <a:spcPct val="110000"/>
              </a:lnSpc>
            </a:pPr>
            <a:r>
              <a:rPr lang="en-US" sz="2400" dirty="0" smtClean="0"/>
              <a:t>A tobacco smoking history of at least 30 “pack years”</a:t>
            </a:r>
          </a:p>
          <a:p>
            <a:pPr marL="685800" lvl="1" indent="-342900">
              <a:lnSpc>
                <a:spcPct val="110000"/>
              </a:lnSpc>
            </a:pPr>
            <a:r>
              <a:rPr lang="en-US" sz="2400" dirty="0" smtClean="0"/>
              <a:t>Asymptomatic (you don’t have signs or symptoms of lung cancer)</a:t>
            </a:r>
          </a:p>
          <a:p>
            <a:pPr marL="342900" indent="-342900">
              <a:lnSpc>
                <a:spcPct val="110000"/>
              </a:lnSpc>
            </a:pPr>
            <a:r>
              <a:rPr lang="en-US" sz="2800" dirty="0"/>
              <a:t>You pay nothing for this service if the primary care doctor or other </a:t>
            </a:r>
            <a:r>
              <a:rPr lang="en-US" sz="2800" dirty="0" smtClean="0"/>
              <a:t>qualified primary </a:t>
            </a:r>
            <a:r>
              <a:rPr lang="en-US" sz="2800" dirty="0"/>
              <a:t>care practitioner meets the appropriate standards and </a:t>
            </a:r>
            <a:r>
              <a:rPr lang="en-US" sz="2800" dirty="0" smtClean="0"/>
              <a:t>accepts assignment</a:t>
            </a:r>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37</a:t>
            </a:fld>
            <a:endParaRPr lang="en-US" dirty="0"/>
          </a:p>
        </p:txBody>
      </p:sp>
    </p:spTree>
    <p:extLst>
      <p:ext uri="{BB962C8B-B14F-4D97-AF65-F5344CB8AC3E}">
        <p14:creationId xmlns:p14="http://schemas.microsoft.com/office/powerpoint/2010/main" val="1973389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Nutrition Therapy Services</a:t>
            </a:r>
            <a:endParaRPr lang="en-US" dirty="0"/>
          </a:p>
        </p:txBody>
      </p:sp>
      <p:sp>
        <p:nvSpPr>
          <p:cNvPr id="3" name="Content Placeholder 2"/>
          <p:cNvSpPr>
            <a:spLocks noGrp="1"/>
          </p:cNvSpPr>
          <p:nvPr>
            <p:ph idx="1"/>
          </p:nvPr>
        </p:nvSpPr>
        <p:spPr/>
        <p:txBody>
          <a:bodyPr>
            <a:normAutofit fontScale="92500"/>
          </a:bodyPr>
          <a:lstStyle/>
          <a:p>
            <a:r>
              <a:rPr lang="en-US" sz="2800" dirty="0" smtClean="0"/>
              <a:t>Medicare covers medical </a:t>
            </a:r>
            <a:r>
              <a:rPr lang="en-US" sz="2800" dirty="0"/>
              <a:t>nutrition therapy </a:t>
            </a:r>
            <a:r>
              <a:rPr lang="en-US" sz="2800" dirty="0" smtClean="0"/>
              <a:t>services </a:t>
            </a:r>
            <a:r>
              <a:rPr lang="en-US" sz="2800" dirty="0"/>
              <a:t>and certain related </a:t>
            </a:r>
            <a:r>
              <a:rPr lang="en-US" sz="2800" dirty="0" smtClean="0"/>
              <a:t>services, which may include</a:t>
            </a:r>
          </a:p>
          <a:p>
            <a:pPr marL="682625" lvl="1" indent="-341313"/>
            <a:r>
              <a:rPr lang="en-US" sz="2400" dirty="0" smtClean="0"/>
              <a:t>An initial nutrition and lifestyle assessment</a:t>
            </a:r>
          </a:p>
          <a:p>
            <a:pPr marL="682625" lvl="1" indent="-341313"/>
            <a:r>
              <a:rPr lang="en-US" sz="2400" dirty="0" smtClean="0"/>
              <a:t>One-on-one </a:t>
            </a:r>
            <a:r>
              <a:rPr lang="en-US" sz="2400" dirty="0"/>
              <a:t>nutritional </a:t>
            </a:r>
            <a:r>
              <a:rPr lang="en-US" sz="2400" dirty="0" smtClean="0"/>
              <a:t>counseling</a:t>
            </a:r>
          </a:p>
          <a:p>
            <a:pPr marL="682625" lvl="1" indent="-341313"/>
            <a:r>
              <a:rPr lang="en-US" sz="2400" dirty="0" smtClean="0"/>
              <a:t>Follow-up </a:t>
            </a:r>
            <a:r>
              <a:rPr lang="en-US" sz="2400" dirty="0"/>
              <a:t>visits to check on your </a:t>
            </a:r>
            <a:r>
              <a:rPr lang="en-US" sz="2400" dirty="0" smtClean="0"/>
              <a:t>progress</a:t>
            </a:r>
          </a:p>
          <a:p>
            <a:r>
              <a:rPr lang="en-US" sz="2800" dirty="0" smtClean="0"/>
              <a:t>To be eligible, you must have Part B, and meet at least one of the following conditions</a:t>
            </a:r>
          </a:p>
          <a:p>
            <a:pPr marL="682625" lvl="1" indent="-341313"/>
            <a:r>
              <a:rPr lang="en-US" sz="2400" dirty="0" smtClean="0"/>
              <a:t>Have diabetes</a:t>
            </a:r>
          </a:p>
          <a:p>
            <a:pPr marL="682625" lvl="1" indent="-341313"/>
            <a:r>
              <a:rPr lang="en-US" sz="2400" dirty="0" smtClean="0"/>
              <a:t>Have kidney disease</a:t>
            </a:r>
          </a:p>
          <a:p>
            <a:pPr marL="682625" lvl="1" indent="-341313"/>
            <a:r>
              <a:rPr lang="en-US" sz="2400" dirty="0" smtClean="0"/>
              <a:t>Had </a:t>
            </a:r>
            <a:r>
              <a:rPr lang="en-US" sz="2400" dirty="0"/>
              <a:t>a kidney transplant in the last 36 </a:t>
            </a:r>
            <a:r>
              <a:rPr lang="en-US" sz="2400" dirty="0" smtClean="0"/>
              <a:t>months</a:t>
            </a:r>
          </a:p>
          <a:p>
            <a:pPr marL="342900" indent="-342900"/>
            <a:r>
              <a:rPr lang="en-US" sz="2800" dirty="0" smtClean="0"/>
              <a:t>No cost if provider accepts assignment</a:t>
            </a:r>
          </a:p>
          <a:p>
            <a:pPr lvl="1"/>
            <a:endParaRPr lang="en-US" sz="2600" dirty="0" smtClean="0"/>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38</a:t>
            </a:fld>
            <a:endParaRPr lang="en-US" dirty="0"/>
          </a:p>
        </p:txBody>
      </p:sp>
    </p:spTree>
    <p:extLst>
      <p:ext uri="{BB962C8B-B14F-4D97-AF65-F5344CB8AC3E}">
        <p14:creationId xmlns:p14="http://schemas.microsoft.com/office/powerpoint/2010/main" val="2538524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Screening and Counseling</a:t>
            </a:r>
            <a:endParaRPr lang="en-US" dirty="0"/>
          </a:p>
        </p:txBody>
      </p:sp>
      <p:sp>
        <p:nvSpPr>
          <p:cNvPr id="3" name="Content Placeholder 2"/>
          <p:cNvSpPr>
            <a:spLocks noGrp="1"/>
          </p:cNvSpPr>
          <p:nvPr>
            <p:ph sz="half" idx="1"/>
          </p:nvPr>
        </p:nvSpPr>
        <p:spPr/>
        <p:txBody>
          <a:bodyPr>
            <a:normAutofit fontScale="92500"/>
          </a:bodyPr>
          <a:lstStyle/>
          <a:p>
            <a:r>
              <a:rPr lang="en-US" sz="2800" dirty="0" smtClean="0"/>
              <a:t>Obesity = body mass index (BMI) ≥ 30 kg/m2</a:t>
            </a:r>
          </a:p>
          <a:p>
            <a:r>
              <a:rPr lang="en-US" sz="2800" dirty="0" smtClean="0"/>
              <a:t>Intensive behavioral therapy consists of</a:t>
            </a:r>
          </a:p>
          <a:p>
            <a:pPr marL="685800" lvl="1" indent="-342900"/>
            <a:r>
              <a:rPr lang="en-US" sz="2400" dirty="0" smtClean="0"/>
              <a:t>Screening for obesity using BMI measurement</a:t>
            </a:r>
          </a:p>
          <a:p>
            <a:pPr marL="685800" lvl="1" indent="-342900"/>
            <a:r>
              <a:rPr lang="en-US" sz="2400" dirty="0" smtClean="0"/>
              <a:t>Dietary (nutritional) assessment</a:t>
            </a:r>
          </a:p>
          <a:p>
            <a:pPr marL="685800" lvl="1" indent="-342900"/>
            <a:r>
              <a:rPr lang="en-US" sz="2400" dirty="0" smtClean="0"/>
              <a:t>Intensive behavioral counseling and therapy</a:t>
            </a:r>
          </a:p>
          <a:p>
            <a:pPr marL="685800" lvl="1" indent="-342900"/>
            <a:r>
              <a:rPr lang="en-US" sz="2400" dirty="0" smtClean="0"/>
              <a:t>In primary care setting</a:t>
            </a:r>
          </a:p>
        </p:txBody>
      </p:sp>
      <p:sp>
        <p:nvSpPr>
          <p:cNvPr id="20" name="Content Placeholder 19"/>
          <p:cNvSpPr>
            <a:spLocks noGrp="1"/>
          </p:cNvSpPr>
          <p:nvPr>
            <p:ph sz="half" idx="2"/>
          </p:nvPr>
        </p:nvSpPr>
        <p:spPr>
          <a:xfrm>
            <a:off x="4629149" y="1219049"/>
            <a:ext cx="4322345" cy="5137302"/>
          </a:xfrm>
        </p:spPr>
        <p:txBody>
          <a:bodyPr>
            <a:normAutofit/>
          </a:bodyPr>
          <a:lstStyle/>
          <a:p>
            <a:r>
              <a:rPr lang="en-US" sz="2600" dirty="0"/>
              <a:t>Coverage includes</a:t>
            </a:r>
          </a:p>
          <a:p>
            <a:pPr marL="685800" lvl="1" indent="-342900"/>
            <a:r>
              <a:rPr lang="en-US" sz="2200" dirty="0"/>
              <a:t>One face-to-face visit every week for the first month</a:t>
            </a:r>
          </a:p>
          <a:p>
            <a:pPr marL="685800" lvl="1" indent="-342900"/>
            <a:r>
              <a:rPr lang="en-US" sz="2200" dirty="0"/>
              <a:t>E</a:t>
            </a:r>
            <a:r>
              <a:rPr lang="en-US" sz="2200" dirty="0" smtClean="0"/>
              <a:t>very </a:t>
            </a:r>
            <a:r>
              <a:rPr lang="en-US" sz="2200" dirty="0"/>
              <a:t>other week for months </a:t>
            </a:r>
            <a:r>
              <a:rPr lang="en-US" sz="2200" dirty="0" smtClean="0"/>
              <a:t>2–6</a:t>
            </a:r>
            <a:endParaRPr lang="en-US" sz="2200" dirty="0"/>
          </a:p>
          <a:p>
            <a:pPr marL="685800" lvl="1" indent="-342900"/>
            <a:r>
              <a:rPr lang="en-US" sz="2200" dirty="0" smtClean="0"/>
              <a:t>One face-to-face visit every </a:t>
            </a:r>
            <a:r>
              <a:rPr lang="en-US" sz="2200" dirty="0"/>
              <a:t>month for months </a:t>
            </a:r>
            <a:r>
              <a:rPr lang="en-US" sz="2200" dirty="0" smtClean="0"/>
              <a:t>7–12 if 6.6 </a:t>
            </a:r>
            <a:r>
              <a:rPr lang="en-US" sz="2200" dirty="0"/>
              <a:t>lbs. </a:t>
            </a:r>
            <a:r>
              <a:rPr lang="en-US" sz="2200" dirty="0" smtClean="0"/>
              <a:t>lost in </a:t>
            </a:r>
            <a:r>
              <a:rPr lang="en-US" sz="2200" dirty="0"/>
              <a:t>first 6 </a:t>
            </a:r>
            <a:r>
              <a:rPr lang="en-US" sz="2200" dirty="0" smtClean="0"/>
              <a:t>months</a:t>
            </a:r>
          </a:p>
          <a:p>
            <a:r>
              <a:rPr lang="en-US" sz="2600" dirty="0" smtClean="0"/>
              <a:t>No </a:t>
            </a:r>
            <a:r>
              <a:rPr lang="en-US" sz="2600" dirty="0"/>
              <a:t>cost if </a:t>
            </a:r>
            <a:r>
              <a:rPr lang="en-US" sz="2600" dirty="0" smtClean="0"/>
              <a:t>provider accepts </a:t>
            </a:r>
            <a:r>
              <a:rPr lang="en-US" sz="2600" dirty="0"/>
              <a:t>assignment </a:t>
            </a:r>
          </a:p>
          <a:p>
            <a:pPr lvl="2"/>
            <a:endParaRPr lang="en-US" sz="2000" dirty="0"/>
          </a:p>
          <a:p>
            <a:endParaRPr lang="en-US" sz="2800" dirty="0"/>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39</a:t>
            </a:fld>
            <a:endParaRPr lang="en-US" dirty="0"/>
          </a:p>
        </p:txBody>
      </p:sp>
    </p:spTree>
    <p:extLst>
      <p:ext uri="{BB962C8B-B14F-4D97-AF65-F5344CB8AC3E}">
        <p14:creationId xmlns:p14="http://schemas.microsoft.com/office/powerpoint/2010/main" val="20767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Lesson 1</a:t>
            </a:r>
            <a:r>
              <a:rPr lang="en-US" dirty="0" smtClean="0">
                <a:latin typeface="Calibri" panose="020F0502020204030204" pitchFamily="34" charset="0"/>
              </a:rPr>
              <a:t>—</a:t>
            </a:r>
            <a:r>
              <a:rPr lang="en-US" dirty="0" smtClean="0"/>
              <a:t>Introduction</a:t>
            </a:r>
            <a:endParaRPr lang="en-US" dirty="0"/>
          </a:p>
        </p:txBody>
      </p:sp>
      <p:sp>
        <p:nvSpPr>
          <p:cNvPr id="8" name="Content Placeholder 7"/>
          <p:cNvSpPr>
            <a:spLocks noGrp="1"/>
          </p:cNvSpPr>
          <p:nvPr>
            <p:ph idx="1"/>
          </p:nvPr>
        </p:nvSpPr>
        <p:spPr/>
        <p:txBody>
          <a:bodyPr>
            <a:normAutofit/>
          </a:bodyPr>
          <a:lstStyle/>
          <a:p>
            <a:pPr marL="344488" indent="-344488"/>
            <a:r>
              <a:rPr lang="en-US" sz="2800" dirty="0" smtClean="0"/>
              <a:t>Medicare preventive services </a:t>
            </a:r>
          </a:p>
          <a:p>
            <a:pPr marL="688975" lvl="1"/>
            <a:r>
              <a:rPr lang="en-US" sz="2400" dirty="0" smtClean="0"/>
              <a:t>May find or prevent health problems early, when treatment is likely to work best</a:t>
            </a:r>
          </a:p>
          <a:p>
            <a:pPr marL="344488" indent="-344488"/>
            <a:r>
              <a:rPr lang="en-US" sz="2800" dirty="0" smtClean="0"/>
              <a:t>Covered by Medicare Part B (Medical Insurance)</a:t>
            </a:r>
          </a:p>
          <a:p>
            <a:pPr marL="688975" lvl="1" indent="-336550"/>
            <a:r>
              <a:rPr lang="en-US" sz="2400" dirty="0" smtClean="0"/>
              <a:t>Whether you get your coverage from</a:t>
            </a:r>
          </a:p>
          <a:p>
            <a:pPr marL="1025525" lvl="2" indent="-342900"/>
            <a:r>
              <a:rPr lang="en-US" sz="2000" dirty="0" smtClean="0"/>
              <a:t>Original Medicare</a:t>
            </a:r>
          </a:p>
          <a:p>
            <a:pPr marL="1025525" lvl="2" indent="-342900"/>
            <a:r>
              <a:rPr lang="en-US" sz="2000" dirty="0" smtClean="0"/>
              <a:t>Medicare Advantage (MA) Plan</a:t>
            </a:r>
          </a:p>
          <a:p>
            <a:pPr marL="1025525" lvl="2" indent="-342900"/>
            <a:r>
              <a:rPr lang="en-US" sz="2000" dirty="0" smtClean="0"/>
              <a:t>Other Medicare health plans</a:t>
            </a:r>
          </a:p>
          <a:p>
            <a:pPr marL="344488" indent="-344488"/>
            <a:r>
              <a:rPr lang="en-US" sz="2800" dirty="0" smtClean="0"/>
              <a:t>Coverage for preventive services is based on age, gender, and medical history</a:t>
            </a:r>
          </a:p>
        </p:txBody>
      </p:sp>
      <p:sp>
        <p:nvSpPr>
          <p:cNvPr id="6" name="Footer Placeholder 5"/>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4</a:t>
            </a:fld>
            <a:endParaRPr lang="en-US" dirty="0"/>
          </a:p>
        </p:txBody>
      </p:sp>
      <p:sp>
        <p:nvSpPr>
          <p:cNvPr id="5" name="Date Placeholder 4"/>
          <p:cNvSpPr>
            <a:spLocks noGrp="1"/>
          </p:cNvSpPr>
          <p:nvPr>
            <p:ph type="dt" sz="half" idx="2"/>
          </p:nvPr>
        </p:nvSpPr>
        <p:spPr/>
        <p:txBody>
          <a:bodyPr/>
          <a:lstStyle/>
          <a:p>
            <a:r>
              <a:rPr lang="en-US" dirty="0" smtClean="0"/>
              <a:t>April 2018</a:t>
            </a:r>
            <a:endParaRPr lang="en-US" dirty="0"/>
          </a:p>
        </p:txBody>
      </p:sp>
    </p:spTree>
    <p:extLst>
      <p:ext uri="{BB962C8B-B14F-4D97-AF65-F5344CB8AC3E}">
        <p14:creationId xmlns:p14="http://schemas.microsoft.com/office/powerpoint/2010/main" val="1613122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Pneumococcal Shots </a:t>
            </a:r>
            <a:endParaRPr lang="en-US" dirty="0"/>
          </a:p>
        </p:txBody>
      </p:sp>
      <p:sp>
        <p:nvSpPr>
          <p:cNvPr id="3" name="Content Placeholder 2"/>
          <p:cNvSpPr>
            <a:spLocks noGrp="1"/>
          </p:cNvSpPr>
          <p:nvPr>
            <p:ph idx="1"/>
          </p:nvPr>
        </p:nvSpPr>
        <p:spPr/>
        <p:txBody>
          <a:bodyPr>
            <a:noAutofit/>
          </a:bodyPr>
          <a:lstStyle/>
          <a:p>
            <a:r>
              <a:rPr lang="en-US" sz="3000" dirty="0" smtClean="0"/>
              <a:t>Medicare covers</a:t>
            </a:r>
          </a:p>
          <a:p>
            <a:pPr marL="685800" lvl="1" indent="-342900"/>
            <a:r>
              <a:rPr lang="en-US" sz="2600" dirty="0" smtClean="0"/>
              <a:t>An initial pneumococcal shot for all people with Medicare who’ve never received the shot under Medicare Part B</a:t>
            </a:r>
          </a:p>
          <a:p>
            <a:pPr marL="685800" lvl="1" indent="-342900"/>
            <a:r>
              <a:rPr lang="en-US" sz="2600" dirty="0" smtClean="0"/>
              <a:t>A different second pneumococcal if it’s given one year (or later) after the first shot </a:t>
            </a:r>
          </a:p>
          <a:p>
            <a:r>
              <a:rPr lang="en-US" sz="3000" dirty="0" smtClean="0"/>
              <a:t>All people with Medicare are eligible</a:t>
            </a:r>
          </a:p>
          <a:p>
            <a:r>
              <a:rPr lang="en-US" sz="3000" dirty="0"/>
              <a:t>You pay nothing for pneumococcal shots if your </a:t>
            </a:r>
            <a:r>
              <a:rPr lang="en-US" sz="3000" dirty="0" smtClean="0"/>
              <a:t>provider </a:t>
            </a:r>
            <a:r>
              <a:rPr lang="en-US" sz="3000" dirty="0"/>
              <a:t>accepts </a:t>
            </a:r>
            <a:r>
              <a:rPr lang="en-US" sz="3000" dirty="0" smtClean="0"/>
              <a:t>assignment</a:t>
            </a:r>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40</a:t>
            </a:fld>
            <a:endParaRPr lang="en-US" dirty="0"/>
          </a:p>
        </p:txBody>
      </p:sp>
    </p:spTree>
    <p:extLst>
      <p:ext uri="{BB962C8B-B14F-4D97-AF65-F5344CB8AC3E}">
        <p14:creationId xmlns:p14="http://schemas.microsoft.com/office/powerpoint/2010/main" val="1402710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Prostate Cancer Screening</a:t>
            </a:r>
            <a:endParaRPr lang="en-US" dirty="0"/>
          </a:p>
        </p:txBody>
      </p:sp>
      <p:sp>
        <p:nvSpPr>
          <p:cNvPr id="3" name="Content Placeholder 2"/>
          <p:cNvSpPr>
            <a:spLocks noGrp="1"/>
          </p:cNvSpPr>
          <p:nvPr>
            <p:ph idx="1"/>
          </p:nvPr>
        </p:nvSpPr>
        <p:spPr>
          <a:xfrm>
            <a:off x="465221" y="1215025"/>
            <a:ext cx="8325853" cy="5141326"/>
          </a:xfrm>
        </p:spPr>
        <p:txBody>
          <a:bodyPr>
            <a:normAutofit fontScale="85000" lnSpcReduction="20000"/>
          </a:bodyPr>
          <a:lstStyle/>
          <a:p>
            <a:pPr>
              <a:lnSpc>
                <a:spcPct val="120000"/>
              </a:lnSpc>
            </a:pPr>
            <a:r>
              <a:rPr lang="en-US" dirty="0" smtClean="0"/>
              <a:t>All men are at risk of prostate cancer</a:t>
            </a:r>
          </a:p>
          <a:p>
            <a:pPr>
              <a:lnSpc>
                <a:spcPct val="120000"/>
              </a:lnSpc>
            </a:pPr>
            <a:r>
              <a:rPr lang="en-US" dirty="0" smtClean="0"/>
              <a:t>Screening </a:t>
            </a:r>
            <a:r>
              <a:rPr lang="en-US" dirty="0"/>
              <a:t>c</a:t>
            </a:r>
            <a:r>
              <a:rPr lang="en-US" dirty="0" smtClean="0"/>
              <a:t>overed for all men with Medicare once every 12 months</a:t>
            </a:r>
          </a:p>
          <a:p>
            <a:pPr marL="685800" lvl="1" indent="-342900">
              <a:lnSpc>
                <a:spcPct val="120000"/>
              </a:lnSpc>
            </a:pPr>
            <a:r>
              <a:rPr lang="en-US" dirty="0" smtClean="0"/>
              <a:t>Beginning the day after 50th birthday</a:t>
            </a:r>
          </a:p>
          <a:p>
            <a:pPr>
              <a:lnSpc>
                <a:spcPct val="120000"/>
              </a:lnSpc>
            </a:pPr>
            <a:r>
              <a:rPr lang="en-US" dirty="0" smtClean="0"/>
              <a:t>Tests include</a:t>
            </a:r>
          </a:p>
          <a:p>
            <a:pPr marL="685800" lvl="1" indent="-342900">
              <a:lnSpc>
                <a:spcPct val="120000"/>
              </a:lnSpc>
            </a:pPr>
            <a:r>
              <a:rPr lang="en-US" dirty="0" smtClean="0"/>
              <a:t>Prostate-Specific Antigen (PSA) blood test</a:t>
            </a:r>
          </a:p>
          <a:p>
            <a:pPr marL="685800" lvl="1" indent="-342900">
              <a:lnSpc>
                <a:spcPct val="120000"/>
              </a:lnSpc>
            </a:pPr>
            <a:r>
              <a:rPr lang="en-US" dirty="0" smtClean="0"/>
              <a:t>Digital rectal exam</a:t>
            </a:r>
          </a:p>
          <a:p>
            <a:pPr>
              <a:lnSpc>
                <a:spcPct val="120000"/>
              </a:lnSpc>
            </a:pPr>
            <a:r>
              <a:rPr lang="en-US" dirty="0" smtClean="0"/>
              <a:t>In Original Medicare you pay</a:t>
            </a:r>
          </a:p>
          <a:p>
            <a:pPr marL="685800" lvl="1" indent="-342900">
              <a:lnSpc>
                <a:spcPct val="120000"/>
              </a:lnSpc>
            </a:pPr>
            <a:r>
              <a:rPr lang="en-US" dirty="0" smtClean="0"/>
              <a:t>Nothing for the PSA blood (lab) test</a:t>
            </a:r>
          </a:p>
          <a:p>
            <a:pPr marL="685800" lvl="1" indent="-342900">
              <a:lnSpc>
                <a:spcPct val="120000"/>
              </a:lnSpc>
            </a:pPr>
            <a:r>
              <a:rPr lang="en-US" dirty="0" smtClean="0"/>
              <a:t>20% after Part B deductible for digital rectal exam</a:t>
            </a:r>
          </a:p>
          <a:p>
            <a:pPr marL="685800" lvl="1" indent="-342900">
              <a:lnSpc>
                <a:spcPct val="120000"/>
              </a:lnSpc>
            </a:pPr>
            <a:r>
              <a:rPr lang="en-US" dirty="0" smtClean="0"/>
              <a:t>In hospital outpatient setting, hospital copayment applies</a:t>
            </a:r>
          </a:p>
          <a:p>
            <a:pPr lvl="2">
              <a:lnSpc>
                <a:spcPct val="120000"/>
              </a:lnSpc>
            </a:pPr>
            <a:endParaRPr lang="en-US" dirty="0" smtClean="0"/>
          </a:p>
          <a:p>
            <a:pPr>
              <a:lnSpc>
                <a:spcPct val="120000"/>
              </a:lnSpc>
            </a:pPr>
            <a:endParaRPr lang="en-US" dirty="0"/>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41</a:t>
            </a:fld>
            <a:endParaRPr lang="en-US" dirty="0"/>
          </a:p>
        </p:txBody>
      </p:sp>
    </p:spTree>
    <p:extLst>
      <p:ext uri="{BB962C8B-B14F-4D97-AF65-F5344CB8AC3E}">
        <p14:creationId xmlns:p14="http://schemas.microsoft.com/office/powerpoint/2010/main" val="904827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Sexually Transmitted Infection (STI) </a:t>
            </a:r>
            <a:br>
              <a:rPr lang="en-US" dirty="0" smtClean="0"/>
            </a:br>
            <a:r>
              <a:rPr lang="en-US" dirty="0" smtClean="0"/>
              <a:t>Screening and Counseling</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lnSpc>
                <a:spcPct val="110000"/>
              </a:lnSpc>
            </a:pPr>
            <a:r>
              <a:rPr lang="en-US" dirty="0" smtClean="0"/>
              <a:t>STI screenings for chlamydia, gonorrhea, syphilis, and Hepatitis B</a:t>
            </a:r>
          </a:p>
          <a:p>
            <a:pPr marL="342900" indent="-342900">
              <a:lnSpc>
                <a:spcPct val="110000"/>
              </a:lnSpc>
            </a:pPr>
            <a:r>
              <a:rPr lang="en-US" dirty="0" smtClean="0"/>
              <a:t>Covered for pregnant women and for certain people who are at risk</a:t>
            </a:r>
          </a:p>
          <a:p>
            <a:pPr marL="342900" indent="-342900">
              <a:lnSpc>
                <a:spcPct val="110000"/>
              </a:lnSpc>
            </a:pPr>
            <a:r>
              <a:rPr lang="en-US" dirty="0" smtClean="0"/>
              <a:t>Covered once every 12 months or at certain times during a pregnancy</a:t>
            </a:r>
          </a:p>
          <a:p>
            <a:pPr marL="685800" lvl="1" indent="-342900">
              <a:lnSpc>
                <a:spcPct val="110000"/>
              </a:lnSpc>
            </a:pPr>
            <a:r>
              <a:rPr lang="en-US" dirty="0" smtClean="0"/>
              <a:t>Up to 2 individual 20- to 30-minute, face-to-face, high-intensity behavioral counseling sessions each year </a:t>
            </a:r>
          </a:p>
          <a:p>
            <a:pPr marL="342900" indent="-342900">
              <a:lnSpc>
                <a:spcPct val="110000"/>
              </a:lnSpc>
            </a:pPr>
            <a:r>
              <a:rPr lang="en-US" dirty="0" smtClean="0"/>
              <a:t>No cost if the provider accepts assignment</a:t>
            </a:r>
            <a:endParaRPr lang="en-US" dirty="0"/>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42</a:t>
            </a:fld>
            <a:endParaRPr lang="en-US" dirty="0"/>
          </a:p>
        </p:txBody>
      </p:sp>
    </p:spTree>
    <p:extLst>
      <p:ext uri="{BB962C8B-B14F-4D97-AF65-F5344CB8AC3E}">
        <p14:creationId xmlns:p14="http://schemas.microsoft.com/office/powerpoint/2010/main" val="2112604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9661"/>
          </a:xfrm>
        </p:spPr>
        <p:txBody>
          <a:bodyPr>
            <a:normAutofit fontScale="90000"/>
          </a:bodyPr>
          <a:lstStyle/>
          <a:p>
            <a:r>
              <a:rPr lang="en-US" dirty="0" smtClean="0"/>
              <a:t>Smoking and Tobacco-Use </a:t>
            </a:r>
            <a:br>
              <a:rPr lang="en-US" dirty="0" smtClean="0"/>
            </a:br>
            <a:r>
              <a:rPr lang="en-US" dirty="0" smtClean="0"/>
              <a:t>Cessation Counseling</a:t>
            </a:r>
            <a:endParaRPr lang="en-US" dirty="0"/>
          </a:p>
        </p:txBody>
      </p:sp>
      <p:sp>
        <p:nvSpPr>
          <p:cNvPr id="3" name="Content Placeholder 2"/>
          <p:cNvSpPr>
            <a:spLocks noGrp="1"/>
          </p:cNvSpPr>
          <p:nvPr>
            <p:ph idx="1"/>
          </p:nvPr>
        </p:nvSpPr>
        <p:spPr>
          <a:xfrm>
            <a:off x="377371" y="1215025"/>
            <a:ext cx="8345715" cy="4961938"/>
          </a:xfrm>
        </p:spPr>
        <p:txBody>
          <a:bodyPr/>
          <a:lstStyle/>
          <a:p>
            <a:pPr marL="342900" indent="-342900"/>
            <a:r>
              <a:rPr lang="en-US" dirty="0" smtClean="0"/>
              <a:t>Medicare covers cessation counseling</a:t>
            </a:r>
          </a:p>
          <a:p>
            <a:pPr marL="685800" lvl="1" indent="-342900"/>
            <a:r>
              <a:rPr lang="en-US" dirty="0" smtClean="0"/>
              <a:t>Up to 8 face-to-face visits in a 12-month period</a:t>
            </a:r>
            <a:endParaRPr lang="en-US" dirty="0"/>
          </a:p>
          <a:p>
            <a:pPr marL="685800" lvl="1" indent="-342900"/>
            <a:r>
              <a:rPr lang="en-US" dirty="0" smtClean="0"/>
              <a:t>Inpatient or outpatient</a:t>
            </a:r>
          </a:p>
          <a:p>
            <a:pPr marL="685800" lvl="1" indent="-342900"/>
            <a:r>
              <a:rPr lang="en-US" dirty="0" smtClean="0"/>
              <a:t>Intermediate or intensive</a:t>
            </a:r>
          </a:p>
          <a:p>
            <a:pPr marL="342900" indent="-342900"/>
            <a:r>
              <a:rPr lang="en-US" dirty="0"/>
              <a:t>No cost if the </a:t>
            </a:r>
            <a:r>
              <a:rPr lang="en-US" dirty="0" smtClean="0"/>
              <a:t>provider </a:t>
            </a:r>
            <a:r>
              <a:rPr lang="en-US" dirty="0"/>
              <a:t>accepts assignment</a:t>
            </a:r>
          </a:p>
          <a:p>
            <a:pPr marL="287338" indent="-223838"/>
            <a:endParaRPr lang="en-US" dirty="0" smtClean="0"/>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43</a:t>
            </a:fld>
            <a:endParaRPr lang="en-US" dirty="0"/>
          </a:p>
        </p:txBody>
      </p:sp>
    </p:spTree>
    <p:extLst>
      <p:ext uri="{BB962C8B-B14F-4D97-AF65-F5344CB8AC3E}">
        <p14:creationId xmlns:p14="http://schemas.microsoft.com/office/powerpoint/2010/main" val="3403620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Check Your Knowledge—Question 4</a:t>
            </a:r>
            <a:endParaRPr lang="en-US" dirty="0"/>
          </a:p>
        </p:txBody>
      </p:sp>
      <p:sp>
        <p:nvSpPr>
          <p:cNvPr id="8" name="Content Placeholder 7"/>
          <p:cNvSpPr>
            <a:spLocks noGrp="1"/>
          </p:cNvSpPr>
          <p:nvPr>
            <p:ph sz="half" idx="1"/>
          </p:nvPr>
        </p:nvSpPr>
        <p:spPr>
          <a:xfrm>
            <a:off x="200722" y="1143892"/>
            <a:ext cx="4661210" cy="5033071"/>
          </a:xfrm>
        </p:spPr>
        <p:txBody>
          <a:bodyPr>
            <a:normAutofit fontScale="85000" lnSpcReduction="20000"/>
          </a:bodyPr>
          <a:lstStyle/>
          <a:p>
            <a:pPr marL="0" lvl="0" indent="0">
              <a:lnSpc>
                <a:spcPct val="120000"/>
              </a:lnSpc>
              <a:buNone/>
            </a:pPr>
            <a:r>
              <a:rPr lang="en-US" sz="2800" dirty="0" smtClean="0">
                <a:solidFill>
                  <a:prstClr val="black"/>
                </a:solidFill>
              </a:rPr>
              <a:t>Oliver </a:t>
            </a:r>
            <a:r>
              <a:rPr lang="en-US" sz="2800" dirty="0">
                <a:solidFill>
                  <a:prstClr val="black"/>
                </a:solidFill>
              </a:rPr>
              <a:t>has Original Medicare and received a referral from his doctor for diabetes screening. Which statement is NOT true</a:t>
            </a:r>
            <a:r>
              <a:rPr lang="en-US" sz="2800" dirty="0" smtClean="0">
                <a:solidFill>
                  <a:prstClr val="black"/>
                </a:solidFill>
              </a:rPr>
              <a:t>?</a:t>
            </a:r>
          </a:p>
          <a:p>
            <a:pPr marL="365760" lvl="0" indent="-365760">
              <a:lnSpc>
                <a:spcPct val="120000"/>
              </a:lnSpc>
              <a:buAutoNum type="alphaLcPeriod"/>
            </a:pPr>
            <a:r>
              <a:rPr lang="en-US" sz="2800" dirty="0" smtClean="0">
                <a:solidFill>
                  <a:prstClr val="black"/>
                </a:solidFill>
              </a:rPr>
              <a:t>He </a:t>
            </a:r>
            <a:r>
              <a:rPr lang="en-US" sz="2800" dirty="0">
                <a:solidFill>
                  <a:prstClr val="black"/>
                </a:solidFill>
              </a:rPr>
              <a:t>will pay nothing for the covered test if his doctor accepts </a:t>
            </a:r>
            <a:r>
              <a:rPr lang="en-US" sz="2800" dirty="0" smtClean="0">
                <a:solidFill>
                  <a:prstClr val="black"/>
                </a:solidFill>
              </a:rPr>
              <a:t>assignment</a:t>
            </a:r>
            <a:endParaRPr lang="en-US" sz="2800" dirty="0">
              <a:solidFill>
                <a:prstClr val="black"/>
              </a:solidFill>
            </a:endParaRPr>
          </a:p>
          <a:p>
            <a:pPr marL="365760" indent="-365760">
              <a:lnSpc>
                <a:spcPct val="120000"/>
              </a:lnSpc>
              <a:buFont typeface="Wingdings" panose="05000000000000000000" pitchFamily="2" charset="2"/>
              <a:buAutoNum type="alphaLcPeriod"/>
            </a:pPr>
            <a:r>
              <a:rPr lang="en-US" sz="2800" dirty="0" smtClean="0">
                <a:solidFill>
                  <a:prstClr val="black"/>
                </a:solidFill>
              </a:rPr>
              <a:t>The </a:t>
            </a:r>
            <a:r>
              <a:rPr lang="en-US" sz="2800" dirty="0">
                <a:solidFill>
                  <a:prstClr val="black"/>
                </a:solidFill>
              </a:rPr>
              <a:t>Part B </a:t>
            </a:r>
            <a:r>
              <a:rPr lang="en-US" sz="2800" dirty="0" smtClean="0">
                <a:solidFill>
                  <a:prstClr val="black"/>
                </a:solidFill>
              </a:rPr>
              <a:t>deductible will apply</a:t>
            </a:r>
            <a:endParaRPr lang="en-US" sz="2800" dirty="0">
              <a:solidFill>
                <a:prstClr val="black"/>
              </a:solidFill>
            </a:endParaRPr>
          </a:p>
          <a:p>
            <a:pPr marL="365760" lvl="0" indent="-365760">
              <a:lnSpc>
                <a:spcPct val="120000"/>
              </a:lnSpc>
              <a:buAutoNum type="alphaLcPeriod"/>
            </a:pPr>
            <a:r>
              <a:rPr lang="en-US" sz="2800" dirty="0" smtClean="0">
                <a:solidFill>
                  <a:prstClr val="black"/>
                </a:solidFill>
              </a:rPr>
              <a:t>He </a:t>
            </a:r>
            <a:r>
              <a:rPr lang="en-US" sz="2800" dirty="0">
                <a:solidFill>
                  <a:prstClr val="black"/>
                </a:solidFill>
              </a:rPr>
              <a:t>generally will pay nothing out of </a:t>
            </a:r>
            <a:r>
              <a:rPr lang="en-US" sz="2800" dirty="0" smtClean="0">
                <a:solidFill>
                  <a:prstClr val="black"/>
                </a:solidFill>
              </a:rPr>
              <a:t>pocket</a:t>
            </a:r>
            <a:endParaRPr lang="en-US" sz="2800" dirty="0">
              <a:solidFill>
                <a:prstClr val="black"/>
              </a:solidFill>
            </a:endParaRPr>
          </a:p>
          <a:p>
            <a:pPr marL="365760" lvl="0" indent="-365760">
              <a:lnSpc>
                <a:spcPct val="120000"/>
              </a:lnSpc>
              <a:buAutoNum type="alphaLcPeriod"/>
            </a:pPr>
            <a:r>
              <a:rPr lang="en-US" sz="2800" dirty="0">
                <a:solidFill>
                  <a:prstClr val="black"/>
                </a:solidFill>
              </a:rPr>
              <a:t>The Part B deductible doesn't </a:t>
            </a:r>
            <a:r>
              <a:rPr lang="en-US" sz="2800" dirty="0" smtClean="0">
                <a:solidFill>
                  <a:prstClr val="black"/>
                </a:solidFill>
              </a:rPr>
              <a:t>apply</a:t>
            </a:r>
          </a:p>
        </p:txBody>
      </p:sp>
      <p:sp>
        <p:nvSpPr>
          <p:cNvPr id="10" name="Rounded Rectangle 9" descr="Correct answer indicator" title="Correct answer"/>
          <p:cNvSpPr/>
          <p:nvPr/>
        </p:nvSpPr>
        <p:spPr>
          <a:xfrm>
            <a:off x="226122" y="3784600"/>
            <a:ext cx="4434778" cy="61938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ate Placeholder 1"/>
          <p:cNvSpPr>
            <a:spLocks noGrp="1"/>
          </p:cNvSpPr>
          <p:nvPr>
            <p:ph type="dt" sz="half" idx="13"/>
          </p:nvPr>
        </p:nvSpPr>
        <p:spPr/>
        <p:txBody>
          <a:bodyPr/>
          <a:lstStyle/>
          <a:p>
            <a:r>
              <a:rPr lang="en-US" dirty="0" smtClean="0"/>
              <a:t>April 2018</a:t>
            </a:r>
            <a:endParaRPr lang="en-US" dirty="0"/>
          </a:p>
        </p:txBody>
      </p:sp>
      <p:sp>
        <p:nvSpPr>
          <p:cNvPr id="3" name="Footer Placeholder 2"/>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44</a:t>
            </a:fld>
            <a:endParaRPr lang="en-US" dirty="0"/>
          </a:p>
        </p:txBody>
      </p:sp>
    </p:spTree>
    <p:extLst>
      <p:ext uri="{BB962C8B-B14F-4D97-AF65-F5344CB8AC3E}">
        <p14:creationId xmlns:p14="http://schemas.microsoft.com/office/powerpoint/2010/main" val="159174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5</a:t>
            </a:r>
            <a:endParaRPr lang="en-US" dirty="0"/>
          </a:p>
        </p:txBody>
      </p:sp>
      <p:sp>
        <p:nvSpPr>
          <p:cNvPr id="22" name="Content Placeholder 21"/>
          <p:cNvSpPr>
            <a:spLocks noGrp="1"/>
          </p:cNvSpPr>
          <p:nvPr>
            <p:ph sz="half" idx="1"/>
          </p:nvPr>
        </p:nvSpPr>
        <p:spPr>
          <a:xfrm>
            <a:off x="212656" y="1143892"/>
            <a:ext cx="4419157" cy="5033071"/>
          </a:xfrm>
        </p:spPr>
        <p:txBody>
          <a:bodyPr>
            <a:normAutofit/>
          </a:bodyPr>
          <a:lstStyle/>
          <a:p>
            <a:pPr marL="0" lvl="0" indent="0">
              <a:buNone/>
            </a:pPr>
            <a:r>
              <a:rPr lang="en-US" dirty="0">
                <a:solidFill>
                  <a:prstClr val="black"/>
                </a:solidFill>
              </a:rPr>
              <a:t>How often does Medicare cover a flu </a:t>
            </a:r>
            <a:r>
              <a:rPr lang="en-US" dirty="0" smtClean="0">
                <a:solidFill>
                  <a:prstClr val="black"/>
                </a:solidFill>
              </a:rPr>
              <a:t>shot </a:t>
            </a:r>
            <a:r>
              <a:rPr lang="en-US" dirty="0">
                <a:solidFill>
                  <a:prstClr val="black"/>
                </a:solidFill>
              </a:rPr>
              <a:t>for all people with Medicare</a:t>
            </a:r>
            <a:r>
              <a:rPr lang="en-US" dirty="0" smtClean="0">
                <a:solidFill>
                  <a:prstClr val="black"/>
                </a:solidFill>
              </a:rPr>
              <a:t>?</a:t>
            </a:r>
          </a:p>
          <a:p>
            <a:pPr marL="514350" indent="-514350">
              <a:buFont typeface="Wingdings" panose="05000000000000000000" pitchFamily="2" charset="2"/>
              <a:buAutoNum type="alphaLcPeriod"/>
            </a:pPr>
            <a:r>
              <a:rPr lang="en-US" dirty="0">
                <a:solidFill>
                  <a:prstClr val="black"/>
                </a:solidFill>
              </a:rPr>
              <a:t>Once every flu season</a:t>
            </a:r>
          </a:p>
          <a:p>
            <a:pPr marL="514350" lvl="0" indent="-514350">
              <a:buAutoNum type="alphaLcPeriod"/>
            </a:pPr>
            <a:r>
              <a:rPr lang="en-US" dirty="0" smtClean="0">
                <a:solidFill>
                  <a:prstClr val="black"/>
                </a:solidFill>
              </a:rPr>
              <a:t>Annually</a:t>
            </a:r>
          </a:p>
          <a:p>
            <a:pPr marL="514350" indent="-514350">
              <a:buFont typeface="Wingdings" panose="05000000000000000000" pitchFamily="2" charset="2"/>
              <a:buAutoNum type="alphaLcPeriod"/>
            </a:pPr>
            <a:r>
              <a:rPr lang="en-US" dirty="0" smtClean="0">
                <a:solidFill>
                  <a:prstClr val="black"/>
                </a:solidFill>
              </a:rPr>
              <a:t>Every </a:t>
            </a:r>
            <a:r>
              <a:rPr lang="en-US" dirty="0">
                <a:solidFill>
                  <a:prstClr val="black"/>
                </a:solidFill>
              </a:rPr>
              <a:t>2 </a:t>
            </a:r>
            <a:r>
              <a:rPr lang="en-US" dirty="0" smtClean="0">
                <a:solidFill>
                  <a:prstClr val="black"/>
                </a:solidFill>
              </a:rPr>
              <a:t>years</a:t>
            </a:r>
          </a:p>
          <a:p>
            <a:pPr marL="514350" lvl="0" indent="-514350">
              <a:buAutoNum type="alphaLcPeriod"/>
            </a:pPr>
            <a:r>
              <a:rPr lang="en-US" dirty="0" smtClean="0">
                <a:solidFill>
                  <a:prstClr val="black"/>
                </a:solidFill>
              </a:rPr>
              <a:t>Once</a:t>
            </a:r>
            <a:r>
              <a:rPr lang="en-US" dirty="0">
                <a:solidFill>
                  <a:prstClr val="black"/>
                </a:solidFill>
              </a:rPr>
              <a:t>, when your turn 65</a:t>
            </a:r>
          </a:p>
          <a:p>
            <a:pPr marL="0" indent="0">
              <a:buNone/>
            </a:pPr>
            <a:endParaRPr lang="en-US" dirty="0"/>
          </a:p>
        </p:txBody>
      </p:sp>
      <p:sp>
        <p:nvSpPr>
          <p:cNvPr id="7" name="Rounded Rectangle 6" descr="Correct answer indicator" title="Correct answer"/>
          <p:cNvSpPr/>
          <p:nvPr/>
        </p:nvSpPr>
        <p:spPr>
          <a:xfrm>
            <a:off x="215581" y="3207650"/>
            <a:ext cx="4416232" cy="52897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Date Placeholder 5"/>
          <p:cNvSpPr>
            <a:spLocks noGrp="1"/>
          </p:cNvSpPr>
          <p:nvPr>
            <p:ph type="dt" sz="half" idx="13"/>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45</a:t>
            </a:fld>
            <a:endParaRPr lang="en-US" dirty="0"/>
          </a:p>
        </p:txBody>
      </p:sp>
    </p:spTree>
    <p:extLst>
      <p:ext uri="{BB962C8B-B14F-4D97-AF65-F5344CB8AC3E}">
        <p14:creationId xmlns:p14="http://schemas.microsoft.com/office/powerpoint/2010/main" val="384644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6</a:t>
            </a:r>
            <a:endParaRPr lang="en-US" dirty="0"/>
          </a:p>
        </p:txBody>
      </p:sp>
      <p:sp>
        <p:nvSpPr>
          <p:cNvPr id="22" name="Content Placeholder 21"/>
          <p:cNvSpPr>
            <a:spLocks noGrp="1"/>
          </p:cNvSpPr>
          <p:nvPr>
            <p:ph sz="half" idx="1"/>
          </p:nvPr>
        </p:nvSpPr>
        <p:spPr>
          <a:xfrm>
            <a:off x="296337" y="1143892"/>
            <a:ext cx="4097866" cy="5033071"/>
          </a:xfrm>
        </p:spPr>
        <p:txBody>
          <a:bodyPr>
            <a:normAutofit/>
          </a:bodyPr>
          <a:lstStyle/>
          <a:p>
            <a:pPr marL="0" indent="0">
              <a:buNone/>
            </a:pPr>
            <a:r>
              <a:rPr lang="en-US" dirty="0"/>
              <a:t>Medicare covers </a:t>
            </a:r>
            <a:r>
              <a:rPr lang="en-US" dirty="0" smtClean="0"/>
              <a:t>a pneumococcal shot only if you’re at </a:t>
            </a:r>
            <a:r>
              <a:rPr lang="en-US" dirty="0" smtClean="0"/>
              <a:t>high-risk </a:t>
            </a:r>
            <a:r>
              <a:rPr lang="en-US" dirty="0" smtClean="0"/>
              <a:t>for pneumococcal pneumonia.</a:t>
            </a:r>
            <a:endParaRPr lang="en-US" dirty="0"/>
          </a:p>
          <a:p>
            <a:pPr marL="365760" indent="-365760">
              <a:buAutoNum type="alphaLcPeriod"/>
            </a:pPr>
            <a:r>
              <a:rPr lang="en-US" dirty="0" smtClean="0"/>
              <a:t>True</a:t>
            </a:r>
          </a:p>
          <a:p>
            <a:pPr marL="365760" indent="-365760">
              <a:buAutoNum type="alphaLcPeriod"/>
            </a:pPr>
            <a:r>
              <a:rPr lang="en-US" dirty="0" smtClean="0"/>
              <a:t>False</a:t>
            </a:r>
          </a:p>
        </p:txBody>
      </p:sp>
      <p:sp>
        <p:nvSpPr>
          <p:cNvPr id="7" name="Rounded Rectangle 6" descr="Correct answer indicator" title="Correct answer"/>
          <p:cNvSpPr/>
          <p:nvPr/>
        </p:nvSpPr>
        <p:spPr>
          <a:xfrm>
            <a:off x="296337" y="4273479"/>
            <a:ext cx="1398671" cy="486239"/>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Date Placeholder 5"/>
          <p:cNvSpPr>
            <a:spLocks noGrp="1"/>
          </p:cNvSpPr>
          <p:nvPr>
            <p:ph type="dt" sz="half" idx="13"/>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46</a:t>
            </a:fld>
            <a:endParaRPr lang="en-US" dirty="0"/>
          </a:p>
        </p:txBody>
      </p:sp>
    </p:spTree>
    <p:extLst>
      <p:ext uri="{BB962C8B-B14F-4D97-AF65-F5344CB8AC3E}">
        <p14:creationId xmlns:p14="http://schemas.microsoft.com/office/powerpoint/2010/main" val="218481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3317" y="0"/>
            <a:ext cx="8997365" cy="1039661"/>
          </a:xfrm>
        </p:spPr>
        <p:txBody>
          <a:bodyPr/>
          <a:lstStyle/>
          <a:p>
            <a:r>
              <a:rPr lang="en-US" dirty="0" smtClean="0"/>
              <a:t>Preventive Services Resource Guide</a:t>
            </a:r>
            <a:endParaRPr lang="en-US" dirty="0"/>
          </a:p>
        </p:txBody>
      </p:sp>
      <p:graphicFrame>
        <p:nvGraphicFramePr>
          <p:cNvPr id="9" name="Table 8" descr="Table with useful web resource links and links to Medicare products."/>
          <p:cNvGraphicFramePr>
            <a:graphicFrameLocks noGrp="1"/>
          </p:cNvGraphicFramePr>
          <p:nvPr>
            <p:extLst>
              <p:ext uri="{D42A27DB-BD31-4B8C-83A1-F6EECF244321}">
                <p14:modId xmlns:p14="http://schemas.microsoft.com/office/powerpoint/2010/main" val="3090891095"/>
              </p:ext>
            </p:extLst>
          </p:nvPr>
        </p:nvGraphicFramePr>
        <p:xfrm>
          <a:off x="73317" y="1121821"/>
          <a:ext cx="8997365" cy="5176675"/>
        </p:xfrm>
        <a:graphic>
          <a:graphicData uri="http://schemas.openxmlformats.org/drawingml/2006/table">
            <a:tbl>
              <a:tblPr firstRow="1" bandRow="1">
                <a:tableStyleId>{5C22544A-7EE6-4342-B048-85BDC9FD1C3A}</a:tableStyleId>
              </a:tblPr>
              <a:tblGrid>
                <a:gridCol w="3294630"/>
                <a:gridCol w="2592074"/>
                <a:gridCol w="3110661"/>
              </a:tblGrid>
              <a:tr h="376251">
                <a:tc>
                  <a:txBody>
                    <a:bodyPr/>
                    <a:lstStyle/>
                    <a:p>
                      <a:pPr marL="0" marR="0" algn="r" defTabSz="685800" rtl="0" eaLnBrk="1" latinLnBrk="0" hangingPunct="1">
                        <a:lnSpc>
                          <a:spcPct val="100000"/>
                        </a:lnSpc>
                        <a:spcBef>
                          <a:spcPts val="600"/>
                        </a:spcBef>
                        <a:spcAft>
                          <a:spcPts val="0"/>
                        </a:spcAft>
                      </a:pPr>
                      <a:r>
                        <a:rPr lang="en-US" sz="1800" b="1" kern="1200" baseline="0" dirty="0" smtClean="0">
                          <a:solidFill>
                            <a:schemeClr val="bg1"/>
                          </a:solidFill>
                          <a:effectLst/>
                          <a:latin typeface="+mn-lt"/>
                          <a:ea typeface="Calibri"/>
                          <a:cs typeface="Times New Roman"/>
                        </a:rPr>
                        <a:t> Resources</a:t>
                      </a:r>
                      <a:endParaRPr lang="en-US" sz="1800" b="1" kern="1200" baseline="0" dirty="0">
                        <a:solidFill>
                          <a:schemeClr val="bg1"/>
                        </a:solidFill>
                        <a:effectLst/>
                        <a:latin typeface="+mn-lt"/>
                        <a:ea typeface="Calibri"/>
                        <a:cs typeface="Times New Roman"/>
                      </a:endParaRPr>
                    </a:p>
                  </a:txBody>
                  <a:tcPr marL="54873" marR="54873" marT="30392" marB="30392">
                    <a:lnR w="12700" cap="flat" cmpd="sng" algn="ctr">
                      <a:noFill/>
                      <a:prstDash val="solid"/>
                      <a:round/>
                      <a:headEnd type="none" w="med" len="med"/>
                      <a:tailEnd type="none" w="med" len="med"/>
                    </a:lnR>
                  </a:tcPr>
                </a:tc>
                <a:tc>
                  <a:txBody>
                    <a:bodyPr/>
                    <a:lstStyle/>
                    <a:p>
                      <a:pPr marL="0" marR="0" algn="ctr">
                        <a:lnSpc>
                          <a:spcPct val="100000"/>
                        </a:lnSpc>
                        <a:spcBef>
                          <a:spcPts val="600"/>
                        </a:spcBef>
                        <a:spcAft>
                          <a:spcPts val="0"/>
                        </a:spcAft>
                      </a:pPr>
                      <a:r>
                        <a:rPr lang="en-US" sz="1800" baseline="0" dirty="0" smtClean="0">
                          <a:solidFill>
                            <a:schemeClr val="bg1"/>
                          </a:solidFill>
                          <a:effectLst/>
                          <a:latin typeface="+mn-lt"/>
                          <a:ea typeface="Calibri"/>
                          <a:cs typeface="Times New Roman"/>
                        </a:rPr>
                        <a:t> </a:t>
                      </a:r>
                      <a:endParaRPr lang="en-US" sz="1800" baseline="0" dirty="0">
                        <a:solidFill>
                          <a:schemeClr val="bg1"/>
                        </a:solidFill>
                        <a:effectLst/>
                        <a:latin typeface="Calibri"/>
                        <a:ea typeface="Calibri"/>
                        <a:cs typeface="Times New Roman"/>
                      </a:endParaRPr>
                    </a:p>
                  </a:txBody>
                  <a:tcPr marL="54873" marR="54873" marT="30392" marB="30392">
                    <a:lnL w="12700" cap="flat" cmpd="sng" algn="ctr">
                      <a:noFill/>
                      <a:prstDash val="solid"/>
                      <a:round/>
                      <a:headEnd type="none" w="med" len="med"/>
                      <a:tailEnd type="none" w="med" len="med"/>
                    </a:lnL>
                  </a:tcPr>
                </a:tc>
                <a:tc>
                  <a:txBody>
                    <a:bodyPr/>
                    <a:lstStyle/>
                    <a:p>
                      <a:pPr marL="0" marR="0" algn="l" defTabSz="685800" rtl="0" eaLnBrk="1" latinLnBrk="0" hangingPunct="1">
                        <a:lnSpc>
                          <a:spcPct val="100000"/>
                        </a:lnSpc>
                        <a:spcBef>
                          <a:spcPts val="600"/>
                        </a:spcBef>
                        <a:spcAft>
                          <a:spcPts val="0"/>
                        </a:spcAft>
                      </a:pPr>
                      <a:r>
                        <a:rPr lang="en-US" sz="1800" b="1" kern="1200" baseline="0" dirty="0" smtClean="0">
                          <a:solidFill>
                            <a:schemeClr val="bg1"/>
                          </a:solidFill>
                          <a:effectLst/>
                          <a:latin typeface="+mn-lt"/>
                          <a:ea typeface="Calibri"/>
                          <a:cs typeface="Times New Roman"/>
                        </a:rPr>
                        <a:t>Medicare </a:t>
                      </a:r>
                      <a:r>
                        <a:rPr lang="en-US" sz="1800" b="1" kern="1200" baseline="0" dirty="0">
                          <a:solidFill>
                            <a:schemeClr val="bg1"/>
                          </a:solidFill>
                          <a:effectLst/>
                          <a:latin typeface="+mn-lt"/>
                          <a:ea typeface="Calibri"/>
                          <a:cs typeface="Times New Roman"/>
                        </a:rPr>
                        <a:t>Products</a:t>
                      </a:r>
                    </a:p>
                  </a:txBody>
                  <a:tcPr marL="54873" marR="54873" marT="30392" marB="30392"/>
                </a:tc>
              </a:tr>
              <a:tr h="3860496">
                <a:tc>
                  <a:txBody>
                    <a:bodyPr/>
                    <a:lstStyle/>
                    <a:p>
                      <a:pPr marL="0" marR="0" lvl="0" indent="0" algn="l" defTabSz="685800" rtl="0" eaLnBrk="1" fontAlgn="auto"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rPr>
                        <a:t>Centers for Medicare &amp; </a:t>
                      </a:r>
                      <a:br>
                        <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rPr>
                      </a:br>
                      <a:r>
                        <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rPr>
                        <a:t>Medicaid Services (CMS)</a:t>
                      </a: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Call 1-800-MEDICARE (1-800-633-4227). </a:t>
                      </a:r>
                      <a:b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b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TTY: 1-877-486-2048.</a:t>
                      </a: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sng" strike="noStrike" kern="1200" cap="none" spc="0" normalizeH="0" baseline="0" noProof="0" dirty="0" smtClean="0">
                          <a:ln>
                            <a:noFill/>
                          </a:ln>
                          <a:solidFill>
                            <a:prstClr val="black"/>
                          </a:solidFill>
                          <a:effectLst/>
                          <a:uLnTx/>
                          <a:uFillTx/>
                          <a:latin typeface="+mn-lt"/>
                          <a:ea typeface="Calibri"/>
                          <a:cs typeface="Times New Roman"/>
                          <a:hlinkClick r:id="rId3"/>
                        </a:rPr>
                        <a:t>Medicare.gov</a:t>
                      </a:r>
                      <a:endParaRPr kumimoji="0" lang="en-US" sz="1100" b="0" i="0" u="sng" strike="noStrike" kern="1200" cap="none" spc="0" normalizeH="0" baseline="0" noProof="0" dirty="0" smtClean="0">
                        <a:ln>
                          <a:noFill/>
                        </a:ln>
                        <a:solidFill>
                          <a:prstClr val="black"/>
                        </a:solidFill>
                        <a:effectLst/>
                        <a:uLnTx/>
                        <a:uFillTx/>
                        <a:latin typeface="+mn-lt"/>
                        <a:ea typeface="Calibri"/>
                        <a:cs typeface="Times New Roman"/>
                      </a:endParaRP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sng"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CMS.gov</a:t>
                      </a:r>
                      <a:endParaRPr kumimoji="0" lang="en-US" sz="1100" b="0" i="0" u="sng"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Medicare Learning Network</a:t>
                      </a: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hlinkClick r:id="rId5"/>
                        </a:rPr>
                        <a:t>CMS.gov/Outreach-and-Education/Medicare-Learning-Network-MLN/MLNGenInfo/Index.html</a:t>
                      </a: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685800" rtl="0" eaLnBrk="1" fontAlgn="auto"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rPr>
                        <a:t>State Health Insurance Assistance Programs and State Insurance Departments</a:t>
                      </a: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sng" strike="noStrike" kern="1200" cap="none" spc="0" normalizeH="0" baseline="0" noProof="0" dirty="0" smtClean="0">
                          <a:ln>
                            <a:noFill/>
                          </a:ln>
                          <a:solidFill>
                            <a:prstClr val="black"/>
                          </a:solidFill>
                          <a:effectLst/>
                          <a:uLnTx/>
                          <a:uFillTx/>
                          <a:latin typeface="+mn-lt"/>
                          <a:ea typeface="+mn-ea"/>
                          <a:cs typeface="+mn-cs"/>
                          <a:hlinkClick r:id="rId6"/>
                        </a:rPr>
                        <a:t>shiptacenter.org/</a:t>
                      </a:r>
                      <a:r>
                        <a:rPr kumimoji="0" lang="en-US" sz="1100" b="0" i="0" u="sng"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Centers for Disease Control and Prevention</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hlinkClick r:id="rId7"/>
                        </a:rPr>
                        <a:t>CDC.gov</a:t>
                      </a:r>
                      <a:endParaRPr kumimoji="0" lang="en-US" sz="11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hlinkClick r:id="rId8"/>
                      </a:endParaRP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Flu Information</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hlinkClick r:id="rId9"/>
                        </a:rPr>
                        <a:t>CDC.gov/flu/index.htm</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Medline Plus</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1100" dirty="0" smtClean="0">
                          <a:effectLst/>
                          <a:latin typeface="+mn-lt"/>
                          <a:ea typeface="Calibri"/>
                          <a:cs typeface="Times New Roman"/>
                          <a:hlinkClick r:id="rId10"/>
                        </a:rPr>
                        <a:t>medlineplus.gov/</a:t>
                      </a:r>
                      <a:r>
                        <a:rPr lang="en-US" sz="1100" baseline="0" dirty="0" smtClean="0">
                          <a:effectLst/>
                          <a:latin typeface="+mn-lt"/>
                          <a:ea typeface="Calibri"/>
                          <a:cs typeface="Times New Roman"/>
                        </a:rPr>
                        <a:t> </a:t>
                      </a:r>
                      <a:endParaRPr lang="en-US" sz="1100" dirty="0">
                        <a:effectLst/>
                        <a:latin typeface="Calibri"/>
                        <a:ea typeface="Calibri"/>
                        <a:cs typeface="Times New Roman"/>
                      </a:endParaRPr>
                    </a:p>
                  </a:txBody>
                  <a:tcPr marL="54873" marR="54873" marT="30392" marB="30392"/>
                </a:tc>
                <a:tc>
                  <a:txBody>
                    <a:bodyPr/>
                    <a:lstStyle/>
                    <a:p>
                      <a:pPr marL="0" marR="0" lvl="0" indent="0" algn="l" defTabSz="914400" rtl="0" eaLnBrk="1" fontAlgn="base" latinLnBrk="0" hangingPunct="1">
                        <a:lnSpc>
                          <a:spcPct val="100000"/>
                        </a:lnSpc>
                        <a:spcBef>
                          <a:spcPts val="600"/>
                        </a:spcBef>
                        <a:spcAft>
                          <a:spcPts val="0"/>
                        </a:spcAft>
                        <a:buClrTx/>
                        <a:buSzTx/>
                        <a:buFontTx/>
                        <a:buNone/>
                        <a:tabLst/>
                      </a:pPr>
                      <a:r>
                        <a:rPr kumimoji="0" lang="en-US" sz="1100" b="1" i="0" u="none" strike="noStrike" cap="none" normalizeH="0" baseline="0" dirty="0" smtClean="0">
                          <a:ln>
                            <a:noFill/>
                          </a:ln>
                          <a:solidFill>
                            <a:srgbClr val="000000"/>
                          </a:solidFill>
                          <a:effectLst/>
                          <a:latin typeface="Calibri" charset="0"/>
                          <a:ea typeface="ＭＳ Ｐゴシック" charset="-128"/>
                        </a:rPr>
                        <a:t>National Cancer Institute</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pPr>
                      <a:r>
                        <a:rPr kumimoji="0" lang="en-US" sz="1100" b="0" i="0" u="none" strike="noStrike" cap="none" normalizeH="0" baseline="0" dirty="0" smtClean="0">
                          <a:ln>
                            <a:noFill/>
                          </a:ln>
                          <a:solidFill>
                            <a:srgbClr val="000000"/>
                          </a:solidFill>
                          <a:effectLst/>
                          <a:latin typeface="Calibri" charset="0"/>
                          <a:ea typeface="ＭＳ Ｐゴシック" charset="-128"/>
                        </a:rPr>
                        <a:t>Call 1-800-4-CANCER. TTY: 1-800-332-8615</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pPr>
                      <a:r>
                        <a:rPr kumimoji="0" lang="en-US" sz="1100" b="0" i="0" u="none" strike="noStrike" cap="none" normalizeH="0" baseline="0" dirty="0" smtClean="0">
                          <a:ln>
                            <a:noFill/>
                          </a:ln>
                          <a:solidFill>
                            <a:srgbClr val="000000"/>
                          </a:solidFill>
                          <a:effectLst/>
                          <a:latin typeface="Calibri" charset="0"/>
                          <a:ea typeface="ＭＳ Ｐゴシック" charset="-128"/>
                          <a:hlinkClick r:id="rId11"/>
                        </a:rPr>
                        <a:t>cancer.gov </a:t>
                      </a:r>
                      <a:endParaRPr kumimoji="0" lang="en-US" sz="1100" b="0" i="0" u="none" strike="noStrike" cap="none" normalizeH="0" baseline="0" dirty="0" smtClean="0">
                        <a:ln>
                          <a:noFill/>
                        </a:ln>
                        <a:solidFill>
                          <a:srgbClr val="000000"/>
                        </a:solidFill>
                        <a:effectLst/>
                        <a:latin typeface="Calibri" charset="0"/>
                        <a:ea typeface="ＭＳ Ｐゴシック" charset="-128"/>
                        <a:hlinkClick r:id="rId12"/>
                      </a:endParaRPr>
                    </a:p>
                    <a:p>
                      <a:pPr marL="0" marR="0" lvl="0" indent="0" algn="l" defTabSz="914400" rtl="0" eaLnBrk="1" fontAlgn="base" latinLnBrk="0" hangingPunct="1">
                        <a:lnSpc>
                          <a:spcPct val="100000"/>
                        </a:lnSpc>
                        <a:spcBef>
                          <a:spcPts val="600"/>
                        </a:spcBef>
                        <a:spcAft>
                          <a:spcPts val="0"/>
                        </a:spcAft>
                        <a:buClrTx/>
                        <a:buSzTx/>
                        <a:buFontTx/>
                        <a:buNone/>
                        <a:tabLst/>
                      </a:pPr>
                      <a:r>
                        <a:rPr kumimoji="0" lang="en-US" sz="1100" b="1" i="0" u="none" strike="noStrike" cap="none" normalizeH="0" baseline="0" dirty="0" smtClean="0">
                          <a:ln>
                            <a:noFill/>
                          </a:ln>
                          <a:solidFill>
                            <a:srgbClr val="000000"/>
                          </a:solidFill>
                          <a:effectLst/>
                          <a:latin typeface="Calibri" charset="0"/>
                          <a:ea typeface="ＭＳ Ｐゴシック" charset="-128"/>
                        </a:rPr>
                        <a:t>American Cancer Society</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pPr>
                      <a:r>
                        <a:rPr kumimoji="0" lang="en-US" sz="1100" b="0" i="0" u="none" strike="noStrike" cap="none" normalizeH="0" baseline="0" dirty="0" smtClean="0">
                          <a:ln>
                            <a:noFill/>
                          </a:ln>
                          <a:solidFill>
                            <a:srgbClr val="000000"/>
                          </a:solidFill>
                          <a:effectLst/>
                          <a:latin typeface="Calibri" charset="0"/>
                          <a:ea typeface="ＭＳ Ｐゴシック" charset="-128"/>
                        </a:rPr>
                        <a:t>Call 1-800-ACS-2345 (1-800-227-2345).</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cap="none" normalizeH="0" baseline="0" dirty="0" smtClean="0">
                          <a:ln>
                            <a:noFill/>
                          </a:ln>
                          <a:solidFill>
                            <a:srgbClr val="000000"/>
                          </a:solidFill>
                          <a:effectLst/>
                          <a:latin typeface="Calibri" charset="0"/>
                          <a:ea typeface="ＭＳ Ｐゴシック" charset="-128"/>
                          <a:hlinkClick r:id="rId13"/>
                        </a:rPr>
                        <a:t>cancer.org</a:t>
                      </a:r>
                      <a:endParaRPr kumimoji="0" lang="en-US" sz="1100" b="0" i="0" u="none" strike="noStrike" cap="none" normalizeH="0" baseline="0" dirty="0" smtClean="0">
                        <a:ln>
                          <a:noFill/>
                        </a:ln>
                        <a:solidFill>
                          <a:srgbClr val="000000"/>
                        </a:solidFill>
                        <a:effectLst/>
                        <a:latin typeface="Calibri" charset="0"/>
                        <a:ea typeface="ＭＳ Ｐゴシック" charset="-128"/>
                      </a:endParaRPr>
                    </a:p>
                    <a:p>
                      <a:pPr marL="0" marR="0" lvl="0" indent="0" algn="l" defTabSz="914400" rtl="0" eaLnBrk="1" fontAlgn="base" latinLnBrk="0" hangingPunct="1">
                        <a:lnSpc>
                          <a:spcPct val="100000"/>
                        </a:lnSpc>
                        <a:spcBef>
                          <a:spcPts val="600"/>
                        </a:spcBef>
                        <a:spcAft>
                          <a:spcPts val="0"/>
                        </a:spcAft>
                        <a:buClrTx/>
                        <a:buSzTx/>
                        <a:buFontTx/>
                        <a:buNone/>
                        <a:tabLst/>
                      </a:pPr>
                      <a:r>
                        <a:rPr kumimoji="0" lang="en-US" sz="1100" b="1" i="0" u="none" strike="noStrike" cap="none" normalizeH="0" baseline="0" dirty="0" smtClean="0">
                          <a:ln>
                            <a:noFill/>
                          </a:ln>
                          <a:solidFill>
                            <a:srgbClr val="000000"/>
                          </a:solidFill>
                          <a:effectLst/>
                          <a:latin typeface="Calibri" charset="0"/>
                          <a:ea typeface="ＭＳ Ｐゴシック" charset="-128"/>
                        </a:rPr>
                        <a:t>American Diabetes Association</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pPr>
                      <a:r>
                        <a:rPr kumimoji="0" lang="en-US" sz="1100" b="0" i="0" u="none" strike="noStrike" cap="none" normalizeH="0" baseline="0" dirty="0" smtClean="0">
                          <a:ln>
                            <a:noFill/>
                          </a:ln>
                          <a:solidFill>
                            <a:srgbClr val="000000"/>
                          </a:solidFill>
                          <a:effectLst/>
                          <a:latin typeface="Calibri" charset="0"/>
                          <a:ea typeface="ＭＳ Ｐゴシック" charset="-128"/>
                        </a:rPr>
                        <a:t>Call 1-800-DIABETES (1-800-342-2383).</a:t>
                      </a:r>
                      <a:endParaRPr kumimoji="0" lang="en-US" sz="1100" b="0" i="0" u="none" strike="noStrike" cap="none" normalizeH="0" baseline="0" dirty="0" smtClean="0">
                        <a:ln>
                          <a:noFill/>
                        </a:ln>
                        <a:solidFill>
                          <a:schemeClr val="tx1"/>
                        </a:solidFill>
                        <a:effectLst/>
                        <a:latin typeface="Calibri" charset="0"/>
                        <a:ea typeface="ＭＳ Ｐゴシック" charset="-128"/>
                      </a:endParaRP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pPr>
                      <a:r>
                        <a:rPr lang="en-US" sz="1100" u="sng" dirty="0" smtClean="0">
                          <a:solidFill>
                            <a:schemeClr val="tx1"/>
                          </a:solidFill>
                          <a:effectLst/>
                          <a:latin typeface="+mn-lt"/>
                          <a:ea typeface="Calibri"/>
                          <a:cs typeface="Times New Roman"/>
                          <a:hlinkClick r:id="rId14"/>
                        </a:rPr>
                        <a:t>diabetes.org/</a:t>
                      </a:r>
                      <a:endParaRPr lang="en-US" sz="1100" dirty="0" smtClean="0">
                        <a:solidFill>
                          <a:schemeClr val="tx1"/>
                        </a:solidFill>
                        <a:effectLst/>
                        <a:latin typeface="+mn-lt"/>
                        <a:ea typeface="Calibri"/>
                        <a:cs typeface="Times New Roman"/>
                      </a:endParaRPr>
                    </a:p>
                    <a:p>
                      <a:pPr marL="0" marR="0" lvl="0" indent="0" algn="l" defTabSz="914400" rtl="0" eaLnBrk="1" fontAlgn="base" latinLnBrk="0" hangingPunct="1">
                        <a:lnSpc>
                          <a:spcPct val="100000"/>
                        </a:lnSpc>
                        <a:spcBef>
                          <a:spcPts val="600"/>
                        </a:spcBef>
                        <a:spcAft>
                          <a:spcPts val="0"/>
                        </a:spcAft>
                        <a:buClrTx/>
                        <a:buSzTx/>
                        <a:buFontTx/>
                        <a:buNone/>
                        <a:tabLst/>
                      </a:pPr>
                      <a:r>
                        <a:rPr kumimoji="0" lang="en-US" sz="1100" b="1" i="0" u="none" strike="noStrike" cap="none" normalizeH="0" baseline="0" dirty="0" smtClean="0">
                          <a:ln>
                            <a:noFill/>
                          </a:ln>
                          <a:solidFill>
                            <a:srgbClr val="000000"/>
                          </a:solidFill>
                          <a:effectLst/>
                          <a:latin typeface="Calibri" charset="0"/>
                          <a:ea typeface="ＭＳ Ｐゴシック" charset="-128"/>
                        </a:rPr>
                        <a:t>American Lung Association</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cap="none" normalizeH="0" baseline="0" dirty="0" smtClean="0">
                          <a:ln>
                            <a:noFill/>
                          </a:ln>
                          <a:solidFill>
                            <a:srgbClr val="000000"/>
                          </a:solidFill>
                          <a:effectLst/>
                          <a:latin typeface="Calibri" charset="0"/>
                          <a:ea typeface="ＭＳ Ｐゴシック" charset="-128"/>
                        </a:rPr>
                        <a:t>Call 202-785-3355.</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cap="none" normalizeH="0" baseline="0" dirty="0" smtClean="0">
                          <a:ln>
                            <a:noFill/>
                          </a:ln>
                          <a:solidFill>
                            <a:srgbClr val="000000"/>
                          </a:solidFill>
                          <a:effectLst/>
                          <a:latin typeface="Calibri" charset="0"/>
                          <a:ea typeface="ＭＳ Ｐゴシック" charset="-128"/>
                          <a:hlinkClick r:id="rId15"/>
                        </a:rPr>
                        <a:t>lungusa.org</a:t>
                      </a:r>
                      <a:endParaRPr kumimoji="0" lang="en-US" sz="1100" b="0" i="0" u="none" strike="noStrike" cap="none" normalizeH="0" baseline="0" dirty="0" smtClean="0">
                        <a:ln>
                          <a:noFill/>
                        </a:ln>
                        <a:solidFill>
                          <a:srgbClr val="000000"/>
                        </a:solidFill>
                        <a:effectLst/>
                        <a:latin typeface="Calibri" charset="0"/>
                        <a:ea typeface="ＭＳ Ｐゴシック" charset="-128"/>
                      </a:endParaRPr>
                    </a:p>
                    <a:p>
                      <a:pPr marL="0" marR="0" lvl="0" indent="0" algn="l" defTabSz="914400" rtl="0" eaLnBrk="1" fontAlgn="base" latinLnBrk="0" hangingPunct="1">
                        <a:lnSpc>
                          <a:spcPct val="100000"/>
                        </a:lnSpc>
                        <a:spcBef>
                          <a:spcPts val="600"/>
                        </a:spcBef>
                        <a:spcAft>
                          <a:spcPts val="0"/>
                        </a:spcAft>
                        <a:buClrTx/>
                        <a:buSzTx/>
                        <a:buFontTx/>
                        <a:buNone/>
                        <a:tabLst/>
                      </a:pPr>
                      <a:r>
                        <a:rPr kumimoji="0" lang="en-US" sz="1100" b="1" i="0" u="none" strike="noStrike" cap="none" normalizeH="0" baseline="0" dirty="0" smtClean="0">
                          <a:ln>
                            <a:noFill/>
                          </a:ln>
                          <a:solidFill>
                            <a:srgbClr val="000000"/>
                          </a:solidFill>
                          <a:effectLst/>
                          <a:latin typeface="Calibri" charset="0"/>
                          <a:ea typeface="ＭＳ Ｐゴシック" charset="-128"/>
                        </a:rPr>
                        <a:t>National Kidney Foundation</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cap="none" normalizeH="0" baseline="0" dirty="0" smtClean="0">
                          <a:ln>
                            <a:noFill/>
                          </a:ln>
                          <a:solidFill>
                            <a:srgbClr val="000000"/>
                          </a:solidFill>
                          <a:effectLst/>
                          <a:latin typeface="Calibri" charset="0"/>
                          <a:ea typeface="ＭＳ Ｐゴシック" charset="-128"/>
                        </a:rPr>
                        <a:t>Call 1-800-622-9010.</a:t>
                      </a:r>
                    </a:p>
                    <a:p>
                      <a:pPr marL="171450" marR="0" lvl="0" indent="-1714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cap="none" normalizeH="0" baseline="0" dirty="0" smtClean="0">
                          <a:ln>
                            <a:noFill/>
                          </a:ln>
                          <a:solidFill>
                            <a:srgbClr val="000000"/>
                          </a:solidFill>
                          <a:effectLst/>
                          <a:latin typeface="Calibri" charset="0"/>
                          <a:ea typeface="ＭＳ Ｐゴシック" charset="-128"/>
                          <a:hlinkClick r:id="rId8"/>
                        </a:rPr>
                        <a:t>kidney.org</a:t>
                      </a:r>
                      <a:r>
                        <a:rPr kumimoji="0" lang="en-US" sz="1100" b="0" i="0" u="none" strike="noStrike" cap="none" normalizeH="0" baseline="0" dirty="0" smtClean="0">
                          <a:ln>
                            <a:noFill/>
                          </a:ln>
                          <a:solidFill>
                            <a:srgbClr val="000000"/>
                          </a:solidFill>
                          <a:effectLst/>
                          <a:latin typeface="Calibri" charset="0"/>
                          <a:ea typeface="ＭＳ Ｐゴシック" charset="-128"/>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dirty="0" smtClean="0">
                          <a:ln>
                            <a:noFill/>
                          </a:ln>
                          <a:solidFill>
                            <a:prstClr val="black"/>
                          </a:solidFill>
                          <a:effectLst/>
                          <a:uLnTx/>
                          <a:uFillTx/>
                          <a:latin typeface="+mn-lt"/>
                          <a:ea typeface="+mn-ea"/>
                          <a:cs typeface="+mn-cs"/>
                        </a:rPr>
                        <a:t>Medicare Diabetes Prevention Program (MDPP)</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dirty="0" smtClean="0">
                          <a:ln>
                            <a:noFill/>
                          </a:ln>
                          <a:solidFill>
                            <a:prstClr val="black"/>
                          </a:solidFill>
                          <a:effectLst/>
                          <a:uLnTx/>
                          <a:uFillTx/>
                          <a:latin typeface="+mn-lt"/>
                          <a:ea typeface="+mn-ea"/>
                          <a:cs typeface="+mn-cs"/>
                          <a:hlinkClick r:id="rId16"/>
                        </a:rPr>
                        <a:t>innovation.CMS.gov/initiatives/medicare-diabetes-prevention-program/</a:t>
                      </a:r>
                      <a:r>
                        <a:rPr kumimoji="0" lang="en-US" sz="1100" b="0" i="0" u="none" strike="noStrike" kern="1200" cap="none" spc="0" normalizeH="0" baseline="0" dirty="0" smtClean="0">
                          <a:ln>
                            <a:noFill/>
                          </a:ln>
                          <a:solidFill>
                            <a:prstClr val="black"/>
                          </a:solidFill>
                          <a:effectLst/>
                          <a:uLnTx/>
                          <a:uFillTx/>
                          <a:latin typeface="+mn-lt"/>
                          <a:ea typeface="+mn-ea"/>
                          <a:cs typeface="+mn-cs"/>
                        </a:rPr>
                        <a:t> </a:t>
                      </a:r>
                      <a:endParaRPr kumimoji="0" lang="en-US" sz="1100" b="0" i="0" u="none" strike="noStrike" kern="1200" cap="none" spc="0" normalizeH="0" baseline="0" dirty="0">
                        <a:ln>
                          <a:noFill/>
                        </a:ln>
                        <a:solidFill>
                          <a:prstClr val="black"/>
                        </a:solidFill>
                        <a:effectLst/>
                        <a:uLnTx/>
                        <a:uFillTx/>
                        <a:latin typeface="+mn-lt"/>
                        <a:ea typeface="+mn-ea"/>
                        <a:cs typeface="+mn-cs"/>
                      </a:endParaRPr>
                    </a:p>
                  </a:txBody>
                  <a:tcPr marL="54873" marR="54873" marT="30392" marB="30392"/>
                </a:tc>
                <a:tc>
                  <a:txBody>
                    <a:bodyPr/>
                    <a:lstStyle/>
                    <a:p>
                      <a:pPr marL="22860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100" b="1"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“Medicare &amp; You Handbook” </a:t>
                      </a:r>
                      <a:r>
                        <a:rPr kumimoji="0" lang="en-US" sz="11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(CMS Product No. 10050)</a:t>
                      </a:r>
                    </a:p>
                    <a:p>
                      <a:pPr marL="22860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100" b="1"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“Your Guide to Medicare’s Preventive Services”</a:t>
                      </a:r>
                      <a:r>
                        <a:rPr kumimoji="0" lang="en-US" sz="11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 (CMS Product No. 10110)</a:t>
                      </a:r>
                    </a:p>
                    <a:p>
                      <a:pPr marL="22860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a:t>
                      </a:r>
                      <a:r>
                        <a:rPr kumimoji="0" lang="en-US" sz="1100" b="1"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Medicare Coverage of Diabetes Supplies &amp; Services”</a:t>
                      </a:r>
                      <a:r>
                        <a:rPr kumimoji="0" lang="en-US" sz="11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 (CMS Product No. 11022)</a:t>
                      </a:r>
                    </a:p>
                    <a:p>
                      <a:pPr marL="22860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a:t>
                      </a:r>
                      <a:r>
                        <a:rPr kumimoji="0" lang="en-US" sz="1100" b="1"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Staying Healthy”</a:t>
                      </a:r>
                      <a:r>
                        <a:rPr kumimoji="0" lang="en-US" sz="11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 (CMS Product No. 11100)</a:t>
                      </a:r>
                    </a:p>
                    <a:p>
                      <a:pPr marL="22860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100" b="1"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“Are You Up-To-Date on Your Preventive Services?”</a:t>
                      </a:r>
                      <a:r>
                        <a:rPr kumimoji="0" lang="en-US" sz="11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 (CMS Product No. 11420)</a:t>
                      </a:r>
                      <a:endParaRPr kumimoji="0" lang="en-US" sz="1100" b="1" i="0" u="none" strike="noStrike" kern="1200" cap="none" spc="0" normalizeH="0" baseline="0" noProof="0" dirty="0" smtClean="0">
                        <a:ln>
                          <a:noFill/>
                        </a:ln>
                        <a:solidFill>
                          <a:srgbClr val="000000"/>
                        </a:solidFill>
                        <a:effectLst/>
                        <a:uLnTx/>
                        <a:uFillTx/>
                        <a:latin typeface="Calibri" charset="0"/>
                        <a:ea typeface="ＭＳ Ｐゴシック" charset="-128"/>
                        <a:cs typeface="+mn-cs"/>
                      </a:endParaRPr>
                    </a:p>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en-US" sz="6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endParaRPr>
                    </a:p>
                    <a:p>
                      <a:pPr marL="0" marR="0" lvl="0" indent="0" algn="l" defTabSz="685800" rtl="0" eaLnBrk="1" fontAlgn="auto"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rPr>
                        <a:t>To access these products:</a:t>
                      </a: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View and order single copies at </a:t>
                      </a: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hlinkClick r:id="rId17"/>
                        </a:rPr>
                        <a:t>Medicare.gov/publications</a:t>
                      </a: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a:t>
                      </a:r>
                      <a:b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br>
                      <a:endParaRPr kumimoji="0" lang="en-US" sz="400" b="0" i="0" u="none" strike="noStrike" kern="1200" cap="none" spc="0" normalizeH="0" baseline="0" noProof="0" dirty="0" smtClean="0">
                        <a:ln>
                          <a:noFill/>
                        </a:ln>
                        <a:solidFill>
                          <a:prstClr val="black"/>
                        </a:solidFill>
                        <a:effectLst/>
                        <a:uLnTx/>
                        <a:uFillTx/>
                        <a:latin typeface="+mn-lt"/>
                        <a:ea typeface="Calibri"/>
                        <a:cs typeface="Times New Roman"/>
                      </a:endParaRP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Order multiple copies (partners only)</a:t>
                      </a:r>
                      <a:b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b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at </a:t>
                      </a: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hlinkClick r:id="rId9"/>
                        </a:rPr>
                        <a:t>Productordering.cms.hhs.gov</a:t>
                      </a: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685800" rtl="0" eaLnBrk="1" fontAlgn="auto" latinLnBrk="0" hangingPunct="1">
                        <a:lnSpc>
                          <a:spcPct val="100000"/>
                        </a:lnSpc>
                        <a:spcBef>
                          <a:spcPts val="60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Calibri"/>
                          <a:cs typeface="Times New Roman"/>
                        </a:rPr>
                        <a:t>You must register your organization</a:t>
                      </a: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a:t>
                      </a:r>
                      <a:endParaRPr kumimoji="0" lang="en-US" sz="1100" b="0" i="0" u="none" strike="noStrike" kern="1200" cap="none" spc="0" normalizeH="0" baseline="0" noProof="0" dirty="0" smtClean="0">
                        <a:ln>
                          <a:noFill/>
                        </a:ln>
                        <a:solidFill>
                          <a:prstClr val="black">
                            <a:tint val="75000"/>
                          </a:prstClr>
                        </a:solidFill>
                        <a:effectLst/>
                        <a:uLnTx/>
                        <a:uFillTx/>
                        <a:latin typeface="+mn-lt"/>
                        <a:ea typeface="+mn-ea"/>
                        <a:cs typeface="+mn-cs"/>
                      </a:endParaRPr>
                    </a:p>
                    <a:p>
                      <a:pPr marL="0" marR="0">
                        <a:lnSpc>
                          <a:spcPct val="100000"/>
                        </a:lnSpc>
                        <a:spcBef>
                          <a:spcPts val="600"/>
                        </a:spcBef>
                        <a:spcAft>
                          <a:spcPts val="0"/>
                        </a:spcAft>
                      </a:pPr>
                      <a:endParaRPr lang="en-US" sz="1100" dirty="0">
                        <a:effectLst/>
                        <a:latin typeface="Calibri"/>
                        <a:ea typeface="Calibri"/>
                        <a:cs typeface="Times New Roman"/>
                      </a:endParaRPr>
                    </a:p>
                  </a:txBody>
                  <a:tcPr marL="54873" marR="54873" marT="30392" marB="30392"/>
                </a:tc>
              </a:tr>
            </a:tbl>
          </a:graphicData>
        </a:graphic>
      </p:graphicFrame>
      <p:pic>
        <p:nvPicPr>
          <p:cNvPr id="7" name="Picture 6" descr="State Health Insurance Program (SHIP) logo. " title="Preventive Services Resource Guid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0636" y="3883622"/>
            <a:ext cx="1655672" cy="640080"/>
          </a:xfrm>
          <a:prstGeom prst="rect">
            <a:avLst/>
          </a:prstGeom>
        </p:spPr>
      </p:pic>
      <p:sp>
        <p:nvSpPr>
          <p:cNvPr id="2" name="Date Placeholder 1"/>
          <p:cNvSpPr>
            <a:spLocks noGrp="1"/>
          </p:cNvSpPr>
          <p:nvPr>
            <p:ph type="dt" sz="half" idx="10"/>
          </p:nvPr>
        </p:nvSpPr>
        <p:spPr/>
        <p:txBody>
          <a:bodyPr/>
          <a:lstStyle/>
          <a:p>
            <a:r>
              <a:rPr lang="en-US" dirty="0" smtClean="0"/>
              <a:t>April 2018</a:t>
            </a:r>
            <a:endParaRPr lang="en-US" dirty="0"/>
          </a:p>
        </p:txBody>
      </p:sp>
      <p:sp>
        <p:nvSpPr>
          <p:cNvPr id="3" name="Footer Placeholder 2"/>
          <p:cNvSpPr>
            <a:spLocks noGrp="1"/>
          </p:cNvSpPr>
          <p:nvPr>
            <p:ph type="ftr" sz="quarter" idx="11"/>
          </p:nvPr>
        </p:nvSpPr>
        <p:spPr/>
        <p:txBody>
          <a:bodyPr/>
          <a:lstStyle/>
          <a:p>
            <a:r>
              <a:rPr lang="en-US" dirty="0" smtClean="0"/>
              <a:t>Medicare Preventive Services</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47</a:t>
            </a:fld>
            <a:endParaRPr lang="en-US" dirty="0"/>
          </a:p>
        </p:txBody>
      </p:sp>
    </p:spTree>
    <p:extLst>
      <p:ext uri="{BB962C8B-B14F-4D97-AF65-F5344CB8AC3E}">
        <p14:creationId xmlns:p14="http://schemas.microsoft.com/office/powerpoint/2010/main" val="1501551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a:xfrm>
            <a:off x="628650" y="1215025"/>
            <a:ext cx="7886700" cy="5141326"/>
          </a:xfrm>
        </p:spPr>
        <p:txBody>
          <a:bodyPr numCol="2">
            <a:normAutofit fontScale="70000" lnSpcReduction="20000"/>
          </a:bodyPr>
          <a:lstStyle/>
          <a:p>
            <a:pPr>
              <a:lnSpc>
                <a:spcPct val="120000"/>
              </a:lnSpc>
            </a:pPr>
            <a:r>
              <a:rPr lang="en-US" b="1" dirty="0" smtClean="0"/>
              <a:t>AAA </a:t>
            </a:r>
            <a:r>
              <a:rPr lang="en-US" dirty="0"/>
              <a:t>Abdominal Aortic Aneurysm </a:t>
            </a:r>
            <a:endParaRPr lang="en-US" b="1" dirty="0" smtClean="0"/>
          </a:p>
          <a:p>
            <a:pPr>
              <a:lnSpc>
                <a:spcPct val="120000"/>
              </a:lnSpc>
            </a:pPr>
            <a:r>
              <a:rPr lang="en-US" b="1" dirty="0" smtClean="0"/>
              <a:t>BMI</a:t>
            </a:r>
            <a:r>
              <a:rPr lang="en-US" dirty="0" smtClean="0"/>
              <a:t> </a:t>
            </a:r>
            <a:r>
              <a:rPr lang="en-US" dirty="0"/>
              <a:t>Body mass index</a:t>
            </a:r>
          </a:p>
          <a:p>
            <a:pPr>
              <a:lnSpc>
                <a:spcPct val="120000"/>
              </a:lnSpc>
            </a:pPr>
            <a:r>
              <a:rPr lang="en-US" b="1" dirty="0"/>
              <a:t>CHIP</a:t>
            </a:r>
            <a:r>
              <a:rPr lang="en-US" dirty="0"/>
              <a:t> Children’s Health Insurance Program</a:t>
            </a:r>
          </a:p>
          <a:p>
            <a:pPr>
              <a:lnSpc>
                <a:spcPct val="120000"/>
              </a:lnSpc>
            </a:pPr>
            <a:r>
              <a:rPr lang="en-US" b="1" dirty="0"/>
              <a:t>CMS</a:t>
            </a:r>
            <a:r>
              <a:rPr lang="en-US" dirty="0"/>
              <a:t> Centers for Medicare &amp; Medicaid Services</a:t>
            </a:r>
          </a:p>
          <a:p>
            <a:pPr>
              <a:lnSpc>
                <a:spcPct val="120000"/>
              </a:lnSpc>
            </a:pPr>
            <a:r>
              <a:rPr lang="en-US" b="1" dirty="0"/>
              <a:t>CVD</a:t>
            </a:r>
            <a:r>
              <a:rPr lang="en-US" dirty="0"/>
              <a:t> Cardiovascular disease</a:t>
            </a:r>
          </a:p>
          <a:p>
            <a:pPr>
              <a:lnSpc>
                <a:spcPct val="120000"/>
              </a:lnSpc>
            </a:pPr>
            <a:r>
              <a:rPr lang="en-US" b="1" dirty="0"/>
              <a:t>DES</a:t>
            </a:r>
            <a:r>
              <a:rPr lang="en-US" dirty="0"/>
              <a:t> Diethylstilbestrol</a:t>
            </a:r>
          </a:p>
          <a:p>
            <a:pPr>
              <a:lnSpc>
                <a:spcPct val="120000"/>
              </a:lnSpc>
            </a:pPr>
            <a:r>
              <a:rPr lang="en-US" b="1" dirty="0"/>
              <a:t>HBV</a:t>
            </a:r>
            <a:r>
              <a:rPr lang="en-US" dirty="0"/>
              <a:t> Hepatitis B Virus</a:t>
            </a:r>
          </a:p>
          <a:p>
            <a:pPr>
              <a:lnSpc>
                <a:spcPct val="120000"/>
              </a:lnSpc>
            </a:pPr>
            <a:r>
              <a:rPr lang="en-US" b="1" dirty="0"/>
              <a:t>HCV</a:t>
            </a:r>
            <a:r>
              <a:rPr lang="en-US" dirty="0"/>
              <a:t> Hepatitis C Virus</a:t>
            </a:r>
          </a:p>
          <a:p>
            <a:pPr>
              <a:lnSpc>
                <a:spcPct val="120000"/>
              </a:lnSpc>
            </a:pPr>
            <a:r>
              <a:rPr lang="en-US" b="1" dirty="0" smtClean="0"/>
              <a:t>HIV</a:t>
            </a:r>
            <a:r>
              <a:rPr lang="en-US" dirty="0" smtClean="0"/>
              <a:t> Human Immunodeficiency Virus</a:t>
            </a:r>
          </a:p>
          <a:p>
            <a:pPr>
              <a:lnSpc>
                <a:spcPct val="120000"/>
              </a:lnSpc>
            </a:pPr>
            <a:r>
              <a:rPr lang="en-US" b="1" dirty="0" smtClean="0"/>
              <a:t>HPV</a:t>
            </a:r>
            <a:r>
              <a:rPr lang="en-US" dirty="0" smtClean="0"/>
              <a:t> </a:t>
            </a:r>
            <a:r>
              <a:rPr lang="en-US" dirty="0"/>
              <a:t>Human Papillomavirus</a:t>
            </a:r>
          </a:p>
          <a:p>
            <a:pPr>
              <a:lnSpc>
                <a:spcPct val="120000"/>
              </a:lnSpc>
            </a:pPr>
            <a:r>
              <a:rPr lang="en-US" b="1" dirty="0"/>
              <a:t>MA</a:t>
            </a:r>
            <a:r>
              <a:rPr lang="en-US" dirty="0"/>
              <a:t> Medicare Advantage</a:t>
            </a:r>
          </a:p>
          <a:p>
            <a:pPr>
              <a:lnSpc>
                <a:spcPct val="120000"/>
              </a:lnSpc>
            </a:pPr>
            <a:r>
              <a:rPr lang="en-US" b="1" dirty="0" smtClean="0"/>
              <a:t>MDPP </a:t>
            </a:r>
            <a:r>
              <a:rPr lang="en-US" dirty="0" smtClean="0"/>
              <a:t>Medicare Diabetes Prevention Program</a:t>
            </a:r>
            <a:endParaRPr lang="en-US" b="1" dirty="0" smtClean="0"/>
          </a:p>
          <a:p>
            <a:pPr>
              <a:lnSpc>
                <a:spcPct val="120000"/>
              </a:lnSpc>
            </a:pPr>
            <a:r>
              <a:rPr lang="en-US" b="1" dirty="0" smtClean="0"/>
              <a:t>MNT</a:t>
            </a:r>
            <a:r>
              <a:rPr lang="en-US" dirty="0" smtClean="0"/>
              <a:t> </a:t>
            </a:r>
            <a:r>
              <a:rPr lang="en-US" dirty="0"/>
              <a:t>Medical Nutrition Therapy</a:t>
            </a:r>
          </a:p>
          <a:p>
            <a:pPr>
              <a:lnSpc>
                <a:spcPct val="120000"/>
              </a:lnSpc>
            </a:pPr>
            <a:r>
              <a:rPr lang="en-US" b="1" dirty="0"/>
              <a:t>NTP</a:t>
            </a:r>
            <a:r>
              <a:rPr lang="en-US" dirty="0"/>
              <a:t> National Training Program</a:t>
            </a:r>
          </a:p>
          <a:p>
            <a:pPr>
              <a:lnSpc>
                <a:spcPct val="120000"/>
              </a:lnSpc>
            </a:pPr>
            <a:r>
              <a:rPr lang="en-US" b="1" dirty="0"/>
              <a:t>PSA</a:t>
            </a:r>
            <a:r>
              <a:rPr lang="en-US" dirty="0"/>
              <a:t> Prostate-specific antigen</a:t>
            </a:r>
          </a:p>
          <a:p>
            <a:pPr>
              <a:lnSpc>
                <a:spcPct val="120000"/>
              </a:lnSpc>
            </a:pPr>
            <a:r>
              <a:rPr lang="en-US" b="1" dirty="0"/>
              <a:t>STI</a:t>
            </a:r>
            <a:r>
              <a:rPr lang="en-US" dirty="0"/>
              <a:t> Sexually transmitted infections</a:t>
            </a:r>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48</a:t>
            </a:fld>
            <a:endParaRPr lang="en-US" dirty="0"/>
          </a:p>
        </p:txBody>
      </p:sp>
    </p:spTree>
    <p:extLst>
      <p:ext uri="{BB962C8B-B14F-4D97-AF65-F5344CB8AC3E}">
        <p14:creationId xmlns:p14="http://schemas.microsoft.com/office/powerpoint/2010/main" val="4034158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This Training is Provided by the</a:t>
            </a:r>
            <a:endParaRPr lang="en-US" dirty="0"/>
          </a:p>
        </p:txBody>
      </p:sp>
      <p:sp>
        <p:nvSpPr>
          <p:cNvPr id="8" name="Content Placeholder 2"/>
          <p:cNvSpPr txBox="1">
            <a:spLocks/>
          </p:cNvSpPr>
          <p:nvPr/>
        </p:nvSpPr>
        <p:spPr>
          <a:xfrm>
            <a:off x="381000" y="1166554"/>
            <a:ext cx="8414084" cy="5086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None/>
            </a:pPr>
            <a:r>
              <a:rPr lang="en-US" dirty="0"/>
              <a:t>CMS National Training Program (NTP)</a:t>
            </a:r>
          </a:p>
          <a:p>
            <a:pPr marL="0" indent="0" algn="ctr">
              <a:spcBef>
                <a:spcPts val="600"/>
              </a:spcBef>
              <a:buNone/>
            </a:pPr>
            <a:endParaRPr lang="en-US" sz="900" dirty="0"/>
          </a:p>
          <a:p>
            <a:pPr marL="0" indent="0" algn="ctr">
              <a:spcBef>
                <a:spcPts val="600"/>
              </a:spcBef>
              <a:buNone/>
            </a:pPr>
            <a:r>
              <a:rPr lang="en-US" sz="2800" dirty="0" smtClean="0"/>
              <a:t>To </a:t>
            </a:r>
            <a:r>
              <a:rPr lang="en-US" sz="2800" dirty="0"/>
              <a:t>view all available NTP training materials, </a:t>
            </a:r>
          </a:p>
          <a:p>
            <a:pPr marL="0" indent="0" algn="ctr">
              <a:spcBef>
                <a:spcPts val="600"/>
              </a:spcBef>
              <a:buNone/>
            </a:pPr>
            <a:r>
              <a:rPr lang="en-US" sz="2800" dirty="0"/>
              <a:t>or to subscribe to our email list, visit</a:t>
            </a:r>
          </a:p>
          <a:p>
            <a:pPr marL="0" indent="0" algn="ctr">
              <a:spcBef>
                <a:spcPts val="600"/>
              </a:spcBef>
              <a:buNone/>
            </a:pPr>
            <a:r>
              <a:rPr lang="en-US" sz="2800" u="sng" dirty="0" smtClean="0">
                <a:hlinkClick r:id="rId3"/>
              </a:rPr>
              <a:t>CMS.gov/outreach-and-education/training/CMSNationalTrainingProgram</a:t>
            </a:r>
            <a:r>
              <a:rPr lang="en-US" sz="2800" dirty="0" smtClean="0"/>
              <a:t>.</a:t>
            </a:r>
          </a:p>
          <a:p>
            <a:pPr marL="0" indent="0" algn="ctr">
              <a:spcBef>
                <a:spcPts val="600"/>
              </a:spcBef>
              <a:buNone/>
            </a:pPr>
            <a:endParaRPr lang="en-US" sz="2800" dirty="0" smtClean="0"/>
          </a:p>
          <a:p>
            <a:pPr marL="0" indent="0" algn="ctr">
              <a:spcBef>
                <a:spcPts val="600"/>
              </a:spcBef>
              <a:buNone/>
            </a:pPr>
            <a:r>
              <a:rPr lang="en-US" sz="2800" dirty="0" smtClean="0"/>
              <a:t>Stay connected. </a:t>
            </a:r>
          </a:p>
          <a:p>
            <a:pPr marL="0" indent="0" algn="ctr">
              <a:spcBef>
                <a:spcPts val="600"/>
              </a:spcBef>
              <a:buNone/>
            </a:pPr>
            <a:r>
              <a:rPr lang="en-US" sz="2800" dirty="0" smtClean="0"/>
              <a:t>Contact </a:t>
            </a:r>
            <a:r>
              <a:rPr lang="en-US" sz="2800" dirty="0"/>
              <a:t>us at </a:t>
            </a:r>
            <a:r>
              <a:rPr lang="en-US" sz="2800" dirty="0" smtClean="0">
                <a:hlinkClick r:id="rId4"/>
              </a:rPr>
              <a:t>training@cms.hhs.gov</a:t>
            </a:r>
            <a:r>
              <a:rPr lang="en-US" sz="2800" dirty="0" smtClean="0"/>
              <a:t>, or </a:t>
            </a:r>
          </a:p>
          <a:p>
            <a:pPr marL="0" indent="0" algn="ctr">
              <a:spcBef>
                <a:spcPts val="600"/>
              </a:spcBef>
              <a:buNone/>
            </a:pPr>
            <a:r>
              <a:rPr lang="en-US" sz="2800" dirty="0" smtClean="0"/>
              <a:t>follow us       @CMSGov #CMSNTP</a:t>
            </a:r>
            <a:endParaRPr lang="en-US" sz="2800" dirty="0"/>
          </a:p>
          <a:p>
            <a:pPr marL="0" indent="0" algn="ctr">
              <a:spcBef>
                <a:spcPts val="600"/>
              </a:spcBef>
              <a:buNone/>
            </a:pPr>
            <a:endParaRPr lang="en-US" sz="2800" dirty="0" smtClean="0"/>
          </a:p>
          <a:p>
            <a:pPr marL="0" indent="0">
              <a:buNone/>
            </a:pPr>
            <a:endParaRPr lang="en-US" dirty="0"/>
          </a:p>
        </p:txBody>
      </p:sp>
      <p:pic>
        <p:nvPicPr>
          <p:cNvPr id="10" name="Picture 9" descr="Twitter icon" title="Final presentation slide">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7122" y="5474547"/>
            <a:ext cx="406400" cy="406400"/>
          </a:xfrm>
          <a:prstGeom prst="rect">
            <a:avLst/>
          </a:prstGeom>
        </p:spPr>
      </p:pic>
    </p:spTree>
    <p:extLst>
      <p:ext uri="{BB962C8B-B14F-4D97-AF65-F5344CB8AC3E}">
        <p14:creationId xmlns:p14="http://schemas.microsoft.com/office/powerpoint/2010/main" val="3487915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2521"/>
          </a:xfrm>
        </p:spPr>
        <p:txBody>
          <a:bodyPr/>
          <a:lstStyle/>
          <a:p>
            <a:r>
              <a:rPr lang="en-US" dirty="0" smtClean="0">
                <a:latin typeface="Calibri "/>
              </a:rPr>
              <a:t>Paying for Preventive Services in 2018</a:t>
            </a:r>
            <a:endParaRPr lang="en-US" dirty="0">
              <a:latin typeface="Calibri "/>
            </a:endParaRPr>
          </a:p>
        </p:txBody>
      </p:sp>
      <p:sp>
        <p:nvSpPr>
          <p:cNvPr id="3" name="Content Placeholder 2"/>
          <p:cNvSpPr>
            <a:spLocks noGrp="1"/>
          </p:cNvSpPr>
          <p:nvPr>
            <p:ph idx="1"/>
          </p:nvPr>
        </p:nvSpPr>
        <p:spPr>
          <a:xfrm>
            <a:off x="548440" y="1209367"/>
            <a:ext cx="8329746" cy="4055969"/>
          </a:xfrm>
        </p:spPr>
        <p:txBody>
          <a:bodyPr/>
          <a:lstStyle/>
          <a:p>
            <a:r>
              <a:rPr lang="en-US" dirty="0" smtClean="0"/>
              <a:t>In Original Medicare you</a:t>
            </a:r>
          </a:p>
          <a:p>
            <a:pPr marL="688975" lvl="1" indent="-333375"/>
            <a:r>
              <a:rPr lang="en-US" dirty="0" smtClean="0"/>
              <a:t>Pay nothing for most preventive services if your provider accepts “assignment*” </a:t>
            </a:r>
          </a:p>
          <a:p>
            <a:pPr marL="688975" lvl="1" indent="-333375"/>
            <a:r>
              <a:rPr lang="en-US" dirty="0" smtClean="0"/>
              <a:t>May pay more if provider doesn’t accept assignment</a:t>
            </a:r>
          </a:p>
          <a:p>
            <a:pPr marL="688975" lvl="1" indent="-333375"/>
            <a:r>
              <a:rPr lang="en-US" dirty="0" smtClean="0"/>
              <a:t>May have to pay coinsurance</a:t>
            </a:r>
          </a:p>
          <a:p>
            <a:pPr marL="1031875" lvl="2" indent="-333375"/>
            <a:r>
              <a:rPr lang="en-US" sz="2400" dirty="0" smtClean="0"/>
              <a:t>If doctor performs other services that aren’t part of covered preventive benefits</a:t>
            </a:r>
          </a:p>
        </p:txBody>
      </p:sp>
      <p:sp>
        <p:nvSpPr>
          <p:cNvPr id="8" name="TextBox 7"/>
          <p:cNvSpPr txBox="1"/>
          <p:nvPr/>
        </p:nvSpPr>
        <p:spPr>
          <a:xfrm>
            <a:off x="0" y="5385326"/>
            <a:ext cx="9144000" cy="923330"/>
          </a:xfrm>
          <a:prstGeom prst="rect">
            <a:avLst/>
          </a:prstGeom>
          <a:solidFill>
            <a:schemeClr val="tx2">
              <a:lumMod val="60000"/>
              <a:lumOff val="40000"/>
            </a:schemeClr>
          </a:solidFill>
        </p:spPr>
        <p:txBody>
          <a:bodyPr wrap="square" rtlCol="0">
            <a:spAutoFit/>
          </a:bodyPr>
          <a:lstStyle/>
          <a:p>
            <a:pPr marL="38100" lvl="2"/>
            <a:r>
              <a:rPr lang="en-US" b="1" dirty="0">
                <a:solidFill>
                  <a:schemeClr val="bg1"/>
                </a:solidFill>
              </a:rPr>
              <a:t>*Assignment is an agreement by your doctor, provider, or supplier to be paid directly by Medicare, to accept the Medicare-approved amount as full payment for covered </a:t>
            </a:r>
            <a:r>
              <a:rPr lang="en-US" b="1" dirty="0" smtClean="0">
                <a:solidFill>
                  <a:schemeClr val="bg1"/>
                </a:solidFill>
              </a:rPr>
              <a:t>services, </a:t>
            </a:r>
            <a:r>
              <a:rPr lang="en-US" b="1" dirty="0">
                <a:solidFill>
                  <a:schemeClr val="bg1"/>
                </a:solidFill>
              </a:rPr>
              <a:t>and not to bill you for </a:t>
            </a:r>
            <a:r>
              <a:rPr lang="en-US" b="1" dirty="0" smtClean="0">
                <a:solidFill>
                  <a:schemeClr val="bg1"/>
                </a:solidFill>
              </a:rPr>
              <a:t>any more </a:t>
            </a:r>
            <a:r>
              <a:rPr lang="en-US" b="1" dirty="0">
                <a:solidFill>
                  <a:schemeClr val="bg1"/>
                </a:solidFill>
              </a:rPr>
              <a:t>than the Medicare deductible and coinsurance.</a:t>
            </a:r>
            <a:endParaRPr lang="en-US" b="1" i="1" dirty="0">
              <a:solidFill>
                <a:schemeClr val="bg1"/>
              </a:solidFill>
              <a:cs typeface="Arial" pitchFamily="34" charset="0"/>
            </a:endParaRPr>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9" name="Footer Placeholder 8"/>
          <p:cNvSpPr>
            <a:spLocks noGrp="1"/>
          </p:cNvSpPr>
          <p:nvPr>
            <p:ph type="ftr" sz="quarter" idx="11"/>
          </p:nvPr>
        </p:nvSpPr>
        <p:spPr/>
        <p:txBody>
          <a:bodyPr/>
          <a:lstStyle/>
          <a:p>
            <a:r>
              <a:rPr lang="en-US" dirty="0" smtClean="0"/>
              <a:t>Medicare Preventive Services</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5</a:t>
            </a:fld>
            <a:endParaRPr lang="en-US" dirty="0"/>
          </a:p>
        </p:txBody>
      </p:sp>
    </p:spTree>
    <p:extLst>
      <p:ext uri="{BB962C8B-B14F-4D97-AF65-F5344CB8AC3E}">
        <p14:creationId xmlns:p14="http://schemas.microsoft.com/office/powerpoint/2010/main" val="286229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2—What’s Covered?</a:t>
            </a:r>
            <a:endParaRPr lang="en-US" dirty="0"/>
          </a:p>
        </p:txBody>
      </p:sp>
      <p:sp>
        <p:nvSpPr>
          <p:cNvPr id="13" name="Content Placeholder 12"/>
          <p:cNvSpPr>
            <a:spLocks noGrp="1"/>
          </p:cNvSpPr>
          <p:nvPr>
            <p:ph sz="half" idx="1"/>
          </p:nvPr>
        </p:nvSpPr>
        <p:spPr>
          <a:xfrm>
            <a:off x="15580" y="1086222"/>
            <a:ext cx="4514259" cy="5360877"/>
          </a:xfrm>
        </p:spPr>
        <p:txBody>
          <a:bodyPr>
            <a:noAutofit/>
          </a:bodyPr>
          <a:lstStyle/>
          <a:p>
            <a:r>
              <a:rPr lang="it-IT" sz="1800" dirty="0" smtClean="0"/>
              <a:t>"Welcome to Medicare" preventive visit</a:t>
            </a:r>
            <a:endParaRPr lang="en-US" sz="1800" dirty="0" smtClean="0"/>
          </a:p>
          <a:p>
            <a:r>
              <a:rPr lang="en-US" sz="1800" dirty="0" smtClean="0"/>
              <a:t>Yearly “Wellness” visit</a:t>
            </a:r>
          </a:p>
          <a:p>
            <a:r>
              <a:rPr lang="en-US" sz="1800" dirty="0" smtClean="0"/>
              <a:t>Abdominal aortic aneurysm screening</a:t>
            </a:r>
          </a:p>
          <a:p>
            <a:r>
              <a:rPr lang="en-US" sz="1800" dirty="0" smtClean="0"/>
              <a:t>Alcohol misuse screening and counseling</a:t>
            </a:r>
          </a:p>
          <a:p>
            <a:r>
              <a:rPr lang="en-US" sz="1800" dirty="0" smtClean="0"/>
              <a:t>Bone mass measurement</a:t>
            </a:r>
          </a:p>
          <a:p>
            <a:r>
              <a:rPr lang="en-US" sz="1800" dirty="0" smtClean="0"/>
              <a:t>Breast cancer screening (mammograms)</a:t>
            </a:r>
          </a:p>
          <a:p>
            <a:r>
              <a:rPr lang="en-US" sz="1800" dirty="0" smtClean="0"/>
              <a:t>Cardiovascular disease (behavioral therapy)</a:t>
            </a:r>
          </a:p>
          <a:p>
            <a:r>
              <a:rPr lang="en-US" sz="1800" dirty="0" smtClean="0"/>
              <a:t>Cardiovascular disease screenings </a:t>
            </a:r>
          </a:p>
          <a:p>
            <a:r>
              <a:rPr lang="en-US" sz="1800" dirty="0" smtClean="0"/>
              <a:t>Cervical and vaginal cancer screenings</a:t>
            </a:r>
          </a:p>
          <a:p>
            <a:pPr lvl="1"/>
            <a:r>
              <a:rPr lang="en-US" sz="1800" dirty="0"/>
              <a:t>Human Papillomavirus (HPV) Testing</a:t>
            </a:r>
          </a:p>
          <a:p>
            <a:r>
              <a:rPr lang="en-US" sz="1800" dirty="0" smtClean="0"/>
              <a:t>Colorectal cancer screenings</a:t>
            </a:r>
          </a:p>
          <a:p>
            <a:r>
              <a:rPr lang="en-US" sz="1800" dirty="0"/>
              <a:t>Depression screening</a:t>
            </a:r>
          </a:p>
          <a:p>
            <a:r>
              <a:rPr lang="en-US" sz="1800" dirty="0"/>
              <a:t>Diabetes screenings</a:t>
            </a:r>
          </a:p>
          <a:p>
            <a:r>
              <a:rPr lang="en-US" sz="1800" dirty="0"/>
              <a:t>Flu shots (vaccine)</a:t>
            </a:r>
          </a:p>
          <a:p>
            <a:endParaRPr lang="en-US" sz="1600" dirty="0" smtClean="0"/>
          </a:p>
        </p:txBody>
      </p:sp>
      <p:sp>
        <p:nvSpPr>
          <p:cNvPr id="14" name="Content Placeholder 13"/>
          <p:cNvSpPr>
            <a:spLocks noGrp="1"/>
          </p:cNvSpPr>
          <p:nvPr>
            <p:ph sz="half" idx="2"/>
          </p:nvPr>
        </p:nvSpPr>
        <p:spPr>
          <a:xfrm>
            <a:off x="4656840" y="1086222"/>
            <a:ext cx="4487160" cy="5360877"/>
          </a:xfrm>
        </p:spPr>
        <p:txBody>
          <a:bodyPr>
            <a:noAutofit/>
          </a:bodyPr>
          <a:lstStyle/>
          <a:p>
            <a:r>
              <a:rPr lang="en-US" sz="1800" dirty="0" smtClean="0"/>
              <a:t>Glaucoma tests</a:t>
            </a:r>
          </a:p>
          <a:p>
            <a:r>
              <a:rPr lang="en-US" sz="1800" dirty="0" smtClean="0"/>
              <a:t>Hepatitis B shots (vaccine)</a:t>
            </a:r>
          </a:p>
          <a:p>
            <a:r>
              <a:rPr lang="en-US" sz="1800" dirty="0" smtClean="0"/>
              <a:t>Hepatitis B infection screening test</a:t>
            </a:r>
          </a:p>
          <a:p>
            <a:r>
              <a:rPr lang="en-US" sz="1800" dirty="0" smtClean="0"/>
              <a:t>Hepatitis C screening test</a:t>
            </a:r>
          </a:p>
          <a:p>
            <a:r>
              <a:rPr lang="en-US" sz="1800" dirty="0" smtClean="0"/>
              <a:t>HIV </a:t>
            </a:r>
            <a:r>
              <a:rPr lang="en-US" sz="1800" dirty="0"/>
              <a:t>(Human Immunodeficiency </a:t>
            </a:r>
            <a:br>
              <a:rPr lang="en-US" sz="1800" dirty="0"/>
            </a:br>
            <a:r>
              <a:rPr lang="en-US" sz="1800" dirty="0"/>
              <a:t>Virus) screening </a:t>
            </a:r>
            <a:endParaRPr lang="en-US" sz="1800" dirty="0" smtClean="0"/>
          </a:p>
          <a:p>
            <a:r>
              <a:rPr lang="en-US" sz="1800" dirty="0" smtClean="0"/>
              <a:t>Lung cancer screening</a:t>
            </a:r>
          </a:p>
          <a:p>
            <a:r>
              <a:rPr lang="en-US" sz="1800" dirty="0" smtClean="0"/>
              <a:t>Medical nutrition therapy services</a:t>
            </a:r>
          </a:p>
          <a:p>
            <a:r>
              <a:rPr lang="en-US" sz="1800" dirty="0" smtClean="0"/>
              <a:t>Obesity screening and counseling</a:t>
            </a:r>
          </a:p>
          <a:p>
            <a:r>
              <a:rPr lang="en-US" sz="1800" dirty="0" smtClean="0"/>
              <a:t>Pneumococcal shot</a:t>
            </a:r>
          </a:p>
          <a:p>
            <a:r>
              <a:rPr lang="en-US" sz="1800" dirty="0" smtClean="0"/>
              <a:t>Prostate cancer screenings</a:t>
            </a:r>
          </a:p>
          <a:p>
            <a:r>
              <a:rPr lang="en-US" sz="1800" dirty="0" smtClean="0"/>
              <a:t>Sexually transmitted infection screening and counseling</a:t>
            </a:r>
          </a:p>
          <a:p>
            <a:r>
              <a:rPr lang="en-US" sz="1800" dirty="0" smtClean="0"/>
              <a:t>Smoking and tobacco-use cessation counseling</a:t>
            </a:r>
          </a:p>
        </p:txBody>
      </p:sp>
      <p:sp>
        <p:nvSpPr>
          <p:cNvPr id="6" name="Date Placeholder 5"/>
          <p:cNvSpPr>
            <a:spLocks noGrp="1"/>
          </p:cNvSpPr>
          <p:nvPr>
            <p:ph type="dt" sz="half" idx="13"/>
          </p:nvPr>
        </p:nvSpPr>
        <p:spPr/>
        <p:txBody>
          <a:bodyPr/>
          <a:lstStyle/>
          <a:p>
            <a:r>
              <a:rPr lang="en-US" dirty="0" smtClean="0"/>
              <a:t>April 2018</a:t>
            </a:r>
            <a:endParaRPr lang="en-US" dirty="0"/>
          </a:p>
        </p:txBody>
      </p:sp>
      <p:sp>
        <p:nvSpPr>
          <p:cNvPr id="7" name="Footer Placeholder 6"/>
          <p:cNvSpPr>
            <a:spLocks noGrp="1"/>
          </p:cNvSpPr>
          <p:nvPr>
            <p:ph type="ftr" sz="quarter" idx="11"/>
          </p:nvPr>
        </p:nvSpPr>
        <p:spPr/>
        <p:txBody>
          <a:bodyPr/>
          <a:lstStyle/>
          <a:p>
            <a:r>
              <a:rPr lang="en-US" dirty="0" smtClean="0"/>
              <a:t>Medicare Preventive Services</a:t>
            </a:r>
            <a:endParaRPr lang="en-US" dirty="0"/>
          </a:p>
        </p:txBody>
      </p:sp>
      <p:sp>
        <p:nvSpPr>
          <p:cNvPr id="8" name="Slide Number Placeholder 7"/>
          <p:cNvSpPr>
            <a:spLocks noGrp="1"/>
          </p:cNvSpPr>
          <p:nvPr>
            <p:ph type="sldNum" sz="quarter" idx="12"/>
          </p:nvPr>
        </p:nvSpPr>
        <p:spPr/>
        <p:txBody>
          <a:bodyPr/>
          <a:lstStyle/>
          <a:p>
            <a:fld id="{D3B75908-2BC4-4CCC-BE4B-63652A0FD379}" type="slidenum">
              <a:rPr lang="en-US" smtClean="0"/>
              <a:t>6</a:t>
            </a:fld>
            <a:endParaRPr lang="en-US" dirty="0"/>
          </a:p>
        </p:txBody>
      </p:sp>
    </p:spTree>
    <p:extLst>
      <p:ext uri="{BB962C8B-B14F-4D97-AF65-F5344CB8AC3E}">
        <p14:creationId xmlns:p14="http://schemas.microsoft.com/office/powerpoint/2010/main" val="296202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latin typeface="Calibri "/>
              </a:rPr>
              <a:t>“Welcome to Medicare” Preventive Visit</a:t>
            </a:r>
            <a:endParaRPr lang="en-US" dirty="0">
              <a:latin typeface="Calibri "/>
            </a:endParaRPr>
          </a:p>
        </p:txBody>
      </p:sp>
      <p:sp>
        <p:nvSpPr>
          <p:cNvPr id="7" name="Content Placeholder 6"/>
          <p:cNvSpPr>
            <a:spLocks noGrp="1"/>
          </p:cNvSpPr>
          <p:nvPr>
            <p:ph idx="1"/>
          </p:nvPr>
        </p:nvSpPr>
        <p:spPr/>
        <p:txBody>
          <a:bodyPr>
            <a:normAutofit fontScale="92500" lnSpcReduction="20000"/>
          </a:bodyPr>
          <a:lstStyle/>
          <a:p>
            <a:pPr>
              <a:lnSpc>
                <a:spcPct val="110000"/>
              </a:lnSpc>
            </a:pPr>
            <a:r>
              <a:rPr lang="en-US" sz="2400" dirty="0"/>
              <a:t>Also called the “Initial Preventive Physical Examination</a:t>
            </a:r>
            <a:r>
              <a:rPr lang="en-US" sz="2400" dirty="0" smtClean="0"/>
              <a:t>” (</a:t>
            </a:r>
            <a:r>
              <a:rPr lang="en-US" sz="2400" dirty="0"/>
              <a:t>IPPE) </a:t>
            </a:r>
            <a:endParaRPr lang="en-US" sz="2400" dirty="0" smtClean="0"/>
          </a:p>
          <a:p>
            <a:pPr>
              <a:lnSpc>
                <a:spcPct val="110000"/>
              </a:lnSpc>
            </a:pPr>
            <a:r>
              <a:rPr lang="en-US" sz="2400" dirty="0" smtClean="0"/>
              <a:t>Provided once within first 12 months of getting Part B</a:t>
            </a:r>
          </a:p>
          <a:p>
            <a:pPr>
              <a:lnSpc>
                <a:spcPct val="110000"/>
              </a:lnSpc>
            </a:pPr>
            <a:r>
              <a:rPr lang="en-US" sz="2400" dirty="0" smtClean="0"/>
              <a:t>The doctor or health care provider will</a:t>
            </a:r>
          </a:p>
          <a:p>
            <a:pPr marL="682625" lvl="1" indent="-341313">
              <a:lnSpc>
                <a:spcPct val="110000"/>
              </a:lnSpc>
            </a:pPr>
            <a:r>
              <a:rPr lang="en-US" sz="1900" dirty="0" smtClean="0"/>
              <a:t>Review your medical and social history related to your health</a:t>
            </a:r>
          </a:p>
          <a:p>
            <a:pPr marL="682625" lvl="1" indent="-341313">
              <a:lnSpc>
                <a:spcPct val="110000"/>
              </a:lnSpc>
            </a:pPr>
            <a:r>
              <a:rPr lang="en-US" sz="1900" dirty="0" smtClean="0"/>
              <a:t>Take your blood pressure, height, weight, and body mass index (BMI)</a:t>
            </a:r>
          </a:p>
          <a:p>
            <a:pPr marL="682625" lvl="1" indent="-341313">
              <a:lnSpc>
                <a:spcPct val="110000"/>
              </a:lnSpc>
            </a:pPr>
            <a:r>
              <a:rPr lang="en-US" sz="1900" dirty="0" smtClean="0"/>
              <a:t>Perform a simple vision test</a:t>
            </a:r>
          </a:p>
          <a:p>
            <a:pPr marL="682625" lvl="1" indent="-341313">
              <a:lnSpc>
                <a:spcPct val="110000"/>
              </a:lnSpc>
            </a:pPr>
            <a:r>
              <a:rPr lang="en-US" sz="1900" dirty="0" smtClean="0"/>
              <a:t>Review risk factors for depression</a:t>
            </a:r>
          </a:p>
          <a:p>
            <a:pPr marL="682625" lvl="1" indent="-341313">
              <a:lnSpc>
                <a:spcPct val="110000"/>
              </a:lnSpc>
            </a:pPr>
            <a:r>
              <a:rPr lang="en-US" sz="1900" dirty="0" smtClean="0"/>
              <a:t>Review functional ability and safety</a:t>
            </a:r>
          </a:p>
          <a:p>
            <a:pPr marL="682625" lvl="1" indent="-341313">
              <a:lnSpc>
                <a:spcPct val="110000"/>
              </a:lnSpc>
            </a:pPr>
            <a:r>
              <a:rPr lang="en-US" sz="1900" dirty="0" smtClean="0"/>
              <a:t>Educate and counsel you to help you stay well</a:t>
            </a:r>
          </a:p>
          <a:p>
            <a:pPr marL="682625" lvl="1" indent="-341313">
              <a:lnSpc>
                <a:spcPct val="110000"/>
              </a:lnSpc>
            </a:pPr>
            <a:r>
              <a:rPr lang="en-US" sz="1900" dirty="0" smtClean="0"/>
              <a:t>Refer you for additional screenings if needed</a:t>
            </a:r>
          </a:p>
          <a:p>
            <a:pPr>
              <a:lnSpc>
                <a:spcPct val="110000"/>
              </a:lnSpc>
            </a:pPr>
            <a:r>
              <a:rPr lang="en-US" sz="2400" dirty="0" smtClean="0"/>
              <a:t>You pay nothing if doctor accepts assignment</a:t>
            </a:r>
          </a:p>
          <a:p>
            <a:pPr marL="682625" lvl="1" indent="-341313">
              <a:lnSpc>
                <a:spcPct val="110000"/>
              </a:lnSpc>
            </a:pPr>
            <a:r>
              <a:rPr lang="en-US" sz="1900" dirty="0" smtClean="0"/>
              <a:t>Lab tests aren’t included</a:t>
            </a:r>
          </a:p>
          <a:p>
            <a:pPr marL="682625" lvl="1" indent="-341313">
              <a:lnSpc>
                <a:spcPct val="110000"/>
              </a:lnSpc>
            </a:pPr>
            <a:r>
              <a:rPr lang="en-US" sz="1900" dirty="0" smtClean="0"/>
              <a:t>Coinsurance may apply </a:t>
            </a:r>
            <a:r>
              <a:rPr lang="en-US" sz="1900" dirty="0"/>
              <a:t>for additional </a:t>
            </a:r>
            <a:r>
              <a:rPr lang="en-US" sz="1900" dirty="0" smtClean="0"/>
              <a:t>testing, like an electrocardiogram (EKG)</a:t>
            </a:r>
          </a:p>
        </p:txBody>
      </p:sp>
      <p:sp>
        <p:nvSpPr>
          <p:cNvPr id="2" name="Date Placeholder 1"/>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7</a:t>
            </a:fld>
            <a:endParaRPr lang="en-US" dirty="0"/>
          </a:p>
        </p:txBody>
      </p:sp>
    </p:spTree>
    <p:extLst>
      <p:ext uri="{BB962C8B-B14F-4D97-AF65-F5344CB8AC3E}">
        <p14:creationId xmlns:p14="http://schemas.microsoft.com/office/powerpoint/2010/main" val="134840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
              </a:rPr>
              <a:t>Yearly “Wellness” Visit </a:t>
            </a:r>
            <a:endParaRPr lang="en-US" dirty="0">
              <a:latin typeface="Calibri "/>
            </a:endParaRPr>
          </a:p>
        </p:txBody>
      </p:sp>
      <p:sp>
        <p:nvSpPr>
          <p:cNvPr id="3" name="Content Placeholder 2"/>
          <p:cNvSpPr>
            <a:spLocks noGrp="1"/>
          </p:cNvSpPr>
          <p:nvPr>
            <p:ph idx="1"/>
          </p:nvPr>
        </p:nvSpPr>
        <p:spPr/>
        <p:txBody>
          <a:bodyPr>
            <a:normAutofit fontScale="92500"/>
          </a:bodyPr>
          <a:lstStyle/>
          <a:p>
            <a:r>
              <a:rPr lang="en-US" dirty="0" smtClean="0"/>
              <a:t>Can’t be within 12 months of your </a:t>
            </a:r>
            <a:r>
              <a:rPr lang="it-IT" dirty="0" smtClean="0"/>
              <a:t>"Welcome to Medicare" preventive visit</a:t>
            </a:r>
            <a:endParaRPr lang="en-US" dirty="0" smtClean="0"/>
          </a:p>
          <a:p>
            <a:r>
              <a:rPr lang="en-US" dirty="0" smtClean="0"/>
              <a:t>Focus is on “wellness”</a:t>
            </a:r>
          </a:p>
          <a:p>
            <a:pPr marL="688975" lvl="1" indent="-333375"/>
            <a:r>
              <a:rPr lang="en-US" dirty="0" smtClean="0"/>
              <a:t>It’s not a “routine physical checkup”</a:t>
            </a:r>
          </a:p>
          <a:p>
            <a:r>
              <a:rPr lang="en-US" dirty="0" smtClean="0"/>
              <a:t>Available once every 12 months</a:t>
            </a:r>
          </a:p>
          <a:p>
            <a:pPr marL="688975" lvl="1" indent="-333375"/>
            <a:r>
              <a:rPr lang="en-US" dirty="0"/>
              <a:t>After you’ve had Part B for longer than 12 months</a:t>
            </a:r>
          </a:p>
          <a:p>
            <a:pPr marL="688975" lvl="1" indent="-333375"/>
            <a:r>
              <a:rPr lang="en-US" dirty="0"/>
              <a:t>You’ll pay nothing for this exam if the doctor accepts </a:t>
            </a:r>
            <a:r>
              <a:rPr lang="en-US" dirty="0" smtClean="0"/>
              <a:t>assignment</a:t>
            </a:r>
          </a:p>
          <a:p>
            <a:pPr marL="688975" lvl="1" indent="-333375"/>
            <a:r>
              <a:rPr lang="en-US" dirty="0" smtClean="0"/>
              <a:t>Coinsurance may apply for additional testing, like an EKG</a:t>
            </a:r>
            <a:endParaRPr lang="en-US" dirty="0"/>
          </a:p>
          <a:p>
            <a:endParaRPr lang="en-US" dirty="0"/>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8</a:t>
            </a:fld>
            <a:endParaRPr lang="en-US" dirty="0"/>
          </a:p>
        </p:txBody>
      </p:sp>
    </p:spTree>
    <p:extLst>
      <p:ext uri="{BB962C8B-B14F-4D97-AF65-F5344CB8AC3E}">
        <p14:creationId xmlns:p14="http://schemas.microsoft.com/office/powerpoint/2010/main" val="83548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libri "/>
              </a:rPr>
              <a:t>Initial Yearly “Wellness” Visit Providing Personalized Prevention Plan Services </a:t>
            </a:r>
            <a:endParaRPr lang="en-US" sz="3200" dirty="0">
              <a:latin typeface="Calibri "/>
            </a:endParaRPr>
          </a:p>
        </p:txBody>
      </p:sp>
      <p:sp>
        <p:nvSpPr>
          <p:cNvPr id="3" name="Content Placeholder 2"/>
          <p:cNvSpPr>
            <a:spLocks noGrp="1"/>
          </p:cNvSpPr>
          <p:nvPr>
            <p:ph idx="1"/>
          </p:nvPr>
        </p:nvSpPr>
        <p:spPr>
          <a:xfrm>
            <a:off x="247649" y="1215024"/>
            <a:ext cx="8685471" cy="5242925"/>
          </a:xfrm>
        </p:spPr>
        <p:txBody>
          <a:bodyPr>
            <a:noAutofit/>
          </a:bodyPr>
          <a:lstStyle/>
          <a:p>
            <a:r>
              <a:rPr lang="en-US" sz="2800" dirty="0" smtClean="0"/>
              <a:t>Includes</a:t>
            </a:r>
          </a:p>
          <a:p>
            <a:pPr marL="688975" lvl="1" indent="-344488"/>
            <a:r>
              <a:rPr lang="en-US" sz="2400" dirty="0"/>
              <a:t>Personalized prevention </a:t>
            </a:r>
            <a:r>
              <a:rPr lang="en-US" sz="2400" dirty="0" smtClean="0"/>
              <a:t>plan</a:t>
            </a:r>
          </a:p>
          <a:p>
            <a:pPr marL="688975" lvl="1" indent="-344488"/>
            <a:r>
              <a:rPr lang="en-US" sz="2400" dirty="0" smtClean="0"/>
              <a:t>Health risk assessment</a:t>
            </a:r>
          </a:p>
          <a:p>
            <a:pPr marL="688975" lvl="1" indent="-344488"/>
            <a:r>
              <a:rPr lang="en-US" sz="2400" dirty="0" smtClean="0"/>
              <a:t>Blood pressure, height, weight, and BMI measurements</a:t>
            </a:r>
          </a:p>
          <a:p>
            <a:pPr marL="688975" lvl="1" indent="-344488"/>
            <a:r>
              <a:rPr lang="en-US" sz="2400" dirty="0" smtClean="0"/>
              <a:t>Review of potential risk factors for depression </a:t>
            </a:r>
          </a:p>
          <a:p>
            <a:pPr marL="688975" lvl="1" indent="-344488"/>
            <a:r>
              <a:rPr lang="en-US" sz="2400" dirty="0"/>
              <a:t>Review of functional ability and level of safety </a:t>
            </a:r>
            <a:endParaRPr lang="en-US" sz="2400" dirty="0" smtClean="0"/>
          </a:p>
          <a:p>
            <a:pPr marL="688975" lvl="1" indent="-344488"/>
            <a:r>
              <a:rPr lang="en-US" sz="2400" dirty="0" smtClean="0"/>
              <a:t>Written screening schedule</a:t>
            </a:r>
          </a:p>
          <a:p>
            <a:pPr marL="688975" lvl="1" indent="-344488"/>
            <a:r>
              <a:rPr lang="en-US" sz="2400" dirty="0" smtClean="0"/>
              <a:t>Personalized health advice </a:t>
            </a:r>
          </a:p>
          <a:p>
            <a:pPr marL="688975" lvl="1" indent="-344488"/>
            <a:r>
              <a:rPr lang="en-US" sz="2400" dirty="0" smtClean="0"/>
              <a:t>Referrals for health education and preventive counseling to help you stay well</a:t>
            </a:r>
          </a:p>
          <a:p>
            <a:pPr marL="688975" lvl="1" indent="-344488"/>
            <a:r>
              <a:rPr lang="en-US" sz="2400" dirty="0" smtClean="0"/>
              <a:t>Detection of cognitive impairments</a:t>
            </a:r>
          </a:p>
        </p:txBody>
      </p:sp>
      <p:sp>
        <p:nvSpPr>
          <p:cNvPr id="7" name="Date Placeholder 6"/>
          <p:cNvSpPr>
            <a:spLocks noGrp="1"/>
          </p:cNvSpPr>
          <p:nvPr>
            <p:ph type="dt" sz="half" idx="10"/>
          </p:nvPr>
        </p:nvSpPr>
        <p:spPr/>
        <p:txBody>
          <a:bodyPr/>
          <a:lstStyle/>
          <a:p>
            <a:r>
              <a:rPr lang="en-US" dirty="0" smtClean="0"/>
              <a:t>April 2018</a:t>
            </a:r>
            <a:endParaRPr lang="en-US" dirty="0"/>
          </a:p>
        </p:txBody>
      </p:sp>
      <p:sp>
        <p:nvSpPr>
          <p:cNvPr id="8" name="Footer Placeholder 7"/>
          <p:cNvSpPr>
            <a:spLocks noGrp="1"/>
          </p:cNvSpPr>
          <p:nvPr>
            <p:ph type="ftr" sz="quarter" idx="11"/>
          </p:nvPr>
        </p:nvSpPr>
        <p:spPr/>
        <p:txBody>
          <a:bodyPr/>
          <a:lstStyle/>
          <a:p>
            <a:r>
              <a:rPr lang="en-US" dirty="0" smtClean="0"/>
              <a:t>Medicare Preventive Services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9</a:t>
            </a:fld>
            <a:endParaRPr lang="en-US" dirty="0"/>
          </a:p>
        </p:txBody>
      </p:sp>
    </p:spTree>
    <p:extLst>
      <p:ext uri="{BB962C8B-B14F-4D97-AF65-F5344CB8AC3E}">
        <p14:creationId xmlns:p14="http://schemas.microsoft.com/office/powerpoint/2010/main" val="3617071568"/>
      </p:ext>
    </p:extLst>
  </p:cSld>
  <p:clrMapOvr>
    <a:masterClrMapping/>
  </p:clrMapOvr>
</p:sld>
</file>

<file path=ppt/theme/theme1.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5687438E-5A0B-49A1-93AD-3CCD7DF03B2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2016ntpPowerPointTemplate11_5_15</Template>
  <TotalTime>20835</TotalTime>
  <Words>11919</Words>
  <Application>Microsoft Office PowerPoint</Application>
  <PresentationFormat>On-screen Show (4:3)</PresentationFormat>
  <Paragraphs>990</Paragraphs>
  <Slides>49</Slides>
  <Notes>49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49</vt:i4>
      </vt:variant>
    </vt:vector>
  </HeadingPairs>
  <TitlesOfParts>
    <vt:vector size="62" baseType="lpstr">
      <vt:lpstr>ＭＳ Ｐゴシック</vt:lpstr>
      <vt:lpstr>Arial</vt:lpstr>
      <vt:lpstr>Avenir Book</vt:lpstr>
      <vt:lpstr>Avenir Heavy</vt:lpstr>
      <vt:lpstr>Calibri</vt:lpstr>
      <vt:lpstr>Calibri </vt:lpstr>
      <vt:lpstr>Times New Roman</vt:lpstr>
      <vt:lpstr>Wingdings</vt:lpstr>
      <vt:lpstr>14_Custom Design</vt:lpstr>
      <vt:lpstr>2_Custom Design</vt:lpstr>
      <vt:lpstr>Custom Design</vt:lpstr>
      <vt:lpstr>3_Custom Design</vt:lpstr>
      <vt:lpstr>5_Custom Design</vt:lpstr>
      <vt:lpstr>Medicare Preventive Services</vt:lpstr>
      <vt:lpstr>Contents</vt:lpstr>
      <vt:lpstr>Session Objectives</vt:lpstr>
      <vt:lpstr>Lesson 1—Introduction</vt:lpstr>
      <vt:lpstr>Paying for Preventive Services in 2018</vt:lpstr>
      <vt:lpstr>Lesson 2—What’s Covered?</vt:lpstr>
      <vt:lpstr>“Welcome to Medicare” Preventive Visit</vt:lpstr>
      <vt:lpstr>Yearly “Wellness” Visit </vt:lpstr>
      <vt:lpstr>Initial Yearly “Wellness” Visit Providing Personalized Prevention Plan Services </vt:lpstr>
      <vt:lpstr>Subsequent Yearly “Wellness” Visits</vt:lpstr>
      <vt:lpstr>Abdominal Aortic Aneurysm Screening</vt:lpstr>
      <vt:lpstr>Alcohol Misuse Screening and Counseling</vt:lpstr>
      <vt:lpstr>Bone Mass Measurement</vt:lpstr>
      <vt:lpstr>Breast Cancer Screening (Mammograms)</vt:lpstr>
      <vt:lpstr>Cardiovascular Disease  (Behavioral Therapy)</vt:lpstr>
      <vt:lpstr>Cardiovascular Disease Screenings</vt:lpstr>
      <vt:lpstr>Cervical and Vaginal Cancer Screenings</vt:lpstr>
      <vt:lpstr>Cervical and Vaginal Cancer  Screenings (continued)</vt:lpstr>
      <vt:lpstr>Colorectal Cancer Screenings</vt:lpstr>
      <vt:lpstr>Colorectal Cancer Covered Screenings</vt:lpstr>
      <vt:lpstr>Colorectal Cancer Covered Screenings (continued)</vt:lpstr>
      <vt:lpstr>Check Your Knowledge—Question 1</vt:lpstr>
      <vt:lpstr>Check Your Knowledge—Question 2</vt:lpstr>
      <vt:lpstr>Check Your Knowledge—Question 3</vt:lpstr>
      <vt:lpstr>Depression Screening</vt:lpstr>
      <vt:lpstr>Diabetes Screenings</vt:lpstr>
      <vt:lpstr>Medicare Diabetes Prevention Program (MDPP) – Coming Soon </vt:lpstr>
      <vt:lpstr>Medicare Diabetes Prevention Program (MDPP) (continued)</vt:lpstr>
      <vt:lpstr>Covered Diabetes Supplies</vt:lpstr>
      <vt:lpstr>Covered Diabetes Services (continued)</vt:lpstr>
      <vt:lpstr>Flu Shot (Vaccine)</vt:lpstr>
      <vt:lpstr>Glaucoma Tests</vt:lpstr>
      <vt:lpstr>Hepatitis B Shots (vaccine)</vt:lpstr>
      <vt:lpstr>Hepatitis B Infection Screening</vt:lpstr>
      <vt:lpstr>Hepatitis C Screening Test</vt:lpstr>
      <vt:lpstr>HIV (Human Immunodeficiency  Virus) Screening</vt:lpstr>
      <vt:lpstr>Lung Cancer Screening</vt:lpstr>
      <vt:lpstr>Medical Nutrition Therapy Services</vt:lpstr>
      <vt:lpstr>Obesity Screening and Counseling</vt:lpstr>
      <vt:lpstr>Pneumococcal Shots </vt:lpstr>
      <vt:lpstr>Prostate Cancer Screening</vt:lpstr>
      <vt:lpstr>Sexually Transmitted Infection (STI)  Screening and Counseling</vt:lpstr>
      <vt:lpstr>Smoking and Tobacco-Use  Cessation Counseling</vt:lpstr>
      <vt:lpstr>Check Your Knowledge—Question 4</vt:lpstr>
      <vt:lpstr>Check Your Knowledge—Question 5</vt:lpstr>
      <vt:lpstr>Check Your Knowledge—Question 6</vt:lpstr>
      <vt:lpstr>Preventive Services Resource Guide</vt:lpstr>
      <vt:lpstr>Acronyms</vt:lpstr>
      <vt:lpstr>This Training is Provided by the</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Lare</dc:creator>
  <cp:lastModifiedBy>Leslie Long</cp:lastModifiedBy>
  <cp:revision>580</cp:revision>
  <cp:lastPrinted>2018-01-30T19:09:59Z</cp:lastPrinted>
  <dcterms:created xsi:type="dcterms:W3CDTF">2015-11-05T17:26:50Z</dcterms:created>
  <dcterms:modified xsi:type="dcterms:W3CDTF">2018-04-25T15:47:31Z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1438754504</vt:i4>
  </property>
  <property fmtid="{D5CDD505-2E9C-101B-9397-08002B2CF9AE}" pid="3" name="_NewReviewCycle">
    <vt:lpwstr/>
  </property>
  <property fmtid="{D5CDD505-2E9C-101B-9397-08002B2CF9AE}" pid="4" name="_EmailSubject">
    <vt:lpwstr/>
  </property>
  <property fmtid="{D5CDD505-2E9C-101B-9397-08002B2CF9AE}" pid="5" name="_AuthorEmailDisplayName">
    <vt:lpwstr>Moreno, Melissa A. (CMS/OC)</vt:lpwstr>
  </property>
  <property fmtid="{D5CDD505-2E9C-101B-9397-08002B2CF9AE}" pid="6" name="_AuthorEmail">
    <vt:lpwstr>Melissa.Moreno@cms.hhs.gov</vt:lpwstr>
  </property>
  <property fmtid="{D5CDD505-2E9C-101B-9397-08002B2CF9AE}" pid="7" name="_PreviousAdHocReviewCycleID">
    <vt:i4>129836307</vt:i4>
  </property>
</Properties>
</file>