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60" r:id="rId3"/>
    <p:sldMasterId id="2147483686" r:id="rId4"/>
    <p:sldMasterId id="2147483694" r:id="rId5"/>
    <p:sldMasterId id="2147483697" r:id="rId6"/>
  </p:sldMasterIdLst>
  <p:notesMasterIdLst>
    <p:notesMasterId r:id="rId56"/>
  </p:notesMasterIdLst>
  <p:handoutMasterIdLst>
    <p:handoutMasterId r:id="rId57"/>
  </p:handoutMasterIdLst>
  <p:sldIdLst>
    <p:sldId id="361" r:id="rId7"/>
    <p:sldId id="35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5" r:id="rId29"/>
    <p:sldId id="326" r:id="rId30"/>
    <p:sldId id="327" r:id="rId31"/>
    <p:sldId id="328" r:id="rId32"/>
    <p:sldId id="329" r:id="rId33"/>
    <p:sldId id="330" r:id="rId34"/>
    <p:sldId id="355" r:id="rId35"/>
    <p:sldId id="362" r:id="rId36"/>
    <p:sldId id="331" r:id="rId37"/>
    <p:sldId id="332" r:id="rId38"/>
    <p:sldId id="333" r:id="rId39"/>
    <p:sldId id="357" r:id="rId40"/>
    <p:sldId id="334" r:id="rId41"/>
    <p:sldId id="335" r:id="rId42"/>
    <p:sldId id="336" r:id="rId43"/>
    <p:sldId id="352" r:id="rId44"/>
    <p:sldId id="337" r:id="rId45"/>
    <p:sldId id="338" r:id="rId46"/>
    <p:sldId id="339" r:id="rId47"/>
    <p:sldId id="340" r:id="rId48"/>
    <p:sldId id="341" r:id="rId49"/>
    <p:sldId id="342" r:id="rId50"/>
    <p:sldId id="344" r:id="rId51"/>
    <p:sldId id="343" r:id="rId52"/>
    <p:sldId id="358" r:id="rId53"/>
    <p:sldId id="359" r:id="rId54"/>
    <p:sldId id="36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3" clrIdx="0">
    <p:extLst>
      <p:ext uri="{19B8F6BF-5375-455C-9EA6-DF929625EA0E}">
        <p15:presenceInfo xmlns:p15="http://schemas.microsoft.com/office/powerpoint/2012/main" userId="S-1-5-21-4095628063-3556742122-3606576086-120535" providerId="AD"/>
      </p:ext>
    </p:extLst>
  </p:cmAuthor>
  <p:cmAuthor id="2" name="Erin Gordon" initials="EG" lastIdx="10" clrIdx="1">
    <p:extLst>
      <p:ext uri="{19B8F6BF-5375-455C-9EA6-DF929625EA0E}">
        <p15:presenceInfo xmlns:p15="http://schemas.microsoft.com/office/powerpoint/2012/main" userId="S-1-5-21-4095628063-3556742122-3606576086-10842" providerId="AD"/>
      </p:ext>
    </p:extLst>
  </p:cmAuthor>
  <p:cmAuthor id="3" name="Marc Wernick" initials="MW" lastIdx="9" clrIdx="2">
    <p:extLst>
      <p:ext uri="{19B8F6BF-5375-455C-9EA6-DF929625EA0E}">
        <p15:presenceInfo xmlns:p15="http://schemas.microsoft.com/office/powerpoint/2012/main" userId="S-1-5-21-4095628063-3556742122-3606576086-161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44488" autoAdjust="0"/>
  </p:normalViewPr>
  <p:slideViewPr>
    <p:cSldViewPr snapToGrid="0">
      <p:cViewPr varScale="1">
        <p:scale>
          <a:sx n="48" d="100"/>
          <a:sy n="48" d="100"/>
        </p:scale>
        <p:origin x="2202" y="48"/>
      </p:cViewPr>
      <p:guideLst/>
    </p:cSldViewPr>
  </p:slideViewPr>
  <p:outlineViewPr>
    <p:cViewPr>
      <p:scale>
        <a:sx n="33" d="100"/>
        <a:sy n="33" d="100"/>
      </p:scale>
      <p:origin x="0" y="-42762"/>
    </p:cViewPr>
  </p:outlineViewPr>
  <p:notesTextViewPr>
    <p:cViewPr>
      <p:scale>
        <a:sx n="120" d="100"/>
        <a:sy n="120" d="100"/>
      </p:scale>
      <p:origin x="0" y="0"/>
    </p:cViewPr>
  </p:notesTextViewPr>
  <p:sorterViewPr>
    <p:cViewPr>
      <p:scale>
        <a:sx n="100" d="100"/>
        <a:sy n="100" d="100"/>
      </p:scale>
      <p:origin x="0" y="0"/>
    </p:cViewPr>
  </p:sorterViewPr>
  <p:notesViewPr>
    <p:cSldViewPr snapToGrid="0">
      <p:cViewPr>
        <p:scale>
          <a:sx n="80" d="100"/>
          <a:sy n="80" d="100"/>
        </p:scale>
        <p:origin x="1387" y="-11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395AC8A-8E82-489B-812B-3F7830389674}" type="datetimeFigureOut">
              <a:rPr lang="en-US" smtClean="0"/>
              <a:t>05/11/2018</a:t>
            </a:fld>
            <a:endParaRPr lang="es-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95B40-89D2-461C-81A4-4605B44C96A0}" type="slidenum">
              <a:rPr lang="en-US" smtClean="0"/>
              <a:t>‹#›</a:t>
            </a:fld>
            <a:endParaRPr lang="es-US" dirty="0"/>
          </a:p>
        </p:txBody>
      </p:sp>
    </p:spTree>
    <p:extLst>
      <p:ext uri="{BB962C8B-B14F-4D97-AF65-F5344CB8AC3E}">
        <p14:creationId xmlns:p14="http://schemas.microsoft.com/office/powerpoint/2010/main" val="3064763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6413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081346"/>
            <a:ext cx="5608320" cy="4444133"/>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77B103-16DD-4E5B-B7FE-8CB91BD629A9}" type="slidenum">
              <a:rPr lang="en-US" smtClean="0"/>
              <a:t>‹#›</a:t>
            </a:fld>
            <a:endParaRPr lang="es-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spcBef>
        <a:spcPts val="600"/>
      </a:spcBef>
      <a:defRPr sz="1200" kern="1200">
        <a:solidFill>
          <a:schemeClr val="tx1"/>
        </a:solidFill>
        <a:latin typeface="+mn-lt"/>
        <a:ea typeface="+mn-ea"/>
        <a:cs typeface="+mn-cs"/>
      </a:defRPr>
    </a:lvl1pPr>
    <a:lvl2pPr marL="1714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2pPr>
    <a:lvl3pPr marL="346075"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512763" indent="-171450" algn="l" defTabSz="914400" rtl="0" eaLnBrk="1" latinLnBrk="0" hangingPunct="1">
      <a:spcBef>
        <a:spcPts val="600"/>
      </a:spcBef>
      <a:buSzPct val="50000"/>
      <a:buFont typeface="Wingdings" panose="05000000000000000000" pitchFamily="2" charset="2"/>
      <a:buChar char="q"/>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ealthfinder.gov/HealthTopics/Category/doctor-visits/screening-tests/talk-to-your-doctor-about-abdominal-aortic-aneurys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vitalsigns/alcohol-screening-counse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care.gov/coverage/bone-density.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medlineplus.gov/osteoporosi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are.gov/coverage/mammogram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ms.gov/Regulations-and-Guidance/Guidance/Rulings/Downloads/CMS1682R.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medicare.gov/Pubs/pdf/11022-Medicare-Diabetes-Coverag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7641.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7079.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088966"/>
            <a:ext cx="5608320" cy="4444133"/>
          </a:xfrm>
        </p:spPr>
        <p:txBody>
          <a:bodyPr/>
          <a:lstStyle/>
          <a:p>
            <a:r>
              <a:rPr lang="es-US" dirty="0" smtClean="0"/>
              <a:t>El Módulo 7 explica los servicios preventivos cubiertos por Medicare. Este módulo de capacitación fue desarrollado y aprobado por los Centros de Servicios de Medicare y Medicaid (CMS), la agencia federal que administra Medicare, Medicaid, el Programa de Seguro Médico para Niños (CHIP) y el Mercado de Seguros Médicos facilitado federalmente. </a:t>
            </a:r>
          </a:p>
          <a:p>
            <a:r>
              <a:rPr lang="es-US" dirty="0" smtClean="0"/>
              <a:t>La información de este módulo era correcta al mes de abril del 2018. Para confirmar si hay una versión actualizada, visite </a:t>
            </a:r>
            <a:r>
              <a:rPr lang="es-US" dirty="0" smtClean="0">
                <a:hlinkClick r:id="rId3"/>
              </a:rPr>
              <a:t>CMS.gov/</a:t>
            </a:r>
            <a:r>
              <a:rPr lang="es-US" dirty="0" err="1" smtClean="0">
                <a:hlinkClick r:id="rId3"/>
              </a:rPr>
              <a:t>outreach</a:t>
            </a:r>
            <a:r>
              <a:rPr lang="es-US" dirty="0" smtClean="0">
                <a:hlinkClick r:id="rId3"/>
              </a:rPr>
              <a:t>-and-</a:t>
            </a:r>
            <a:r>
              <a:rPr lang="es-US" dirty="0" err="1" smtClean="0">
                <a:hlinkClick r:id="rId3"/>
              </a:rPr>
              <a:t>education</a:t>
            </a:r>
            <a:r>
              <a:rPr lang="es-US" dirty="0" smtClean="0">
                <a:hlinkClick r:id="rId3"/>
              </a:rPr>
              <a:t>/training/</a:t>
            </a:r>
            <a:r>
              <a:rPr lang="es-US" dirty="0" err="1" smtClean="0">
                <a:hlinkClick r:id="rId3"/>
              </a:rPr>
              <a:t>cmsnationaltrainingprogram</a:t>
            </a:r>
            <a:r>
              <a:rPr lang="es-US" dirty="0" smtClean="0">
                <a:hlinkClick r:id="rId3"/>
              </a:rPr>
              <a:t>/index.html</a:t>
            </a:r>
            <a:r>
              <a:rPr lang="es-US" dirty="0" smtClean="0"/>
              <a:t>. </a:t>
            </a:r>
          </a:p>
          <a:p>
            <a:r>
              <a:rPr lang="es-US" dirty="0" smtClean="0"/>
              <a:t>El Programa de Capacitación Nacional de CMS ofrece este documento como un recurso informativo para nuestros socios. El presente no es un documento legal ni tiene fines de prensa. Los medios pueden comunicarse con la Oficina de Prensa de CMS al correo electrónico </a:t>
            </a:r>
            <a:r>
              <a:rPr lang="es-US" dirty="0" smtClean="0">
                <a:hlinkClick r:id="rId4"/>
              </a:rPr>
              <a:t>press@cms.hss.gov</a:t>
            </a:r>
            <a:r>
              <a:rPr lang="es-US" dirty="0" smtClean="0"/>
              <a:t>. Las pautas legales oficiales del programa de Medicare están descritas en las leyes, las regulaciones y las disposiciones correspondientes.</a:t>
            </a:r>
          </a:p>
          <a:p>
            <a:endParaRPr lang="en-US" dirty="0"/>
          </a:p>
        </p:txBody>
      </p:sp>
    </p:spTree>
    <p:extLst>
      <p:ext uri="{BB962C8B-B14F-4D97-AF65-F5344CB8AC3E}">
        <p14:creationId xmlns:p14="http://schemas.microsoft.com/office/powerpoint/2010/main" val="102954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eaLnBrk="0" fontAlgn="base" hangingPunct="0"/>
            <a:r>
              <a:rPr lang="es-US" dirty="0" smtClean="0">
                <a:solidFill>
                  <a:prstClr val="black"/>
                </a:solidFill>
              </a:rPr>
              <a:t>Las consultas anuales de "Bienestar" posteriores ofrecen servicios del plan de prevención personalizada (PPPS) e incluyen:</a:t>
            </a:r>
          </a:p>
          <a:p>
            <a:pPr marL="175982" indent="-175982" eaLnBrk="0" fontAlgn="base" hangingPunct="0">
              <a:buFont typeface="Wingdings" pitchFamily="2" charset="2"/>
              <a:buChar char="§"/>
            </a:pPr>
            <a:r>
              <a:rPr lang="es-US" dirty="0">
                <a:solidFill>
                  <a:prstClr val="black"/>
                </a:solidFill>
              </a:rPr>
              <a:t>Actualizaciones en su historial médico/familiar</a:t>
            </a:r>
          </a:p>
          <a:p>
            <a:pPr marL="175982" indent="-175982" eaLnBrk="0" fontAlgn="base" hangingPunct="0">
              <a:buFont typeface="Wingdings" pitchFamily="2" charset="2"/>
              <a:buChar char="§"/>
            </a:pPr>
            <a:r>
              <a:rPr lang="es-US" dirty="0">
                <a:solidFill>
                  <a:prstClr val="black"/>
                </a:solidFill>
              </a:rPr>
              <a:t>Mediciones del peso (circunferencia de la cintura), presión arterial y otros valores de rutina que se consideren apropiados, en función de su historial médico y familiar</a:t>
            </a:r>
          </a:p>
          <a:p>
            <a:pPr marL="175982" indent="-175982" eaLnBrk="0" fontAlgn="base" hangingPunct="0">
              <a:buFont typeface="Wingdings" pitchFamily="2" charset="2"/>
              <a:buChar char="§"/>
            </a:pPr>
            <a:r>
              <a:rPr lang="es-US" dirty="0">
                <a:solidFill>
                  <a:prstClr val="black"/>
                </a:solidFill>
              </a:rPr>
              <a:t>Actualizaciones en la lista de sus actuales proveedores médicos que participan regularmente en su atención médica, según lo acordado en la primera consulta anual de "Bienestar"</a:t>
            </a:r>
          </a:p>
          <a:p>
            <a:pPr marL="175982" indent="-175982" eaLnBrk="0" fontAlgn="base" hangingPunct="0">
              <a:buFont typeface="Wingdings" pitchFamily="2" charset="2"/>
              <a:buChar char="§"/>
            </a:pPr>
            <a:r>
              <a:rPr lang="es-US" dirty="0" smtClean="0">
                <a:solidFill>
                  <a:prstClr val="black"/>
                </a:solidFill>
              </a:rPr>
              <a:t>Detección de cualquier daño cognitivo que pueda presentar</a:t>
            </a:r>
          </a:p>
          <a:p>
            <a:pPr marL="175982" indent="-175982" eaLnBrk="0" fontAlgn="base" hangingPunct="0">
              <a:buFont typeface="Wingdings" pitchFamily="2" charset="2"/>
              <a:buChar char="§"/>
            </a:pPr>
            <a:r>
              <a:rPr lang="es-US" dirty="0" smtClean="0">
                <a:solidFill>
                  <a:prstClr val="black"/>
                </a:solidFill>
              </a:rPr>
              <a:t>Actualizaciones a su plan escrito de estudios médicos según lo acordado en su primera consulta anual de "Bienestar"</a:t>
            </a:r>
            <a:endParaRPr lang="es-US" dirty="0">
              <a:solidFill>
                <a:prstClr val="black"/>
              </a:solidFill>
              <a:ea typeface="ＭＳ Ｐゴシック" charset="-128"/>
            </a:endParaRPr>
          </a:p>
          <a:p>
            <a:pPr marL="175982" indent="-175982" eaLnBrk="0" fontAlgn="base" hangingPunct="0">
              <a:buFont typeface="Wingdings" pitchFamily="2" charset="2"/>
              <a:buChar char="§"/>
            </a:pPr>
            <a:r>
              <a:rPr lang="es-US" dirty="0">
                <a:solidFill>
                  <a:prstClr val="black"/>
                </a:solidFill>
              </a:rPr>
              <a:t>Actualizaciones a su lista de factores de riesgo y condiciones para los que se recomiendan o ya está recibiendo intervenciones primarias, secundarias o terciarias, según lo acordado en su primera consulta anual de "Bienestar"</a:t>
            </a:r>
            <a:endParaRPr lang="es-US" dirty="0">
              <a:solidFill>
                <a:prstClr val="black"/>
              </a:solidFill>
              <a:ea typeface="ＭＳ Ｐゴシック" charset="-128"/>
            </a:endParaRPr>
          </a:p>
          <a:p>
            <a:pPr marL="175982" indent="-175982" eaLnBrk="0" fontAlgn="base" hangingPunct="0">
              <a:buFont typeface="Wingdings" pitchFamily="2" charset="2"/>
              <a:buChar char="§"/>
            </a:pPr>
            <a:r>
              <a:rPr lang="es-US" dirty="0" smtClean="0">
                <a:solidFill>
                  <a:prstClr val="black"/>
                </a:solidFill>
              </a:rPr>
              <a:t>Conversación acerca de una recomendación de salud personalizada y referido, según corresponda, a servicios o programas de consejería preventiva o educación</a:t>
            </a:r>
          </a:p>
          <a:p>
            <a:pPr marL="175982" indent="-175982" eaLnBrk="0" fontAlgn="base" hangingPunct="0">
              <a:buFont typeface="Wingdings" pitchFamily="2" charset="2"/>
              <a:buChar char="§"/>
            </a:pPr>
            <a:r>
              <a:rPr lang="es-US" dirty="0">
                <a:solidFill>
                  <a:prstClr val="black"/>
                </a:solidFill>
              </a:rPr>
              <a:t>Una evaluación de riesgo de salud actualizada</a:t>
            </a:r>
            <a:endParaRPr lang="es-US" dirty="0" smtClean="0"/>
          </a:p>
          <a:p>
            <a:pPr lvl="0"/>
            <a:endParaRPr lang="es-US" dirty="0" smtClean="0"/>
          </a:p>
          <a:p>
            <a:endParaRPr lang="es-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27539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49705" y="4081346"/>
            <a:ext cx="5775158" cy="4784358"/>
          </a:xfrm>
        </p:spPr>
        <p:txBody>
          <a:bodyPr>
            <a:normAutofit fontScale="92500" lnSpcReduction="20000"/>
          </a:bodyPr>
          <a:lstStyle/>
          <a:p>
            <a:pPr lvl="0"/>
            <a:r>
              <a:rPr lang="es-US" dirty="0">
                <a:solidFill>
                  <a:prstClr val="black"/>
                </a:solidFill>
              </a:rPr>
              <a:t>Medicare Parte B cubre una ecografía abdominal para aneurismas aórticos abdominales. Su médico debe proporcionarle un referido para dicho estudio. </a:t>
            </a:r>
          </a:p>
          <a:p>
            <a:pPr lvl="0"/>
            <a:r>
              <a:rPr lang="es-US" dirty="0" smtClean="0">
                <a:solidFill>
                  <a:prstClr val="black"/>
                </a:solidFill>
              </a:rPr>
              <a:t>La aorta es la arteria más larga del cuerpo. Transporta la sangre hacia afuera del corazón. Cuando llega al abdomen, se llama aorta abdominal. </a:t>
            </a:r>
          </a:p>
          <a:p>
            <a:pPr lvl="0"/>
            <a:r>
              <a:rPr lang="es-US" dirty="0">
                <a:solidFill>
                  <a:prstClr val="black"/>
                </a:solidFill>
              </a:rPr>
              <a:t>La aorta abdominal suministra sangre a la parte inferior del cuerpo. Cuando un área débil de la aorta abdominal se expande o se hincha, se llama aneurisma aórtico abdominal (AAA). Los aneurismas se desarrollan muy lentamente durante muchos años y suelen no presentar síntomas. Si un aneurisma se expande rápidamente, se desgarra (ruptura del aneurisma) o pierde sangre por la pared del vaso (disección aórtica), se pueden desarrollar síntomas graves de manera repentina.</a:t>
            </a:r>
          </a:p>
          <a:p>
            <a:pPr lvl="0"/>
            <a:r>
              <a:rPr lang="es-US" dirty="0">
                <a:solidFill>
                  <a:prstClr val="black"/>
                </a:solidFill>
              </a:rPr>
              <a:t>Para realizarse una ecografía por única vez, debe recibir un referido de su médico, asistente médico, enfermero practicante o especialista clínico de enfermería. </a:t>
            </a:r>
          </a:p>
          <a:p>
            <a:pPr marL="0" lvl="1" indent="0">
              <a:buNone/>
            </a:pPr>
            <a:r>
              <a:rPr lang="es-US" dirty="0" smtClean="0">
                <a:solidFill>
                  <a:prstClr val="black"/>
                </a:solidFill>
              </a:rPr>
              <a:t>Se lo considera en riesgo si alguno de los siguientes casos se aplica a usted:</a:t>
            </a:r>
          </a:p>
          <a:p>
            <a:pPr marL="175982" lvl="2" indent="-175982">
              <a:buFont typeface="Wingdings" pitchFamily="2" charset="2"/>
              <a:buChar char="§"/>
            </a:pPr>
            <a:r>
              <a:rPr lang="es-US" dirty="0">
                <a:solidFill>
                  <a:prstClr val="black"/>
                </a:solidFill>
              </a:rPr>
              <a:t>Posee</a:t>
            </a:r>
            <a:r>
              <a:rPr lang="es-US" dirty="0" smtClean="0"/>
              <a:t> </a:t>
            </a:r>
            <a:r>
              <a:rPr lang="es-US" dirty="0">
                <a:solidFill>
                  <a:prstClr val="black"/>
                </a:solidFill>
              </a:rPr>
              <a:t>historial familiar de </a:t>
            </a:r>
            <a:r>
              <a:rPr lang="es-US" strike="noStrike" dirty="0" smtClean="0">
                <a:solidFill>
                  <a:prstClr val="black"/>
                </a:solidFill>
              </a:rPr>
              <a:t>AAA.</a:t>
            </a:r>
            <a:endParaRPr lang="es-US" strike="noStrike" dirty="0">
              <a:solidFill>
                <a:prstClr val="black"/>
              </a:solidFill>
              <a:ea typeface="ＭＳ Ｐゴシック"/>
            </a:endParaRPr>
          </a:p>
          <a:p>
            <a:pPr marL="175982" lvl="2" indent="-175982">
              <a:buFont typeface="Wingdings" pitchFamily="2" charset="2"/>
              <a:buChar char="§"/>
            </a:pPr>
            <a:r>
              <a:rPr lang="es-US" dirty="0" smtClean="0">
                <a:solidFill>
                  <a:prstClr val="black"/>
                </a:solidFill>
              </a:rPr>
              <a:t>Es hombre de 65 a 75 años y ha fumado al menos 100 cigarrillos en su vida</a:t>
            </a:r>
          </a:p>
          <a:p>
            <a:pPr marL="175982" lvl="2" indent="-175982">
              <a:buFont typeface="Wingdings" pitchFamily="2" charset="2"/>
              <a:buChar char="§"/>
            </a:pPr>
            <a:r>
              <a:rPr lang="es-US" dirty="0" smtClean="0">
                <a:solidFill>
                  <a:prstClr val="black"/>
                </a:solidFill>
              </a:rPr>
              <a:t>Es una persona con Medicare que tiene otros factores de riesgo en una categoría recomendada para evaluación por el Grupo Operativo de Servicios Preventivos de Estados Unidos sobre AAA, según lo especificado por la Secretaría de Salud y Servicios humanos, a través del proceso nacional de determinaciones de cobertura. </a:t>
            </a:r>
            <a:endParaRPr lang="es-US" dirty="0" smtClean="0">
              <a:solidFill>
                <a:prstClr val="black"/>
              </a:solidFill>
              <a:ea typeface="ＭＳ Ｐゴシック"/>
            </a:endParaRPr>
          </a:p>
          <a:p>
            <a:pPr lvl="0"/>
            <a:r>
              <a:rPr lang="es-US" dirty="0" smtClean="0">
                <a:solidFill>
                  <a:prstClr val="black"/>
                </a:solidFill>
              </a:rPr>
              <a:t>Si alguno de estos casos se aplica a usted, Medicare cubre una ecografía abdominal para detectar aneurismas aórticos abdominales sin deducibles ni copagos si el médico acepta la asignación.</a:t>
            </a:r>
          </a:p>
          <a:p>
            <a:pPr lvl="0"/>
            <a:r>
              <a:rPr lang="es-ES" dirty="0" smtClean="0">
                <a:solidFill>
                  <a:prstClr val="black"/>
                </a:solidFill>
              </a:rPr>
              <a:t>Para obtener más información sobre la cobertura de Medicare sobre detección de aneurisma aórtico abdominal, visite https://es.medicare.gov/coverage/ab-aortic-aneurysm-screening.html</a:t>
            </a:r>
            <a:endParaRPr lang="es-US" dirty="0" smtClean="0">
              <a:solidFill>
                <a:prstClr val="black"/>
              </a:solidFill>
            </a:endParaRPr>
          </a:p>
          <a:p>
            <a:pPr lvl="0"/>
            <a:endParaRPr lang="es-US" dirty="0" smtClean="0">
              <a:solidFill>
                <a:prstClr val="black"/>
              </a:solidFil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s-US" dirty="0" smtClean="0">
                <a:solidFill>
                  <a:prstClr val="black"/>
                </a:solidFill>
              </a:rPr>
              <a:t>Para obtener más información acerca de los factores de riesgo, pruebas y síntomas visite </a:t>
            </a:r>
            <a:r>
              <a:rPr lang="es-US" sz="1200" u="sng" kern="1200" dirty="0" smtClean="0">
                <a:solidFill>
                  <a:schemeClr val="tx1"/>
                </a:solidFill>
                <a:effectLst/>
                <a:latin typeface="+mn-lt"/>
                <a:hlinkClick r:id="rId3"/>
              </a:rPr>
              <a:t>Healthfinder.gov/HealthTopics/Category/doctor-visits/screening-tests/talk-to-your-doctor-about-abdominal-aortic-aneurysm</a:t>
            </a:r>
            <a:r>
              <a:rPr lang="es-US" sz="1200" u="none" kern="1200" dirty="0">
                <a:solidFill>
                  <a:prstClr val="black"/>
                </a:solidFill>
                <a:effectLst/>
                <a:latin typeface="+mn-lt"/>
              </a:rPr>
              <a:t>.</a:t>
            </a:r>
            <a:endParaRPr lang="es-US" sz="1200" kern="1200" dirty="0" smtClean="0">
              <a:solidFill>
                <a:schemeClr val="tx1"/>
              </a:solidFill>
              <a:effectLst/>
              <a:latin typeface="+mn-lt"/>
              <a:ea typeface="+mn-ea"/>
              <a:cs typeface="+mn-cs"/>
            </a:endParaRPr>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034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44562" y="4081346"/>
            <a:ext cx="6041483" cy="4748620"/>
          </a:xfrm>
        </p:spPr>
        <p:txBody>
          <a:bodyPr/>
          <a:lstStyle/>
          <a:p>
            <a:pPr lvl="0" eaLnBrk="0" fontAlgn="base" hangingPunct="0"/>
            <a:r>
              <a:rPr lang="es-US" dirty="0">
                <a:solidFill>
                  <a:prstClr val="black"/>
                </a:solidFill>
              </a:rPr>
              <a:t>Medicare cubre una evaluación anual del mal uso del alcohol. Están disponibles varias herramientas de evaluación para determinar el mal uso del alcohol. Medicare no identifica herramientas de evaluación específicas para el mal uso del alcohol. Por el contrario, la decisión de utilizar una herramienta específica está a cargo del médico clínico en el entorno de cuidado primario. </a:t>
            </a:r>
          </a:p>
          <a:p>
            <a:pPr lvl="0" eaLnBrk="0" fontAlgn="base" hangingPunct="0"/>
            <a:r>
              <a:rPr lang="es-US" dirty="0">
                <a:solidFill>
                  <a:prstClr val="black"/>
                </a:solidFill>
              </a:rPr>
              <a:t>Para aquellos que tienen un resultado positivo, Medicare cubre hasta 4 intervenciones presenciales de orientación conductual breves (15 minutos) por año para los beneficiarios de Medicare (incluso embarazadas) que cumplen con los siguientes requisitos:</a:t>
            </a:r>
          </a:p>
          <a:p>
            <a:pPr marL="111619" indent="-111619" eaLnBrk="0" fontAlgn="base" hangingPunct="0">
              <a:buFont typeface="Wingdings" pitchFamily="2" charset="2"/>
              <a:buChar char="§"/>
            </a:pPr>
            <a:r>
              <a:rPr lang="es-US" dirty="0">
                <a:solidFill>
                  <a:prstClr val="black"/>
                </a:solidFill>
              </a:rPr>
              <a:t>Mal uso del alcohol, pero con niveles o patrones de consumo que no cumplen con los criterios de dependencia del alcohol (definida como al menos 3 de los siguientes: tolerancia; síntomas de abstinencia; control de deterioro; preocupación por la adquisición y/o el uso; deseo persistente o esfuerzos infructuosos por dejar; incapacidad social, laboral o recreativa sostenida; el uso continúa a pesar de las consecuencias adversas)</a:t>
            </a:r>
          </a:p>
          <a:p>
            <a:pPr marL="111619" indent="-111619" eaLnBrk="0" fontAlgn="base" hangingPunct="0">
              <a:buFont typeface="Wingdings" pitchFamily="2" charset="2"/>
              <a:buChar char="§"/>
            </a:pPr>
            <a:r>
              <a:rPr lang="es-US" dirty="0">
                <a:solidFill>
                  <a:prstClr val="black"/>
                </a:solidFill>
              </a:rPr>
              <a:t>Se muestra competente y alerta al momento en que se proporciona la orientación</a:t>
            </a:r>
          </a:p>
          <a:p>
            <a:pPr marL="111619" indent="-111619" eaLnBrk="0" fontAlgn="base" hangingPunct="0">
              <a:buFont typeface="Wingdings" pitchFamily="2" charset="2"/>
              <a:buChar char="§"/>
            </a:pPr>
            <a:r>
              <a:rPr lang="es-US" dirty="0">
                <a:solidFill>
                  <a:prstClr val="black"/>
                </a:solidFill>
              </a:rPr>
              <a:t>La orientación es provista por médicos u otros proveedores de cuidado primario calificados en un entorno de cuidado </a:t>
            </a:r>
            <a:r>
              <a:rPr lang="es-US" dirty="0" smtClean="0">
                <a:solidFill>
                  <a:prstClr val="black"/>
                </a:solidFill>
              </a:rPr>
              <a:t>primario</a:t>
            </a:r>
          </a:p>
          <a:p>
            <a:pPr marL="111619" indent="-111619" eaLnBrk="0" fontAlgn="base" hangingPunct="0">
              <a:buFont typeface="Wingdings" pitchFamily="2" charset="2"/>
              <a:buChar char="§"/>
            </a:pPr>
            <a:endParaRPr lang="es-US" dirty="0">
              <a:solidFill>
                <a:prstClr val="black"/>
              </a:solidFill>
            </a:endParaRPr>
          </a:p>
          <a:p>
            <a:pPr lvl="0" eaLnBrk="0" fontAlgn="base" hangingPunct="0"/>
            <a:r>
              <a:rPr lang="es-US" dirty="0">
                <a:solidFill>
                  <a:prstClr val="black"/>
                </a:solidFill>
              </a:rPr>
              <a:t>Se define como entorno de cuidado primario aquel en el cual se ofrecen servicios integrados de cuidado de la salud, servicios de salud accesibles por parte de médicos que son responsables de tratar la gran mayoría de las necesidades de cuidado de la salud personal, desarrollar una asociación sostenida con los pacientes y realizar su práctica médica en el contexto de la familia y la comunidad. Los departamentos de emergencia, entornos de internación en hospitales, centros de cirugía ambulatoria, centros de pruebas de diagnóstico independientes, centros de enfermería especializada, centros de rehabilitación para pacientes hospitalizados y hospicios no se consideran centros de cuidado primario según esta definición</a:t>
            </a:r>
            <a:r>
              <a:rPr lang="es-US" dirty="0" smtClean="0">
                <a:solidFill>
                  <a:prstClr val="black"/>
                </a:solidFill>
              </a:rPr>
              <a:t>.</a:t>
            </a:r>
          </a:p>
          <a:p>
            <a:pPr lvl="0" eaLnBrk="0" fontAlgn="base" hangingPunct="0"/>
            <a:endParaRPr lang="es-US" dirty="0" smtClean="0">
              <a:solidFill>
                <a:prstClr val="black"/>
              </a:solidFill>
            </a:endParaRPr>
          </a:p>
          <a:p>
            <a:pPr lvl="0" eaLnBrk="0" fontAlgn="base" hangingPunct="0"/>
            <a:r>
              <a:rPr lang="es-ES" dirty="0" smtClean="0"/>
              <a:t>Para obtener más información sobre la cobertura de Medicare sobre la detección del uso indebido de alcohol, visite https://es.medicare.gov/coverage/alcohol-counseling.html</a:t>
            </a:r>
          </a:p>
          <a:p>
            <a:pPr lvl="0" eaLnBrk="0" fontAlgn="base" hangingPunct="0"/>
            <a:r>
              <a:rPr lang="es-ES" dirty="0" smtClean="0"/>
              <a:t>Para</a:t>
            </a:r>
            <a:r>
              <a:rPr lang="es-ES" baseline="0" dirty="0" smtClean="0"/>
              <a:t> más información visite </a:t>
            </a:r>
            <a:r>
              <a:rPr lang="en-US" sz="1200" dirty="0" smtClean="0">
                <a:solidFill>
                  <a:prstClr val="black"/>
                </a:solidFill>
                <a:ea typeface="ＭＳ Ｐゴシック" charset="-128"/>
                <a:hlinkClick r:id="rId3"/>
              </a:rPr>
              <a:t>CDC.gov/</a:t>
            </a:r>
            <a:r>
              <a:rPr lang="en-US" sz="1200" dirty="0" err="1" smtClean="0">
                <a:solidFill>
                  <a:prstClr val="black"/>
                </a:solidFill>
                <a:ea typeface="ＭＳ Ｐゴシック" charset="-128"/>
                <a:hlinkClick r:id="rId3"/>
              </a:rPr>
              <a:t>vitalsigns</a:t>
            </a:r>
            <a:r>
              <a:rPr lang="en-US" sz="1200" dirty="0" smtClean="0">
                <a:solidFill>
                  <a:prstClr val="black"/>
                </a:solidFill>
                <a:ea typeface="ＭＳ Ｐゴシック" charset="-128"/>
                <a:hlinkClick r:id="rId3"/>
              </a:rPr>
              <a:t>/alcohol-screening-counseling/</a:t>
            </a:r>
            <a:r>
              <a:rPr lang="en-US" sz="1200" dirty="0" smtClean="0">
                <a:solidFill>
                  <a:prstClr val="black"/>
                </a:solidFill>
                <a:ea typeface="ＭＳ Ｐゴシック" charset="-128"/>
              </a:rPr>
              <a:t>. </a:t>
            </a:r>
            <a:endParaRPr lang="es-US" dirty="0" smtClean="0"/>
          </a:p>
          <a:p>
            <a:endParaRPr lang="es-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81047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Medicare cubre la densitometría ósea para medir la densidad de los huesos. Estos resultados de pruebas le ayudan a usted y a su médico a elegir la mejor manera de mantener los huesos fuertes. </a:t>
            </a:r>
          </a:p>
          <a:p>
            <a:r>
              <a:rPr lang="es-US" dirty="0" smtClean="0"/>
              <a:t>La osteoporosis es una enfermedad en la cual los huesos se vuelven débiles y es muy probable que se quiebren. Es una enfermedad silenciosa, lo que significa que usted puede no saber que la tiene hasta que se rompe un hueso.</a:t>
            </a:r>
          </a:p>
          <a:p>
            <a:r>
              <a:rPr lang="es-US" dirty="0" smtClean="0"/>
              <a:t>La densitometría ósea está cubierta cada 24 meses, o con mayor frecuencia si fuese necesaria por razones médicas, si usted está en riesgo o si está dentro de una o más de las siguientes categorías:</a:t>
            </a:r>
          </a:p>
          <a:p>
            <a:pPr lvl="1"/>
            <a:r>
              <a:rPr lang="es-US" dirty="0" smtClean="0"/>
              <a:t>Mujeres cuyo médico o proveedor de cuidado de la salud calificado determina que tiene deficiencia de estrógeno y tiene riesgo de osteoporosis basándose en su historial médico y otros hallazgos</a:t>
            </a:r>
          </a:p>
          <a:p>
            <a:pPr lvl="1"/>
            <a:r>
              <a:rPr lang="es-US" dirty="0" smtClean="0"/>
              <a:t>Personas que reciben tratamiento con esteroides (o prevén recibirlo) durante más de 3 meses</a:t>
            </a:r>
          </a:p>
          <a:p>
            <a:pPr lvl="1"/>
            <a:r>
              <a:rPr lang="es-US" dirty="0" smtClean="0"/>
              <a:t>Personas cuyas radiografías muestran una posible osteoporosis, osteopenia o anormalidades vertebrales</a:t>
            </a:r>
          </a:p>
          <a:p>
            <a:pPr lvl="1"/>
            <a:r>
              <a:rPr lang="es-US" dirty="0" smtClean="0"/>
              <a:t>Personas con hiperparatiroidismo primario</a:t>
            </a:r>
          </a:p>
          <a:p>
            <a:pPr lvl="1"/>
            <a:r>
              <a:rPr lang="es-US" dirty="0" smtClean="0"/>
              <a:t>Personas que están siendo monitoreadas para evaluar su respuesta al tratamiento farmacológico de la osteoporosis aprobado por la Administración de Alimentos y Medicamentos de EE. UU.</a:t>
            </a:r>
          </a:p>
          <a:p>
            <a:r>
              <a:rPr lang="es-US" dirty="0" smtClean="0"/>
              <a:t>En Medicare Original, no hay costo si el proveedor acepta la asignación.</a:t>
            </a:r>
          </a:p>
          <a:p>
            <a:endParaRPr lang="es-US" dirty="0" smtClean="0"/>
          </a:p>
          <a:p>
            <a:r>
              <a:rPr lang="es-US" dirty="0" smtClean="0"/>
              <a:t>Para obtener más información sobre la cobertura de Medicare sobre la medición de la densidad ósea, visite </a:t>
            </a:r>
            <a:r>
              <a:rPr lang="en-US" u="sng" dirty="0" smtClean="0">
                <a:hlinkClick r:id="rId3"/>
              </a:rPr>
              <a:t>Medicare.gov/coverage/bone-density.html</a:t>
            </a:r>
            <a:r>
              <a:rPr lang="es-US" dirty="0" smtClean="0"/>
              <a:t>. Para obtener información sobre la osteoporosis, visite </a:t>
            </a:r>
            <a:r>
              <a:rPr lang="en-US" u="sng" dirty="0" smtClean="0">
                <a:hlinkClick r:id="rId4"/>
              </a:rPr>
              <a:t>Medlineplus.gov/osteoporosis.html</a:t>
            </a:r>
            <a:r>
              <a:rPr lang="es-US" dirty="0" smtClean="0"/>
              <a:t>.</a:t>
            </a:r>
          </a:p>
          <a:p>
            <a:endParaRPr lang="es-US" dirty="0" smtClean="0"/>
          </a:p>
          <a:p>
            <a:endParaRPr lang="es-US" dirty="0" smtClean="0"/>
          </a:p>
          <a:p>
            <a:endParaRPr lang="es-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93131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El cáncer de mamas es el cáncer no cutáneo de diagnóstico más frecuente en mujeres y solo se ve superado por el cáncer de pulmón, que es la causa principal de muerte por cáncer entre las mujeres en los Estados Unidos. Toda mujer está en riesgo, y el riesgo aumenta con la edad. </a:t>
            </a:r>
          </a:p>
          <a:p>
            <a:r>
              <a:rPr lang="es-US" dirty="0" smtClean="0"/>
              <a:t>Una mamografía es un procedimiento radiológico, una radiografía de los senos, usada para la detección temprana del cáncer de mama en mujeres que no tienen signos ni síntomas de la enfermedad. El procedimiento incluye la interpretación de los resultados por parte de un médico.</a:t>
            </a:r>
          </a:p>
          <a:p>
            <a:r>
              <a:rPr lang="es-US" dirty="0" smtClean="0"/>
              <a:t>Medicare cubre una mamografía anual para las mujeres de 40 años o más que tienen Medicare. Medicare también brinda la cobertura de una mamografía exploratoria de referencia para todas las mujeres beneficiarias de 35 a 39 años.</a:t>
            </a:r>
          </a:p>
          <a:p>
            <a:pPr marL="0" lvl="1" indent="0">
              <a:buNone/>
            </a:pPr>
            <a:r>
              <a:rPr lang="es-US" dirty="0" smtClean="0"/>
              <a:t>Usted no necesita ningún referido del médico, pero el prestador de rayos X tendrá que enviarle los resultados del estudio a un médico.</a:t>
            </a:r>
          </a:p>
          <a:p>
            <a:pPr marL="0" lvl="1" indent="0">
              <a:buNone/>
            </a:pPr>
            <a:r>
              <a:rPr lang="es-US" dirty="0" smtClean="0"/>
              <a:t>En Medicare Original, no hay deducible ni copago si el médico o el proveedor de cuidado de la salud calificado aceptan la asignación.</a:t>
            </a:r>
          </a:p>
          <a:p>
            <a:pPr marL="0" lvl="1" indent="0">
              <a:buNone/>
            </a:pPr>
            <a:r>
              <a:rPr lang="es-US" dirty="0" smtClean="0"/>
              <a:t>Las mamografías de diagnóstico se hacen para controlar el cáncer de mama en hombres y mujeres después de la detección de un bulto o de algún otro signo de cáncer encontrado, si usted tiene historial de cáncer de mama, o si su médico lo cree conveniente según su historial y otros factores significativos. El coseguro o copago y el deducible de la Parte B se aplican para mamografías de diagnóstico.</a:t>
            </a:r>
          </a:p>
          <a:p>
            <a:pPr marL="0" lvl="1" indent="0">
              <a:buNone/>
            </a:pPr>
            <a:endParaRPr lang="es-US" dirty="0" smtClean="0"/>
          </a:p>
          <a:p>
            <a:pPr marL="0" lvl="1" indent="0">
              <a:buNone/>
            </a:pPr>
            <a:r>
              <a:rPr lang="es-ES" dirty="0" smtClean="0"/>
              <a:t>Para obtener información sobre la cobertura de Medicare sobre exámenes de detección y mamografías de cáncer de mama, visite </a:t>
            </a:r>
            <a:r>
              <a:rPr lang="en-US" dirty="0" smtClean="0">
                <a:hlinkClick r:id="rId3"/>
              </a:rPr>
              <a:t>Medicare.gov/coverage/mammograms.html</a:t>
            </a:r>
            <a:r>
              <a:rPr lang="en-US" dirty="0" smtClean="0"/>
              <a:t>. </a:t>
            </a:r>
            <a:endParaRPr lang="es-US" dirty="0" smtClean="0"/>
          </a:p>
          <a:p>
            <a:pPr lvl="1"/>
            <a:endParaRPr lang="es-US" dirty="0" smtClean="0"/>
          </a:p>
          <a:p>
            <a:pPr lvl="1"/>
            <a:endParaRPr lang="es-US" dirty="0" smtClean="0"/>
          </a:p>
          <a:p>
            <a:pPr lvl="1"/>
            <a:endParaRPr lang="es-US" dirty="0" smtClean="0"/>
          </a:p>
          <a:p>
            <a:endParaRPr lang="es-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49082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515938"/>
            <a:ext cx="4184650" cy="3138487"/>
          </a:xfrm>
        </p:spPr>
      </p:sp>
      <p:sp>
        <p:nvSpPr>
          <p:cNvPr id="3" name="Notes Placeholder 2"/>
          <p:cNvSpPr>
            <a:spLocks noGrp="1"/>
          </p:cNvSpPr>
          <p:nvPr>
            <p:ph type="body" idx="1"/>
          </p:nvPr>
        </p:nvSpPr>
        <p:spPr>
          <a:xfrm>
            <a:off x="372602" y="3899954"/>
            <a:ext cx="6330021" cy="5226987"/>
          </a:xfrm>
        </p:spPr>
        <p:txBody>
          <a:bodyPr/>
          <a:lstStyle/>
          <a:p>
            <a:pPr>
              <a:spcBef>
                <a:spcPts val="619"/>
              </a:spcBef>
              <a:defRPr/>
            </a:pPr>
            <a:r>
              <a:rPr lang="es-US" dirty="0" smtClean="0"/>
              <a:t>Medicare cubre una terapia conductual intensiva para tratar la enfermedad cardiovascular (mencionada como consulta para la reducción de riesgo de CVD). </a:t>
            </a:r>
          </a:p>
          <a:p>
            <a:pPr>
              <a:spcBef>
                <a:spcPts val="619"/>
              </a:spcBef>
              <a:defRPr/>
            </a:pPr>
            <a:r>
              <a:rPr lang="es-US" dirty="0" smtClean="0"/>
              <a:t>Medicare cubre una consulta presencial por año para la reducción del riesgo de CVD, para personas con Medicare que se muestran competentes y alertas al momento en que se proporciona la orientación. La orientación es provista por un médico u otro proveedor de cuidado primario calificado en un entorno de cuidado primario. </a:t>
            </a:r>
          </a:p>
          <a:p>
            <a:pPr marL="0" lvl="1" indent="0">
              <a:spcBef>
                <a:spcPts val="619"/>
              </a:spcBef>
              <a:buNone/>
              <a:defRPr/>
            </a:pPr>
            <a:r>
              <a:rPr lang="es-US" dirty="0" smtClean="0"/>
              <a:t>Se define como entorno de cuidado primario aquel en el cual se ofrecen servicios integrados de cuidado de la salud, servicios de salud accesibles por parte de médicos que son responsables de tratar la gran mayoría de las necesidades de cuidado de la salud personal, desarrollar una asociación sostenida con los pacientes y realizar su práctica médica en el contexto de la familia y la comunidad. Los departamentos de emergencia, entornos de internación en hospitales, centros de cirugía ambulatoria, centros de pruebas de diagnóstico independientes, centros de enfermería especializada, centros de rehabilitación para pacientes hospitalizados y hospicios no se consideran centros de cuidado primario según esta definición.</a:t>
            </a:r>
          </a:p>
          <a:p>
            <a:pPr marL="171091" indent="-171091">
              <a:spcBef>
                <a:spcPts val="619"/>
              </a:spcBef>
              <a:defRPr/>
            </a:pPr>
            <a:r>
              <a:rPr lang="es-US" dirty="0" smtClean="0"/>
              <a:t>La consulta para la reducción del riesgo de CVD consta de los siguientes componentes:</a:t>
            </a:r>
          </a:p>
          <a:p>
            <a:pPr marL="176007" lvl="1" indent="-176007">
              <a:spcBef>
                <a:spcPts val="619"/>
              </a:spcBef>
              <a:defRPr/>
            </a:pPr>
            <a:r>
              <a:rPr lang="es-US" dirty="0" smtClean="0"/>
              <a:t>Recomendación del uso de aspirina para la prevención primaria de CVD cuando los beneficios superan los riesgos en hombres de entre 45 y 79 años, y mujeres de entre 55 y 79</a:t>
            </a:r>
            <a:endParaRPr lang="es-US" dirty="0"/>
          </a:p>
          <a:p>
            <a:pPr marL="176007" lvl="1" indent="-176007">
              <a:spcBef>
                <a:spcPts val="619"/>
              </a:spcBef>
              <a:defRPr/>
            </a:pPr>
            <a:r>
              <a:rPr lang="es-US" dirty="0" smtClean="0"/>
              <a:t>Examen para detectar hipertensión arterial en adultos de 18 años o más</a:t>
            </a:r>
          </a:p>
          <a:p>
            <a:pPr marL="176007" lvl="1" indent="-176007">
              <a:spcBef>
                <a:spcPts val="619"/>
              </a:spcBef>
              <a:defRPr/>
            </a:pPr>
            <a:r>
              <a:rPr lang="es-US" dirty="0" smtClean="0"/>
              <a:t>Orientación conductual intensiva para promocionar una dieta saludable en adultos con hiperlipidemia, hipertensión, edad avanzada y otros factores de riesgo conocidos para enfermedad cardiovascular y enfermedad crónica relacionada con la dieta</a:t>
            </a:r>
          </a:p>
          <a:p>
            <a:pPr marL="176007" lvl="1" indent="-176007">
              <a:spcBef>
                <a:spcPts val="619"/>
              </a:spcBef>
              <a:defRPr/>
            </a:pPr>
            <a:endParaRPr lang="es-US" dirty="0" smtClean="0"/>
          </a:p>
          <a:p>
            <a:pPr marL="0" lvl="1" indent="0">
              <a:spcBef>
                <a:spcPts val="619"/>
              </a:spcBef>
              <a:buNone/>
              <a:defRPr/>
            </a:pPr>
            <a:r>
              <a:rPr lang="es-ES" dirty="0" smtClean="0"/>
              <a:t>En Medicare Original, no hay costo si el médico o proveedor de cuidado médico calificado acepta la asignación.</a:t>
            </a:r>
          </a:p>
          <a:p>
            <a:pPr marL="0" lvl="1" indent="0">
              <a:spcBef>
                <a:spcPts val="619"/>
              </a:spcBef>
              <a:buNone/>
              <a:defRPr/>
            </a:pPr>
            <a:r>
              <a:rPr lang="es-ES" dirty="0" smtClean="0"/>
              <a:t>Para obtener información sobre la cobertura de Medicare sobre enfermedades cardiovasculares (terapia del</a:t>
            </a:r>
            <a:r>
              <a:rPr lang="es-ES" baseline="0" dirty="0" smtClean="0"/>
              <a:t> comportamiento</a:t>
            </a:r>
            <a:r>
              <a:rPr lang="es-ES" dirty="0" smtClean="0"/>
              <a:t>), visite https://es.medicare.gov/coverage/cardiovascular-disease-behavioral-therapy.html</a:t>
            </a:r>
            <a:endParaRPr lang="es-US" dirty="0"/>
          </a:p>
        </p:txBody>
      </p:sp>
    </p:spTree>
    <p:extLst>
      <p:ext uri="{BB962C8B-B14F-4D97-AF65-F5344CB8AC3E}">
        <p14:creationId xmlns:p14="http://schemas.microsoft.com/office/powerpoint/2010/main" val="334900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Medicare cubre estudios para detectar enfermedades cardiovasculares que miden su nivel de colesterol y de grasas (lípidos) en sangre. Los niveles elevados de colesterol pueden aumentar el riesgo de padecer enfermedad cardíaca y accidente cerebrovascular. </a:t>
            </a:r>
          </a:p>
          <a:p>
            <a:pPr marL="0" lvl="1" indent="0">
              <a:buNone/>
            </a:pPr>
            <a:r>
              <a:rPr lang="es-US" dirty="0" smtClean="0"/>
              <a:t>El lipidograma, que incluye niveles de colesterol total, lipoproteínas de alta densidad (HDL), y triglicéridos, está cubierto una vez cada 5 años para todas las personas con Medicare que no tienen signos ni síntomas aparentes de enfermedad cardiovascular.</a:t>
            </a:r>
          </a:p>
          <a:p>
            <a:r>
              <a:rPr lang="es-US" dirty="0" smtClean="0"/>
              <a:t>En Medicare Original, no hay costo si el proveedor acepta la asignación.</a:t>
            </a:r>
          </a:p>
          <a:p>
            <a:r>
              <a:rPr lang="es-ES" dirty="0" smtClean="0"/>
              <a:t>Para obtener información sobre la cobertura de Medicare sobre exámenes de enfermedades cardiovasculares, visite: </a:t>
            </a:r>
            <a:endParaRPr lang="es-US" dirty="0" smtClean="0"/>
          </a:p>
          <a:p>
            <a:r>
              <a:rPr lang="es-US" dirty="0" smtClean="0"/>
              <a:t>https://es.medicare.gov/coverage/cardiovascular-disease-screenings.html</a:t>
            </a:r>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37943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972486"/>
            <a:ext cx="5608320" cy="4444133"/>
          </a:xfrm>
        </p:spPr>
        <p:txBody>
          <a:bodyPr/>
          <a:lstStyle/>
          <a:p>
            <a:pPr eaLnBrk="0" fontAlgn="base" hangingPunct="0">
              <a:spcBef>
                <a:spcPts val="616"/>
              </a:spcBef>
            </a:pPr>
            <a:r>
              <a:rPr lang="es-US" dirty="0">
                <a:solidFill>
                  <a:prstClr val="black"/>
                </a:solidFill>
              </a:rPr>
              <a:t>Medicare cubre examen Pap (Papanicolaou) y pélvico, y examen del seno. </a:t>
            </a:r>
          </a:p>
          <a:p>
            <a:pPr marL="175982" indent="-175982" eaLnBrk="0" fontAlgn="base" hangingPunct="0">
              <a:spcBef>
                <a:spcPts val="616"/>
              </a:spcBef>
              <a:buFont typeface="Wingdings" pitchFamily="2" charset="2"/>
              <a:buChar char="§"/>
            </a:pPr>
            <a:r>
              <a:rPr lang="es-US" dirty="0">
                <a:solidFill>
                  <a:prstClr val="black"/>
                </a:solidFill>
              </a:rPr>
              <a:t>La prueba de diagnóstico Pap cubierta por Medicare es una prueba de laboratorio que consiste en una citología exfoliativa de rutina que se realiza con el fin de detectar el cáncer cervical en forma temprana. Incluye la recolección de una muestra de células cervicales y la interpretación del examen por parte del médico.</a:t>
            </a:r>
          </a:p>
          <a:p>
            <a:pPr marL="175982" indent="-175982" eaLnBrk="0" fontAlgn="base" hangingPunct="0">
              <a:spcBef>
                <a:spcPts val="616"/>
              </a:spcBef>
              <a:buFont typeface="Wingdings" pitchFamily="2" charset="2"/>
              <a:buChar char="§"/>
            </a:pPr>
            <a:r>
              <a:rPr lang="es-US" dirty="0">
                <a:solidFill>
                  <a:prstClr val="black"/>
                </a:solidFill>
              </a:rPr>
              <a:t>Se realiza una exploración pélvica de diagnóstico para detectar tumores fibroides (tumores benignos en mujeres en edad fértil), precánceres, cánceres genitales, infecciones, enfermedades de transmisión sexual (ETS), otras anomalías del sistema reproductivo y problemas genitales.</a:t>
            </a:r>
          </a:p>
          <a:p>
            <a:pPr marL="175982" indent="-175982" eaLnBrk="0" fontAlgn="base" hangingPunct="0">
              <a:spcBef>
                <a:spcPts val="616"/>
              </a:spcBef>
              <a:buFont typeface="Wingdings" pitchFamily="2" charset="2"/>
              <a:buChar char="§"/>
            </a:pPr>
            <a:r>
              <a:rPr lang="es-US" dirty="0">
                <a:solidFill>
                  <a:prstClr val="black"/>
                </a:solidFill>
              </a:rPr>
              <a:t>Además, una exploración pélvica de diagnóstico cubierta por Medicare incluye un examen del seno, que se puede usar como herramienta para detectar, prevenir y tratar masas y bultos en los senos y el cáncer de seno.</a:t>
            </a:r>
            <a:endParaRPr lang="es-US" dirty="0">
              <a:solidFill>
                <a:prstClr val="black"/>
              </a:solidFill>
              <a:ea typeface="ＭＳ Ｐゴシック"/>
            </a:endParaRPr>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53135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82042"/>
            <a:ext cx="5608320" cy="4444133"/>
          </a:xfrm>
        </p:spPr>
        <p:txBody>
          <a:bodyPr/>
          <a:lstStyle/>
          <a:p>
            <a:pPr lvl="0"/>
            <a:r>
              <a:rPr lang="es-US" dirty="0" smtClean="0"/>
              <a:t>Estas pruebas son servicios cubiertos para todas las mujeres con Medicare, y en general se realizan durante la misma consulta médica. Estos servicios están cubiertos una vez cada 24 meses para la mayoría de las mujeres. Sin embargo, pueden estar cubiertos cada 12 meses si se aplica alguna de las siguientes circunstancias:</a:t>
            </a:r>
          </a:p>
          <a:p>
            <a:pPr lvl="1"/>
            <a:r>
              <a:rPr lang="es-US" dirty="0" smtClean="0"/>
              <a:t>Usted posee un riesgo elevado de cáncer cervical o vaginal (en función de su historial médico u otros hallazgos)</a:t>
            </a:r>
          </a:p>
          <a:p>
            <a:pPr lvl="1"/>
            <a:r>
              <a:rPr lang="es-US" dirty="0" smtClean="0"/>
              <a:t>Usted está en edad fértil y tuvo una prueba de Pap anómala en los últimos 36 meses</a:t>
            </a:r>
          </a:p>
          <a:p>
            <a:pPr lvl="0"/>
            <a:r>
              <a:rPr lang="es-US" dirty="0" smtClean="0"/>
              <a:t>Entre los factores de alto riesgo de cáncer cervical o vaginal se incluye lo siguiente:</a:t>
            </a:r>
          </a:p>
          <a:p>
            <a:pPr lvl="1"/>
            <a:r>
              <a:rPr lang="es-US" dirty="0" smtClean="0"/>
              <a:t>Inicio temprano de la actividad sexual (antes de los 16)</a:t>
            </a:r>
          </a:p>
          <a:p>
            <a:pPr lvl="1"/>
            <a:r>
              <a:rPr lang="es-US" dirty="0" smtClean="0"/>
              <a:t>Varias parejas sexuales (5 o más en la vida)</a:t>
            </a:r>
          </a:p>
          <a:p>
            <a:pPr lvl="1"/>
            <a:r>
              <a:rPr lang="es-US" dirty="0" smtClean="0"/>
              <a:t>Historial de enfermedades de transmisión sexual (incluye virus de la inmunodeficiencia humana)</a:t>
            </a:r>
          </a:p>
          <a:p>
            <a:pPr lvl="1"/>
            <a:r>
              <a:rPr lang="es-US" dirty="0" smtClean="0"/>
              <a:t>Menos de 3 Pap negativos o ningún Pap dentro de los 7 años anteriores</a:t>
            </a:r>
          </a:p>
          <a:p>
            <a:pPr lvl="1"/>
            <a:r>
              <a:rPr lang="es-US" dirty="0" smtClean="0"/>
              <a:t>Hijas expuestas a DES (dietilestilbestrol) de mujeres que tomaron DES durante el embarazo</a:t>
            </a:r>
          </a:p>
          <a:p>
            <a:r>
              <a:rPr lang="es-US" dirty="0" smtClean="0"/>
              <a:t>La Parte B también cubre pruebas de detección de papilomavirus humano (PVH) una vez cada 5 años si tiene entre 30 y 65 años sin síntomas de PVH.</a:t>
            </a:r>
          </a:p>
          <a:p>
            <a:r>
              <a:rPr lang="es-US" dirty="0" smtClean="0"/>
              <a:t>En Medicare Original, no hay costo si el proveedor acepta la asignación.</a:t>
            </a:r>
          </a:p>
          <a:p>
            <a:endParaRPr lang="es-US" dirty="0" smtClean="0"/>
          </a:p>
          <a:p>
            <a:r>
              <a:rPr lang="es-US" dirty="0" smtClean="0"/>
              <a:t>Para obtener información sobre la cobertura de Medicare sobre exámenes de detección de cáncer de cuello uterino y vaginal, visite </a:t>
            </a:r>
            <a:r>
              <a:rPr lang="en-US" dirty="0" smtClean="0"/>
              <a:t>https://es.medicare.gov/coverage/cervical-vaginal-cancer-screenings.html</a:t>
            </a:r>
            <a:r>
              <a:rPr lang="es-US" dirty="0" smtClean="0"/>
              <a:t>. Para obtener más información sobre el fibroma uterino, visite https://medlineplus.gov/spanish/?_ga=2.173779555.1161399601.1524767009-2103859382.1524767009</a:t>
            </a:r>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74941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5754" y="4081346"/>
            <a:ext cx="6041484" cy="4748620"/>
          </a:xfrm>
        </p:spPr>
        <p:txBody>
          <a:bodyPr/>
          <a:lstStyle/>
          <a:p>
            <a:r>
              <a:rPr lang="es-US" dirty="0" smtClean="0"/>
              <a:t>En los Estados Unidos, el cáncer colorrectal es la cuarta causa más frecuente de cáncer en hombres y mujeres. Si se detecta en forma temprana, suele ser curable. </a:t>
            </a:r>
          </a:p>
          <a:p>
            <a:r>
              <a:rPr lang="es-US" dirty="0" smtClean="0"/>
              <a:t>Para ayudar a encontrar crecimientos precancerosos y a prevenir o detectar el cáncer de forma temprana, cuando el tratamiento es más eficaz, su médico puede pedir alguna de las siguientes pruebas si usted cumple determinadas condiciones: prueba para detectar sangre oculta en heces, sigmoidoscopía flexible, colonoscopía o enema de bario (como alternativa a una sigmoidoscopía flexible o a una colonoscopía cubiertas) o una prueba de ADN en heces con múltiples objetivos (</a:t>
            </a:r>
            <a:r>
              <a:rPr lang="es-US" strike="noStrike" baseline="0" dirty="0" smtClean="0">
                <a:solidFill>
                  <a:schemeClr val="tx1"/>
                </a:solidFill>
              </a:rPr>
              <a:t>como</a:t>
            </a:r>
            <a:r>
              <a:rPr lang="es-US" dirty="0" smtClean="0"/>
              <a:t> Cologuard™).</a:t>
            </a:r>
          </a:p>
          <a:p>
            <a:r>
              <a:rPr lang="es-US" dirty="0" smtClean="0"/>
              <a:t>Medicare define como persona con alto riesgo de desarrollar cáncer colorrectal a quien presenta uno o más de los siguientes factores de riesgo:</a:t>
            </a:r>
          </a:p>
          <a:p>
            <a:pPr lvl="1"/>
            <a:r>
              <a:rPr lang="es-US" dirty="0" smtClean="0"/>
              <a:t>Pariente cercano (hermano/a, padre/madre o hijo/a) que tuvo cáncer colorrectal o pólipos;</a:t>
            </a:r>
          </a:p>
          <a:p>
            <a:pPr lvl="1"/>
            <a:r>
              <a:rPr lang="es-US" dirty="0" smtClean="0"/>
              <a:t>Historial familiar de pólipos</a:t>
            </a:r>
          </a:p>
          <a:p>
            <a:pPr lvl="1"/>
            <a:r>
              <a:rPr lang="es-US" dirty="0" smtClean="0"/>
              <a:t>Historial personal de cáncer colorrectal</a:t>
            </a:r>
          </a:p>
          <a:p>
            <a:pPr lvl="1"/>
            <a:r>
              <a:rPr lang="es-US" dirty="0" smtClean="0"/>
              <a:t>Historial personal de enfermedad inflamatoria del intestino, que incluye enfermedad de Crohn y colitis ulcerosa</a:t>
            </a:r>
          </a:p>
          <a:p>
            <a:pPr marL="0" lvl="1" indent="0">
              <a:buNone/>
            </a:pPr>
            <a:r>
              <a:rPr lang="es-US" dirty="0" smtClean="0"/>
              <a:t>Para los beneficiarios de Medicare con alto riesgo de desarrollar cáncer colorrectal, la frecuencia de las pruebas de diagnóstico cubiertas varía con respecto a la frecuencia de las pruebas cubiertas para quienes no están considerados con alto riesgo. </a:t>
            </a:r>
          </a:p>
          <a:p>
            <a:endParaRPr lang="es-US" dirty="0" smtClean="0"/>
          </a:p>
          <a:p>
            <a:endParaRPr lang="es-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3928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u="none" strike="noStrike" kern="1200" baseline="0" dirty="0" smtClean="0">
                <a:solidFill>
                  <a:schemeClr val="tx1"/>
                </a:solidFill>
                <a:latin typeface="+mn-lt"/>
              </a:rPr>
              <a:t>Las lecciones incluidas en este módulo de servicios preventivos de Medicare explican los servicios preventivos cubiertos por Medicare. </a:t>
            </a:r>
          </a:p>
          <a:p>
            <a:r>
              <a:rPr lang="es-US" sz="1200" b="0" i="0" u="none" strike="noStrike" kern="1200" baseline="0" dirty="0" smtClean="0">
                <a:solidFill>
                  <a:schemeClr val="tx1"/>
                </a:solidFill>
                <a:latin typeface="+mn-lt"/>
              </a:rPr>
              <a:t>Los materiales están diseñados para instructores que conocen el programa de Medicare y a quienes les gustaría contar con información preparada de antemano para sus presentaciones. </a:t>
            </a:r>
          </a:p>
          <a:p>
            <a:pPr lvl="0"/>
            <a:r>
              <a:rPr lang="es-US" dirty="0">
                <a:solidFill>
                  <a:prstClr val="black"/>
                </a:solidFill>
              </a:rPr>
              <a:t>Este módulo está diseñado para instructores y personas que proporcionan información. Puede adaptarse de forma sencilla para presentaciones a grupos de personas con Medicare. </a:t>
            </a:r>
          </a:p>
          <a:p>
            <a:pPr lvl="0"/>
            <a:r>
              <a:rPr lang="es-US" dirty="0">
                <a:solidFill>
                  <a:prstClr val="black"/>
                </a:solidFill>
              </a:rPr>
              <a:t>El módulo contiene 49 diapositivas de PowerPoint con las correspondientes notas del orador, medio utilizados, actividades y preguntas de evaluación. Puede presentarse en aproximadamente 45 minutos. Cuente con 15 minutos más para el análisis, las preguntas y respuestas. Se puede dedicar tiempo extra para otras actividades. </a:t>
            </a:r>
          </a:p>
          <a:p>
            <a:pPr lvl="0"/>
            <a:r>
              <a:rPr lang="es-US" dirty="0">
                <a:solidFill>
                  <a:prstClr val="black"/>
                </a:solidFill>
              </a:rPr>
              <a:t>La mayor parte de los materiales se incluye en el módulo. </a:t>
            </a:r>
          </a:p>
          <a:p>
            <a:endParaRPr lang="es-US" dirty="0"/>
          </a:p>
        </p:txBody>
      </p:sp>
    </p:spTree>
    <p:extLst>
      <p:ext uri="{BB962C8B-B14F-4D97-AF65-F5344CB8AC3E}">
        <p14:creationId xmlns:p14="http://schemas.microsoft.com/office/powerpoint/2010/main" val="159365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16"/>
              </a:spcBef>
              <a:defRPr/>
            </a:pPr>
            <a:r>
              <a:rPr lang="es-US" sz="1100" dirty="0" smtClean="0">
                <a:solidFill>
                  <a:prstClr val="black"/>
                </a:solidFill>
              </a:rPr>
              <a:t>Todos los beneficiarios de Medicare de 50 años o más que </a:t>
            </a:r>
            <a:r>
              <a:rPr lang="es-US" sz="1100" b="1" dirty="0">
                <a:solidFill>
                  <a:prstClr val="black"/>
                </a:solidFill>
              </a:rPr>
              <a:t>no</a:t>
            </a:r>
            <a:r>
              <a:rPr lang="es-US" sz="1100" dirty="0" smtClean="0">
                <a:solidFill>
                  <a:prstClr val="black"/>
                </a:solidFill>
              </a:rPr>
              <a:t> tienen alto riesgo de cáncer colorrectal tienen cobertura para los siguientes estudios:</a:t>
            </a:r>
          </a:p>
          <a:p>
            <a:pPr marL="171091" lvl="1" indent="-171091">
              <a:spcBef>
                <a:spcPts val="616"/>
              </a:spcBef>
              <a:defRPr/>
            </a:pPr>
            <a:r>
              <a:rPr lang="es-US" sz="1100" dirty="0" smtClean="0">
                <a:solidFill>
                  <a:prstClr val="black"/>
                </a:solidFill>
              </a:rPr>
              <a:t>Prueba para detectar sangre oculta en heces todos los años</a:t>
            </a:r>
          </a:p>
          <a:p>
            <a:pPr marL="171091" lvl="1" indent="-171091">
              <a:spcBef>
                <a:spcPts val="616"/>
              </a:spcBef>
              <a:defRPr/>
            </a:pPr>
            <a:r>
              <a:rPr lang="es-US" sz="1100" dirty="0">
                <a:solidFill>
                  <a:prstClr val="black"/>
                </a:solidFill>
              </a:rPr>
              <a:t>Sigmoidoscopía flexible una vez cada 4 años o después de 47 meses (a menos que se haya realizado una colonoscopía, entonces es posible que Medicare cubra una sigmoidoscopía después de 10 años o de, al menos, 119 meses)</a:t>
            </a:r>
          </a:p>
          <a:p>
            <a:pPr marL="171091" lvl="1" indent="-171091">
              <a:spcBef>
                <a:spcPts val="616"/>
              </a:spcBef>
              <a:defRPr/>
            </a:pPr>
            <a:r>
              <a:rPr lang="es-US" sz="1100" dirty="0">
                <a:solidFill>
                  <a:prstClr val="black"/>
                </a:solidFill>
              </a:rPr>
              <a:t>Colonoscopía cada 10 años (a menos que se haya realizado una sigmoidoscopía flexible, y entonces es posible que Medicare cubra una colonoscopia después de que hayan pasado 4 años) (sin mínimo de edad)</a:t>
            </a:r>
          </a:p>
          <a:p>
            <a:pPr marL="0" lvl="1" indent="0">
              <a:spcBef>
                <a:spcPts val="616"/>
              </a:spcBef>
              <a:buNone/>
              <a:tabLst>
                <a:tab pos="171091" algn="l"/>
              </a:tabLst>
              <a:defRPr/>
            </a:pPr>
            <a:r>
              <a:rPr lang="es-US" sz="1100" dirty="0" smtClean="0">
                <a:solidFill>
                  <a:prstClr val="black"/>
                </a:solidFill>
              </a:rPr>
              <a:t>Todas las personas con Medicare de</a:t>
            </a:r>
            <a:r>
              <a:rPr lang="es-US" dirty="0" smtClean="0"/>
              <a:t> </a:t>
            </a:r>
            <a:r>
              <a:rPr lang="es-US" sz="1100" dirty="0">
                <a:solidFill>
                  <a:prstClr val="black"/>
                </a:solidFill>
              </a:rPr>
              <a:t>50 años o más que tienen</a:t>
            </a:r>
            <a:r>
              <a:rPr lang="es-US" dirty="0" smtClean="0"/>
              <a:t> </a:t>
            </a:r>
            <a:r>
              <a:rPr lang="es-US" sz="1100" dirty="0">
                <a:solidFill>
                  <a:prstClr val="black"/>
                </a:solidFill>
              </a:rPr>
              <a:t>alto riesgo de cáncer colorrectal tienen cobertura para los siguientes estudios:</a:t>
            </a:r>
          </a:p>
          <a:p>
            <a:pPr marL="171091" lvl="1" indent="-171091">
              <a:spcBef>
                <a:spcPts val="616"/>
              </a:spcBef>
              <a:defRPr/>
            </a:pPr>
            <a:r>
              <a:rPr lang="es-US" sz="1100" dirty="0" smtClean="0">
                <a:solidFill>
                  <a:prstClr val="black"/>
                </a:solidFill>
              </a:rPr>
              <a:t>Prueba para detectar sangre oculta en heces todos los años</a:t>
            </a:r>
          </a:p>
          <a:p>
            <a:pPr marL="171091" lvl="1" indent="-171091">
              <a:spcBef>
                <a:spcPts val="616"/>
              </a:spcBef>
              <a:defRPr/>
            </a:pPr>
            <a:r>
              <a:rPr lang="es-US" sz="1100" dirty="0">
                <a:solidFill>
                  <a:prstClr val="black"/>
                </a:solidFill>
              </a:rPr>
              <a:t>Sigmoidoscopía flexible una vez cada 4 años (después de 47 meses) </a:t>
            </a:r>
          </a:p>
          <a:p>
            <a:pPr marL="171091" lvl="1" indent="-171091">
              <a:spcBef>
                <a:spcPts val="616"/>
              </a:spcBef>
              <a:defRPr/>
            </a:pPr>
            <a:r>
              <a:rPr lang="es-US" sz="1100" dirty="0">
                <a:solidFill>
                  <a:prstClr val="black"/>
                </a:solidFill>
              </a:rPr>
              <a:t>Una colonoscopía cada 2 años</a:t>
            </a:r>
          </a:p>
          <a:p>
            <a:pPr>
              <a:spcBef>
                <a:spcPts val="616"/>
              </a:spcBef>
              <a:defRPr/>
            </a:pPr>
            <a:r>
              <a:rPr lang="es-US" sz="1100" dirty="0">
                <a:solidFill>
                  <a:prstClr val="black"/>
                </a:solidFill>
              </a:rPr>
              <a:t>Las personas con Medicare Original no pagan un copago ni un deducible por las pruebas para detectar sangre oculta en heces, sigmoidoscopía flexible y colonoscopía si el proveedor acepta la asignación. </a:t>
            </a:r>
          </a:p>
          <a:p>
            <a:pPr>
              <a:spcBef>
                <a:spcPts val="616"/>
              </a:spcBef>
              <a:defRPr/>
            </a:pPr>
            <a:r>
              <a:rPr lang="es-US" sz="1100" b="1" dirty="0">
                <a:solidFill>
                  <a:prstClr val="black"/>
                </a:solidFill>
              </a:rPr>
              <a:t>NOTA: </a:t>
            </a:r>
            <a:r>
              <a:rPr lang="es-US" sz="1100" dirty="0">
                <a:solidFill>
                  <a:prstClr val="black"/>
                </a:solidFill>
              </a:rPr>
              <a:t>Si durante el transcurso de una colonoscopía se detecta una lesión o crecimiento que termina en una biopsia o eliminación del tejido </a:t>
            </a:r>
            <a:r>
              <a:rPr lang="es-US" sz="1100" dirty="0" smtClean="0">
                <a:solidFill>
                  <a:prstClr val="black"/>
                </a:solidFill>
              </a:rPr>
              <a:t>crecido en la misma visita, </a:t>
            </a:r>
            <a:r>
              <a:rPr lang="es-US" sz="1100" dirty="0">
                <a:solidFill>
                  <a:prstClr val="black"/>
                </a:solidFill>
              </a:rPr>
              <a:t>esta se convierte en un procedimiento de diagnóstico </a:t>
            </a:r>
            <a:r>
              <a:rPr lang="es-US" sz="1100" dirty="0" smtClean="0">
                <a:solidFill>
                  <a:prstClr val="black"/>
                </a:solidFill>
              </a:rPr>
              <a:t>y</a:t>
            </a:r>
            <a:r>
              <a:rPr lang="es-US" sz="1100" baseline="0" dirty="0" smtClean="0">
                <a:solidFill>
                  <a:prstClr val="black"/>
                </a:solidFill>
              </a:rPr>
              <a:t> puede que pague el 20%  </a:t>
            </a:r>
            <a:r>
              <a:rPr lang="es-ES" sz="1100" baseline="0" dirty="0" smtClean="0">
                <a:solidFill>
                  <a:prstClr val="black"/>
                </a:solidFill>
              </a:rPr>
              <a:t>el monto aprobado por Medicare para los servicios de su médico y un copago en un entorno hospitalario, pero el deducible de la Parte B no se aplica.</a:t>
            </a:r>
            <a:endParaRPr lang="es-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49008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16"/>
              </a:spcBef>
              <a:defRPr/>
            </a:pPr>
            <a:r>
              <a:rPr lang="es-US" dirty="0" smtClean="0">
                <a:solidFill>
                  <a:prstClr val="black"/>
                </a:solidFill>
              </a:rPr>
              <a:t>Todos los beneficiarios de Medicare de 50 años o más que</a:t>
            </a:r>
            <a:r>
              <a:rPr lang="es-US" b="1" dirty="0">
                <a:solidFill>
                  <a:prstClr val="black"/>
                </a:solidFill>
              </a:rPr>
              <a:t> no </a:t>
            </a:r>
            <a:r>
              <a:rPr lang="es-US" dirty="0" smtClean="0">
                <a:solidFill>
                  <a:prstClr val="black"/>
                </a:solidFill>
              </a:rPr>
              <a:t>tienen alto riesgo de cáncer colorrectal tienen cobertura para los siguientes estudios:</a:t>
            </a:r>
          </a:p>
          <a:p>
            <a:pPr marL="171091" lvl="1" indent="-171091">
              <a:spcBef>
                <a:spcPts val="616"/>
              </a:spcBef>
              <a:tabLst>
                <a:tab pos="171091" algn="l"/>
              </a:tabLst>
              <a:defRPr/>
            </a:pPr>
            <a:r>
              <a:rPr lang="es-US" dirty="0">
                <a:solidFill>
                  <a:prstClr val="black"/>
                </a:solidFill>
              </a:rPr>
              <a:t>Enema de bario cada 4 años cuando se utilizó en lugar de una sigmoidoscopía o colonoscopía</a:t>
            </a:r>
          </a:p>
          <a:p>
            <a:pPr marL="171091" lvl="1" indent="-171091">
              <a:spcBef>
                <a:spcPts val="616"/>
              </a:spcBef>
              <a:tabLst>
                <a:tab pos="171091" algn="l"/>
              </a:tabLst>
              <a:defRPr/>
            </a:pPr>
            <a:r>
              <a:rPr lang="es-US" dirty="0">
                <a:solidFill>
                  <a:prstClr val="black"/>
                </a:solidFill>
              </a:rPr>
              <a:t>Prueba de ADN en heces con múltiples objetivos (como Cologuard™) cada 3 años</a:t>
            </a:r>
          </a:p>
          <a:p>
            <a:pPr marL="0" lvl="1" indent="0">
              <a:spcBef>
                <a:spcPts val="616"/>
              </a:spcBef>
              <a:buNone/>
              <a:tabLst>
                <a:tab pos="171091" algn="l"/>
              </a:tabLst>
              <a:defRPr/>
            </a:pPr>
            <a:r>
              <a:rPr lang="es-US" dirty="0">
                <a:solidFill>
                  <a:prstClr val="black"/>
                </a:solidFill>
              </a:rPr>
              <a:t>Todas las personas con Medicare de 50 años o más que</a:t>
            </a:r>
            <a:r>
              <a:rPr lang="es-US" dirty="0" smtClean="0"/>
              <a:t> </a:t>
            </a:r>
            <a:r>
              <a:rPr lang="es-US" dirty="0">
                <a:solidFill>
                  <a:prstClr val="black"/>
                </a:solidFill>
              </a:rPr>
              <a:t>tienen alto riesgo de cáncer colorrectal tienen cobertura para los siguientes estudios:</a:t>
            </a:r>
          </a:p>
          <a:p>
            <a:pPr marL="171091" lvl="1" indent="-171091">
              <a:spcBef>
                <a:spcPts val="616"/>
              </a:spcBef>
              <a:defRPr/>
            </a:pPr>
            <a:r>
              <a:rPr lang="es-US" dirty="0">
                <a:solidFill>
                  <a:prstClr val="black"/>
                </a:solidFill>
              </a:rPr>
              <a:t>Enema de bario cada 24 meses como alternativa a una colonoscopía cubierta</a:t>
            </a:r>
          </a:p>
          <a:p>
            <a:pPr marL="171091" lvl="1" indent="-171091" defTabSz="925104">
              <a:spcBef>
                <a:spcPts val="616"/>
              </a:spcBef>
              <a:defRPr/>
            </a:pPr>
            <a:r>
              <a:rPr lang="es-US" dirty="0">
                <a:solidFill>
                  <a:prstClr val="black"/>
                </a:solidFill>
              </a:rPr>
              <a:t>Prueba de ADN en heces con múltiples objetivos </a:t>
            </a:r>
            <a:endParaRPr lang="es-US" dirty="0" smtClean="0">
              <a:solidFill>
                <a:prstClr val="black"/>
              </a:solidFill>
            </a:endParaRPr>
          </a:p>
          <a:p>
            <a:pPr marL="0" lvl="1" indent="0" defTabSz="925104">
              <a:spcBef>
                <a:spcPts val="616"/>
              </a:spcBef>
              <a:buNone/>
              <a:defRPr/>
            </a:pPr>
            <a:r>
              <a:rPr lang="es-US" dirty="0" smtClean="0">
                <a:solidFill>
                  <a:prstClr val="black"/>
                </a:solidFill>
              </a:rPr>
              <a:t>Las </a:t>
            </a:r>
            <a:r>
              <a:rPr lang="es-US" dirty="0">
                <a:solidFill>
                  <a:prstClr val="black"/>
                </a:solidFill>
              </a:rPr>
              <a:t>personas con Medicare Original no pagan ningún deducible por un enema de bario si el proveedor acepta la asignación, pero</a:t>
            </a:r>
            <a:r>
              <a:rPr lang="es-US" dirty="0" smtClean="0"/>
              <a:t> </a:t>
            </a:r>
            <a:r>
              <a:rPr lang="es-US" dirty="0">
                <a:solidFill>
                  <a:prstClr val="black"/>
                </a:solidFill>
              </a:rPr>
              <a:t>usted paga el monto aprobado por Medicare por los servicios del médico. En un entorno de hospital, usted paga un copago. No hay deducibles ni copagos para la prueba de ADN en heces con múltiples objetivos</a:t>
            </a:r>
            <a:r>
              <a:rPr lang="es-US" dirty="0" smtClean="0">
                <a:solidFill>
                  <a:prstClr val="black"/>
                </a:solidFill>
              </a:rPr>
              <a:t>.</a:t>
            </a:r>
          </a:p>
          <a:p>
            <a:pPr marL="0" lvl="1" indent="0" defTabSz="925104">
              <a:spcBef>
                <a:spcPts val="616"/>
              </a:spcBef>
              <a:buNone/>
              <a:defRPr/>
            </a:pPr>
            <a:endParaRPr lang="es-US" dirty="0" smtClean="0">
              <a:solidFill>
                <a:prstClr val="black"/>
              </a:solidFill>
            </a:endParaRPr>
          </a:p>
          <a:p>
            <a:pPr marL="0" lvl="1" indent="0" defTabSz="925104">
              <a:spcBef>
                <a:spcPts val="616"/>
              </a:spcBef>
              <a:buNone/>
              <a:defRPr/>
            </a:pPr>
            <a:r>
              <a:rPr lang="es-ES" dirty="0" smtClean="0">
                <a:solidFill>
                  <a:prstClr val="black"/>
                </a:solidFill>
              </a:rPr>
              <a:t>Para obtener información sobre la cobertura de Medicare sobre exámenes de detección del cáncer </a:t>
            </a:r>
            <a:r>
              <a:rPr lang="es-ES" dirty="0" err="1" smtClean="0">
                <a:solidFill>
                  <a:prstClr val="black"/>
                </a:solidFill>
              </a:rPr>
              <a:t>colorrectal</a:t>
            </a:r>
            <a:r>
              <a:rPr lang="es-ES" dirty="0" smtClean="0">
                <a:solidFill>
                  <a:prstClr val="black"/>
                </a:solidFill>
              </a:rPr>
              <a:t>, visite https://es.medicare.gov/coverage/colorectal-cancer-screenings.html</a:t>
            </a:r>
            <a:endParaRPr lang="es-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88628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16"/>
              </a:spcBef>
            </a:pPr>
            <a:r>
              <a:rPr lang="es-US" dirty="0">
                <a:solidFill>
                  <a:prstClr val="black"/>
                </a:solidFill>
              </a:rPr>
              <a:t>Compruebe su conocimiento: pregunta 1</a:t>
            </a:r>
          </a:p>
          <a:p>
            <a:pPr defTabSz="938562">
              <a:spcBef>
                <a:spcPts val="616"/>
              </a:spcBef>
              <a:defRPr/>
            </a:pPr>
            <a:r>
              <a:rPr lang="es-US" dirty="0">
                <a:solidFill>
                  <a:prstClr val="black"/>
                </a:solidFill>
              </a:rPr>
              <a:t>¿Qué declaración es cierta acerca de la consulta preventiva "Bienvenido a Medicare"?</a:t>
            </a:r>
          </a:p>
          <a:p>
            <a:pPr marL="234675" indent="-234675" defTabSz="938562">
              <a:spcBef>
                <a:spcPts val="616"/>
              </a:spcBef>
              <a:buFont typeface="+mj-lt"/>
              <a:buAutoNum type="alphaLcPeriod"/>
              <a:defRPr/>
            </a:pPr>
            <a:r>
              <a:rPr lang="es-US" dirty="0">
                <a:solidFill>
                  <a:prstClr val="black"/>
                </a:solidFill>
              </a:rPr>
              <a:t>Es necesario que realice esta consulta para que las consultas anuales de "Bienestar" estén cubiertas. </a:t>
            </a:r>
          </a:p>
          <a:p>
            <a:pPr marL="234641" indent="-234641">
              <a:spcBef>
                <a:spcPts val="616"/>
              </a:spcBef>
              <a:buFont typeface="+mj-lt"/>
              <a:buAutoNum type="alphaLcPeriod"/>
            </a:pPr>
            <a:r>
              <a:rPr lang="es-US" dirty="0" smtClean="0">
                <a:solidFill>
                  <a:prstClr val="black"/>
                </a:solidFill>
              </a:rPr>
              <a:t>Usted no paga nada por la consulta si el médico acepta la asignación, pero se aplica el deducible de la Parte B.</a:t>
            </a:r>
          </a:p>
          <a:p>
            <a:pPr marL="234641" indent="-234641">
              <a:spcBef>
                <a:spcPts val="616"/>
              </a:spcBef>
              <a:buFont typeface="+mj-lt"/>
              <a:buAutoNum type="alphaLcPeriod"/>
            </a:pPr>
            <a:r>
              <a:rPr lang="es-US" dirty="0" smtClean="0">
                <a:solidFill>
                  <a:prstClr val="black"/>
                </a:solidFill>
              </a:rPr>
              <a:t>Todas </a:t>
            </a:r>
            <a:r>
              <a:rPr lang="es-US" dirty="0">
                <a:solidFill>
                  <a:prstClr val="black"/>
                </a:solidFill>
              </a:rPr>
              <a:t>las pruebas de laboratorio están incluidas en la consulta, sin costo adicional</a:t>
            </a:r>
            <a:r>
              <a:rPr lang="es-US" dirty="0" smtClean="0">
                <a:solidFill>
                  <a:prstClr val="black"/>
                </a:solidFill>
              </a:rPr>
              <a:t>.</a:t>
            </a:r>
          </a:p>
          <a:p>
            <a:pPr marL="234641" indent="-234641">
              <a:spcBef>
                <a:spcPts val="616"/>
              </a:spcBef>
              <a:buFont typeface="+mj-lt"/>
              <a:buAutoNum type="alphaLcPeriod"/>
            </a:pPr>
            <a:r>
              <a:rPr lang="es-US" dirty="0" smtClean="0">
                <a:solidFill>
                  <a:prstClr val="black"/>
                </a:solidFill>
              </a:rPr>
              <a:t>No tiene costo si su médico acepta la asignación</a:t>
            </a:r>
            <a:endParaRPr lang="es-US" dirty="0">
              <a:solidFill>
                <a:prstClr val="black"/>
              </a:solidFill>
            </a:endParaRPr>
          </a:p>
          <a:p>
            <a:pPr>
              <a:spcBef>
                <a:spcPts val="616"/>
              </a:spcBef>
            </a:pPr>
            <a:r>
              <a:rPr lang="es-US" sz="1100" b="1" dirty="0">
                <a:solidFill>
                  <a:prstClr val="black"/>
                </a:solidFill>
              </a:rPr>
              <a:t>RESPUESTA</a:t>
            </a:r>
            <a:r>
              <a:rPr lang="es-US" b="1" dirty="0">
                <a:solidFill>
                  <a:prstClr val="black"/>
                </a:solidFill>
              </a:rPr>
              <a:t>: </a:t>
            </a:r>
            <a:r>
              <a:rPr lang="es-US" b="1" dirty="0" smtClean="0">
                <a:solidFill>
                  <a:prstClr val="black"/>
                </a:solidFill>
              </a:rPr>
              <a:t>d</a:t>
            </a:r>
            <a:r>
              <a:rPr lang="es-US" sz="1100" b="1" dirty="0" smtClean="0">
                <a:solidFill>
                  <a:prstClr val="black"/>
                </a:solidFill>
              </a:rPr>
              <a:t>. </a:t>
            </a:r>
            <a:r>
              <a:rPr lang="es-US" dirty="0">
                <a:solidFill>
                  <a:prstClr val="black"/>
                </a:solidFill>
              </a:rPr>
              <a:t>No tiene costo si su médico acepta la asignación.</a:t>
            </a:r>
          </a:p>
          <a:p>
            <a:pPr>
              <a:spcBef>
                <a:spcPts val="616"/>
              </a:spcBef>
            </a:pPr>
            <a:r>
              <a:rPr lang="es-US" sz="1100" dirty="0">
                <a:solidFill>
                  <a:prstClr val="black"/>
                </a:solidFill>
              </a:rPr>
              <a:t>Recuerde que la consulta preventiva "Bienvenido a Medicare" no tiene costo, siempre y cuando su proveedor acepte la asignación, y no se aplica el deducible de la Parte B. Las pruebas de laboratorio no están incluidas en la consulta preventiva "Bienvenido a Medicare". Si su proveedor cree que necesita una prueba de laboratorio, usted la paga por separado. </a:t>
            </a:r>
            <a:r>
              <a:rPr lang="es-US" sz="1100" dirty="0" smtClean="0">
                <a:solidFill>
                  <a:prstClr val="black"/>
                </a:solidFill>
              </a:rPr>
              <a:t> </a:t>
            </a:r>
            <a:endParaRPr lang="es-US" sz="1100" dirty="0">
              <a:solidFill>
                <a:prstClr val="black"/>
              </a:solidFill>
            </a:endParaRPr>
          </a:p>
          <a:p>
            <a:endParaRPr lang="es-US" dirty="0" smtClean="0"/>
          </a:p>
          <a:p>
            <a:endParaRPr lang="es-US" dirty="0" smtClean="0"/>
          </a:p>
          <a:p>
            <a:endParaRPr lang="es-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268423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38562">
              <a:defRPr/>
            </a:pPr>
            <a:r>
              <a:rPr lang="es-US" dirty="0">
                <a:solidFill>
                  <a:prstClr val="black"/>
                </a:solidFill>
              </a:rPr>
              <a:t>Compruebe su conocimiento: pregunta 2</a:t>
            </a:r>
          </a:p>
          <a:p>
            <a:pPr defTabSz="938562">
              <a:defRPr/>
            </a:pPr>
            <a:r>
              <a:rPr lang="es-US" dirty="0" smtClean="0">
                <a:solidFill>
                  <a:prstClr val="black"/>
                </a:solidFill>
              </a:rPr>
              <a:t>¿Con qué frecuencia Medicare cubre las pruebas de detección de enfermedad cardiovascular (CVD en inglés) para las personas sin signos o síntomas aparentes de CVD?</a:t>
            </a:r>
            <a:endParaRPr lang="es-US" dirty="0">
              <a:solidFill>
                <a:prstClr val="black"/>
              </a:solidFill>
            </a:endParaRPr>
          </a:p>
          <a:p>
            <a:pPr marL="234641" indent="-234641">
              <a:buFont typeface="+mj-lt"/>
              <a:buAutoNum type="alphaLcPeriod"/>
            </a:pPr>
            <a:r>
              <a:rPr lang="es-US" dirty="0" smtClean="0"/>
              <a:t>Una vez al año</a:t>
            </a:r>
          </a:p>
          <a:p>
            <a:pPr marL="234641" marR="0" lvl="0" indent="-234641" algn="l" defTabSz="914400" rtl="0" eaLnBrk="1" fontAlgn="auto" latinLnBrk="0" hangingPunct="1">
              <a:lnSpc>
                <a:spcPct val="100000"/>
              </a:lnSpc>
              <a:spcBef>
                <a:spcPts val="600"/>
              </a:spcBef>
              <a:spcAft>
                <a:spcPts val="0"/>
              </a:spcAft>
              <a:buClrTx/>
              <a:buSzTx/>
              <a:buFont typeface="+mj-lt"/>
              <a:buAutoNum type="alphaLcPeriod"/>
              <a:tabLst/>
              <a:defRPr/>
            </a:pPr>
            <a:r>
              <a:rPr lang="es-US" dirty="0" smtClean="0"/>
              <a:t>Dos veces al año</a:t>
            </a:r>
          </a:p>
          <a:p>
            <a:pPr marL="234641" marR="0" lvl="0" indent="-234641" algn="l" defTabSz="914400" rtl="0" eaLnBrk="1" fontAlgn="auto" latinLnBrk="0" hangingPunct="1">
              <a:lnSpc>
                <a:spcPct val="100000"/>
              </a:lnSpc>
              <a:spcBef>
                <a:spcPts val="600"/>
              </a:spcBef>
              <a:spcAft>
                <a:spcPts val="0"/>
              </a:spcAft>
              <a:buClrTx/>
              <a:buSzTx/>
              <a:buFont typeface="+mj-lt"/>
              <a:buAutoNum type="alphaLcPeriod"/>
              <a:tabLst/>
              <a:defRPr/>
            </a:pPr>
            <a:r>
              <a:rPr lang="es-US" dirty="0" smtClean="0"/>
              <a:t>Una vez cada 5 años</a:t>
            </a:r>
          </a:p>
          <a:p>
            <a:pPr marL="234641" indent="-234641">
              <a:buFont typeface="+mj-lt"/>
              <a:buAutoNum type="alphaLcPeriod"/>
            </a:pPr>
            <a:r>
              <a:rPr lang="es-US" dirty="0" smtClean="0"/>
              <a:t>Medicare no cubre las pruebas de detección de CVD</a:t>
            </a:r>
            <a:endParaRPr lang="es-US" dirty="0">
              <a:solidFill>
                <a:prstClr val="black"/>
              </a:solidFill>
            </a:endParaRPr>
          </a:p>
          <a:p>
            <a:pPr defTabSz="931774">
              <a:spcBef>
                <a:spcPts val="611"/>
              </a:spcBef>
              <a:defRPr/>
            </a:pPr>
            <a:r>
              <a:rPr lang="es-US" b="1" dirty="0">
                <a:solidFill>
                  <a:prstClr val="black"/>
                </a:solidFill>
              </a:rPr>
              <a:t>RESPUESTA: </a:t>
            </a:r>
            <a:r>
              <a:rPr lang="es-US" b="1" dirty="0" smtClean="0">
                <a:solidFill>
                  <a:prstClr val="black"/>
                </a:solidFill>
              </a:rPr>
              <a:t>c. </a:t>
            </a:r>
            <a:r>
              <a:rPr lang="es-US" dirty="0" smtClean="0"/>
              <a:t>Una vez cada 5 años</a:t>
            </a:r>
            <a:endParaRPr lang="es-US" b="1" dirty="0" smtClean="0">
              <a:solidFill>
                <a:prstClr val="black"/>
              </a:solidFill>
              <a:ea typeface="ＭＳ Ｐゴシック" pitchFamily="7" charset="-128"/>
            </a:endParaRPr>
          </a:p>
          <a:p>
            <a:pPr defTabSz="931774">
              <a:spcBef>
                <a:spcPts val="611"/>
              </a:spcBef>
              <a:defRPr/>
            </a:pPr>
            <a:r>
              <a:rPr lang="es-US" dirty="0">
                <a:solidFill>
                  <a:prstClr val="black"/>
                </a:solidFill>
              </a:rPr>
              <a:t>Medicare cubre pruebas de detección de enfermedad cardiovascular que miden sus niveles de colesterol y de grasas (lípidos) en sangre una vez cada 5 años para todas las personas con Medicare que no tienen signos o síntomas aparentes de enfermedad cardiovascular. Las personas con Medicare Original no pagan copago ni deducible para esta prueba de detección si sus proveedores aceptan la asignación.</a:t>
            </a:r>
          </a:p>
          <a:p>
            <a:endParaRPr lang="es-US" dirty="0" smtClean="0"/>
          </a:p>
          <a:p>
            <a:endParaRPr lang="es-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30209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8164" y="4081346"/>
            <a:ext cx="6235566" cy="4444133"/>
          </a:xfrm>
        </p:spPr>
        <p:txBody>
          <a:bodyPr/>
          <a:lstStyle/>
          <a:p>
            <a:pPr defTabSz="938562">
              <a:defRPr/>
            </a:pPr>
            <a:r>
              <a:rPr lang="es-US" dirty="0">
                <a:solidFill>
                  <a:prstClr val="black"/>
                </a:solidFill>
              </a:rPr>
              <a:t>Compruebe su conocimiento: pregunta 3</a:t>
            </a:r>
          </a:p>
          <a:p>
            <a:pPr marL="0" indent="0">
              <a:buNone/>
              <a:defRPr/>
            </a:pPr>
            <a:r>
              <a:rPr lang="es-US" sz="1200" dirty="0" smtClean="0"/>
              <a:t>Puede obtener hasta 4 sesiones breves de orientación por año en un ____ por el mal uso del alcohol.</a:t>
            </a:r>
            <a:endParaRPr lang="es-US" sz="1200" dirty="0" smtClean="0">
              <a:solidFill>
                <a:prstClr val="black"/>
              </a:solidFill>
            </a:endParaRPr>
          </a:p>
          <a:p>
            <a:pPr marL="228600" marR="0" lvl="0" indent="-228600" algn="l" defTabSz="914400" rtl="0" eaLnBrk="1" fontAlgn="auto" latinLnBrk="0" hangingPunct="1">
              <a:lnSpc>
                <a:spcPct val="100000"/>
              </a:lnSpc>
              <a:spcBef>
                <a:spcPts val="600"/>
              </a:spcBef>
              <a:spcAft>
                <a:spcPts val="0"/>
              </a:spcAft>
              <a:buClrTx/>
              <a:buSzTx/>
              <a:buFont typeface="+mj-lt"/>
              <a:buAutoNum type="alphaLcPeriod"/>
              <a:tabLst/>
              <a:defRPr/>
            </a:pPr>
            <a:r>
              <a:rPr lang="es-US" sz="1200" dirty="0" smtClean="0">
                <a:solidFill>
                  <a:prstClr val="black"/>
                </a:solidFill>
              </a:rPr>
              <a:t>Entorno de cuidado primario</a:t>
            </a:r>
          </a:p>
          <a:p>
            <a:pPr marL="228600" indent="-228600">
              <a:buFont typeface="+mj-lt"/>
              <a:buAutoNum type="alphaLcPeriod"/>
              <a:defRPr/>
            </a:pPr>
            <a:r>
              <a:rPr lang="es-US" sz="1200" dirty="0" smtClean="0">
                <a:solidFill>
                  <a:prstClr val="black"/>
                </a:solidFill>
              </a:rPr>
              <a:t>Centro de rehabilitación</a:t>
            </a:r>
          </a:p>
          <a:p>
            <a:pPr marL="228600" lvl="0" indent="-228600">
              <a:lnSpc>
                <a:spcPct val="110000"/>
              </a:lnSpc>
              <a:buFont typeface="+mj-lt"/>
              <a:buAutoNum type="alphaLcPeriod"/>
              <a:defRPr/>
            </a:pPr>
            <a:r>
              <a:rPr lang="es-US" sz="1200" dirty="0" smtClean="0">
                <a:solidFill>
                  <a:prstClr val="black"/>
                </a:solidFill>
              </a:rPr>
              <a:t>Consultorio del terapeuta</a:t>
            </a:r>
          </a:p>
          <a:p>
            <a:pPr defTabSz="938562">
              <a:defRPr/>
            </a:pPr>
            <a:r>
              <a:rPr lang="es-US" b="1" dirty="0" smtClean="0">
                <a:solidFill>
                  <a:prstClr val="black"/>
                </a:solidFill>
              </a:rPr>
              <a:t>RESPUESTA: a. </a:t>
            </a:r>
            <a:r>
              <a:rPr lang="es-US" dirty="0" smtClean="0">
                <a:solidFill>
                  <a:prstClr val="black"/>
                </a:solidFill>
              </a:rPr>
              <a:t>Entorno de cuidado primario</a:t>
            </a:r>
            <a:endParaRPr lang="es-US" dirty="0">
              <a:solidFill>
                <a:prstClr val="black"/>
              </a:solidFill>
              <a:ea typeface="ＭＳ Ｐゴシック" pitchFamily="7" charset="-128"/>
            </a:endParaRPr>
          </a:p>
          <a:p>
            <a:r>
              <a:rPr lang="es-US" sz="1200" b="0" i="0" kern="1200" dirty="0" smtClean="0">
                <a:solidFill>
                  <a:schemeClr val="tx1"/>
                </a:solidFill>
                <a:effectLst/>
                <a:latin typeface="+mn-lt"/>
              </a:rPr>
              <a:t>Los adultos con la Parte B (incluidas las embarazadas) que consumen alcohol pero no califican como dependientes al alcohol pueden obtener la prueba de detección. Si su médico de cuidado primario determina que está haciendo un mal uso del alcohol, puede obtener 4 breves sesiones de orientación presenciales por año (si se muestra competente y alerta durante la orientación). Un médico calificado u otro proveedor de atención primaria le proveerán el asesoramiento en un entorno de cuidado primario (como un consultorio médico).</a:t>
            </a:r>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66405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5960" y="4081346"/>
            <a:ext cx="6178271" cy="4829594"/>
          </a:xfrm>
        </p:spPr>
        <p:txBody>
          <a:bodyPr>
            <a:normAutofit fontScale="92500" lnSpcReduction="10000"/>
          </a:bodyPr>
          <a:lstStyle/>
          <a:p>
            <a:r>
              <a:rPr lang="es-US" sz="1100" dirty="0"/>
              <a:t>Medicare cubre una evaluación anual de depresión (hasta 15 minutos) para las personas con Medicare en entornos de cuidado primario que tienen apoyo de atención para la depresión asistido por el personal en el lugar para garantizar un diagnóstico preciso, un tratamiento eficaz y seguimiento. </a:t>
            </a:r>
          </a:p>
          <a:p>
            <a:r>
              <a:rPr lang="es-US" sz="1100" dirty="0"/>
              <a:t>Están disponibles varias herramientas para diagnosticar la depresión. CMS no identifica herramientas de detección específicas para diagnosticar la depresión. Por el contrario, la decisión de utilizar una herramienta específica está a cargo del médico clínico en el entorno de cuidado primario.</a:t>
            </a:r>
          </a:p>
          <a:p>
            <a:r>
              <a:rPr lang="es-US" sz="1100" dirty="0"/>
              <a:t>La cobertura está limitada a los servicios de diagnóstico y no incluye opciones de tratamiento para la depresión ni para ninguna enfermedad, complicación o afección crónica que surja de una depresión. Tampoco aborda intervenciones terapéuticas como farmacoterapia (tratamiento con medicamentos), terapias combinadas (orientación y medicamentos) u otros tipos de intervenciones para la depresión.</a:t>
            </a:r>
          </a:p>
          <a:p>
            <a:r>
              <a:rPr lang="es-US" sz="1100" dirty="0"/>
              <a:t>Entre las personas mayores de 65 años, una de cada seis sufre de depresión. La depresión en los adultos mayores se estima en el 25% de quienes padecen otras enfermedades, como cáncer, artritis, accidente cerebrovascular, enfermedad pulmonar crónica y enfermedad cardiovascular. Otros eventos estresantes, como la pérdida de amigos y de seres queridos, también son factores de riesgo para la depresión. Se pierden oportunidades de mejorar los resultados de salud cuando se subestima la enfermedad mental y no es tratada adecuadamente en el entorno de cuidado primario.</a:t>
            </a:r>
          </a:p>
          <a:p>
            <a:r>
              <a:rPr lang="es-US" sz="1100" dirty="0"/>
              <a:t>Los adultos mayores tienen el más alto riesgo de suicidio en todos los grupos etarios. Se estima que entre el 50 y el 75% de los adultos mayores que cometieron suicidio visitaron a su médico durante el mes anterior para atención médica general, y el 39% fue atendido durante la semana anterior a su muerte. Los síntomas de depresión grave que se experimentan casi todos los días incluyen, entre otros, sentirse triste o vacío,</a:t>
            </a:r>
            <a:r>
              <a:rPr lang="es-US" dirty="0" smtClean="0"/>
              <a:t> </a:t>
            </a:r>
            <a:r>
              <a:rPr lang="es-US" sz="1100" dirty="0" smtClean="0"/>
              <a:t>menos interés en las actividades diarias, pérdida o aumento de peso sin hacer dieta, menos capacidad para pensar o concentrarse, llanto, sentimiento de inutilidad, y pensamientos de muerte o suicidio.</a:t>
            </a:r>
          </a:p>
          <a:p>
            <a:r>
              <a:rPr lang="es-US" sz="1100" dirty="0"/>
              <a:t>No debe pagar nada por esta prueba si el médico u otro proveedor del cuidado de la salud calificado aceptan la asignación. Si le realizan la evaluación para detectar la depresión y otros servicios, es posible que tenga que pagar el 20% del monto aprobado por Medicare para el otro servicio y también es posible que se aplique el deducible de la Parte B</a:t>
            </a:r>
            <a:r>
              <a:rPr lang="es-US" sz="1100" dirty="0" smtClean="0"/>
              <a:t>.</a:t>
            </a:r>
          </a:p>
          <a:p>
            <a:r>
              <a:rPr lang="es-ES" sz="1100" dirty="0" smtClean="0"/>
              <a:t>Para obtener información sobre la cobertura de Medicare sobre exámenes de detección de depresión, visite https://es.medicare.gov/coverage/depression-screenings.html</a:t>
            </a:r>
          </a:p>
          <a:p>
            <a:endParaRPr lang="es-US" sz="110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89752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4973" y="3990649"/>
            <a:ext cx="6486045" cy="4907339"/>
          </a:xfrm>
        </p:spPr>
        <p:txBody>
          <a:bodyPr>
            <a:normAutofit fontScale="92500"/>
          </a:bodyPr>
          <a:lstStyle/>
          <a:p>
            <a:r>
              <a:rPr lang="es-ES" sz="1100" dirty="0" smtClean="0"/>
              <a:t>La diabetes es una enfermedad en la que su nivel de glucosa en sangre o azúcar es demasiado alto. La glucosa proviene de los alimentos que usted come. La insulina es una hormona que ayuda a la glucosa a entrar en sus células para darles energía.</a:t>
            </a:r>
          </a:p>
          <a:p>
            <a:r>
              <a:rPr lang="es-ES" sz="1100" dirty="0" smtClean="0"/>
              <a:t>Con la diabetes tipo 1, su cuerpo no produce insulina. Con la diabetes tipo 2, el tipo más común de diabetes, su cuerpo no produce ni usa bien la insulina. Sin suficiente insulina, la glucosa permanece en su sangre.</a:t>
            </a:r>
          </a:p>
          <a:p>
            <a:r>
              <a:rPr lang="es-ES" sz="1100" dirty="0" smtClean="0"/>
              <a:t>Con el tiempo, tener demasiada glucosa en la sangre puede causar problemas graves. Puede dañar sus ojos, riñones y nervios. La diabetes es la principal causa de ceguera adquirida entre los adultos en los Estados Unidos. La diabetes también puede causar enfermedades cardíacas, derrames cerebrales e incluso la necesidad de extirpar una extremidad.</a:t>
            </a:r>
          </a:p>
          <a:p>
            <a:r>
              <a:rPr lang="es-ES" sz="1100" dirty="0" smtClean="0"/>
              <a:t>Las personas en riesgo son aquellas con presión arterial alta, niveles altos de colesterol y triglicéridos, obesidad y antecedentes de niveles altos de azúcar en la sangre.</a:t>
            </a:r>
          </a:p>
          <a:p>
            <a:r>
              <a:rPr lang="es-ES" sz="1100" dirty="0" smtClean="0"/>
              <a:t>Medicare cubre los exámenes de detección de diabetes para todas las personas con Medicare con ciertos factores de riesgo para la diabetes o diagnosticados con prediabetes, como personas mayores de 65 años, con sobrepeso, antecedentes familiares de diabetes y antecedentes de diabetes gestacional o la entrega de un bebé que pesa más de 9 libras.</a:t>
            </a:r>
          </a:p>
          <a:p>
            <a:r>
              <a:rPr lang="es-ES" sz="1100" dirty="0" smtClean="0"/>
              <a:t>La prueba de detección de diabetes incluye una prueba de glucosa en sangre en ayunas.</a:t>
            </a:r>
          </a:p>
          <a:p>
            <a:r>
              <a:rPr lang="es-ES" sz="1100" dirty="0" smtClean="0"/>
              <a:t>Hable con su médico sobre la frecuencia con la que debe hacerse la prueba. Para las personas con prediabetes, Medicare cubre un máximo de 2 pruebas de detección de diabetes dentro de un período de 12 meses (pero con al menos 6 meses de diferencia). Para las personas sin diabetes, que no han sido diagnosticadas como pre-diabéticas o que nunca han sido examinadas, Medicare cubre una prueba de detección de diabetes dentro de un período de 12 meses. Un nivel normal de azúcar en sangre en ayunas es de 100 mg/</a:t>
            </a:r>
            <a:r>
              <a:rPr lang="es-ES" sz="1100" dirty="0" err="1" smtClean="0"/>
              <a:t>dL</a:t>
            </a:r>
            <a:r>
              <a:rPr lang="es-ES" sz="1100" dirty="0" smtClean="0"/>
              <a:t>. El diagnóstico de diabetes ocurre a 126 mg/</a:t>
            </a:r>
            <a:r>
              <a:rPr lang="es-ES" sz="1100" dirty="0" err="1" smtClean="0"/>
              <a:t>dL</a:t>
            </a:r>
            <a:r>
              <a:rPr lang="es-ES" sz="1100" dirty="0" smtClean="0"/>
              <a:t>, y una persona con lecturas de azúcar en sangre entre 101-125 mg/</a:t>
            </a:r>
            <a:r>
              <a:rPr lang="es-ES" sz="1100" dirty="0" err="1" smtClean="0"/>
              <a:t>dL</a:t>
            </a:r>
            <a:r>
              <a:rPr lang="es-ES" sz="1100" dirty="0" smtClean="0"/>
              <a:t> se considera pre-diabética.</a:t>
            </a:r>
          </a:p>
          <a:p>
            <a:r>
              <a:rPr lang="es-ES" sz="1100" dirty="0" smtClean="0"/>
              <a:t>Medicare brinda cobertura para exámenes de detección de diabetes como un beneficio de la Parte B de Medicare después de una referencia de un médico o proveedor calificado para una persona en riesgo de diabetes. Usted no paga nada por estas pruebas si el médico o proveedor de atención médica calificado acepta la asignación.</a:t>
            </a:r>
          </a:p>
          <a:p>
            <a:r>
              <a:rPr lang="es-ES" sz="1100" dirty="0" smtClean="0"/>
              <a:t>Para obtener información sobre la cobertura de Medicare sobre exámenes de detección de diabetes, visite https://es.medicare.gov/coverage/diabetes-screenings.html</a:t>
            </a:r>
            <a:endParaRPr lang="es-US" sz="110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051170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s-ES" dirty="0" smtClean="0"/>
              <a:t>El Programa de Prevención de la Diabetes de Medicare (MDPP) tiene como objetivo prevenir la diabetes tipo 2 entre las personas con Medicare que tienen prediabetes (los niveles de azúcar en la sangre son más altos que lo normal, pero no lo suficientemente altos como para ser diagnosticados como diabetes tipo 2).</a:t>
            </a:r>
          </a:p>
          <a:p>
            <a:r>
              <a:rPr lang="es-ES" dirty="0" smtClean="0"/>
              <a:t>El estudio del Programa de Prevención de la Diabetes (DPP) financiado por los Institutos Nacionales de Salud (NIH) descubrió que los cambios en el estilo de vida que producen una pérdida modesta de peso redujeron drásticamente el desarrollo de diabetes tipo 2 en personas con alto riesgo de contraer la enfermedad.</a:t>
            </a:r>
          </a:p>
          <a:p>
            <a:r>
              <a:rPr lang="es-ES" dirty="0" smtClean="0"/>
              <a:t>El objetivo principal del MDPP es una pérdida de peso de por lo menos un 5 por ciento entre los participantes.</a:t>
            </a:r>
          </a:p>
          <a:p>
            <a:pPr marL="171450" indent="-171450">
              <a:buFont typeface="Arial" panose="020B0604020202020204" pitchFamily="34" charset="0"/>
              <a:buChar char="•"/>
            </a:pPr>
            <a:r>
              <a:rPr lang="es-ES" dirty="0" smtClean="0"/>
              <a:t>Los proveedores MDPP (una organización que está inscrita en Medicare y pueden facturar los servicios MDPP brindados a personas elegibles con Medicare) brindan 12 meses de sesiones centrales con un coach, utilizando un plan de estudios aprobado por los CDC para brindar capacitación sobre cambios en la dieta, aumento de la actividad física, y estrategias de pérdida de peso</a:t>
            </a:r>
          </a:p>
          <a:p>
            <a:pPr marL="171450" indent="-171450">
              <a:buFont typeface="Arial" panose="020B0604020202020204" pitchFamily="34" charset="0"/>
              <a:buChar char="•"/>
            </a:pPr>
            <a:r>
              <a:rPr lang="es-ES" dirty="0" smtClean="0"/>
              <a:t>12 meses adicionales de sesiones de mantenimiento continuo para los participantes que cumplen con los objetivos de pérdida de peso y asistencia.</a:t>
            </a:r>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076347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9380" y="4081346"/>
            <a:ext cx="6451848" cy="4748620"/>
          </a:xfrm>
        </p:spPr>
        <p:txBody>
          <a:bodyPr>
            <a:normAutofit/>
          </a:bodyPr>
          <a:lstStyle/>
          <a:p>
            <a:pPr marL="0" indent="0">
              <a:buFont typeface="Arial" panose="020B0604020202020204" pitchFamily="34" charset="0"/>
              <a:buNone/>
            </a:pPr>
            <a:r>
              <a:rPr lang="es-ES" dirty="0" smtClean="0"/>
              <a:t>Las personas con Medicare son elegibles para el MDPP si son</a:t>
            </a:r>
          </a:p>
          <a:p>
            <a:pPr marL="171450" indent="-171450">
              <a:buFont typeface="Arial" panose="020B0604020202020204" pitchFamily="34" charset="0"/>
              <a:buChar char="•"/>
            </a:pPr>
            <a:r>
              <a:rPr lang="es-ES" dirty="0" smtClean="0"/>
              <a:t>Inscritos en Medicare Parte B</a:t>
            </a:r>
          </a:p>
          <a:p>
            <a:pPr marL="171450" indent="-171450">
              <a:buFont typeface="Arial" panose="020B0604020202020204" pitchFamily="34" charset="0"/>
              <a:buChar char="•"/>
            </a:pPr>
            <a:r>
              <a:rPr lang="es-ES" dirty="0" smtClean="0"/>
              <a:t>Tener un índice de masa corporal (IMC) de al menos 25, o al menos 23 si se identifica a sí mismo como asiático</a:t>
            </a:r>
          </a:p>
          <a:p>
            <a:pPr marL="171450" indent="-171450">
              <a:buFont typeface="Arial" panose="020B0604020202020204" pitchFamily="34" charset="0"/>
              <a:buChar char="•"/>
            </a:pPr>
            <a:r>
              <a:rPr lang="es-ES" dirty="0" smtClean="0"/>
              <a:t>Cumplir con uno de los siguientes 3 requisitos de análisis de sangre dentro de los 12 meses de la primera sesión principal:</a:t>
            </a:r>
          </a:p>
          <a:p>
            <a:pPr marL="228600" indent="-228600">
              <a:buFont typeface="+mj-lt"/>
              <a:buAutoNum type="arabicPeriod"/>
            </a:pPr>
            <a:r>
              <a:rPr lang="es-ES" dirty="0" smtClean="0"/>
              <a:t>Prueba de hemoglobina A1c con un valor entre 5.7 y 6.4%</a:t>
            </a:r>
          </a:p>
          <a:p>
            <a:pPr marL="228600" indent="-228600">
              <a:buFont typeface="+mj-lt"/>
              <a:buAutoNum type="arabicPeriod"/>
            </a:pPr>
            <a:r>
              <a:rPr lang="es-ES" dirty="0" smtClean="0"/>
              <a:t>Glucosa en plasma en ayunas de 110-125 mg/</a:t>
            </a:r>
            <a:r>
              <a:rPr lang="es-ES" dirty="0" err="1" smtClean="0"/>
              <a:t>dL</a:t>
            </a:r>
            <a:endParaRPr lang="es-ES" dirty="0" smtClean="0"/>
          </a:p>
          <a:p>
            <a:pPr marL="228600" indent="-228600">
              <a:buFont typeface="+mj-lt"/>
              <a:buAutoNum type="arabicPeriod"/>
            </a:pPr>
            <a:r>
              <a:rPr lang="es-ES" dirty="0" smtClean="0"/>
              <a:t>Glucosa en plasma de 2 horas de 140-199 mg/</a:t>
            </a:r>
            <a:r>
              <a:rPr lang="es-ES" dirty="0" err="1" smtClean="0"/>
              <a:t>dL</a:t>
            </a:r>
            <a:r>
              <a:rPr lang="es-ES" dirty="0" smtClean="0"/>
              <a:t> (prueba de tolerancia oral a la glucosa)</a:t>
            </a:r>
          </a:p>
          <a:p>
            <a:pPr marL="171450" indent="-171450">
              <a:buFont typeface="Arial" panose="020B0604020202020204" pitchFamily="34" charset="0"/>
              <a:buChar char="•"/>
            </a:pPr>
            <a:r>
              <a:rPr lang="es-ES" dirty="0" smtClean="0"/>
              <a:t>No tiene un diagnóstico previo de diabetes tipo 1 o tipo 2 (que no sea diabetes gestacional)</a:t>
            </a:r>
          </a:p>
          <a:p>
            <a:pPr marL="171450" indent="-171450">
              <a:buFont typeface="Arial" panose="020B0604020202020204" pitchFamily="34" charset="0"/>
              <a:buChar char="•"/>
            </a:pPr>
            <a:r>
              <a:rPr lang="es-ES" dirty="0" smtClean="0"/>
              <a:t>No tiene enfermedad renal en etapa terminal (ESRD)</a:t>
            </a:r>
          </a:p>
          <a:p>
            <a:pPr marL="0" indent="0">
              <a:buFont typeface="Arial" panose="020B0604020202020204" pitchFamily="34" charset="0"/>
              <a:buNone/>
            </a:pPr>
            <a:r>
              <a:rPr lang="es-ES" dirty="0" smtClean="0"/>
              <a:t>Para obtener información sobre la cobertura de Medicare en MDPP, visite go.CMS.gov/</a:t>
            </a:r>
            <a:r>
              <a:rPr lang="es-ES" dirty="0" err="1" smtClean="0"/>
              <a:t>mdpp</a:t>
            </a:r>
            <a:r>
              <a:rPr lang="es-ES" dirty="0" smtClean="0"/>
              <a:t>.</a:t>
            </a:r>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78579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smtClean="0"/>
              <a:t>Medicare Parte B cubre algunos suministros para la diabetes, incluidas las bombas de insulina, cuidado especial del pie y calzado terapéutico para personas con diabetes que los necesitan. </a:t>
            </a:r>
          </a:p>
          <a:p>
            <a:r>
              <a:rPr lang="es-US" dirty="0" smtClean="0"/>
              <a:t>La insulina asociada con una bomba de insulina está cubierta por Medicare Parte B. La insulina inyectable no asociada con el uso de una bomba de insulina está cubierta por la cobertura Medicare para medicamentos recetados (Parte D).</a:t>
            </a:r>
          </a:p>
          <a:p>
            <a:r>
              <a:rPr lang="es-US" dirty="0" smtClean="0"/>
              <a:t>En Medicare Original, usted paga 20% del monto aprobado por Medicare después del deducible anual de la Parte B para un glucómetro, lancetas y tiras reactivas.</a:t>
            </a:r>
          </a:p>
          <a:p>
            <a:r>
              <a:rPr lang="es-US" dirty="0" smtClean="0"/>
              <a:t>Medicare proporciona cobertura por suministros y equipo médico duradero (DME en inglés) relacionados con la diabetes como parte de un beneficio de Medicare Parte B. Se aplica el deducible y el </a:t>
            </a:r>
            <a:r>
              <a:rPr lang="es-US" dirty="0" err="1" smtClean="0"/>
              <a:t>coseguro</a:t>
            </a:r>
            <a:r>
              <a:rPr lang="es-US" dirty="0" smtClean="0"/>
              <a:t> o copago de Medicare Parte B. Si el proveedor no acepta la asignación, el monto que usted paga puede ser mayor. En este caso, Medicare le entregará un pago por el monto aprobado por Medicare.</a:t>
            </a:r>
          </a:p>
          <a:p>
            <a:r>
              <a:rPr lang="es-US" dirty="0" smtClean="0"/>
              <a:t>Los monitores continuos de la glucosa (CGM) controlan el nivel de glucosa de un paciente de forma constante (por ejemplo, cada 5 minutos). Algunos CGM terapéuticos aprobados por la FDA se consideran DME si se utilizan para reemplazar el monitor de glucosa en la sangre en la toma de decisiones para el tratamiento de la diabetes. Para obtener más información, consulte el reglamento 1682-R de los CMS, con fecha del 12 de enero de 2017, en </a:t>
            </a:r>
            <a:r>
              <a:rPr lang="es-US" u="sng" dirty="0" smtClean="0">
                <a:hlinkClick r:id="rId3"/>
              </a:rPr>
              <a:t>CMS.gov/</a:t>
            </a:r>
            <a:r>
              <a:rPr lang="es-US" u="sng" dirty="0" err="1" smtClean="0">
                <a:hlinkClick r:id="rId3"/>
              </a:rPr>
              <a:t>Regulations</a:t>
            </a:r>
            <a:r>
              <a:rPr lang="es-US" u="sng" dirty="0" smtClean="0">
                <a:hlinkClick r:id="rId3"/>
              </a:rPr>
              <a:t>-and-</a:t>
            </a:r>
            <a:r>
              <a:rPr lang="es-US" u="sng" dirty="0" err="1" smtClean="0">
                <a:hlinkClick r:id="rId3"/>
              </a:rPr>
              <a:t>Guidance</a:t>
            </a:r>
            <a:r>
              <a:rPr lang="es-US" u="sng" dirty="0" smtClean="0">
                <a:hlinkClick r:id="rId3"/>
              </a:rPr>
              <a:t>/</a:t>
            </a:r>
            <a:r>
              <a:rPr lang="es-US" u="sng" dirty="0" err="1" smtClean="0">
                <a:hlinkClick r:id="rId3"/>
              </a:rPr>
              <a:t>Guidance</a:t>
            </a:r>
            <a:r>
              <a:rPr lang="es-US" u="sng" dirty="0" smtClean="0">
                <a:hlinkClick r:id="rId3"/>
              </a:rPr>
              <a:t>/</a:t>
            </a:r>
            <a:r>
              <a:rPr lang="es-US" u="sng" dirty="0" err="1" smtClean="0">
                <a:hlinkClick r:id="rId3"/>
              </a:rPr>
              <a:t>Rulings</a:t>
            </a:r>
            <a:r>
              <a:rPr lang="es-US" u="sng" dirty="0" smtClean="0">
                <a:hlinkClick r:id="rId3"/>
              </a:rPr>
              <a:t>/</a:t>
            </a:r>
            <a:r>
              <a:rPr lang="es-US" u="sng" dirty="0" err="1" smtClean="0">
                <a:hlinkClick r:id="rId3"/>
              </a:rPr>
              <a:t>Downloads</a:t>
            </a:r>
            <a:r>
              <a:rPr lang="es-US" u="sng" dirty="0" smtClean="0">
                <a:hlinkClick r:id="rId3"/>
              </a:rPr>
              <a:t>/CMS1682R.pdf</a:t>
            </a:r>
            <a:r>
              <a:rPr lang="es-US" dirty="0" smtClean="0"/>
              <a:t>. </a:t>
            </a:r>
          </a:p>
          <a:p>
            <a:r>
              <a:rPr lang="es-US" dirty="0" smtClean="0"/>
              <a:t>Para obtener más información, revise la Cobertura Medicare de Servicios y Suministros para la Diabetes (Producto CMS n.º 11022) en </a:t>
            </a:r>
            <a:r>
              <a:rPr lang="es-US" sz="1200" u="sng" kern="1200" dirty="0" smtClean="0">
                <a:solidFill>
                  <a:schemeClr val="tx1"/>
                </a:solidFill>
                <a:effectLst/>
                <a:latin typeface="+mn-lt"/>
                <a:hlinkClick r:id="rId4"/>
              </a:rPr>
              <a:t>Medicare.gov/Pubs/</a:t>
            </a:r>
            <a:r>
              <a:rPr lang="es-US" sz="1200" u="sng" kern="1200" dirty="0" err="1" smtClean="0">
                <a:solidFill>
                  <a:schemeClr val="tx1"/>
                </a:solidFill>
                <a:effectLst/>
                <a:latin typeface="+mn-lt"/>
                <a:hlinkClick r:id="rId4"/>
              </a:rPr>
              <a:t>pdf</a:t>
            </a:r>
            <a:r>
              <a:rPr lang="es-US" sz="1200" u="sng" kern="1200" dirty="0" smtClean="0">
                <a:solidFill>
                  <a:schemeClr val="tx1"/>
                </a:solidFill>
                <a:effectLst/>
                <a:latin typeface="+mn-lt"/>
                <a:hlinkClick r:id="rId4"/>
              </a:rPr>
              <a:t>/11022-Medicare-Diabetes-Coverage.pdf</a:t>
            </a:r>
            <a:r>
              <a:rPr lang="es-US" dirty="0" smtClean="0"/>
              <a:t>.</a:t>
            </a:r>
          </a:p>
          <a:p>
            <a:endParaRPr lang="en-US" dirty="0"/>
          </a:p>
        </p:txBody>
      </p:sp>
    </p:spTree>
    <p:extLst>
      <p:ext uri="{BB962C8B-B14F-4D97-AF65-F5344CB8AC3E}">
        <p14:creationId xmlns:p14="http://schemas.microsoft.com/office/powerpoint/2010/main" val="256242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Esta sesión de Servicios Preventivos de Medicare debería ayudarlo a identificar:</a:t>
            </a:r>
          </a:p>
          <a:p>
            <a:pPr lvl="1"/>
            <a:r>
              <a:rPr lang="es-US" dirty="0" smtClean="0"/>
              <a:t>Qué servicios preventivos están cubiertos</a:t>
            </a:r>
          </a:p>
          <a:p>
            <a:pPr lvl="1"/>
            <a:r>
              <a:rPr lang="es-US" dirty="0" smtClean="0"/>
              <a:t>Quién es elegible para recibirlos</a:t>
            </a:r>
          </a:p>
          <a:p>
            <a:pPr marL="171450" marR="0" lvl="1" indent="-171450" algn="l" defTabSz="914400" rtl="0" eaLnBrk="1" fontAlgn="auto" latinLnBrk="0" hangingPunct="1">
              <a:spcBef>
                <a:spcPts val="600"/>
              </a:spcBef>
              <a:buClrTx/>
              <a:buSzTx/>
              <a:buFont typeface="Wingdings" panose="05000000000000000000" pitchFamily="2" charset="2"/>
              <a:buChar char="§"/>
              <a:tabLst/>
              <a:defRPr/>
            </a:pPr>
            <a:r>
              <a:rPr lang="es-US" dirty="0" smtClean="0"/>
              <a:t>Cuándo están cubiertos los servicios preventivos</a:t>
            </a:r>
          </a:p>
          <a:p>
            <a:pPr lvl="1"/>
            <a:r>
              <a:rPr lang="es-US" dirty="0" smtClean="0"/>
              <a:t>Cuánto paga</a:t>
            </a:r>
          </a:p>
          <a:p>
            <a:pPr lvl="1"/>
            <a:r>
              <a:rPr lang="es-US" dirty="0" smtClean="0"/>
              <a:t>Dónde obtener más información</a:t>
            </a: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270420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smtClean="0"/>
              <a:t>Medicare brinda cobertura de capacitación en autocontrol de diabetes para beneficiarios que han sido recientemente diagnosticados con diabetes, que tenían la confirmación de estar en riesgo de complicaciones por la diabetes, o que fueron diagnosticados previamente con diabetes antes de cumplir con los requisitos de elegibilidad de Medicare y desde entonces han resultado elegibles dentro del programa de Medicare.</a:t>
            </a:r>
          </a:p>
          <a:p>
            <a:r>
              <a:rPr lang="es-US" dirty="0" smtClean="0"/>
              <a:t>Medicare Parte B cubre hasta 10 horas de capacitación en autocontrol de pacientes ambulatorios con diabetes durante el año calendario. Incluye educación sobre la manera en que debe monitorear su azúcar en sangre, dieta, ejercicio y medicamentos. Usted debe obtener una orden de su médico o proveedor calificado que esté tratando su diabetes. </a:t>
            </a:r>
          </a:p>
          <a:p>
            <a:r>
              <a:rPr lang="es-US" dirty="0" smtClean="0"/>
              <a:t>Cada sesión dura un mínimo de 30 minutos y se imparte en un grupo de 2 a 20 personas. </a:t>
            </a:r>
          </a:p>
          <a:p>
            <a:pPr marL="0" lvl="1" indent="0">
              <a:buNone/>
            </a:pPr>
            <a:r>
              <a:rPr lang="es-US" dirty="0" smtClean="0"/>
              <a:t>Excepción: Usted puede realizar sesiones individuales si no hay ninguna sesión de grupo disponible, o si su médico o proveedor calificado dice que usted tiene necesidades especiales que le evitarían participar eficazmente en la capacitación grupal. </a:t>
            </a:r>
          </a:p>
          <a:p>
            <a:r>
              <a:rPr lang="es-US" dirty="0" smtClean="0"/>
              <a:t>También puede reunir los requisitos para hasta 2 horas de capacitación de seguimiento todos los años si se aplica alguna de las siguientes circunstancias:</a:t>
            </a:r>
          </a:p>
          <a:p>
            <a:pPr lvl="1"/>
            <a:r>
              <a:rPr lang="es-US" dirty="0" smtClean="0"/>
              <a:t>Su médico o proveedor calificado lo pidió como parte de su atención médica</a:t>
            </a:r>
          </a:p>
          <a:p>
            <a:pPr lvl="1"/>
            <a:r>
              <a:rPr lang="es-US" dirty="0" smtClean="0"/>
              <a:t>Se cumple un año calendario después del año en el que realizó su capacitación inicial</a:t>
            </a:r>
          </a:p>
          <a:p>
            <a:r>
              <a:rPr lang="es-US" dirty="0" smtClean="0"/>
              <a:t>Se aplica el deducible y el </a:t>
            </a:r>
            <a:r>
              <a:rPr lang="es-US" dirty="0" err="1" smtClean="0"/>
              <a:t>coseguro</a:t>
            </a:r>
            <a:r>
              <a:rPr lang="es-US" dirty="0" smtClean="0"/>
              <a:t> o copago de Medicare Parte B. Algunos proveedores deben aceptar la asignación.</a:t>
            </a:r>
          </a:p>
          <a:p>
            <a:r>
              <a:rPr lang="es-US" dirty="0" smtClean="0"/>
              <a:t>Medicare también cubre exámenes y tratamientos del pie si existe daño en los nervios producto de la diabetes y/o reúne ciertas condiciones. Usted paga 20% del monto aprobado por Medicare y aplica el deducible de la Parte B. En un entorno de paciente ambulatorio de hospital, usted también paga el copago del hospital.</a:t>
            </a:r>
          </a:p>
          <a:p>
            <a:r>
              <a:rPr lang="es-ES" dirty="0" smtClean="0"/>
              <a:t>Para obtener información sobre la cobertura de Medicare sobre suministros y servicios para la diabetes cubiertos, visite https://es.medicare.gov/coverage/diabetes-supplies-and-services.html</a:t>
            </a:r>
          </a:p>
          <a:p>
            <a:endParaRPr lang="en-US" dirty="0"/>
          </a:p>
        </p:txBody>
      </p:sp>
    </p:spTree>
    <p:extLst>
      <p:ext uri="{BB962C8B-B14F-4D97-AF65-F5344CB8AC3E}">
        <p14:creationId xmlns:p14="http://schemas.microsoft.com/office/powerpoint/2010/main" val="2082679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La Influenza, también conocida como gripe, es una enfermedad contagiosa causada por los virus de la influenza que generalmente ocurre durante los meses de invierno. Ataca las vías respiratorias en seres humanos (nariz, garganta y pulmones). La influenza puede conducir a neumonía.</a:t>
            </a:r>
          </a:p>
          <a:p>
            <a:r>
              <a:rPr lang="es-US" dirty="0" smtClean="0"/>
              <a:t>Medicare Parte B proporciona la cobertura de una vacuna contra la gripe estacional por temporada de gripe para todas las personas con Medicare. Esto puede significar que las personas con Medicare pueden recibir más de una vacuna contra la gripe estacional en un período de 12 meses. Medicare puede brindar cobertura para más de una vacuna contra la gripe estacional por temporada de gripe si un médico determina, y documenta en su historia clínica, que la vacuna adicional es razonable y necesaria por razones médicas. Por ejemplo, si alguien recibe una vacuna contra la gripe al final de la temporada de gripe, en enero de 2018, esa persona también puede estar cubierta si recibe una vacuna en octubre, noviembre o diciembre de 2018, ya que es el inicio de una nueva temporada de gripe.</a:t>
            </a:r>
          </a:p>
          <a:p>
            <a:r>
              <a:rPr lang="es-US" dirty="0" smtClean="0"/>
              <a:t>Usted no paga ningún coseguro ni deducible de la Parte B con Medicare Original por la vacuna si su proveedor del cuidado de la salud acepta la asignación.</a:t>
            </a:r>
          </a:p>
          <a:p>
            <a:endParaRPr lang="es-US" dirty="0" smtClean="0"/>
          </a:p>
          <a:p>
            <a:r>
              <a:rPr lang="es-ES" dirty="0" smtClean="0"/>
              <a:t>Para obtener información sobre la cobertura de Medicare con vacunas contra la gripe, visite https://es.medicare.gov/coverage/flu-shots.html</a:t>
            </a:r>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585317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2853" y="4082055"/>
            <a:ext cx="5904695" cy="4444133"/>
          </a:xfrm>
        </p:spPr>
        <p:txBody>
          <a:bodyPr/>
          <a:lstStyle/>
          <a:p>
            <a:pPr>
              <a:spcBef>
                <a:spcPts val="616"/>
              </a:spcBef>
            </a:pPr>
            <a:r>
              <a:rPr lang="es-US" dirty="0">
                <a:solidFill>
                  <a:prstClr val="black"/>
                </a:solidFill>
              </a:rPr>
              <a:t>El glaucoma es una enfermedad ocular causada por una presión ocular superior a la normal. En general daña el nervio óptico y es posible que se pierda gradualmente la vista sin tener síntomas. Puede producir ceguera, especialmente sin tratamiento. La mejor manera de protegerse que tienen las personas con alto riesgo de glaucoma es realizarse exámenes oculares periódicamente.</a:t>
            </a:r>
          </a:p>
          <a:p>
            <a:pPr>
              <a:spcBef>
                <a:spcPts val="616"/>
              </a:spcBef>
            </a:pPr>
            <a:r>
              <a:rPr lang="es-US" dirty="0">
                <a:solidFill>
                  <a:prstClr val="black"/>
                </a:solidFill>
              </a:rPr>
              <a:t>Se considera que usted tiene un alto riesgo de padecer glaucoma y es elegible para que Medicare cubra la prueba de detección de glaucoma si se aplican las siguientes circunstancias:</a:t>
            </a:r>
          </a:p>
          <a:p>
            <a:pPr marL="171091" lvl="2" indent="-171091">
              <a:spcBef>
                <a:spcPts val="616"/>
              </a:spcBef>
              <a:buFont typeface="Wingdings" pitchFamily="2" charset="2"/>
              <a:buChar char="§"/>
            </a:pPr>
            <a:r>
              <a:rPr lang="es-US" dirty="0">
                <a:solidFill>
                  <a:prstClr val="black"/>
                </a:solidFill>
              </a:rPr>
              <a:t>Tiene diabetes</a:t>
            </a:r>
          </a:p>
          <a:p>
            <a:pPr marL="171091" lvl="2" indent="-171091">
              <a:spcBef>
                <a:spcPts val="616"/>
              </a:spcBef>
              <a:buFont typeface="Wingdings" pitchFamily="2" charset="2"/>
              <a:buChar char="§"/>
            </a:pPr>
            <a:r>
              <a:rPr lang="es-US" dirty="0">
                <a:solidFill>
                  <a:prstClr val="black"/>
                </a:solidFill>
              </a:rPr>
              <a:t>Tiene un historial familiar de glaucoma</a:t>
            </a:r>
          </a:p>
          <a:p>
            <a:pPr marL="171091" lvl="2" indent="-171091">
              <a:spcBef>
                <a:spcPts val="616"/>
              </a:spcBef>
              <a:buFont typeface="Wingdings" pitchFamily="2" charset="2"/>
              <a:buChar char="§"/>
            </a:pPr>
            <a:r>
              <a:rPr lang="es-US" dirty="0">
                <a:solidFill>
                  <a:prstClr val="black"/>
                </a:solidFill>
              </a:rPr>
              <a:t>Es afroamericano y tiene 50 años o más</a:t>
            </a:r>
          </a:p>
          <a:p>
            <a:pPr marL="171091" lvl="2" indent="-171091">
              <a:spcBef>
                <a:spcPts val="616"/>
              </a:spcBef>
              <a:buFont typeface="Wingdings" pitchFamily="2" charset="2"/>
              <a:buChar char="§"/>
            </a:pPr>
            <a:r>
              <a:rPr lang="es-US" dirty="0">
                <a:solidFill>
                  <a:prstClr val="black"/>
                </a:solidFill>
              </a:rPr>
              <a:t>Es hispanoamericano y tiene 65 años o más</a:t>
            </a:r>
          </a:p>
          <a:p>
            <a:pPr>
              <a:spcBef>
                <a:spcPts val="616"/>
              </a:spcBef>
            </a:pPr>
            <a:r>
              <a:rPr lang="es-US" dirty="0">
                <a:solidFill>
                  <a:prstClr val="black"/>
                </a:solidFill>
              </a:rPr>
              <a:t>Un médico oftalmólogo con autorización legal del estado debe realizar la prueba. Usted paga el 20% del monto aprobado por Medicare, y se aplica el deducible de la Parte B para la consulta médica. En un entorno de paciente ambulatorio de hospital, usted paga un copago. </a:t>
            </a:r>
          </a:p>
          <a:p>
            <a:pPr>
              <a:spcBef>
                <a:spcPts val="616"/>
              </a:spcBef>
            </a:pPr>
            <a:r>
              <a:rPr lang="es-US" b="1" dirty="0">
                <a:solidFill>
                  <a:prstClr val="black"/>
                </a:solidFill>
              </a:rPr>
              <a:t>NOTA: </a:t>
            </a:r>
            <a:r>
              <a:rPr lang="es-US" dirty="0">
                <a:solidFill>
                  <a:prstClr val="black"/>
                </a:solidFill>
              </a:rPr>
              <a:t>Medicare no cubre la refracción ocular de rutina</a:t>
            </a:r>
            <a:r>
              <a:rPr lang="es-US" dirty="0" smtClean="0">
                <a:solidFill>
                  <a:prstClr val="black"/>
                </a:solidFill>
              </a:rPr>
              <a:t>.</a:t>
            </a:r>
          </a:p>
          <a:p>
            <a:pPr>
              <a:spcBef>
                <a:spcPts val="616"/>
              </a:spcBef>
            </a:pPr>
            <a:r>
              <a:rPr lang="es-ES" dirty="0" smtClean="0">
                <a:solidFill>
                  <a:prstClr val="black"/>
                </a:solidFill>
              </a:rPr>
              <a:t>Para obtener información sobre la cobertura de Medicare sobre pruebas de glaucoma, visite https://es.medicare.gov/coverage/glaucoma-tests.html</a:t>
            </a:r>
          </a:p>
          <a:p>
            <a:pPr>
              <a:spcBef>
                <a:spcPts val="616"/>
              </a:spcBef>
            </a:pPr>
            <a:endParaRPr lang="es-US"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83488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1767" y="4081346"/>
            <a:ext cx="6235266" cy="4748620"/>
          </a:xfrm>
        </p:spPr>
        <p:txBody>
          <a:bodyPr/>
          <a:lstStyle/>
          <a:p>
            <a:pPr eaLnBrk="0" fontAlgn="base" hangingPunct="0">
              <a:spcBef>
                <a:spcPts val="616"/>
              </a:spcBef>
            </a:pPr>
            <a:r>
              <a:rPr lang="es-US" dirty="0">
                <a:solidFill>
                  <a:prstClr val="black"/>
                </a:solidFill>
              </a:rPr>
              <a:t>La Hepatitis B es una enfermedad grave causada por el virus de la Hepatitis B (VHB). El virus puede afectar a las personas de todas las edades. La Hepatitis B ataca el hígado y puede causar infección crónica (para toda la vida) y generar cirrosis (cicatrices) en el hígado, cáncer de hígado, insuficiencia hepática y muerte.</a:t>
            </a:r>
          </a:p>
          <a:p>
            <a:pPr eaLnBrk="0" fontAlgn="base" hangingPunct="0">
              <a:spcBef>
                <a:spcPts val="616"/>
              </a:spcBef>
            </a:pPr>
            <a:r>
              <a:rPr lang="es-US" dirty="0">
                <a:solidFill>
                  <a:prstClr val="black"/>
                </a:solidFill>
              </a:rPr>
              <a:t>Medicare brinda cobertura para la vacuna contra la Hepatitis B (serie de inyecciones) y su administración para personas con Medicare con riesgo intermedio o alto de contraer VHB.</a:t>
            </a:r>
          </a:p>
          <a:p>
            <a:pPr eaLnBrk="0" fontAlgn="base" hangingPunct="0">
              <a:spcBef>
                <a:spcPts val="616"/>
              </a:spcBef>
            </a:pPr>
            <a:r>
              <a:rPr lang="es-US" dirty="0">
                <a:solidFill>
                  <a:prstClr val="black"/>
                </a:solidFill>
              </a:rPr>
              <a:t>Los grupos de alto riesgo identificados actualmente incluyen los siguientes:</a:t>
            </a:r>
          </a:p>
          <a:p>
            <a:pPr marL="111619" indent="-111619" eaLnBrk="0" fontAlgn="base" hangingPunct="0">
              <a:spcBef>
                <a:spcPts val="616"/>
              </a:spcBef>
              <a:buFont typeface="Wingdings" pitchFamily="2" charset="2"/>
              <a:buChar char="§"/>
            </a:pPr>
            <a:r>
              <a:rPr lang="es-US" dirty="0">
                <a:solidFill>
                  <a:prstClr val="black"/>
                </a:solidFill>
              </a:rPr>
              <a:t>Personas con Enfermedad Renal en Etapa Final (ESRD)</a:t>
            </a:r>
          </a:p>
          <a:p>
            <a:pPr marL="111619" indent="-111619" eaLnBrk="0" fontAlgn="base" hangingPunct="0">
              <a:spcBef>
                <a:spcPts val="616"/>
              </a:spcBef>
              <a:buFont typeface="Wingdings" pitchFamily="2" charset="2"/>
              <a:buChar char="§"/>
            </a:pPr>
            <a:r>
              <a:rPr lang="es-US" dirty="0">
                <a:solidFill>
                  <a:prstClr val="black"/>
                </a:solidFill>
              </a:rPr>
              <a:t>Personas con hemofilia que recibieron Factor VIII o IX </a:t>
            </a:r>
          </a:p>
          <a:p>
            <a:pPr marL="111619" indent="-111619" eaLnBrk="0" fontAlgn="base" hangingPunct="0">
              <a:spcBef>
                <a:spcPts val="616"/>
              </a:spcBef>
              <a:buFont typeface="Wingdings" pitchFamily="2" charset="2"/>
              <a:buChar char="§"/>
            </a:pPr>
            <a:r>
              <a:rPr lang="es-US" dirty="0">
                <a:solidFill>
                  <a:prstClr val="black"/>
                </a:solidFill>
              </a:rPr>
              <a:t>Personas con diabetes mellitus</a:t>
            </a:r>
          </a:p>
          <a:p>
            <a:pPr marL="111619" indent="-111619" eaLnBrk="0" fontAlgn="base" hangingPunct="0">
              <a:spcBef>
                <a:spcPts val="616"/>
              </a:spcBef>
              <a:buFont typeface="Wingdings" pitchFamily="2" charset="2"/>
              <a:buChar char="§"/>
            </a:pPr>
            <a:r>
              <a:rPr lang="es-US" dirty="0">
                <a:solidFill>
                  <a:prstClr val="black"/>
                </a:solidFill>
              </a:rPr>
              <a:t>Clientes de instituciones para personas con incapacidad del desarrollo</a:t>
            </a:r>
          </a:p>
          <a:p>
            <a:pPr marL="111619" indent="-111619" eaLnBrk="0" fontAlgn="base" hangingPunct="0">
              <a:spcBef>
                <a:spcPts val="616"/>
              </a:spcBef>
              <a:buFont typeface="Wingdings" pitchFamily="2" charset="2"/>
              <a:buChar char="§"/>
            </a:pPr>
            <a:r>
              <a:rPr lang="es-US" dirty="0">
                <a:solidFill>
                  <a:prstClr val="black"/>
                </a:solidFill>
              </a:rPr>
              <a:t>Personas que viven en la misma casa que un portador de VHB</a:t>
            </a:r>
          </a:p>
          <a:p>
            <a:pPr marL="111619" lvl="1" indent="-111619" eaLnBrk="0" fontAlgn="base" hangingPunct="0">
              <a:spcBef>
                <a:spcPts val="616"/>
              </a:spcBef>
            </a:pPr>
            <a:r>
              <a:rPr lang="es-US" dirty="0"/>
              <a:t>Hombres que mantienen relaciones sexuales con hombres </a:t>
            </a:r>
            <a:endParaRPr lang="es-US" dirty="0" smtClean="0"/>
          </a:p>
          <a:p>
            <a:pPr marL="111619" indent="-111619" eaLnBrk="0" fontAlgn="base" hangingPunct="0">
              <a:spcBef>
                <a:spcPts val="616"/>
              </a:spcBef>
              <a:buFont typeface="Wingdings" pitchFamily="2" charset="2"/>
              <a:buChar char="§"/>
            </a:pPr>
            <a:r>
              <a:rPr lang="es-US" dirty="0" smtClean="0">
                <a:solidFill>
                  <a:prstClr val="black"/>
                </a:solidFill>
              </a:rPr>
              <a:t>Usuarios </a:t>
            </a:r>
            <a:r>
              <a:rPr lang="es-US" dirty="0">
                <a:solidFill>
                  <a:prstClr val="black"/>
                </a:solidFill>
              </a:rPr>
              <a:t>de drogas ilegales inyectables</a:t>
            </a:r>
          </a:p>
          <a:p>
            <a:pPr eaLnBrk="0" fontAlgn="base" hangingPunct="0">
              <a:spcBef>
                <a:spcPts val="616"/>
              </a:spcBef>
            </a:pPr>
            <a:r>
              <a:rPr lang="es-US" dirty="0">
                <a:solidFill>
                  <a:prstClr val="black"/>
                </a:solidFill>
              </a:rPr>
              <a:t>Los grupos de riesgo intermedio identificados actualmente incluyen los siguientes:</a:t>
            </a:r>
          </a:p>
          <a:p>
            <a:pPr marL="116472" indent="-116472" eaLnBrk="0" fontAlgn="base" hangingPunct="0">
              <a:spcBef>
                <a:spcPts val="616"/>
              </a:spcBef>
              <a:buFont typeface="Wingdings" pitchFamily="2" charset="2"/>
              <a:buChar char="§"/>
            </a:pPr>
            <a:r>
              <a:rPr lang="es-US" dirty="0">
                <a:solidFill>
                  <a:prstClr val="black"/>
                </a:solidFill>
              </a:rPr>
              <a:t>Personal de instituciones para personas con incapacidad del desarrollo</a:t>
            </a:r>
          </a:p>
          <a:p>
            <a:pPr marL="116472" indent="-116472" eaLnBrk="0" fontAlgn="base" hangingPunct="0">
              <a:spcBef>
                <a:spcPts val="616"/>
              </a:spcBef>
              <a:buFont typeface="Wingdings" pitchFamily="2" charset="2"/>
              <a:buChar char="§"/>
            </a:pPr>
            <a:r>
              <a:rPr lang="es-US" dirty="0">
                <a:solidFill>
                  <a:prstClr val="black"/>
                </a:solidFill>
              </a:rPr>
              <a:t>Personal profesional de la salud que tiene contacto frecuente con sangre o fluidos corporales derivados de la sangre durante su trabajo de rutina</a:t>
            </a:r>
          </a:p>
          <a:p>
            <a:pPr eaLnBrk="0" fontAlgn="base" hangingPunct="0">
              <a:spcBef>
                <a:spcPts val="616"/>
              </a:spcBef>
            </a:pPr>
            <a:r>
              <a:rPr lang="es-US" dirty="0" smtClean="0">
                <a:solidFill>
                  <a:prstClr val="black"/>
                </a:solidFill>
              </a:rPr>
              <a:t>Las </a:t>
            </a:r>
            <a:r>
              <a:rPr lang="es-US" dirty="0">
                <a:solidFill>
                  <a:prstClr val="black"/>
                </a:solidFill>
              </a:rPr>
              <a:t>personas con Medicare Original no pagan copago ni deducible para esta vacuna si sus proveedores aceptan la asignación</a:t>
            </a:r>
            <a:r>
              <a:rPr lang="es-US" dirty="0" smtClean="0">
                <a:solidFill>
                  <a:prstClr val="black"/>
                </a:solidFill>
              </a:rPr>
              <a:t>.</a:t>
            </a:r>
          </a:p>
          <a:p>
            <a:pPr eaLnBrk="0" fontAlgn="base" hangingPunct="0">
              <a:spcBef>
                <a:spcPts val="616"/>
              </a:spcBef>
            </a:pPr>
            <a:endParaRPr lang="es-US" dirty="0" smtClean="0">
              <a:solidFill>
                <a:prstClr val="black"/>
              </a:solidFill>
            </a:endParaRPr>
          </a:p>
          <a:p>
            <a:pPr eaLnBrk="0" fontAlgn="base" hangingPunct="0">
              <a:spcBef>
                <a:spcPts val="616"/>
              </a:spcBef>
            </a:pPr>
            <a:r>
              <a:rPr lang="es-US" dirty="0" smtClean="0">
                <a:solidFill>
                  <a:prstClr val="black"/>
                </a:solidFill>
              </a:rPr>
              <a:t>Para obtener información sobre la cobertura de Medicare con vacunas contra la hepatitis B, visite https://es.medicare.gov/coverage/hepatitis-b-shots.html</a:t>
            </a:r>
          </a:p>
          <a:p>
            <a:pPr eaLnBrk="0" fontAlgn="base" hangingPunct="0">
              <a:spcBef>
                <a:spcPts val="616"/>
              </a:spcBef>
            </a:pPr>
            <a:endParaRPr lang="es-US"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833900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Medicare solo cubrirá las pruebas de detección de infección por el virus de la hepatitis B si están ordenadas por un médico de cuidado primario o un profesional en un entorno de atención primaria y cumplen con las siguientes condiciones:</a:t>
            </a:r>
          </a:p>
          <a:p>
            <a:pPr marL="171450" indent="-171450">
              <a:buFont typeface="Arial" panose="020B0604020202020204" pitchFamily="34" charset="0"/>
              <a:buChar char="•"/>
            </a:pPr>
            <a:r>
              <a:rPr lang="es-ES" dirty="0" smtClean="0"/>
              <a:t>Adolescentes asintomáticos no embarazadas y adultos con alto riesgo de infección por VHB</a:t>
            </a:r>
          </a:p>
          <a:p>
            <a:pPr marL="171450" indent="-171450">
              <a:buFont typeface="Arial" panose="020B0604020202020204" pitchFamily="34" charset="0"/>
              <a:buChar char="•"/>
            </a:pPr>
            <a:r>
              <a:rPr lang="es-ES" dirty="0" smtClean="0"/>
              <a:t>Anualmente, para individuos continuos de alto riesgo que no reciben la vacuna contra la Hepatitis B</a:t>
            </a:r>
          </a:p>
          <a:p>
            <a:pPr marL="171450" indent="-171450">
              <a:buFont typeface="Arial" panose="020B0604020202020204" pitchFamily="34" charset="0"/>
              <a:buChar char="•"/>
            </a:pPr>
            <a:r>
              <a:rPr lang="es-ES" dirty="0" smtClean="0"/>
              <a:t>Mujeres embarazadas en la primera visita prenatal para cada embarazo y re-exploración en el momento del parto para las personas con factores de riesgo nuevos o continuados</a:t>
            </a:r>
          </a:p>
          <a:p>
            <a:r>
              <a:rPr lang="es-ES" dirty="0" smtClean="0"/>
              <a:t>En Medicare Original, no hay costo si el médico o proveedor de atención médica calificado acepta la asignación.</a:t>
            </a:r>
            <a:endParaRPr lang="en-US" dirty="0"/>
          </a:p>
        </p:txBody>
      </p:sp>
    </p:spTree>
    <p:extLst>
      <p:ext uri="{BB962C8B-B14F-4D97-AF65-F5344CB8AC3E}">
        <p14:creationId xmlns:p14="http://schemas.microsoft.com/office/powerpoint/2010/main" val="537381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96376" y="4081346"/>
            <a:ext cx="6345056" cy="4444133"/>
          </a:xfrm>
        </p:spPr>
        <p:txBody>
          <a:bodyPr/>
          <a:lstStyle/>
          <a:p>
            <a:pPr lvl="0"/>
            <a:r>
              <a:rPr lang="es-US" dirty="0">
                <a:solidFill>
                  <a:prstClr val="black"/>
                </a:solidFill>
              </a:rPr>
              <a:t>El virus de la hepatitis C (VHC) produce una infección que ataca el hígado, y es la principal causa de enfermedad hepática crónica. La inflamación prolongada durante largos períodos de tiempo (usualmente décadas) puede causar cicatrices que se llaman cirrosis. Un hígado cirrótico no realiza las funciones hepáticas normales, lo que produce insuficiencia hepática. Los hígados cirróticos son más proclives a convertirse en cancerosos, y la insuficiencia hepática produce graves complicaciones, incluso la muerte.</a:t>
            </a:r>
          </a:p>
          <a:p>
            <a:pPr lvl="0"/>
            <a:r>
              <a:rPr lang="es-US" dirty="0">
                <a:solidFill>
                  <a:prstClr val="black"/>
                </a:solidFill>
              </a:rPr>
              <a:t>Este estudio está cubierto cuando lo indica un profesional de cuidado primario dentro de un entorno de cuidado primario para personas con Medicare que cumplen alguna de las siguientes condiciones:</a:t>
            </a:r>
          </a:p>
          <a:p>
            <a:pPr marL="514350" indent="-514350">
              <a:buFont typeface="+mj-lt"/>
              <a:buAutoNum type="arabicPeriod"/>
            </a:pPr>
            <a:r>
              <a:rPr lang="es-ES" sz="2400" dirty="0" smtClean="0"/>
              <a:t>De alto riesgo porque tiene un historial actual o pasado de uso ilícito de drogas inyectables</a:t>
            </a:r>
          </a:p>
          <a:p>
            <a:pPr marL="514350" indent="-514350">
              <a:buFont typeface="+mj-lt"/>
              <a:buAutoNum type="arabicPeriod"/>
            </a:pPr>
            <a:r>
              <a:rPr lang="es-ES" sz="2400" dirty="0" smtClean="0"/>
              <a:t>Tuvo una transfusión de sangre antes de 1992</a:t>
            </a:r>
          </a:p>
          <a:p>
            <a:pPr marL="514350" indent="-514350">
              <a:buFont typeface="+mj-lt"/>
              <a:buAutoNum type="arabicPeriod"/>
            </a:pPr>
            <a:r>
              <a:rPr lang="es-ES" sz="2400" dirty="0" smtClean="0"/>
              <a:t>Nacido entre 1945-1965</a:t>
            </a:r>
          </a:p>
          <a:p>
            <a:pPr marL="514350" indent="-514350">
              <a:buFont typeface="+mj-lt"/>
              <a:buAutoNum type="arabicPeriod"/>
            </a:pPr>
            <a:endParaRPr lang="es-ES" sz="2400" dirty="0" smtClean="0"/>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s-ES" sz="2400" dirty="0" smtClean="0"/>
              <a:t>Medicare también cubre exámenes anuales repetidos para ciertas personas en alto riesgo</a:t>
            </a:r>
          </a:p>
          <a:p>
            <a:pPr marL="158531" lvl="2" indent="0">
              <a:buNone/>
            </a:pPr>
            <a:r>
              <a:rPr lang="es-US" dirty="0" smtClean="0">
                <a:solidFill>
                  <a:prstClr val="black"/>
                </a:solidFill>
              </a:rPr>
              <a:t>Identificar </a:t>
            </a:r>
            <a:r>
              <a:rPr lang="es-US" dirty="0">
                <a:solidFill>
                  <a:prstClr val="black"/>
                </a:solidFill>
              </a:rPr>
              <a:t>la determinación de "alto riesgo de VHC" está a cargo del médico o profesional de cuidado primario que evalúa el historial del paciente, que forma parte de toda historia clínica completa, en general dentro de la consulta anual de "Bienestar", y se tiene en cuenta en el desarrollo de un plan de prevención integral. La historia clínica debe ser un reflejo del servicio suministrado.</a:t>
            </a:r>
          </a:p>
          <a:p>
            <a:pPr marL="0" lvl="2" indent="0">
              <a:buNone/>
            </a:pPr>
            <a:r>
              <a:rPr lang="es-US" dirty="0">
                <a:solidFill>
                  <a:prstClr val="black"/>
                </a:solidFill>
              </a:rPr>
              <a:t>No debe pagar nada por esta prueba de diagnóstico si el médico u otro proveedor de atención médica calificado aceptan la asignación. Medicare solo cubrirá las pruebas para detectar la hepatitis C si están indicadas por un médico o profesional de cuidado primario</a:t>
            </a:r>
            <a:r>
              <a:rPr lang="es-US" dirty="0" smtClean="0">
                <a:solidFill>
                  <a:prstClr val="black"/>
                </a:solidFill>
              </a:rPr>
              <a:t>. </a:t>
            </a:r>
            <a:r>
              <a:rPr lang="es-ES" dirty="0" smtClean="0">
                <a:solidFill>
                  <a:prstClr val="black"/>
                </a:solidFill>
              </a:rPr>
              <a:t>Para obtener información sobre la cobertura de Medicare sobre detección de hepatitis C, visite https://es.medicare.gov/coverage/hepatitis-c-screening-test.html  </a:t>
            </a:r>
            <a:endParaRPr lang="es-US"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226254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0874" y="3954347"/>
            <a:ext cx="6230679" cy="5011853"/>
          </a:xfrm>
        </p:spPr>
        <p:txBody>
          <a:bodyPr>
            <a:normAutofit fontScale="92500"/>
          </a:bodyPr>
          <a:lstStyle/>
          <a:p>
            <a:pPr lvl="0"/>
            <a:r>
              <a:rPr lang="es-US" sz="1100" dirty="0">
                <a:solidFill>
                  <a:prstClr val="black"/>
                </a:solidFill>
              </a:rPr>
              <a:t>El virus de la inmunodeficiencia humana (VIH) es el virus que causa el SIDA. El VIH ataca el sistema inmunológico destruyendo un tipo de glóbulos blancos que es vital para combatir las infecciones. Una vez infectado, el desarrollo de una enfermedad reconocible puede llevar años. Así, una persona puede estar infectada con VIH durante años antes de que se sospeche una afección médica. </a:t>
            </a:r>
          </a:p>
          <a:p>
            <a:pPr lvl="0" fontAlgn="base" hangingPunct="0"/>
            <a:r>
              <a:rPr lang="es-US" sz="1100" dirty="0">
                <a:solidFill>
                  <a:prstClr val="black"/>
                </a:solidFill>
              </a:rPr>
              <a:t>Salvo en el caso de las embarazadas, Medicare cubre una prueba voluntaria anual de VIH para beneficiarios entre los 15 y los 65 años sin tener en cuenta el riesgo percibido. Salvo en el caso de embarazadas, Medicare también cubrirá una prueba anual voluntaria para personas menores de 15 o mayores de 65 años que tengan un mayor riesgo de tener la infección.</a:t>
            </a:r>
            <a:endParaRPr lang="es-US" sz="1100" strike="sngStrike" dirty="0">
              <a:solidFill>
                <a:prstClr val="black"/>
              </a:solidFill>
            </a:endParaRPr>
          </a:p>
          <a:p>
            <a:pPr lvl="0"/>
            <a:r>
              <a:rPr lang="es-US" sz="1100" dirty="0" smtClean="0">
                <a:solidFill>
                  <a:prstClr val="black"/>
                </a:solidFill>
              </a:rPr>
              <a:t>Las siguientes personas se consideran con mayor riesgo de infección por VIH:</a:t>
            </a:r>
          </a:p>
          <a:p>
            <a:pPr lvl="1">
              <a:spcBef>
                <a:spcPts val="200"/>
              </a:spcBef>
            </a:pPr>
            <a:r>
              <a:rPr lang="es-US" sz="1100" dirty="0">
                <a:solidFill>
                  <a:prstClr val="black"/>
                </a:solidFill>
              </a:rPr>
              <a:t>Hombres que mantienen relaciones sexuales con hombres </a:t>
            </a:r>
          </a:p>
          <a:p>
            <a:pPr lvl="1">
              <a:spcBef>
                <a:spcPts val="200"/>
              </a:spcBef>
            </a:pPr>
            <a:r>
              <a:rPr lang="es-US" sz="1100" dirty="0">
                <a:solidFill>
                  <a:prstClr val="black"/>
                </a:solidFill>
              </a:rPr>
              <a:t>Hombres y mujeres que tienen relaciones sexuales sin protección </a:t>
            </a:r>
          </a:p>
          <a:p>
            <a:pPr lvl="1">
              <a:spcBef>
                <a:spcPts val="200"/>
              </a:spcBef>
            </a:pPr>
            <a:r>
              <a:rPr lang="es-US" sz="1100" dirty="0">
                <a:solidFill>
                  <a:prstClr val="black"/>
                </a:solidFill>
              </a:rPr>
              <a:t>Usuarios actuales o anteriores de drogas inyectables</a:t>
            </a:r>
          </a:p>
          <a:p>
            <a:pPr lvl="1">
              <a:spcBef>
                <a:spcPts val="200"/>
              </a:spcBef>
            </a:pPr>
            <a:r>
              <a:rPr lang="es-US" sz="1100" dirty="0">
                <a:solidFill>
                  <a:prstClr val="black"/>
                </a:solidFill>
              </a:rPr>
              <a:t>Hombres y mujeres que ofrecen sexo a cambio de dinero o drogas, o que tienen parejas sexuales que lo hacen</a:t>
            </a:r>
          </a:p>
          <a:p>
            <a:pPr lvl="1">
              <a:spcBef>
                <a:spcPts val="200"/>
              </a:spcBef>
            </a:pPr>
            <a:r>
              <a:rPr lang="es-US" sz="1100" dirty="0">
                <a:solidFill>
                  <a:prstClr val="black"/>
                </a:solidFill>
              </a:rPr>
              <a:t>Personas cuyas parejas sexuales anteriores o actuales fueron infectadas con VIH, son bisexuales o usuarios de drogas inyectables</a:t>
            </a:r>
          </a:p>
          <a:p>
            <a:pPr lvl="1">
              <a:spcBef>
                <a:spcPts val="200"/>
              </a:spcBef>
            </a:pPr>
            <a:r>
              <a:rPr lang="es-US" sz="1100" dirty="0">
                <a:solidFill>
                  <a:prstClr val="black"/>
                </a:solidFill>
              </a:rPr>
              <a:t>Personas que han adquirido o necesitan pruebas de otras enfermedades infecciosas de transmisión sexual</a:t>
            </a:r>
          </a:p>
          <a:p>
            <a:pPr lvl="1">
              <a:spcBef>
                <a:spcPts val="200"/>
              </a:spcBef>
            </a:pPr>
            <a:r>
              <a:rPr lang="es-US" sz="1100" dirty="0">
                <a:solidFill>
                  <a:prstClr val="black"/>
                </a:solidFill>
              </a:rPr>
              <a:t>Personas con historial de transfusión de sangre entre 1978 y 1985</a:t>
            </a:r>
          </a:p>
          <a:p>
            <a:pPr lvl="1">
              <a:spcBef>
                <a:spcPts val="200"/>
              </a:spcBef>
            </a:pPr>
            <a:r>
              <a:rPr lang="es-US" sz="1100" dirty="0">
                <a:solidFill>
                  <a:prstClr val="black"/>
                </a:solidFill>
              </a:rPr>
              <a:t>Personas que exigen la prueba de VIH a pesar de no informar ningún factor de riesgo individual</a:t>
            </a:r>
          </a:p>
          <a:p>
            <a:pPr lvl="1">
              <a:spcBef>
                <a:spcPts val="200"/>
              </a:spcBef>
            </a:pPr>
            <a:r>
              <a:rPr lang="es-US" sz="1100" dirty="0">
                <a:solidFill>
                  <a:prstClr val="black"/>
                </a:solidFill>
              </a:rPr>
              <a:t>Personas con nuevas parejas sexuales</a:t>
            </a:r>
          </a:p>
          <a:p>
            <a:pPr lvl="1">
              <a:spcBef>
                <a:spcPts val="200"/>
              </a:spcBef>
            </a:pPr>
            <a:r>
              <a:rPr lang="es-US" sz="1100" dirty="0">
                <a:solidFill>
                  <a:prstClr val="black"/>
                </a:solidFill>
              </a:rPr>
              <a:t>Personas cuyo historial médico individualizado, según la evaluación y documentación adecuadas de un profesional de la salud idóneo, indica un mayor riesgo de la enfermedad </a:t>
            </a:r>
          </a:p>
          <a:p>
            <a:pPr lvl="0"/>
            <a:r>
              <a:rPr lang="es-US" sz="1100" dirty="0">
                <a:solidFill>
                  <a:prstClr val="black"/>
                </a:solidFill>
              </a:rPr>
              <a:t>Para las beneficiarias de Medicare que están embarazadas, se cubren hasta 3 pruebas voluntarias durante el embarazo.</a:t>
            </a:r>
          </a:p>
          <a:p>
            <a:pPr lvl="0"/>
            <a:r>
              <a:rPr lang="es-US" sz="1100" dirty="0">
                <a:solidFill>
                  <a:prstClr val="black"/>
                </a:solidFill>
              </a:rPr>
              <a:t>No existe costo para la prueba, pero en general se debe pagar 20% de la cantidad aprobada por Medicare para la consulta médica. </a:t>
            </a:r>
            <a:endParaRPr lang="es-US" sz="1100" dirty="0" smtClean="0">
              <a:solidFill>
                <a:prstClr val="black"/>
              </a:solidFill>
            </a:endParaRPr>
          </a:p>
          <a:p>
            <a:pPr lvl="0"/>
            <a:r>
              <a:rPr lang="es-ES" sz="1100" dirty="0" smtClean="0">
                <a:solidFill>
                  <a:prstClr val="black"/>
                </a:solidFill>
              </a:rPr>
              <a:t>Para obtener información sobre la cobertura de Medicare sobre la detección del VIH, visite https://es.medicare.gov/coverage/hiv-screening.html</a:t>
            </a:r>
            <a:endParaRPr lang="es-US" sz="1100"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734520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eaLnBrk="0" fontAlgn="base" hangingPunct="0">
              <a:spcBef>
                <a:spcPct val="0"/>
              </a:spcBef>
              <a:spcAft>
                <a:spcPts val="611"/>
              </a:spcAft>
              <a:buFont typeface="Wingdings" pitchFamily="2" charset="2"/>
              <a:buChar char="§"/>
            </a:pPr>
            <a:r>
              <a:rPr lang="es-US" dirty="0">
                <a:solidFill>
                  <a:prstClr val="black"/>
                </a:solidFill>
              </a:rPr>
              <a:t>Medicare cubre la prueba de detección del cáncer de pulmón con tomografía computada de baja dosis (la máquina para radiografías estudia el cuerpo y utiliza dosis bajas de radiación para obtener imágenes detalladas de los pulmones) una vez por año para personas con Medicare que cumplen todos estos criterios:</a:t>
            </a:r>
          </a:p>
          <a:p>
            <a:pPr marL="285750" lvl="1" indent="-130175" eaLnBrk="0" fontAlgn="base" hangingPunct="0">
              <a:spcBef>
                <a:spcPct val="0"/>
              </a:spcBef>
              <a:spcAft>
                <a:spcPts val="611"/>
              </a:spcAft>
              <a:buFont typeface="Arial" panose="020B0604020202020204" pitchFamily="34" charset="0"/>
              <a:buChar char="•"/>
            </a:pPr>
            <a:r>
              <a:rPr lang="es-US" dirty="0">
                <a:solidFill>
                  <a:prstClr val="black"/>
                </a:solidFill>
              </a:rPr>
              <a:t>Tienen entre 55 y 77 años,</a:t>
            </a:r>
            <a:endParaRPr lang="es-US" dirty="0">
              <a:solidFill>
                <a:prstClr val="black"/>
              </a:solidFill>
              <a:ea typeface="ＭＳ Ｐゴシック" charset="-128"/>
            </a:endParaRPr>
          </a:p>
          <a:p>
            <a:pPr marL="285750" lvl="1" indent="-130175" eaLnBrk="0" fontAlgn="base" hangingPunct="0">
              <a:spcBef>
                <a:spcPct val="0"/>
              </a:spcBef>
              <a:spcAft>
                <a:spcPts val="611"/>
              </a:spcAft>
              <a:buFont typeface="Arial" panose="020B0604020202020204" pitchFamily="34" charset="0"/>
              <a:buChar char="•"/>
            </a:pPr>
            <a:r>
              <a:rPr lang="es-US" dirty="0">
                <a:solidFill>
                  <a:prstClr val="black"/>
                </a:solidFill>
              </a:rPr>
              <a:t>Son fumadores en la actualidad o dejaron de fumar en los últimos 15 años,</a:t>
            </a:r>
            <a:endParaRPr lang="es-US" dirty="0">
              <a:solidFill>
                <a:prstClr val="black"/>
              </a:solidFill>
              <a:ea typeface="ＭＳ Ｐゴシック" charset="-128"/>
            </a:endParaRPr>
          </a:p>
          <a:p>
            <a:pPr marL="285750" lvl="1" indent="-130175" eaLnBrk="0" fontAlgn="base" hangingPunct="0">
              <a:spcBef>
                <a:spcPct val="0"/>
              </a:spcBef>
              <a:spcAft>
                <a:spcPts val="611"/>
              </a:spcAft>
              <a:buFont typeface="Arial" panose="020B0604020202020204" pitchFamily="34" charset="0"/>
              <a:buChar char="•"/>
            </a:pPr>
            <a:r>
              <a:rPr lang="es-US" dirty="0">
                <a:solidFill>
                  <a:prstClr val="black"/>
                </a:solidFill>
              </a:rPr>
              <a:t>Tienen un historial de fumador de al menos 30 "años paquete" (un promedio de un paquete por día durante 30 años), y</a:t>
            </a:r>
            <a:endParaRPr lang="es-US" dirty="0">
              <a:solidFill>
                <a:prstClr val="black"/>
              </a:solidFill>
              <a:ea typeface="ＭＳ Ｐゴシック" charset="-128"/>
            </a:endParaRPr>
          </a:p>
          <a:p>
            <a:pPr marL="285750" lvl="1" indent="-130175" eaLnBrk="0" fontAlgn="base" hangingPunct="0">
              <a:spcBef>
                <a:spcPct val="0"/>
              </a:spcBef>
              <a:spcAft>
                <a:spcPts val="611"/>
              </a:spcAft>
              <a:buFont typeface="Arial" panose="020B0604020202020204" pitchFamily="34" charset="0"/>
              <a:buChar char="•"/>
            </a:pPr>
            <a:r>
              <a:rPr lang="es-US" dirty="0">
                <a:solidFill>
                  <a:prstClr val="black"/>
                </a:solidFill>
              </a:rPr>
              <a:t>Tienen una orden escrita del médico o de un profesional no médico calificado </a:t>
            </a:r>
            <a:endParaRPr lang="es-US" dirty="0">
              <a:solidFill>
                <a:prstClr val="black"/>
              </a:solidFill>
              <a:ea typeface="ＭＳ Ｐゴシック" charset="-128"/>
            </a:endParaRPr>
          </a:p>
          <a:p>
            <a:pPr marL="457200" lvl="2" indent="-161925" eaLnBrk="0" fontAlgn="base" hangingPunct="0">
              <a:spcBef>
                <a:spcPct val="0"/>
              </a:spcBef>
              <a:spcAft>
                <a:spcPts val="611"/>
              </a:spcAft>
              <a:buSzPct val="50000"/>
              <a:buFont typeface="Wingdings" panose="05000000000000000000" pitchFamily="2" charset="2"/>
              <a:buChar char="q"/>
              <a:tabLst>
                <a:tab pos="514350" algn="l"/>
              </a:tabLst>
            </a:pPr>
            <a:r>
              <a:rPr lang="es-US" dirty="0">
                <a:solidFill>
                  <a:prstClr val="black"/>
                </a:solidFill>
              </a:rPr>
              <a:t>Antes de realizar su primera prueba de detección de cáncer de pulmón, es necesario que programe una cita con el médico para analizar los riesgos y beneficios de este tipo de prueba de detección. Usted y su médico pueden decidir si la prueba de detección de cáncer de pulmón es adecuada para usted. </a:t>
            </a:r>
          </a:p>
          <a:p>
            <a:pPr eaLnBrk="0" fontAlgn="base" hangingPunct="0">
              <a:spcBef>
                <a:spcPct val="0"/>
              </a:spcBef>
              <a:spcAft>
                <a:spcPts val="611"/>
              </a:spcAft>
            </a:pPr>
            <a:r>
              <a:rPr lang="es-US" dirty="0">
                <a:solidFill>
                  <a:prstClr val="black"/>
                </a:solidFill>
              </a:rPr>
              <a:t>No debe pagar nada por este servicio si el médico u otro proveedor de cuidado primario calificado aceptan la asignación.</a:t>
            </a:r>
            <a:endParaRPr lang="es-US" i="1" dirty="0">
              <a:solidFill>
                <a:prstClr val="black"/>
              </a:solidFill>
              <a:ea typeface="ＭＳ Ｐゴシック" charset="-128"/>
            </a:endParaRPr>
          </a:p>
          <a:p>
            <a:r>
              <a:rPr lang="es-ES" b="0" dirty="0" smtClean="0"/>
              <a:t>Para obtener información sobre la cobertura de Medicare sobre detección de cáncer de pulmón, visitehttps://es.medicare.gov/coverage/lung-cancer-screening.html </a:t>
            </a:r>
            <a:endParaRPr lang="es-US" b="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855733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eaLnBrk="0" fontAlgn="base" hangingPunct="0">
              <a:spcBef>
                <a:spcPct val="0"/>
              </a:spcBef>
              <a:spcAft>
                <a:spcPts val="611"/>
              </a:spcAft>
            </a:pPr>
            <a:r>
              <a:rPr lang="es-US" dirty="0" smtClean="0">
                <a:solidFill>
                  <a:prstClr val="black"/>
                </a:solidFill>
              </a:rPr>
              <a:t>Medicare Parte B cubre servicios de terapia médica de nutrición (MNT en inglés) y ciertos servicios relacionados. Un especialista o profesional en nutrición, que cumple con ciertos requisitos, puede brindar estos servicios, que pueden incluir una evaluación inicial de nutrición y estilo de vida, orientación nutricional personalizada y visitas de seguimiento para evaluar el progreso para controlar su dieta.</a:t>
            </a:r>
          </a:p>
          <a:p>
            <a:pPr eaLnBrk="0" fontAlgn="base" hangingPunct="0">
              <a:spcBef>
                <a:spcPct val="0"/>
              </a:spcBef>
              <a:spcAft>
                <a:spcPts val="611"/>
              </a:spcAft>
            </a:pPr>
            <a:r>
              <a:rPr lang="es-US" dirty="0" smtClean="0">
                <a:solidFill>
                  <a:prstClr val="black"/>
                </a:solidFill>
              </a:rPr>
              <a:t>Si usted se encuentra en un área rural, quizás un especialista u otro profesional en nutrición en otro lugar puede brindar MNT a través de telesalud. </a:t>
            </a:r>
          </a:p>
          <a:p>
            <a:pPr eaLnBrk="0" fontAlgn="base" hangingPunct="0">
              <a:spcBef>
                <a:spcPct val="0"/>
              </a:spcBef>
              <a:spcAft>
                <a:spcPts val="611"/>
              </a:spcAft>
            </a:pPr>
            <a:r>
              <a:rPr lang="es-US" dirty="0" smtClean="0">
                <a:solidFill>
                  <a:prstClr val="black"/>
                </a:solidFill>
              </a:rPr>
              <a:t>Si usted recibe diálisis en un centro de diálisis, Medicare cubre MNT como parte de su atención general por diálisis.</a:t>
            </a:r>
            <a:endParaRPr lang="es-US" dirty="0">
              <a:solidFill>
                <a:prstClr val="black"/>
              </a:solidFill>
              <a:ea typeface="ＭＳ Ｐゴシック" charset="-128"/>
            </a:endParaRPr>
          </a:p>
          <a:p>
            <a:pPr eaLnBrk="0" fontAlgn="base" hangingPunct="0">
              <a:spcBef>
                <a:spcPct val="0"/>
              </a:spcBef>
              <a:spcAft>
                <a:spcPts val="611"/>
              </a:spcAft>
            </a:pPr>
            <a:r>
              <a:rPr lang="es-US" dirty="0">
                <a:solidFill>
                  <a:prstClr val="black"/>
                </a:solidFill>
              </a:rPr>
              <a:t>Las personas con la Parte B que cumplen con al menos una de estas condiciones son elegibles:</a:t>
            </a:r>
            <a:endParaRPr lang="es-US" dirty="0">
              <a:solidFill>
                <a:prstClr val="black"/>
              </a:solidFill>
              <a:ea typeface="ＭＳ Ｐゴシック" charset="-128"/>
            </a:endParaRPr>
          </a:p>
          <a:p>
            <a:pPr marL="171450" indent="-171450" eaLnBrk="0" fontAlgn="base" hangingPunct="0">
              <a:spcBef>
                <a:spcPct val="0"/>
              </a:spcBef>
              <a:spcAft>
                <a:spcPts val="611"/>
              </a:spcAft>
              <a:buFont typeface="Wingdings" pitchFamily="2" charset="2"/>
              <a:buChar char="§"/>
            </a:pPr>
            <a:r>
              <a:rPr lang="es-US" dirty="0">
                <a:solidFill>
                  <a:prstClr val="black"/>
                </a:solidFill>
              </a:rPr>
              <a:t>Tener diabetes</a:t>
            </a:r>
          </a:p>
          <a:p>
            <a:pPr marL="171450" indent="-171450" eaLnBrk="0" fontAlgn="base" hangingPunct="0">
              <a:spcBef>
                <a:spcPct val="0"/>
              </a:spcBef>
              <a:spcAft>
                <a:spcPts val="611"/>
              </a:spcAft>
              <a:buFont typeface="Wingdings" pitchFamily="2" charset="2"/>
              <a:buChar char="§"/>
            </a:pPr>
            <a:r>
              <a:rPr lang="es-US" dirty="0">
                <a:solidFill>
                  <a:prstClr val="black"/>
                </a:solidFill>
              </a:rPr>
              <a:t>Tener enfermedad hepática</a:t>
            </a:r>
          </a:p>
          <a:p>
            <a:pPr marL="171450" indent="-171450" eaLnBrk="0" fontAlgn="base" hangingPunct="0">
              <a:spcBef>
                <a:spcPct val="0"/>
              </a:spcBef>
              <a:spcAft>
                <a:spcPts val="611"/>
              </a:spcAft>
              <a:buFont typeface="Wingdings" pitchFamily="2" charset="2"/>
              <a:buChar char="§"/>
            </a:pPr>
            <a:r>
              <a:rPr lang="es-US" dirty="0">
                <a:solidFill>
                  <a:prstClr val="black"/>
                </a:solidFill>
              </a:rPr>
              <a:t>Haber sido sometido a un trasplante hepático en los últimos 36 meses</a:t>
            </a:r>
          </a:p>
          <a:p>
            <a:pPr marL="0" indent="0" eaLnBrk="0" fontAlgn="base" hangingPunct="0">
              <a:spcBef>
                <a:spcPct val="0"/>
              </a:spcBef>
              <a:spcAft>
                <a:spcPts val="611"/>
              </a:spcAft>
              <a:buFont typeface="Wingdings" pitchFamily="2" charset="2"/>
              <a:buNone/>
            </a:pPr>
            <a:r>
              <a:rPr lang="es-US" dirty="0" smtClean="0">
                <a:solidFill>
                  <a:prstClr val="black"/>
                </a:solidFill>
              </a:rPr>
              <a:t>Las personas con la Parte B deben haber sido referidos por su médico o un profesional no médico calificado para el servicio.</a:t>
            </a:r>
            <a:r>
              <a:rPr lang="es-US" dirty="0" smtClean="0"/>
              <a:t> </a:t>
            </a:r>
            <a:r>
              <a:rPr lang="es-US" dirty="0" smtClean="0">
                <a:solidFill>
                  <a:prstClr val="black"/>
                </a:solidFill>
              </a:rPr>
              <a:t>No debe pagar nada por estos servicios si el médico u otro proveedor de cuidado médico calificado aceptan la asignación.</a:t>
            </a:r>
          </a:p>
          <a:p>
            <a:pPr marL="0" indent="0" eaLnBrk="0" fontAlgn="base" hangingPunct="0">
              <a:spcBef>
                <a:spcPct val="0"/>
              </a:spcBef>
              <a:spcAft>
                <a:spcPts val="611"/>
              </a:spcAft>
              <a:buFont typeface="Wingdings" pitchFamily="2" charset="2"/>
              <a:buNone/>
            </a:pPr>
            <a:endParaRPr lang="es-US" dirty="0" smtClean="0">
              <a:solidFill>
                <a:prstClr val="black"/>
              </a:solidFill>
              <a:ea typeface="ＭＳ Ｐゴシック" charset="-128"/>
            </a:endParaRPr>
          </a:p>
          <a:p>
            <a:pPr marL="0" indent="0" eaLnBrk="0" fontAlgn="base" hangingPunct="0">
              <a:spcBef>
                <a:spcPct val="0"/>
              </a:spcBef>
              <a:spcAft>
                <a:spcPts val="611"/>
              </a:spcAft>
              <a:buFont typeface="Wingdings" pitchFamily="2" charset="2"/>
              <a:buNone/>
            </a:pPr>
            <a:r>
              <a:rPr lang="es-ES" dirty="0" smtClean="0">
                <a:solidFill>
                  <a:prstClr val="black"/>
                </a:solidFill>
                <a:ea typeface="ＭＳ Ｐゴシック" charset="-128"/>
              </a:rPr>
              <a:t>Para obtener información sobre la cobertura de Medicare sobre terapia nutricional médica, visite https://es.medicare.gov/coverage/nutrition-therapy-services.html</a:t>
            </a:r>
            <a:endParaRPr lang="es-US" dirty="0" smtClean="0">
              <a:solidFill>
                <a:prstClr val="black"/>
              </a:solidFill>
              <a:ea typeface="ＭＳ Ｐゴシック" charset="-128"/>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199210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8000" y="4081346"/>
            <a:ext cx="6067425" cy="5062654"/>
          </a:xfrm>
        </p:spPr>
        <p:txBody>
          <a:bodyPr>
            <a:normAutofit fontScale="85000" lnSpcReduction="20000"/>
          </a:bodyPr>
          <a:lstStyle/>
          <a:p>
            <a:r>
              <a:rPr lang="es-US" sz="1100" dirty="0"/>
              <a:t>La evidencia clínica indica que la terapia conductual intensiva para la obesidad, definida como un índice de masa corporal (IMC) de ≥ 30 kg/m2, es razonable y necesaria para la prevención o la detección temprana de enfermedades o incapacidades. Es adecuada para personas con derecho a recibir los beneficios de la Parte A o inscritas en la Parte B. Medicare puede cubrir hasta 22 sesiones de orientación intensiva presencial durante un período de 12 meses.</a:t>
            </a:r>
          </a:p>
          <a:p>
            <a:r>
              <a:rPr lang="es-US" sz="1100" dirty="0"/>
              <a:t>La terapia conductual intensiva para la obesidad consiste en lo siguiente:</a:t>
            </a:r>
          </a:p>
          <a:p>
            <a:pPr lvl="1"/>
            <a:r>
              <a:rPr lang="es-US" sz="1100" dirty="0"/>
              <a:t>Evaluación de obesidad en adultos usando mediciones de IMC calculado a partir de dividir el peso en kilogramos por el cuadrado de la altura en metros (se expresa en kg/m2)</a:t>
            </a:r>
            <a:r>
              <a:rPr lang="en-US" sz="1100" dirty="0"/>
              <a:t>	</a:t>
            </a:r>
          </a:p>
          <a:p>
            <a:pPr lvl="1"/>
            <a:r>
              <a:rPr lang="es-US" sz="1100" dirty="0"/>
              <a:t>Evaluación alimentaria (nutricional)</a:t>
            </a:r>
          </a:p>
          <a:p>
            <a:pPr lvl="1"/>
            <a:r>
              <a:rPr lang="es-US" sz="1100" dirty="0"/>
              <a:t>Terapia y orientación conductual intensivas para promover la pérdida de peso sostenida a través de intervenciones de alta intensidad con dietas y ejercicio</a:t>
            </a:r>
          </a:p>
          <a:p>
            <a:r>
              <a:rPr lang="es-US" sz="1100" dirty="0"/>
              <a:t>Para personas con Medicare con obesidad, que sean competentes y estén alertas al momento de ofrecer la orientación, y cuando este servicio sea provisto por un médico u otro profesional de cuidado primario calificado en un entorno de cuidado primario, CMS cubre una consulta presencial</a:t>
            </a:r>
          </a:p>
          <a:p>
            <a:pPr lvl="1"/>
            <a:r>
              <a:rPr lang="es-US" sz="1100" dirty="0"/>
              <a:t>Una vez por semana durante el primer mes </a:t>
            </a:r>
          </a:p>
          <a:p>
            <a:pPr lvl="1"/>
            <a:r>
              <a:rPr lang="es-US" sz="1100" dirty="0"/>
              <a:t>Semana de por medio del mes 2 al 6</a:t>
            </a:r>
          </a:p>
          <a:p>
            <a:pPr lvl="1"/>
            <a:r>
              <a:rPr lang="es-US" sz="1100" dirty="0"/>
              <a:t>Una vez por mes del mes 7 al 12, si el beneficiario cumple con el requisito de pérdida de peso de 3 kg (6.6 libras) según lo indicado a continuación</a:t>
            </a:r>
          </a:p>
          <a:p>
            <a:r>
              <a:rPr lang="es-US" sz="1100" dirty="0"/>
              <a:t>En la visita del mes 6, se debe realizar una reevaluación de la obesidad y una determinación de la cantidad de peso perdido. Para ser elegible para más visitas presenciales una vez por mes por 6 meses adicionales, las personas deben haber logrado reducir por lo menos 3 kg (6.6 libras) de peso en el transcurso de los primeros 6 meses de tratamiento intensivo. </a:t>
            </a:r>
            <a:endParaRPr lang="es-US" sz="1100" dirty="0" smtClean="0"/>
          </a:p>
          <a:p>
            <a:r>
              <a:rPr lang="es-US" sz="1100" dirty="0" smtClean="0"/>
              <a:t>Esta </a:t>
            </a:r>
            <a:r>
              <a:rPr lang="es-US" sz="1100" dirty="0"/>
              <a:t>determinación debe estar documentada en los registros del consultorio del médico para los beneficiarios aplicables, conforme a la práctica habitual. Para quienes no logran bajar por lo menos 3 kg durante los primeros 6 meses de tratamiento intensivo, se indica una reevaluación de su predisposición al cambio y del IMC después de un período adicional de 6 meses</a:t>
            </a:r>
            <a:r>
              <a:rPr lang="es-US" sz="1100" dirty="0" smtClean="0"/>
              <a:t>.</a:t>
            </a:r>
          </a:p>
          <a:p>
            <a:endParaRPr lang="es-US" sz="1100" dirty="0" smtClean="0"/>
          </a:p>
          <a:p>
            <a:r>
              <a:rPr lang="es-ES" sz="1100" dirty="0" smtClean="0"/>
              <a:t>Este asesoramiento puede estar cubierto si lo obtiene en un entorno de cuidado primario (como un consultorio médico), donde puede coordinarse con su otro cuidado y un plan de prevención personalizado. No hay costo si el médico o proveedor de atención médica calificado acepta la asignación.</a:t>
            </a:r>
          </a:p>
          <a:p>
            <a:r>
              <a:rPr lang="es-ES" sz="1100" dirty="0" smtClean="0"/>
              <a:t>Para obtener información sobre la cobertura de Medicare sobre exámenes y asesoramiento de obesidad, visite https://es.medicare.gov/coverage/obesity-screening-and-counseling.html.</a:t>
            </a:r>
          </a:p>
          <a:p>
            <a:endParaRPr lang="es-ES" sz="1100"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s-ES" sz="1100" dirty="0" smtClean="0"/>
              <a:t>Para</a:t>
            </a:r>
            <a:r>
              <a:rPr lang="es-ES" sz="1100" baseline="0" dirty="0" smtClean="0"/>
              <a:t> más información, visite </a:t>
            </a:r>
            <a:r>
              <a:rPr lang="en-US" sz="1100" u="sng" dirty="0" smtClean="0">
                <a:hlinkClick r:id="rId3"/>
              </a:rPr>
              <a:t>CMS.gov/Outreach-and-Education/Medicare-Learning-Network-MLN/</a:t>
            </a:r>
            <a:r>
              <a:rPr lang="en-US" sz="1100" u="sng" dirty="0" err="1" smtClean="0">
                <a:hlinkClick r:id="rId3"/>
              </a:rPr>
              <a:t>MLNMattersArticles</a:t>
            </a:r>
            <a:r>
              <a:rPr lang="en-US" sz="1100" u="sng" dirty="0" smtClean="0">
                <a:hlinkClick r:id="rId3"/>
              </a:rPr>
              <a:t>/downloads/MM7641.pdf</a:t>
            </a:r>
            <a:r>
              <a:rPr lang="en-US" sz="1100" dirty="0" smtClean="0"/>
              <a:t>.</a:t>
            </a:r>
          </a:p>
          <a:p>
            <a:endParaRPr lang="es-US" sz="110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98327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Los servicios preventivos pueden detectar los problemas de salud a tiempo, cuando mejor funciona el tratamiento. Medicare Parte B cubre servicios preventivos como pruebas de detección, consultas de bienestar, pruebas de laboratorio y vacunas para ayudar a prevenir, detectar y tratar problemas de salud. </a:t>
            </a:r>
          </a:p>
          <a:p>
            <a:r>
              <a:rPr lang="es-US" dirty="0" smtClean="0"/>
              <a:t>Debe tener Medicare Parte B para que Medicare cubra estos servicios.</a:t>
            </a:r>
          </a:p>
          <a:p>
            <a:r>
              <a:rPr lang="es-US" dirty="0" smtClean="0"/>
              <a:t>Estos servicios están cubiertos sin importar si tiene cobertura de Medicare Original, un Plan de Medicare Advantage (MA en inglés) u otro tipo de plan de salud de Medicare. Sin embargo, las normas sobre la cantidad que usted debe pagar por estos servicios pueden variar. Un plan de salud de Medicare es un plan ofrecido por una empresa privada que tiene un contrato con Medicare para ofrecerle los beneficios de las Partes A y B (y algunas veces los de la Parte D) a las personas con Medicare inscritas en el plan. Los planes de salud de Medicare incluyen los planes de MA, Planes de Costos Medicare, los programas piloto/de prueba y los Programas de Cuidado Integral para Ancianos (PACE en inglés). </a:t>
            </a:r>
          </a:p>
          <a:p>
            <a:r>
              <a:rPr lang="es-US" dirty="0" smtClean="0"/>
              <a:t>Hable con su médico acerca de qué servicios preventivos necesita, con qué frecuencia los necesita para mantenerse sano, y si cumple con los criterios de cobertura basados en su edad, género e historia clínica. </a:t>
            </a: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513073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39" y="4081346"/>
            <a:ext cx="5768207" cy="4627912"/>
          </a:xfrm>
        </p:spPr>
        <p:txBody>
          <a:bodyPr>
            <a:normAutofit fontScale="92500" lnSpcReduction="10000"/>
          </a:bodyPr>
          <a:lstStyle/>
          <a:p>
            <a:r>
              <a:rPr lang="es-ES" dirty="0" smtClean="0"/>
              <a:t>La Parte B de Medicare cubre una vacuna </a:t>
            </a:r>
            <a:r>
              <a:rPr lang="es-ES" dirty="0" err="1" smtClean="0"/>
              <a:t>neumocócica</a:t>
            </a:r>
            <a:r>
              <a:rPr lang="es-ES" dirty="0" smtClean="0"/>
              <a:t> para prevenir las infecciones </a:t>
            </a:r>
            <a:r>
              <a:rPr lang="es-ES" dirty="0" err="1" smtClean="0"/>
              <a:t>neumocócicas</a:t>
            </a:r>
            <a:r>
              <a:rPr lang="es-ES" dirty="0" smtClean="0"/>
              <a:t> (como ciertos tipos de neumonía).</a:t>
            </a:r>
            <a:endParaRPr lang="es-US" dirty="0" smtClean="0"/>
          </a:p>
          <a:p>
            <a:r>
              <a:rPr lang="es-US" dirty="0" smtClean="0"/>
              <a:t>Medicare cubre lo siguiente:</a:t>
            </a:r>
          </a:p>
          <a:p>
            <a:pPr lvl="1"/>
            <a:r>
              <a:rPr lang="es-US" dirty="0" smtClean="0"/>
              <a:t>Una vacuna antineumocócica inicial para todos las personas con Medicare que nunca hayan recibido la vacuna dentro de Medicare Parte B y</a:t>
            </a:r>
          </a:p>
          <a:p>
            <a:pPr lvl="1"/>
            <a:r>
              <a:rPr lang="es-US" dirty="0" smtClean="0"/>
              <a:t>Una segunda vacuna antineumocócica diferente un año después de la primera (o después) de la primera vacuna</a:t>
            </a:r>
          </a:p>
          <a:p>
            <a:pPr lvl="1"/>
            <a:endParaRPr lang="es-US" dirty="0" smtClean="0"/>
          </a:p>
          <a:p>
            <a:r>
              <a:rPr lang="es-US" dirty="0" smtClean="0"/>
              <a:t>Puesto que las recomendaciones actualizadas del Comité Asesor sobre Prácticas de Inmunización son específicas del tipo de vacuna y la secuencia de vacunación, se debe tener en cuenta el historial de vacunación antineumocócica anterior. Por ejemplo, si una persona con Medicare que tiene 65 años o más recibió la vacuna antineumocócica polisacárida 23‐valente (PPSV23) hace un año o más, entonces se debe administrar a continuación la vacuna antineumocócica conjugada 13‐valente (PCV13) como la segunda de la serie de las 2 vacunas antineumocócicas recomendadas. En general, no se recomienda recibir múltiples vacunas del mismo tipo de vacuna. Lo ideal sería que los proveedores tengan acceso directo al historial de vacunas, como los registros de salud electrónicos, para asegurarse de recibir las vacunas antineumocócicas necesarias y razonables. </a:t>
            </a:r>
          </a:p>
          <a:p>
            <a:r>
              <a:rPr lang="es-US" dirty="0" smtClean="0"/>
              <a:t>Medicare no exige que un doctor en medicina o un osteópata indique las vacunas; por lo tanto, el beneficiario puede recibir la vacuna a pedido sin que ningún médico lo indique y sin la supervisión de un médico.</a:t>
            </a:r>
          </a:p>
          <a:p>
            <a:r>
              <a:rPr lang="es-US" dirty="0" smtClean="0"/>
              <a:t>Medicare Parte B cubre estas vacunas. Usted no paga ningún coseguro ni deducible de la Parte B con Medicare Original por la vacuna si su proveedor del cuidado de la salud acepta la asignación.</a:t>
            </a:r>
          </a:p>
          <a:p>
            <a:r>
              <a:rPr lang="es-ES" dirty="0" smtClean="0"/>
              <a:t>Para obtener información sobre la cobertura de Medicare en vacunas contra el neumococo, visite https://es.medicare.gov/coverage/pneumococcal-shots.html</a:t>
            </a:r>
            <a:endParaRPr lang="es-US" dirty="0" smtClean="0"/>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91126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Todos los hombres tienen riesgo de padecer cáncer de próstata. Sin embargo, las causas del cáncer de próstata todavía no se entienden con claridad. A través de investigaciones, se han identificado algunos factores que aumentan su riesgo e incluyen los siguientes:</a:t>
            </a:r>
          </a:p>
          <a:p>
            <a:pPr marL="175982" indent="-175982" eaLnBrk="0" fontAlgn="base" hangingPunct="0">
              <a:spcBef>
                <a:spcPts val="616"/>
              </a:spcBef>
              <a:buFont typeface="Wingdings" pitchFamily="2" charset="2"/>
              <a:buChar char="§"/>
            </a:pPr>
            <a:r>
              <a:rPr lang="es-US" dirty="0">
                <a:solidFill>
                  <a:prstClr val="black"/>
                </a:solidFill>
              </a:rPr>
              <a:t>Historial familiar de cáncer de próstata</a:t>
            </a:r>
          </a:p>
          <a:p>
            <a:pPr marL="175982" indent="-175982" eaLnBrk="0" fontAlgn="base" hangingPunct="0">
              <a:spcBef>
                <a:spcPts val="616"/>
              </a:spcBef>
              <a:buFont typeface="Wingdings" pitchFamily="2" charset="2"/>
              <a:buChar char="§"/>
            </a:pPr>
            <a:r>
              <a:rPr lang="es-US" dirty="0">
                <a:solidFill>
                  <a:prstClr val="black"/>
                </a:solidFill>
              </a:rPr>
              <a:t>Hombres de 50 o más</a:t>
            </a:r>
          </a:p>
          <a:p>
            <a:pPr marL="175982" indent="-175982" eaLnBrk="0" fontAlgn="base" hangingPunct="0">
              <a:spcBef>
                <a:spcPts val="616"/>
              </a:spcBef>
              <a:buFont typeface="Wingdings" pitchFamily="2" charset="2"/>
              <a:buChar char="§"/>
            </a:pPr>
            <a:r>
              <a:rPr lang="es-US" dirty="0">
                <a:solidFill>
                  <a:prstClr val="black"/>
                </a:solidFill>
              </a:rPr>
              <a:t>Dieta de carnes rojas y lácteos sin desgrasar</a:t>
            </a:r>
          </a:p>
          <a:p>
            <a:pPr marL="175982" indent="-175982" eaLnBrk="0" fontAlgn="base" hangingPunct="0">
              <a:spcBef>
                <a:spcPts val="616"/>
              </a:spcBef>
              <a:buFont typeface="Wingdings" pitchFamily="2" charset="2"/>
              <a:buChar char="§"/>
            </a:pPr>
            <a:r>
              <a:rPr lang="es-US" dirty="0">
                <a:solidFill>
                  <a:prstClr val="black"/>
                </a:solidFill>
              </a:rPr>
              <a:t>Tabaquismo</a:t>
            </a:r>
          </a:p>
          <a:p>
            <a:r>
              <a:rPr lang="es-US" dirty="0" smtClean="0"/>
              <a:t>Medicare brinda cobertura de pruebas/procedimientos de diagnóstico del cáncer de próstata para la detección temprana de la enfermedad una vez cada 12 meses a todos los hombres con Medicare de 50 años o más (la cobertura comienza el día después del cumpleaños número 50). Los 2 estudios más comunes utilizados por los médicos para detectar el cáncer de próstata es el análisis de antígeno específico de la próstata (PSA) y el tacto rectal.</a:t>
            </a:r>
          </a:p>
          <a:p>
            <a:r>
              <a:rPr lang="es-US" dirty="0" smtClean="0"/>
              <a:t>El análisis de PSA debe ser indicado por un médico. Usted no paga nada por el análisis de PSA en sangre. </a:t>
            </a:r>
            <a:r>
              <a:rPr lang="es-ES" dirty="0" smtClean="0"/>
              <a:t>Para el examen rectal digital, usted paga el 20% del monto aprobado por Medicare, y se aplica el deducible de la Parte B. Se puede aplicar un copago en un entorno hospitalario para pacientes ambulatorios.</a:t>
            </a:r>
          </a:p>
          <a:p>
            <a:r>
              <a:rPr lang="es-ES" dirty="0" smtClean="0"/>
              <a:t>Para obtener información sobre la cobertura de Medicare sobre la detección del cáncer de próstata, visite https://es.medicare.gov/coverage/prostate-cancer-screenings.html</a:t>
            </a:r>
            <a:endParaRPr lang="es-US" dirty="0" smtClean="0"/>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468676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Medicare cubre los estudios para la detección de enfermedades de transmisión sexual (ETS) para clamidia, gonorrea, sífilis y Hepatitis B. Estos estudios están cubiertos para personas con Medicare que están embarazadas y ciertas personas que tienen un riesgo aumentado de adquirir ETS, cuando los análisis son indicados por un médico de cuidado primario u otro profesional de cuidado primario. Medicare cubre estas pruebas una vez cada 12 meses o en ciertos momentos durante el embarazo.</a:t>
            </a:r>
          </a:p>
          <a:p>
            <a:r>
              <a:rPr lang="es-US" dirty="0" smtClean="0"/>
              <a:t>Medicare cubre hasta 2 sesiones anuales presenciales de orientación conductual de alta intensidad de 20 a 30 minutos para adultos sexualmente activos con un riesgo aumentado de ETS. Medicare solo cubrirá estas sesiones de orientación si son provistas por un médico de cuidado primario u otro profesional, y se realizan en un entorno de cuidado primario (como un consultorio médico). La orientación realizada en un entorno de internación, como un centro de enfermería especializada, no se cubrirá como servicio preventivo.</a:t>
            </a:r>
          </a:p>
          <a:p>
            <a:r>
              <a:rPr lang="es-US" dirty="0" smtClean="0"/>
              <a:t>No debe pagar nada por estos servicios si el médico u otro proveedor de cuidado primario calificado aceptan la asignación.</a:t>
            </a:r>
          </a:p>
          <a:p>
            <a:r>
              <a:rPr lang="es-ES" dirty="0" smtClean="0"/>
              <a:t>Para obtener información sobre la cobertura de Medicare sobre detección y asesoramiento de ITS, visite https://es.medicare.gov/coverage/sexually-transmitted-infections-screening-and-counseling.html </a:t>
            </a:r>
            <a:endParaRPr lang="es-US" dirty="0" smtClean="0"/>
          </a:p>
          <a:p>
            <a:endParaRPr lang="es-US" dirty="0"/>
          </a:p>
        </p:txBody>
      </p:sp>
      <p:sp>
        <p:nvSpPr>
          <p:cNvPr id="8" name="Slide Image Placeholder 7"/>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154667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3057" y="4081346"/>
            <a:ext cx="6251743" cy="5024554"/>
          </a:xfrm>
        </p:spPr>
        <p:txBody>
          <a:bodyPr>
            <a:normAutofit fontScale="92500" lnSpcReduction="10000"/>
          </a:bodyPr>
          <a:lstStyle/>
          <a:p>
            <a:pPr eaLnBrk="0" fontAlgn="base" hangingPunct="0">
              <a:spcBef>
                <a:spcPts val="616"/>
              </a:spcBef>
            </a:pPr>
            <a:r>
              <a:rPr lang="es-US" dirty="0">
                <a:solidFill>
                  <a:prstClr val="black"/>
                </a:solidFill>
              </a:rPr>
              <a:t>El uso del tabaco continúa siendo la causa principal de enfermedades prevenibles y muerte en los Estados Unidos. Fumar puede contribuir o empeorar la enfermedad cardíaca, accidente cerebrovascular, enfermedad pulmonar, cáncer, diabetes, hipertensión, osteoporosis, degeneración macular, aneurismas aórticos abdominales y cataratas. Fumar daña prácticamente todos los órganos del cuerpo y disminuye la salud de los fumadores de manera general.</a:t>
            </a:r>
          </a:p>
          <a:p>
            <a:pPr eaLnBrk="0" fontAlgn="base" hangingPunct="0">
              <a:spcBef>
                <a:spcPts val="616"/>
              </a:spcBef>
            </a:pPr>
            <a:r>
              <a:rPr lang="es-US" dirty="0">
                <a:solidFill>
                  <a:prstClr val="black"/>
                </a:solidFill>
              </a:rPr>
              <a:t>Medicare cubre orientación para evitar el uso del tabaco en personas con Medicare que son pacientes ambulatorios y hospitalizados</a:t>
            </a:r>
            <a:endParaRPr lang="es-US" dirty="0">
              <a:solidFill>
                <a:prstClr val="black"/>
              </a:solidFill>
              <a:ea typeface="ＭＳ Ｐゴシック" charset="-128"/>
            </a:endParaRPr>
          </a:p>
          <a:p>
            <a:pPr marL="171450" indent="-171450" eaLnBrk="0" fontAlgn="base" hangingPunct="0">
              <a:spcBef>
                <a:spcPts val="616"/>
              </a:spcBef>
              <a:buFont typeface="Wingdings" pitchFamily="2" charset="2"/>
              <a:buChar char="§"/>
            </a:pPr>
            <a:r>
              <a:rPr lang="es-US" dirty="0">
                <a:solidFill>
                  <a:prstClr val="black"/>
                </a:solidFill>
              </a:rPr>
              <a:t>Que usan tabaco, independientemente de si tienen o no signos o síntomas de enfermedades relacionadas con su consumo</a:t>
            </a:r>
          </a:p>
          <a:p>
            <a:pPr marL="171450" indent="-171450" eaLnBrk="0" fontAlgn="base" hangingPunct="0">
              <a:spcBef>
                <a:spcPts val="616"/>
              </a:spcBef>
              <a:buFont typeface="Wingdings" pitchFamily="2" charset="2"/>
              <a:buChar char="§"/>
            </a:pPr>
            <a:r>
              <a:rPr lang="es-US" dirty="0">
                <a:solidFill>
                  <a:prstClr val="black"/>
                </a:solidFill>
              </a:rPr>
              <a:t>Que se muestran competentes y alertas al momento en que se proporciona la orientación</a:t>
            </a:r>
          </a:p>
          <a:p>
            <a:pPr marL="171450" indent="-171450" eaLnBrk="0" fontAlgn="base" hangingPunct="0">
              <a:spcBef>
                <a:spcPts val="616"/>
              </a:spcBef>
              <a:buFont typeface="Wingdings" pitchFamily="2" charset="2"/>
              <a:buChar char="§"/>
            </a:pPr>
            <a:r>
              <a:rPr lang="es-US" dirty="0">
                <a:solidFill>
                  <a:prstClr val="black"/>
                </a:solidFill>
              </a:rPr>
              <a:t>Que reciben orientación por parte de un médico calificado u otro profesional reconocido por Medicare</a:t>
            </a:r>
            <a:endParaRPr lang="es-US" dirty="0">
              <a:solidFill>
                <a:prstClr val="black"/>
              </a:solidFill>
              <a:ea typeface="ＭＳ Ｐゴシック"/>
            </a:endParaRPr>
          </a:p>
          <a:p>
            <a:pPr marL="285750" lvl="1" indent="0" algn="l">
              <a:buNone/>
            </a:pPr>
            <a:r>
              <a:rPr lang="es-ES" dirty="0" smtClean="0"/>
              <a:t>Hasta 8 visitas persona a persona en un período de 12 meses</a:t>
            </a:r>
          </a:p>
          <a:p>
            <a:pPr marL="285750" lvl="1" indent="0" algn="l">
              <a:buNone/>
            </a:pPr>
            <a:endParaRPr lang="es-ES" dirty="0" smtClean="0">
              <a:solidFill>
                <a:prstClr val="black"/>
              </a:solidFill>
            </a:endParaRPr>
          </a:p>
          <a:p>
            <a:pPr marL="285750" lvl="1" indent="0" algn="l">
              <a:buNone/>
            </a:pPr>
            <a:r>
              <a:rPr lang="es-ES" dirty="0" smtClean="0">
                <a:solidFill>
                  <a:prstClr val="black"/>
                </a:solidFill>
              </a:rPr>
              <a:t>Los servicios de asesoramiento para dejar de fumar se pueden proporcionar en el hospital o de forma ambulatoria. Sin embargo, los servicios de asesoramiento para dejar de fumar no están cubiertos si el motivo principal de la hospitalización es el abandono del tabaco. Debe obtener asesoramiento de un proveedor calificado de Medicare (médico, asistente médico, enfermero practicante, especialista en enfermería clínica o psicólogo clínico).</a:t>
            </a:r>
          </a:p>
          <a:p>
            <a:pPr marL="285750" lvl="1" indent="0" algn="l">
              <a:buNone/>
            </a:pPr>
            <a:r>
              <a:rPr lang="es-ES" dirty="0" smtClean="0">
                <a:solidFill>
                  <a:prstClr val="black"/>
                </a:solidFill>
              </a:rPr>
              <a:t>No paga nada por las sesiones de asesoramiento si son proporcionadas por un médico u otro proveedor de atención médica que acepta la asignación. Se puede aplicar un copago en un entorno hospitalario para pacientes ambulatorios.</a:t>
            </a:r>
          </a:p>
          <a:p>
            <a:pPr marL="285750" lvl="1" indent="0" algn="l">
              <a:buNone/>
            </a:pPr>
            <a:r>
              <a:rPr lang="es-ES" dirty="0" smtClean="0">
                <a:solidFill>
                  <a:prstClr val="black"/>
                </a:solidFill>
              </a:rPr>
              <a:t>El beneficio de medicamentos con receta de la Parte D de Medicare también cubre los agentes para dejar de fumar y el uso del tabaco recetados por un médico.</a:t>
            </a:r>
          </a:p>
          <a:p>
            <a:pPr marL="285750" lvl="1" indent="0" algn="l">
              <a:buNone/>
            </a:pPr>
            <a:r>
              <a:rPr lang="es-ES" dirty="0" smtClean="0">
                <a:solidFill>
                  <a:prstClr val="black"/>
                </a:solidFill>
              </a:rPr>
              <a:t>Para obtener información sobre la cobertura de Medicare sobre asesoramiento para dejar de fumar y consumir tabaco, visite https://es.medicare.gov/coverage/smoking-and-tobacco-use-cessation.html</a:t>
            </a:r>
            <a:endParaRPr lang="es-US"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62853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s-US" dirty="0">
                <a:solidFill>
                  <a:prstClr val="black"/>
                </a:solidFill>
              </a:rPr>
              <a:t>Compruebe su conocimiento: pregunta 4</a:t>
            </a:r>
          </a:p>
          <a:p>
            <a:pPr lvl="0"/>
            <a:r>
              <a:rPr lang="es-US" dirty="0" smtClean="0">
                <a:solidFill>
                  <a:prstClr val="black"/>
                </a:solidFill>
              </a:rPr>
              <a:t>Oliver tiene Medicare Original y fue referido por su médico para una prueba de detección de diabetes. ¿Qué declaración NO es verdad?</a:t>
            </a:r>
          </a:p>
          <a:p>
            <a:pPr marL="234641" marR="0" lvl="0" indent="-234641" algn="l" defTabSz="914400" rtl="0" eaLnBrk="1" fontAlgn="auto" latinLnBrk="0" hangingPunct="1">
              <a:lnSpc>
                <a:spcPct val="100000"/>
              </a:lnSpc>
              <a:spcBef>
                <a:spcPts val="600"/>
              </a:spcBef>
              <a:spcAft>
                <a:spcPts val="0"/>
              </a:spcAft>
              <a:buClrTx/>
              <a:buSzTx/>
              <a:buFont typeface="+mj-lt"/>
              <a:buAutoNum type="alphaLcPeriod"/>
              <a:tabLst/>
              <a:defRPr/>
            </a:pPr>
            <a:r>
              <a:rPr lang="es-US" dirty="0" smtClean="0">
                <a:solidFill>
                  <a:prstClr val="black"/>
                </a:solidFill>
              </a:rPr>
              <a:t>No pagará nada por la prueba cubierta si su médico acepta la asignación.</a:t>
            </a:r>
          </a:p>
          <a:p>
            <a:pPr marL="234641" indent="-234641">
              <a:buFont typeface="+mj-lt"/>
              <a:buAutoNum type="alphaLcPeriod"/>
            </a:pPr>
            <a:r>
              <a:rPr lang="es-US" dirty="0" smtClean="0">
                <a:solidFill>
                  <a:prstClr val="black"/>
                </a:solidFill>
              </a:rPr>
              <a:t>Sólo pagará el deducible de la Parte B.</a:t>
            </a:r>
          </a:p>
          <a:p>
            <a:pPr marL="231275" indent="-231275">
              <a:spcAft>
                <a:spcPct val="0"/>
              </a:spcAft>
              <a:buFontTx/>
              <a:buAutoNum type="alphaLcPeriod"/>
            </a:pPr>
            <a:r>
              <a:rPr lang="es-US" dirty="0" smtClean="0">
                <a:solidFill>
                  <a:prstClr val="black"/>
                </a:solidFill>
              </a:rPr>
              <a:t>En </a:t>
            </a:r>
            <a:r>
              <a:rPr lang="es-US" dirty="0">
                <a:solidFill>
                  <a:prstClr val="black"/>
                </a:solidFill>
              </a:rPr>
              <a:t>general no pagará nada de su bolsillo.</a:t>
            </a:r>
          </a:p>
          <a:p>
            <a:pPr marL="234641" indent="-234641">
              <a:buFont typeface="+mj-lt"/>
              <a:buAutoNum type="alphaLcPeriod"/>
            </a:pPr>
            <a:r>
              <a:rPr lang="es-US" dirty="0">
                <a:solidFill>
                  <a:prstClr val="black"/>
                </a:solidFill>
              </a:rPr>
              <a:t>El deducible de la Parte B no se aplica.</a:t>
            </a:r>
          </a:p>
          <a:p>
            <a:pPr defTabSz="938562">
              <a:spcBef>
                <a:spcPts val="611"/>
              </a:spcBef>
              <a:defRPr/>
            </a:pPr>
            <a:r>
              <a:rPr lang="es-US" b="1" dirty="0" smtClean="0">
                <a:solidFill>
                  <a:prstClr val="black"/>
                </a:solidFill>
              </a:rPr>
              <a:t>RESPUESTA: b.</a:t>
            </a:r>
            <a:r>
              <a:rPr lang="es-US" dirty="0" smtClean="0">
                <a:solidFill>
                  <a:prstClr val="black"/>
                </a:solidFill>
              </a:rPr>
              <a:t> Solo pagará el deducible de la Parte B. Esto NO es verdad.</a:t>
            </a:r>
            <a:r>
              <a:rPr lang="es-US" dirty="0" smtClean="0"/>
              <a:t> </a:t>
            </a:r>
          </a:p>
          <a:p>
            <a:pPr defTabSz="938562">
              <a:defRPr/>
            </a:pPr>
            <a:r>
              <a:rPr lang="es-US" dirty="0" smtClean="0"/>
              <a:t>Medicare brinda cobertura para el análisis de detección de diabetes como un beneficio de Medicare Parte B después de que un médico o un profesional no médico calificado entrega un referido a una persona con riesgo de diabetes. Usted no paga nada por este análisis de detección (no hay coseguro ni copago ni deducible para este beneficio).</a:t>
            </a:r>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546706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s-US" dirty="0">
                <a:solidFill>
                  <a:prstClr val="black"/>
                </a:solidFill>
              </a:rPr>
              <a:t>Compruebe su conocimiento: pregunta 5</a:t>
            </a:r>
          </a:p>
          <a:p>
            <a:pPr lvl="0"/>
            <a:r>
              <a:rPr lang="es-US" dirty="0">
                <a:solidFill>
                  <a:prstClr val="black"/>
                </a:solidFill>
              </a:rPr>
              <a:t>¿Con qué frecuencia Medicare cubre una vacuna contra la gripe para todas las personas con Medicare?</a:t>
            </a:r>
          </a:p>
          <a:p>
            <a:pPr marL="234641" marR="0" lvl="0" indent="-234641" algn="l" defTabSz="914400" rtl="0" eaLnBrk="1" fontAlgn="auto" latinLnBrk="0" hangingPunct="1">
              <a:lnSpc>
                <a:spcPct val="100000"/>
              </a:lnSpc>
              <a:spcBef>
                <a:spcPts val="600"/>
              </a:spcBef>
              <a:spcAft>
                <a:spcPts val="0"/>
              </a:spcAft>
              <a:buClrTx/>
              <a:buSzTx/>
              <a:buFontTx/>
              <a:buAutoNum type="alphaLcPeriod"/>
              <a:tabLst/>
              <a:defRPr/>
            </a:pPr>
            <a:r>
              <a:rPr lang="es-US" dirty="0" smtClean="0">
                <a:solidFill>
                  <a:prstClr val="black"/>
                </a:solidFill>
              </a:rPr>
              <a:t>Una vez por temporada de gripe</a:t>
            </a:r>
          </a:p>
          <a:p>
            <a:pPr marL="234641" indent="-234641">
              <a:buFontTx/>
              <a:buAutoNum type="alphaLcPeriod"/>
            </a:pPr>
            <a:r>
              <a:rPr lang="es-US" dirty="0" smtClean="0">
                <a:solidFill>
                  <a:prstClr val="black"/>
                </a:solidFill>
              </a:rPr>
              <a:t>Una vez al año</a:t>
            </a:r>
            <a:endParaRPr lang="es-US" dirty="0">
              <a:solidFill>
                <a:prstClr val="black"/>
              </a:solidFill>
            </a:endParaRPr>
          </a:p>
          <a:p>
            <a:pPr marL="234641" indent="-234641" defTabSz="931774">
              <a:spcBef>
                <a:spcPts val="611"/>
              </a:spcBef>
              <a:buFontTx/>
              <a:buAutoNum type="alphaLcPeriod"/>
              <a:defRPr/>
            </a:pPr>
            <a:r>
              <a:rPr lang="es-US" dirty="0" smtClean="0">
                <a:solidFill>
                  <a:prstClr val="black"/>
                </a:solidFill>
              </a:rPr>
              <a:t>Cada 2 años </a:t>
            </a:r>
            <a:endParaRPr lang="es-US" dirty="0">
              <a:solidFill>
                <a:prstClr val="black"/>
              </a:solidFill>
            </a:endParaRPr>
          </a:p>
          <a:p>
            <a:pPr marL="234641" indent="-234641">
              <a:buFontTx/>
              <a:buAutoNum type="alphaLcPeriod"/>
            </a:pPr>
            <a:r>
              <a:rPr lang="es-US" dirty="0">
                <a:solidFill>
                  <a:prstClr val="black"/>
                </a:solidFill>
              </a:rPr>
              <a:t>Una vez, cuando cumple 65 años</a:t>
            </a:r>
          </a:p>
          <a:p>
            <a:pPr lvl="0"/>
            <a:r>
              <a:rPr lang="es-US" b="1" dirty="0">
                <a:solidFill>
                  <a:prstClr val="black"/>
                </a:solidFill>
              </a:rPr>
              <a:t>RESPUESTA: </a:t>
            </a:r>
            <a:r>
              <a:rPr lang="es-US" b="1" dirty="0" smtClean="0">
                <a:solidFill>
                  <a:prstClr val="black"/>
                </a:solidFill>
              </a:rPr>
              <a:t>a. </a:t>
            </a:r>
            <a:r>
              <a:rPr lang="es-US" dirty="0">
                <a:solidFill>
                  <a:prstClr val="black"/>
                </a:solidFill>
              </a:rPr>
              <a:t>Medicare cubre una vacuna contra la gripe estacional por temporada de gripe. Esto puede significar que las personas con Medicare</a:t>
            </a:r>
            <a:r>
              <a:rPr lang="es-US" dirty="0" smtClean="0"/>
              <a:t> </a:t>
            </a:r>
            <a:r>
              <a:rPr lang="es-US" dirty="0">
                <a:solidFill>
                  <a:prstClr val="black"/>
                </a:solidFill>
              </a:rPr>
              <a:t>pueden recibir más de una vacuna contra la gripe estacional en un período de 12 meses. Medicare puede brindar cobertura para más de una vacuna contra la gripe estacional por temporada de gripe si un médico determina, y documenta en su historia clínica, que la vacuna adicional es razonable y necesaria por razones médicas. Medicare Parte B (Seguro Médico) cubre una vacuna contra la gripe por temporada de gripe. Por ejemplo, si alguien recibe una vacuna contra la gripe al final de la temporada de gripe, en enero de </a:t>
            </a:r>
            <a:r>
              <a:rPr lang="es-US" dirty="0" smtClean="0">
                <a:solidFill>
                  <a:prstClr val="black"/>
                </a:solidFill>
              </a:rPr>
              <a:t>2018, </a:t>
            </a:r>
            <a:r>
              <a:rPr lang="es-US" dirty="0">
                <a:solidFill>
                  <a:prstClr val="black"/>
                </a:solidFill>
              </a:rPr>
              <a:t>esa persona también puede estar cubierta si recibe una vacuna en octubre, noviembre o diciembre de </a:t>
            </a:r>
            <a:r>
              <a:rPr lang="es-US" dirty="0" smtClean="0">
                <a:solidFill>
                  <a:prstClr val="black"/>
                </a:solidFill>
              </a:rPr>
              <a:t>2018, </a:t>
            </a:r>
            <a:r>
              <a:rPr lang="es-US" dirty="0">
                <a:solidFill>
                  <a:prstClr val="black"/>
                </a:solidFill>
              </a:rPr>
              <a:t>ya que es el inicio de una nueva temporada de gripe.</a:t>
            </a:r>
          </a:p>
          <a:p>
            <a:pPr lvl="0"/>
            <a:endParaRPr lang="es-US" dirty="0">
              <a:solidFill>
                <a:prstClr val="black"/>
              </a:solidFill>
            </a:endParaRPr>
          </a:p>
          <a:p>
            <a:pPr lvl="0"/>
            <a:endParaRPr lang="es-US" dirty="0">
              <a:solidFill>
                <a:prstClr val="black"/>
              </a:solidFill>
            </a:endParaRPr>
          </a:p>
          <a:p>
            <a:endParaRPr lang="es-US" dirty="0" smtClean="0"/>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948445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s-US" dirty="0">
                <a:solidFill>
                  <a:prstClr val="black"/>
                </a:solidFill>
              </a:rPr>
              <a:t>Compruebe su conocimiento: pregunta 6</a:t>
            </a:r>
          </a:p>
          <a:p>
            <a:pPr lvl="0"/>
            <a:r>
              <a:rPr lang="es-US" dirty="0" smtClean="0">
                <a:solidFill>
                  <a:prstClr val="black"/>
                </a:solidFill>
              </a:rPr>
              <a:t>Medicare cubre una vacuna antineumocócica solo para personas que presentan un alto riesgo de padecer neumonía neumocócica.</a:t>
            </a:r>
          </a:p>
          <a:p>
            <a:pPr marL="234641" indent="-234641">
              <a:buFont typeface="+mj-lt"/>
              <a:buAutoNum type="alphaLcPeriod"/>
            </a:pPr>
            <a:r>
              <a:rPr lang="es-US" dirty="0" smtClean="0">
                <a:solidFill>
                  <a:prstClr val="black"/>
                </a:solidFill>
              </a:rPr>
              <a:t>Verdadero</a:t>
            </a:r>
          </a:p>
          <a:p>
            <a:pPr marL="234641" indent="-234641">
              <a:buFont typeface="+mj-lt"/>
              <a:buAutoNum type="alphaLcPeriod"/>
            </a:pPr>
            <a:r>
              <a:rPr lang="es-US" dirty="0" smtClean="0">
                <a:solidFill>
                  <a:prstClr val="black"/>
                </a:solidFill>
              </a:rPr>
              <a:t>Falso</a:t>
            </a:r>
            <a:endParaRPr lang="es-US" dirty="0">
              <a:solidFill>
                <a:prstClr val="black"/>
              </a:solidFill>
              <a:ea typeface="ＭＳ Ｐゴシック"/>
            </a:endParaRPr>
          </a:p>
          <a:p>
            <a:r>
              <a:rPr lang="es-US" b="1" dirty="0" smtClean="0"/>
              <a:t>RESPUESTA: a. </a:t>
            </a:r>
            <a:r>
              <a:rPr lang="es-US" b="0" dirty="0" smtClean="0">
                <a:solidFill>
                  <a:prstClr val="black"/>
                </a:solidFill>
              </a:rPr>
              <a:t> Falso.</a:t>
            </a:r>
            <a:r>
              <a:rPr lang="es-US" dirty="0" smtClean="0"/>
              <a:t> </a:t>
            </a:r>
          </a:p>
          <a:p>
            <a:r>
              <a:rPr lang="es-US" dirty="0" smtClean="0"/>
              <a:t>Medicare cubre lo siguiente:</a:t>
            </a:r>
          </a:p>
          <a:p>
            <a:pPr lvl="1"/>
            <a:r>
              <a:rPr lang="es-US" dirty="0" smtClean="0"/>
              <a:t>Una vacuna antineumocócica inicial para todos las personas con Medicare que nunca hayan recibido la vacuna dentro de Medicare Parte B</a:t>
            </a:r>
          </a:p>
          <a:p>
            <a:pPr lvl="1"/>
            <a:r>
              <a:rPr lang="es-US" dirty="0" smtClean="0"/>
              <a:t>Una segunda vacuna antineumocócica diferente un año después de la primera (o</a:t>
            </a:r>
            <a:r>
              <a:rPr lang="es-US" baseline="0" dirty="0" smtClean="0"/>
              <a:t> después</a:t>
            </a:r>
            <a:r>
              <a:rPr lang="es-US" dirty="0" smtClean="0"/>
              <a:t>) de la primera vacuna.</a:t>
            </a:r>
          </a:p>
          <a:p>
            <a:pPr lvl="1"/>
            <a:r>
              <a:rPr lang="es-US" dirty="0" smtClean="0"/>
              <a:t>Todas las personas con Medicare</a:t>
            </a:r>
          </a:p>
        </p:txBody>
      </p:sp>
      <p:sp>
        <p:nvSpPr>
          <p:cNvPr id="7" name="Slide Image Placeholder 6"/>
          <p:cNvSpPr>
            <a:spLocks noGrp="1" noRot="1" noChangeAspect="1"/>
          </p:cNvSpPr>
          <p:nvPr>
            <p:ph type="sldImg"/>
          </p:nvPr>
        </p:nvSpPr>
        <p:spPr>
          <a:xfrm>
            <a:off x="1414463" y="693738"/>
            <a:ext cx="4181475" cy="3136900"/>
          </a:xfrm>
        </p:spPr>
      </p:sp>
    </p:spTree>
    <p:extLst>
      <p:ext uri="{BB962C8B-B14F-4D97-AF65-F5344CB8AC3E}">
        <p14:creationId xmlns:p14="http://schemas.microsoft.com/office/powerpoint/2010/main" val="3543011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Puede ver y solicitar copias únicas de publicaciones de Medicare en https://es.medicare.gov/publications/</a:t>
            </a:r>
            <a:endParaRPr lang="en-US" dirty="0"/>
          </a:p>
        </p:txBody>
      </p:sp>
    </p:spTree>
    <p:extLst>
      <p:ext uri="{BB962C8B-B14F-4D97-AF65-F5344CB8AC3E}">
        <p14:creationId xmlns:p14="http://schemas.microsoft.com/office/powerpoint/2010/main" val="960027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745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0"/>
              </a:spcBef>
            </a:pPr>
            <a:r>
              <a:rPr lang="es-US" dirty="0" smtClean="0"/>
              <a:t>Esta capacitación la proporciona el Programa de Capacitación Nacional de CMS (NTP en inglés).</a:t>
            </a:r>
          </a:p>
          <a:p>
            <a:pPr marL="0" marR="0" indent="0" algn="l" defTabSz="914400" rtl="0" eaLnBrk="1" fontAlgn="auto" latinLnBrk="0" hangingPunct="1">
              <a:lnSpc>
                <a:spcPct val="100000"/>
              </a:lnSpc>
              <a:spcBef>
                <a:spcPts val="630"/>
              </a:spcBef>
              <a:spcAft>
                <a:spcPts val="0"/>
              </a:spcAft>
              <a:buClrTx/>
              <a:buSzTx/>
              <a:buFontTx/>
              <a:buNone/>
              <a:tabLst/>
              <a:defRPr/>
            </a:pPr>
            <a:r>
              <a:rPr lang="es-US" dirty="0" smtClean="0"/>
              <a:t>Para conocer todos los materiales del NTP disponibles, o para suscribirse a nuestra lista de correo electrónico, visite </a:t>
            </a:r>
            <a:r>
              <a:rPr lang="es-US" u="sng" dirty="0" smtClean="0">
                <a:hlinkClick r:id="rId3"/>
              </a:rPr>
              <a:t>CMS.gov/</a:t>
            </a:r>
            <a:r>
              <a:rPr lang="es-US" u="sng" dirty="0" err="1" smtClean="0">
                <a:hlinkClick r:id="rId3"/>
              </a:rPr>
              <a:t>outreach</a:t>
            </a:r>
            <a:r>
              <a:rPr lang="es-US" u="sng" dirty="0" smtClean="0">
                <a:hlinkClick r:id="rId3"/>
              </a:rPr>
              <a:t>-and-</a:t>
            </a:r>
            <a:r>
              <a:rPr lang="es-US" u="sng" dirty="0" err="1" smtClean="0">
                <a:hlinkClick r:id="rId3"/>
              </a:rPr>
              <a:t>education</a:t>
            </a:r>
            <a:r>
              <a:rPr lang="es-US" u="sng" dirty="0" smtClean="0">
                <a:hlinkClick r:id="rId3"/>
              </a:rPr>
              <a:t>/training/</a:t>
            </a:r>
            <a:r>
              <a:rPr lang="es-US" u="sng" dirty="0" err="1" smtClean="0">
                <a:hlinkClick r:id="rId3"/>
              </a:rPr>
              <a:t>cmsnationaltrainingprogram</a:t>
            </a:r>
            <a:r>
              <a:rPr lang="es-US" u="sng" dirty="0" smtClean="0">
                <a:hlinkClick r:id="rId3"/>
              </a:rPr>
              <a:t>/</a:t>
            </a:r>
            <a:r>
              <a:rPr lang="es-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s-US" dirty="0" smtClean="0"/>
              <a:t>Comuníquese con nosotros a </a:t>
            </a:r>
            <a:r>
              <a:rPr lang="es-US" dirty="0" smtClean="0">
                <a:hlinkClick r:id="rId4"/>
              </a:rPr>
              <a:t>training@cms.hhs.gov</a:t>
            </a:r>
            <a:r>
              <a:rPr lang="es-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s-US" dirty="0" smtClean="0"/>
              <a:t>Síganos en @</a:t>
            </a:r>
            <a:r>
              <a:rPr lang="es-US" dirty="0" err="1" smtClean="0"/>
              <a:t>CMSGov</a:t>
            </a:r>
            <a:r>
              <a:rPr lang="es-US" dirty="0" smtClean="0"/>
              <a:t> #CMSNTP.</a:t>
            </a:r>
          </a:p>
          <a:p>
            <a:endParaRPr lang="en-US" dirty="0"/>
          </a:p>
        </p:txBody>
      </p:sp>
    </p:spTree>
    <p:extLst>
      <p:ext uri="{BB962C8B-B14F-4D97-AF65-F5344CB8AC3E}">
        <p14:creationId xmlns:p14="http://schemas.microsoft.com/office/powerpoint/2010/main" val="349912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eaLnBrk="0" fontAlgn="base" hangingPunct="0">
              <a:defRPr/>
            </a:pPr>
            <a:r>
              <a:rPr lang="es-US" sz="1100" dirty="0">
                <a:solidFill>
                  <a:prstClr val="black"/>
                </a:solidFill>
              </a:rPr>
              <a:t>En Medicare Original usted no pagará nada por la mayoría de los servicios preventivos si los recibe de un médico u otro proveedor que acepte la asignación. </a:t>
            </a:r>
          </a:p>
          <a:p>
            <a:pPr lvl="0" eaLnBrk="0" fontAlgn="base" hangingPunct="0">
              <a:defRPr/>
            </a:pPr>
            <a:r>
              <a:rPr lang="es-US" sz="1100" dirty="0" smtClean="0">
                <a:solidFill>
                  <a:prstClr val="black"/>
                </a:solidFill>
              </a:rPr>
              <a:t>Una asignación es que su médico, o proveedor acuerden recibir el pago directamente de Medicare, acepten recibir el monto aprobado por Medicare como pago por los servicios cubiertos y acuerden no facturarle a usted otra cosa que no sea el deducible o coseguro de Medicare.</a:t>
            </a:r>
          </a:p>
          <a:p>
            <a:pPr lvl="0" eaLnBrk="0" fontAlgn="base" hangingPunct="0">
              <a:defRPr/>
            </a:pPr>
            <a:r>
              <a:rPr lang="es-US" sz="1100" dirty="0">
                <a:solidFill>
                  <a:prstClr val="black"/>
                </a:solidFill>
              </a:rPr>
              <a:t>Usted no paga por ciertos servicios preventivos. Sin embargo, si usted o su médico u otro proveedor del cuidado de la salud realizan análisis o servicios adicionales durante la misma consulta que no están cubiertos por los beneficios preventivos, es posible que deba pagar un copago y puede aplicarse el deducible de la Parte B. Más adelante hablaremos sobre cuáles servicios preventivos requieren un copago.</a:t>
            </a:r>
            <a:endParaRPr lang="es-US" sz="1100" dirty="0">
              <a:solidFill>
                <a:prstClr val="black"/>
              </a:solidFill>
              <a:ea typeface="ＭＳ Ｐゴシック"/>
            </a:endParaRPr>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044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1" indent="0">
              <a:buNone/>
            </a:pPr>
            <a:r>
              <a:rPr lang="es-US" dirty="0" smtClean="0"/>
              <a:t>Lección 2: esta lección explicará qué servicios preventivos están cubiertos por Medicare.</a:t>
            </a:r>
          </a:p>
          <a:p>
            <a:pPr marL="0" lvl="1" indent="0">
              <a:buNone/>
            </a:pPr>
            <a:r>
              <a:rPr lang="es-US" dirty="0" smtClean="0"/>
              <a:t>Medicare cubre muchos servicios preventivos para ayudarlo a mantenerse sano. Hable con su proveedor de cuidado de la salud para saber cuáles de estos servicios son adecuados para usted.</a:t>
            </a:r>
          </a:p>
          <a:p>
            <a:pPr marL="0" lvl="1" indent="0">
              <a:buNone/>
            </a:pPr>
            <a:r>
              <a:rPr lang="es-ES" dirty="0" smtClean="0"/>
              <a:t>Para obtener información sobre servicios preventivos, consulte "Su Guía de los servicios preventivos de Medicare" en https://es.medicare.gov/publications/#results&amp;keyword=10110</a:t>
            </a:r>
          </a:p>
          <a:p>
            <a:pPr marL="0" lvl="1" indent="0">
              <a:buNone/>
            </a:pPr>
            <a:endParaRPr lang="es-ES" dirty="0" smtClean="0"/>
          </a:p>
          <a:p>
            <a:pPr marL="0" lvl="1" indent="0">
              <a:buNone/>
            </a:pPr>
            <a:endParaRPr lang="es-US" dirty="0" smtClean="0"/>
          </a:p>
          <a:p>
            <a:endParaRPr lang="es-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3570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7361" y="4081347"/>
            <a:ext cx="6210968" cy="4652376"/>
          </a:xfrm>
        </p:spPr>
        <p:txBody>
          <a:bodyPr/>
          <a:lstStyle/>
          <a:p>
            <a:pPr lvl="0">
              <a:defRPr/>
            </a:pPr>
            <a:r>
              <a:rPr lang="es-US" dirty="0">
                <a:solidFill>
                  <a:prstClr val="black"/>
                </a:solidFill>
              </a:rPr>
              <a:t>La consulta preventiva "Bienvenido a Medicare", también llamada Examen Físico Inicial de Prevención (IPPE), es una excelente forma de obtener información actualizada sobre exámenes y vacunas importantes, y para revisar su historial médico. Solo se ofrece una vez durante los primeros 12 meses de recibir Medicare Parte B.</a:t>
            </a:r>
          </a:p>
          <a:p>
            <a:pPr marL="0" lvl="1" indent="0">
              <a:buNone/>
              <a:defRPr/>
            </a:pPr>
            <a:r>
              <a:rPr lang="es-US" dirty="0">
                <a:solidFill>
                  <a:prstClr val="black"/>
                </a:solidFill>
              </a:rPr>
              <a:t>Durante su consulta preventiva, su médico o proveedor del cuidado de la salud prestará los siguientes servicios:</a:t>
            </a:r>
          </a:p>
          <a:p>
            <a:pPr marL="171091" lvl="2" indent="-171091">
              <a:buFont typeface="Wingdings" pitchFamily="2" charset="2"/>
              <a:buChar char="§"/>
              <a:defRPr/>
            </a:pPr>
            <a:r>
              <a:rPr lang="es-US" dirty="0">
                <a:solidFill>
                  <a:prstClr val="black"/>
                </a:solidFill>
              </a:rPr>
              <a:t>Revisará su historial médico y social</a:t>
            </a:r>
          </a:p>
          <a:p>
            <a:pPr marL="171091" lvl="2" indent="-171091">
              <a:buFont typeface="Wingdings" pitchFamily="2" charset="2"/>
              <a:buChar char="§"/>
              <a:defRPr/>
            </a:pPr>
            <a:r>
              <a:rPr lang="es-US" dirty="0">
                <a:solidFill>
                  <a:prstClr val="black"/>
                </a:solidFill>
              </a:rPr>
              <a:t>Le tomará la presión, medirá su altura, peso e índice de masa corporal</a:t>
            </a:r>
          </a:p>
          <a:p>
            <a:pPr marL="171091" lvl="2" indent="-171091">
              <a:buFont typeface="Wingdings" pitchFamily="2" charset="2"/>
              <a:buChar char="§"/>
              <a:defRPr/>
            </a:pPr>
            <a:r>
              <a:rPr lang="es-US" dirty="0">
                <a:solidFill>
                  <a:prstClr val="black"/>
                </a:solidFill>
              </a:rPr>
              <a:t>Realizará una prueba de visión simple</a:t>
            </a:r>
          </a:p>
          <a:p>
            <a:pPr marL="171091" lvl="2" indent="-171091">
              <a:buFont typeface="Wingdings" pitchFamily="2" charset="2"/>
              <a:buChar char="§"/>
              <a:defRPr/>
            </a:pPr>
            <a:r>
              <a:rPr lang="es-US" dirty="0">
                <a:solidFill>
                  <a:prstClr val="black"/>
                </a:solidFill>
              </a:rPr>
              <a:t>Revisará los posibles factores de riesgo para la depresión</a:t>
            </a:r>
          </a:p>
          <a:p>
            <a:pPr marL="171091" lvl="2" indent="-171091">
              <a:buFont typeface="Wingdings" pitchFamily="2" charset="2"/>
              <a:buChar char="§"/>
              <a:defRPr/>
            </a:pPr>
            <a:r>
              <a:rPr lang="es-US" dirty="0">
                <a:solidFill>
                  <a:prstClr val="black"/>
                </a:solidFill>
              </a:rPr>
              <a:t>Revisará su habilidad funcional y seguridad, lo que implica una evaluación de deterioro auditivo, habilidad para realizar actividades de la vida diaria de manera exitosa, y seguridad en el hogar</a:t>
            </a:r>
            <a:endParaRPr lang="es-US" b="1" dirty="0">
              <a:solidFill>
                <a:srgbClr val="C00000"/>
              </a:solidFill>
              <a:ea typeface="ＭＳ Ｐゴシック"/>
            </a:endParaRPr>
          </a:p>
          <a:p>
            <a:pPr marL="0" lvl="1" indent="0">
              <a:buNone/>
              <a:defRPr/>
            </a:pPr>
            <a:r>
              <a:rPr lang="es-US" dirty="0">
                <a:solidFill>
                  <a:prstClr val="black"/>
                </a:solidFill>
              </a:rPr>
              <a:t>Recibirá consejos para ayudarlo a evitar enfermedades, mejorar su salud y mantenerse saludable. También recibirá un breve plan escrito (como una lista de control), que le indicará qué controles o servicios preventivos </a:t>
            </a:r>
            <a:r>
              <a:rPr lang="es-US" dirty="0" smtClean="0">
                <a:solidFill>
                  <a:prstClr val="black"/>
                </a:solidFill>
              </a:rPr>
              <a:t>necesita.</a:t>
            </a:r>
            <a:r>
              <a:rPr lang="es-US" baseline="0" dirty="0" smtClean="0">
                <a:solidFill>
                  <a:prstClr val="black"/>
                </a:solidFill>
              </a:rPr>
              <a:t> </a:t>
            </a:r>
            <a:r>
              <a:rPr lang="es-US" dirty="0" smtClean="0">
                <a:solidFill>
                  <a:prstClr val="black"/>
                </a:solidFill>
              </a:rPr>
              <a:t>No </a:t>
            </a:r>
            <a:r>
              <a:rPr lang="es-US" dirty="0">
                <a:solidFill>
                  <a:prstClr val="black"/>
                </a:solidFill>
              </a:rPr>
              <a:t>tiene costo si su médico acepta la asignación de </a:t>
            </a:r>
            <a:r>
              <a:rPr lang="es-US" dirty="0" smtClean="0">
                <a:solidFill>
                  <a:prstClr val="black"/>
                </a:solidFill>
              </a:rPr>
              <a:t>Medicare, </a:t>
            </a:r>
            <a:r>
              <a:rPr lang="es-ES" dirty="0" smtClean="0">
                <a:solidFill>
                  <a:prstClr val="black"/>
                </a:solidFill>
              </a:rPr>
              <a:t>a menos que su médico u otro proveedor de cuidado médico realice pruebas o servicios adicionales durante la misma visita que no estén cubiertos por los servicios preventivos. De ser así, es posible que tenga que pagar un </a:t>
            </a:r>
            <a:r>
              <a:rPr lang="es-ES" dirty="0" err="1" smtClean="0">
                <a:solidFill>
                  <a:prstClr val="black"/>
                </a:solidFill>
              </a:rPr>
              <a:t>coseguro</a:t>
            </a:r>
            <a:r>
              <a:rPr lang="es-ES" dirty="0" smtClean="0">
                <a:solidFill>
                  <a:prstClr val="black"/>
                </a:solidFill>
              </a:rPr>
              <a:t> y puede aplicar el deducible de la Parte B.</a:t>
            </a:r>
            <a:endParaRPr lang="es-US" dirty="0">
              <a:solidFill>
                <a:prstClr val="black"/>
              </a:solidFill>
            </a:endParaRPr>
          </a:p>
          <a:p>
            <a:pPr marL="0" lvl="1" indent="0">
              <a:buNone/>
              <a:defRPr/>
            </a:pPr>
            <a:r>
              <a:rPr lang="es-US" b="1" dirty="0">
                <a:solidFill>
                  <a:prstClr val="black"/>
                </a:solidFill>
              </a:rPr>
              <a:t>IMPORTANTE: </a:t>
            </a:r>
            <a:r>
              <a:rPr lang="es-US" dirty="0">
                <a:solidFill>
                  <a:prstClr val="black"/>
                </a:solidFill>
              </a:rPr>
              <a:t>Este servicio es una consulta preventiva y </a:t>
            </a:r>
            <a:r>
              <a:rPr lang="es-US" b="1" dirty="0">
                <a:solidFill>
                  <a:prstClr val="black"/>
                </a:solidFill>
              </a:rPr>
              <a:t>no </a:t>
            </a:r>
            <a:r>
              <a:rPr lang="es-US" dirty="0">
                <a:solidFill>
                  <a:prstClr val="black"/>
                </a:solidFill>
              </a:rPr>
              <a:t>un control físico de rutina. La consulta preventiva "Bienvenido a Medicare" no incluye pruebas clínicas de laboratorio.</a:t>
            </a:r>
          </a:p>
          <a:p>
            <a:pPr marL="0" marR="0" lvl="0" indent="0" algn="l" defTabSz="914400" rtl="0" eaLnBrk="1" fontAlgn="auto" latinLnBrk="0" hangingPunct="1">
              <a:lnSpc>
                <a:spcPct val="100000"/>
              </a:lnSpc>
              <a:spcBef>
                <a:spcPts val="600"/>
              </a:spcBef>
              <a:spcAft>
                <a:spcPts val="0"/>
              </a:spcAft>
              <a:buClrTx/>
              <a:buSzTx/>
              <a:buFontTx/>
              <a:buNone/>
              <a:tabLst/>
              <a:defRPr/>
            </a:pPr>
            <a:r>
              <a:rPr lang="es-US" dirty="0" smtClean="0"/>
              <a:t>Para obtener más información, </a:t>
            </a:r>
            <a:r>
              <a:rPr lang="es-ES" dirty="0" smtClean="0"/>
              <a:t>sobre lo que está incluido y la información de facturación </a:t>
            </a:r>
            <a:r>
              <a:rPr lang="es-US" dirty="0" smtClean="0"/>
              <a:t>visite</a:t>
            </a:r>
            <a:r>
              <a:rPr lang="es-US" dirty="0" smtClean="0">
                <a:solidFill>
                  <a:prstClr val="black"/>
                </a:solidFill>
              </a:rPr>
              <a:t> </a:t>
            </a:r>
            <a:r>
              <a:rPr lang="es-US" sz="1200" u="sng" kern="1200" dirty="0" smtClean="0">
                <a:solidFill>
                  <a:schemeClr val="tx1"/>
                </a:solidFill>
                <a:effectLst/>
                <a:latin typeface="+mn-lt"/>
                <a:hlinkClick r:id="rId3"/>
              </a:rPr>
              <a:t>CMS.gov /Outreach-and-Education/Medicare-Learning-Network-MLN/MLNMattersArticles/downloads/mm7079.pdf</a:t>
            </a:r>
            <a:r>
              <a:rPr lang="es-US" dirty="0" smtClean="0">
                <a:solidFill>
                  <a:prstClr val="black"/>
                </a:solidFill>
              </a:rPr>
              <a:t>.</a:t>
            </a:r>
            <a:r>
              <a:rPr lang="es-US" dirty="0" smtClean="0"/>
              <a:t> </a:t>
            </a:r>
            <a:endParaRPr lang="es-US" u="sng" dirty="0">
              <a:solidFill>
                <a:prstClr val="black"/>
              </a:solidFill>
            </a:endParaRPr>
          </a:p>
          <a:p>
            <a:pPr marL="0" lvl="1" indent="0">
              <a:buNone/>
              <a:defRPr/>
            </a:pPr>
            <a:endParaRPr lang="es-US" dirty="0">
              <a:solidFill>
                <a:prstClr val="black"/>
              </a:solidFill>
              <a:ea typeface="ＭＳ Ｐゴシック"/>
            </a:endParaRPr>
          </a:p>
          <a:p>
            <a:pPr lvl="1"/>
            <a:endParaRPr lang="es-US" dirty="0" smtClean="0"/>
          </a:p>
          <a:p>
            <a:pPr lvl="1"/>
            <a:endParaRPr lang="es-US" dirty="0" smtClean="0"/>
          </a:p>
          <a:p>
            <a:endParaRPr lang="es-US" dirty="0"/>
          </a:p>
        </p:txBody>
      </p:sp>
      <p:sp>
        <p:nvSpPr>
          <p:cNvPr id="14" name="Slide Image Placeholder 13"/>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89013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81346"/>
            <a:ext cx="5608320" cy="3695886"/>
          </a:xfrm>
        </p:spPr>
        <p:txBody>
          <a:bodyPr/>
          <a:lstStyle/>
          <a:p>
            <a:pPr lvl="0"/>
            <a:r>
              <a:rPr lang="es-US" spc="19" dirty="0">
                <a:solidFill>
                  <a:prstClr val="black"/>
                </a:solidFill>
              </a:rPr>
              <a:t>Una vez que tuvo la Parte B durante más de 12 meses, puede realizar una visita anual de "Bienestar" para desarrollar o actualizar un plan de prevención exclusivo para usted. Medicare cubre una consulta anual de "Bienestar" cada 12 meses. </a:t>
            </a:r>
          </a:p>
          <a:p>
            <a:pPr lvl="0"/>
            <a:r>
              <a:rPr lang="es-US" spc="19" dirty="0">
                <a:solidFill>
                  <a:prstClr val="black"/>
                </a:solidFill>
              </a:rPr>
              <a:t>No es necesario que realice una consulta preventiva "Bienvenido a Medicare" antes de tener una consulta anual de "Bienestar". Si realizó una consulta preventiva "Bienvenido a Medicare", tendrá que esperar 12 meses antes de realizar su primera consulta anual de "Bienestar".</a:t>
            </a:r>
          </a:p>
          <a:p>
            <a:pPr lvl="0"/>
            <a:r>
              <a:rPr lang="es-US" spc="19" dirty="0">
                <a:solidFill>
                  <a:prstClr val="black"/>
                </a:solidFill>
              </a:rPr>
              <a:t>Medicare cubrirá una consulta anual de "Bienestar" sin cargo para usted. Puede trabajar con su médico para desarrollar y actualizar su plan de prevención personalizado. Este beneficio proporciona un foco permanente en la prevención que se puede adaptar a medida que surgen cambios en sus necesidades médicas con el tiempo. </a:t>
            </a:r>
            <a:r>
              <a:rPr lang="es-ES" spc="19" dirty="0" smtClean="0">
                <a:solidFill>
                  <a:prstClr val="black"/>
                </a:solidFill>
              </a:rPr>
              <a:t>La planificación anticipada del cuidado está incluida.</a:t>
            </a:r>
            <a:endParaRPr lang="es-US" spc="19" dirty="0">
              <a:solidFill>
                <a:prstClr val="black"/>
              </a:solidFill>
            </a:endParaRPr>
          </a:p>
          <a:p>
            <a:pPr lvl="0"/>
            <a:r>
              <a:rPr lang="es-US" spc="19" dirty="0">
                <a:solidFill>
                  <a:prstClr val="black"/>
                </a:solidFill>
              </a:rPr>
              <a:t>No pagará nada por este examen si el médico acepta la </a:t>
            </a:r>
            <a:r>
              <a:rPr lang="es-US" spc="19" dirty="0" smtClean="0">
                <a:solidFill>
                  <a:prstClr val="black"/>
                </a:solidFill>
              </a:rPr>
              <a:t>asignación, </a:t>
            </a:r>
            <a:r>
              <a:rPr lang="es-ES" spc="19" dirty="0" smtClean="0">
                <a:solidFill>
                  <a:prstClr val="black"/>
                </a:solidFill>
              </a:rPr>
              <a:t>a menos que su médico u otro proveedor de cuidado médico realice pruebas o servicios adicionales durante la misma visita que no estén cubiertos por los servicios preventivos. De ser así, es posible que tenga que pagar un </a:t>
            </a:r>
            <a:r>
              <a:rPr lang="es-ES" spc="19" dirty="0" err="1" smtClean="0">
                <a:solidFill>
                  <a:prstClr val="black"/>
                </a:solidFill>
              </a:rPr>
              <a:t>coseguro</a:t>
            </a:r>
            <a:r>
              <a:rPr lang="es-ES" spc="19" dirty="0" smtClean="0">
                <a:solidFill>
                  <a:prstClr val="black"/>
                </a:solidFill>
              </a:rPr>
              <a:t> y puede aplicar el deducible de la Parte B.</a:t>
            </a:r>
            <a:endParaRPr lang="es-US" spc="19" dirty="0">
              <a:solidFill>
                <a:prstClr val="black"/>
              </a:solidFill>
            </a:endParaRPr>
          </a:p>
          <a:p>
            <a:pPr defTabSz="117337"/>
            <a:r>
              <a:rPr lang="es-US" b="1" spc="19" dirty="0">
                <a:solidFill>
                  <a:prstClr val="black"/>
                </a:solidFill>
              </a:rPr>
              <a:t>IMPORTANTE: </a:t>
            </a:r>
            <a:r>
              <a:rPr lang="es-US" spc="19" dirty="0">
                <a:solidFill>
                  <a:prstClr val="black"/>
                </a:solidFill>
              </a:rPr>
              <a:t>La consulta anual de "Bienestar" no es un control físico de rutina.</a:t>
            </a:r>
            <a:endParaRPr lang="es-US" spc="19" dirty="0">
              <a:solidFill>
                <a:prstClr val="black"/>
              </a:solidFill>
              <a:ea typeface="ＭＳ Ｐゴシック"/>
            </a:endParaRPr>
          </a:p>
          <a:p>
            <a:pPr marL="0" lvl="1" indent="0" defTabSz="938562">
              <a:buNone/>
              <a:defRPr/>
            </a:pPr>
            <a:endParaRPr lang="es-US" dirty="0" smtClean="0"/>
          </a:p>
          <a:p>
            <a:endParaRPr lang="es-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38709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dirty="0" smtClean="0"/>
              <a:t>Si tuvo la Parte B durante más de 12 meses, puede realizar una consulta anual de "Bienestar" para desarrollar un plan personalizado para ayudarlo a evitar una enfermedad o incapacidad basándose en su salud actual y en los factores de riesgo. La visita está cubierta una vez cada 12 meses. </a:t>
            </a:r>
          </a:p>
          <a:p>
            <a:r>
              <a:rPr lang="es-US" dirty="0" smtClean="0"/>
              <a:t>Su profesional de la salud le realizará algunas preguntas antes de la consulta. Esto se llama evaluación de riesgo de salud. Sus respuestas a las preguntas le ayudarán a usted y a su profesional de la salud a sacar el mayor provecho de su consulta inicial de "Bienestar" y de todas las consultas anuales de "Bienestar" subsiguientes.</a:t>
            </a:r>
          </a:p>
          <a:p>
            <a:r>
              <a:rPr lang="es-US" dirty="0" smtClean="0"/>
              <a:t>Durante la consulta inicial, el profesional de cuidado de la salud </a:t>
            </a:r>
          </a:p>
          <a:p>
            <a:pPr lvl="1"/>
            <a:r>
              <a:rPr lang="es-US" dirty="0" smtClean="0"/>
              <a:t>Registrará su presión sanguínea, altura y peso</a:t>
            </a:r>
          </a:p>
          <a:p>
            <a:pPr lvl="1"/>
            <a:r>
              <a:rPr lang="es-US" dirty="0" smtClean="0"/>
              <a:t>Revisará los posibles factores de riesgo para la depresión</a:t>
            </a:r>
          </a:p>
          <a:p>
            <a:pPr lvl="1"/>
            <a:r>
              <a:rPr lang="es-US" dirty="0" smtClean="0"/>
              <a:t>Revisará sus habilidades funcionales y nivel de seguridad, que incluye evaluar su</a:t>
            </a:r>
          </a:p>
          <a:p>
            <a:pPr lvl="2"/>
            <a:r>
              <a:rPr lang="es-US" dirty="0" smtClean="0"/>
              <a:t>Audición</a:t>
            </a:r>
          </a:p>
          <a:p>
            <a:pPr lvl="2"/>
            <a:r>
              <a:rPr lang="es-US" dirty="0" smtClean="0"/>
              <a:t>Capacidad para realizar actividades de la vida diaria (como caminar, comer, etc.)</a:t>
            </a:r>
          </a:p>
          <a:p>
            <a:pPr lvl="2"/>
            <a:r>
              <a:rPr lang="es-US" dirty="0" smtClean="0"/>
              <a:t>Riesgo de caídas</a:t>
            </a:r>
          </a:p>
          <a:p>
            <a:pPr lvl="2"/>
            <a:r>
              <a:rPr lang="es-US" dirty="0" smtClean="0"/>
              <a:t>Seguridad en el hogar</a:t>
            </a:r>
          </a:p>
          <a:p>
            <a:pPr lvl="1"/>
            <a:r>
              <a:rPr lang="es-US" dirty="0" smtClean="0"/>
              <a:t>También recibirá consejos para ayudarlo a evitar la enfermedad, mejorar su salud y permanecer bien. Recibirá un breve plan escrito (como una lista de control), que le indicará qué controles y otros servicios preventivos necesita durante los próximos 5 a 10 años.</a:t>
            </a:r>
          </a:p>
          <a:p>
            <a:endParaRPr lang="es-US" dirty="0" smtClean="0"/>
          </a:p>
          <a:p>
            <a:endParaRPr lang="es-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4866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0486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143892"/>
            <a:ext cx="3886200" cy="503307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43892"/>
            <a:ext cx="3886200" cy="503307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t>Servicios preventivos de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Tree>
    <p:extLst>
      <p:ext uri="{BB962C8B-B14F-4D97-AF65-F5344CB8AC3E}">
        <p14:creationId xmlns:p14="http://schemas.microsoft.com/office/powerpoint/2010/main" val="321216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Tree>
    <p:extLst>
      <p:ext uri="{BB962C8B-B14F-4D97-AF65-F5344CB8AC3E}">
        <p14:creationId xmlns:p14="http://schemas.microsoft.com/office/powerpoint/2010/main" val="273830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Servicios preventivos de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Servicios preventivos de Medicare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313520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139920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317977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2007077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1786942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23648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266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2988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a:t>Click to edit Master title style</a:t>
            </a:r>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08860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a:t>Click to edit Master title style</a:t>
            </a:r>
          </a:p>
        </p:txBody>
      </p:sp>
      <p:sp>
        <p:nvSpPr>
          <p:cNvPr id="3" name="Slide Number Placeholder 2"/>
          <p:cNvSpPr>
            <a:spLocks noGrp="1"/>
          </p:cNvSpPr>
          <p:nvPr>
            <p:ph type="sldNum" sz="quarter" idx="10"/>
          </p:nvPr>
        </p:nvSpPr>
        <p:spPr>
          <a:xfrm>
            <a:off x="7991857" y="6364224"/>
            <a:ext cx="523494" cy="357252"/>
          </a:xfrm>
          <a:prstGeom prst="rect">
            <a:avLst/>
          </a:prstGeom>
        </p:spPr>
        <p:txBody>
          <a:bodyPr/>
          <a:lstStyle/>
          <a:p>
            <a:fld id="{FC4ACFE8-D096-2541-B423-85B6908FFA9E}" type="slidenum">
              <a:rPr lang="en-US" smtClean="0">
                <a:solidFill>
                  <a:prstClr val="black"/>
                </a:solidFill>
              </a:rPr>
              <a:pPr/>
              <a:t>‹#›</a:t>
            </a:fld>
            <a:endParaRPr lang="en-US" dirty="0">
              <a:solidFill>
                <a:prstClr val="black"/>
              </a:solidFill>
            </a:endParaRPr>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3"/>
            <a:ext cx="970331" cy="1013449"/>
          </a:xfrm>
          <a:prstGeom prst="rect">
            <a:avLst/>
          </a:prstGeom>
        </p:spPr>
      </p:pic>
    </p:spTree>
    <p:extLst>
      <p:ext uri="{BB962C8B-B14F-4D97-AF65-F5344CB8AC3E}">
        <p14:creationId xmlns:p14="http://schemas.microsoft.com/office/powerpoint/2010/main" val="101138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219049"/>
            <a:ext cx="3886200" cy="4957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19049"/>
            <a:ext cx="3886200" cy="4957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Abril del 2018</a:t>
            </a:r>
            <a:endParaRPr lang="en-US" dirty="0"/>
          </a:p>
        </p:txBody>
      </p:sp>
      <p:sp>
        <p:nvSpPr>
          <p:cNvPr id="6" name="Footer Placeholder 5"/>
          <p:cNvSpPr>
            <a:spLocks noGrp="1"/>
          </p:cNvSpPr>
          <p:nvPr>
            <p:ph type="ftr" sz="quarter" idx="11"/>
          </p:nvPr>
        </p:nvSpPr>
        <p:spPr/>
        <p:txBody>
          <a:bodyPr/>
          <a:lstStyle/>
          <a:p>
            <a:r>
              <a:rPr lang="en-US" smtClean="0"/>
              <a:t>Servicios preventivos de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Abril del 2018</a:t>
            </a:r>
            <a:endParaRPr lang="en-US" dirty="0"/>
          </a:p>
        </p:txBody>
      </p:sp>
      <p:sp>
        <p:nvSpPr>
          <p:cNvPr id="4" name="Footer Placeholder 3"/>
          <p:cNvSpPr>
            <a:spLocks noGrp="1"/>
          </p:cNvSpPr>
          <p:nvPr>
            <p:ph type="ftr" sz="quarter" idx="11"/>
          </p:nvPr>
        </p:nvSpPr>
        <p:spPr/>
        <p:txBody>
          <a:bodyPr/>
          <a:lstStyle/>
          <a:p>
            <a:r>
              <a:rPr lang="en-US" smtClean="0"/>
              <a:t>Servicios preventivos de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Abril del 2018</a:t>
            </a:r>
            <a:endParaRPr lang="en-US" dirty="0"/>
          </a:p>
        </p:txBody>
      </p:sp>
      <p:sp>
        <p:nvSpPr>
          <p:cNvPr id="3" name="Footer Placeholder 2"/>
          <p:cNvSpPr>
            <a:spLocks noGrp="1"/>
          </p:cNvSpPr>
          <p:nvPr>
            <p:ph type="ftr" sz="quarter" idx="11"/>
          </p:nvPr>
        </p:nvSpPr>
        <p:spPr/>
        <p:txBody>
          <a:bodyPr/>
          <a:lstStyle/>
          <a:p>
            <a:r>
              <a:rPr lang="en-US" smtClean="0"/>
              <a:t>Servicios preventivos de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447"/>
            <a:ext cx="7886700" cy="499951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Tree>
    <p:extLst>
      <p:ext uri="{BB962C8B-B14F-4D97-AF65-F5344CB8AC3E}">
        <p14:creationId xmlns:p14="http://schemas.microsoft.com/office/powerpoint/2010/main" val="214919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929837577"/>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03966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15025"/>
            <a:ext cx="7886700" cy="49619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Servicios preventivos de Medicare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p:txStyles>
    <p:titleStyle>
      <a:lvl1pPr algn="ctr" defTabSz="685800" rtl="0" eaLnBrk="1" latinLnBrk="0" hangingPunct="1">
        <a:lnSpc>
          <a:spcPct val="90000"/>
        </a:lnSpc>
        <a:spcBef>
          <a:spcPct val="0"/>
        </a:spcBef>
        <a:buNone/>
        <a:defRPr sz="3600" b="1" kern="1200">
          <a:solidFill>
            <a:schemeClr val="tx1"/>
          </a:solidFill>
          <a:latin typeface="Calibri "/>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31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Servicios preventivos de Medicare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089764"/>
            <a:ext cx="7886700" cy="5087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Abril del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Abril del 2018</a:t>
            </a:r>
            <a:endParaRPr lang="en-US" dirty="0">
              <a:solidFill>
                <a:prstClr val="black">
                  <a:tint val="75000"/>
                </a:prstClr>
              </a:solidFill>
            </a:endParaRPr>
          </a:p>
        </p:txBody>
      </p:sp>
    </p:spTree>
    <p:extLst>
      <p:ext uri="{BB962C8B-B14F-4D97-AF65-F5344CB8AC3E}">
        <p14:creationId xmlns:p14="http://schemas.microsoft.com/office/powerpoint/2010/main" val="37854033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026169304"/>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a:t>Click to edit Master title style</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5275" y="2365909"/>
            <a:ext cx="1150075" cy="1179039"/>
          </a:xfrm>
          <a:prstGeom prst="rect">
            <a:avLst/>
          </a:prstGeom>
        </p:spPr>
      </p:pic>
      <p:pic>
        <p:nvPicPr>
          <p:cNvPr id="6" name="Picture 5">
            <a:extLst>
              <a:ext uri="{FF2B5EF4-FFF2-40B4-BE49-F238E27FC236}">
                <a16:creationId xmlns:a16="http://schemas.microsoft.com/office/drawing/2014/main" xmlns="" id="{774983B9-39EA-5C48-81AA-2FB08BD6C982}"/>
              </a:ext>
            </a:extLst>
          </p:cNvPr>
          <p:cNvPicPr>
            <a:picLocks noChangeAspect="1"/>
          </p:cNvPicPr>
          <p:nvPr userDrawn="1"/>
        </p:nvPicPr>
        <p:blipFill>
          <a:blip r:embed="rId6"/>
          <a:stretch>
            <a:fillRect/>
          </a:stretch>
        </p:blipFill>
        <p:spPr>
          <a:xfrm>
            <a:off x="5145135" y="2795354"/>
            <a:ext cx="1996810" cy="694890"/>
          </a:xfrm>
          <a:prstGeom prst="rect">
            <a:avLst/>
          </a:prstGeom>
        </p:spPr>
      </p:pic>
    </p:spTree>
    <p:extLst>
      <p:ext uri="{BB962C8B-B14F-4D97-AF65-F5344CB8AC3E}">
        <p14:creationId xmlns:p14="http://schemas.microsoft.com/office/powerpoint/2010/main" val="1220904811"/>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are.gov/Pubs/pdf/11022-Medicare-Diabetes-Coverage.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hyperlink" Target="http://www.flu.gov/" TargetMode="External"/><Relationship Id="rId13" Type="http://schemas.openxmlformats.org/officeDocument/2006/relationships/hyperlink" Target="http://www.lungusa.org/" TargetMode="External"/><Relationship Id="rId18" Type="http://schemas.openxmlformats.org/officeDocument/2006/relationships/image" Target="../media/image9.png"/><Relationship Id="rId3" Type="http://schemas.openxmlformats.org/officeDocument/2006/relationships/hyperlink" Target="http://www.medicare.gov/" TargetMode="External"/><Relationship Id="rId7" Type="http://schemas.openxmlformats.org/officeDocument/2006/relationships/hyperlink" Target="http://www.cdc.gov/" TargetMode="External"/><Relationship Id="rId12" Type="http://schemas.openxmlformats.org/officeDocument/2006/relationships/hyperlink" Target="http://diabetes.org/" TargetMode="External"/><Relationship Id="rId17" Type="http://schemas.openxmlformats.org/officeDocument/2006/relationships/hyperlink" Target="http://productordering.cms.hhs.gov/" TargetMode="External"/><Relationship Id="rId2" Type="http://schemas.openxmlformats.org/officeDocument/2006/relationships/notesSlide" Target="../notesSlides/notesSlide47.xml"/><Relationship Id="rId16" Type="http://schemas.openxmlformats.org/officeDocument/2006/relationships/hyperlink" Target="http://www.medicare.gov/publications" TargetMode="External"/><Relationship Id="rId1" Type="http://schemas.openxmlformats.org/officeDocument/2006/relationships/slideLayout" Target="../slideLayouts/slideLayout10.xml"/><Relationship Id="rId6" Type="http://schemas.openxmlformats.org/officeDocument/2006/relationships/hyperlink" Target="https://www.shiptacenter.org/" TargetMode="External"/><Relationship Id="rId11" Type="http://schemas.openxmlformats.org/officeDocument/2006/relationships/hyperlink" Target="http://www.cancer.org/" TargetMode="External"/><Relationship Id="rId5" Type="http://schemas.openxmlformats.org/officeDocument/2006/relationships/hyperlink" Target="https://www.cms.gov/Outreach-and-Education/Medicare-Learning-Network-MLN/MLNGenInfo/Index.html" TargetMode="External"/><Relationship Id="rId15" Type="http://schemas.openxmlformats.org/officeDocument/2006/relationships/hyperlink" Target="https://innovation.cms.gov/initiatives/medicare-diabetes-prevention-program/" TargetMode="External"/><Relationship Id="rId10" Type="http://schemas.openxmlformats.org/officeDocument/2006/relationships/hyperlink" Target="http://www.cancer.gov/" TargetMode="External"/><Relationship Id="rId4" Type="http://schemas.openxmlformats.org/officeDocument/2006/relationships/hyperlink" Target="http://www.cms.gov/" TargetMode="External"/><Relationship Id="rId9" Type="http://schemas.openxmlformats.org/officeDocument/2006/relationships/hyperlink" Target="http://www.nlm.nih.gov/medlineplus" TargetMode="External"/><Relationship Id="rId14" Type="http://schemas.openxmlformats.org/officeDocument/2006/relationships/hyperlink" Target="http://www.kidney.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037" y="3974660"/>
            <a:ext cx="7020358" cy="2130752"/>
          </a:xfrm>
        </p:spPr>
        <p:txBody>
          <a:bodyPr/>
          <a:lstStyle/>
          <a:p>
            <a:r>
              <a:rPr lang="es-US" sz="3200" dirty="0"/>
              <a:t>Servicios Preventivos de Medicare</a:t>
            </a:r>
            <a:br>
              <a:rPr lang="es-US" sz="3200" dirty="0"/>
            </a:br>
            <a:endParaRPr lang="en-US" sz="3200" dirty="0"/>
          </a:p>
        </p:txBody>
      </p:sp>
      <p:pic>
        <p:nvPicPr>
          <p:cNvPr id="4" name="Picture 3" descr="Programa Nacional de Capacitación &#10;Módulo 7 " title="NTP logo"/>
          <p:cNvPicPr>
            <a:picLocks noChangeAspect="1"/>
          </p:cNvPicPr>
          <p:nvPr/>
        </p:nvPicPr>
        <p:blipFill>
          <a:blip r:embed="rId3"/>
          <a:stretch>
            <a:fillRect/>
          </a:stretch>
        </p:blipFill>
        <p:spPr>
          <a:xfrm>
            <a:off x="7132263" y="2167458"/>
            <a:ext cx="1783132" cy="1807202"/>
          </a:xfrm>
          <a:prstGeom prst="rect">
            <a:avLst/>
          </a:prstGeom>
        </p:spPr>
      </p:pic>
    </p:spTree>
    <p:extLst>
      <p:ext uri="{BB962C8B-B14F-4D97-AF65-F5344CB8AC3E}">
        <p14:creationId xmlns:p14="http://schemas.microsoft.com/office/powerpoint/2010/main" val="174965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latin typeface="Calibri "/>
              </a:rPr>
              <a:t>Consultas anuales subsiguientes de "Bienestar"</a:t>
            </a:r>
            <a:endParaRPr lang="es-US" dirty="0">
              <a:latin typeface="Calibri "/>
            </a:endParaRPr>
          </a:p>
        </p:txBody>
      </p:sp>
      <p:sp>
        <p:nvSpPr>
          <p:cNvPr id="3" name="Content Placeholder 2"/>
          <p:cNvSpPr>
            <a:spLocks noGrp="1"/>
          </p:cNvSpPr>
          <p:nvPr>
            <p:ph idx="1"/>
          </p:nvPr>
        </p:nvSpPr>
        <p:spPr>
          <a:xfrm>
            <a:off x="0" y="1039661"/>
            <a:ext cx="9144000" cy="5316690"/>
          </a:xfrm>
        </p:spPr>
        <p:txBody>
          <a:bodyPr>
            <a:noAutofit/>
          </a:bodyPr>
          <a:lstStyle/>
          <a:p>
            <a:r>
              <a:rPr lang="es-US" sz="2800" dirty="0" smtClean="0"/>
              <a:t>Incluye lo siguiente:</a:t>
            </a:r>
          </a:p>
          <a:p>
            <a:pPr lvl="1"/>
            <a:r>
              <a:rPr lang="es-US" sz="2400" dirty="0" smtClean="0"/>
              <a:t>Actualizaciones en su historial médico/familiar</a:t>
            </a:r>
          </a:p>
          <a:p>
            <a:pPr lvl="1"/>
            <a:r>
              <a:rPr lang="es-US" sz="2400" dirty="0" smtClean="0"/>
              <a:t>Mediciones de peso, presión arterial y otros valores de rutina</a:t>
            </a:r>
          </a:p>
          <a:p>
            <a:pPr lvl="1"/>
            <a:r>
              <a:rPr lang="es-US" sz="2400" dirty="0" smtClean="0"/>
              <a:t>Actualizaciones en su lista de proveedores médicos</a:t>
            </a:r>
          </a:p>
          <a:p>
            <a:pPr lvl="1"/>
            <a:r>
              <a:rPr lang="es-US" sz="2400" dirty="0" smtClean="0"/>
              <a:t>Detección de daños cognitivos</a:t>
            </a:r>
          </a:p>
          <a:p>
            <a:pPr lvl="1"/>
            <a:r>
              <a:rPr lang="es-US" sz="2400" dirty="0" smtClean="0"/>
              <a:t>Actualizaciones en su programa de evaluación escrito según lo acordado en la consulta anual de "Bienestar" inicial, actualizaciones en sus factores de riesgo y condiciones </a:t>
            </a:r>
          </a:p>
          <a:p>
            <a:pPr lvl="1"/>
            <a:r>
              <a:rPr lang="es-US" sz="2400" dirty="0" smtClean="0"/>
              <a:t>Conversación acerca de una recomendación de salud personalizada</a:t>
            </a:r>
          </a:p>
          <a:p>
            <a:pPr lvl="1"/>
            <a:r>
              <a:rPr lang="es-US" sz="2400" dirty="0" smtClean="0"/>
              <a:t>Referidos para la educación de salud y asesoramiento preventivo para ayudarlo a permanecer bien</a:t>
            </a:r>
          </a:p>
          <a:p>
            <a:pPr lvl="1"/>
            <a:r>
              <a:rPr lang="es-US" sz="2400" dirty="0" smtClean="0"/>
              <a:t>Evaluación de riesgo de salud actualizada</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10</a:t>
            </a:fld>
            <a:endParaRPr lang="en-US" dirty="0"/>
          </a:p>
        </p:txBody>
      </p:sp>
    </p:spTree>
    <p:extLst>
      <p:ext uri="{BB962C8B-B14F-4D97-AF65-F5344CB8AC3E}">
        <p14:creationId xmlns:p14="http://schemas.microsoft.com/office/powerpoint/2010/main" val="389067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Pruebas de detección del aneurisma aórtico abdominal</a:t>
            </a:r>
            <a:endParaRPr lang="es-US" dirty="0"/>
          </a:p>
        </p:txBody>
      </p:sp>
      <p:sp>
        <p:nvSpPr>
          <p:cNvPr id="3" name="Content Placeholder 2"/>
          <p:cNvSpPr>
            <a:spLocks noGrp="1"/>
          </p:cNvSpPr>
          <p:nvPr>
            <p:ph idx="1"/>
          </p:nvPr>
        </p:nvSpPr>
        <p:spPr>
          <a:xfrm>
            <a:off x="374650" y="1215025"/>
            <a:ext cx="8515350" cy="4961938"/>
          </a:xfrm>
        </p:spPr>
        <p:txBody>
          <a:bodyPr>
            <a:normAutofit fontScale="85000" lnSpcReduction="10000"/>
          </a:bodyPr>
          <a:lstStyle/>
          <a:p>
            <a:r>
              <a:rPr lang="es-US" dirty="0" smtClean="0"/>
              <a:t>Aneurismas aórticos abdominales (zonas abultadas y débiles)</a:t>
            </a:r>
          </a:p>
          <a:p>
            <a:r>
              <a:rPr lang="es-US" dirty="0" smtClean="0"/>
              <a:t>Ecografía por única vez </a:t>
            </a:r>
          </a:p>
          <a:p>
            <a:r>
              <a:rPr lang="es-US" dirty="0" smtClean="0"/>
              <a:t>Tiene cobertura si tiene la Parte B y está en riesgo. </a:t>
            </a:r>
          </a:p>
          <a:p>
            <a:pPr marL="517525" lvl="1" indent="-222250"/>
            <a:r>
              <a:rPr lang="es-US" dirty="0" smtClean="0"/>
              <a:t>Se lo considera en riesgo si cumple con uno de estos criterios</a:t>
            </a:r>
            <a:r>
              <a:rPr lang="es-US" dirty="0" smtClean="0">
                <a:solidFill>
                  <a:srgbClr val="FF0000"/>
                </a:solidFill>
              </a:rPr>
              <a:t>:</a:t>
            </a:r>
          </a:p>
          <a:p>
            <a:pPr marL="798513" lvl="2" indent="-274638"/>
            <a:r>
              <a:rPr lang="es-US" dirty="0" smtClean="0"/>
              <a:t>Historial familiar de aneurismas aórticos abdominales, u</a:t>
            </a:r>
          </a:p>
          <a:p>
            <a:pPr marL="798513" lvl="2" indent="-274638"/>
            <a:r>
              <a:rPr lang="es-US" dirty="0" smtClean="0"/>
              <a:t>Hombres de 65 a 75 años que han fumado más de 100 cigarrillos durante su vida</a:t>
            </a:r>
            <a:endParaRPr lang="es-US" dirty="0"/>
          </a:p>
          <a:p>
            <a:r>
              <a:rPr lang="es-US" dirty="0" smtClean="0"/>
              <a:t>Sin copago ni deducible con Medicare Original </a:t>
            </a:r>
          </a:p>
          <a:p>
            <a:pPr marL="265113" indent="-265113"/>
            <a:r>
              <a:rPr lang="es-US" dirty="0" smtClean="0"/>
              <a:t>Ya no necesita el referido de la consulta preventiva "Bienvenido a Medicare"</a:t>
            </a:r>
          </a:p>
          <a:p>
            <a:pPr marL="509588" lvl="1" indent="-214313"/>
            <a:r>
              <a:rPr lang="es-ES" dirty="0" smtClean="0"/>
              <a:t>Sin </a:t>
            </a:r>
            <a:r>
              <a:rPr lang="es-ES" dirty="0"/>
              <a:t>costo si el proveedor acepta la asignación</a:t>
            </a:r>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11</a:t>
            </a:fld>
            <a:endParaRPr lang="en-US" dirty="0"/>
          </a:p>
        </p:txBody>
      </p:sp>
    </p:spTree>
    <p:extLst>
      <p:ext uri="{BB962C8B-B14F-4D97-AF65-F5344CB8AC3E}">
        <p14:creationId xmlns:p14="http://schemas.microsoft.com/office/powerpoint/2010/main" val="255474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0"/>
            <a:ext cx="8657771" cy="1039661"/>
          </a:xfrm>
        </p:spPr>
        <p:txBody>
          <a:bodyPr>
            <a:normAutofit fontScale="90000"/>
          </a:bodyPr>
          <a:lstStyle/>
          <a:p>
            <a:r>
              <a:rPr lang="es-US" dirty="0" smtClean="0"/>
              <a:t>Evaluación y orientación sobre el abuso del alcohol</a:t>
            </a:r>
            <a:endParaRPr lang="es-US" dirty="0"/>
          </a:p>
        </p:txBody>
      </p:sp>
      <p:sp>
        <p:nvSpPr>
          <p:cNvPr id="3" name="Content Placeholder 2"/>
          <p:cNvSpPr>
            <a:spLocks noGrp="1"/>
          </p:cNvSpPr>
          <p:nvPr>
            <p:ph idx="1"/>
          </p:nvPr>
        </p:nvSpPr>
        <p:spPr>
          <a:xfrm>
            <a:off x="374650" y="1215025"/>
            <a:ext cx="8515350" cy="4961938"/>
          </a:xfrm>
        </p:spPr>
        <p:txBody>
          <a:bodyPr>
            <a:normAutofit fontScale="85000" lnSpcReduction="20000"/>
          </a:bodyPr>
          <a:lstStyle/>
          <a:p>
            <a:r>
              <a:rPr lang="es-US" dirty="0" smtClean="0"/>
              <a:t>Evaluación anual </a:t>
            </a:r>
          </a:p>
          <a:p>
            <a:pPr lvl="1"/>
            <a:r>
              <a:rPr lang="es-US" dirty="0" smtClean="0"/>
              <a:t>Hasta 4 sesiones de orientación presencial si usted</a:t>
            </a:r>
          </a:p>
          <a:p>
            <a:pPr marL="690563" lvl="2" indent="-220663"/>
            <a:r>
              <a:rPr lang="es-US" dirty="0" smtClean="0"/>
              <a:t>Abusa del consumo de alcohol, pero no califica como dependencia al alcohol</a:t>
            </a:r>
          </a:p>
          <a:p>
            <a:pPr marL="690563" lvl="2" indent="-220663"/>
            <a:r>
              <a:rPr lang="es-US" dirty="0" smtClean="0"/>
              <a:t>Se muestra competente y alerta cuando recibió la orientación</a:t>
            </a:r>
          </a:p>
          <a:p>
            <a:pPr lvl="1"/>
            <a:r>
              <a:rPr lang="es-US" dirty="0" smtClean="0"/>
              <a:t>Se debe suministrar orientación </a:t>
            </a:r>
          </a:p>
          <a:p>
            <a:pPr marL="690563" lvl="2" indent="-220663"/>
            <a:r>
              <a:rPr lang="es-US" dirty="0" smtClean="0"/>
              <a:t>A cargo de un proveedor primario de cuidado de la salud calificado </a:t>
            </a:r>
          </a:p>
          <a:p>
            <a:pPr marL="690563" lvl="2" indent="-220663"/>
            <a:r>
              <a:rPr lang="es-US" dirty="0" smtClean="0"/>
              <a:t>En un entorno de cuidado primario</a:t>
            </a:r>
          </a:p>
          <a:p>
            <a:r>
              <a:rPr lang="es-US" dirty="0" smtClean="0"/>
              <a:t>Medicare no identifica herramientas de evaluación específicas</a:t>
            </a:r>
          </a:p>
          <a:p>
            <a:r>
              <a:rPr lang="es-US" dirty="0" smtClean="0"/>
              <a:t>Sin copago ni deducible si su proveedor acepta la asignación</a:t>
            </a:r>
          </a:p>
          <a:p>
            <a:endParaRPr lang="es-US" dirty="0" smtClean="0"/>
          </a:p>
          <a:p>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12</a:t>
            </a:fld>
            <a:endParaRPr lang="en-US" dirty="0"/>
          </a:p>
        </p:txBody>
      </p:sp>
    </p:spTree>
    <p:extLst>
      <p:ext uri="{BB962C8B-B14F-4D97-AF65-F5344CB8AC3E}">
        <p14:creationId xmlns:p14="http://schemas.microsoft.com/office/powerpoint/2010/main" val="360432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Densitometría ósea</a:t>
            </a:r>
            <a:endParaRPr lang="es-US" dirty="0"/>
          </a:p>
        </p:txBody>
      </p:sp>
      <p:sp>
        <p:nvSpPr>
          <p:cNvPr id="3" name="Content Placeholder 2"/>
          <p:cNvSpPr>
            <a:spLocks noGrp="1"/>
          </p:cNvSpPr>
          <p:nvPr>
            <p:ph idx="1"/>
          </p:nvPr>
        </p:nvSpPr>
        <p:spPr>
          <a:xfrm>
            <a:off x="127591" y="1166661"/>
            <a:ext cx="8782494" cy="5316690"/>
          </a:xfrm>
        </p:spPr>
        <p:txBody>
          <a:bodyPr>
            <a:noAutofit/>
          </a:bodyPr>
          <a:lstStyle/>
          <a:p>
            <a:r>
              <a:rPr lang="es-US" sz="2000" dirty="0" smtClean="0"/>
              <a:t>Mide la densidad ósea</a:t>
            </a:r>
          </a:p>
          <a:p>
            <a:pPr lvl="1"/>
            <a:r>
              <a:rPr lang="es-US" sz="1800" dirty="0" smtClean="0"/>
              <a:t>La osteoporosis es una enfermedad que estrecha y debilita los huesos</a:t>
            </a:r>
          </a:p>
          <a:p>
            <a:r>
              <a:rPr lang="es-US" sz="2000" dirty="0" smtClean="0"/>
              <a:t>Cubierta si usted tiene riesgo de osteoporosis o si cumple con una o más de estas condiciones</a:t>
            </a:r>
          </a:p>
          <a:p>
            <a:pPr lvl="1"/>
            <a:r>
              <a:rPr lang="es-US" sz="1800" dirty="0" smtClean="0"/>
              <a:t>Es </a:t>
            </a:r>
            <a:r>
              <a:rPr lang="es-US" sz="1800" dirty="0"/>
              <a:t>una mujer cuyo médico o proveedor de cuidado de la salud calificado determina que tiene deficiencia de estrógeno y tiene riesgo de osteoporosis basándose en su historial médico u otros hallazgos</a:t>
            </a:r>
          </a:p>
          <a:p>
            <a:pPr lvl="1"/>
            <a:r>
              <a:rPr lang="es-US" sz="1800" dirty="0" smtClean="0"/>
              <a:t>Su radiografía muestra una posible osteoporosis, osteopenia o anormalidades vertebrales</a:t>
            </a:r>
          </a:p>
          <a:p>
            <a:pPr lvl="1"/>
            <a:r>
              <a:rPr lang="es-US" sz="1800" dirty="0" smtClean="0"/>
              <a:t>Toma prednisona u otros medicamentos de tipo esteroideo durante más de 3 meses</a:t>
            </a:r>
          </a:p>
          <a:p>
            <a:pPr lvl="1"/>
            <a:r>
              <a:rPr lang="es-US" sz="1800" dirty="0" smtClean="0"/>
              <a:t>Tiene hiperparatiroidismo primario </a:t>
            </a:r>
          </a:p>
          <a:p>
            <a:pPr lvl="1"/>
            <a:r>
              <a:rPr lang="es-US" sz="1800" dirty="0" smtClean="0"/>
              <a:t>Está siendo monitoreada para evaluar su respuesta al tratamiento farmacológico de la osteoporosis aprobado por la Administración de Alimentos y Medicamentos de EE. UU.</a:t>
            </a:r>
          </a:p>
          <a:p>
            <a:r>
              <a:rPr lang="es-US" sz="2000" dirty="0" smtClean="0"/>
              <a:t>Cada 24 meses (con más frecuencia si fuese necesario por razones médicas)</a:t>
            </a:r>
          </a:p>
          <a:p>
            <a:r>
              <a:rPr lang="es-US" sz="2000" dirty="0"/>
              <a:t>Sin copago ni deducible si su proveedor acepta la asignación</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13</a:t>
            </a:fld>
            <a:endParaRPr lang="en-US" dirty="0"/>
          </a:p>
        </p:txBody>
      </p:sp>
    </p:spTree>
    <p:extLst>
      <p:ext uri="{BB962C8B-B14F-4D97-AF65-F5344CB8AC3E}">
        <p14:creationId xmlns:p14="http://schemas.microsoft.com/office/powerpoint/2010/main" val="139956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title="cuadro para resaltar información importante"/>
          <p:cNvSpPr/>
          <p:nvPr/>
        </p:nvSpPr>
        <p:spPr>
          <a:xfrm>
            <a:off x="628650" y="4337222"/>
            <a:ext cx="7886700" cy="15693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s-US" dirty="0" smtClean="0"/>
              <a:t>Prueba de detección del cáncer de mama (mamografía)</a:t>
            </a:r>
            <a:endParaRPr lang="es-US" dirty="0"/>
          </a:p>
        </p:txBody>
      </p:sp>
      <p:sp>
        <p:nvSpPr>
          <p:cNvPr id="3" name="Content Placeholder 2"/>
          <p:cNvSpPr>
            <a:spLocks noGrp="1"/>
          </p:cNvSpPr>
          <p:nvPr>
            <p:ph idx="1"/>
          </p:nvPr>
        </p:nvSpPr>
        <p:spPr/>
        <p:txBody>
          <a:bodyPr>
            <a:normAutofit/>
          </a:bodyPr>
          <a:lstStyle/>
          <a:p>
            <a:r>
              <a:rPr lang="es-US" dirty="0" smtClean="0"/>
              <a:t>Cubierta para todas las mujeres con Medicare</a:t>
            </a:r>
          </a:p>
          <a:p>
            <a:pPr marL="566738" lvl="1" indent="-214313"/>
            <a:r>
              <a:rPr lang="es-US" dirty="0" smtClean="0"/>
              <a:t>Una mamografía de referencia </a:t>
            </a:r>
          </a:p>
          <a:p>
            <a:pPr marL="914400" lvl="2" indent="-274638"/>
            <a:r>
              <a:rPr lang="es-US" sz="2400" dirty="0" smtClean="0"/>
              <a:t>Entre los 35 y 39 años</a:t>
            </a:r>
          </a:p>
          <a:p>
            <a:pPr marL="566738" lvl="1" indent="-214313"/>
            <a:r>
              <a:rPr lang="es-US" dirty="0" smtClean="0"/>
              <a:t>Una vez por año a partir de los 40</a:t>
            </a:r>
          </a:p>
          <a:p>
            <a:r>
              <a:rPr lang="es-US" dirty="0" smtClean="0"/>
              <a:t>Sin costo si el proveedor acepta la asignación</a:t>
            </a:r>
          </a:p>
          <a:p>
            <a:pPr marL="0" indent="0">
              <a:buNone/>
            </a:pPr>
            <a:r>
              <a:rPr lang="es-US" b="1" dirty="0" smtClean="0">
                <a:solidFill>
                  <a:schemeClr val="bg1"/>
                </a:solidFill>
              </a:rPr>
              <a:t>NOTA:</a:t>
            </a:r>
            <a:r>
              <a:rPr lang="es-US" dirty="0" smtClean="0">
                <a:solidFill>
                  <a:schemeClr val="bg1"/>
                </a:solidFill>
              </a:rPr>
              <a:t> Las mamografías de diagnóstico están cubiertas si tiene signos/síntomas o historial de enfermedad mamaria</a:t>
            </a:r>
            <a:endParaRPr lang="es-US" dirty="0">
              <a:solidFill>
                <a:schemeClr val="bg1"/>
              </a:solidFill>
            </a:endParaRP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14</a:t>
            </a:fld>
            <a:endParaRPr lang="en-US" dirty="0"/>
          </a:p>
        </p:txBody>
      </p:sp>
    </p:spTree>
    <p:extLst>
      <p:ext uri="{BB962C8B-B14F-4D97-AF65-F5344CB8AC3E}">
        <p14:creationId xmlns:p14="http://schemas.microsoft.com/office/powerpoint/2010/main" val="39661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8839200" cy="1039661"/>
          </a:xfrm>
        </p:spPr>
        <p:txBody>
          <a:bodyPr>
            <a:normAutofit fontScale="90000"/>
          </a:bodyPr>
          <a:lstStyle/>
          <a:p>
            <a:r>
              <a:rPr lang="es-US" dirty="0" smtClean="0"/>
              <a:t>Enfermedad cardiovascular </a:t>
            </a:r>
            <a:r>
              <a:rPr lang="es-US" dirty="0"/>
              <a:t>(Terapia conductual)</a:t>
            </a:r>
          </a:p>
        </p:txBody>
      </p:sp>
      <p:sp>
        <p:nvSpPr>
          <p:cNvPr id="3" name="Content Placeholder 2"/>
          <p:cNvSpPr>
            <a:spLocks noGrp="1"/>
          </p:cNvSpPr>
          <p:nvPr>
            <p:ph idx="1"/>
          </p:nvPr>
        </p:nvSpPr>
        <p:spPr/>
        <p:txBody>
          <a:bodyPr>
            <a:normAutofit fontScale="85000" lnSpcReduction="10000"/>
          </a:bodyPr>
          <a:lstStyle/>
          <a:p>
            <a:pPr>
              <a:lnSpc>
                <a:spcPct val="110000"/>
              </a:lnSpc>
            </a:pPr>
            <a:r>
              <a:rPr lang="es-ES" dirty="0"/>
              <a:t>Una visita de reducción de riesgo de </a:t>
            </a:r>
            <a:r>
              <a:rPr lang="es-ES" dirty="0" smtClean="0"/>
              <a:t>CVD </a:t>
            </a:r>
            <a:r>
              <a:rPr lang="es-ES" dirty="0"/>
              <a:t>por año</a:t>
            </a:r>
          </a:p>
          <a:p>
            <a:pPr marL="514350" indent="-514350">
              <a:lnSpc>
                <a:spcPct val="110000"/>
              </a:lnSpc>
              <a:buFont typeface="+mj-lt"/>
              <a:buAutoNum type="arabicPeriod"/>
            </a:pPr>
            <a:r>
              <a:rPr lang="es-ES" dirty="0"/>
              <a:t>Terapia de comportamiento</a:t>
            </a:r>
          </a:p>
          <a:p>
            <a:pPr marL="514350" indent="-514350">
              <a:lnSpc>
                <a:spcPct val="110000"/>
              </a:lnSpc>
              <a:buFont typeface="+mj-lt"/>
              <a:buAutoNum type="arabicPeriod"/>
            </a:pPr>
            <a:r>
              <a:rPr lang="es-ES" dirty="0"/>
              <a:t>Proporcionado por un proveedor de atención primaria en un entorno de atención primaria</a:t>
            </a:r>
          </a:p>
          <a:p>
            <a:pPr>
              <a:lnSpc>
                <a:spcPct val="110000"/>
              </a:lnSpc>
            </a:pPr>
            <a:r>
              <a:rPr lang="es-ES" dirty="0"/>
              <a:t>La visita incluye estos componentes:</a:t>
            </a:r>
          </a:p>
          <a:p>
            <a:pPr marL="514350" indent="-514350">
              <a:lnSpc>
                <a:spcPct val="110000"/>
              </a:lnSpc>
              <a:buFont typeface="+mj-lt"/>
              <a:buAutoNum type="arabicPeriod"/>
            </a:pPr>
            <a:r>
              <a:rPr lang="es-ES" dirty="0"/>
              <a:t>Fomentar el uso de aspirina si los beneficios superan los riesgos</a:t>
            </a:r>
          </a:p>
          <a:p>
            <a:pPr marL="514350" indent="-514350">
              <a:lnSpc>
                <a:spcPct val="110000"/>
              </a:lnSpc>
              <a:buFont typeface="+mj-lt"/>
              <a:buAutoNum type="arabicPeriod"/>
            </a:pPr>
            <a:r>
              <a:rPr lang="es-ES" dirty="0"/>
              <a:t>Detección de presión arterial alta</a:t>
            </a:r>
          </a:p>
          <a:p>
            <a:pPr marL="514350" indent="-514350">
              <a:lnSpc>
                <a:spcPct val="110000"/>
              </a:lnSpc>
              <a:buFont typeface="+mj-lt"/>
              <a:buAutoNum type="arabicPeriod"/>
            </a:pPr>
            <a:r>
              <a:rPr lang="es-ES" dirty="0"/>
              <a:t>Asesoramiento conductual intensivo para promover una dieta saludable</a:t>
            </a:r>
            <a:endParaRPr lang="es-US" dirty="0" smtClean="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15</a:t>
            </a:fld>
            <a:endParaRPr lang="en-US" dirty="0"/>
          </a:p>
        </p:txBody>
      </p:sp>
    </p:spTree>
    <p:extLst>
      <p:ext uri="{BB962C8B-B14F-4D97-AF65-F5344CB8AC3E}">
        <p14:creationId xmlns:p14="http://schemas.microsoft.com/office/powerpoint/2010/main" val="62153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Pruebas de detección de enfermedad cardiovascular</a:t>
            </a:r>
            <a:endParaRPr lang="es-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s-US" dirty="0" smtClean="0"/>
              <a:t>Análisis de sangre para la detección temprana de los riesgos</a:t>
            </a:r>
          </a:p>
          <a:p>
            <a:pPr marL="457200" lvl="1">
              <a:lnSpc>
                <a:spcPct val="110000"/>
              </a:lnSpc>
              <a:tabLst>
                <a:tab pos="509588" algn="l"/>
              </a:tabLst>
            </a:pPr>
            <a:r>
              <a:rPr lang="es-US" dirty="0" smtClean="0"/>
              <a:t>Enfermedad cardíaca</a:t>
            </a:r>
          </a:p>
          <a:p>
            <a:pPr marL="457200" lvl="1">
              <a:lnSpc>
                <a:spcPct val="110000"/>
              </a:lnSpc>
              <a:tabLst>
                <a:tab pos="509588" algn="l"/>
              </a:tabLst>
            </a:pPr>
            <a:r>
              <a:rPr lang="es-US" dirty="0" smtClean="0"/>
              <a:t>Accidente cerebrovascular</a:t>
            </a:r>
          </a:p>
          <a:p>
            <a:pPr>
              <a:lnSpc>
                <a:spcPct val="110000"/>
              </a:lnSpc>
            </a:pPr>
            <a:r>
              <a:rPr lang="es-US" dirty="0" smtClean="0"/>
              <a:t>Medicare cubre </a:t>
            </a:r>
          </a:p>
          <a:p>
            <a:pPr marL="457200" lvl="1" indent="-207963">
              <a:lnSpc>
                <a:spcPct val="110000"/>
              </a:lnSpc>
            </a:pPr>
            <a:r>
              <a:rPr lang="es-US" dirty="0" smtClean="0"/>
              <a:t>Lipidograma que incluye:</a:t>
            </a:r>
            <a:r>
              <a:rPr lang="en-US" dirty="0" smtClean="0"/>
              <a:t>	</a:t>
            </a:r>
            <a:endParaRPr lang="es-US" dirty="0" smtClean="0"/>
          </a:p>
          <a:p>
            <a:pPr marL="744538" lvl="2" indent="-287338">
              <a:lnSpc>
                <a:spcPct val="110000"/>
              </a:lnSpc>
            </a:pPr>
            <a:r>
              <a:rPr lang="es-US" dirty="0" smtClean="0"/>
              <a:t>Colesterol total</a:t>
            </a:r>
          </a:p>
          <a:p>
            <a:pPr marL="744538" lvl="2" indent="-287338">
              <a:lnSpc>
                <a:spcPct val="110000"/>
              </a:lnSpc>
            </a:pPr>
            <a:r>
              <a:rPr lang="es-US" dirty="0" smtClean="0"/>
              <a:t>Lipoproteínas de alta densidad </a:t>
            </a:r>
          </a:p>
          <a:p>
            <a:pPr marL="744538" lvl="2" indent="-287338">
              <a:lnSpc>
                <a:spcPct val="110000"/>
              </a:lnSpc>
            </a:pPr>
            <a:r>
              <a:rPr lang="es-US" dirty="0" smtClean="0"/>
              <a:t>Triglicéridos</a:t>
            </a:r>
          </a:p>
          <a:p>
            <a:pPr>
              <a:lnSpc>
                <a:spcPct val="110000"/>
              </a:lnSpc>
            </a:pPr>
            <a:r>
              <a:rPr lang="es-US" dirty="0" smtClean="0"/>
              <a:t>Se cubre una vez cada 5 años</a:t>
            </a:r>
          </a:p>
          <a:p>
            <a:r>
              <a:rPr lang="es-US" dirty="0" smtClean="0"/>
              <a:t>Sin copago ni deducible si su proveedor acepta la asignación</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16</a:t>
            </a:fld>
            <a:endParaRPr lang="en-US" dirty="0"/>
          </a:p>
        </p:txBody>
      </p:sp>
    </p:spTree>
    <p:extLst>
      <p:ext uri="{BB962C8B-B14F-4D97-AF65-F5344CB8AC3E}">
        <p14:creationId xmlns:p14="http://schemas.microsoft.com/office/powerpoint/2010/main" val="347988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Evaluación para detectar el cáncer cervical y vaginal</a:t>
            </a:r>
            <a:r>
              <a:rPr lang="en-US" dirty="0" smtClean="0"/>
              <a:t>	</a:t>
            </a:r>
            <a:endParaRPr lang="es-US" dirty="0"/>
          </a:p>
        </p:txBody>
      </p:sp>
      <p:sp>
        <p:nvSpPr>
          <p:cNvPr id="3" name="Content Placeholder 2"/>
          <p:cNvSpPr>
            <a:spLocks noGrp="1"/>
          </p:cNvSpPr>
          <p:nvPr>
            <p:ph idx="1"/>
          </p:nvPr>
        </p:nvSpPr>
        <p:spPr/>
        <p:txBody>
          <a:bodyPr/>
          <a:lstStyle/>
          <a:p>
            <a:r>
              <a:rPr lang="es-US" dirty="0" smtClean="0"/>
              <a:t>Examen Papanicolaou y pélvico con examen del seno</a:t>
            </a:r>
          </a:p>
          <a:p>
            <a:pPr marL="509588" lvl="1" indent="-214313"/>
            <a:r>
              <a:rPr lang="es-US" dirty="0" smtClean="0"/>
              <a:t>El examen Papanicolaou ayuda a detectar cáncer cervical y vaginal</a:t>
            </a:r>
          </a:p>
          <a:p>
            <a:pPr marL="509588" lvl="1" indent="-214313"/>
            <a:r>
              <a:rPr lang="es-US" dirty="0" smtClean="0"/>
              <a:t>El examen pélvico ayuda a detectar cánceres fibroides y de ovario</a:t>
            </a:r>
          </a:p>
          <a:p>
            <a:pPr marL="509588" lvl="1" indent="-214313"/>
            <a:r>
              <a:rPr lang="es-US" dirty="0" smtClean="0"/>
              <a:t>El examen del seno ayuda a detectar masas, bultos y cáncer de seno</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17</a:t>
            </a:fld>
            <a:endParaRPr lang="en-US" dirty="0"/>
          </a:p>
        </p:txBody>
      </p:sp>
    </p:spTree>
    <p:extLst>
      <p:ext uri="{BB962C8B-B14F-4D97-AF65-F5344CB8AC3E}">
        <p14:creationId xmlns:p14="http://schemas.microsoft.com/office/powerpoint/2010/main" val="67434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39661"/>
          </a:xfrm>
        </p:spPr>
        <p:txBody>
          <a:bodyPr>
            <a:normAutofit fontScale="90000"/>
          </a:bodyPr>
          <a:lstStyle/>
          <a:p>
            <a:r>
              <a:rPr lang="es-US" dirty="0" smtClean="0"/>
              <a:t>Evaluación para detectar el cáncer </a:t>
            </a:r>
            <a:r>
              <a:rPr dirty="0"/>
              <a:t/>
            </a:r>
            <a:br>
              <a:rPr dirty="0"/>
            </a:br>
            <a:r>
              <a:rPr lang="es-US" dirty="0" smtClean="0"/>
              <a:t>cervical y vaginal, continuación</a:t>
            </a:r>
            <a:endParaRPr lang="es-US" dirty="0"/>
          </a:p>
        </p:txBody>
      </p:sp>
      <p:sp>
        <p:nvSpPr>
          <p:cNvPr id="3" name="Content Placeholder 2"/>
          <p:cNvSpPr>
            <a:spLocks noGrp="1"/>
          </p:cNvSpPr>
          <p:nvPr>
            <p:ph idx="1"/>
          </p:nvPr>
        </p:nvSpPr>
        <p:spPr>
          <a:xfrm>
            <a:off x="181343" y="1039661"/>
            <a:ext cx="8720947" cy="5541892"/>
          </a:xfrm>
        </p:spPr>
        <p:txBody>
          <a:bodyPr>
            <a:noAutofit/>
          </a:bodyPr>
          <a:lstStyle/>
          <a:p>
            <a:r>
              <a:rPr lang="es-US" sz="2800" dirty="0" smtClean="0"/>
              <a:t>Cubierto para todas las mujeres </a:t>
            </a:r>
          </a:p>
          <a:p>
            <a:pPr marL="509588" lvl="1" indent="-214313"/>
            <a:r>
              <a:rPr lang="es-US" sz="2600" dirty="0" smtClean="0"/>
              <a:t>Una vez cada 24 meses</a:t>
            </a:r>
          </a:p>
          <a:p>
            <a:pPr marL="509588" lvl="1" indent="-214313"/>
            <a:r>
              <a:rPr lang="es-US" sz="2600" dirty="0" smtClean="0"/>
              <a:t>Una vez cada 12 meses, si usted</a:t>
            </a:r>
          </a:p>
          <a:p>
            <a:pPr marL="738188" lvl="2" indent="-220663"/>
            <a:r>
              <a:rPr lang="es-US" sz="2400" dirty="0" smtClean="0"/>
              <a:t>Tiene alto riesgo de tener cáncer cervical o vaginal </a:t>
            </a:r>
          </a:p>
          <a:p>
            <a:pPr marL="738188" lvl="2" indent="-220663"/>
            <a:r>
              <a:rPr lang="es-US" sz="2400" dirty="0" smtClean="0"/>
              <a:t>O está en edad fértil y tuvo una prueba de Pap anómala en </a:t>
            </a:r>
            <a:r>
              <a:rPr dirty="0"/>
              <a:t/>
            </a:r>
            <a:br>
              <a:rPr dirty="0"/>
            </a:br>
            <a:r>
              <a:rPr lang="es-US" sz="2400" dirty="0" smtClean="0"/>
              <a:t>los últimos 36 meses</a:t>
            </a:r>
          </a:p>
          <a:p>
            <a:r>
              <a:rPr lang="es-US" sz="2800" dirty="0"/>
              <a:t>La Parte B también cubre pruebas de detección del papilomavirus humano (PVH) (como parte del examen Papanicolaou) </a:t>
            </a:r>
          </a:p>
          <a:p>
            <a:pPr marL="509588" lvl="1" indent="-214313"/>
            <a:r>
              <a:rPr lang="es-US" sz="2600" dirty="0"/>
              <a:t>Una vez cada 5 años si tiene entre 30 y 65 años sin síntomas de PVH</a:t>
            </a:r>
          </a:p>
          <a:p>
            <a:pPr marL="738188" lvl="2" indent="-220663"/>
            <a:r>
              <a:rPr lang="es-US" sz="2400" dirty="0"/>
              <a:t>Sin copago ni deducible si su proveedor acepta la asignación</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18</a:t>
            </a:fld>
            <a:endParaRPr lang="en-US" dirty="0"/>
          </a:p>
        </p:txBody>
      </p:sp>
    </p:spTree>
    <p:extLst>
      <p:ext uri="{BB962C8B-B14F-4D97-AF65-F5344CB8AC3E}">
        <p14:creationId xmlns:p14="http://schemas.microsoft.com/office/powerpoint/2010/main" val="265464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Pruebas de detección del cáncer colorrectal</a:t>
            </a:r>
            <a:endParaRPr lang="es-US" dirty="0"/>
          </a:p>
        </p:txBody>
      </p:sp>
      <p:sp>
        <p:nvSpPr>
          <p:cNvPr id="3" name="Content Placeholder 2"/>
          <p:cNvSpPr>
            <a:spLocks noGrp="1"/>
          </p:cNvSpPr>
          <p:nvPr>
            <p:ph idx="1"/>
          </p:nvPr>
        </p:nvSpPr>
        <p:spPr/>
        <p:txBody>
          <a:bodyPr>
            <a:normAutofit fontScale="92500"/>
          </a:bodyPr>
          <a:lstStyle/>
          <a:p>
            <a:r>
              <a:rPr lang="es-US" dirty="0" smtClean="0"/>
              <a:t>Ayuda a evitar o detectar el cáncer de forma temprana </a:t>
            </a:r>
          </a:p>
          <a:p>
            <a:r>
              <a:rPr lang="es-US" dirty="0" smtClean="0"/>
              <a:t>Ayuda a encontrar crecimientos precancerosos</a:t>
            </a:r>
          </a:p>
          <a:p>
            <a:r>
              <a:rPr lang="es-US" dirty="0" smtClean="0"/>
              <a:t>Es posible que estén cubiertas una o más de las siguientes pruebas:</a:t>
            </a:r>
          </a:p>
          <a:p>
            <a:pPr marL="509588" lvl="1" indent="-214313"/>
            <a:r>
              <a:rPr lang="es-US" dirty="0" smtClean="0"/>
              <a:t>Prueba de detección de sangre oculta en heces </a:t>
            </a:r>
          </a:p>
          <a:p>
            <a:pPr marL="509588" lvl="1" indent="-214313"/>
            <a:r>
              <a:rPr lang="es-US" dirty="0" smtClean="0"/>
              <a:t>Evaluación por sigmoidoscopía flexible</a:t>
            </a:r>
          </a:p>
          <a:p>
            <a:pPr marL="509588" lvl="1" indent="-214313"/>
            <a:r>
              <a:rPr lang="es-US" dirty="0" smtClean="0"/>
              <a:t>Evaluación por colonoscopía</a:t>
            </a:r>
          </a:p>
          <a:p>
            <a:pPr marL="509588" lvl="1" indent="-214313"/>
            <a:r>
              <a:rPr lang="es-US" dirty="0" smtClean="0"/>
              <a:t>Enema de bario</a:t>
            </a:r>
          </a:p>
          <a:p>
            <a:pPr marL="509588" lvl="1" indent="-214313"/>
            <a:r>
              <a:rPr lang="es-US" dirty="0" smtClean="0"/>
              <a:t>Prueba de ADN en heces con múltiples objetivos </a:t>
            </a:r>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19</a:t>
            </a:fld>
            <a:endParaRPr lang="en-US" dirty="0"/>
          </a:p>
        </p:txBody>
      </p:sp>
    </p:spTree>
    <p:extLst>
      <p:ext uri="{BB962C8B-B14F-4D97-AF65-F5344CB8AC3E}">
        <p14:creationId xmlns:p14="http://schemas.microsoft.com/office/powerpoint/2010/main" val="158594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Índice</a:t>
            </a:r>
            <a:endParaRPr lang="es-US" dirty="0"/>
          </a:p>
        </p:txBody>
      </p:sp>
      <p:sp>
        <p:nvSpPr>
          <p:cNvPr id="3" name="Content Placeholder 2"/>
          <p:cNvSpPr>
            <a:spLocks noGrp="1"/>
          </p:cNvSpPr>
          <p:nvPr>
            <p:ph sz="half" idx="1"/>
          </p:nvPr>
        </p:nvSpPr>
        <p:spPr>
          <a:xfrm>
            <a:off x="628649" y="1193996"/>
            <a:ext cx="6660425" cy="4982967"/>
          </a:xfrm>
        </p:spPr>
        <p:txBody>
          <a:bodyPr/>
          <a:lstStyle/>
          <a:p>
            <a:pPr marL="0" indent="0" algn="just">
              <a:buNone/>
            </a:pPr>
            <a:r>
              <a:rPr lang="es-US" sz="2800" b="1" dirty="0" smtClean="0"/>
              <a:t>Lección 1</a:t>
            </a:r>
            <a:r>
              <a:rPr lang="es-US" sz="2800" dirty="0" smtClean="0"/>
              <a:t>: Introducción……………………………….</a:t>
            </a:r>
          </a:p>
          <a:p>
            <a:pPr marL="0" indent="0" algn="just">
              <a:buNone/>
            </a:pPr>
            <a:r>
              <a:rPr lang="es-US" sz="2800" b="1" dirty="0" smtClean="0"/>
              <a:t>Lección 2</a:t>
            </a:r>
            <a:r>
              <a:rPr lang="es-US" sz="2800" dirty="0" smtClean="0"/>
              <a:t>: ¿Qué cubre?……………………………….</a:t>
            </a:r>
          </a:p>
          <a:p>
            <a:pPr marL="0" indent="0">
              <a:buNone/>
            </a:pPr>
            <a:r>
              <a:rPr lang="es-US" sz="2800" dirty="0" smtClean="0"/>
              <a:t>Su guía de servicios preventivos de</a:t>
            </a:r>
            <a:br>
              <a:rPr lang="es-US" sz="2800" dirty="0" smtClean="0"/>
            </a:br>
            <a:r>
              <a:rPr lang="es-US" sz="2800" dirty="0" smtClean="0"/>
              <a:t> 	Medicare………………………………………......</a:t>
            </a:r>
          </a:p>
          <a:p>
            <a:pPr marL="0" indent="0" algn="just">
              <a:buNone/>
            </a:pPr>
            <a:r>
              <a:rPr lang="es-US" sz="2800" dirty="0" smtClean="0"/>
              <a:t>Siglas…………………………………………………………..</a:t>
            </a:r>
            <a:endParaRPr lang="es-US" sz="2800" dirty="0"/>
          </a:p>
        </p:txBody>
      </p:sp>
      <p:sp>
        <p:nvSpPr>
          <p:cNvPr id="4" name="Content Placeholder 3"/>
          <p:cNvSpPr>
            <a:spLocks noGrp="1"/>
          </p:cNvSpPr>
          <p:nvPr>
            <p:ph sz="half" idx="2"/>
          </p:nvPr>
        </p:nvSpPr>
        <p:spPr>
          <a:xfrm>
            <a:off x="7289074" y="1193996"/>
            <a:ext cx="1226276" cy="4982967"/>
          </a:xfrm>
        </p:spPr>
        <p:txBody>
          <a:bodyPr/>
          <a:lstStyle/>
          <a:p>
            <a:pPr marL="0" indent="0" algn="r">
              <a:buNone/>
            </a:pPr>
            <a:r>
              <a:rPr lang="es-US" sz="2800" dirty="0" smtClean="0"/>
              <a:t>4-5</a:t>
            </a:r>
          </a:p>
          <a:p>
            <a:pPr marL="0" indent="0" algn="r">
              <a:buNone/>
            </a:pPr>
            <a:r>
              <a:rPr lang="es-US" sz="2800" dirty="0" smtClean="0"/>
              <a:t>6-46</a:t>
            </a:r>
          </a:p>
          <a:p>
            <a:pPr marL="0" indent="0" algn="r">
              <a:buNone/>
            </a:pPr>
            <a:endParaRPr lang="es-US" sz="2800" dirty="0" smtClean="0"/>
          </a:p>
          <a:p>
            <a:pPr marL="0" indent="0" algn="r">
              <a:buNone/>
            </a:pPr>
            <a:r>
              <a:rPr lang="es-US" sz="2800" dirty="0" smtClean="0"/>
              <a:t>47</a:t>
            </a:r>
          </a:p>
          <a:p>
            <a:pPr marL="0" indent="0" algn="r">
              <a:buNone/>
            </a:pPr>
            <a:r>
              <a:rPr lang="es-US" sz="2800" dirty="0" smtClean="0"/>
              <a:t>48</a:t>
            </a:r>
            <a:endParaRPr lang="es-US" sz="2800" dirty="0"/>
          </a:p>
        </p:txBody>
      </p:sp>
      <p:sp>
        <p:nvSpPr>
          <p:cNvPr id="8" name="Date Placeholder 7"/>
          <p:cNvSpPr>
            <a:spLocks noGrp="1"/>
          </p:cNvSpPr>
          <p:nvPr>
            <p:ph type="dt" sz="half" idx="13"/>
          </p:nvPr>
        </p:nvSpPr>
        <p:spPr/>
        <p:txBody>
          <a:bodyPr/>
          <a:lstStyle/>
          <a:p>
            <a:r>
              <a:rPr lang="en-US" smtClean="0">
                <a:solidFill>
                  <a:prstClr val="black">
                    <a:tint val="75000"/>
                  </a:prstClr>
                </a:solidFill>
              </a:rPr>
              <a:t>Abril del 2018</a:t>
            </a:r>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r>
              <a:rPr lang="en-US" smtClean="0">
                <a:solidFill>
                  <a:prstClr val="black">
                    <a:tint val="75000"/>
                  </a:prstClr>
                </a:solidFill>
              </a:rPr>
              <a:t>Servicios preventivos de Medicare</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D3B75908-2BC4-4CCC-BE4B-63652A0FD37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8700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lstStyle/>
          <a:p>
            <a:r>
              <a:rPr lang="es-ES" sz="3200" dirty="0" smtClean="0"/>
              <a:t>Pruebas de detección cubiertas </a:t>
            </a:r>
            <a:r>
              <a:rPr lang="es-ES" sz="3200" dirty="0"/>
              <a:t>de cáncer </a:t>
            </a:r>
            <a:r>
              <a:rPr lang="es-ES" sz="3200" dirty="0" err="1"/>
              <a:t>colorrectal</a:t>
            </a:r>
            <a:endParaRPr lang="es-US" sz="3200" dirty="0"/>
          </a:p>
        </p:txBody>
      </p:sp>
      <p:graphicFrame>
        <p:nvGraphicFramePr>
          <p:cNvPr id="7" name="Content Placeholder 6" descr="Todas las personas con Medicare de 50 años o más que no están en alto riesgo de cáncer colorrectal están cubiertas para las siguientes evaluaciones o pruebas:&#10;*Prueba de sangre oculta en heces todos los años&#10;*Sigmoidoscopia flexible una vez cada 4 años o 47 meses (a menos que se haya realizado una colonoscopia de detección, y luego Medicare puede cubrir una sigmoidoscopía de detección después de 10 años o al menos 119 meses)&#10;*Colonoscopia cada 10 años (a menos que se haya realizado una sigmoidoscopía flexible de detección, y luego Medicare puede cubrir una colonoscopia de detección después de que hayan transcurrido al menos 4 años) (sin edad mínima)&#10;Todas las personas con Medicare de 50 años o más que tienen un alto riesgo de cáncer colorrectal están cubiertas para las siguientes evaluaciones:&#10;*Pruebas de sangre oculta en heces todos los años&#10;*Sigmoidoscopia flexible una vez cada 4 años (o pasaron 47 meses)&#10;*Colonoscopia una vez cada 2 años (a menos que se haya realizado una sigmoidoscopía flexible de detección y luego Medicare cubra una colonoscopia de detección solo después de al menos 47 meses)" title="Gráfica: Pruebas de detección cubiertas de cáncer colorrectal"/>
          <p:cNvGraphicFramePr>
            <a:graphicFrameLocks noGrp="1"/>
          </p:cNvGraphicFramePr>
          <p:nvPr>
            <p:ph idx="1"/>
            <p:extLst>
              <p:ext uri="{D42A27DB-BD31-4B8C-83A1-F6EECF244321}">
                <p14:modId xmlns:p14="http://schemas.microsoft.com/office/powerpoint/2010/main" val="3201823293"/>
              </p:ext>
            </p:extLst>
          </p:nvPr>
        </p:nvGraphicFramePr>
        <p:xfrm>
          <a:off x="0" y="1082040"/>
          <a:ext cx="9144000" cy="5335820"/>
        </p:xfrm>
        <a:graphic>
          <a:graphicData uri="http://schemas.openxmlformats.org/drawingml/2006/table">
            <a:tbl>
              <a:tblPr firstRow="1" bandRow="1">
                <a:tableStyleId>{5C22544A-7EE6-4342-B048-85BDC9FD1C3A}</a:tableStyleId>
              </a:tblPr>
              <a:tblGrid>
                <a:gridCol w="2069432"/>
                <a:gridCol w="2502568"/>
                <a:gridCol w="2502568"/>
                <a:gridCol w="2069432"/>
              </a:tblGrid>
              <a:tr h="14312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Prueba de detección </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Si el riesgo es normal,</a:t>
                      </a:r>
                      <a:r>
                        <a:rPr dirty="0"/>
                        <a:t/>
                      </a:r>
                      <a:br>
                        <a:rPr dirty="0"/>
                      </a:br>
                      <a:r>
                        <a:rPr kumimoji="0" lang="en-US" sz="2400" u="none" strike="noStrike" cap="none" normalizeH="0" baseline="0" dirty="0" smtClean="0">
                          <a:ln>
                            <a:noFill/>
                          </a:ln>
                          <a:effectLst/>
                        </a:rPr>
                        <a:t>cubierta una vez cada</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Si el riesgo es alto,</a:t>
                      </a:r>
                      <a:r>
                        <a:rPr dirty="0"/>
                        <a:t/>
                      </a:r>
                      <a:br>
                        <a:rPr dirty="0"/>
                      </a:br>
                      <a:r>
                        <a:rPr kumimoji="0" lang="en-US" sz="2400" u="none" strike="noStrike" cap="none" normalizeH="0" baseline="0" dirty="0" smtClean="0">
                          <a:ln>
                            <a:noFill/>
                          </a:ln>
                          <a:effectLst/>
                        </a:rPr>
                        <a:t>cubierta una vez cada</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u="none" strike="noStrike" cap="none" normalizeH="0" baseline="0" dirty="0" smtClean="0">
                          <a:ln>
                            <a:noFill/>
                          </a:ln>
                          <a:effectLst/>
                        </a:rPr>
                        <a:t>Usted paga </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r>
              <a:tr h="1341838">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u="none" strike="noStrike" kern="1200" cap="none" normalizeH="0" baseline="0" dirty="0" smtClean="0">
                          <a:ln>
                            <a:noFill/>
                          </a:ln>
                          <a:solidFill>
                            <a:schemeClr val="dk1"/>
                          </a:solidFill>
                          <a:effectLst/>
                          <a:latin typeface="+mn-lt"/>
                        </a:rPr>
                        <a:t>Edad para la prueba de detección de sangre oculta en heces</a:t>
                      </a:r>
                    </a:p>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u="none" strike="noStrike" kern="1200" cap="none" normalizeH="0" baseline="0" dirty="0" smtClean="0">
                          <a:ln>
                            <a:noFill/>
                          </a:ln>
                          <a:solidFill>
                            <a:schemeClr val="dk1"/>
                          </a:solidFill>
                          <a:effectLst/>
                          <a:latin typeface="+mn-lt"/>
                        </a:rPr>
                        <a:t>50 años o más</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 meses </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 meses</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Ningún deducible ni copago</a:t>
                      </a:r>
                      <a:r>
                        <a:rPr sz="1800" dirty="0"/>
                        <a:t/>
                      </a:r>
                      <a:br>
                        <a:rPr sz="1800" dirty="0"/>
                      </a:br>
                      <a:r>
                        <a:rPr kumimoji="0" lang="en-US" sz="1800" u="none" strike="noStrike" cap="none" normalizeH="0" baseline="0" dirty="0" smtClean="0">
                          <a:ln>
                            <a:noFill/>
                          </a:ln>
                          <a:effectLst/>
                        </a:rPr>
                        <a:t>para esta prueba</a:t>
                      </a:r>
                      <a:endParaRPr kumimoji="0" lang="es-US" sz="18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r h="1236651">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u="none" strike="noStrike" kern="1200" cap="none" normalizeH="0" baseline="0" dirty="0" smtClean="0">
                          <a:ln>
                            <a:noFill/>
                          </a:ln>
                          <a:solidFill>
                            <a:schemeClr val="dk1"/>
                          </a:solidFill>
                          <a:effectLst/>
                          <a:latin typeface="+mn-lt"/>
                        </a:rPr>
                        <a:t>Sigmoidoscopía flexible, a partir de los 50 años</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 años, o 10 años después de la anterior colonoscopía</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 años</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Ningún deducible ni copago</a:t>
                      </a:r>
                      <a:r>
                        <a:rPr sz="1800" dirty="0"/>
                        <a:t/>
                      </a:r>
                      <a:br>
                        <a:rPr sz="1800" dirty="0"/>
                      </a:br>
                      <a:r>
                        <a:rPr kumimoji="0" lang="en-US" sz="1800" u="none" strike="noStrike" cap="none" normalizeH="0" baseline="0" dirty="0" smtClean="0">
                          <a:ln>
                            <a:noFill/>
                          </a:ln>
                          <a:effectLst/>
                        </a:rPr>
                        <a:t>para esta prueba </a:t>
                      </a:r>
                      <a:endParaRPr kumimoji="0" lang="es-US" sz="18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r h="1264529">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u="none" strike="noStrike" kern="1200" cap="none" normalizeH="0" baseline="0" dirty="0" smtClean="0">
                          <a:ln>
                            <a:noFill/>
                          </a:ln>
                          <a:solidFill>
                            <a:schemeClr val="dk1"/>
                          </a:solidFill>
                          <a:effectLst/>
                          <a:latin typeface="+mn-lt"/>
                        </a:rPr>
                        <a:t>Evaluación por colonoscopía</a:t>
                      </a:r>
                    </a:p>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u="none" strike="noStrike" kern="1200" cap="none" normalizeH="0" baseline="0" dirty="0" smtClean="0">
                          <a:ln>
                            <a:noFill/>
                          </a:ln>
                          <a:solidFill>
                            <a:schemeClr val="dk1"/>
                          </a:solidFill>
                          <a:effectLst/>
                          <a:latin typeface="+mn-lt"/>
                        </a:rPr>
                        <a:t>No hay edad mínima</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 años (en general), o 4 años después de la anterior colonoscopía flexible</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24 meses</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Ningún deducible ni copago</a:t>
                      </a:r>
                      <a:r>
                        <a:rPr sz="1800" dirty="0"/>
                        <a:t/>
                      </a:r>
                      <a:br>
                        <a:rPr sz="1800" dirty="0"/>
                      </a:br>
                      <a:r>
                        <a:rPr kumimoji="0" lang="en-US" sz="1800" u="none" strike="noStrike" cap="none" normalizeH="0" baseline="0" dirty="0" smtClean="0">
                          <a:ln>
                            <a:noFill/>
                          </a:ln>
                          <a:effectLst/>
                        </a:rPr>
                        <a:t>para esta prueba</a:t>
                      </a:r>
                    </a:p>
                  </a:txBody>
                  <a:tcPr marL="22860" marR="22860" marT="0" marB="0" horzOverflow="overflow"/>
                </a:tc>
              </a:tr>
            </a:tbl>
          </a:graphicData>
        </a:graphic>
      </p:graphicFrame>
      <p:sp>
        <p:nvSpPr>
          <p:cNvPr id="3" name="Date Placeholder 2"/>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20</a:t>
            </a:fld>
            <a:endParaRPr lang="en-US" dirty="0"/>
          </a:p>
        </p:txBody>
      </p:sp>
    </p:spTree>
    <p:extLst>
      <p:ext uri="{BB962C8B-B14F-4D97-AF65-F5344CB8AC3E}">
        <p14:creationId xmlns:p14="http://schemas.microsoft.com/office/powerpoint/2010/main" val="340526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Pruebas de detección cubiertas de cáncer colorrectal (continuación)"/>
          <p:cNvSpPr>
            <a:spLocks noGrp="1"/>
          </p:cNvSpPr>
          <p:nvPr>
            <p:ph type="title"/>
          </p:nvPr>
        </p:nvSpPr>
        <p:spPr>
          <a:xfrm>
            <a:off x="222069" y="0"/>
            <a:ext cx="8712925" cy="1039661"/>
          </a:xfrm>
        </p:spPr>
        <p:txBody>
          <a:bodyPr>
            <a:normAutofit fontScale="90000"/>
          </a:bodyPr>
          <a:lstStyle/>
          <a:p>
            <a:r>
              <a:rPr lang="es-ES" dirty="0" smtClean="0"/>
              <a:t>Pruebas de </a:t>
            </a:r>
            <a:r>
              <a:rPr lang="es-ES" dirty="0" err="1" smtClean="0"/>
              <a:t>detecci</a:t>
            </a:r>
            <a:r>
              <a:rPr lang="es-US" dirty="0" err="1">
                <a:solidFill>
                  <a:prstClr val="black"/>
                </a:solidFill>
              </a:rPr>
              <a:t>ó</a:t>
            </a:r>
            <a:r>
              <a:rPr lang="es-ES" dirty="0" smtClean="0"/>
              <a:t>n cubiertas </a:t>
            </a:r>
            <a:r>
              <a:rPr lang="es-ES" dirty="0"/>
              <a:t>de cáncer </a:t>
            </a:r>
            <a:r>
              <a:rPr lang="es-ES" dirty="0" err="1"/>
              <a:t>colorrectal</a:t>
            </a:r>
            <a:r>
              <a:rPr lang="es-ES" dirty="0"/>
              <a:t> (continuación)</a:t>
            </a:r>
            <a:endParaRPr lang="es-US" dirty="0"/>
          </a:p>
        </p:txBody>
      </p:sp>
      <p:graphicFrame>
        <p:nvGraphicFramePr>
          <p:cNvPr id="9" name="Content Placeholder 8" descr="Todas las personas con Medicare de 50 años o más que no están en alto riesgo de cáncer colorrectal están cubiertas para las siguientes pruebas:&#10;*Enema de bario cada 4 años cuando se usa en lugar de una sigmoidoscopía o colonoscopia&#10;*Prueba de ADN de heces multidetector (Cologuard ™) cada 3 años&#10;Todas las personas con Medicare de 50 años o más que tienen un alto riesgo de cáncer colorrectal están cubiertas para las siguientes evaluaciones:&#10;*Enema de bario cada 24 meses como alternativa a una colonoscopia de detección cubierta&#10;*Prueba de ADN de heces multidetector (Cologuard ™)&#10;Las personas con Original Medicare no pagan un deducible por un enema de bario de detección si el proveedor acepta la asignación, pero usted paga la cantidad aprobada por Medicare por los servicios del médico. En un entorno hospitalario, usted paga un copago. No hay deducible ni copago para la prueba de ADN de heces multifactoriales." title="Gráfica: Pruebas de detección cubiertas de cáncer colorrectal"/>
          <p:cNvGraphicFramePr>
            <a:graphicFrameLocks noGrp="1"/>
          </p:cNvGraphicFramePr>
          <p:nvPr>
            <p:ph idx="1"/>
            <p:extLst>
              <p:ext uri="{D42A27DB-BD31-4B8C-83A1-F6EECF244321}">
                <p14:modId xmlns:p14="http://schemas.microsoft.com/office/powerpoint/2010/main" val="2760360658"/>
              </p:ext>
            </p:extLst>
          </p:nvPr>
        </p:nvGraphicFramePr>
        <p:xfrm>
          <a:off x="0" y="1182354"/>
          <a:ext cx="9143999" cy="4852686"/>
        </p:xfrm>
        <a:graphic>
          <a:graphicData uri="http://schemas.openxmlformats.org/drawingml/2006/table">
            <a:tbl>
              <a:tblPr firstRow="1" bandRow="1">
                <a:tableStyleId>{5C22544A-7EE6-4342-B048-85BDC9FD1C3A}</a:tableStyleId>
              </a:tblPr>
              <a:tblGrid>
                <a:gridCol w="1767840"/>
                <a:gridCol w="2453286"/>
                <a:gridCol w="1948026"/>
                <a:gridCol w="2974847"/>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Prueba de detección </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Si el riesgo es normal,</a:t>
                      </a:r>
                      <a:r>
                        <a:rPr sz="2400" dirty="0"/>
                        <a:t/>
                      </a:r>
                      <a:br>
                        <a:rPr sz="2400" dirty="0"/>
                      </a:br>
                      <a:r>
                        <a:rPr kumimoji="0" lang="en-US" sz="2400" u="none" strike="noStrike" cap="none" normalizeH="0" baseline="0" dirty="0" smtClean="0">
                          <a:ln>
                            <a:noFill/>
                          </a:ln>
                          <a:effectLst/>
                        </a:rPr>
                        <a:t>cubierta una vez cada</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Si el riesgo es alto,</a:t>
                      </a:r>
                      <a:r>
                        <a:rPr sz="2400" dirty="0"/>
                        <a:t/>
                      </a:r>
                      <a:br>
                        <a:rPr sz="2400" dirty="0"/>
                      </a:br>
                      <a:r>
                        <a:rPr kumimoji="0" lang="en-US" sz="2400" u="none" strike="noStrike" cap="none" normalizeH="0" baseline="0" dirty="0" smtClean="0">
                          <a:ln>
                            <a:noFill/>
                          </a:ln>
                          <a:effectLst/>
                        </a:rPr>
                        <a:t>cubierta una vez cada</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u="none" strike="noStrike" cap="none" normalizeH="0" baseline="0" dirty="0" smtClean="0">
                          <a:ln>
                            <a:noFill/>
                          </a:ln>
                          <a:effectLst/>
                        </a:rPr>
                        <a:t>Usted paga </a:t>
                      </a:r>
                      <a:endParaRPr kumimoji="0" lang="es-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r>
              <a:tr h="1600200">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Enema de bario a partir de los 50 años.</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 años cuando se utilizó en lugar de una sigmoidoscopía flexible o colonoscopía.</a:t>
                      </a:r>
                      <a:endParaRPr kumimoji="0" lang="es-US" sz="18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24 meses (como alternativa a una colonoscopía o sigmoidoscopía flexible cubiertas).</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No hay deducibles para esta prueba. Usted paga 20% del monto aprobado por Medicare por los </a:t>
                      </a:r>
                      <a:r>
                        <a:rPr kumimoji="0" lang="en-US" sz="1800" u="none" strike="noStrike" cap="none" normalizeH="0" baseline="0" dirty="0" err="1" smtClean="0">
                          <a:ln>
                            <a:noFill/>
                          </a:ln>
                          <a:effectLst/>
                        </a:rPr>
                        <a:t>servicios</a:t>
                      </a:r>
                      <a:r>
                        <a:rPr kumimoji="0" lang="en-US" sz="1800" u="none" strike="noStrike" cap="none" normalizeH="0" baseline="0" dirty="0" smtClean="0">
                          <a:ln>
                            <a:noFill/>
                          </a:ln>
                          <a:effectLst/>
                        </a:rPr>
                        <a:t> del médico. En un entorno de paciente ambulatorio de hospital, usted paga un copago. </a:t>
                      </a:r>
                      <a:endParaRPr kumimoji="0" lang="es-US" sz="18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r h="1469406">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b="0" i="0" u="none" strike="noStrike" cap="none" normalizeH="0" baseline="0" dirty="0" smtClean="0">
                          <a:ln>
                            <a:noFill/>
                          </a:ln>
                          <a:solidFill>
                            <a:schemeClr val="tx1"/>
                          </a:solidFill>
                          <a:effectLst/>
                          <a:latin typeface="Calibri" charset="0"/>
                        </a:rPr>
                        <a:t>Prueba de ADN en heces con múltiples objetivos</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b="0" i="0" u="none" strike="noStrike" cap="none" normalizeH="0" baseline="0" dirty="0" smtClean="0">
                          <a:ln>
                            <a:noFill/>
                          </a:ln>
                          <a:solidFill>
                            <a:schemeClr val="tx1"/>
                          </a:solidFill>
                          <a:effectLst/>
                          <a:latin typeface="Calibri" charset="0"/>
                        </a:rPr>
                        <a:t>3 años</a:t>
                      </a:r>
                    </a:p>
                  </a:txBody>
                  <a:tcPr marL="22860" marR="2286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S" sz="1800" b="0" i="0" u="none" strike="noStrike" cap="none" normalizeH="0" baseline="0" dirty="0" smtClean="0">
                          <a:ln>
                            <a:noFill/>
                          </a:ln>
                          <a:solidFill>
                            <a:schemeClr val="tx1"/>
                          </a:solidFill>
                          <a:effectLst/>
                          <a:latin typeface="Calibri" charset="0"/>
                        </a:rPr>
                        <a:t>3 años</a:t>
                      </a:r>
                    </a:p>
                  </a:txBody>
                  <a:tcPr marL="22860" marR="22860" marT="0" marB="0" horzOverflow="overflow"/>
                </a:tc>
                <a:tc>
                  <a:txBody>
                    <a:bodyPr/>
                    <a:lstStyle/>
                    <a:p>
                      <a:pPr marL="53975" marR="0" lvl="0" indent="0" algn="l" defTabSz="914400" rtl="0" eaLnBrk="1" fontAlgn="base" latinLnBrk="0" hangingPunct="1">
                        <a:lnSpc>
                          <a:spcPct val="100000"/>
                        </a:lnSpc>
                        <a:spcBef>
                          <a:spcPct val="0"/>
                        </a:spcBef>
                        <a:spcAft>
                          <a:spcPct val="0"/>
                        </a:spcAft>
                        <a:buClrTx/>
                        <a:buSzTx/>
                        <a:buFontTx/>
                        <a:buNone/>
                        <a:tabLst/>
                      </a:pPr>
                      <a:r>
                        <a:rPr kumimoji="0" lang="es-US" sz="1800" b="0" i="0" u="none" strike="noStrike" cap="none" normalizeH="0" baseline="0" dirty="0" smtClean="0">
                          <a:ln>
                            <a:noFill/>
                          </a:ln>
                          <a:solidFill>
                            <a:schemeClr val="tx1"/>
                          </a:solidFill>
                          <a:effectLst/>
                          <a:latin typeface="Calibri" charset="0"/>
                        </a:rPr>
                        <a:t>No hay deducible ni copago para esta prueba.</a:t>
                      </a:r>
                    </a:p>
                  </a:txBody>
                  <a:tcPr marL="22860" marR="22860" marT="0" marB="0" horzOverflow="overflow"/>
                </a:tc>
              </a:tr>
            </a:tbl>
          </a:graphicData>
        </a:graphic>
      </p:graphicFrame>
      <p:sp>
        <p:nvSpPr>
          <p:cNvPr id="3" name="Date Placeholder 2"/>
          <p:cNvSpPr>
            <a:spLocks noGrp="1"/>
          </p:cNvSpPr>
          <p:nvPr>
            <p:ph type="dt" sz="half" idx="10"/>
          </p:nvPr>
        </p:nvSpPr>
        <p:spPr/>
        <p:txBody>
          <a:bodyPr/>
          <a:lstStyle/>
          <a:p>
            <a:r>
              <a:rPr lang="en-US" smtClean="0"/>
              <a:t>Abril del 2018</a:t>
            </a:r>
            <a:endParaRPr lang="en-US" dirty="0"/>
          </a:p>
        </p:txBody>
      </p:sp>
      <p:sp>
        <p:nvSpPr>
          <p:cNvPr id="7" name="Footer Placeholder 6"/>
          <p:cNvSpPr>
            <a:spLocks noGrp="1"/>
          </p:cNvSpPr>
          <p:nvPr>
            <p:ph type="ftr" sz="quarter" idx="11"/>
          </p:nvPr>
        </p:nvSpPr>
        <p:spPr/>
        <p:txBody>
          <a:bodyPr/>
          <a:lstStyle/>
          <a:p>
            <a:r>
              <a:rPr lang="en-US" smtClean="0"/>
              <a:t>Servicios preventivos de Medicare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21</a:t>
            </a:fld>
            <a:endParaRPr lang="en-US" dirty="0"/>
          </a:p>
        </p:txBody>
      </p:sp>
    </p:spTree>
    <p:extLst>
      <p:ext uri="{BB962C8B-B14F-4D97-AF65-F5344CB8AC3E}">
        <p14:creationId xmlns:p14="http://schemas.microsoft.com/office/powerpoint/2010/main" val="271454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200" dirty="0" smtClean="0"/>
              <a:t>Compruebe sus conocimientos: pregunta 1</a:t>
            </a:r>
            <a:endParaRPr lang="es-US" sz="3200" dirty="0"/>
          </a:p>
        </p:txBody>
      </p:sp>
      <p:sp>
        <p:nvSpPr>
          <p:cNvPr id="15" name="Content Placeholder 14"/>
          <p:cNvSpPr>
            <a:spLocks noGrp="1"/>
          </p:cNvSpPr>
          <p:nvPr>
            <p:ph sz="half" idx="1"/>
          </p:nvPr>
        </p:nvSpPr>
        <p:spPr>
          <a:xfrm>
            <a:off x="186812" y="1143892"/>
            <a:ext cx="5009301" cy="5033071"/>
          </a:xfrm>
        </p:spPr>
        <p:txBody>
          <a:bodyPr>
            <a:noAutofit/>
          </a:bodyPr>
          <a:lstStyle/>
          <a:p>
            <a:pPr marL="0" indent="0">
              <a:lnSpc>
                <a:spcPct val="120000"/>
              </a:lnSpc>
              <a:buNone/>
            </a:pPr>
            <a:r>
              <a:rPr lang="es-US" sz="2000" dirty="0" smtClean="0"/>
              <a:t>¿Qué declaración es cierta acerca de la consulta preventiva "Bienvenido a Medicare"?</a:t>
            </a:r>
          </a:p>
          <a:p>
            <a:pPr marL="339725" lvl="0" indent="-339725" defTabSz="921062">
              <a:lnSpc>
                <a:spcPct val="120000"/>
              </a:lnSpc>
              <a:buFont typeface="+mj-lt"/>
              <a:buAutoNum type="alphaLcPeriod"/>
              <a:defRPr/>
            </a:pPr>
            <a:r>
              <a:rPr lang="es-US" sz="2000" dirty="0">
                <a:solidFill>
                  <a:prstClr val="black"/>
                </a:solidFill>
              </a:rPr>
              <a:t>Es necesario que realice esta consulta para que las consultas anuales de "Bienestar" estén cubiertas. </a:t>
            </a:r>
          </a:p>
          <a:p>
            <a:pPr marL="339725" lvl="0" indent="-339725" defTabSz="921062">
              <a:lnSpc>
                <a:spcPct val="120000"/>
              </a:lnSpc>
              <a:buFont typeface="+mj-lt"/>
              <a:buAutoNum type="alphaLcPeriod"/>
              <a:defRPr/>
            </a:pPr>
            <a:r>
              <a:rPr lang="es-US" sz="2000" dirty="0">
                <a:solidFill>
                  <a:prstClr val="black"/>
                </a:solidFill>
              </a:rPr>
              <a:t>Usted no paga nada por la consulta si el médico acepta la asignación, pero se aplica el deducible de la Parte B</a:t>
            </a:r>
            <a:r>
              <a:rPr lang="es-US" sz="2000" dirty="0" smtClean="0">
                <a:solidFill>
                  <a:prstClr val="black"/>
                </a:solidFill>
              </a:rPr>
              <a:t>.</a:t>
            </a:r>
          </a:p>
          <a:p>
            <a:pPr marL="339725" indent="-339725" defTabSz="921062">
              <a:lnSpc>
                <a:spcPct val="120000"/>
              </a:lnSpc>
              <a:buFont typeface="+mj-lt"/>
              <a:buAutoNum type="alphaLcPeriod"/>
              <a:defRPr/>
            </a:pPr>
            <a:r>
              <a:rPr lang="es-US" sz="2000" dirty="0">
                <a:solidFill>
                  <a:prstClr val="black"/>
                </a:solidFill>
              </a:rPr>
              <a:t>Todas las pruebas de laboratorio están incluidas en la consulta, sin costo </a:t>
            </a:r>
            <a:r>
              <a:rPr lang="es-US" sz="2000" dirty="0" smtClean="0">
                <a:solidFill>
                  <a:prstClr val="black"/>
                </a:solidFill>
              </a:rPr>
              <a:t>adicional.</a:t>
            </a:r>
          </a:p>
          <a:p>
            <a:pPr marL="339725" indent="-339725" defTabSz="921062">
              <a:lnSpc>
                <a:spcPct val="120000"/>
              </a:lnSpc>
              <a:buFont typeface="+mj-lt"/>
              <a:buAutoNum type="alphaLcPeriod"/>
              <a:defRPr/>
            </a:pPr>
            <a:r>
              <a:rPr lang="es-US" sz="2000" dirty="0" smtClean="0">
                <a:solidFill>
                  <a:prstClr val="black"/>
                </a:solidFill>
              </a:rPr>
              <a:t>No tiene costo si su médico acepta la asignación.</a:t>
            </a:r>
            <a:endParaRPr lang="es-US" sz="2000" dirty="0">
              <a:solidFill>
                <a:prstClr val="black"/>
              </a:solidFill>
            </a:endParaRPr>
          </a:p>
        </p:txBody>
      </p:sp>
      <p:sp>
        <p:nvSpPr>
          <p:cNvPr id="8" name="Rounded Rectangle 7" title="cuadro rojo indicador de respuesta correcta "/>
          <p:cNvSpPr/>
          <p:nvPr/>
        </p:nvSpPr>
        <p:spPr>
          <a:xfrm>
            <a:off x="186812" y="5160160"/>
            <a:ext cx="4530153" cy="73928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smtClean="0"/>
              <a:t>Abril del 2018</a:t>
            </a:r>
            <a:endParaRPr lang="en-US" dirty="0"/>
          </a:p>
        </p:txBody>
      </p:sp>
      <p:sp>
        <p:nvSpPr>
          <p:cNvPr id="7" name="Footer Placeholder 6"/>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22</a:t>
            </a:fld>
            <a:endParaRPr lang="en-US" dirty="0"/>
          </a:p>
        </p:txBody>
      </p:sp>
    </p:spTree>
    <p:extLst>
      <p:ext uri="{BB962C8B-B14F-4D97-AF65-F5344CB8AC3E}">
        <p14:creationId xmlns:p14="http://schemas.microsoft.com/office/powerpoint/2010/main" val="15421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Compruebe su conocimiento: pregunta 2</a:t>
            </a:r>
            <a:endParaRPr lang="es-US" dirty="0"/>
          </a:p>
        </p:txBody>
      </p:sp>
      <p:sp>
        <p:nvSpPr>
          <p:cNvPr id="14" name="Content Placeholder 13"/>
          <p:cNvSpPr>
            <a:spLocks noGrp="1"/>
          </p:cNvSpPr>
          <p:nvPr>
            <p:ph sz="half" idx="1"/>
          </p:nvPr>
        </p:nvSpPr>
        <p:spPr>
          <a:xfrm>
            <a:off x="156117" y="1143892"/>
            <a:ext cx="4473033" cy="5033071"/>
          </a:xfrm>
        </p:spPr>
        <p:txBody>
          <a:bodyPr>
            <a:normAutofit fontScale="92500" lnSpcReduction="20000"/>
          </a:bodyPr>
          <a:lstStyle/>
          <a:p>
            <a:pPr marL="0" indent="0">
              <a:buNone/>
            </a:pPr>
            <a:r>
              <a:rPr lang="es-US" sz="3000" dirty="0" smtClean="0"/>
              <a:t>¿Con qué frecuencia Medicare cubre las pruebas de detección de enfermedad cardiovascular (CVD en inglés) para las personas sin signos o síntomas aparentes de CVD?</a:t>
            </a:r>
          </a:p>
          <a:p>
            <a:pPr marL="514350" indent="-514350">
              <a:buFont typeface="+mj-lt"/>
              <a:buAutoNum type="alphaLcPeriod"/>
            </a:pPr>
            <a:r>
              <a:rPr lang="es-US" sz="3000" dirty="0" smtClean="0"/>
              <a:t>Una vez al año</a:t>
            </a:r>
          </a:p>
          <a:p>
            <a:pPr marL="514350" indent="-514350">
              <a:buFont typeface="+mj-lt"/>
              <a:buAutoNum type="alphaLcPeriod"/>
            </a:pPr>
            <a:r>
              <a:rPr lang="es-US" sz="3000" dirty="0"/>
              <a:t>Dos veces al </a:t>
            </a:r>
            <a:r>
              <a:rPr lang="es-US" sz="3000" dirty="0" smtClean="0"/>
              <a:t>año</a:t>
            </a:r>
          </a:p>
          <a:p>
            <a:pPr marL="514350" indent="-514350">
              <a:buFont typeface="+mj-lt"/>
              <a:buAutoNum type="alphaLcPeriod"/>
            </a:pPr>
            <a:r>
              <a:rPr lang="es-US" sz="3000" dirty="0" smtClean="0"/>
              <a:t>Una vez cada 5 años</a:t>
            </a:r>
          </a:p>
          <a:p>
            <a:pPr marL="514350" indent="-514350">
              <a:buFont typeface="+mj-lt"/>
              <a:buAutoNum type="alphaLcPeriod"/>
            </a:pPr>
            <a:r>
              <a:rPr lang="es-US" sz="3000" dirty="0" smtClean="0"/>
              <a:t>Medicare no cubre las pruebas de detección de CVD</a:t>
            </a:r>
            <a:endParaRPr lang="es-US" sz="3000" dirty="0"/>
          </a:p>
        </p:txBody>
      </p:sp>
      <p:sp>
        <p:nvSpPr>
          <p:cNvPr id="7" name="Rounded Rectangle 6" title="cuadro rojo indicador de respuesta correcta"/>
          <p:cNvSpPr/>
          <p:nvPr/>
        </p:nvSpPr>
        <p:spPr>
          <a:xfrm>
            <a:off x="156117" y="4406127"/>
            <a:ext cx="3597176" cy="43978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23</a:t>
            </a:fld>
            <a:endParaRPr lang="en-US" dirty="0"/>
          </a:p>
        </p:txBody>
      </p:sp>
    </p:spTree>
    <p:extLst>
      <p:ext uri="{BB962C8B-B14F-4D97-AF65-F5344CB8AC3E}">
        <p14:creationId xmlns:p14="http://schemas.microsoft.com/office/powerpoint/2010/main" val="6756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
            <a:ext cx="9144000" cy="953163"/>
          </a:xfrm>
        </p:spPr>
        <p:txBody>
          <a:bodyPr/>
          <a:lstStyle/>
          <a:p>
            <a:r>
              <a:rPr lang="es-US" dirty="0" smtClean="0"/>
              <a:t>Compruebe su conocimiento: pregunta 3</a:t>
            </a:r>
            <a:endParaRPr lang="es-US" dirty="0"/>
          </a:p>
        </p:txBody>
      </p:sp>
      <p:sp>
        <p:nvSpPr>
          <p:cNvPr id="15" name="Content Placeholder 14"/>
          <p:cNvSpPr>
            <a:spLocks noGrp="1"/>
          </p:cNvSpPr>
          <p:nvPr>
            <p:ph sz="half" idx="1"/>
          </p:nvPr>
        </p:nvSpPr>
        <p:spPr>
          <a:xfrm>
            <a:off x="235974" y="1143892"/>
            <a:ext cx="4827639" cy="5033071"/>
          </a:xfrm>
        </p:spPr>
        <p:txBody>
          <a:bodyPr>
            <a:normAutofit/>
          </a:bodyPr>
          <a:lstStyle/>
          <a:p>
            <a:pPr marL="0" indent="0">
              <a:buNone/>
              <a:defRPr/>
            </a:pPr>
            <a:r>
              <a:rPr lang="es-US" sz="2400" dirty="0" smtClean="0"/>
              <a:t>Puede obtener hasta 4 sesiones breves de orientación por año en un ____ por el mal uso del alcohol. </a:t>
            </a:r>
            <a:endParaRPr lang="es-US" sz="2400" dirty="0" smtClean="0">
              <a:solidFill>
                <a:prstClr val="black"/>
              </a:solidFill>
            </a:endParaRPr>
          </a:p>
          <a:p>
            <a:pPr marL="344488" indent="-344488">
              <a:buFont typeface="+mj-lt"/>
              <a:buAutoNum type="alphaLcPeriod"/>
              <a:defRPr/>
            </a:pPr>
            <a:endParaRPr lang="es-US" sz="2400" dirty="0" smtClean="0">
              <a:solidFill>
                <a:prstClr val="black"/>
              </a:solidFill>
            </a:endParaRPr>
          </a:p>
          <a:p>
            <a:pPr marL="344488" indent="-344488">
              <a:buFont typeface="+mj-lt"/>
              <a:buAutoNum type="alphaLcPeriod"/>
              <a:defRPr/>
            </a:pPr>
            <a:r>
              <a:rPr lang="es-US" sz="2400" dirty="0">
                <a:solidFill>
                  <a:prstClr val="black"/>
                </a:solidFill>
              </a:rPr>
              <a:t>Entorno de cuidado primario</a:t>
            </a:r>
          </a:p>
          <a:p>
            <a:pPr marL="344488" indent="-344488">
              <a:buFont typeface="+mj-lt"/>
              <a:buAutoNum type="alphaLcPeriod"/>
              <a:defRPr/>
            </a:pPr>
            <a:r>
              <a:rPr lang="es-US" sz="2400" dirty="0" smtClean="0">
                <a:solidFill>
                  <a:prstClr val="black"/>
                </a:solidFill>
              </a:rPr>
              <a:t>Centro de rehabilitación</a:t>
            </a:r>
            <a:endParaRPr lang="es-US" sz="2400" dirty="0">
              <a:solidFill>
                <a:prstClr val="black"/>
              </a:solidFill>
            </a:endParaRPr>
          </a:p>
          <a:p>
            <a:pPr marL="344488" lvl="0" indent="-344488">
              <a:lnSpc>
                <a:spcPct val="110000"/>
              </a:lnSpc>
              <a:buFont typeface="+mj-lt"/>
              <a:buAutoNum type="alphaLcPeriod"/>
              <a:defRPr/>
            </a:pPr>
            <a:r>
              <a:rPr lang="es-US" sz="2400" dirty="0" smtClean="0">
                <a:solidFill>
                  <a:prstClr val="black"/>
                </a:solidFill>
              </a:rPr>
              <a:t>Consultorio del terapeuta</a:t>
            </a:r>
          </a:p>
        </p:txBody>
      </p:sp>
      <p:sp>
        <p:nvSpPr>
          <p:cNvPr id="8" name="Rounded Rectangle 7" title="cuadro rojo indicador de respuesta correcta"/>
          <p:cNvSpPr/>
          <p:nvPr/>
        </p:nvSpPr>
        <p:spPr>
          <a:xfrm>
            <a:off x="235973" y="2841810"/>
            <a:ext cx="4089283" cy="42267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smtClean="0"/>
              <a:t>Abril del 2018</a:t>
            </a:r>
            <a:endParaRPr lang="en-US" dirty="0"/>
          </a:p>
        </p:txBody>
      </p:sp>
      <p:sp>
        <p:nvSpPr>
          <p:cNvPr id="7" name="Footer Placeholder 6"/>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24</a:t>
            </a:fld>
            <a:endParaRPr lang="en-US" dirty="0"/>
          </a:p>
        </p:txBody>
      </p:sp>
    </p:spTree>
    <p:extLst>
      <p:ext uri="{BB962C8B-B14F-4D97-AF65-F5344CB8AC3E}">
        <p14:creationId xmlns:p14="http://schemas.microsoft.com/office/powerpoint/2010/main" val="30436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US" dirty="0" smtClean="0"/>
              <a:t>Evaluación de la depresión</a:t>
            </a:r>
            <a:endParaRPr lang="es-US" dirty="0"/>
          </a:p>
        </p:txBody>
      </p:sp>
      <p:sp>
        <p:nvSpPr>
          <p:cNvPr id="7" name="Content Placeholder 6"/>
          <p:cNvSpPr>
            <a:spLocks noGrp="1"/>
          </p:cNvSpPr>
          <p:nvPr>
            <p:ph idx="1"/>
          </p:nvPr>
        </p:nvSpPr>
        <p:spPr/>
        <p:txBody>
          <a:bodyPr>
            <a:normAutofit fontScale="92500" lnSpcReduction="20000"/>
          </a:bodyPr>
          <a:lstStyle/>
          <a:p>
            <a:r>
              <a:rPr lang="es-US" dirty="0" smtClean="0"/>
              <a:t>La evaluación anual se debe realizar en un entorno de cuidado primario </a:t>
            </a:r>
          </a:p>
          <a:p>
            <a:pPr marL="566738" lvl="1" indent="-271463"/>
            <a:r>
              <a:rPr lang="es-US" dirty="0" smtClean="0"/>
              <a:t>Con apoyo de atención para la depresión asistido por el personal</a:t>
            </a:r>
          </a:p>
          <a:p>
            <a:pPr marL="914400" lvl="2" indent="-274638"/>
            <a:r>
              <a:rPr lang="es-US" dirty="0" smtClean="0"/>
              <a:t>Para garantizar el diagnóstico preciso, un tratamiento eficaz y seguimiento</a:t>
            </a:r>
          </a:p>
          <a:p>
            <a:r>
              <a:rPr lang="es-US" dirty="0" smtClean="0"/>
              <a:t>Varias herramientas de diagnóstico están disponibles</a:t>
            </a:r>
          </a:p>
          <a:p>
            <a:pPr marL="566738" lvl="1" indent="-271463"/>
            <a:r>
              <a:rPr lang="es-US" dirty="0" smtClean="0"/>
              <a:t>La elección de la herramienta queda a criterio del médico clínico</a:t>
            </a:r>
          </a:p>
          <a:p>
            <a:r>
              <a:rPr lang="es-US" dirty="0" smtClean="0"/>
              <a:t>Sin copago ni deducible si el proveedor acepta la asignación</a:t>
            </a:r>
          </a:p>
          <a:p>
            <a:endParaRPr lang="es-US" dirty="0" smtClean="0"/>
          </a:p>
          <a:p>
            <a:endParaRPr lang="es-US" dirty="0"/>
          </a:p>
        </p:txBody>
      </p:sp>
      <p:sp>
        <p:nvSpPr>
          <p:cNvPr id="2" name="Date Placeholder 1"/>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25</a:t>
            </a:fld>
            <a:endParaRPr lang="en-US" dirty="0"/>
          </a:p>
        </p:txBody>
      </p:sp>
    </p:spTree>
    <p:extLst>
      <p:ext uri="{BB962C8B-B14F-4D97-AF65-F5344CB8AC3E}">
        <p14:creationId xmlns:p14="http://schemas.microsoft.com/office/powerpoint/2010/main" val="953737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Pruebas de detección de diabetes</a:t>
            </a:r>
            <a:endParaRPr lang="es-US" dirty="0"/>
          </a:p>
        </p:txBody>
      </p:sp>
      <p:sp>
        <p:nvSpPr>
          <p:cNvPr id="7" name="Content Placeholder 6"/>
          <p:cNvSpPr>
            <a:spLocks noGrp="1"/>
          </p:cNvSpPr>
          <p:nvPr>
            <p:ph idx="1"/>
          </p:nvPr>
        </p:nvSpPr>
        <p:spPr>
          <a:xfrm>
            <a:off x="353568" y="1039660"/>
            <a:ext cx="8363712" cy="5516415"/>
          </a:xfrm>
        </p:spPr>
        <p:txBody>
          <a:bodyPr>
            <a:normAutofit fontScale="55000" lnSpcReduction="20000"/>
          </a:bodyPr>
          <a:lstStyle/>
          <a:p>
            <a:pPr marL="233363" indent="-233363">
              <a:lnSpc>
                <a:spcPct val="120000"/>
              </a:lnSpc>
            </a:pPr>
            <a:r>
              <a:rPr lang="es-ES" sz="3300" dirty="0"/>
              <a:t>Las pruebas de laboratorio están cubiertas para las personas con cualquiera de estos factores de riesgo</a:t>
            </a:r>
            <a:r>
              <a:rPr lang="es-ES" sz="3300" dirty="0" smtClean="0"/>
              <a:t>:</a:t>
            </a:r>
          </a:p>
          <a:p>
            <a:pPr marL="514350" indent="-514350">
              <a:lnSpc>
                <a:spcPct val="120000"/>
              </a:lnSpc>
              <a:buFont typeface="+mj-lt"/>
              <a:buAutoNum type="arabicPeriod"/>
            </a:pPr>
            <a:r>
              <a:rPr lang="es-ES" dirty="0"/>
              <a:t>Presión arterial alta (hipertensión)</a:t>
            </a:r>
          </a:p>
          <a:p>
            <a:pPr marL="514350" indent="-514350">
              <a:lnSpc>
                <a:spcPct val="120000"/>
              </a:lnSpc>
              <a:buFont typeface="+mj-lt"/>
              <a:buAutoNum type="arabicPeriod"/>
            </a:pPr>
            <a:r>
              <a:rPr lang="es-ES" dirty="0"/>
              <a:t>Historial de niveles anormales de colesterol y triglicéridos (</a:t>
            </a:r>
            <a:r>
              <a:rPr lang="es-ES" dirty="0" err="1"/>
              <a:t>dislipidemia</a:t>
            </a:r>
            <a:r>
              <a:rPr lang="es-ES" dirty="0"/>
              <a:t>)</a:t>
            </a:r>
          </a:p>
          <a:p>
            <a:pPr marL="514350" indent="-514350">
              <a:lnSpc>
                <a:spcPct val="120000"/>
              </a:lnSpc>
              <a:buFont typeface="+mj-lt"/>
              <a:buAutoNum type="arabicPeriod"/>
            </a:pPr>
            <a:r>
              <a:rPr lang="es-ES" dirty="0"/>
              <a:t>Obesidad</a:t>
            </a:r>
          </a:p>
          <a:p>
            <a:pPr marL="514350" indent="-514350">
              <a:lnSpc>
                <a:spcPct val="120000"/>
              </a:lnSpc>
              <a:buFont typeface="+mj-lt"/>
              <a:buAutoNum type="arabicPeriod"/>
            </a:pPr>
            <a:r>
              <a:rPr lang="es-ES" dirty="0"/>
              <a:t>Historial de niveles altos de azúcar en la sangre (glucosa)</a:t>
            </a:r>
          </a:p>
          <a:p>
            <a:pPr>
              <a:lnSpc>
                <a:spcPct val="120000"/>
              </a:lnSpc>
            </a:pPr>
            <a:r>
              <a:rPr lang="es-ES" dirty="0"/>
              <a:t>Las pruebas de laboratorio también están cubiertas si 2 o más de estos se aplican a usted</a:t>
            </a:r>
          </a:p>
          <a:p>
            <a:pPr marL="514350" indent="-514350">
              <a:lnSpc>
                <a:spcPct val="120000"/>
              </a:lnSpc>
              <a:buFont typeface="+mj-lt"/>
              <a:buAutoNum type="arabicPeriod"/>
            </a:pPr>
            <a:r>
              <a:rPr lang="es-ES" dirty="0"/>
              <a:t>65 o más</a:t>
            </a:r>
          </a:p>
          <a:p>
            <a:pPr marL="514350" indent="-514350">
              <a:lnSpc>
                <a:spcPct val="120000"/>
              </a:lnSpc>
              <a:buFont typeface="+mj-lt"/>
              <a:buAutoNum type="arabicPeriod"/>
            </a:pPr>
            <a:r>
              <a:rPr lang="es-ES" dirty="0"/>
              <a:t>Exceso de peso</a:t>
            </a:r>
          </a:p>
          <a:p>
            <a:pPr marL="514350" indent="-514350">
              <a:lnSpc>
                <a:spcPct val="120000"/>
              </a:lnSpc>
              <a:buFont typeface="+mj-lt"/>
              <a:buAutoNum type="arabicPeriod"/>
            </a:pPr>
            <a:r>
              <a:rPr lang="es-ES" dirty="0"/>
              <a:t>Antecedentes familiares de diabetes</a:t>
            </a:r>
          </a:p>
          <a:p>
            <a:pPr marL="514350" indent="-514350">
              <a:lnSpc>
                <a:spcPct val="120000"/>
              </a:lnSpc>
              <a:buFont typeface="+mj-lt"/>
              <a:buAutoNum type="arabicPeriod"/>
            </a:pPr>
            <a:r>
              <a:rPr lang="es-ES" dirty="0"/>
              <a:t>Historial de diabetes gestacional (diabetes durante el embarazo) o parto de un bebé que pesa más de 9 libras</a:t>
            </a:r>
          </a:p>
          <a:p>
            <a:pPr>
              <a:lnSpc>
                <a:spcPct val="120000"/>
              </a:lnSpc>
            </a:pPr>
            <a:r>
              <a:rPr lang="es-ES" dirty="0"/>
              <a:t>Puede ser elegible para 2 exámenes de detección de diabetes cada año</a:t>
            </a:r>
          </a:p>
          <a:p>
            <a:pPr>
              <a:lnSpc>
                <a:spcPct val="120000"/>
              </a:lnSpc>
            </a:pPr>
            <a:r>
              <a:rPr lang="es-ES" dirty="0"/>
              <a:t>Sin costo si el proveedor acepta la asignación</a:t>
            </a:r>
            <a:endParaRPr lang="es-US" sz="3300" dirty="0"/>
          </a:p>
        </p:txBody>
      </p:sp>
      <p:sp>
        <p:nvSpPr>
          <p:cNvPr id="3" name="Date Placeholder 2"/>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26</a:t>
            </a:fld>
            <a:endParaRPr lang="en-US" dirty="0"/>
          </a:p>
        </p:txBody>
      </p:sp>
    </p:spTree>
    <p:extLst>
      <p:ext uri="{BB962C8B-B14F-4D97-AF65-F5344CB8AC3E}">
        <p14:creationId xmlns:p14="http://schemas.microsoft.com/office/powerpoint/2010/main" val="140486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0"/>
            <a:ext cx="8319407" cy="1061357"/>
          </a:xfrm>
        </p:spPr>
        <p:txBody>
          <a:bodyPr/>
          <a:lstStyle/>
          <a:p>
            <a:r>
              <a:rPr lang="en-US" sz="2800" dirty="0" err="1"/>
              <a:t>Programa</a:t>
            </a:r>
            <a:r>
              <a:rPr lang="en-US" sz="2800" dirty="0"/>
              <a:t> de </a:t>
            </a:r>
            <a:r>
              <a:rPr lang="en-US" sz="2800" dirty="0" err="1"/>
              <a:t>Prevención</a:t>
            </a:r>
            <a:r>
              <a:rPr lang="en-US" sz="2800" dirty="0"/>
              <a:t> de la Diabetes de Medicare (MDPP) - </a:t>
            </a:r>
            <a:r>
              <a:rPr lang="en-US" sz="2800" dirty="0" err="1"/>
              <a:t>Próximamente</a:t>
            </a:r>
            <a:endParaRPr lang="en-US" sz="2800" dirty="0"/>
          </a:p>
        </p:txBody>
      </p:sp>
      <p:sp>
        <p:nvSpPr>
          <p:cNvPr id="5" name="Content Placeholder 4"/>
          <p:cNvSpPr>
            <a:spLocks noGrp="1"/>
          </p:cNvSpPr>
          <p:nvPr>
            <p:ph idx="1"/>
          </p:nvPr>
        </p:nvSpPr>
        <p:spPr/>
        <p:txBody>
          <a:bodyPr>
            <a:normAutofit fontScale="77500" lnSpcReduction="20000"/>
          </a:bodyPr>
          <a:lstStyle/>
          <a:p>
            <a:r>
              <a:rPr lang="es-ES" dirty="0"/>
              <a:t>Un conjunto de servicios destinados a ayudar a prevenir la diabetes tipo 2 entre las personas con Medicare que tienen prediabetes</a:t>
            </a:r>
          </a:p>
          <a:p>
            <a:r>
              <a:rPr lang="es-ES" dirty="0"/>
              <a:t>Servicios cubiertos por MDPP</a:t>
            </a:r>
          </a:p>
          <a:p>
            <a:pPr marL="514350" indent="-514350">
              <a:buFont typeface="+mj-lt"/>
              <a:buAutoNum type="arabicPeriod"/>
            </a:pPr>
            <a:r>
              <a:rPr lang="es-ES" dirty="0"/>
              <a:t>Los proveedores de MDPP proporcionan 12 meses de sesiones principales con un entrenador, utilizando un plan de estudios aprobado por los CDC para proporcionar capacitación sobre cambios en la dieta, aumento de la actividad física y estrategias de pérdida de peso</a:t>
            </a:r>
          </a:p>
          <a:p>
            <a:pPr marL="514350" indent="-514350">
              <a:buFont typeface="+mj-lt"/>
              <a:buAutoNum type="arabicPeriod"/>
            </a:pPr>
            <a:r>
              <a:rPr lang="es-ES" dirty="0"/>
              <a:t>12 meses adicionales de sesiones de mantenimiento continuo para pacientes que cumplen con los objetivos de pérdida de peso y asistencia</a:t>
            </a:r>
          </a:p>
          <a:p>
            <a:r>
              <a:rPr lang="es-ES" dirty="0"/>
              <a:t>Para obtener más información, visite go.CMS.gov/</a:t>
            </a:r>
            <a:r>
              <a:rPr lang="es-ES" dirty="0" err="1"/>
              <a:t>mdpp</a:t>
            </a:r>
            <a:endParaRPr lang="en-US" dirty="0"/>
          </a:p>
        </p:txBody>
      </p:sp>
    </p:spTree>
    <p:extLst>
      <p:ext uri="{BB962C8B-B14F-4D97-AF65-F5344CB8AC3E}">
        <p14:creationId xmlns:p14="http://schemas.microsoft.com/office/powerpoint/2010/main" val="1691335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28</a:t>
            </a:fld>
            <a:endParaRPr lang="en-US" dirty="0"/>
          </a:p>
        </p:txBody>
      </p:sp>
      <p:sp>
        <p:nvSpPr>
          <p:cNvPr id="4" name="Content Placeholder 3"/>
          <p:cNvSpPr>
            <a:spLocks noGrp="1"/>
          </p:cNvSpPr>
          <p:nvPr>
            <p:ph idx="1"/>
          </p:nvPr>
        </p:nvSpPr>
        <p:spPr/>
        <p:txBody>
          <a:bodyPr>
            <a:normAutofit fontScale="70000" lnSpcReduction="20000"/>
          </a:bodyPr>
          <a:lstStyle/>
          <a:p>
            <a:r>
              <a:rPr lang="es-ES" dirty="0"/>
              <a:t>Los participantes elegibles son aquellos que son</a:t>
            </a:r>
          </a:p>
          <a:p>
            <a:pPr marL="514350" indent="-514350">
              <a:buFont typeface="+mj-lt"/>
              <a:buAutoNum type="arabicPeriod"/>
            </a:pPr>
            <a:r>
              <a:rPr lang="es-ES" dirty="0" smtClean="0"/>
              <a:t>Inscritos </a:t>
            </a:r>
            <a:r>
              <a:rPr lang="es-ES" dirty="0"/>
              <a:t>en Medicare Parte B</a:t>
            </a:r>
          </a:p>
          <a:p>
            <a:pPr marL="514350" indent="-514350">
              <a:buFont typeface="+mj-lt"/>
              <a:buAutoNum type="arabicPeriod"/>
            </a:pPr>
            <a:r>
              <a:rPr lang="es-ES" dirty="0"/>
              <a:t>Tener un índice de masa corporal (IMC) de al menos 25, o al menos 23 si se identifica a sí mismo como asiático</a:t>
            </a:r>
          </a:p>
          <a:p>
            <a:r>
              <a:rPr lang="es-ES" dirty="0"/>
              <a:t>Cumplir con uno de los siguientes 3 requisitos de análisis de sangre dentro de los 12 meses de la primera sesión principal:</a:t>
            </a:r>
          </a:p>
          <a:p>
            <a:pPr marL="514350" indent="-514350">
              <a:buFont typeface="+mj-lt"/>
              <a:buAutoNum type="arabicPeriod"/>
            </a:pPr>
            <a:r>
              <a:rPr lang="es-ES" dirty="0"/>
              <a:t>Prueba de hemoglobina A1c con un valor entre 5.7 y 6.4%</a:t>
            </a:r>
          </a:p>
          <a:p>
            <a:pPr marL="514350" indent="-514350">
              <a:buFont typeface="+mj-lt"/>
              <a:buAutoNum type="arabicPeriod"/>
            </a:pPr>
            <a:r>
              <a:rPr lang="es-ES" dirty="0"/>
              <a:t>Glucosa en plasma en ayunas de 110-125 </a:t>
            </a:r>
            <a:r>
              <a:rPr lang="es-ES" dirty="0" smtClean="0"/>
              <a:t>mg/</a:t>
            </a:r>
            <a:r>
              <a:rPr lang="es-ES" dirty="0" err="1" smtClean="0"/>
              <a:t>dL</a:t>
            </a:r>
            <a:endParaRPr lang="es-ES" dirty="0"/>
          </a:p>
          <a:p>
            <a:pPr marL="514350" indent="-514350">
              <a:buFont typeface="+mj-lt"/>
              <a:buAutoNum type="arabicPeriod"/>
            </a:pPr>
            <a:r>
              <a:rPr lang="es-ES" dirty="0"/>
              <a:t>Glucosa en plasma de 2 horas de 140-199 </a:t>
            </a:r>
            <a:r>
              <a:rPr lang="es-ES" dirty="0" smtClean="0"/>
              <a:t>mg/</a:t>
            </a:r>
            <a:r>
              <a:rPr lang="es-ES" dirty="0" err="1" smtClean="0"/>
              <a:t>dL</a:t>
            </a:r>
            <a:r>
              <a:rPr lang="es-ES" dirty="0" smtClean="0"/>
              <a:t> </a:t>
            </a:r>
            <a:r>
              <a:rPr lang="es-ES" dirty="0"/>
              <a:t>(prueba de tolerancia oral a la glucosa)</a:t>
            </a:r>
          </a:p>
          <a:p>
            <a:r>
              <a:rPr lang="es-ES" dirty="0"/>
              <a:t>No tiene un diagnóstico previo de diabetes tipo 1 o tipo 2 (que no sea diabetes gestacional)</a:t>
            </a:r>
          </a:p>
          <a:p>
            <a:r>
              <a:rPr lang="es-ES" dirty="0"/>
              <a:t>No tiene enfermedad renal en etapa terminal (ESRD)</a:t>
            </a:r>
            <a:endParaRPr lang="en-US" dirty="0"/>
          </a:p>
        </p:txBody>
      </p:sp>
      <p:sp>
        <p:nvSpPr>
          <p:cNvPr id="5" name="Title 4"/>
          <p:cNvSpPr>
            <a:spLocks noGrp="1"/>
          </p:cNvSpPr>
          <p:nvPr>
            <p:ph type="title"/>
          </p:nvPr>
        </p:nvSpPr>
        <p:spPr/>
        <p:txBody>
          <a:bodyPr/>
          <a:lstStyle/>
          <a:p>
            <a:r>
              <a:rPr lang="es-ES" sz="3200" dirty="0"/>
              <a:t>Programa de Prevención de la Diabetes de Medicare (MDPP) (continuación)</a:t>
            </a:r>
            <a:endParaRPr lang="en-US" sz="3200" dirty="0"/>
          </a:p>
        </p:txBody>
      </p:sp>
    </p:spTree>
    <p:extLst>
      <p:ext uri="{BB962C8B-B14F-4D97-AF65-F5344CB8AC3E}">
        <p14:creationId xmlns:p14="http://schemas.microsoft.com/office/powerpoint/2010/main" val="2113081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US" dirty="0"/>
              <a:t>Suministros cubiertos para la diabetes</a:t>
            </a:r>
            <a:endParaRPr lang="es-US" dirty="0"/>
          </a:p>
        </p:txBody>
      </p:sp>
      <p:sp>
        <p:nvSpPr>
          <p:cNvPr id="4" name="Date Placeholder 3"/>
          <p:cNvSpPr>
            <a:spLocks noGrp="1"/>
          </p:cNvSpPr>
          <p:nvPr>
            <p:ph type="dt" sz="half" idx="10"/>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pPr/>
              <a:t>29</a:t>
            </a:fld>
            <a:endParaRPr lang="en-US" dirty="0"/>
          </a:p>
        </p:txBody>
      </p:sp>
      <p:sp>
        <p:nvSpPr>
          <p:cNvPr id="8" name="Content Placeholder 2"/>
          <p:cNvSpPr txBox="1">
            <a:spLocks/>
          </p:cNvSpPr>
          <p:nvPr/>
        </p:nvSpPr>
        <p:spPr>
          <a:xfrm>
            <a:off x="781050" y="1367425"/>
            <a:ext cx="7886700" cy="4961938"/>
          </a:xfrm>
          <a:prstGeom prst="rect">
            <a:avLst/>
          </a:prstGeom>
        </p:spPr>
        <p:txBody>
          <a:bodyPr vert="horz" lIns="91440" tIns="45720" rIns="91440" bIns="45720" rtlCol="0">
            <a:normAutofit fontScale="92500"/>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7338" indent="-287338"/>
            <a:r>
              <a:rPr lang="es-US" smtClean="0"/>
              <a:t>Suministros para las pruebas de azúcar en sangre</a:t>
            </a:r>
          </a:p>
          <a:p>
            <a:pPr marL="287338" indent="-287338"/>
            <a:r>
              <a:rPr lang="es-US" smtClean="0"/>
              <a:t>Insulina y otros suministros relacionados</a:t>
            </a:r>
          </a:p>
          <a:p>
            <a:pPr marL="457200" lvl="1"/>
            <a:r>
              <a:rPr lang="es-US" smtClean="0"/>
              <a:t>Bombas de insulina</a:t>
            </a:r>
          </a:p>
          <a:p>
            <a:pPr marL="457200" lvl="1"/>
            <a:r>
              <a:rPr lang="es-US" smtClean="0"/>
              <a:t>Calzado terapéutico</a:t>
            </a:r>
          </a:p>
          <a:p>
            <a:pPr marL="287338" indent="-287338"/>
            <a:r>
              <a:rPr lang="es-US" smtClean="0"/>
              <a:t>En Medicare Original</a:t>
            </a:r>
          </a:p>
          <a:p>
            <a:pPr marL="457200" lvl="1"/>
            <a:r>
              <a:rPr lang="es-US" smtClean="0"/>
              <a:t>Usted paga 20% después del deducible de la Parte B si el proveedor acepta la asignación</a:t>
            </a:r>
          </a:p>
          <a:p>
            <a:pPr marL="287338" indent="-287338"/>
            <a:r>
              <a:rPr lang="es-US" smtClean="0">
                <a:hlinkClick r:id="rId3"/>
              </a:rPr>
              <a:t>Cobertura Medicare de Servicios y Suministros para la Diabetes </a:t>
            </a:r>
            <a:r>
              <a:rPr lang="es-US" smtClean="0"/>
              <a:t>(Producto CMS n.º 11022)</a:t>
            </a:r>
            <a:endParaRPr lang="es-US" dirty="0" smtClean="0"/>
          </a:p>
        </p:txBody>
      </p:sp>
      <p:sp>
        <p:nvSpPr>
          <p:cNvPr id="9" name="Date Placeholder 6"/>
          <p:cNvSpPr txBox="1">
            <a:spLocks/>
          </p:cNvSpPr>
          <p:nvPr/>
        </p:nvSpPr>
        <p:spPr>
          <a:xfrm>
            <a:off x="781050" y="65087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Abril del 2018</a:t>
            </a:r>
            <a:endParaRPr lang="en-US" dirty="0"/>
          </a:p>
        </p:txBody>
      </p:sp>
      <p:sp>
        <p:nvSpPr>
          <p:cNvPr id="10" name="Footer Placeholder 7"/>
          <p:cNvSpPr txBox="1">
            <a:spLocks/>
          </p:cNvSpPr>
          <p:nvPr/>
        </p:nvSpPr>
        <p:spPr>
          <a:xfrm>
            <a:off x="3181350" y="65087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Servicios preventivos de Medicare</a:t>
            </a:r>
            <a:endParaRPr lang="en-US" dirty="0"/>
          </a:p>
        </p:txBody>
      </p:sp>
      <p:sp>
        <p:nvSpPr>
          <p:cNvPr id="11" name="Slide Number Placeholder 8"/>
          <p:cNvSpPr txBox="1">
            <a:spLocks/>
          </p:cNvSpPr>
          <p:nvPr/>
        </p:nvSpPr>
        <p:spPr>
          <a:xfrm>
            <a:off x="6610350" y="65087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0A6685-DBF6-4C41-A0CC-AA9EA7A85A20}" type="slidenum">
              <a:rPr lang="en-US" smtClean="0"/>
              <a:pPr/>
              <a:t>29</a:t>
            </a:fld>
            <a:endParaRPr lang="en-US" dirty="0"/>
          </a:p>
        </p:txBody>
      </p:sp>
    </p:spTree>
    <p:extLst>
      <p:ext uri="{BB962C8B-B14F-4D97-AF65-F5344CB8AC3E}">
        <p14:creationId xmlns:p14="http://schemas.microsoft.com/office/powerpoint/2010/main" val="302560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Objetivos de la sesión</a:t>
            </a:r>
            <a:endParaRPr lang="es-US" dirty="0"/>
          </a:p>
        </p:txBody>
      </p:sp>
      <p:sp>
        <p:nvSpPr>
          <p:cNvPr id="3" name="Content Placeholder 2"/>
          <p:cNvSpPr>
            <a:spLocks noGrp="1"/>
          </p:cNvSpPr>
          <p:nvPr>
            <p:ph idx="1"/>
          </p:nvPr>
        </p:nvSpPr>
        <p:spPr>
          <a:xfrm>
            <a:off x="416589" y="1160669"/>
            <a:ext cx="8493495" cy="4999516"/>
          </a:xfrm>
        </p:spPr>
        <p:txBody>
          <a:bodyPr/>
          <a:lstStyle/>
          <a:p>
            <a:pPr marL="0" indent="0">
              <a:buNone/>
            </a:pPr>
            <a:r>
              <a:rPr lang="es-US" dirty="0" smtClean="0"/>
              <a:t>Esta sesión debería ayudarlo a identificar lo siguiente:</a:t>
            </a:r>
          </a:p>
          <a:p>
            <a:r>
              <a:rPr lang="es-US" dirty="0" smtClean="0"/>
              <a:t>Qué servicios preventivos están cubiertos</a:t>
            </a:r>
          </a:p>
          <a:p>
            <a:r>
              <a:rPr lang="es-US" dirty="0" smtClean="0"/>
              <a:t>Quién es elegible para recibirlos</a:t>
            </a:r>
          </a:p>
          <a:p>
            <a:r>
              <a:rPr lang="es-US" dirty="0" smtClean="0"/>
              <a:t>Cuándo están cubiertos los servicios preventivos</a:t>
            </a:r>
          </a:p>
          <a:p>
            <a:r>
              <a:rPr lang="es-US" dirty="0" smtClean="0"/>
              <a:t>Cuánto paga</a:t>
            </a:r>
          </a:p>
          <a:p>
            <a:r>
              <a:rPr lang="es-US" dirty="0" smtClean="0"/>
              <a:t>Dónde obtener más información</a:t>
            </a:r>
          </a:p>
        </p:txBody>
      </p:sp>
      <p:sp>
        <p:nvSpPr>
          <p:cNvPr id="4" name="Date Placeholder 3"/>
          <p:cNvSpPr>
            <a:spLocks noGrp="1"/>
          </p:cNvSpPr>
          <p:nvPr>
            <p:ph type="dt" sz="half" idx="2"/>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3</a:t>
            </a:fld>
            <a:endParaRPr lang="en-US" dirty="0"/>
          </a:p>
        </p:txBody>
      </p:sp>
    </p:spTree>
    <p:extLst>
      <p:ext uri="{BB962C8B-B14F-4D97-AF65-F5344CB8AC3E}">
        <p14:creationId xmlns:p14="http://schemas.microsoft.com/office/powerpoint/2010/main" val="943896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Servicios cubiertos para la diabetes (continuación)</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s-US" dirty="0"/>
              <a:t>Capacitación en autocontrol de diabetes (hasta 10 horas por año calendario)</a:t>
            </a:r>
          </a:p>
          <a:p>
            <a:pPr marL="509588" lvl="1" indent="-223838">
              <a:lnSpc>
                <a:spcPct val="110000"/>
              </a:lnSpc>
            </a:pPr>
            <a:r>
              <a:rPr lang="es-US" dirty="0"/>
              <a:t>Hasta 2 horas de capacitación de seguimiento en los años posteriores</a:t>
            </a:r>
          </a:p>
          <a:p>
            <a:pPr marL="509588" lvl="1" indent="-223838">
              <a:lnSpc>
                <a:spcPct val="110000"/>
              </a:lnSpc>
            </a:pPr>
            <a:r>
              <a:rPr lang="es-US" dirty="0"/>
              <a:t>Educación sobre dieta y ejercicio</a:t>
            </a:r>
          </a:p>
          <a:p>
            <a:pPr marL="509588" lvl="1" indent="-223838">
              <a:lnSpc>
                <a:spcPct val="110000"/>
              </a:lnSpc>
            </a:pPr>
            <a:r>
              <a:rPr lang="es-US" dirty="0"/>
              <a:t>Plan de tratamiento de insulina </a:t>
            </a:r>
          </a:p>
          <a:p>
            <a:pPr marL="509588" lvl="1" indent="-223838">
              <a:lnSpc>
                <a:spcPct val="110000"/>
              </a:lnSpc>
            </a:pPr>
            <a:r>
              <a:rPr lang="es-US" dirty="0"/>
              <a:t>En Medicare Original, usted paga 20% después del deducible de la Parte B</a:t>
            </a:r>
          </a:p>
          <a:p>
            <a:pPr>
              <a:lnSpc>
                <a:spcPct val="110000"/>
              </a:lnSpc>
            </a:pPr>
            <a:r>
              <a:rPr lang="es-US" dirty="0"/>
              <a:t>Exámenes y tratamiento del pie</a:t>
            </a:r>
          </a:p>
          <a:p>
            <a:pPr marL="509588" lvl="1" indent="-223838">
              <a:lnSpc>
                <a:spcPct val="110000"/>
              </a:lnSpc>
            </a:pPr>
            <a:r>
              <a:rPr lang="es-US" dirty="0"/>
              <a:t>Para daños neurológicos relacionados con la diabetes</a:t>
            </a:r>
          </a:p>
          <a:p>
            <a:pPr marL="509588" lvl="1" indent="-223838">
              <a:lnSpc>
                <a:spcPct val="110000"/>
              </a:lnSpc>
            </a:pPr>
            <a:r>
              <a:rPr lang="es-US" dirty="0"/>
              <a:t>En Medicare Original, usted paga 20% después del deducible de la Parte B</a:t>
            </a:r>
          </a:p>
          <a:p>
            <a:pPr marL="509588" lvl="1" indent="-223838">
              <a:lnSpc>
                <a:spcPct val="110000"/>
              </a:lnSpc>
            </a:pPr>
            <a:r>
              <a:rPr lang="es-US" dirty="0"/>
              <a:t>En un entorno de paciente ambulatorio de hospital, usted también paga el copago del hospital</a:t>
            </a:r>
          </a:p>
          <a:p>
            <a:endParaRPr lang="en-US" dirty="0"/>
          </a:p>
        </p:txBody>
      </p:sp>
      <p:sp>
        <p:nvSpPr>
          <p:cNvPr id="4" name="Date Placeholder 3"/>
          <p:cNvSpPr>
            <a:spLocks noGrp="1"/>
          </p:cNvSpPr>
          <p:nvPr>
            <p:ph type="dt" sz="half" idx="10"/>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30</a:t>
            </a:fld>
            <a:endParaRPr lang="en-US" dirty="0"/>
          </a:p>
        </p:txBody>
      </p:sp>
    </p:spTree>
    <p:extLst>
      <p:ext uri="{BB962C8B-B14F-4D97-AF65-F5344CB8AC3E}">
        <p14:creationId xmlns:p14="http://schemas.microsoft.com/office/powerpoint/2010/main" val="90944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Vacunas contra la gripe (Influenza)</a:t>
            </a:r>
            <a:endParaRPr lang="es-US" dirty="0"/>
          </a:p>
        </p:txBody>
      </p:sp>
      <p:sp>
        <p:nvSpPr>
          <p:cNvPr id="3" name="Content Placeholder 2"/>
          <p:cNvSpPr>
            <a:spLocks noGrp="1"/>
          </p:cNvSpPr>
          <p:nvPr>
            <p:ph idx="1"/>
          </p:nvPr>
        </p:nvSpPr>
        <p:spPr/>
        <p:txBody>
          <a:bodyPr/>
          <a:lstStyle/>
          <a:p>
            <a:pPr marL="287338" indent="-287338"/>
            <a:r>
              <a:rPr lang="es-US" dirty="0" smtClean="0"/>
              <a:t>Influenza, también conocida como gripe</a:t>
            </a:r>
          </a:p>
          <a:p>
            <a:pPr marL="509588" lvl="1" indent="-223838"/>
            <a:r>
              <a:rPr lang="es-US" dirty="0" smtClean="0"/>
              <a:t>En general, Medicare cubre la vacuna contra la gripe una vez por temporada de gripe</a:t>
            </a:r>
          </a:p>
          <a:p>
            <a:r>
              <a:rPr lang="es-US" dirty="0" smtClean="0"/>
              <a:t>Todas las personas con Medicare son elegibles</a:t>
            </a:r>
          </a:p>
          <a:p>
            <a:r>
              <a:rPr lang="es-US" dirty="0" smtClean="0"/>
              <a:t>Ningún copago o deducible para la vacuna con Medicare Original si el proveedor acepta la asignación</a:t>
            </a:r>
          </a:p>
          <a:p>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31</a:t>
            </a:fld>
            <a:endParaRPr lang="en-US" dirty="0"/>
          </a:p>
        </p:txBody>
      </p:sp>
    </p:spTree>
    <p:extLst>
      <p:ext uri="{BB962C8B-B14F-4D97-AF65-F5344CB8AC3E}">
        <p14:creationId xmlns:p14="http://schemas.microsoft.com/office/powerpoint/2010/main" val="1268772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Pruebas de detección de glaucoma</a:t>
            </a:r>
            <a:endParaRPr lang="es-US" dirty="0"/>
          </a:p>
        </p:txBody>
      </p:sp>
      <p:sp>
        <p:nvSpPr>
          <p:cNvPr id="3" name="Content Placeholder 2"/>
          <p:cNvSpPr>
            <a:spLocks noGrp="1"/>
          </p:cNvSpPr>
          <p:nvPr>
            <p:ph idx="1"/>
          </p:nvPr>
        </p:nvSpPr>
        <p:spPr>
          <a:xfrm>
            <a:off x="208547" y="1215025"/>
            <a:ext cx="8726906" cy="5141326"/>
          </a:xfrm>
        </p:spPr>
        <p:txBody>
          <a:bodyPr>
            <a:noAutofit/>
          </a:bodyPr>
          <a:lstStyle/>
          <a:p>
            <a:pPr marL="287338" indent="-287338"/>
            <a:r>
              <a:rPr lang="es-US" sz="2800" dirty="0" smtClean="0"/>
              <a:t>El glaucoma es causado por presión ocular elevada</a:t>
            </a:r>
          </a:p>
          <a:p>
            <a:pPr marL="287338" indent="-287338"/>
            <a:r>
              <a:rPr lang="es-US" sz="2800" dirty="0" smtClean="0"/>
              <a:t>Se cubre el estudio una vez cada 12 meses si tiene riesgo alto</a:t>
            </a:r>
          </a:p>
          <a:p>
            <a:pPr marL="509588" lvl="1" indent="-214313"/>
            <a:r>
              <a:rPr lang="es-US" sz="2400" dirty="0" smtClean="0"/>
              <a:t>Diabetes</a:t>
            </a:r>
          </a:p>
          <a:p>
            <a:pPr marL="509588" lvl="1" indent="-214313"/>
            <a:r>
              <a:rPr lang="es-US" sz="2400" dirty="0" smtClean="0"/>
              <a:t>Historial familiar de glaucoma</a:t>
            </a:r>
          </a:p>
          <a:p>
            <a:pPr marL="509588" lvl="1" indent="-214313"/>
            <a:r>
              <a:rPr lang="es-US" sz="2400" dirty="0" smtClean="0"/>
              <a:t>Afroamericano y de 50 años o más</a:t>
            </a:r>
          </a:p>
          <a:p>
            <a:pPr marL="509588" lvl="1" indent="-214313"/>
            <a:r>
              <a:rPr lang="es-US" sz="2400" dirty="0" smtClean="0"/>
              <a:t>Hispanoamericano y de 65 años o más </a:t>
            </a:r>
          </a:p>
          <a:p>
            <a:pPr marL="287338" indent="-287338"/>
            <a:r>
              <a:rPr lang="es-US" sz="2800" dirty="0" smtClean="0"/>
              <a:t>En Medicare Original usted paga </a:t>
            </a:r>
          </a:p>
          <a:p>
            <a:pPr marL="509588" lvl="1" indent="-214313"/>
            <a:r>
              <a:rPr lang="es-US" sz="2400" dirty="0" smtClean="0"/>
              <a:t>20% del monto aprobado por Medicare, y se aplica el deducible de la Parte B para la consulta médica</a:t>
            </a:r>
          </a:p>
          <a:p>
            <a:pPr marL="509588" lvl="1" indent="-214313"/>
            <a:r>
              <a:rPr lang="es-US" sz="2400" dirty="0" smtClean="0"/>
              <a:t>Un copago en un entorno de paciente ambulatorio de hospital</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32</a:t>
            </a:fld>
            <a:endParaRPr lang="en-US" dirty="0"/>
          </a:p>
        </p:txBody>
      </p:sp>
    </p:spTree>
    <p:extLst>
      <p:ext uri="{BB962C8B-B14F-4D97-AF65-F5344CB8AC3E}">
        <p14:creationId xmlns:p14="http://schemas.microsoft.com/office/powerpoint/2010/main" val="120299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Vacunas contra la hepatitis B</a:t>
            </a:r>
            <a:endParaRPr lang="es-US" dirty="0"/>
          </a:p>
        </p:txBody>
      </p:sp>
      <p:sp>
        <p:nvSpPr>
          <p:cNvPr id="3" name="Content Placeholder 2"/>
          <p:cNvSpPr>
            <a:spLocks noGrp="1"/>
          </p:cNvSpPr>
          <p:nvPr>
            <p:ph idx="1"/>
          </p:nvPr>
        </p:nvSpPr>
        <p:spPr>
          <a:xfrm>
            <a:off x="304800" y="1039661"/>
            <a:ext cx="8548914" cy="5477110"/>
          </a:xfrm>
        </p:spPr>
        <p:txBody>
          <a:bodyPr>
            <a:noAutofit/>
          </a:bodyPr>
          <a:lstStyle/>
          <a:p>
            <a:r>
              <a:rPr lang="es-US" sz="2800" dirty="0" smtClean="0"/>
              <a:t>La hepatitis es una enfermedad grave (el virus ataca el hígado)</a:t>
            </a:r>
          </a:p>
          <a:p>
            <a:pPr marL="509588" lvl="1" indent="-214313"/>
            <a:r>
              <a:rPr lang="es-US" sz="2400" dirty="0" smtClean="0"/>
              <a:t>Esta enfermedad ataca el hígado y puede generar </a:t>
            </a:r>
            <a:r>
              <a:rPr lang="es-US" sz="2400" dirty="0">
                <a:solidFill>
                  <a:prstClr val="black"/>
                </a:solidFill>
              </a:rPr>
              <a:t>cirrosis (cicatrices) en el hígado, cáncer de hígado, insuficiencia hepática y muerte.</a:t>
            </a:r>
            <a:endParaRPr lang="es-US" sz="2400" dirty="0" smtClean="0"/>
          </a:p>
          <a:p>
            <a:r>
              <a:rPr lang="es-US" sz="2800" dirty="0" smtClean="0"/>
              <a:t>Cubiertas para personas con riesgo medio a alto que incluyen, entre otras circunstancias, las siguientes</a:t>
            </a:r>
          </a:p>
          <a:p>
            <a:pPr marL="509588" lvl="1" indent="-214313"/>
            <a:r>
              <a:rPr lang="es-US" sz="2400" dirty="0" smtClean="0"/>
              <a:t>Enfermedad Renal en Etapa Final, hemofilia y diabetes mellitus</a:t>
            </a:r>
          </a:p>
          <a:p>
            <a:pPr marL="509588" lvl="1" indent="-214313"/>
            <a:r>
              <a:rPr lang="es-US" sz="2400" dirty="0" smtClean="0"/>
              <a:t>Condiciones que bajan la resistencia a la infección</a:t>
            </a:r>
          </a:p>
          <a:p>
            <a:pPr marL="509588" lvl="1" indent="-214313"/>
            <a:r>
              <a:rPr lang="es-US" sz="2400" dirty="0" smtClean="0"/>
              <a:t>Ciertos profesionales del cuidado de la salud</a:t>
            </a:r>
          </a:p>
          <a:p>
            <a:r>
              <a:rPr lang="es-US" sz="2800" dirty="0"/>
              <a:t>Sin copago ni deducible si su proveedor acepta la asignación</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33</a:t>
            </a:fld>
            <a:endParaRPr lang="en-US" dirty="0"/>
          </a:p>
        </p:txBody>
      </p:sp>
    </p:spTree>
    <p:extLst>
      <p:ext uri="{BB962C8B-B14F-4D97-AF65-F5344CB8AC3E}">
        <p14:creationId xmlns:p14="http://schemas.microsoft.com/office/powerpoint/2010/main" val="278060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5" y="0"/>
            <a:ext cx="8556171" cy="1215025"/>
          </a:xfrm>
        </p:spPr>
        <p:txBody>
          <a:bodyPr/>
          <a:lstStyle/>
          <a:p>
            <a:r>
              <a:rPr lang="es-US" dirty="0"/>
              <a:t>Prueba de </a:t>
            </a:r>
            <a:r>
              <a:rPr lang="es-US" dirty="0" smtClean="0"/>
              <a:t>detección de Hepatitis B</a:t>
            </a:r>
            <a:endParaRPr lang="en-US" dirty="0"/>
          </a:p>
        </p:txBody>
      </p:sp>
      <p:sp>
        <p:nvSpPr>
          <p:cNvPr id="3" name="Content Placeholder 2"/>
          <p:cNvSpPr>
            <a:spLocks noGrp="1"/>
          </p:cNvSpPr>
          <p:nvPr>
            <p:ph idx="1"/>
          </p:nvPr>
        </p:nvSpPr>
        <p:spPr>
          <a:xfrm>
            <a:off x="628650" y="1215025"/>
            <a:ext cx="8205106" cy="4924518"/>
          </a:xfrm>
        </p:spPr>
        <p:txBody>
          <a:bodyPr>
            <a:normAutofit fontScale="92500" lnSpcReduction="20000"/>
          </a:bodyPr>
          <a:lstStyle/>
          <a:p>
            <a:r>
              <a:rPr lang="es-ES" dirty="0"/>
              <a:t>Cubierto cuando lo ordena un médico de </a:t>
            </a:r>
            <a:r>
              <a:rPr lang="es-ES" dirty="0" smtClean="0"/>
              <a:t>cuidado primario </a:t>
            </a:r>
            <a:r>
              <a:rPr lang="es-ES" dirty="0"/>
              <a:t>en un entorno de atención primaria</a:t>
            </a:r>
          </a:p>
          <a:p>
            <a:pPr marL="514350" indent="-514350">
              <a:buFont typeface="+mj-lt"/>
              <a:buAutoNum type="arabicPeriod"/>
            </a:pPr>
            <a:r>
              <a:rPr lang="es-ES" dirty="0"/>
              <a:t>Adolescentes asintomáticos no embarazadas y adultos con alto riesgo de infección por VHB</a:t>
            </a:r>
          </a:p>
          <a:p>
            <a:pPr marL="514350" indent="-514350">
              <a:buFont typeface="+mj-lt"/>
              <a:buAutoNum type="arabicPeriod"/>
            </a:pPr>
            <a:r>
              <a:rPr lang="es-ES" dirty="0"/>
              <a:t>Anualmente, para individuos continuos de alto riesgo que no reciben la vacuna contra la Hepatitis B</a:t>
            </a:r>
          </a:p>
          <a:p>
            <a:pPr marL="514350" indent="-514350">
              <a:buFont typeface="+mj-lt"/>
              <a:buAutoNum type="arabicPeriod"/>
            </a:pPr>
            <a:r>
              <a:rPr lang="es-ES" dirty="0"/>
              <a:t>Mujeres embarazadas en la primera visita prenatal para cada embarazo y </a:t>
            </a:r>
            <a:r>
              <a:rPr lang="es-ES" dirty="0" smtClean="0"/>
              <a:t>re-exploración </a:t>
            </a:r>
            <a:r>
              <a:rPr lang="es-ES" dirty="0"/>
              <a:t>en el momento del parto para las personas con factores de riesgo nuevos o continuados</a:t>
            </a:r>
          </a:p>
          <a:p>
            <a:r>
              <a:rPr lang="es-ES" dirty="0"/>
              <a:t>Sin costo si el proveedor acepta la asignación</a:t>
            </a:r>
            <a:endParaRPr lang="en-US" dirty="0"/>
          </a:p>
        </p:txBody>
      </p:sp>
      <p:sp>
        <p:nvSpPr>
          <p:cNvPr id="4" name="Date Placeholder 3"/>
          <p:cNvSpPr>
            <a:spLocks noGrp="1"/>
          </p:cNvSpPr>
          <p:nvPr>
            <p:ph type="dt" sz="half" idx="10"/>
          </p:nvPr>
        </p:nvSpPr>
        <p:spPr/>
        <p:txBody>
          <a:bodyPr/>
          <a:lstStyle/>
          <a:p>
            <a:r>
              <a:rPr lang="en-US" smtClean="0"/>
              <a:t>Abril del 2018</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34</a:t>
            </a:fld>
            <a:endParaRPr lang="en-US" dirty="0"/>
          </a:p>
        </p:txBody>
      </p:sp>
    </p:spTree>
    <p:extLst>
      <p:ext uri="{BB962C8B-B14F-4D97-AF65-F5344CB8AC3E}">
        <p14:creationId xmlns:p14="http://schemas.microsoft.com/office/powerpoint/2010/main" val="627288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Prueba de detección de </a:t>
            </a:r>
            <a:br>
              <a:rPr lang="es-US" dirty="0" smtClean="0"/>
            </a:br>
            <a:r>
              <a:rPr lang="es-US" dirty="0" smtClean="0"/>
              <a:t>la hepatitis C</a:t>
            </a:r>
            <a:endParaRPr lang="es-US" dirty="0"/>
          </a:p>
        </p:txBody>
      </p:sp>
      <p:sp>
        <p:nvSpPr>
          <p:cNvPr id="3" name="Content Placeholder 2"/>
          <p:cNvSpPr>
            <a:spLocks noGrp="1"/>
          </p:cNvSpPr>
          <p:nvPr>
            <p:ph idx="1"/>
          </p:nvPr>
        </p:nvSpPr>
        <p:spPr>
          <a:xfrm>
            <a:off x="348342" y="1267413"/>
            <a:ext cx="8432801" cy="5387978"/>
          </a:xfrm>
        </p:spPr>
        <p:txBody>
          <a:bodyPr>
            <a:normAutofit/>
          </a:bodyPr>
          <a:lstStyle/>
          <a:p>
            <a:pPr marL="287338" indent="-287338">
              <a:lnSpc>
                <a:spcPct val="120000"/>
              </a:lnSpc>
            </a:pPr>
            <a:r>
              <a:rPr lang="es-US" sz="2400" dirty="0" smtClean="0"/>
              <a:t>La hepatitis C (VHC) es una enfermedad grave (el virus ataca el hígado)</a:t>
            </a:r>
          </a:p>
          <a:p>
            <a:pPr marL="254794">
              <a:lnSpc>
                <a:spcPct val="120000"/>
              </a:lnSpc>
            </a:pPr>
            <a:r>
              <a:rPr lang="es-ES" sz="2400" dirty="0" smtClean="0"/>
              <a:t>Cubierta </a:t>
            </a:r>
            <a:r>
              <a:rPr lang="es-ES" sz="2400" dirty="0"/>
              <a:t>cuando lo ordena </a:t>
            </a:r>
            <a:r>
              <a:rPr lang="es-ES" sz="2400" dirty="0" smtClean="0"/>
              <a:t>un profesional </a:t>
            </a:r>
            <a:r>
              <a:rPr lang="es-ES" sz="2400" dirty="0"/>
              <a:t>de </a:t>
            </a:r>
            <a:r>
              <a:rPr lang="es-ES" sz="2400" dirty="0" smtClean="0"/>
              <a:t>cuidado primario </a:t>
            </a:r>
            <a:r>
              <a:rPr lang="es-ES" sz="2400" dirty="0"/>
              <a:t>en un entorno de </a:t>
            </a:r>
            <a:r>
              <a:rPr lang="es-ES" sz="2400" dirty="0" smtClean="0"/>
              <a:t>cuidado primario </a:t>
            </a:r>
            <a:r>
              <a:rPr lang="es-ES" sz="2400" dirty="0"/>
              <a:t>para personas con Medicare que cumplen con las siguientes condiciones</a:t>
            </a:r>
            <a:r>
              <a:rPr lang="es-ES" sz="2400" dirty="0" smtClean="0"/>
              <a:t>:</a:t>
            </a:r>
          </a:p>
          <a:p>
            <a:pPr marL="514350" indent="-514350">
              <a:buFont typeface="+mj-lt"/>
              <a:buAutoNum type="arabicPeriod"/>
            </a:pPr>
            <a:r>
              <a:rPr lang="es-ES" sz="2400" dirty="0"/>
              <a:t>De alto riesgo porque tiene un historial actual o pasado de uso ilícito de drogas inyectables</a:t>
            </a:r>
          </a:p>
          <a:p>
            <a:pPr marL="514350" indent="-514350">
              <a:buFont typeface="+mj-lt"/>
              <a:buAutoNum type="arabicPeriod"/>
            </a:pPr>
            <a:r>
              <a:rPr lang="es-ES" sz="2400" dirty="0"/>
              <a:t>Tuvo una transfusión de sangre antes de 1992</a:t>
            </a:r>
          </a:p>
          <a:p>
            <a:pPr marL="514350" indent="-514350">
              <a:buFont typeface="+mj-lt"/>
              <a:buAutoNum type="arabicPeriod"/>
            </a:pPr>
            <a:r>
              <a:rPr lang="es-ES" sz="2400" dirty="0"/>
              <a:t>Nacido entre </a:t>
            </a:r>
            <a:r>
              <a:rPr lang="es-ES" sz="2400" dirty="0" smtClean="0"/>
              <a:t>1945-1965</a:t>
            </a:r>
          </a:p>
          <a:p>
            <a:r>
              <a:rPr lang="es-ES" sz="2400" dirty="0"/>
              <a:t>Medicare también cubre exámenes anuales repetidos para ciertas personas en alto riesgo</a:t>
            </a:r>
          </a:p>
          <a:p>
            <a:r>
              <a:rPr lang="es-ES" sz="2400" dirty="0"/>
              <a:t>Sin costo si el proveedor acepta la asignación</a:t>
            </a:r>
            <a:endParaRPr lang="es-US" sz="2400"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35</a:t>
            </a:fld>
            <a:endParaRPr lang="en-US" dirty="0"/>
          </a:p>
        </p:txBody>
      </p:sp>
    </p:spTree>
    <p:extLst>
      <p:ext uri="{BB962C8B-B14F-4D97-AF65-F5344CB8AC3E}">
        <p14:creationId xmlns:p14="http://schemas.microsoft.com/office/powerpoint/2010/main" val="379584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039661"/>
          </a:xfrm>
        </p:spPr>
        <p:txBody>
          <a:bodyPr>
            <a:normAutofit fontScale="90000"/>
          </a:bodyPr>
          <a:lstStyle/>
          <a:p>
            <a:r>
              <a:rPr lang="es-US" dirty="0" smtClean="0"/>
              <a:t>Prueba para la detección del Virus</a:t>
            </a:r>
            <a:r>
              <a:rPr dirty="0"/>
              <a:t/>
            </a:r>
            <a:br>
              <a:rPr dirty="0"/>
            </a:br>
            <a:r>
              <a:rPr lang="es-US" dirty="0" smtClean="0"/>
              <a:t>de inmunodeficiencia humana (VIH)</a:t>
            </a:r>
            <a:endParaRPr lang="es-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s-US" dirty="0" smtClean="0"/>
              <a:t>Excepto en el caso de embarazadas, Medicare cubre una prueba voluntaria para la detección de VIH para personas </a:t>
            </a:r>
          </a:p>
          <a:p>
            <a:pPr marL="509588" lvl="1" indent="-214313">
              <a:lnSpc>
                <a:spcPct val="120000"/>
              </a:lnSpc>
            </a:pPr>
            <a:r>
              <a:rPr lang="es-US" dirty="0" smtClean="0"/>
              <a:t>Que tienen entre 15 y 65 años, cualquiera sea el riesgo percibido </a:t>
            </a:r>
          </a:p>
          <a:p>
            <a:pPr marL="509588" lvl="1" indent="-214313">
              <a:lnSpc>
                <a:spcPct val="120000"/>
              </a:lnSpc>
            </a:pPr>
            <a:r>
              <a:rPr lang="es-US" dirty="0" smtClean="0"/>
              <a:t>Que tienen menos de 15 o más de 65 años, con un mayor riesgo.</a:t>
            </a:r>
          </a:p>
          <a:p>
            <a:pPr marL="509588" lvl="1" indent="-214313">
              <a:lnSpc>
                <a:spcPct val="120000"/>
              </a:lnSpc>
            </a:pPr>
            <a:r>
              <a:rPr lang="es-US" dirty="0" smtClean="0"/>
              <a:t>Para las mujeres con Medicare que están embarazadas, se cubren hasta 3 pruebas voluntarias durante el embarazo</a:t>
            </a:r>
          </a:p>
          <a:p>
            <a:pPr>
              <a:lnSpc>
                <a:spcPct val="120000"/>
              </a:lnSpc>
            </a:pPr>
            <a:r>
              <a:rPr lang="es-US" dirty="0" smtClean="0"/>
              <a:t>Sin costo para la prueba si el proveedor acepta la asignación</a:t>
            </a:r>
          </a:p>
          <a:p>
            <a:pPr>
              <a:lnSpc>
                <a:spcPct val="120000"/>
              </a:lnSpc>
            </a:pPr>
            <a:r>
              <a:rPr lang="es-US" dirty="0" smtClean="0"/>
              <a:t>Paga 20% de la cantidad aprobada por Medicare para la visita</a:t>
            </a:r>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36</a:t>
            </a:fld>
            <a:endParaRPr lang="en-US" dirty="0"/>
          </a:p>
        </p:txBody>
      </p:sp>
    </p:spTree>
    <p:extLst>
      <p:ext uri="{BB962C8B-B14F-4D97-AF65-F5344CB8AC3E}">
        <p14:creationId xmlns:p14="http://schemas.microsoft.com/office/powerpoint/2010/main" val="336431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Prueba de detección del </a:t>
            </a:r>
            <a:br>
              <a:rPr lang="es-US" dirty="0" smtClean="0"/>
            </a:br>
            <a:r>
              <a:rPr lang="es-US" dirty="0" smtClean="0"/>
              <a:t>cáncer de pulmón</a:t>
            </a:r>
            <a:endParaRPr lang="es-US" dirty="0"/>
          </a:p>
        </p:txBody>
      </p:sp>
      <p:sp>
        <p:nvSpPr>
          <p:cNvPr id="3" name="Content Placeholder 2"/>
          <p:cNvSpPr>
            <a:spLocks noGrp="1"/>
          </p:cNvSpPr>
          <p:nvPr>
            <p:ph idx="1"/>
          </p:nvPr>
        </p:nvSpPr>
        <p:spPr>
          <a:xfrm>
            <a:off x="255181" y="1134815"/>
            <a:ext cx="8718698" cy="4957066"/>
          </a:xfrm>
        </p:spPr>
        <p:txBody>
          <a:bodyPr>
            <a:noAutofit/>
          </a:bodyPr>
          <a:lstStyle/>
          <a:p>
            <a:r>
              <a:rPr lang="es-US" sz="2800" dirty="0"/>
              <a:t>Medicare cubre la prueba de detección del cáncer de pulmón y la consulta para una decisión compartida.</a:t>
            </a:r>
          </a:p>
          <a:p>
            <a:r>
              <a:rPr lang="es-US" sz="2800" dirty="0" smtClean="0"/>
              <a:t>Tomografía computada de baja dosis una vez al año para personas con Medicare que cumplen con todos estos criterios:</a:t>
            </a:r>
          </a:p>
          <a:p>
            <a:pPr marL="509588" lvl="1" indent="-214313"/>
            <a:r>
              <a:rPr lang="es-US" sz="2400" dirty="0"/>
              <a:t>Ser fumador en la actualidad o haber dejado de fumar en los últimos 15 </a:t>
            </a:r>
            <a:r>
              <a:rPr lang="es-US" sz="2400" dirty="0" smtClean="0"/>
              <a:t>años</a:t>
            </a:r>
          </a:p>
          <a:p>
            <a:pPr marL="509588" lvl="1" indent="-214313"/>
            <a:r>
              <a:rPr lang="es-US" sz="2400" dirty="0" smtClean="0"/>
              <a:t>Tienen entre 55 y 77 años</a:t>
            </a:r>
          </a:p>
          <a:p>
            <a:pPr marL="509588" lvl="1" indent="-214313"/>
            <a:r>
              <a:rPr lang="es-US" sz="2400" dirty="0" smtClean="0"/>
              <a:t>Tienen un historial de fumador de al menos 30 "años paquete”</a:t>
            </a:r>
            <a:endParaRPr lang="es-US" sz="2400" dirty="0"/>
          </a:p>
          <a:p>
            <a:pPr marL="509588" lvl="1" indent="-214313"/>
            <a:r>
              <a:rPr lang="es-ES" sz="2400" dirty="0"/>
              <a:t>Asintomático (no tiene signos o síntomas de cáncer de pulmón)</a:t>
            </a:r>
          </a:p>
          <a:p>
            <a:pPr marL="295275" lvl="1" indent="0">
              <a:buNone/>
            </a:pPr>
            <a:r>
              <a:rPr lang="es-ES" sz="2400" dirty="0"/>
              <a:t>Usted no paga nada por este servicio si el médico de atención primaria u otro profesional de atención primaria calificado cumple con los estándares adecuados y acepta la asignación.</a:t>
            </a:r>
            <a:endParaRPr lang="es-US" sz="2400" dirty="0" smtClean="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37</a:t>
            </a:fld>
            <a:endParaRPr lang="en-US" dirty="0"/>
          </a:p>
        </p:txBody>
      </p:sp>
    </p:spTree>
    <p:extLst>
      <p:ext uri="{BB962C8B-B14F-4D97-AF65-F5344CB8AC3E}">
        <p14:creationId xmlns:p14="http://schemas.microsoft.com/office/powerpoint/2010/main" val="197338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lstStyle/>
          <a:p>
            <a:r>
              <a:rPr lang="es-US" dirty="0" smtClean="0"/>
              <a:t>Servicios de terapia médica de nutrición</a:t>
            </a:r>
            <a:endParaRPr lang="es-US" dirty="0"/>
          </a:p>
        </p:txBody>
      </p:sp>
      <p:sp>
        <p:nvSpPr>
          <p:cNvPr id="3" name="Content Placeholder 2"/>
          <p:cNvSpPr>
            <a:spLocks noGrp="1"/>
          </p:cNvSpPr>
          <p:nvPr>
            <p:ph idx="1"/>
          </p:nvPr>
        </p:nvSpPr>
        <p:spPr>
          <a:xfrm>
            <a:off x="0" y="1134815"/>
            <a:ext cx="9144000" cy="5421260"/>
          </a:xfrm>
        </p:spPr>
        <p:txBody>
          <a:bodyPr>
            <a:noAutofit/>
          </a:bodyPr>
          <a:lstStyle/>
          <a:p>
            <a:r>
              <a:rPr lang="es-US" sz="2400" dirty="0" smtClean="0"/>
              <a:t>Medicare cubre servicios de terapia médica de nutrición y determinados servicios relacionados, que pueden incluir lo siguiente:</a:t>
            </a:r>
          </a:p>
          <a:p>
            <a:pPr marL="517525" lvl="1" indent="-222250"/>
            <a:r>
              <a:rPr lang="es-US" sz="2400" dirty="0" smtClean="0"/>
              <a:t>Una evaluación inicial de nutrición y estilo de vida</a:t>
            </a:r>
          </a:p>
          <a:p>
            <a:pPr marL="517525" lvl="1" indent="-222250"/>
            <a:r>
              <a:rPr lang="es-US" sz="2400" dirty="0" smtClean="0"/>
              <a:t>Orientación nutricional personalizada</a:t>
            </a:r>
          </a:p>
          <a:p>
            <a:pPr marL="517525" lvl="1" indent="-222250"/>
            <a:r>
              <a:rPr lang="es-US" sz="2400" dirty="0" smtClean="0"/>
              <a:t>Visitas de seguimiento para evaluar su progreso</a:t>
            </a:r>
          </a:p>
          <a:p>
            <a:r>
              <a:rPr lang="es-US" sz="2400" dirty="0" smtClean="0"/>
              <a:t>Para ser elegible, debe tener la Parte B, y cumplir con al menos una de las siguientes condiciones</a:t>
            </a:r>
          </a:p>
          <a:p>
            <a:pPr marL="517525" lvl="1" indent="-222250"/>
            <a:r>
              <a:rPr lang="es-US" sz="2400" dirty="0" smtClean="0"/>
              <a:t>Tener diabetes</a:t>
            </a:r>
          </a:p>
          <a:p>
            <a:pPr marL="517525" lvl="1" indent="-222250"/>
            <a:r>
              <a:rPr lang="es-US" sz="2400" dirty="0" smtClean="0"/>
              <a:t>Tener enfermedad hepática</a:t>
            </a:r>
          </a:p>
          <a:p>
            <a:pPr marL="517525" lvl="1" indent="-222250"/>
            <a:r>
              <a:rPr lang="es-US" sz="2400" dirty="0" smtClean="0"/>
              <a:t>Haber sido sometido a un trasplante hepático en los últimos 36 meses</a:t>
            </a:r>
          </a:p>
          <a:p>
            <a:pPr marL="752475" lvl="1" indent="-457200"/>
            <a:r>
              <a:rPr lang="es-ES" sz="2400" dirty="0"/>
              <a:t>Sin costo si el proveedor acepta la asignación</a:t>
            </a:r>
            <a:endParaRPr lang="es-US" sz="2400" dirty="0" smtClean="0"/>
          </a:p>
          <a:p>
            <a:pPr lvl="1"/>
            <a:endParaRPr lang="es-US" sz="2600" dirty="0" smtClean="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38</a:t>
            </a:fld>
            <a:endParaRPr lang="en-US" dirty="0"/>
          </a:p>
        </p:txBody>
      </p:sp>
    </p:spTree>
    <p:extLst>
      <p:ext uri="{BB962C8B-B14F-4D97-AF65-F5344CB8AC3E}">
        <p14:creationId xmlns:p14="http://schemas.microsoft.com/office/powerpoint/2010/main" val="2538524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Evaluación y orientación sobre la obesidad</a:t>
            </a:r>
            <a:endParaRPr lang="es-US" dirty="0"/>
          </a:p>
        </p:txBody>
      </p:sp>
      <p:sp>
        <p:nvSpPr>
          <p:cNvPr id="3" name="Content Placeholder 2"/>
          <p:cNvSpPr>
            <a:spLocks noGrp="1"/>
          </p:cNvSpPr>
          <p:nvPr>
            <p:ph sz="half" idx="1"/>
          </p:nvPr>
        </p:nvSpPr>
        <p:spPr>
          <a:xfrm>
            <a:off x="0" y="1219049"/>
            <a:ext cx="4514850" cy="4957914"/>
          </a:xfrm>
        </p:spPr>
        <p:txBody>
          <a:bodyPr>
            <a:noAutofit/>
          </a:bodyPr>
          <a:lstStyle/>
          <a:p>
            <a:r>
              <a:rPr lang="es-US" sz="2800" dirty="0" smtClean="0"/>
              <a:t>Obesidad = índice de masa corporal (IMC) ≥ 30 kg/m2</a:t>
            </a:r>
          </a:p>
          <a:p>
            <a:r>
              <a:rPr lang="es-US" sz="2800" dirty="0" smtClean="0"/>
              <a:t>La terapia conductual intensiva consta de</a:t>
            </a:r>
          </a:p>
          <a:p>
            <a:pPr lvl="1"/>
            <a:r>
              <a:rPr lang="es-US" sz="2400" dirty="0" smtClean="0"/>
              <a:t>Evaluación de la obesidad utilizando la medición del IMC</a:t>
            </a:r>
          </a:p>
          <a:p>
            <a:pPr lvl="1"/>
            <a:r>
              <a:rPr lang="es-US" sz="2400" dirty="0" smtClean="0"/>
              <a:t>Evaluación alimentaria (nutricional)</a:t>
            </a:r>
          </a:p>
          <a:p>
            <a:pPr lvl="1"/>
            <a:r>
              <a:rPr lang="es-US" sz="2400" dirty="0" smtClean="0"/>
              <a:t>Asesoramiento y terapia conductual intensiva</a:t>
            </a:r>
          </a:p>
          <a:p>
            <a:pPr lvl="1"/>
            <a:r>
              <a:rPr lang="es-US" sz="2400" dirty="0" smtClean="0"/>
              <a:t>En un entorno de cuidado primario</a:t>
            </a:r>
          </a:p>
        </p:txBody>
      </p:sp>
      <p:sp>
        <p:nvSpPr>
          <p:cNvPr id="20" name="Content Placeholder 19"/>
          <p:cNvSpPr>
            <a:spLocks noGrp="1"/>
          </p:cNvSpPr>
          <p:nvPr>
            <p:ph sz="half" idx="2"/>
          </p:nvPr>
        </p:nvSpPr>
        <p:spPr>
          <a:xfrm>
            <a:off x="4629149" y="1219049"/>
            <a:ext cx="4322345" cy="5137302"/>
          </a:xfrm>
        </p:spPr>
        <p:txBody>
          <a:bodyPr>
            <a:normAutofit fontScale="92500" lnSpcReduction="10000"/>
          </a:bodyPr>
          <a:lstStyle/>
          <a:p>
            <a:r>
              <a:rPr lang="es-US" sz="2800" dirty="0"/>
              <a:t>La cobertura incluye</a:t>
            </a:r>
          </a:p>
          <a:p>
            <a:pPr lvl="1"/>
            <a:r>
              <a:rPr lang="es-US" sz="2400" dirty="0"/>
              <a:t>Una consulta presencial por semana durante el primer mes</a:t>
            </a:r>
          </a:p>
          <a:p>
            <a:pPr lvl="1"/>
            <a:r>
              <a:rPr lang="es-US" sz="2400" dirty="0"/>
              <a:t>Luego semana de por medio del mes 2 al 6</a:t>
            </a:r>
          </a:p>
          <a:p>
            <a:pPr lvl="1"/>
            <a:r>
              <a:rPr lang="es-US" sz="2400" dirty="0"/>
              <a:t>Luego una vez por mes del mes 7 al 12</a:t>
            </a:r>
          </a:p>
          <a:p>
            <a:pPr lvl="2"/>
            <a:r>
              <a:rPr lang="es-US" sz="2400" dirty="0"/>
              <a:t>Debe perder 6.6 lb en los primeros 6 meses para continuar</a:t>
            </a:r>
          </a:p>
          <a:p>
            <a:r>
              <a:rPr lang="es-US" sz="2800" dirty="0" smtClean="0"/>
              <a:t>No tiene costo si el médico/profesional de cuidado primario acepta la asignación </a:t>
            </a:r>
          </a:p>
          <a:p>
            <a:pPr lvl="2"/>
            <a:endParaRPr lang="es-US" sz="2400" dirty="0"/>
          </a:p>
          <a:p>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39</a:t>
            </a:fld>
            <a:endParaRPr lang="en-US" dirty="0"/>
          </a:p>
        </p:txBody>
      </p:sp>
    </p:spTree>
    <p:extLst>
      <p:ext uri="{BB962C8B-B14F-4D97-AF65-F5344CB8AC3E}">
        <p14:creationId xmlns:p14="http://schemas.microsoft.com/office/powerpoint/2010/main" val="20767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US" dirty="0" smtClean="0"/>
              <a:t>Lección 1</a:t>
            </a:r>
            <a:r>
              <a:rPr lang="es-US" dirty="0" smtClean="0">
                <a:latin typeface="Calibri" panose="020F0502020204030204" pitchFamily="34" charset="0"/>
              </a:rPr>
              <a:t>:</a:t>
            </a:r>
            <a:r>
              <a:rPr lang="es-US" dirty="0" smtClean="0"/>
              <a:t> Introducción</a:t>
            </a:r>
            <a:endParaRPr lang="es-US" dirty="0"/>
          </a:p>
        </p:txBody>
      </p:sp>
      <p:sp>
        <p:nvSpPr>
          <p:cNvPr id="8" name="Content Placeholder 7"/>
          <p:cNvSpPr>
            <a:spLocks noGrp="1"/>
          </p:cNvSpPr>
          <p:nvPr>
            <p:ph idx="1"/>
          </p:nvPr>
        </p:nvSpPr>
        <p:spPr/>
        <p:txBody>
          <a:bodyPr>
            <a:normAutofit fontScale="92500" lnSpcReduction="10000"/>
          </a:bodyPr>
          <a:lstStyle/>
          <a:p>
            <a:r>
              <a:rPr lang="es-US" dirty="0" smtClean="0"/>
              <a:t>Servicios preventivos de Medicare </a:t>
            </a:r>
          </a:p>
          <a:p>
            <a:pPr lvl="1"/>
            <a:r>
              <a:rPr lang="es-US" dirty="0" smtClean="0"/>
              <a:t>Pueden encontrar problemas médicos antes, cuando mejor funciona el tratamiento</a:t>
            </a:r>
          </a:p>
          <a:p>
            <a:r>
              <a:rPr lang="es-US" dirty="0" smtClean="0"/>
              <a:t>Cubiertos por Medicare Parte B (Seguro Médico)</a:t>
            </a:r>
          </a:p>
          <a:p>
            <a:pPr lvl="1" indent="-217488"/>
            <a:r>
              <a:rPr lang="es-US" dirty="0" smtClean="0"/>
              <a:t>Ya sea que obtenga cobertura de</a:t>
            </a:r>
          </a:p>
          <a:p>
            <a:pPr marL="854075" lvl="2" indent="-265113"/>
            <a:r>
              <a:rPr lang="es-US" dirty="0" smtClean="0"/>
              <a:t>Medicare Original</a:t>
            </a:r>
          </a:p>
          <a:p>
            <a:pPr marL="854075" lvl="2" indent="-265113"/>
            <a:r>
              <a:rPr lang="es-US" dirty="0" smtClean="0"/>
              <a:t>Plan Medicare Advantage (MA)</a:t>
            </a:r>
          </a:p>
          <a:p>
            <a:pPr marL="854075" lvl="2" indent="-265113"/>
            <a:r>
              <a:rPr lang="es-US" dirty="0" smtClean="0"/>
              <a:t>Otros planes de salud de Medicare</a:t>
            </a:r>
          </a:p>
          <a:p>
            <a:r>
              <a:rPr lang="es-US" dirty="0" smtClean="0"/>
              <a:t>La cobertura de servicios preventivos está basada en la edad, el género y la historia clínica</a:t>
            </a:r>
          </a:p>
          <a:p>
            <a:endParaRPr lang="es-US" dirty="0"/>
          </a:p>
        </p:txBody>
      </p:sp>
      <p:sp>
        <p:nvSpPr>
          <p:cNvPr id="5" name="Date Placeholder 4"/>
          <p:cNvSpPr>
            <a:spLocks noGrp="1"/>
          </p:cNvSpPr>
          <p:nvPr>
            <p:ph type="dt" sz="half" idx="2"/>
          </p:nvPr>
        </p:nvSpPr>
        <p:spPr/>
        <p:txBody>
          <a:bodyPr/>
          <a:lstStyle/>
          <a:p>
            <a:r>
              <a:rPr lang="en-US" smtClean="0"/>
              <a:t>Abril del 2018</a:t>
            </a:r>
            <a:endParaRPr lang="en-US" dirty="0"/>
          </a:p>
        </p:txBody>
      </p:sp>
      <p:sp>
        <p:nvSpPr>
          <p:cNvPr id="6" name="Footer Placeholder 5"/>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a:t>
            </a:fld>
            <a:endParaRPr lang="en-US" dirty="0"/>
          </a:p>
        </p:txBody>
      </p:sp>
    </p:spTree>
    <p:extLst>
      <p:ext uri="{BB962C8B-B14F-4D97-AF65-F5344CB8AC3E}">
        <p14:creationId xmlns:p14="http://schemas.microsoft.com/office/powerpoint/2010/main" val="161312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Vacunas antineumocócicas </a:t>
            </a:r>
            <a:endParaRPr lang="es-US" dirty="0"/>
          </a:p>
        </p:txBody>
      </p:sp>
      <p:sp>
        <p:nvSpPr>
          <p:cNvPr id="3" name="Content Placeholder 2"/>
          <p:cNvSpPr>
            <a:spLocks noGrp="1"/>
          </p:cNvSpPr>
          <p:nvPr>
            <p:ph idx="1"/>
          </p:nvPr>
        </p:nvSpPr>
        <p:spPr>
          <a:xfrm>
            <a:off x="112295" y="1086689"/>
            <a:ext cx="8871284" cy="4961938"/>
          </a:xfrm>
        </p:spPr>
        <p:txBody>
          <a:bodyPr>
            <a:noAutofit/>
          </a:bodyPr>
          <a:lstStyle/>
          <a:p>
            <a:r>
              <a:rPr lang="es-US" sz="3000" dirty="0" smtClean="0"/>
              <a:t>Medicare cubre</a:t>
            </a:r>
          </a:p>
          <a:p>
            <a:pPr lvl="1"/>
            <a:r>
              <a:rPr lang="es-US" dirty="0" smtClean="0"/>
              <a:t>Una vacuna antineumocócica inicial para todos las personas con Medicare que nunca hayan recibido la vacuna dentro de Medicare Parte B</a:t>
            </a:r>
          </a:p>
          <a:p>
            <a:pPr lvl="1"/>
            <a:r>
              <a:rPr lang="es-US" dirty="0" smtClean="0"/>
              <a:t>Una segunda vacuna antineumocócica diferente un año después de la primera (o después) de la primera vacuna</a:t>
            </a:r>
          </a:p>
          <a:p>
            <a:r>
              <a:rPr lang="es-US" sz="3000" dirty="0" smtClean="0"/>
              <a:t>Todas las personas con Medicare son elegibles</a:t>
            </a:r>
          </a:p>
          <a:p>
            <a:r>
              <a:rPr lang="es-US" sz="3000" dirty="0" smtClean="0"/>
              <a:t>Ningún copago ni deducible para las vacunas con Medicare Original si el proveedor acepta la asignación</a:t>
            </a:r>
          </a:p>
          <a:p>
            <a:pPr lvl="1"/>
            <a:endParaRPr lang="es-US" dirty="0" smtClean="0"/>
          </a:p>
          <a:p>
            <a:pPr lvl="1"/>
            <a:endParaRPr lang="es-US" dirty="0" smtClean="0"/>
          </a:p>
          <a:p>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40</a:t>
            </a:fld>
            <a:endParaRPr lang="en-US" dirty="0"/>
          </a:p>
        </p:txBody>
      </p:sp>
    </p:spTree>
    <p:extLst>
      <p:ext uri="{BB962C8B-B14F-4D97-AF65-F5344CB8AC3E}">
        <p14:creationId xmlns:p14="http://schemas.microsoft.com/office/powerpoint/2010/main" val="1402710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Prueba de detección del cáncer de próstata</a:t>
            </a:r>
            <a:endParaRPr lang="es-US" dirty="0"/>
          </a:p>
        </p:txBody>
      </p:sp>
      <p:sp>
        <p:nvSpPr>
          <p:cNvPr id="3" name="Content Placeholder 2"/>
          <p:cNvSpPr>
            <a:spLocks noGrp="1"/>
          </p:cNvSpPr>
          <p:nvPr>
            <p:ph idx="1"/>
          </p:nvPr>
        </p:nvSpPr>
        <p:spPr>
          <a:xfrm>
            <a:off x="465221" y="1215025"/>
            <a:ext cx="8325853" cy="5141326"/>
          </a:xfrm>
        </p:spPr>
        <p:txBody>
          <a:bodyPr>
            <a:normAutofit fontScale="70000" lnSpcReduction="20000"/>
          </a:bodyPr>
          <a:lstStyle/>
          <a:p>
            <a:pPr>
              <a:lnSpc>
                <a:spcPct val="120000"/>
              </a:lnSpc>
            </a:pPr>
            <a:r>
              <a:rPr lang="es-US" dirty="0" smtClean="0"/>
              <a:t>Todos los hombres tienen riesgo de padecer cáncer de próstata</a:t>
            </a:r>
          </a:p>
          <a:p>
            <a:pPr>
              <a:lnSpc>
                <a:spcPct val="120000"/>
              </a:lnSpc>
            </a:pPr>
            <a:r>
              <a:rPr lang="es-US" dirty="0" smtClean="0"/>
              <a:t>Prueba de detección cubierta para todos los hombres con Medicare una vez cada 12 meses</a:t>
            </a:r>
          </a:p>
          <a:p>
            <a:pPr lvl="1">
              <a:lnSpc>
                <a:spcPct val="120000"/>
              </a:lnSpc>
            </a:pPr>
            <a:r>
              <a:rPr lang="es-US" dirty="0" smtClean="0"/>
              <a:t>Desde el día después del cumpleaños número 50</a:t>
            </a:r>
          </a:p>
          <a:p>
            <a:pPr>
              <a:lnSpc>
                <a:spcPct val="120000"/>
              </a:lnSpc>
            </a:pPr>
            <a:r>
              <a:rPr lang="es-US" dirty="0" smtClean="0"/>
              <a:t>Las pruebas incluyen</a:t>
            </a:r>
          </a:p>
          <a:p>
            <a:pPr lvl="1">
              <a:lnSpc>
                <a:spcPct val="120000"/>
              </a:lnSpc>
            </a:pPr>
            <a:r>
              <a:rPr lang="es-US" dirty="0" smtClean="0"/>
              <a:t>Prueba de Antígeno Específico de la Próstata (PSA en inglés) en sangre</a:t>
            </a:r>
          </a:p>
          <a:p>
            <a:pPr lvl="1">
              <a:lnSpc>
                <a:spcPct val="120000"/>
              </a:lnSpc>
            </a:pPr>
            <a:r>
              <a:rPr lang="es-US" dirty="0" smtClean="0"/>
              <a:t>Tacto rectal</a:t>
            </a:r>
          </a:p>
          <a:p>
            <a:pPr>
              <a:lnSpc>
                <a:spcPct val="120000"/>
              </a:lnSpc>
            </a:pPr>
            <a:r>
              <a:rPr lang="es-US" dirty="0" smtClean="0"/>
              <a:t>En Medicare Original usted paga</a:t>
            </a:r>
          </a:p>
          <a:p>
            <a:pPr lvl="1">
              <a:lnSpc>
                <a:spcPct val="120000"/>
              </a:lnSpc>
            </a:pPr>
            <a:r>
              <a:rPr lang="es-US" dirty="0" smtClean="0"/>
              <a:t>Nada para la prueba de PSA (laboratorio) en sangre</a:t>
            </a:r>
          </a:p>
          <a:p>
            <a:pPr lvl="1">
              <a:lnSpc>
                <a:spcPct val="120000"/>
              </a:lnSpc>
            </a:pPr>
            <a:r>
              <a:rPr lang="es-US" dirty="0" smtClean="0"/>
              <a:t>20% después del deducible de la Parte B para el tacto rectal</a:t>
            </a:r>
          </a:p>
          <a:p>
            <a:pPr lvl="1">
              <a:lnSpc>
                <a:spcPct val="120000"/>
              </a:lnSpc>
            </a:pPr>
            <a:r>
              <a:rPr lang="es-US" dirty="0" smtClean="0"/>
              <a:t>En un entorno de paciente ambulatorio de hospital, se aplica el copago hospitalario</a:t>
            </a:r>
          </a:p>
          <a:p>
            <a:pPr lvl="2">
              <a:lnSpc>
                <a:spcPct val="120000"/>
              </a:lnSpc>
            </a:pPr>
            <a:endParaRPr lang="es-US" dirty="0" smtClean="0"/>
          </a:p>
          <a:p>
            <a:pPr>
              <a:lnSpc>
                <a:spcPct val="120000"/>
              </a:lnSpc>
            </a:pPr>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41</a:t>
            </a:fld>
            <a:endParaRPr lang="en-US" dirty="0"/>
          </a:p>
        </p:txBody>
      </p:sp>
    </p:spTree>
    <p:extLst>
      <p:ext uri="{BB962C8B-B14F-4D97-AF65-F5344CB8AC3E}">
        <p14:creationId xmlns:p14="http://schemas.microsoft.com/office/powerpoint/2010/main" val="904827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Evaluación y orientación sobre</a:t>
            </a:r>
            <a:r>
              <a:rPr dirty="0"/>
              <a:t/>
            </a:r>
            <a:br>
              <a:rPr dirty="0"/>
            </a:br>
            <a:r>
              <a:rPr lang="es-US" dirty="0" smtClean="0"/>
              <a:t>infecciones de transmisión sexual (STI)</a:t>
            </a:r>
            <a:endParaRPr lang="es-US" dirty="0"/>
          </a:p>
        </p:txBody>
      </p:sp>
      <p:sp>
        <p:nvSpPr>
          <p:cNvPr id="3" name="Content Placeholder 2"/>
          <p:cNvSpPr>
            <a:spLocks noGrp="1"/>
          </p:cNvSpPr>
          <p:nvPr>
            <p:ph idx="1"/>
          </p:nvPr>
        </p:nvSpPr>
        <p:spPr>
          <a:xfrm>
            <a:off x="478971" y="1166899"/>
            <a:ext cx="8036379" cy="4961938"/>
          </a:xfrm>
        </p:spPr>
        <p:txBody>
          <a:bodyPr>
            <a:noAutofit/>
          </a:bodyPr>
          <a:lstStyle/>
          <a:p>
            <a:pPr marL="287338" indent="-287338"/>
            <a:r>
              <a:rPr lang="es-US" dirty="0" smtClean="0"/>
              <a:t>Cubre los estudios de STI para clamidia, gonorrea, sífilis y Hepatitis B</a:t>
            </a:r>
          </a:p>
          <a:p>
            <a:pPr marL="287338" indent="-287338"/>
            <a:r>
              <a:rPr lang="es-US" dirty="0" smtClean="0"/>
              <a:t>Cubiertas para embarazadas y para ciertas personas que están en riesgo</a:t>
            </a:r>
          </a:p>
          <a:p>
            <a:pPr marL="287338" indent="-287338"/>
            <a:r>
              <a:rPr lang="es-US" dirty="0" smtClean="0"/>
              <a:t>Se cubren una vez cada 12 meses o en ciertos momentos durante el embarazo</a:t>
            </a:r>
          </a:p>
          <a:p>
            <a:pPr marL="514350" indent="-514350">
              <a:buFont typeface="+mj-lt"/>
              <a:buAutoNum type="arabicPeriod"/>
            </a:pPr>
            <a:r>
              <a:rPr lang="es-US" dirty="0" smtClean="0"/>
              <a:t>Se cubren hasta 2 sesiones presenciales de orientación conductual de alta intensidad de 20 a 30 minutos por año </a:t>
            </a:r>
          </a:p>
          <a:p>
            <a:pPr marL="287338" indent="-287338"/>
            <a:r>
              <a:rPr lang="es-US" dirty="0" smtClean="0"/>
              <a:t>Sin costo si el proveedor acepta la asignación</a:t>
            </a:r>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42</a:t>
            </a:fld>
            <a:endParaRPr lang="en-US" dirty="0"/>
          </a:p>
        </p:txBody>
      </p:sp>
    </p:spTree>
    <p:extLst>
      <p:ext uri="{BB962C8B-B14F-4D97-AF65-F5344CB8AC3E}">
        <p14:creationId xmlns:p14="http://schemas.microsoft.com/office/powerpoint/2010/main" val="2112604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s-US" dirty="0" smtClean="0"/>
              <a:t>Asesoramiento para dejar de fumar y de usar los derivados del tabaco</a:t>
            </a:r>
            <a:endParaRPr lang="es-US" dirty="0"/>
          </a:p>
        </p:txBody>
      </p:sp>
      <p:sp>
        <p:nvSpPr>
          <p:cNvPr id="3" name="Content Placeholder 2"/>
          <p:cNvSpPr>
            <a:spLocks noGrp="1"/>
          </p:cNvSpPr>
          <p:nvPr>
            <p:ph idx="1"/>
          </p:nvPr>
        </p:nvSpPr>
        <p:spPr>
          <a:xfrm>
            <a:off x="377371" y="1215025"/>
            <a:ext cx="8345715" cy="4961938"/>
          </a:xfrm>
        </p:spPr>
        <p:txBody>
          <a:bodyPr>
            <a:normAutofit/>
          </a:bodyPr>
          <a:lstStyle/>
          <a:p>
            <a:pPr marL="287338" indent="-287338"/>
            <a:r>
              <a:rPr lang="es-US" dirty="0" smtClean="0"/>
              <a:t>Medicare cubre orientación para dejar de fumar</a:t>
            </a:r>
          </a:p>
          <a:p>
            <a:pPr marL="509588" lvl="1" indent="-223838"/>
            <a:r>
              <a:rPr lang="es-ES" dirty="0"/>
              <a:t>Hasta 8 visitas </a:t>
            </a:r>
            <a:r>
              <a:rPr lang="es-ES" dirty="0" smtClean="0"/>
              <a:t>persona a persona en </a:t>
            </a:r>
            <a:r>
              <a:rPr lang="es-ES" dirty="0"/>
              <a:t>un período de 12 </a:t>
            </a:r>
            <a:r>
              <a:rPr lang="es-ES" dirty="0" smtClean="0"/>
              <a:t>meses</a:t>
            </a:r>
          </a:p>
          <a:p>
            <a:pPr marL="509588" lvl="1" indent="-223838"/>
            <a:r>
              <a:rPr lang="es-US" dirty="0" smtClean="0"/>
              <a:t>Pacientes internados o ambulatorios</a:t>
            </a:r>
          </a:p>
          <a:p>
            <a:pPr marL="509588" lvl="1" indent="-223838"/>
            <a:r>
              <a:rPr lang="es-US" dirty="0" smtClean="0"/>
              <a:t>Intermedias o intensivas</a:t>
            </a:r>
          </a:p>
          <a:p>
            <a:pPr marL="287338" indent="-287338"/>
            <a:r>
              <a:rPr lang="es-ES" dirty="0"/>
              <a:t>Sin costo si el proveedor acepta la asignación</a:t>
            </a:r>
            <a:endParaRPr lang="es-US" dirty="0" smtClean="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43</a:t>
            </a:fld>
            <a:endParaRPr lang="en-US" dirty="0"/>
          </a:p>
        </p:txBody>
      </p:sp>
    </p:spTree>
    <p:extLst>
      <p:ext uri="{BB962C8B-B14F-4D97-AF65-F5344CB8AC3E}">
        <p14:creationId xmlns:p14="http://schemas.microsoft.com/office/powerpoint/2010/main" val="3403620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US" dirty="0" smtClean="0"/>
              <a:t>Compruebe su conocimiento: pregunta 4</a:t>
            </a:r>
            <a:endParaRPr lang="es-US" dirty="0"/>
          </a:p>
        </p:txBody>
      </p:sp>
      <p:sp>
        <p:nvSpPr>
          <p:cNvPr id="8" name="Content Placeholder 7"/>
          <p:cNvSpPr>
            <a:spLocks noGrp="1"/>
          </p:cNvSpPr>
          <p:nvPr>
            <p:ph sz="half" idx="1"/>
          </p:nvPr>
        </p:nvSpPr>
        <p:spPr>
          <a:xfrm>
            <a:off x="200722" y="1143892"/>
            <a:ext cx="7273504" cy="5033071"/>
          </a:xfrm>
        </p:spPr>
        <p:txBody>
          <a:bodyPr>
            <a:normAutofit/>
          </a:bodyPr>
          <a:lstStyle/>
          <a:p>
            <a:pPr marL="0" lvl="0" indent="0">
              <a:buNone/>
            </a:pPr>
            <a:r>
              <a:rPr lang="es-US" sz="2800" dirty="0" smtClean="0">
                <a:solidFill>
                  <a:prstClr val="black"/>
                </a:solidFill>
              </a:rPr>
              <a:t>Oliver tiene Medicare Original y fue referido por su médico para una prueba de detección de diabetes. ¿Qué declaración NO es verdad?</a:t>
            </a:r>
          </a:p>
          <a:p>
            <a:pPr marL="365760" indent="-365760">
              <a:buFont typeface="Wingdings" panose="05000000000000000000" pitchFamily="2" charset="2"/>
              <a:buAutoNum type="alphaLcPeriod"/>
            </a:pPr>
            <a:r>
              <a:rPr lang="es-US" sz="2800" dirty="0">
                <a:solidFill>
                  <a:prstClr val="black"/>
                </a:solidFill>
              </a:rPr>
              <a:t>No pagará nada por la prueba cubierta si su médico acepta la asignación</a:t>
            </a:r>
          </a:p>
          <a:p>
            <a:pPr marL="365760" lvl="0" indent="-365760">
              <a:buAutoNum type="alphaLcPeriod"/>
            </a:pPr>
            <a:r>
              <a:rPr lang="es-US" sz="2800" dirty="0" smtClean="0">
                <a:solidFill>
                  <a:prstClr val="black"/>
                </a:solidFill>
              </a:rPr>
              <a:t>Sólo pagará el deducible de la Parte B</a:t>
            </a:r>
          </a:p>
          <a:p>
            <a:pPr marL="365760" lvl="0" indent="-365760">
              <a:buAutoNum type="alphaLcPeriod"/>
            </a:pPr>
            <a:r>
              <a:rPr lang="es-US" sz="2800" dirty="0" smtClean="0">
                <a:solidFill>
                  <a:prstClr val="black"/>
                </a:solidFill>
              </a:rPr>
              <a:t>En </a:t>
            </a:r>
            <a:r>
              <a:rPr lang="es-US" sz="2800" dirty="0">
                <a:solidFill>
                  <a:prstClr val="black"/>
                </a:solidFill>
              </a:rPr>
              <a:t>general no pagará nada de su bolsillo</a:t>
            </a:r>
          </a:p>
          <a:p>
            <a:pPr marL="365760" lvl="0" indent="-365760">
              <a:buAutoNum type="alphaLcPeriod"/>
            </a:pPr>
            <a:r>
              <a:rPr lang="es-US" sz="2800" dirty="0">
                <a:solidFill>
                  <a:prstClr val="black"/>
                </a:solidFill>
              </a:rPr>
              <a:t>El deducible de la Parte B no se aplica</a:t>
            </a:r>
          </a:p>
          <a:p>
            <a:pPr marL="514350" lvl="0" indent="-514350">
              <a:buAutoNum type="alphaLcPeriod"/>
            </a:pPr>
            <a:endParaRPr lang="es-US" sz="2800" dirty="0">
              <a:solidFill>
                <a:prstClr val="black"/>
              </a:solidFill>
            </a:endParaRPr>
          </a:p>
          <a:p>
            <a:pPr marL="0" indent="0">
              <a:buNone/>
            </a:pPr>
            <a:endParaRPr lang="es-US" dirty="0"/>
          </a:p>
        </p:txBody>
      </p:sp>
      <p:sp>
        <p:nvSpPr>
          <p:cNvPr id="10" name="Rounded Rectangle 9" title="cuadro rojo indicador de respuesta correcta"/>
          <p:cNvSpPr/>
          <p:nvPr/>
        </p:nvSpPr>
        <p:spPr>
          <a:xfrm>
            <a:off x="241145" y="3493599"/>
            <a:ext cx="6809011" cy="44229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3"/>
          </p:nvPr>
        </p:nvSpPr>
        <p:spPr/>
        <p:txBody>
          <a:bodyPr/>
          <a:lstStyle/>
          <a:p>
            <a:r>
              <a:rPr lang="en-US" smtClean="0"/>
              <a:t>Abril del 2018</a:t>
            </a:r>
            <a:endParaRPr lang="en-US" dirty="0"/>
          </a:p>
        </p:txBody>
      </p:sp>
      <p:sp>
        <p:nvSpPr>
          <p:cNvPr id="3" name="Footer Placeholder 2"/>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44</a:t>
            </a:fld>
            <a:endParaRPr lang="en-US" dirty="0"/>
          </a:p>
        </p:txBody>
      </p:sp>
    </p:spTree>
    <p:extLst>
      <p:ext uri="{BB962C8B-B14F-4D97-AF65-F5344CB8AC3E}">
        <p14:creationId xmlns:p14="http://schemas.microsoft.com/office/powerpoint/2010/main" val="15917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Compruebe su conocimiento: pregunta 5</a:t>
            </a:r>
            <a:endParaRPr lang="es-US" dirty="0"/>
          </a:p>
        </p:txBody>
      </p:sp>
      <p:sp>
        <p:nvSpPr>
          <p:cNvPr id="22" name="Content Placeholder 21"/>
          <p:cNvSpPr>
            <a:spLocks noGrp="1"/>
          </p:cNvSpPr>
          <p:nvPr>
            <p:ph sz="half" idx="1"/>
          </p:nvPr>
        </p:nvSpPr>
        <p:spPr>
          <a:xfrm>
            <a:off x="212656" y="1143892"/>
            <a:ext cx="4419157" cy="5033071"/>
          </a:xfrm>
        </p:spPr>
        <p:txBody>
          <a:bodyPr>
            <a:normAutofit fontScale="92500" lnSpcReduction="10000"/>
          </a:bodyPr>
          <a:lstStyle/>
          <a:p>
            <a:pPr marL="0" lvl="0" indent="0">
              <a:buNone/>
            </a:pPr>
            <a:r>
              <a:rPr lang="es-US" dirty="0">
                <a:solidFill>
                  <a:prstClr val="black"/>
                </a:solidFill>
              </a:rPr>
              <a:t>¿Con qué frecuencia Medicare cubre una vacuna contra la gripe para todas las personas con Medicare?</a:t>
            </a:r>
          </a:p>
          <a:p>
            <a:pPr marL="514350" lvl="0" indent="-514350">
              <a:buAutoNum type="alphaLcPeriod"/>
            </a:pPr>
            <a:r>
              <a:rPr lang="es-US" dirty="0" smtClean="0">
                <a:solidFill>
                  <a:prstClr val="black"/>
                </a:solidFill>
              </a:rPr>
              <a:t>Una vez por temporada de gripe</a:t>
            </a:r>
          </a:p>
          <a:p>
            <a:pPr marL="514350" indent="-514350">
              <a:buFont typeface="Wingdings" panose="05000000000000000000" pitchFamily="2" charset="2"/>
              <a:buAutoNum type="alphaLcPeriod"/>
            </a:pPr>
            <a:r>
              <a:rPr lang="es-US" dirty="0">
                <a:solidFill>
                  <a:prstClr val="black"/>
                </a:solidFill>
              </a:rPr>
              <a:t>Una vez al </a:t>
            </a:r>
            <a:r>
              <a:rPr lang="es-US" dirty="0" smtClean="0">
                <a:solidFill>
                  <a:prstClr val="black"/>
                </a:solidFill>
              </a:rPr>
              <a:t>año</a:t>
            </a:r>
          </a:p>
          <a:p>
            <a:pPr marL="514350" indent="-514350">
              <a:buFont typeface="Wingdings" panose="05000000000000000000" pitchFamily="2" charset="2"/>
              <a:buAutoNum type="alphaLcPeriod"/>
            </a:pPr>
            <a:r>
              <a:rPr lang="es-US" dirty="0">
                <a:solidFill>
                  <a:prstClr val="black"/>
                </a:solidFill>
              </a:rPr>
              <a:t>Cada 2 años</a:t>
            </a:r>
          </a:p>
          <a:p>
            <a:pPr marL="514350" lvl="0" indent="-514350">
              <a:buAutoNum type="alphaLcPeriod"/>
            </a:pPr>
            <a:r>
              <a:rPr lang="es-US" dirty="0" smtClean="0">
                <a:solidFill>
                  <a:prstClr val="black"/>
                </a:solidFill>
              </a:rPr>
              <a:t>Una vez, cuando cumple 65 años</a:t>
            </a:r>
          </a:p>
          <a:p>
            <a:pPr marL="0" indent="0">
              <a:buNone/>
            </a:pPr>
            <a:endParaRPr lang="es-US" dirty="0"/>
          </a:p>
        </p:txBody>
      </p:sp>
      <p:sp>
        <p:nvSpPr>
          <p:cNvPr id="7" name="Rounded Rectangle 6" title="cuadro rojo indicador de respuesta correcta"/>
          <p:cNvSpPr/>
          <p:nvPr/>
        </p:nvSpPr>
        <p:spPr>
          <a:xfrm>
            <a:off x="212656" y="3310727"/>
            <a:ext cx="4267642" cy="88452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45</a:t>
            </a:fld>
            <a:endParaRPr lang="en-US" dirty="0"/>
          </a:p>
        </p:txBody>
      </p:sp>
    </p:spTree>
    <p:extLst>
      <p:ext uri="{BB962C8B-B14F-4D97-AF65-F5344CB8AC3E}">
        <p14:creationId xmlns:p14="http://schemas.microsoft.com/office/powerpoint/2010/main" val="38464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Compruebe su conocimiento: pregunta 6</a:t>
            </a:r>
            <a:endParaRPr lang="es-US" dirty="0"/>
          </a:p>
        </p:txBody>
      </p:sp>
      <p:sp>
        <p:nvSpPr>
          <p:cNvPr id="22" name="Content Placeholder 21"/>
          <p:cNvSpPr>
            <a:spLocks noGrp="1"/>
          </p:cNvSpPr>
          <p:nvPr>
            <p:ph sz="half" idx="1"/>
          </p:nvPr>
        </p:nvSpPr>
        <p:spPr>
          <a:xfrm>
            <a:off x="296337" y="1143892"/>
            <a:ext cx="4097866" cy="5033071"/>
          </a:xfrm>
        </p:spPr>
        <p:txBody>
          <a:bodyPr/>
          <a:lstStyle/>
          <a:p>
            <a:pPr marL="0" indent="0">
              <a:buNone/>
            </a:pPr>
            <a:r>
              <a:rPr lang="es-US" sz="2800" dirty="0"/>
              <a:t>Medicare cubre una vacuna </a:t>
            </a:r>
            <a:r>
              <a:rPr lang="es-US" sz="2800" dirty="0" err="1"/>
              <a:t>antineumocócica</a:t>
            </a:r>
            <a:r>
              <a:rPr lang="es-US" sz="2800" dirty="0"/>
              <a:t> </a:t>
            </a:r>
            <a:r>
              <a:rPr lang="es-US" sz="2800" dirty="0" smtClean="0"/>
              <a:t>sólo </a:t>
            </a:r>
            <a:r>
              <a:rPr lang="es-US" sz="2800" dirty="0"/>
              <a:t>si presenta un alto riesgo de padecer neumonía neumocócica.</a:t>
            </a:r>
          </a:p>
          <a:p>
            <a:pPr marL="365760" indent="-365760">
              <a:buAutoNum type="alphaLcPeriod"/>
            </a:pPr>
            <a:r>
              <a:rPr lang="es-US" dirty="0" smtClean="0"/>
              <a:t>Verdadero</a:t>
            </a:r>
          </a:p>
          <a:p>
            <a:pPr marL="365760" indent="-365760">
              <a:buAutoNum type="alphaLcPeriod"/>
            </a:pPr>
            <a:r>
              <a:rPr lang="es-US" dirty="0" smtClean="0"/>
              <a:t>Falso</a:t>
            </a:r>
          </a:p>
          <a:p>
            <a:pPr marL="0" indent="0">
              <a:buNone/>
            </a:pPr>
            <a:endParaRPr lang="es-US" dirty="0"/>
          </a:p>
        </p:txBody>
      </p:sp>
      <p:sp>
        <p:nvSpPr>
          <p:cNvPr id="7" name="Rounded Rectangle 6" title="cuadro rojo indicador de respuesta correcta"/>
          <p:cNvSpPr/>
          <p:nvPr/>
        </p:nvSpPr>
        <p:spPr>
          <a:xfrm>
            <a:off x="296337" y="3969647"/>
            <a:ext cx="1398671" cy="48623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46</a:t>
            </a:fld>
            <a:endParaRPr lang="en-US" dirty="0"/>
          </a:p>
        </p:txBody>
      </p:sp>
    </p:spTree>
    <p:extLst>
      <p:ext uri="{BB962C8B-B14F-4D97-AF65-F5344CB8AC3E}">
        <p14:creationId xmlns:p14="http://schemas.microsoft.com/office/powerpoint/2010/main" val="21848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47</a:t>
            </a:fld>
            <a:endParaRPr lang="en-US" dirty="0"/>
          </a:p>
        </p:txBody>
      </p:sp>
      <p:sp>
        <p:nvSpPr>
          <p:cNvPr id="7" name="Date Placeholder 6"/>
          <p:cNvSpPr>
            <a:spLocks noGrp="1"/>
          </p:cNvSpPr>
          <p:nvPr>
            <p:ph type="dt" sz="half" idx="13"/>
          </p:nvPr>
        </p:nvSpPr>
        <p:spPr/>
        <p:txBody>
          <a:bodyPr/>
          <a:lstStyle/>
          <a:p>
            <a:r>
              <a:rPr lang="en-US" smtClean="0"/>
              <a:t>Abril del 2018</a:t>
            </a:r>
            <a:endParaRPr lang="en-US" dirty="0"/>
          </a:p>
        </p:txBody>
      </p:sp>
      <p:sp>
        <p:nvSpPr>
          <p:cNvPr id="8" name="Title 7"/>
          <p:cNvSpPr>
            <a:spLocks noGrp="1"/>
          </p:cNvSpPr>
          <p:nvPr>
            <p:ph type="title"/>
          </p:nvPr>
        </p:nvSpPr>
        <p:spPr>
          <a:xfrm>
            <a:off x="73317" y="0"/>
            <a:ext cx="8997365" cy="1039661"/>
          </a:xfrm>
        </p:spPr>
        <p:txBody>
          <a:bodyPr>
            <a:normAutofit fontScale="90000"/>
          </a:bodyPr>
          <a:lstStyle/>
          <a:p>
            <a:r>
              <a:rPr lang="es-US" dirty="0" smtClean="0"/>
              <a:t>Guía de recursos de servicios preventivos</a:t>
            </a:r>
            <a:endParaRPr lang="es-US" dirty="0"/>
          </a:p>
        </p:txBody>
      </p:sp>
      <p:graphicFrame>
        <p:nvGraphicFramePr>
          <p:cNvPr id="9" name="Table 8" descr="Tabla con enlaces de recursos web útiles y enlaces a productos de Medicare."/>
          <p:cNvGraphicFramePr>
            <a:graphicFrameLocks noGrp="1"/>
          </p:cNvGraphicFramePr>
          <p:nvPr>
            <p:extLst>
              <p:ext uri="{D42A27DB-BD31-4B8C-83A1-F6EECF244321}">
                <p14:modId xmlns:p14="http://schemas.microsoft.com/office/powerpoint/2010/main" val="2655562191"/>
              </p:ext>
            </p:extLst>
          </p:nvPr>
        </p:nvGraphicFramePr>
        <p:xfrm>
          <a:off x="73317" y="1121821"/>
          <a:ext cx="8997365" cy="5620257"/>
        </p:xfrm>
        <a:graphic>
          <a:graphicData uri="http://schemas.openxmlformats.org/drawingml/2006/table">
            <a:tbl>
              <a:tblPr firstRow="1" bandRow="1">
                <a:tableStyleId>{5C22544A-7EE6-4342-B048-85BDC9FD1C3A}</a:tableStyleId>
              </a:tblPr>
              <a:tblGrid>
                <a:gridCol w="3294630"/>
                <a:gridCol w="2592074"/>
                <a:gridCol w="3110661"/>
              </a:tblGrid>
              <a:tr h="370253">
                <a:tc>
                  <a:txBody>
                    <a:bodyPr/>
                    <a:lstStyle/>
                    <a:p>
                      <a:pPr marL="0" marR="0" algn="r" defTabSz="685800" rtl="0" eaLnBrk="1" latinLnBrk="0" hangingPunct="1">
                        <a:lnSpc>
                          <a:spcPct val="100000"/>
                        </a:lnSpc>
                        <a:spcBef>
                          <a:spcPts val="600"/>
                        </a:spcBef>
                        <a:spcAft>
                          <a:spcPts val="0"/>
                        </a:spcAft>
                      </a:pPr>
                      <a:r>
                        <a:rPr lang="es-US" sz="1800" b="1" kern="1200" baseline="0" dirty="0" smtClean="0">
                          <a:solidFill>
                            <a:schemeClr val="bg1"/>
                          </a:solidFill>
                          <a:effectLst/>
                          <a:latin typeface="+mn-lt"/>
                        </a:rPr>
                        <a:t> Recursos</a:t>
                      </a:r>
                      <a:endParaRPr lang="es-US" sz="1800" b="1" kern="1200" baseline="0" dirty="0">
                        <a:solidFill>
                          <a:schemeClr val="bg1"/>
                        </a:solidFill>
                        <a:effectLst/>
                        <a:latin typeface="+mn-lt"/>
                        <a:ea typeface="Calibri"/>
                        <a:cs typeface="Times New Roman"/>
                      </a:endParaRPr>
                    </a:p>
                  </a:txBody>
                  <a:tcPr marL="54873" marR="54873" marT="30392" marB="30392">
                    <a:lnR w="12700" cap="flat" cmpd="sng" algn="ctr">
                      <a:noFill/>
                      <a:prstDash val="solid"/>
                      <a:round/>
                      <a:headEnd type="none" w="med" len="med"/>
                      <a:tailEnd type="none" w="med" len="med"/>
                    </a:lnR>
                  </a:tcPr>
                </a:tc>
                <a:tc>
                  <a:txBody>
                    <a:bodyPr/>
                    <a:lstStyle/>
                    <a:p>
                      <a:pPr marL="0" marR="0" algn="ctr">
                        <a:lnSpc>
                          <a:spcPct val="100000"/>
                        </a:lnSpc>
                        <a:spcBef>
                          <a:spcPts val="600"/>
                        </a:spcBef>
                        <a:spcAft>
                          <a:spcPts val="0"/>
                        </a:spcAft>
                      </a:pPr>
                      <a:r>
                        <a:rPr dirty="0"/>
                        <a:t> </a:t>
                      </a:r>
                      <a:endParaRPr lang="es-US" sz="1800" baseline="0" dirty="0">
                        <a:solidFill>
                          <a:schemeClr val="bg1"/>
                        </a:solidFill>
                        <a:effectLst/>
                        <a:latin typeface="Calibri"/>
                        <a:ea typeface="Calibri"/>
                        <a:cs typeface="Times New Roman"/>
                      </a:endParaRPr>
                    </a:p>
                  </a:txBody>
                  <a:tcPr marL="54873" marR="54873" marT="30392" marB="30392">
                    <a:lnL w="12700" cap="flat" cmpd="sng" algn="ctr">
                      <a:noFill/>
                      <a:prstDash val="solid"/>
                      <a:round/>
                      <a:headEnd type="none" w="med" len="med"/>
                      <a:tailEnd type="none" w="med" len="med"/>
                    </a:lnL>
                  </a:tcPr>
                </a:tc>
                <a:tc>
                  <a:txBody>
                    <a:bodyPr/>
                    <a:lstStyle/>
                    <a:p>
                      <a:pPr marL="0" marR="0" algn="l" defTabSz="685800" rtl="0" eaLnBrk="1" latinLnBrk="0" hangingPunct="1">
                        <a:lnSpc>
                          <a:spcPct val="100000"/>
                        </a:lnSpc>
                        <a:spcBef>
                          <a:spcPts val="600"/>
                        </a:spcBef>
                        <a:spcAft>
                          <a:spcPts val="0"/>
                        </a:spcAft>
                      </a:pPr>
                      <a:r>
                        <a:rPr lang="es-US" sz="1800" b="1" kern="1200" baseline="0" dirty="0" smtClean="0">
                          <a:solidFill>
                            <a:schemeClr val="bg1"/>
                          </a:solidFill>
                          <a:effectLst/>
                          <a:latin typeface="+mn-lt"/>
                        </a:rPr>
                        <a:t>Productos Medicare</a:t>
                      </a:r>
                    </a:p>
                  </a:txBody>
                  <a:tcPr marL="54873" marR="54873" marT="30392" marB="30392"/>
                </a:tc>
              </a:tr>
              <a:tr h="5119038">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kumimoji="0" lang="es-US" sz="1100" b="1" i="0" u="none" strike="noStrike" kern="1200" cap="none" spc="0" normalizeH="0" baseline="0" noProof="0" dirty="0" smtClean="0">
                          <a:ln>
                            <a:noFill/>
                          </a:ln>
                          <a:solidFill>
                            <a:prstClr val="black"/>
                          </a:solidFill>
                          <a:effectLst/>
                          <a:uLnTx/>
                          <a:uFillTx/>
                          <a:latin typeface="+mn-lt"/>
                        </a:rPr>
                        <a:t>Centros de Servicios de</a:t>
                      </a:r>
                      <a:r>
                        <a:rPr dirty="0"/>
                        <a:t/>
                      </a:r>
                      <a:br>
                        <a:rPr dirty="0"/>
                      </a:br>
                      <a:r>
                        <a:rPr kumimoji="0" lang="es-US" sz="1100" b="1" i="0" u="none" strike="noStrike" kern="1200" cap="none" spc="0" normalizeH="0" baseline="0" noProof="0" dirty="0" smtClean="0">
                          <a:ln>
                            <a:noFill/>
                          </a:ln>
                          <a:solidFill>
                            <a:prstClr val="black"/>
                          </a:solidFill>
                          <a:effectLst/>
                          <a:uLnTx/>
                          <a:uFillTx/>
                          <a:latin typeface="+mn-lt"/>
                        </a:rPr>
                        <a:t>Medicare y Medicaid (CMS)</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100" b="0" i="0" u="none" strike="noStrike" kern="1200" cap="none" spc="0" normalizeH="0" baseline="0" noProof="0" dirty="0" smtClean="0">
                          <a:ln>
                            <a:noFill/>
                          </a:ln>
                          <a:solidFill>
                            <a:prstClr val="black"/>
                          </a:solidFill>
                          <a:effectLst/>
                          <a:uLnTx/>
                          <a:uFillTx/>
                          <a:latin typeface="+mn-lt"/>
                        </a:rPr>
                        <a:t>Llame al 1-800-MEDICARE (1-800-633-4227). </a:t>
                      </a:r>
                      <a:r>
                        <a:rPr dirty="0"/>
                        <a:t/>
                      </a:r>
                      <a:br>
                        <a:rPr dirty="0"/>
                      </a:br>
                      <a:r>
                        <a:rPr kumimoji="0" lang="es-US" sz="1100" b="0" i="0" u="none" strike="noStrike" kern="1200" cap="none" spc="0" normalizeH="0" baseline="0" noProof="0" dirty="0" smtClean="0">
                          <a:ln>
                            <a:noFill/>
                          </a:ln>
                          <a:solidFill>
                            <a:prstClr val="black"/>
                          </a:solidFill>
                          <a:effectLst/>
                          <a:uLnTx/>
                          <a:uFillTx/>
                          <a:latin typeface="+mn-lt"/>
                        </a:rPr>
                        <a:t>TTY: 1-877-486-2048.</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smtClean="0">
                          <a:ln>
                            <a:noFill/>
                          </a:ln>
                          <a:solidFill>
                            <a:prstClr val="black"/>
                          </a:solidFill>
                          <a:effectLst/>
                          <a:uLnTx/>
                          <a:uFillTx/>
                          <a:latin typeface="+mn-lt"/>
                          <a:hlinkClick r:id="rId3"/>
                        </a:rPr>
                        <a:t>Medicare.gov</a:t>
                      </a:r>
                      <a:endParaRPr kumimoji="0" lang="es-US" sz="1100" b="0" i="0" u="sng"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smtClean="0">
                          <a:ln>
                            <a:noFill/>
                          </a:ln>
                          <a:solidFill>
                            <a:prstClr val="black"/>
                          </a:solidFill>
                          <a:effectLst/>
                          <a:uLnTx/>
                          <a:uFillTx/>
                          <a:latin typeface="Calibri" panose="020F0502020204030204" pitchFamily="34" charset="0"/>
                          <a:hlinkClick r:id="rId4"/>
                        </a:rPr>
                        <a:t>CMS.gov</a:t>
                      </a:r>
                      <a:endParaRPr kumimoji="0" lang="en-US" sz="1100" b="0" i="0" u="sng" strike="noStrike" kern="1200" cap="none" spc="0" normalizeH="0" baseline="0" noProof="0" dirty="0" smtClean="0">
                        <a:ln>
                          <a:noFill/>
                        </a:ln>
                        <a:solidFill>
                          <a:prstClr val="black"/>
                        </a:solidFill>
                        <a:effectLst/>
                        <a:uLnTx/>
                        <a:uFillTx/>
                        <a:latin typeface="Calibri" panose="020F0502020204030204" pitchFamily="34" charset="0"/>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Times New Roman"/>
                        </a:rPr>
                        <a:t>La red de aprendizaje de Medicare</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smtClean="0">
                          <a:ln>
                            <a:noFill/>
                          </a:ln>
                          <a:solidFill>
                            <a:srgbClr val="FF0000"/>
                          </a:solidFill>
                          <a:effectLst/>
                          <a:uLnTx/>
                          <a:uFillTx/>
                          <a:latin typeface="+mn-lt"/>
                          <a:ea typeface="Calibri"/>
                          <a:cs typeface="Times New Roman"/>
                          <a:hlinkClick r:id="rId5"/>
                        </a:rPr>
                        <a:t>CMS.gov/Outreach-and-Education/Medicare-Learning-Network-MLN/</a:t>
                      </a:r>
                      <a:r>
                        <a:rPr kumimoji="0" lang="en-US" sz="1100" b="0" i="0" u="none" strike="noStrike" kern="1200" cap="none" spc="0" normalizeH="0" baseline="0" noProof="0" dirty="0" err="1" smtClean="0">
                          <a:ln>
                            <a:noFill/>
                          </a:ln>
                          <a:solidFill>
                            <a:srgbClr val="FF0000"/>
                          </a:solidFill>
                          <a:effectLst/>
                          <a:uLnTx/>
                          <a:uFillTx/>
                          <a:latin typeface="+mn-lt"/>
                          <a:ea typeface="Calibri"/>
                          <a:cs typeface="Times New Roman"/>
                          <a:hlinkClick r:id="rId5"/>
                        </a:rPr>
                        <a:t>MLNGenInfo</a:t>
                      </a:r>
                      <a:r>
                        <a:rPr kumimoji="0" lang="en-US" sz="1100" b="0" i="0" u="none" strike="noStrike" kern="1200" cap="none" spc="0" normalizeH="0" baseline="0" noProof="0" dirty="0" smtClean="0">
                          <a:ln>
                            <a:noFill/>
                          </a:ln>
                          <a:solidFill>
                            <a:srgbClr val="FF0000"/>
                          </a:solidFill>
                          <a:effectLst/>
                          <a:uLnTx/>
                          <a:uFillTx/>
                          <a:latin typeface="+mn-lt"/>
                          <a:ea typeface="Calibri"/>
                          <a:cs typeface="Times New Roman"/>
                          <a:hlinkClick r:id="rId5"/>
                        </a:rPr>
                        <a:t>/Index.html</a:t>
                      </a:r>
                      <a:r>
                        <a:rPr kumimoji="0" lang="en-US" sz="1100" b="0" i="0" u="none" strike="noStrike" kern="1200" cap="none" spc="0" normalizeH="0" baseline="0" noProof="0" dirty="0" smtClean="0">
                          <a:ln>
                            <a:noFill/>
                          </a:ln>
                          <a:solidFill>
                            <a:srgbClr val="FF0000"/>
                          </a:solidFill>
                          <a:effectLst/>
                          <a:uLnTx/>
                          <a:uFillTx/>
                          <a:latin typeface="+mn-lt"/>
                          <a:ea typeface="Calibri"/>
                          <a:cs typeface="Times New Roman"/>
                        </a:rPr>
                        <a:t> </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s-US" sz="1100" b="1" i="0" u="none" strike="noStrike" kern="1200" cap="none" spc="0" normalizeH="0" baseline="0" noProof="0" dirty="0" smtClean="0">
                          <a:ln>
                            <a:noFill/>
                          </a:ln>
                          <a:solidFill>
                            <a:prstClr val="black"/>
                          </a:solidFill>
                          <a:effectLst/>
                          <a:uLnTx/>
                          <a:uFillTx/>
                          <a:latin typeface="+mn-lt"/>
                        </a:rPr>
                        <a:t>Programas Estatales de Asistencia sobre Seguros de Salud y Departamentos Estatales de Seguros</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smtClean="0">
                          <a:ln>
                            <a:noFill/>
                          </a:ln>
                          <a:solidFill>
                            <a:prstClr val="black"/>
                          </a:solidFill>
                          <a:effectLst/>
                          <a:uLnTx/>
                          <a:uFillTx/>
                          <a:latin typeface="+mn-lt"/>
                          <a:hlinkClick r:id="rId6"/>
                        </a:rPr>
                        <a:t>shiptacenter.org/</a:t>
                      </a:r>
                      <a:r>
                        <a:rPr dirty="0"/>
                        <a:t>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s-US" sz="1100" b="1" i="0" u="none" strike="noStrike" kern="1200" cap="none" spc="0" normalizeH="0" baseline="0" noProof="0" dirty="0" smtClean="0">
                          <a:ln>
                            <a:noFill/>
                          </a:ln>
                          <a:solidFill>
                            <a:srgbClr val="000000"/>
                          </a:solidFill>
                          <a:effectLst/>
                          <a:uLnTx/>
                          <a:uFillTx/>
                          <a:latin typeface="Calibri" charset="0"/>
                        </a:rPr>
                        <a:t>Centros para el Control y la Prevención de Enfermedades</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Calibri" charset="0"/>
                          <a:hlinkClick r:id="rId7"/>
                        </a:rPr>
                        <a:t>CDC.gov</a:t>
                      </a:r>
                      <a:endParaRPr kumimoji="0" lang="es-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s-US" sz="1100" b="1" i="0" u="none" strike="noStrike" kern="1200" cap="none" spc="0" normalizeH="0" baseline="0" noProof="0" dirty="0" smtClean="0">
                          <a:ln>
                            <a:noFill/>
                          </a:ln>
                          <a:solidFill>
                            <a:srgbClr val="000000"/>
                          </a:solidFill>
                          <a:effectLst/>
                          <a:uLnTx/>
                          <a:uFillTx/>
                          <a:latin typeface="Calibri" charset="0"/>
                        </a:rPr>
                        <a:t>Información sobre la gripe</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Calibri" charset="0"/>
                          <a:hlinkClick r:id="rId8"/>
                        </a:rPr>
                        <a:t>FLU.gov</a:t>
                      </a:r>
                      <a:endParaRPr kumimoji="0" lang="es-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s-US" sz="1100" b="1" i="0" u="none" strike="noStrike" kern="1200" cap="none" spc="0" normalizeH="0" baseline="0" noProof="0" dirty="0" smtClean="0">
                          <a:ln>
                            <a:noFill/>
                          </a:ln>
                          <a:solidFill>
                            <a:srgbClr val="000000"/>
                          </a:solidFill>
                          <a:effectLst/>
                          <a:uLnTx/>
                          <a:uFillTx/>
                          <a:latin typeface="Calibri" charset="0"/>
                        </a:rPr>
                        <a:t>Medline Plus</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Calibri" charset="0"/>
                          <a:hlinkClick r:id="rId9"/>
                        </a:rPr>
                        <a:t>nlm.nih.gov/medlineplus</a:t>
                      </a:r>
                      <a:endParaRPr lang="es-US" sz="1100" dirty="0">
                        <a:effectLst/>
                        <a:latin typeface="Calibri"/>
                        <a:ea typeface="Calibri"/>
                        <a:cs typeface="Times New Roman"/>
                      </a:endParaRPr>
                    </a:p>
                  </a:txBody>
                  <a:tcPr marL="54873" marR="54873" marT="30392" marB="30392"/>
                </a:tc>
                <a:tc>
                  <a:txBody>
                    <a:bodyPr/>
                    <a:lstStyle/>
                    <a:p>
                      <a:pPr marL="0" marR="0" lvl="0" indent="0" algn="l" defTabSz="914400" rtl="0" eaLnBrk="1" fontAlgn="base" latinLnBrk="0" hangingPunct="1">
                        <a:lnSpc>
                          <a:spcPct val="100000"/>
                        </a:lnSpc>
                        <a:spcBef>
                          <a:spcPts val="600"/>
                        </a:spcBef>
                        <a:spcAft>
                          <a:spcPts val="0"/>
                        </a:spcAft>
                        <a:buClrTx/>
                        <a:buSzTx/>
                        <a:buFontTx/>
                        <a:buNone/>
                        <a:tabLst/>
                      </a:pPr>
                      <a:r>
                        <a:rPr kumimoji="0" lang="es-US" sz="1100" b="1" i="0" u="none" strike="noStrike" cap="none" normalizeH="0" baseline="0" dirty="0" smtClean="0">
                          <a:ln>
                            <a:noFill/>
                          </a:ln>
                          <a:solidFill>
                            <a:srgbClr val="000000"/>
                          </a:solidFill>
                          <a:effectLst/>
                          <a:latin typeface="Calibri" charset="0"/>
                        </a:rPr>
                        <a:t>Instituto Nacional del Cáncer</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s-US" sz="1100" b="0" i="0" u="none" strike="noStrike" cap="none" normalizeH="0" baseline="0" dirty="0" smtClean="0">
                          <a:ln>
                            <a:noFill/>
                          </a:ln>
                          <a:solidFill>
                            <a:srgbClr val="000000"/>
                          </a:solidFill>
                          <a:effectLst/>
                          <a:latin typeface="Calibri" charset="0"/>
                        </a:rPr>
                        <a:t>Llame al 1-800-4-CANCER. TTY: 1-800-332-8615.</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n-US" sz="1100" b="0" i="0" u="none" strike="noStrike" cap="none" normalizeH="0" baseline="0" dirty="0" smtClean="0">
                          <a:ln>
                            <a:noFill/>
                          </a:ln>
                          <a:solidFill>
                            <a:srgbClr val="000000"/>
                          </a:solidFill>
                          <a:effectLst/>
                          <a:latin typeface="Calibri" charset="0"/>
                          <a:hlinkClick r:id="rId10"/>
                        </a:rPr>
                        <a:t>cancer.gov </a:t>
                      </a:r>
                      <a:endParaRPr kumimoji="0" lang="es-US" sz="1100" b="0" i="0" u="none" strike="noStrike" cap="none" normalizeH="0" baseline="0" dirty="0" smtClean="0">
                        <a:ln>
                          <a:noFill/>
                        </a:ln>
                        <a:solidFill>
                          <a:srgbClr val="000000"/>
                        </a:solidFill>
                        <a:effectLst/>
                        <a:latin typeface="Calibri" charset="0"/>
                        <a:ea typeface="ＭＳ Ｐゴシック" charset="-128"/>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s-US" sz="1100" b="1" i="0" u="none" strike="noStrike" cap="none" normalizeH="0" baseline="0" dirty="0" smtClean="0">
                          <a:ln>
                            <a:noFill/>
                          </a:ln>
                          <a:solidFill>
                            <a:srgbClr val="000000"/>
                          </a:solidFill>
                          <a:effectLst/>
                          <a:latin typeface="Calibri" charset="0"/>
                        </a:rPr>
                        <a:t>Sociedad Estadounidense del Cáncer</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s-US" sz="1100" b="0" i="0" u="none" strike="noStrike" cap="none" normalizeH="0" baseline="0" dirty="0" smtClean="0">
                          <a:ln>
                            <a:noFill/>
                          </a:ln>
                          <a:solidFill>
                            <a:srgbClr val="000000"/>
                          </a:solidFill>
                          <a:effectLst/>
                          <a:latin typeface="Calibri" charset="0"/>
                        </a:rPr>
                        <a:t>Llame al 1-800-ACS-2345 (1-800-227-2345).</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hlinkClick r:id="rId11"/>
                        </a:rPr>
                        <a:t>cancer.org</a:t>
                      </a:r>
                      <a:endParaRPr kumimoji="0" lang="es-US" sz="1100" b="0" i="0" u="none" strike="noStrike" cap="none" normalizeH="0" baseline="0" dirty="0" smtClean="0">
                        <a:ln>
                          <a:noFill/>
                        </a:ln>
                        <a:solidFill>
                          <a:srgbClr val="000000"/>
                        </a:solidFill>
                        <a:effectLst/>
                        <a:latin typeface="Calibri" charset="0"/>
                        <a:ea typeface="ＭＳ Ｐゴシック" charset="-128"/>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s-US" sz="1100" b="1" i="0" u="none" strike="noStrike" cap="none" normalizeH="0" baseline="0" dirty="0" smtClean="0">
                          <a:ln>
                            <a:noFill/>
                          </a:ln>
                          <a:solidFill>
                            <a:srgbClr val="000000"/>
                          </a:solidFill>
                          <a:effectLst/>
                          <a:latin typeface="Calibri" charset="0"/>
                        </a:rPr>
                        <a:t>Asociación Estadounidense de la Diabetes</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s-US" sz="1100" b="0" i="0" u="none" strike="noStrike" cap="none" normalizeH="0" baseline="0" dirty="0" smtClean="0">
                          <a:ln>
                            <a:noFill/>
                          </a:ln>
                          <a:solidFill>
                            <a:srgbClr val="000000"/>
                          </a:solidFill>
                          <a:effectLst/>
                          <a:latin typeface="Calibri" charset="0"/>
                        </a:rPr>
                        <a:t>Llame al 1-800-DIABETES (1-800-342-2383).</a:t>
                      </a:r>
                      <a:endParaRPr kumimoji="0" lang="es-US" sz="1100" b="0" i="0" u="none" strike="noStrike" cap="none" normalizeH="0" baseline="0" dirty="0" smtClean="0">
                        <a:ln>
                          <a:noFill/>
                        </a:ln>
                        <a:solidFill>
                          <a:schemeClr val="tx1"/>
                        </a:solidFill>
                        <a:effectLst/>
                        <a:latin typeface="Calibri" charset="0"/>
                        <a:ea typeface="ＭＳ Ｐゴシック" charset="-128"/>
                      </a:endParaRP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lang="en-US" sz="1100" u="sng" dirty="0" smtClean="0">
                          <a:solidFill>
                            <a:schemeClr val="tx1"/>
                          </a:solidFill>
                          <a:effectLst/>
                          <a:latin typeface="+mn-lt"/>
                          <a:hlinkClick r:id="rId12"/>
                        </a:rPr>
                        <a:t>diabetes.org/</a:t>
                      </a:r>
                      <a:endParaRPr lang="es-US" sz="1100" dirty="0" smtClean="0">
                        <a:solidFill>
                          <a:schemeClr val="tx1"/>
                        </a:solidFill>
                        <a:effectLst/>
                        <a:latin typeface="+mn-lt"/>
                        <a:ea typeface="Calibri"/>
                        <a:cs typeface="Times New Roman"/>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s-US" sz="1100" b="1" i="0" u="none" strike="noStrike" cap="none" normalizeH="0" baseline="0" dirty="0" smtClean="0">
                          <a:ln>
                            <a:noFill/>
                          </a:ln>
                          <a:solidFill>
                            <a:srgbClr val="000000"/>
                          </a:solidFill>
                          <a:effectLst/>
                          <a:latin typeface="Calibri" charset="0"/>
                        </a:rPr>
                        <a:t>Asociación Estadounidense del Pulmón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s-US" sz="1100" b="0" i="0" u="none" strike="noStrike" cap="none" normalizeH="0" baseline="0" dirty="0" smtClean="0">
                          <a:ln>
                            <a:noFill/>
                          </a:ln>
                          <a:solidFill>
                            <a:srgbClr val="000000"/>
                          </a:solidFill>
                          <a:effectLst/>
                          <a:latin typeface="Calibri" charset="0"/>
                        </a:rPr>
                        <a:t>Llame al 202-785-3355.</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hlinkClick r:id="rId13"/>
                        </a:rPr>
                        <a:t>lungusa.org</a:t>
                      </a:r>
                      <a:endParaRPr kumimoji="0" lang="es-US" sz="1100" b="0" i="0" u="none" strike="noStrike" cap="none" normalizeH="0" baseline="0" dirty="0" smtClean="0">
                        <a:ln>
                          <a:noFill/>
                        </a:ln>
                        <a:solidFill>
                          <a:srgbClr val="000000"/>
                        </a:solidFill>
                        <a:effectLst/>
                        <a:latin typeface="Calibri" charset="0"/>
                        <a:ea typeface="ＭＳ Ｐゴシック" charset="-128"/>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s-US" sz="1100" b="1" i="0" u="none" strike="noStrike" cap="none" normalizeH="0" baseline="0" dirty="0" smtClean="0">
                          <a:ln>
                            <a:noFill/>
                          </a:ln>
                          <a:solidFill>
                            <a:srgbClr val="000000"/>
                          </a:solidFill>
                          <a:effectLst/>
                          <a:latin typeface="Calibri" charset="0"/>
                        </a:rPr>
                        <a:t>Fundación Nacional del Riñón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s-US" sz="1100" b="0" i="0" u="none" strike="noStrike" cap="none" normalizeH="0" baseline="0" dirty="0" smtClean="0">
                          <a:ln>
                            <a:noFill/>
                          </a:ln>
                          <a:solidFill>
                            <a:srgbClr val="000000"/>
                          </a:solidFill>
                          <a:effectLst/>
                          <a:latin typeface="Calibri" charset="0"/>
                        </a:rPr>
                        <a:t>Llame al 1-800-622-9010.</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hlinkClick r:id="rId14"/>
                        </a:rPr>
                        <a:t>kidney.org</a:t>
                      </a:r>
                      <a:r>
                        <a:rPr dirty="0"/>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dirty="0" err="1" smtClean="0">
                          <a:ln>
                            <a:noFill/>
                          </a:ln>
                          <a:solidFill>
                            <a:prstClr val="black"/>
                          </a:solidFill>
                          <a:effectLst/>
                          <a:uLnTx/>
                          <a:uFillTx/>
                          <a:latin typeface="+mn-lt"/>
                          <a:ea typeface="+mn-ea"/>
                          <a:cs typeface="+mn-cs"/>
                        </a:rPr>
                        <a:t>Programa</a:t>
                      </a:r>
                      <a:r>
                        <a:rPr kumimoji="0" lang="en-US" sz="1100" b="1" i="0" u="none" strike="noStrike" kern="1200" cap="none" spc="0" normalizeH="0" baseline="0" dirty="0" smtClean="0">
                          <a:ln>
                            <a:noFill/>
                          </a:ln>
                          <a:solidFill>
                            <a:prstClr val="black"/>
                          </a:solidFill>
                          <a:effectLst/>
                          <a:uLnTx/>
                          <a:uFillTx/>
                          <a:latin typeface="+mn-lt"/>
                          <a:ea typeface="+mn-ea"/>
                          <a:cs typeface="+mn-cs"/>
                        </a:rPr>
                        <a:t> de </a:t>
                      </a:r>
                      <a:r>
                        <a:rPr kumimoji="0" lang="en-US" sz="1100" b="1" i="0" u="none" strike="noStrike" kern="1200" cap="none" spc="0" normalizeH="0" baseline="0" dirty="0" err="1" smtClean="0">
                          <a:ln>
                            <a:noFill/>
                          </a:ln>
                          <a:solidFill>
                            <a:prstClr val="black"/>
                          </a:solidFill>
                          <a:effectLst/>
                          <a:uLnTx/>
                          <a:uFillTx/>
                          <a:latin typeface="+mn-lt"/>
                          <a:ea typeface="+mn-ea"/>
                          <a:cs typeface="+mn-cs"/>
                        </a:rPr>
                        <a:t>Prevención</a:t>
                      </a:r>
                      <a:r>
                        <a:rPr kumimoji="0" lang="en-US" sz="1100" b="1" i="0" u="none" strike="noStrike" kern="1200" cap="none" spc="0" normalizeH="0" baseline="0" dirty="0" smtClean="0">
                          <a:ln>
                            <a:noFill/>
                          </a:ln>
                          <a:solidFill>
                            <a:prstClr val="black"/>
                          </a:solidFill>
                          <a:effectLst/>
                          <a:uLnTx/>
                          <a:uFillTx/>
                          <a:latin typeface="+mn-lt"/>
                          <a:ea typeface="+mn-ea"/>
                          <a:cs typeface="+mn-cs"/>
                        </a:rPr>
                        <a:t> de Diabetes de Medicare (MDPP)</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dirty="0" smtClean="0">
                          <a:ln>
                            <a:noFill/>
                          </a:ln>
                          <a:solidFill>
                            <a:prstClr val="black"/>
                          </a:solidFill>
                          <a:effectLst/>
                          <a:uLnTx/>
                          <a:uFillTx/>
                          <a:latin typeface="+mn-lt"/>
                          <a:ea typeface="+mn-ea"/>
                          <a:cs typeface="+mn-cs"/>
                          <a:hlinkClick r:id="rId15"/>
                        </a:rPr>
                        <a:t>innovation.CMS.gov/initiatives/</a:t>
                      </a:r>
                      <a:r>
                        <a:rPr kumimoji="0" lang="en-US" sz="1100" b="0" i="0" u="none" strike="noStrike" kern="1200" cap="none" spc="0" normalizeH="0" baseline="0" dirty="0" err="1" smtClean="0">
                          <a:ln>
                            <a:noFill/>
                          </a:ln>
                          <a:solidFill>
                            <a:prstClr val="black"/>
                          </a:solidFill>
                          <a:effectLst/>
                          <a:uLnTx/>
                          <a:uFillTx/>
                          <a:latin typeface="+mn-lt"/>
                          <a:ea typeface="+mn-ea"/>
                          <a:cs typeface="+mn-cs"/>
                          <a:hlinkClick r:id="rId15"/>
                        </a:rPr>
                        <a:t>medicare</a:t>
                      </a:r>
                      <a:r>
                        <a:rPr kumimoji="0" lang="en-US" sz="1100" b="0" i="0" u="none" strike="noStrike" kern="1200" cap="none" spc="0" normalizeH="0" baseline="0" dirty="0" smtClean="0">
                          <a:ln>
                            <a:noFill/>
                          </a:ln>
                          <a:solidFill>
                            <a:prstClr val="black"/>
                          </a:solidFill>
                          <a:effectLst/>
                          <a:uLnTx/>
                          <a:uFillTx/>
                          <a:latin typeface="+mn-lt"/>
                          <a:ea typeface="+mn-ea"/>
                          <a:cs typeface="+mn-cs"/>
                          <a:hlinkClick r:id="rId15"/>
                        </a:rPr>
                        <a:t>-diabetes-prevention-program/</a:t>
                      </a:r>
                      <a:r>
                        <a:rPr kumimoji="0" lang="en-US" sz="1100" b="0" i="0" u="none" strike="noStrike" kern="1200" cap="none" spc="0" normalizeH="0" baseline="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s-US" sz="1100" b="0" i="0" u="none" strike="noStrike" kern="1200" cap="none" spc="0" normalizeH="0" baseline="0" dirty="0">
                        <a:ln>
                          <a:noFill/>
                        </a:ln>
                        <a:solidFill>
                          <a:prstClr val="black"/>
                        </a:solidFill>
                        <a:effectLst/>
                        <a:uLnTx/>
                        <a:uFillTx/>
                        <a:latin typeface="+mn-lt"/>
                        <a:ea typeface="+mn-ea"/>
                        <a:cs typeface="+mn-cs"/>
                      </a:endParaRPr>
                    </a:p>
                  </a:txBody>
                  <a:tcPr marL="54873" marR="54873" marT="30392" marB="30392"/>
                </a:tc>
                <a:tc>
                  <a:txBody>
                    <a:bodyPr/>
                    <a:lstStyle/>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s-US" sz="1100" b="1" i="0" u="none" strike="noStrike" kern="1200" cap="none" spc="0" normalizeH="0" baseline="0" noProof="0" dirty="0" smtClean="0">
                          <a:ln>
                            <a:noFill/>
                          </a:ln>
                          <a:solidFill>
                            <a:srgbClr val="000000"/>
                          </a:solidFill>
                          <a:effectLst/>
                          <a:uLnTx/>
                          <a:uFillTx/>
                          <a:latin typeface="Calibri" charset="0"/>
                        </a:rPr>
                        <a:t>“Manual Medicare y Usted” </a:t>
                      </a:r>
                      <a:r>
                        <a:rPr kumimoji="0" lang="es-US" sz="1100" b="0" i="0" u="none" strike="noStrike" kern="1200" cap="none" spc="0" normalizeH="0" baseline="0" noProof="0" dirty="0" smtClean="0">
                          <a:ln>
                            <a:noFill/>
                          </a:ln>
                          <a:solidFill>
                            <a:srgbClr val="000000"/>
                          </a:solidFill>
                          <a:effectLst/>
                          <a:uLnTx/>
                          <a:uFillTx/>
                          <a:latin typeface="Calibri" charset="0"/>
                        </a:rPr>
                        <a:t>(Producto CMS n.º 10050)</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s-US" sz="1100" b="1" i="0" u="none" strike="noStrike" kern="1200" cap="none" spc="0" normalizeH="0" baseline="0" noProof="0" dirty="0" smtClean="0">
                          <a:ln>
                            <a:noFill/>
                          </a:ln>
                          <a:solidFill>
                            <a:srgbClr val="000000"/>
                          </a:solidFill>
                          <a:effectLst/>
                          <a:uLnTx/>
                          <a:uFillTx/>
                          <a:latin typeface="Calibri" charset="0"/>
                        </a:rPr>
                        <a:t>“Su guía de servicios preventivos de Medicare”</a:t>
                      </a:r>
                      <a:r>
                        <a:rPr kumimoji="0" lang="es-US" sz="1100" b="0" i="0" u="none" strike="noStrike" kern="1200" cap="none" spc="0" normalizeH="0" baseline="0" noProof="0" dirty="0" smtClean="0">
                          <a:ln>
                            <a:noFill/>
                          </a:ln>
                          <a:solidFill>
                            <a:srgbClr val="000000"/>
                          </a:solidFill>
                          <a:effectLst/>
                          <a:uLnTx/>
                          <a:uFillTx/>
                          <a:latin typeface="Calibri" charset="0"/>
                        </a:rPr>
                        <a:t> (Producto CMS n.º 10110)</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s-US" sz="1100" b="0" i="0" u="none" strike="noStrike" kern="1200" cap="none" spc="0" normalizeH="0" baseline="0" noProof="0" dirty="0" smtClean="0">
                          <a:ln>
                            <a:noFill/>
                          </a:ln>
                          <a:solidFill>
                            <a:srgbClr val="000000"/>
                          </a:solidFill>
                          <a:effectLst/>
                          <a:uLnTx/>
                          <a:uFillTx/>
                          <a:latin typeface="Calibri" charset="0"/>
                        </a:rPr>
                        <a:t>“</a:t>
                      </a:r>
                      <a:r>
                        <a:rPr kumimoji="0" lang="es-US" sz="1100" b="1" i="0" u="none" strike="noStrike" kern="1200" cap="none" spc="0" normalizeH="0" baseline="0" noProof="0" dirty="0" smtClean="0">
                          <a:ln>
                            <a:noFill/>
                          </a:ln>
                          <a:solidFill>
                            <a:srgbClr val="000000"/>
                          </a:solidFill>
                          <a:effectLst/>
                          <a:uLnTx/>
                          <a:uFillTx/>
                          <a:latin typeface="Calibri" charset="0"/>
                        </a:rPr>
                        <a:t>Cobertura Medicare de Servicios y Suministros para la Diabetes”</a:t>
                      </a:r>
                      <a:r>
                        <a:rPr kumimoji="0" lang="es-US" sz="1100" b="0" i="0" u="none" strike="noStrike" kern="1200" cap="none" spc="0" normalizeH="0" baseline="0" noProof="0" dirty="0" smtClean="0">
                          <a:ln>
                            <a:noFill/>
                          </a:ln>
                          <a:solidFill>
                            <a:srgbClr val="000000"/>
                          </a:solidFill>
                          <a:effectLst/>
                          <a:uLnTx/>
                          <a:uFillTx/>
                          <a:latin typeface="Calibri" charset="0"/>
                        </a:rPr>
                        <a:t> (Producto CMS n.º 11022)</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s-US" sz="1100" b="0" i="0" u="none" strike="noStrike" kern="1200" cap="none" spc="0" normalizeH="0" baseline="0" noProof="0" dirty="0" smtClean="0">
                          <a:ln>
                            <a:noFill/>
                          </a:ln>
                          <a:solidFill>
                            <a:srgbClr val="000000"/>
                          </a:solidFill>
                          <a:effectLst/>
                          <a:uLnTx/>
                          <a:uFillTx/>
                          <a:latin typeface="Calibri" charset="0"/>
                        </a:rPr>
                        <a:t>“</a:t>
                      </a:r>
                      <a:r>
                        <a:rPr kumimoji="0" lang="es-US" sz="1100" b="1" i="0" u="none" strike="noStrike" kern="1200" cap="none" spc="0" normalizeH="0" baseline="0" noProof="0" dirty="0" smtClean="0">
                          <a:ln>
                            <a:noFill/>
                          </a:ln>
                          <a:solidFill>
                            <a:srgbClr val="000000"/>
                          </a:solidFill>
                          <a:effectLst/>
                          <a:uLnTx/>
                          <a:uFillTx/>
                          <a:latin typeface="Calibri" charset="0"/>
                        </a:rPr>
                        <a:t>Mantenerse saludable”</a:t>
                      </a:r>
                      <a:r>
                        <a:rPr kumimoji="0" lang="es-US" sz="1100" b="0" i="0" u="none" strike="noStrike" kern="1200" cap="none" spc="0" normalizeH="0" baseline="0" noProof="0" dirty="0" smtClean="0">
                          <a:ln>
                            <a:noFill/>
                          </a:ln>
                          <a:solidFill>
                            <a:srgbClr val="000000"/>
                          </a:solidFill>
                          <a:effectLst/>
                          <a:uLnTx/>
                          <a:uFillTx/>
                          <a:latin typeface="Calibri" charset="0"/>
                        </a:rPr>
                        <a:t> (Producto CMS n.º 11100)</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s-US" sz="1100" b="1" i="0" u="none" strike="noStrike" kern="1200" cap="none" spc="0" normalizeH="0" baseline="0" noProof="0" dirty="0" smtClean="0">
                          <a:ln>
                            <a:noFill/>
                          </a:ln>
                          <a:solidFill>
                            <a:srgbClr val="000000"/>
                          </a:solidFill>
                          <a:effectLst/>
                          <a:uLnTx/>
                          <a:uFillTx/>
                          <a:latin typeface="Calibri" charset="0"/>
                        </a:rPr>
                        <a:t>¿Está al día con sus servicios preventivos?</a:t>
                      </a:r>
                      <a:r>
                        <a:rPr kumimoji="0" lang="es-US" sz="1100" b="0" i="0" u="none" strike="noStrike" kern="1200" cap="none" spc="0" normalizeH="0" baseline="0" noProof="0" dirty="0" smtClean="0">
                          <a:ln>
                            <a:noFill/>
                          </a:ln>
                          <a:solidFill>
                            <a:srgbClr val="000000"/>
                          </a:solidFill>
                          <a:effectLst/>
                          <a:uLnTx/>
                          <a:uFillTx/>
                          <a:latin typeface="Calibri" charset="0"/>
                        </a:rPr>
                        <a:t> (Producto CMS n.º 11420)</a:t>
                      </a:r>
                    </a:p>
                    <a:p>
                      <a:pPr marL="0" marR="0" lvl="0" indent="0" algn="l" defTabSz="914400" rtl="0" eaLnBrk="1" fontAlgn="base" latinLnBrk="0" hangingPunct="1">
                        <a:lnSpc>
                          <a:spcPct val="100000"/>
                        </a:lnSpc>
                        <a:spcBef>
                          <a:spcPts val="600"/>
                        </a:spcBef>
                        <a:spcAft>
                          <a:spcPts val="0"/>
                        </a:spcAft>
                        <a:buClrTx/>
                        <a:buSzTx/>
                        <a:buFont typeface="+mj-lt"/>
                        <a:buNone/>
                        <a:tabLst/>
                        <a:defRPr/>
                      </a:pPr>
                      <a:endParaRPr kumimoji="0" lang="es-US" sz="1100" b="0" i="0" u="none" strike="noStrike" kern="1200" cap="none" spc="0" normalizeH="0" baseline="0" noProof="0" dirty="0" smtClean="0">
                        <a:ln>
                          <a:noFill/>
                        </a:ln>
                        <a:solidFill>
                          <a:srgbClr val="000000"/>
                        </a:solidFill>
                        <a:effectLst/>
                        <a:uLnTx/>
                        <a:uFillTx/>
                        <a:latin typeface="Calibri" charset="0"/>
                      </a:endParaRP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s-US" sz="1100" b="1" i="0" u="none" strike="noStrike" kern="1200" cap="none" spc="0" normalizeH="0" baseline="0" noProof="0" dirty="0" smtClean="0">
                          <a:ln>
                            <a:noFill/>
                          </a:ln>
                          <a:solidFill>
                            <a:prstClr val="black"/>
                          </a:solidFill>
                          <a:effectLst/>
                          <a:uLnTx/>
                          <a:uFillTx/>
                          <a:latin typeface="+mn-lt"/>
                        </a:rPr>
                        <a:t>Para acceder a estos productos:</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100" b="0" i="0" u="none" strike="noStrike" kern="1200" cap="none" spc="0" normalizeH="0" baseline="0" noProof="0" dirty="0" smtClean="0">
                          <a:ln>
                            <a:noFill/>
                          </a:ln>
                          <a:solidFill>
                            <a:prstClr val="black"/>
                          </a:solidFill>
                          <a:effectLst/>
                          <a:uLnTx/>
                          <a:uFillTx/>
                          <a:latin typeface="+mn-lt"/>
                        </a:rPr>
                        <a:t>Vea y solicite copias individuales en </a:t>
                      </a:r>
                      <a:r>
                        <a:rPr kumimoji="0" lang="en-US" sz="1100" b="0" i="0" u="none" strike="noStrike" kern="1200" cap="none" spc="0" normalizeH="0" baseline="0" noProof="0" dirty="0" smtClean="0">
                          <a:ln>
                            <a:noFill/>
                          </a:ln>
                          <a:solidFill>
                            <a:prstClr val="black"/>
                          </a:solidFill>
                          <a:effectLst/>
                          <a:uLnTx/>
                          <a:uFillTx/>
                          <a:latin typeface="+mn-lt"/>
                          <a:hlinkClick r:id="rId16"/>
                        </a:rPr>
                        <a:t>Medicare.gov/publications</a:t>
                      </a:r>
                      <a:r>
                        <a:rPr kumimoji="0" lang="es-US" sz="1100" b="0" i="0" u="none" strike="noStrike" kern="1200" cap="none" spc="0" normalizeH="0" baseline="0" noProof="0" dirty="0" smtClean="0">
                          <a:ln>
                            <a:noFill/>
                          </a:ln>
                          <a:solidFill>
                            <a:prstClr val="black"/>
                          </a:solidFill>
                          <a:effectLst/>
                          <a:uLnTx/>
                          <a:uFillTx/>
                          <a:latin typeface="+mn-lt"/>
                        </a:rPr>
                        <a:t>.</a:t>
                      </a:r>
                      <a:r>
                        <a:rPr dirty="0"/>
                        <a:t/>
                      </a:r>
                      <a:br>
                        <a:rPr dirty="0"/>
                      </a:br>
                      <a:endParaRPr kumimoji="0" lang="es-US" sz="4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100" b="0" i="0" u="none" strike="noStrike" kern="1200" cap="none" spc="0" normalizeH="0" baseline="0" noProof="0" dirty="0" smtClean="0">
                          <a:ln>
                            <a:noFill/>
                          </a:ln>
                          <a:solidFill>
                            <a:prstClr val="black"/>
                          </a:solidFill>
                          <a:effectLst/>
                          <a:uLnTx/>
                          <a:uFillTx/>
                          <a:latin typeface="+mn-lt"/>
                        </a:rPr>
                        <a:t>Solicite copias múltiples (sólo asociados)</a:t>
                      </a:r>
                      <a:r>
                        <a:rPr dirty="0"/>
                        <a:t/>
                      </a:r>
                      <a:br>
                        <a:rPr dirty="0"/>
                      </a:br>
                      <a:r>
                        <a:rPr kumimoji="0" lang="es-US" sz="1100" b="0" i="0" u="none" strike="noStrike" kern="1200" cap="none" spc="0" normalizeH="0" baseline="0" noProof="0" dirty="0" smtClean="0">
                          <a:ln>
                            <a:noFill/>
                          </a:ln>
                          <a:solidFill>
                            <a:prstClr val="black"/>
                          </a:solidFill>
                          <a:effectLst/>
                          <a:uLnTx/>
                          <a:uFillTx/>
                          <a:latin typeface="+mn-lt"/>
                        </a:rPr>
                        <a:t>en </a:t>
                      </a:r>
                      <a:r>
                        <a:rPr kumimoji="0" lang="en-US" sz="1100" b="0" i="0" u="none" strike="noStrike" kern="1200" cap="none" spc="0" normalizeH="0" baseline="0" noProof="0" dirty="0" smtClean="0">
                          <a:ln>
                            <a:noFill/>
                          </a:ln>
                          <a:solidFill>
                            <a:prstClr val="black"/>
                          </a:solidFill>
                          <a:effectLst/>
                          <a:uLnTx/>
                          <a:uFillTx/>
                          <a:latin typeface="+mn-lt"/>
                          <a:hlinkClick r:id="rId17"/>
                        </a:rPr>
                        <a:t>Productordering.cms.hhs.gov</a:t>
                      </a:r>
                      <a:r>
                        <a:rPr kumimoji="0" lang="es-US" sz="1100" b="0" i="0" u="none" strike="noStrike" kern="1200" cap="none" spc="0" normalizeH="0" baseline="0" noProof="0" dirty="0" smtClean="0">
                          <a:ln>
                            <a:noFill/>
                          </a:ln>
                          <a:solidFill>
                            <a:prstClr val="black"/>
                          </a:solidFill>
                          <a:effectLst/>
                          <a:uLnTx/>
                          <a:uFillTx/>
                          <a:latin typeface="+mn-lt"/>
                        </a:rPr>
                        <a:t>. </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s-US" sz="1100" b="0" i="1" u="none" strike="noStrike" kern="1200" cap="none" spc="0" normalizeH="0" baseline="0" noProof="0" dirty="0" smtClean="0">
                          <a:ln>
                            <a:noFill/>
                          </a:ln>
                          <a:solidFill>
                            <a:prstClr val="black"/>
                          </a:solidFill>
                          <a:effectLst/>
                          <a:uLnTx/>
                          <a:uFillTx/>
                          <a:latin typeface="+mn-lt"/>
                        </a:rPr>
                        <a:t>Debe registrar su organización</a:t>
                      </a:r>
                      <a:r>
                        <a:rPr kumimoji="0" lang="es-US" sz="1100" b="0" i="0" u="none" strike="noStrike" kern="1200" cap="none" spc="0" normalizeH="0" baseline="0" noProof="0" dirty="0" smtClean="0">
                          <a:ln>
                            <a:noFill/>
                          </a:ln>
                          <a:solidFill>
                            <a:prstClr val="black"/>
                          </a:solidFill>
                          <a:effectLst/>
                          <a:uLnTx/>
                          <a:uFillTx/>
                          <a:latin typeface="+mn-lt"/>
                        </a:rPr>
                        <a:t>.</a:t>
                      </a:r>
                      <a:endParaRPr kumimoji="0" lang="es-US" sz="1100" b="0" i="0" u="none" strike="noStrike" kern="1200" cap="none" spc="0" normalizeH="0" baseline="0" noProof="0" dirty="0" smtClean="0">
                        <a:ln>
                          <a:noFill/>
                        </a:ln>
                        <a:solidFill>
                          <a:prstClr val="black">
                            <a:tint val="75000"/>
                          </a:prstClr>
                        </a:solidFill>
                        <a:effectLst/>
                        <a:uLnTx/>
                        <a:uFillTx/>
                        <a:latin typeface="+mn-lt"/>
                        <a:ea typeface="+mn-ea"/>
                        <a:cs typeface="+mn-cs"/>
                      </a:endParaRPr>
                    </a:p>
                    <a:p>
                      <a:pPr marL="0" marR="0">
                        <a:lnSpc>
                          <a:spcPct val="100000"/>
                        </a:lnSpc>
                        <a:spcBef>
                          <a:spcPts val="600"/>
                        </a:spcBef>
                        <a:spcAft>
                          <a:spcPts val="0"/>
                        </a:spcAft>
                      </a:pPr>
                      <a:endParaRPr lang="es-US" sz="1100" dirty="0">
                        <a:effectLst/>
                        <a:latin typeface="Calibri"/>
                        <a:ea typeface="Calibri"/>
                        <a:cs typeface="Times New Roman"/>
                      </a:endParaRPr>
                    </a:p>
                  </a:txBody>
                  <a:tcPr marL="54873" marR="54873" marT="30392" marB="30392"/>
                </a:tc>
              </a:tr>
            </a:tbl>
          </a:graphicData>
        </a:graphic>
      </p:graphicFrame>
      <p:pic>
        <p:nvPicPr>
          <p:cNvPr id="10" name="Picture 9" descr="Logotipo del Programa Estatal de Asistencia sobre el Seguro Médico (SHIP).  " title="Guía de recursos de servicios preventivo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0636" y="3960330"/>
            <a:ext cx="1655672" cy="640080"/>
          </a:xfrm>
          <a:prstGeom prst="rect">
            <a:avLst/>
          </a:prstGeom>
        </p:spPr>
      </p:pic>
    </p:spTree>
    <p:extLst>
      <p:ext uri="{BB962C8B-B14F-4D97-AF65-F5344CB8AC3E}">
        <p14:creationId xmlns:p14="http://schemas.microsoft.com/office/powerpoint/2010/main" val="2675962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Siglas</a:t>
            </a:r>
            <a:endParaRPr lang="en-US" dirty="0"/>
          </a:p>
        </p:txBody>
      </p:sp>
      <p:sp>
        <p:nvSpPr>
          <p:cNvPr id="5" name="Footer Placeholder 4"/>
          <p:cNvSpPr>
            <a:spLocks noGrp="1"/>
          </p:cNvSpPr>
          <p:nvPr>
            <p:ph type="ftr" sz="quarter" idx="11"/>
          </p:nvPr>
        </p:nvSpPr>
        <p:spPr/>
        <p:txBody>
          <a:bodyPr/>
          <a:lstStyle/>
          <a:p>
            <a:r>
              <a:rPr lang="en-US" smtClean="0"/>
              <a:t>Servicios preventivos de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48</a:t>
            </a:fld>
            <a:endParaRPr lang="en-US" dirty="0"/>
          </a:p>
        </p:txBody>
      </p:sp>
      <p:sp>
        <p:nvSpPr>
          <p:cNvPr id="7" name="Date Placeholder 6"/>
          <p:cNvSpPr>
            <a:spLocks noGrp="1"/>
          </p:cNvSpPr>
          <p:nvPr>
            <p:ph type="dt" sz="half" idx="13"/>
          </p:nvPr>
        </p:nvSpPr>
        <p:spPr/>
        <p:txBody>
          <a:bodyPr/>
          <a:lstStyle/>
          <a:p>
            <a:r>
              <a:rPr lang="en-US" smtClean="0"/>
              <a:t>Abril del 2018</a:t>
            </a:r>
            <a:endParaRPr lang="en-US" dirty="0"/>
          </a:p>
        </p:txBody>
      </p:sp>
      <p:sp>
        <p:nvSpPr>
          <p:cNvPr id="8" name="Content Placeholder 2"/>
          <p:cNvSpPr txBox="1">
            <a:spLocks/>
          </p:cNvSpPr>
          <p:nvPr/>
        </p:nvSpPr>
        <p:spPr>
          <a:xfrm>
            <a:off x="628650" y="1215025"/>
            <a:ext cx="7886700" cy="4961938"/>
          </a:xfrm>
          <a:prstGeom prst="rect">
            <a:avLst/>
          </a:prstGeom>
        </p:spPr>
        <p:txBody>
          <a:bodyPr vert="horz" lIns="91440" tIns="45720" rIns="91440" bIns="45720" numCol="2" rtlCol="0">
            <a:normAutofit fontScale="70000" lnSpcReduction="20000"/>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US" b="1" dirty="0" smtClean="0"/>
              <a:t>AAA </a:t>
            </a:r>
            <a:r>
              <a:rPr lang="es-US" dirty="0" smtClean="0"/>
              <a:t>Aneurisma aórtico abdominal </a:t>
            </a:r>
            <a:endParaRPr lang="es-US" b="1" dirty="0" smtClean="0"/>
          </a:p>
          <a:p>
            <a:r>
              <a:rPr lang="es-US" b="1" dirty="0" smtClean="0"/>
              <a:t>IMC</a:t>
            </a:r>
            <a:r>
              <a:rPr lang="es-US" dirty="0" smtClean="0"/>
              <a:t> Índice de masa corporal</a:t>
            </a:r>
          </a:p>
          <a:p>
            <a:r>
              <a:rPr lang="es-US" b="1" dirty="0" smtClean="0"/>
              <a:t>CHIP</a:t>
            </a:r>
            <a:r>
              <a:rPr lang="es-US" dirty="0" smtClean="0"/>
              <a:t> Programa de Seguro Médico para Niños</a:t>
            </a:r>
          </a:p>
          <a:p>
            <a:r>
              <a:rPr lang="es-US" b="1" dirty="0" smtClean="0"/>
              <a:t>CMS</a:t>
            </a:r>
            <a:r>
              <a:rPr lang="es-US" dirty="0" smtClean="0"/>
              <a:t> Centros de Servicios de Medicare y </a:t>
            </a:r>
            <a:r>
              <a:rPr lang="es-US" dirty="0" err="1" smtClean="0"/>
              <a:t>Medicaid</a:t>
            </a:r>
            <a:endParaRPr lang="es-US" dirty="0" smtClean="0"/>
          </a:p>
          <a:p>
            <a:r>
              <a:rPr lang="es-US" b="1" dirty="0" smtClean="0"/>
              <a:t>CVD</a:t>
            </a:r>
            <a:r>
              <a:rPr lang="es-US" dirty="0" smtClean="0"/>
              <a:t> Enfermedad cardiovascular</a:t>
            </a:r>
          </a:p>
          <a:p>
            <a:r>
              <a:rPr lang="es-US" b="1" dirty="0" smtClean="0"/>
              <a:t>DES</a:t>
            </a:r>
            <a:r>
              <a:rPr lang="es-US" dirty="0" smtClean="0"/>
              <a:t> </a:t>
            </a:r>
            <a:r>
              <a:rPr lang="es-US" dirty="0" err="1" smtClean="0"/>
              <a:t>Dietilestilbestrol</a:t>
            </a:r>
            <a:endParaRPr lang="es-US" dirty="0" smtClean="0"/>
          </a:p>
          <a:p>
            <a:r>
              <a:rPr lang="es-US" b="1" dirty="0" smtClean="0"/>
              <a:t>VHB</a:t>
            </a:r>
            <a:r>
              <a:rPr lang="es-US" dirty="0" smtClean="0"/>
              <a:t> Virus de la Hepatitis B</a:t>
            </a:r>
          </a:p>
          <a:p>
            <a:r>
              <a:rPr lang="es-US" b="1" dirty="0" smtClean="0"/>
              <a:t>VHC</a:t>
            </a:r>
            <a:r>
              <a:rPr lang="es-US" dirty="0" smtClean="0"/>
              <a:t> Virus de la Hepatitis C</a:t>
            </a:r>
          </a:p>
          <a:p>
            <a:r>
              <a:rPr lang="es-US" b="1" dirty="0" smtClean="0"/>
              <a:t>VIH</a:t>
            </a:r>
            <a:r>
              <a:rPr lang="es-US" dirty="0" smtClean="0"/>
              <a:t> Virus de inmunodeficiencia humana</a:t>
            </a:r>
          </a:p>
          <a:p>
            <a:r>
              <a:rPr lang="es-US" b="1" dirty="0" smtClean="0"/>
              <a:t>PVH</a:t>
            </a:r>
            <a:r>
              <a:rPr lang="es-US" dirty="0" smtClean="0"/>
              <a:t> </a:t>
            </a:r>
            <a:r>
              <a:rPr lang="es-US" dirty="0" err="1" smtClean="0"/>
              <a:t>Papilomavirus</a:t>
            </a:r>
            <a:r>
              <a:rPr lang="es-US" dirty="0" smtClean="0"/>
              <a:t> humano</a:t>
            </a:r>
          </a:p>
          <a:p>
            <a:r>
              <a:rPr lang="es-US" b="1" dirty="0" smtClean="0"/>
              <a:t>MA</a:t>
            </a:r>
            <a:r>
              <a:rPr lang="es-US" dirty="0" smtClean="0"/>
              <a:t> Medicare </a:t>
            </a:r>
            <a:r>
              <a:rPr lang="es-US" dirty="0" err="1" smtClean="0"/>
              <a:t>Advantage</a:t>
            </a:r>
            <a:endParaRPr lang="es-US" dirty="0" smtClean="0"/>
          </a:p>
          <a:p>
            <a:r>
              <a:rPr lang="en-US" b="1" dirty="0"/>
              <a:t>MDPP </a:t>
            </a:r>
            <a:r>
              <a:rPr lang="es-ES" dirty="0"/>
              <a:t>Programa de Prevención de la Diabetes de </a:t>
            </a:r>
            <a:r>
              <a:rPr lang="es-ES" dirty="0" smtClean="0"/>
              <a:t>Medicare</a:t>
            </a:r>
          </a:p>
          <a:p>
            <a:r>
              <a:rPr lang="es-US" b="1" dirty="0" smtClean="0"/>
              <a:t>MNT</a:t>
            </a:r>
            <a:r>
              <a:rPr lang="es-US" dirty="0" smtClean="0"/>
              <a:t> Terapia médica de nutrición</a:t>
            </a:r>
          </a:p>
          <a:p>
            <a:r>
              <a:rPr lang="es-US" b="1" dirty="0" smtClean="0"/>
              <a:t>NTP</a:t>
            </a:r>
            <a:r>
              <a:rPr lang="es-US" dirty="0" smtClean="0"/>
              <a:t> Programa de Capacitación Nacional de CMS</a:t>
            </a:r>
          </a:p>
          <a:p>
            <a:r>
              <a:rPr lang="es-US" b="1" dirty="0" smtClean="0"/>
              <a:t>PSA</a:t>
            </a:r>
            <a:r>
              <a:rPr lang="es-US" dirty="0" smtClean="0"/>
              <a:t> Antígeno específico de la próstata</a:t>
            </a:r>
          </a:p>
          <a:p>
            <a:r>
              <a:rPr lang="es-US" b="1" dirty="0" smtClean="0"/>
              <a:t>STI</a:t>
            </a:r>
            <a:r>
              <a:rPr lang="es-US" dirty="0" smtClean="0"/>
              <a:t> Infecciones de transmisión sexual</a:t>
            </a:r>
          </a:p>
        </p:txBody>
      </p:sp>
    </p:spTree>
    <p:extLst>
      <p:ext uri="{BB962C8B-B14F-4D97-AF65-F5344CB8AC3E}">
        <p14:creationId xmlns:p14="http://schemas.microsoft.com/office/powerpoint/2010/main" val="3350751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mtClean="0"/>
              <a:t>Esta capacitación proviene de el </a:t>
            </a:r>
            <a:endParaRPr lang="en-US" dirty="0"/>
          </a:p>
        </p:txBody>
      </p:sp>
      <p:sp>
        <p:nvSpPr>
          <p:cNvPr id="4" name="Footer Placeholder 3"/>
          <p:cNvSpPr>
            <a:spLocks noGrp="1"/>
          </p:cNvSpPr>
          <p:nvPr>
            <p:ph type="ftr" sz="quarter" idx="11"/>
          </p:nvPr>
        </p:nvSpPr>
        <p:spPr/>
        <p:txBody>
          <a:bodyPr/>
          <a:lstStyle/>
          <a:p>
            <a:r>
              <a:rPr lang="en-US" smtClean="0"/>
              <a:t>Servicios preventivos de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pPr/>
              <a:t>49</a:t>
            </a:fld>
            <a:endParaRPr lang="en-US" dirty="0"/>
          </a:p>
        </p:txBody>
      </p:sp>
      <p:sp>
        <p:nvSpPr>
          <p:cNvPr id="6" name="Date Placeholder 5"/>
          <p:cNvSpPr>
            <a:spLocks noGrp="1"/>
          </p:cNvSpPr>
          <p:nvPr>
            <p:ph type="dt" sz="half" idx="2"/>
          </p:nvPr>
        </p:nvSpPr>
        <p:spPr/>
        <p:txBody>
          <a:bodyPr/>
          <a:lstStyle/>
          <a:p>
            <a:r>
              <a:rPr lang="en-US" smtClean="0"/>
              <a:t>Abril del 2018</a:t>
            </a:r>
            <a:endParaRPr lang="en-US" dirty="0"/>
          </a:p>
        </p:txBody>
      </p:sp>
      <p:sp>
        <p:nvSpPr>
          <p:cNvPr id="14" name="Rectangle 13"/>
          <p:cNvSpPr/>
          <p:nvPr/>
        </p:nvSpPr>
        <p:spPr>
          <a:xfrm>
            <a:off x="0" y="1074510"/>
            <a:ext cx="9004852" cy="5178341"/>
          </a:xfrm>
          <a:prstGeom prst="rect">
            <a:avLst/>
          </a:prstGeom>
        </p:spPr>
        <p:txBody>
          <a:bodyPr wrap="square">
            <a:spAutoFit/>
          </a:bodyPr>
          <a:lstStyle/>
          <a:p>
            <a:pPr algn="ctr">
              <a:spcBef>
                <a:spcPts val="600"/>
              </a:spcBef>
            </a:pPr>
            <a:r>
              <a:rPr lang="es-US" sz="2800" dirty="0"/>
              <a:t>Programa de Capacitación Nacional de CMS (NTP).</a:t>
            </a:r>
          </a:p>
          <a:p>
            <a:pPr algn="ctr">
              <a:spcBef>
                <a:spcPts val="600"/>
              </a:spcBef>
            </a:pPr>
            <a:endParaRPr lang="es-US" sz="1050" dirty="0"/>
          </a:p>
          <a:p>
            <a:pPr algn="ctr">
              <a:spcBef>
                <a:spcPts val="600"/>
              </a:spcBef>
            </a:pPr>
            <a:r>
              <a:rPr lang="es-US" sz="2800" dirty="0"/>
              <a:t>Para ver todos los materiales de capacitación disponibles de NTP, </a:t>
            </a:r>
          </a:p>
          <a:p>
            <a:pPr algn="ctr">
              <a:spcBef>
                <a:spcPts val="600"/>
              </a:spcBef>
            </a:pPr>
            <a:r>
              <a:rPr lang="es-US" sz="2800" dirty="0"/>
              <a:t>o para suscribirse a nuestra lista por correo electrónico, visite</a:t>
            </a:r>
          </a:p>
          <a:p>
            <a:pPr algn="ctr">
              <a:spcBef>
                <a:spcPts val="600"/>
              </a:spcBef>
            </a:pPr>
            <a:r>
              <a:rPr lang="es-US" sz="2800" u="sng" dirty="0">
                <a:hlinkClick r:id="rId3"/>
              </a:rPr>
              <a:t>CMS.gov/</a:t>
            </a:r>
            <a:r>
              <a:rPr lang="es-US" sz="2800" u="sng" dirty="0" err="1">
                <a:hlinkClick r:id="rId3"/>
              </a:rPr>
              <a:t>outreach</a:t>
            </a:r>
            <a:r>
              <a:rPr lang="es-US" sz="2800" u="sng" dirty="0">
                <a:hlinkClick r:id="rId3"/>
              </a:rPr>
              <a:t>-and-</a:t>
            </a:r>
            <a:r>
              <a:rPr lang="es-US" sz="2800" u="sng" dirty="0" err="1">
                <a:hlinkClick r:id="rId3"/>
              </a:rPr>
              <a:t>education</a:t>
            </a:r>
            <a:r>
              <a:rPr lang="es-US" sz="2800" u="sng" dirty="0">
                <a:hlinkClick r:id="rId3"/>
              </a:rPr>
              <a:t>/training/</a:t>
            </a:r>
            <a:r>
              <a:rPr lang="es-US" sz="2800" u="sng" dirty="0" err="1">
                <a:hlinkClick r:id="rId3"/>
              </a:rPr>
              <a:t>CMSNationalTrainingProgram</a:t>
            </a:r>
            <a:r>
              <a:rPr lang="es-US" sz="2800" dirty="0"/>
              <a:t>.</a:t>
            </a:r>
          </a:p>
          <a:p>
            <a:pPr algn="ctr">
              <a:spcBef>
                <a:spcPts val="600"/>
              </a:spcBef>
            </a:pPr>
            <a:endParaRPr lang="es-US" sz="2800" dirty="0"/>
          </a:p>
          <a:p>
            <a:pPr algn="ctr">
              <a:spcBef>
                <a:spcPts val="600"/>
              </a:spcBef>
            </a:pPr>
            <a:r>
              <a:rPr lang="es-US" sz="2800" dirty="0"/>
              <a:t>Manténgase conectado. </a:t>
            </a:r>
          </a:p>
          <a:p>
            <a:pPr algn="ctr">
              <a:spcBef>
                <a:spcPts val="600"/>
              </a:spcBef>
            </a:pPr>
            <a:r>
              <a:rPr lang="es-US" sz="2800" dirty="0"/>
              <a:t>Comuníquese con nosotros a </a:t>
            </a:r>
            <a:r>
              <a:rPr lang="es-US" sz="2800" dirty="0">
                <a:hlinkClick r:id="rId4"/>
              </a:rPr>
              <a:t>training@cms.hhs.gov</a:t>
            </a:r>
            <a:r>
              <a:rPr lang="es-US" sz="2800" dirty="0"/>
              <a:t> o </a:t>
            </a:r>
          </a:p>
          <a:p>
            <a:pPr algn="ctr">
              <a:spcBef>
                <a:spcPts val="600"/>
              </a:spcBef>
            </a:pPr>
            <a:r>
              <a:rPr lang="es-US" sz="2800" dirty="0"/>
              <a:t>Síganos en</a:t>
            </a:r>
            <a:r>
              <a:rPr lang="en-US" sz="2800" dirty="0"/>
              <a:t>	    </a:t>
            </a:r>
            <a:r>
              <a:rPr lang="es-US" sz="2800" dirty="0"/>
              <a:t>@</a:t>
            </a:r>
            <a:r>
              <a:rPr lang="es-US" sz="2800" dirty="0" err="1"/>
              <a:t>CMSGov</a:t>
            </a:r>
            <a:r>
              <a:rPr lang="es-US" sz="2800" dirty="0"/>
              <a:t> #CMSNTP</a:t>
            </a:r>
            <a:endParaRPr lang="es-US" sz="2800" dirty="0"/>
          </a:p>
        </p:txBody>
      </p:sp>
      <p:pic>
        <p:nvPicPr>
          <p:cNvPr id="15" name="Picture 14" descr="Twitter logo" title="Diapositiva de la presentación final">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251" y="5695001"/>
            <a:ext cx="406400" cy="406400"/>
          </a:xfrm>
          <a:prstGeom prst="rect">
            <a:avLst/>
          </a:prstGeom>
        </p:spPr>
      </p:pic>
    </p:spTree>
    <p:extLst>
      <p:ext uri="{BB962C8B-B14F-4D97-AF65-F5344CB8AC3E}">
        <p14:creationId xmlns:p14="http://schemas.microsoft.com/office/powerpoint/2010/main" val="281910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521"/>
          </a:xfrm>
        </p:spPr>
        <p:txBody>
          <a:bodyPr>
            <a:normAutofit fontScale="90000"/>
          </a:bodyPr>
          <a:lstStyle/>
          <a:p>
            <a:r>
              <a:rPr lang="es-US" dirty="0" smtClean="0">
                <a:latin typeface="Calibri "/>
              </a:rPr>
              <a:t>Pago de los servicios preventivos en 2018</a:t>
            </a:r>
            <a:endParaRPr lang="es-US" dirty="0">
              <a:latin typeface="Calibri "/>
            </a:endParaRPr>
          </a:p>
        </p:txBody>
      </p:sp>
      <p:sp>
        <p:nvSpPr>
          <p:cNvPr id="3" name="Content Placeholder 2"/>
          <p:cNvSpPr>
            <a:spLocks noGrp="1"/>
          </p:cNvSpPr>
          <p:nvPr>
            <p:ph idx="1"/>
          </p:nvPr>
        </p:nvSpPr>
        <p:spPr>
          <a:xfrm>
            <a:off x="548440" y="1022521"/>
            <a:ext cx="8329746" cy="4961938"/>
          </a:xfrm>
        </p:spPr>
        <p:txBody>
          <a:bodyPr/>
          <a:lstStyle/>
          <a:p>
            <a:r>
              <a:rPr lang="es-US" dirty="0" smtClean="0"/>
              <a:t>En Medicare Original usted</a:t>
            </a:r>
          </a:p>
          <a:p>
            <a:pPr marL="457200" lvl="1" indent="-214313"/>
            <a:r>
              <a:rPr lang="es-US" dirty="0" smtClean="0"/>
              <a:t>No paga nada por la mayoría de los servicios preventivos si su proveedor acepta la "asignación"* </a:t>
            </a:r>
          </a:p>
          <a:p>
            <a:pPr marL="457200" lvl="1" indent="-214313"/>
            <a:r>
              <a:rPr lang="es-US" dirty="0" smtClean="0"/>
              <a:t>Es posible que deba pagar más si el proveedor no acepta la asignación</a:t>
            </a:r>
          </a:p>
          <a:p>
            <a:pPr marL="457200" lvl="1" indent="-214313"/>
            <a:r>
              <a:rPr lang="es-US" dirty="0" smtClean="0"/>
              <a:t>Es posible que tenga un copago</a:t>
            </a:r>
          </a:p>
          <a:p>
            <a:pPr marL="744538" lvl="2" indent="-274638"/>
            <a:r>
              <a:rPr lang="es-US" dirty="0" smtClean="0"/>
              <a:t>Si el médico le brinda otros servicios que no son parte de los beneficios preventivos cubiertos, o</a:t>
            </a:r>
          </a:p>
          <a:p>
            <a:pPr marL="744538" lvl="2" indent="-274638"/>
            <a:r>
              <a:rPr lang="es-US" dirty="0" smtClean="0"/>
              <a:t>si usted recibe determinados servicios preventivos</a:t>
            </a:r>
            <a:endParaRPr lang="es-US" dirty="0"/>
          </a:p>
        </p:txBody>
      </p:sp>
      <p:sp>
        <p:nvSpPr>
          <p:cNvPr id="8" name="TextBox 7" title="cuadro para resaltar información importante"/>
          <p:cNvSpPr txBox="1"/>
          <p:nvPr/>
        </p:nvSpPr>
        <p:spPr>
          <a:xfrm>
            <a:off x="0" y="4972371"/>
            <a:ext cx="9144000" cy="1323439"/>
          </a:xfrm>
          <a:prstGeom prst="rect">
            <a:avLst/>
          </a:prstGeom>
          <a:solidFill>
            <a:schemeClr val="tx2">
              <a:lumMod val="60000"/>
              <a:lumOff val="40000"/>
            </a:schemeClr>
          </a:solidFill>
        </p:spPr>
        <p:txBody>
          <a:bodyPr wrap="square" rtlCol="0">
            <a:spAutoFit/>
          </a:bodyPr>
          <a:lstStyle/>
          <a:p>
            <a:pPr marL="38100" lvl="2"/>
            <a:r>
              <a:rPr lang="es-US" sz="2000" b="1" dirty="0">
                <a:solidFill>
                  <a:schemeClr val="bg1"/>
                </a:solidFill>
              </a:rPr>
              <a:t>*La asignación es que su médico, o proveedor, acuerde recibir el pago directamente de Medicare, acepte recibir el monto aprobado por Medicare como pago por los servicios cubiertos y acuerde no facturarle a usted otra cosa que no sea el deducible o coseguro de Medicare.</a:t>
            </a:r>
            <a:endParaRPr lang="es-US" sz="2000" b="1" i="1" dirty="0">
              <a:solidFill>
                <a:schemeClr val="bg1"/>
              </a:solidFill>
              <a:cs typeface="Arial" pitchFamily="34" charset="0"/>
            </a:endParaRP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9" name="Footer Placeholder 8"/>
          <p:cNvSpPr>
            <a:spLocks noGrp="1"/>
          </p:cNvSpPr>
          <p:nvPr>
            <p:ph type="ftr" sz="quarter" idx="11"/>
          </p:nvPr>
        </p:nvSpPr>
        <p:spPr/>
        <p:txBody>
          <a:bodyPr/>
          <a:lstStyle/>
          <a:p>
            <a:r>
              <a:rPr lang="en-US" smtClean="0"/>
              <a:t>Servicios preventivos de Medicare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5</a:t>
            </a:fld>
            <a:endParaRPr lang="en-US" dirty="0"/>
          </a:p>
        </p:txBody>
      </p:sp>
    </p:spTree>
    <p:extLst>
      <p:ext uri="{BB962C8B-B14F-4D97-AF65-F5344CB8AC3E}">
        <p14:creationId xmlns:p14="http://schemas.microsoft.com/office/powerpoint/2010/main" val="286229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Lección 2: ¿Qué cubre?</a:t>
            </a:r>
            <a:endParaRPr lang="es-US" dirty="0"/>
          </a:p>
        </p:txBody>
      </p:sp>
      <p:sp>
        <p:nvSpPr>
          <p:cNvPr id="13" name="Content Placeholder 12"/>
          <p:cNvSpPr>
            <a:spLocks noGrp="1"/>
          </p:cNvSpPr>
          <p:nvPr>
            <p:ph sz="half" idx="1"/>
          </p:nvPr>
        </p:nvSpPr>
        <p:spPr>
          <a:xfrm>
            <a:off x="15579" y="1155672"/>
            <a:ext cx="4832191" cy="5600636"/>
          </a:xfrm>
        </p:spPr>
        <p:txBody>
          <a:bodyPr>
            <a:noAutofit/>
          </a:bodyPr>
          <a:lstStyle/>
          <a:p>
            <a:pPr marL="285750" indent="-285750" defTabSz="914400">
              <a:lnSpc>
                <a:spcPct val="80000"/>
              </a:lnSpc>
            </a:pPr>
            <a:r>
              <a:rPr lang="es-US" sz="1500" dirty="0"/>
              <a:t>Consulta preventiva "Bienvenido a Medicare"</a:t>
            </a:r>
          </a:p>
          <a:p>
            <a:pPr marL="285750" indent="-285750" defTabSz="914400">
              <a:lnSpc>
                <a:spcPct val="80000"/>
              </a:lnSpc>
            </a:pPr>
            <a:r>
              <a:rPr lang="es-US" sz="1500" dirty="0"/>
              <a:t>Consulta anual de "Bienestar"</a:t>
            </a:r>
          </a:p>
          <a:p>
            <a:pPr marL="285750" indent="-285750" defTabSz="914400">
              <a:lnSpc>
                <a:spcPct val="80000"/>
              </a:lnSpc>
            </a:pPr>
            <a:r>
              <a:rPr lang="es-US" sz="1500" dirty="0"/>
              <a:t>Pruebas de detección del aneurisma aórtico abdominal</a:t>
            </a:r>
          </a:p>
          <a:p>
            <a:pPr marL="285750" indent="-285750" defTabSz="914400">
              <a:lnSpc>
                <a:spcPct val="80000"/>
              </a:lnSpc>
            </a:pPr>
            <a:r>
              <a:rPr lang="es-US" sz="1500" dirty="0"/>
              <a:t>Evaluación y orientación sobre el abuso del alcohol</a:t>
            </a:r>
          </a:p>
          <a:p>
            <a:pPr marL="285750" indent="-285750" defTabSz="914400">
              <a:lnSpc>
                <a:spcPct val="80000"/>
              </a:lnSpc>
            </a:pPr>
            <a:r>
              <a:rPr lang="es-US" sz="1500" dirty="0"/>
              <a:t>Prueba de densidad de masa ósea/densitometría ósea</a:t>
            </a:r>
          </a:p>
          <a:p>
            <a:pPr marL="285750" indent="-285750" defTabSz="914400">
              <a:lnSpc>
                <a:spcPct val="80000"/>
              </a:lnSpc>
            </a:pPr>
            <a:r>
              <a:rPr lang="es-US" sz="1500" dirty="0"/>
              <a:t>Prueba de detección del cáncer de mama (mamografía)</a:t>
            </a:r>
          </a:p>
          <a:p>
            <a:pPr marL="285750" indent="-285750" defTabSz="914400">
              <a:lnSpc>
                <a:spcPct val="80000"/>
              </a:lnSpc>
            </a:pPr>
            <a:r>
              <a:rPr lang="es-US" sz="1500" dirty="0"/>
              <a:t>Consulta para la reducción del riesgo de enfermedad cardiovascular (CVD en inglés)</a:t>
            </a:r>
          </a:p>
          <a:p>
            <a:pPr marL="285750" indent="-285750" defTabSz="914400">
              <a:lnSpc>
                <a:spcPct val="80000"/>
              </a:lnSpc>
            </a:pPr>
            <a:r>
              <a:rPr lang="es-US" sz="1500" dirty="0"/>
              <a:t>Controles de enfermedades cardiovasculares </a:t>
            </a:r>
          </a:p>
          <a:p>
            <a:pPr marL="285750" indent="-285750" defTabSz="914400">
              <a:lnSpc>
                <a:spcPct val="80000"/>
              </a:lnSpc>
            </a:pPr>
            <a:r>
              <a:rPr lang="es-US" sz="1500" dirty="0"/>
              <a:t>Evaluación para detectar </a:t>
            </a:r>
            <a:r>
              <a:rPr lang="es-US" sz="1500" dirty="0" smtClean="0"/>
              <a:t>el cáncer cervical y vaginal</a:t>
            </a:r>
          </a:p>
          <a:p>
            <a:pPr lvl="1"/>
            <a:r>
              <a:rPr lang="es-US" sz="1500" dirty="0"/>
              <a:t>Prueba de detección del papilomavirus humano (PVH)</a:t>
            </a:r>
          </a:p>
          <a:p>
            <a:r>
              <a:rPr lang="es-US" sz="1500" dirty="0"/>
              <a:t>Pruebas</a:t>
            </a:r>
            <a:r>
              <a:rPr lang="es-US" sz="1500" dirty="0" smtClean="0"/>
              <a:t> de detección del cáncer colorrectal</a:t>
            </a:r>
          </a:p>
          <a:p>
            <a:pPr lvl="1"/>
            <a:r>
              <a:rPr lang="es-US" sz="1500" dirty="0" smtClean="0"/>
              <a:t>Prueba de detección de sangre oculta en </a:t>
            </a:r>
            <a:r>
              <a:rPr lang="es-US" sz="1500" dirty="0"/>
              <a:t>heces</a:t>
            </a:r>
          </a:p>
          <a:p>
            <a:pPr lvl="1"/>
            <a:r>
              <a:rPr lang="es-US" sz="1500" dirty="0"/>
              <a:t>Evaluación por sigmoidoscopía flexible</a:t>
            </a:r>
          </a:p>
          <a:p>
            <a:pPr lvl="1"/>
            <a:r>
              <a:rPr lang="es-US" sz="1500" dirty="0"/>
              <a:t>Evaluación por colonoscopía</a:t>
            </a:r>
          </a:p>
          <a:p>
            <a:pPr lvl="1"/>
            <a:r>
              <a:rPr lang="es-US" sz="1500" dirty="0"/>
              <a:t>Evaluación con enema de bario</a:t>
            </a:r>
          </a:p>
          <a:p>
            <a:pPr lvl="1"/>
            <a:r>
              <a:rPr lang="es-US" sz="1500" dirty="0"/>
              <a:t>Prueba de </a:t>
            </a:r>
            <a:r>
              <a:rPr lang="es-US" sz="1500" dirty="0" smtClean="0"/>
              <a:t>ADN en heces con múltiples objetivos</a:t>
            </a:r>
          </a:p>
        </p:txBody>
      </p:sp>
      <p:sp>
        <p:nvSpPr>
          <p:cNvPr id="14" name="Content Placeholder 13"/>
          <p:cNvSpPr>
            <a:spLocks noGrp="1"/>
          </p:cNvSpPr>
          <p:nvPr>
            <p:ph sz="half" idx="2"/>
          </p:nvPr>
        </p:nvSpPr>
        <p:spPr>
          <a:xfrm>
            <a:off x="4731656" y="1155672"/>
            <a:ext cx="4412343" cy="5200679"/>
          </a:xfrm>
        </p:spPr>
        <p:txBody>
          <a:bodyPr>
            <a:noAutofit/>
          </a:bodyPr>
          <a:lstStyle/>
          <a:p>
            <a:pPr marL="285750" indent="-285750" defTabSz="914400">
              <a:lnSpc>
                <a:spcPct val="80000"/>
              </a:lnSpc>
            </a:pPr>
            <a:r>
              <a:rPr lang="es-US" sz="1500" dirty="0" smtClean="0"/>
              <a:t>Evaluación de la depresión</a:t>
            </a:r>
          </a:p>
          <a:p>
            <a:pPr marL="285750" indent="-285750" defTabSz="914400">
              <a:lnSpc>
                <a:spcPct val="80000"/>
              </a:lnSpc>
            </a:pPr>
            <a:r>
              <a:rPr lang="es-US" sz="1500" dirty="0" smtClean="0"/>
              <a:t>Controles de diabetes</a:t>
            </a:r>
          </a:p>
          <a:p>
            <a:pPr marL="285750" indent="-285750" defTabSz="914400">
              <a:lnSpc>
                <a:spcPct val="80000"/>
              </a:lnSpc>
            </a:pPr>
            <a:r>
              <a:rPr lang="es-US" sz="1500" dirty="0" smtClean="0"/>
              <a:t>Capacitación para el manejo de la diabetes</a:t>
            </a:r>
          </a:p>
          <a:p>
            <a:pPr marL="285750" indent="-285750" defTabSz="914400">
              <a:lnSpc>
                <a:spcPct val="80000"/>
              </a:lnSpc>
            </a:pPr>
            <a:r>
              <a:rPr lang="es-US" sz="1500" dirty="0" smtClean="0"/>
              <a:t>Vacunas contra la gripe</a:t>
            </a:r>
          </a:p>
          <a:p>
            <a:pPr marL="285750" indent="-285750" defTabSz="914400">
              <a:lnSpc>
                <a:spcPct val="80000"/>
              </a:lnSpc>
            </a:pPr>
            <a:r>
              <a:rPr lang="es-US" sz="1500" dirty="0" smtClean="0"/>
              <a:t>Pruebas de glaucoma</a:t>
            </a:r>
          </a:p>
          <a:p>
            <a:pPr marL="285750" indent="-285750" defTabSz="914400">
              <a:lnSpc>
                <a:spcPct val="80000"/>
              </a:lnSpc>
            </a:pPr>
            <a:r>
              <a:rPr lang="es-US" sz="1500" dirty="0" smtClean="0"/>
              <a:t>Vacunas contra la hepatitis B</a:t>
            </a:r>
          </a:p>
          <a:p>
            <a:pPr marL="285750" indent="-285750" defTabSz="914400">
              <a:lnSpc>
                <a:spcPct val="80000"/>
              </a:lnSpc>
            </a:pPr>
            <a:r>
              <a:rPr lang="es-US" sz="1500" dirty="0" smtClean="0"/>
              <a:t>Prueba de detección de la hepatitis C</a:t>
            </a:r>
          </a:p>
          <a:p>
            <a:pPr marL="285750" indent="-285750" defTabSz="914400">
              <a:lnSpc>
                <a:spcPct val="80000"/>
              </a:lnSpc>
            </a:pPr>
            <a:r>
              <a:rPr lang="es-US" sz="1500" dirty="0" smtClean="0"/>
              <a:t>Prueba de detección del VIH </a:t>
            </a:r>
          </a:p>
          <a:p>
            <a:pPr marL="285750" indent="-285750" defTabSz="914400">
              <a:lnSpc>
                <a:spcPct val="80000"/>
              </a:lnSpc>
            </a:pPr>
            <a:r>
              <a:rPr lang="es-US" sz="1500" dirty="0" smtClean="0"/>
              <a:t>Prueba de detección del cáncer de pulmón</a:t>
            </a:r>
          </a:p>
          <a:p>
            <a:pPr marL="285750" indent="-285750" defTabSz="914400">
              <a:lnSpc>
                <a:spcPct val="80000"/>
              </a:lnSpc>
            </a:pPr>
            <a:r>
              <a:rPr lang="es-US" sz="1500" dirty="0" smtClean="0"/>
              <a:t>Servicios de terapia médica de nutrición</a:t>
            </a:r>
          </a:p>
          <a:p>
            <a:pPr marL="285750" indent="-285750" defTabSz="914400">
              <a:lnSpc>
                <a:spcPct val="80000"/>
              </a:lnSpc>
            </a:pPr>
            <a:r>
              <a:rPr lang="es-US" sz="1500" dirty="0" smtClean="0"/>
              <a:t>Evaluación y orientación sobre la obesidad</a:t>
            </a:r>
          </a:p>
          <a:p>
            <a:pPr marL="285750" indent="-285750" defTabSz="914400">
              <a:lnSpc>
                <a:spcPct val="80000"/>
              </a:lnSpc>
            </a:pPr>
            <a:r>
              <a:rPr lang="es-US" sz="1500" dirty="0" smtClean="0"/>
              <a:t>Vacunas antineumocócicas</a:t>
            </a:r>
          </a:p>
          <a:p>
            <a:pPr marL="285750" indent="-285750" defTabSz="914400">
              <a:lnSpc>
                <a:spcPct val="80000"/>
              </a:lnSpc>
            </a:pPr>
            <a:r>
              <a:rPr lang="es-US" sz="1500" dirty="0" smtClean="0"/>
              <a:t>Prueba de detección del cáncer de próstata</a:t>
            </a:r>
          </a:p>
          <a:p>
            <a:pPr marL="285750" indent="-285750" defTabSz="914400">
              <a:lnSpc>
                <a:spcPct val="80000"/>
              </a:lnSpc>
            </a:pPr>
            <a:r>
              <a:rPr lang="es-US" sz="1500" dirty="0" smtClean="0"/>
              <a:t>Evaluación y orientación sobre infecciones de transmisión sexual</a:t>
            </a:r>
          </a:p>
          <a:p>
            <a:pPr marL="285750" indent="-285750" defTabSz="914400">
              <a:lnSpc>
                <a:spcPct val="80000"/>
              </a:lnSpc>
            </a:pPr>
            <a:r>
              <a:rPr lang="es-US" sz="1500" dirty="0" smtClean="0"/>
              <a:t>Asesoramiento para dejar de fumar y de usar los derivados del tabaco</a:t>
            </a:r>
            <a:endParaRPr lang="es-US" sz="1500" dirty="0"/>
          </a:p>
        </p:txBody>
      </p:sp>
      <p:sp>
        <p:nvSpPr>
          <p:cNvPr id="6" name="Date Placeholder 5"/>
          <p:cNvSpPr>
            <a:spLocks noGrp="1"/>
          </p:cNvSpPr>
          <p:nvPr>
            <p:ph type="dt" sz="half" idx="13"/>
          </p:nvPr>
        </p:nvSpPr>
        <p:spPr/>
        <p:txBody>
          <a:bodyPr/>
          <a:lstStyle/>
          <a:p>
            <a:r>
              <a:rPr lang="en-US" smtClean="0"/>
              <a:t>Abril del 2018</a:t>
            </a:r>
            <a:endParaRPr lang="en-US" dirty="0"/>
          </a:p>
        </p:txBody>
      </p:sp>
      <p:sp>
        <p:nvSpPr>
          <p:cNvPr id="7" name="Footer Placeholder 6"/>
          <p:cNvSpPr>
            <a:spLocks noGrp="1"/>
          </p:cNvSpPr>
          <p:nvPr>
            <p:ph type="ftr" sz="quarter" idx="11"/>
          </p:nvPr>
        </p:nvSpPr>
        <p:spPr/>
        <p:txBody>
          <a:bodyPr/>
          <a:lstStyle/>
          <a:p>
            <a:r>
              <a:rPr lang="en-US" smtClean="0"/>
              <a:t>Servicios preventivos de Medicare</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6</a:t>
            </a:fld>
            <a:endParaRPr lang="en-US" dirty="0"/>
          </a:p>
        </p:txBody>
      </p:sp>
    </p:spTree>
    <p:extLst>
      <p:ext uri="{BB962C8B-B14F-4D97-AF65-F5344CB8AC3E}">
        <p14:creationId xmlns:p14="http://schemas.microsoft.com/office/powerpoint/2010/main" val="296202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91428" cy="1039661"/>
          </a:xfrm>
        </p:spPr>
        <p:txBody>
          <a:bodyPr>
            <a:normAutofit fontScale="90000"/>
          </a:bodyPr>
          <a:lstStyle/>
          <a:p>
            <a:r>
              <a:rPr lang="es-US" dirty="0" smtClean="0">
                <a:latin typeface="Calibri "/>
              </a:rPr>
              <a:t>Consulta preventiva "Bienvenido a Medicare"</a:t>
            </a:r>
            <a:endParaRPr lang="es-US" dirty="0">
              <a:latin typeface="Calibri "/>
            </a:endParaRPr>
          </a:p>
        </p:txBody>
      </p:sp>
      <p:sp>
        <p:nvSpPr>
          <p:cNvPr id="7" name="Content Placeholder 6"/>
          <p:cNvSpPr>
            <a:spLocks noGrp="1"/>
          </p:cNvSpPr>
          <p:nvPr>
            <p:ph idx="1"/>
          </p:nvPr>
        </p:nvSpPr>
        <p:spPr>
          <a:xfrm>
            <a:off x="-6291" y="1100621"/>
            <a:ext cx="9097719" cy="5316690"/>
          </a:xfrm>
        </p:spPr>
        <p:txBody>
          <a:bodyPr>
            <a:normAutofit fontScale="77500" lnSpcReduction="20000"/>
          </a:bodyPr>
          <a:lstStyle/>
          <a:p>
            <a:r>
              <a:rPr lang="es-US" sz="2800" dirty="0"/>
              <a:t>También llamada "Examen Físico Inicial de Prevención" (IPPE en inglés) </a:t>
            </a:r>
            <a:endParaRPr lang="es-US" sz="2800" dirty="0" smtClean="0"/>
          </a:p>
          <a:p>
            <a:r>
              <a:rPr lang="es-US" sz="2800" dirty="0" smtClean="0"/>
              <a:t>Se brinda una vez dentro de los primeros 12 meses de recibir la Parte B</a:t>
            </a:r>
          </a:p>
          <a:p>
            <a:r>
              <a:rPr lang="es-US" sz="2800" dirty="0" smtClean="0"/>
              <a:t>El médico o el proveedor del cuidado de la salud</a:t>
            </a:r>
          </a:p>
          <a:p>
            <a:pPr marL="465138" lvl="1"/>
            <a:r>
              <a:rPr lang="es-US" dirty="0" smtClean="0"/>
              <a:t>Revisará su historial médico y social</a:t>
            </a:r>
          </a:p>
          <a:p>
            <a:pPr marL="465138" lvl="1"/>
            <a:r>
              <a:rPr lang="es-US" dirty="0" smtClean="0"/>
              <a:t>Le tomará la presión, medirá su altura, peso e índice de masa corporal (IMC)</a:t>
            </a:r>
          </a:p>
          <a:p>
            <a:pPr marL="465138" lvl="1"/>
            <a:r>
              <a:rPr lang="es-US" dirty="0" smtClean="0"/>
              <a:t>Realizará una prueba de visión simple</a:t>
            </a:r>
          </a:p>
          <a:p>
            <a:pPr marL="465138" lvl="1"/>
            <a:r>
              <a:rPr lang="es-US" dirty="0" smtClean="0"/>
              <a:t>Revisará los factores de riesgo para la depresión</a:t>
            </a:r>
          </a:p>
          <a:p>
            <a:pPr marL="465138" lvl="1"/>
            <a:r>
              <a:rPr lang="es-US" dirty="0" smtClean="0"/>
              <a:t>Revisará su habilidad funcional y seguridad</a:t>
            </a:r>
          </a:p>
          <a:p>
            <a:pPr marL="465138" lvl="1"/>
            <a:r>
              <a:rPr lang="es-US" dirty="0" smtClean="0"/>
              <a:t>Lo educará y aconsejará para ayudarlo a que siga saludable</a:t>
            </a:r>
          </a:p>
          <a:p>
            <a:pPr marL="465138" lvl="1"/>
            <a:r>
              <a:rPr lang="es-US" dirty="0" smtClean="0"/>
              <a:t>Le recomendará controles adicionales si los necesita</a:t>
            </a:r>
          </a:p>
          <a:p>
            <a:r>
              <a:rPr lang="es-US" sz="2800" dirty="0" smtClean="0"/>
              <a:t>Usted no paga nada si el médico acepta la asignación</a:t>
            </a:r>
          </a:p>
          <a:p>
            <a:pPr marL="465138" lvl="1"/>
            <a:r>
              <a:rPr lang="es-US" dirty="0" smtClean="0"/>
              <a:t>Las pruebas de laboratorio no están incluidas</a:t>
            </a:r>
          </a:p>
          <a:p>
            <a:pPr marL="465138" lvl="1"/>
            <a:r>
              <a:rPr lang="es-US" dirty="0" smtClean="0"/>
              <a:t>Se aplica un copago a pruebas adicionales como un electrocardiograma (EKG)</a:t>
            </a:r>
            <a:endParaRPr lang="es-US" dirty="0"/>
          </a:p>
        </p:txBody>
      </p:sp>
      <p:sp>
        <p:nvSpPr>
          <p:cNvPr id="2" name="Date Placeholder 1"/>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7</a:t>
            </a:fld>
            <a:endParaRPr lang="en-US" dirty="0"/>
          </a:p>
        </p:txBody>
      </p:sp>
    </p:spTree>
    <p:extLst>
      <p:ext uri="{BB962C8B-B14F-4D97-AF65-F5344CB8AC3E}">
        <p14:creationId xmlns:p14="http://schemas.microsoft.com/office/powerpoint/2010/main" val="1348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latin typeface="Calibri "/>
              </a:rPr>
              <a:t>Consulta anual de "Bienestar" </a:t>
            </a:r>
            <a:endParaRPr lang="es-US" dirty="0">
              <a:latin typeface="Calibri "/>
            </a:endParaRPr>
          </a:p>
        </p:txBody>
      </p:sp>
      <p:sp>
        <p:nvSpPr>
          <p:cNvPr id="3" name="Content Placeholder 2"/>
          <p:cNvSpPr>
            <a:spLocks noGrp="1"/>
          </p:cNvSpPr>
          <p:nvPr>
            <p:ph idx="1"/>
          </p:nvPr>
        </p:nvSpPr>
        <p:spPr/>
        <p:txBody>
          <a:bodyPr>
            <a:normAutofit fontScale="92500" lnSpcReduction="10000"/>
          </a:bodyPr>
          <a:lstStyle/>
          <a:p>
            <a:r>
              <a:rPr lang="es-US" dirty="0" smtClean="0"/>
              <a:t>No puede efectuarse dentro de los 12 meses de su consulta preventiva "Bienvenido a Medicare"</a:t>
            </a:r>
          </a:p>
          <a:p>
            <a:r>
              <a:rPr lang="es-US" dirty="0" smtClean="0"/>
              <a:t>El enfoque está en el "bienestar"</a:t>
            </a:r>
          </a:p>
          <a:p>
            <a:pPr marL="509588" lvl="1" indent="-214313"/>
            <a:r>
              <a:rPr lang="es-US" dirty="0" smtClean="0"/>
              <a:t>No se trata de un "control físico de rutina"</a:t>
            </a:r>
          </a:p>
          <a:p>
            <a:r>
              <a:rPr lang="es-US" dirty="0" smtClean="0"/>
              <a:t>Disponible una vez cada 12 meses</a:t>
            </a:r>
          </a:p>
          <a:p>
            <a:pPr marL="509588" lvl="1" indent="-214313"/>
            <a:r>
              <a:rPr lang="es-US" dirty="0" smtClean="0"/>
              <a:t>Después de haber tenido la Parte B durante más de 12 meses</a:t>
            </a:r>
          </a:p>
          <a:p>
            <a:pPr marL="509588" lvl="1" indent="-214313"/>
            <a:r>
              <a:rPr lang="es-US" dirty="0" smtClean="0"/>
              <a:t>No pagará nada por este examen si el médico acepta la asignación</a:t>
            </a:r>
          </a:p>
          <a:p>
            <a:pPr marL="509588" lvl="1" indent="-214313"/>
            <a:r>
              <a:rPr lang="es-ES" dirty="0"/>
              <a:t>El </a:t>
            </a:r>
            <a:r>
              <a:rPr lang="es-ES" dirty="0" err="1"/>
              <a:t>coseguro</a:t>
            </a:r>
            <a:r>
              <a:rPr lang="es-ES" dirty="0"/>
              <a:t> puede solicitar pruebas adicionales, como un EKG</a:t>
            </a:r>
            <a:endParaRPr lang="es-US" dirty="0" smtClean="0"/>
          </a:p>
          <a:p>
            <a:endParaRPr lang="es-US" dirty="0"/>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8</a:t>
            </a:fld>
            <a:endParaRPr lang="en-US" dirty="0"/>
          </a:p>
        </p:txBody>
      </p:sp>
    </p:spTree>
    <p:extLst>
      <p:ext uri="{BB962C8B-B14F-4D97-AF65-F5344CB8AC3E}">
        <p14:creationId xmlns:p14="http://schemas.microsoft.com/office/powerpoint/2010/main" val="83548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lstStyle/>
          <a:p>
            <a:r>
              <a:rPr lang="es-ES" sz="3100" dirty="0">
                <a:latin typeface="+mj-lt"/>
              </a:rPr>
              <a:t>La visita inicial de "Bienestar" anual que proporciona servicios del plan de prevención personalizada </a:t>
            </a:r>
            <a:endParaRPr lang="es-US" sz="3100" dirty="0">
              <a:latin typeface="+mj-lt"/>
            </a:endParaRPr>
          </a:p>
        </p:txBody>
      </p:sp>
      <p:sp>
        <p:nvSpPr>
          <p:cNvPr id="3" name="Content Placeholder 2"/>
          <p:cNvSpPr>
            <a:spLocks noGrp="1"/>
          </p:cNvSpPr>
          <p:nvPr>
            <p:ph idx="1"/>
          </p:nvPr>
        </p:nvSpPr>
        <p:spPr>
          <a:xfrm>
            <a:off x="247649" y="1215024"/>
            <a:ext cx="8685471" cy="5242925"/>
          </a:xfrm>
        </p:spPr>
        <p:txBody>
          <a:bodyPr>
            <a:noAutofit/>
          </a:bodyPr>
          <a:lstStyle/>
          <a:p>
            <a:r>
              <a:rPr lang="es-US" sz="2800" dirty="0" smtClean="0"/>
              <a:t>Incluye</a:t>
            </a:r>
          </a:p>
          <a:p>
            <a:pPr lvl="1"/>
            <a:r>
              <a:rPr lang="es-US" sz="2400" dirty="0"/>
              <a:t>Plan de prevención personalizado</a:t>
            </a:r>
          </a:p>
          <a:p>
            <a:pPr lvl="1"/>
            <a:r>
              <a:rPr lang="es-US" sz="2400" dirty="0" smtClean="0"/>
              <a:t>Evaluación de riesgo de salud</a:t>
            </a:r>
          </a:p>
          <a:p>
            <a:pPr lvl="1"/>
            <a:r>
              <a:rPr lang="es-US" sz="2400" dirty="0" smtClean="0"/>
              <a:t>Medición de presión arterial, altura, peso e IMC</a:t>
            </a:r>
          </a:p>
          <a:p>
            <a:pPr lvl="1"/>
            <a:r>
              <a:rPr lang="es-US" sz="2400" dirty="0" smtClean="0"/>
              <a:t>Revisión de los posibles factores de riesgo para la depresión </a:t>
            </a:r>
          </a:p>
          <a:p>
            <a:pPr lvl="1"/>
            <a:r>
              <a:rPr lang="es-US" sz="2400" dirty="0"/>
              <a:t>Revisión de su habilidad funcional y nivel de seguridad </a:t>
            </a:r>
            <a:endParaRPr lang="es-US" sz="2400" dirty="0" smtClean="0"/>
          </a:p>
          <a:p>
            <a:pPr lvl="1"/>
            <a:r>
              <a:rPr lang="es-US" sz="2400" dirty="0" smtClean="0"/>
              <a:t>Programa de evaluación escrito</a:t>
            </a:r>
          </a:p>
          <a:p>
            <a:pPr lvl="1"/>
            <a:r>
              <a:rPr lang="es-US" sz="2400" dirty="0" smtClean="0"/>
              <a:t>Recomendación de salud personalizada </a:t>
            </a:r>
          </a:p>
          <a:p>
            <a:pPr lvl="1"/>
            <a:r>
              <a:rPr lang="es-US" sz="2400" dirty="0" smtClean="0"/>
              <a:t>Referidos para la educación de salud y asesoramiento preventivo para ayudarlo a permanecer bien</a:t>
            </a:r>
          </a:p>
          <a:p>
            <a:pPr lvl="1"/>
            <a:r>
              <a:rPr lang="es-US" sz="2400" dirty="0" smtClean="0"/>
              <a:t>Detección de daños cognitivos</a:t>
            </a:r>
          </a:p>
        </p:txBody>
      </p:sp>
      <p:sp>
        <p:nvSpPr>
          <p:cNvPr id="7" name="Date Placeholder 6"/>
          <p:cNvSpPr>
            <a:spLocks noGrp="1"/>
          </p:cNvSpPr>
          <p:nvPr>
            <p:ph type="dt" sz="half" idx="10"/>
          </p:nvPr>
        </p:nvSpPr>
        <p:spPr/>
        <p:txBody>
          <a:bodyPr/>
          <a:lstStyle/>
          <a:p>
            <a:r>
              <a:rPr lang="en-US" smtClean="0"/>
              <a:t>Abril del 2018</a:t>
            </a:r>
            <a:endParaRPr lang="en-US" dirty="0"/>
          </a:p>
        </p:txBody>
      </p:sp>
      <p:sp>
        <p:nvSpPr>
          <p:cNvPr id="8" name="Footer Placeholder 7"/>
          <p:cNvSpPr>
            <a:spLocks noGrp="1"/>
          </p:cNvSpPr>
          <p:nvPr>
            <p:ph type="ftr" sz="quarter" idx="11"/>
          </p:nvPr>
        </p:nvSpPr>
        <p:spPr/>
        <p:txBody>
          <a:bodyPr/>
          <a:lstStyle/>
          <a:p>
            <a:r>
              <a:rPr lang="en-US" smtClean="0"/>
              <a:t>Servicios preventivos de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9</a:t>
            </a:fld>
            <a:endParaRPr lang="en-US" dirty="0"/>
          </a:p>
        </p:txBody>
      </p:sp>
    </p:spTree>
    <p:extLst>
      <p:ext uri="{BB962C8B-B14F-4D97-AF65-F5344CB8AC3E}">
        <p14:creationId xmlns:p14="http://schemas.microsoft.com/office/powerpoint/2010/main" val="361707156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12216</TotalTime>
  <Words>14748</Words>
  <Application>Microsoft Office PowerPoint</Application>
  <PresentationFormat>On-screen Show (4:3)</PresentationFormat>
  <Paragraphs>1027</Paragraphs>
  <Slides>49</Slides>
  <Notes>49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49</vt:i4>
      </vt:variant>
    </vt:vector>
  </HeadingPairs>
  <TitlesOfParts>
    <vt:vector size="64" baseType="lpstr">
      <vt:lpstr>ＭＳ Ｐゴシック</vt:lpstr>
      <vt:lpstr>Arial</vt:lpstr>
      <vt:lpstr>Avenir Book</vt:lpstr>
      <vt:lpstr>Avenir Heavy</vt:lpstr>
      <vt:lpstr>Calibri</vt:lpstr>
      <vt:lpstr>Calibri </vt:lpstr>
      <vt:lpstr>Calibri Light</vt:lpstr>
      <vt:lpstr>Times New Roman</vt:lpstr>
      <vt:lpstr>Wingdings</vt:lpstr>
      <vt:lpstr>1_Custom Design</vt:lpstr>
      <vt:lpstr>2_Custom Design</vt:lpstr>
      <vt:lpstr>Custom Design</vt:lpstr>
      <vt:lpstr>3_Custom Design</vt:lpstr>
      <vt:lpstr>5_Custom Design</vt:lpstr>
      <vt:lpstr>14_Custom Design</vt:lpstr>
      <vt:lpstr>Servicios Preventivos de Medicare </vt:lpstr>
      <vt:lpstr>Índice</vt:lpstr>
      <vt:lpstr>Objetivos de la sesión</vt:lpstr>
      <vt:lpstr>Lección 1: Introducción</vt:lpstr>
      <vt:lpstr>Pago de los servicios preventivos en 2018</vt:lpstr>
      <vt:lpstr>Lección 2: ¿Qué cubre?</vt:lpstr>
      <vt:lpstr>Consulta preventiva "Bienvenido a Medicare"</vt:lpstr>
      <vt:lpstr>Consulta anual de "Bienestar" </vt:lpstr>
      <vt:lpstr>La visita inicial de "Bienestar" anual que proporciona servicios del plan de prevención personalizada </vt:lpstr>
      <vt:lpstr>Consultas anuales subsiguientes de "Bienestar"</vt:lpstr>
      <vt:lpstr>Pruebas de detección del aneurisma aórtico abdominal</vt:lpstr>
      <vt:lpstr>Evaluación y orientación sobre el abuso del alcohol</vt:lpstr>
      <vt:lpstr>Densitometría ósea</vt:lpstr>
      <vt:lpstr>Prueba de detección del cáncer de mama (mamografía)</vt:lpstr>
      <vt:lpstr>Enfermedad cardiovascular (Terapia conductual)</vt:lpstr>
      <vt:lpstr>Pruebas de detección de enfermedad cardiovascular</vt:lpstr>
      <vt:lpstr>Evaluación para detectar el cáncer cervical y vaginal </vt:lpstr>
      <vt:lpstr>Evaluación para detectar el cáncer  cervical y vaginal, continuación</vt:lpstr>
      <vt:lpstr>Pruebas de detección del cáncer colorrectal</vt:lpstr>
      <vt:lpstr>Pruebas de detección cubiertas de cáncer colorrectal</vt:lpstr>
      <vt:lpstr>Pruebas de detección cubiertas de cáncer colorrectal (continuación)</vt:lpstr>
      <vt:lpstr>Compruebe sus conocimientos: pregunta 1</vt:lpstr>
      <vt:lpstr>Compruebe su conocimiento: pregunta 2</vt:lpstr>
      <vt:lpstr>Compruebe su conocimiento: pregunta 3</vt:lpstr>
      <vt:lpstr>Evaluación de la depresión</vt:lpstr>
      <vt:lpstr>Pruebas de detección de diabetes</vt:lpstr>
      <vt:lpstr>Programa de Prevención de la Diabetes de Medicare (MDPP) - Próximamente</vt:lpstr>
      <vt:lpstr>Programa de Prevención de la Diabetes de Medicare (MDPP) (continuación)</vt:lpstr>
      <vt:lpstr>Suministros cubiertos para la diabetes</vt:lpstr>
      <vt:lpstr>Servicios cubiertos para la diabetes (continuación)</vt:lpstr>
      <vt:lpstr>Vacunas contra la gripe (Influenza)</vt:lpstr>
      <vt:lpstr>Pruebas de detección de glaucoma</vt:lpstr>
      <vt:lpstr>Vacunas contra la hepatitis B</vt:lpstr>
      <vt:lpstr>Prueba de detección de Hepatitis B</vt:lpstr>
      <vt:lpstr>Prueba de detección de  la hepatitis C</vt:lpstr>
      <vt:lpstr>Prueba para la detección del Virus de inmunodeficiencia humana (VIH)</vt:lpstr>
      <vt:lpstr>Prueba de detección del  cáncer de pulmón</vt:lpstr>
      <vt:lpstr>Servicios de terapia médica de nutrición</vt:lpstr>
      <vt:lpstr>Evaluación y orientación sobre la obesidad</vt:lpstr>
      <vt:lpstr>Vacunas antineumocócicas </vt:lpstr>
      <vt:lpstr>Prueba de detección del cáncer de próstata</vt:lpstr>
      <vt:lpstr>Evaluación y orientación sobre infecciones de transmisión sexual (STI)</vt:lpstr>
      <vt:lpstr>Asesoramiento para dejar de fumar y de usar los derivados del tabaco</vt:lpstr>
      <vt:lpstr>Compruebe su conocimiento: pregunta 4</vt:lpstr>
      <vt:lpstr>Compruebe su conocimiento: pregunta 5</vt:lpstr>
      <vt:lpstr>Compruebe su conocimiento: pregunta 6</vt:lpstr>
      <vt:lpstr>Guía de recursos de servicios preventivos</vt:lpstr>
      <vt:lpstr>Siglas</vt:lpstr>
      <vt:lpstr>Esta capacitación proviene de el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Lare</dc:creator>
  <cp:lastModifiedBy>Marc Wernick</cp:lastModifiedBy>
  <cp:revision>430</cp:revision>
  <cp:lastPrinted>2017-02-21T20:20:32Z</cp:lastPrinted>
  <dcterms:created xsi:type="dcterms:W3CDTF">2015-11-05T17:26:50Z</dcterms:created>
  <dcterms:modified xsi:type="dcterms:W3CDTF">2018-05-11T13:58:38Z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1705754959</vt:i4>
  </property>
  <property fmtid="{D5CDD505-2E9C-101B-9397-08002B2CF9AE}" pid="4" name="_EmailSubject">
    <vt:lpwstr>Mod 7 Translation and Upcoming DT translation needs. </vt:lpwstr>
  </property>
  <property fmtid="{D5CDD505-2E9C-101B-9397-08002B2CF9AE}" pid="5" name="_AuthorEmail">
    <vt:lpwstr>Rubi.Dunn@cms.hhs.gov</vt:lpwstr>
  </property>
  <property fmtid="{D5CDD505-2E9C-101B-9397-08002B2CF9AE}" pid="6" name="_AuthorEmailDisplayName">
    <vt:lpwstr>Dunn, Rubi (CMS/OC)</vt:lpwstr>
  </property>
  <property fmtid="{D5CDD505-2E9C-101B-9397-08002B2CF9AE}" pid="7" name="_PreviousAdHocReviewCycleID">
    <vt:i4>1319552717</vt:i4>
  </property>
</Properties>
</file>