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7" r:id="rId3"/>
    <p:sldMasterId id="2147483686" r:id="rId4"/>
    <p:sldMasterId id="2147483695" r:id="rId5"/>
    <p:sldMasterId id="2147483704" r:id="rId6"/>
    <p:sldMasterId id="2147483715" r:id="rId7"/>
    <p:sldMasterId id="2147483723" r:id="rId8"/>
    <p:sldMasterId id="2147483733" r:id="rId9"/>
    <p:sldMasterId id="2147483739" r:id="rId10"/>
    <p:sldMasterId id="2147483750" r:id="rId11"/>
  </p:sldMasterIdLst>
  <p:notesMasterIdLst>
    <p:notesMasterId r:id="rId135"/>
  </p:notesMasterIdLst>
  <p:sldIdLst>
    <p:sldId id="270" r:id="rId12"/>
    <p:sldId id="271" r:id="rId13"/>
    <p:sldId id="272" r:id="rId14"/>
    <p:sldId id="2147481745" r:id="rId15"/>
    <p:sldId id="2147481777" r:id="rId16"/>
    <p:sldId id="2147481738" r:id="rId17"/>
    <p:sldId id="2147481737" r:id="rId18"/>
    <p:sldId id="279" r:id="rId19"/>
    <p:sldId id="2142533813" r:id="rId20"/>
    <p:sldId id="2147481378" r:id="rId21"/>
    <p:sldId id="2142533903" r:id="rId22"/>
    <p:sldId id="2142533859" r:id="rId23"/>
    <p:sldId id="2142533902" r:id="rId24"/>
    <p:sldId id="2147481714" r:id="rId25"/>
    <p:sldId id="2141411942" r:id="rId26"/>
    <p:sldId id="2147481693" r:id="rId27"/>
    <p:sldId id="2147481718" r:id="rId28"/>
    <p:sldId id="2147481726" r:id="rId29"/>
    <p:sldId id="2147481727" r:id="rId30"/>
    <p:sldId id="2147481728" r:id="rId31"/>
    <p:sldId id="2142533954" r:id="rId32"/>
    <p:sldId id="2147481695" r:id="rId33"/>
    <p:sldId id="2147481730" r:id="rId34"/>
    <p:sldId id="2147481736" r:id="rId35"/>
    <p:sldId id="2147481732" r:id="rId36"/>
    <p:sldId id="2147481733" r:id="rId37"/>
    <p:sldId id="2147481734" r:id="rId38"/>
    <p:sldId id="2147481735" r:id="rId39"/>
    <p:sldId id="2147481729" r:id="rId40"/>
    <p:sldId id="2147481706" r:id="rId41"/>
    <p:sldId id="2147481707" r:id="rId42"/>
    <p:sldId id="2147481710" r:id="rId43"/>
    <p:sldId id="2142533941" r:id="rId44"/>
    <p:sldId id="2141412012" r:id="rId45"/>
    <p:sldId id="2147481750" r:id="rId46"/>
    <p:sldId id="277" r:id="rId47"/>
    <p:sldId id="2142533798" r:id="rId48"/>
    <p:sldId id="2147481524" r:id="rId49"/>
    <p:sldId id="2147481525" r:id="rId50"/>
    <p:sldId id="2147481526" r:id="rId51"/>
    <p:sldId id="2147481527" r:id="rId52"/>
    <p:sldId id="2147481528" r:id="rId53"/>
    <p:sldId id="2147481529" r:id="rId54"/>
    <p:sldId id="2147481530" r:id="rId55"/>
    <p:sldId id="2142533804" r:id="rId56"/>
    <p:sldId id="2147481746" r:id="rId57"/>
    <p:sldId id="275" r:id="rId58"/>
    <p:sldId id="274" r:id="rId59"/>
    <p:sldId id="273" r:id="rId60"/>
    <p:sldId id="285" r:id="rId61"/>
    <p:sldId id="286" r:id="rId62"/>
    <p:sldId id="292" r:id="rId63"/>
    <p:sldId id="293" r:id="rId64"/>
    <p:sldId id="294" r:id="rId65"/>
    <p:sldId id="287" r:id="rId66"/>
    <p:sldId id="288" r:id="rId67"/>
    <p:sldId id="2147481755" r:id="rId68"/>
    <p:sldId id="2147481756" r:id="rId69"/>
    <p:sldId id="280" r:id="rId70"/>
    <p:sldId id="2147481760" r:id="rId71"/>
    <p:sldId id="2147481761" r:id="rId72"/>
    <p:sldId id="2147481762" r:id="rId73"/>
    <p:sldId id="2147481763" r:id="rId74"/>
    <p:sldId id="289" r:id="rId75"/>
    <p:sldId id="290" r:id="rId76"/>
    <p:sldId id="291" r:id="rId77"/>
    <p:sldId id="2147481764" r:id="rId78"/>
    <p:sldId id="2147481765" r:id="rId79"/>
    <p:sldId id="2147481766" r:id="rId80"/>
    <p:sldId id="2147481767" r:id="rId81"/>
    <p:sldId id="300" r:id="rId82"/>
    <p:sldId id="298" r:id="rId83"/>
    <p:sldId id="301" r:id="rId84"/>
    <p:sldId id="299" r:id="rId85"/>
    <p:sldId id="310" r:id="rId86"/>
    <p:sldId id="303" r:id="rId87"/>
    <p:sldId id="308" r:id="rId88"/>
    <p:sldId id="306" r:id="rId89"/>
    <p:sldId id="309" r:id="rId90"/>
    <p:sldId id="2147481751" r:id="rId91"/>
    <p:sldId id="281" r:id="rId92"/>
    <p:sldId id="2147481752" r:id="rId93"/>
    <p:sldId id="282" r:id="rId94"/>
    <p:sldId id="283" r:id="rId95"/>
    <p:sldId id="318" r:id="rId96"/>
    <p:sldId id="319" r:id="rId97"/>
    <p:sldId id="2147481757" r:id="rId98"/>
    <p:sldId id="2147481753" r:id="rId99"/>
    <p:sldId id="315" r:id="rId100"/>
    <p:sldId id="316" r:id="rId101"/>
    <p:sldId id="321" r:id="rId102"/>
    <p:sldId id="322" r:id="rId103"/>
    <p:sldId id="323" r:id="rId104"/>
    <p:sldId id="324" r:id="rId105"/>
    <p:sldId id="325" r:id="rId106"/>
    <p:sldId id="326" r:id="rId107"/>
    <p:sldId id="327" r:id="rId108"/>
    <p:sldId id="328" r:id="rId109"/>
    <p:sldId id="329" r:id="rId110"/>
    <p:sldId id="330" r:id="rId111"/>
    <p:sldId id="331" r:id="rId112"/>
    <p:sldId id="332" r:id="rId113"/>
    <p:sldId id="333" r:id="rId114"/>
    <p:sldId id="334" r:id="rId115"/>
    <p:sldId id="335" r:id="rId116"/>
    <p:sldId id="336" r:id="rId117"/>
    <p:sldId id="337" r:id="rId118"/>
    <p:sldId id="2147481754" r:id="rId119"/>
    <p:sldId id="317" r:id="rId120"/>
    <p:sldId id="295" r:id="rId121"/>
    <p:sldId id="2147481768" r:id="rId122"/>
    <p:sldId id="2147481769" r:id="rId123"/>
    <p:sldId id="2147481770" r:id="rId124"/>
    <p:sldId id="2147481771" r:id="rId125"/>
    <p:sldId id="284" r:id="rId126"/>
    <p:sldId id="2147481772" r:id="rId127"/>
    <p:sldId id="2147481773" r:id="rId128"/>
    <p:sldId id="2147481774" r:id="rId129"/>
    <p:sldId id="2147481775" r:id="rId130"/>
    <p:sldId id="2147481776" r:id="rId131"/>
    <p:sldId id="2147481759" r:id="rId132"/>
    <p:sldId id="348" r:id="rId133"/>
    <p:sldId id="296" r:id="rId1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C7A49E-111D-9F30-93EF-2326800C7BD0}" name="Murray, Ruairi (CMS/CCIIO)" initials="RM" userId="S::ruairi.murray@cms.hhs.gov::e5057a52-98bb-4927-a5ab-72fe162cad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theme" Target="theme/theme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tableStyles" Target="tableStyles.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notesMaster" Target="notesMasters/notesMaster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presProps" Target="pres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litvack001\OneDrive%20-%20Guidehouse\Documents\Division%20Performance.csv"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66B2-4CFF-8760-BD5AAD4F2B17}"/>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4-66B2-4CFF-8760-BD5AAD4F2B17}"/>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6-66B2-4CFF-8760-BD5AAD4F2B17}"/>
              </c:ext>
            </c:extLst>
          </c:dPt>
          <c:dPt>
            <c:idx val="3"/>
            <c:invertIfNegative val="0"/>
            <c:bubble3D val="0"/>
            <c:spPr>
              <a:solidFill>
                <a:schemeClr val="accent6">
                  <a:lumMod val="75000"/>
                </a:schemeClr>
              </a:solidFill>
              <a:ln>
                <a:noFill/>
              </a:ln>
              <a:effectLst/>
            </c:spPr>
            <c:extLst>
              <c:ext xmlns:c16="http://schemas.microsoft.com/office/drawing/2014/chart" uri="{C3380CC4-5D6E-409C-BE32-E72D297353CC}">
                <c16:uniqueId val="{00000005-66B2-4CFF-8760-BD5AAD4F2B17}"/>
              </c:ext>
            </c:extLst>
          </c:dPt>
          <c:dLbls>
            <c:dLbl>
              <c:idx val="3"/>
              <c:tx>
                <c:rich>
                  <a:bodyPr/>
                  <a:lstStyle/>
                  <a:p>
                    <a:fld id="{E4494396-AC93-4E0F-AFD5-3686F21089D2}"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6B2-4CFF-8760-BD5AAD4F2B17}"/>
                </c:ext>
              </c:extLst>
            </c:dLbl>
            <c:numFmt formatCode="_(&quot;$&quot;* #,##0.0_ &quot;B&quot;;_(&quot;$&quot;* \(#,##0.00\);_(&quot;$&quot;* &quot;-&quot;??_);_(@_)" sourceLinked="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FY22</c:v>
                </c:pt>
                <c:pt idx="1">
                  <c:v>FY23</c:v>
                </c:pt>
                <c:pt idx="2">
                  <c:v>FY24</c:v>
                </c:pt>
                <c:pt idx="3">
                  <c:v>FY25 </c:v>
                </c:pt>
              </c:strCache>
            </c:strRef>
          </c:cat>
          <c:val>
            <c:numRef>
              <c:f>Sheet1!$B$2:$B$5</c:f>
              <c:numCache>
                <c:formatCode>General</c:formatCode>
                <c:ptCount val="4"/>
                <c:pt idx="0">
                  <c:v>41000000000</c:v>
                </c:pt>
                <c:pt idx="1">
                  <c:v>40300000000</c:v>
                </c:pt>
                <c:pt idx="2">
                  <c:v>39134718861</c:v>
                </c:pt>
                <c:pt idx="3">
                  <c:v>28200000000</c:v>
                </c:pt>
              </c:numCache>
            </c:numRef>
          </c:val>
          <c:extLst>
            <c:ext xmlns:c16="http://schemas.microsoft.com/office/drawing/2014/chart" uri="{C3380CC4-5D6E-409C-BE32-E72D297353CC}">
              <c16:uniqueId val="{00000000-66B2-4CFF-8760-BD5AAD4F2B17}"/>
            </c:ext>
          </c:extLst>
        </c:ser>
        <c:dLbls>
          <c:showLegendKey val="0"/>
          <c:showVal val="0"/>
          <c:showCatName val="0"/>
          <c:showSerName val="0"/>
          <c:showPercent val="0"/>
          <c:showBubbleSize val="0"/>
        </c:dLbls>
        <c:gapWidth val="8"/>
        <c:overlap val="-27"/>
        <c:axId val="1371828064"/>
        <c:axId val="1371823264"/>
      </c:barChart>
      <c:catAx>
        <c:axId val="1371828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371823264"/>
        <c:crosses val="autoZero"/>
        <c:auto val="1"/>
        <c:lblAlgn val="ctr"/>
        <c:lblOffset val="100"/>
        <c:noMultiLvlLbl val="0"/>
      </c:catAx>
      <c:valAx>
        <c:axId val="13718232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371828064"/>
        <c:crosses val="autoZero"/>
        <c:crossBetween val="between"/>
        <c:dispUnits>
          <c:builtInUnit val="billions"/>
          <c:dispUnitsLbl>
            <c:layout>
              <c:manualLayout>
                <c:xMode val="edge"/>
                <c:yMode val="edge"/>
                <c:x val="9.2211837690546819E-3"/>
                <c:y val="0.10279105086706994"/>
              </c:manualLayout>
            </c:layout>
            <c:tx>
              <c:rich>
                <a:bodyPr rot="-5400000" spcFirstLastPara="1" vertOverflow="ellipsis" vert="horz" wrap="square" anchor="ctr" anchorCtr="1"/>
                <a:lstStyle/>
                <a:p>
                  <a:pPr>
                    <a:defRPr sz="1330" b="0" i="0" u="none" strike="noStrike" kern="1200" baseline="0">
                      <a:solidFill>
                        <a:schemeClr val="bg1"/>
                      </a:solidFill>
                      <a:latin typeface="+mn-lt"/>
                      <a:ea typeface="+mn-ea"/>
                      <a:cs typeface="+mn-cs"/>
                    </a:defRPr>
                  </a:pPr>
                  <a:r>
                    <a:rPr lang="en-US"/>
                    <a:t>Total Obligations ($B)</a:t>
                  </a:r>
                </a:p>
              </c:rich>
            </c:tx>
            <c:spPr>
              <a:noFill/>
              <a:ln>
                <a:noFill/>
              </a:ln>
              <a:effectLst/>
            </c:spPr>
            <c:txPr>
              <a:bodyPr rot="-5400000" spcFirstLastPara="1" vertOverflow="ellipsis" vert="horz" wrap="square" anchor="ctr" anchorCtr="1"/>
              <a:lstStyle/>
              <a:p>
                <a:pPr>
                  <a:defRPr sz="1330" b="0" i="0" u="none" strike="noStrike" kern="1200" baseline="0">
                    <a:solidFill>
                      <a:schemeClr val="bg1"/>
                    </a:solidFill>
                    <a:latin typeface="+mn-lt"/>
                    <a:ea typeface="+mn-ea"/>
                    <a:cs typeface="+mn-cs"/>
                  </a:defRPr>
                </a:pPr>
                <a:endParaRPr lang="en-US"/>
              </a:p>
            </c:txPr>
          </c:dispUnitsLbl>
        </c:dispUnits>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'Division Performance'!$B$1</c:f>
              <c:strCache>
                <c:ptCount val="1"/>
                <c:pt idx="0">
                  <c:v>Obligations</c:v>
                </c:pt>
              </c:strCache>
            </c:strRef>
          </c:tx>
          <c:spPr>
            <a:solidFill>
              <a:schemeClr val="accent1"/>
            </a:solidFill>
            <a:ln>
              <a:noFill/>
            </a:ln>
            <a:effectLst/>
          </c:spPr>
          <c:invertIfNegative val="0"/>
          <c:dPt>
            <c:idx val="0"/>
            <c:invertIfNegative val="0"/>
            <c:bubble3D val="0"/>
            <c:spPr>
              <a:solidFill>
                <a:srgbClr val="EDCD59"/>
              </a:solidFill>
              <a:ln>
                <a:noFill/>
              </a:ln>
              <a:effectLst/>
            </c:spPr>
            <c:extLst>
              <c:ext xmlns:c16="http://schemas.microsoft.com/office/drawing/2014/chart" uri="{C3380CC4-5D6E-409C-BE32-E72D297353CC}">
                <c16:uniqueId val="{00000001-5EF3-456B-8BCE-6EB76E2C064A}"/>
              </c:ext>
            </c:extLst>
          </c:dPt>
          <c:dPt>
            <c:idx val="1"/>
            <c:invertIfNegative val="0"/>
            <c:bubble3D val="0"/>
            <c:spPr>
              <a:solidFill>
                <a:srgbClr val="1B5EA2"/>
              </a:solidFill>
              <a:ln>
                <a:noFill/>
              </a:ln>
              <a:effectLst/>
            </c:spPr>
            <c:extLst>
              <c:ext xmlns:c16="http://schemas.microsoft.com/office/drawing/2014/chart" uri="{C3380CC4-5D6E-409C-BE32-E72D297353CC}">
                <c16:uniqueId val="{00000003-5EF3-456B-8BCE-6EB76E2C064A}"/>
              </c:ext>
            </c:extLst>
          </c:dPt>
          <c:dPt>
            <c:idx val="2"/>
            <c:invertIfNegative val="0"/>
            <c:bubble3D val="0"/>
            <c:spPr>
              <a:solidFill>
                <a:srgbClr val="65666A"/>
              </a:solidFill>
              <a:ln>
                <a:noFill/>
              </a:ln>
              <a:effectLst/>
            </c:spPr>
            <c:extLst>
              <c:ext xmlns:c16="http://schemas.microsoft.com/office/drawing/2014/chart" uri="{C3380CC4-5D6E-409C-BE32-E72D297353CC}">
                <c16:uniqueId val="{00000005-5EF3-456B-8BCE-6EB76E2C064A}"/>
              </c:ext>
            </c:extLst>
          </c:dPt>
          <c:dPt>
            <c:idx val="3"/>
            <c:invertIfNegative val="0"/>
            <c:bubble3D val="0"/>
            <c:spPr>
              <a:solidFill>
                <a:srgbClr val="FFC000"/>
              </a:solidFill>
              <a:ln w="6350">
                <a:noFill/>
              </a:ln>
              <a:effectLst/>
            </c:spPr>
            <c:extLst>
              <c:ext xmlns:c16="http://schemas.microsoft.com/office/drawing/2014/chart" uri="{C3380CC4-5D6E-409C-BE32-E72D297353CC}">
                <c16:uniqueId val="{00000007-5EF3-456B-8BCE-6EB76E2C064A}"/>
              </c:ext>
            </c:extLst>
          </c:dPt>
          <c:dPt>
            <c:idx val="4"/>
            <c:invertIfNegative val="0"/>
            <c:bubble3D val="0"/>
            <c:spPr>
              <a:solidFill>
                <a:schemeClr val="tx1"/>
              </a:solidFill>
              <a:ln>
                <a:noFill/>
              </a:ln>
              <a:effectLst/>
            </c:spPr>
            <c:extLst>
              <c:ext xmlns:c16="http://schemas.microsoft.com/office/drawing/2014/chart" uri="{C3380CC4-5D6E-409C-BE32-E72D297353CC}">
                <c16:uniqueId val="{00000009-5EF3-456B-8BCE-6EB76E2C064A}"/>
              </c:ext>
            </c:extLst>
          </c:dPt>
          <c:dPt>
            <c:idx val="5"/>
            <c:invertIfNegative val="0"/>
            <c:bubble3D val="0"/>
            <c:spPr>
              <a:solidFill>
                <a:srgbClr val="0F7BC6"/>
              </a:solidFill>
              <a:ln>
                <a:noFill/>
              </a:ln>
              <a:effectLst/>
            </c:spPr>
            <c:extLst>
              <c:ext xmlns:c16="http://schemas.microsoft.com/office/drawing/2014/chart" uri="{C3380CC4-5D6E-409C-BE32-E72D297353CC}">
                <c16:uniqueId val="{0000000B-5EF3-456B-8BCE-6EB76E2C064A}"/>
              </c:ext>
            </c:extLst>
          </c:dPt>
          <c:dPt>
            <c:idx val="6"/>
            <c:invertIfNegative val="0"/>
            <c:bubble3D val="0"/>
            <c:spPr>
              <a:solidFill>
                <a:srgbClr val="144771"/>
              </a:solidFill>
              <a:ln>
                <a:noFill/>
              </a:ln>
              <a:effectLst/>
            </c:spPr>
            <c:extLst>
              <c:ext xmlns:c16="http://schemas.microsoft.com/office/drawing/2014/chart" uri="{C3380CC4-5D6E-409C-BE32-E72D297353CC}">
                <c16:uniqueId val="{0000000D-5EF3-456B-8BCE-6EB76E2C064A}"/>
              </c:ext>
            </c:extLst>
          </c:dPt>
          <c:dPt>
            <c:idx val="8"/>
            <c:invertIfNegative val="0"/>
            <c:bubble3D val="0"/>
            <c:spPr>
              <a:solidFill>
                <a:srgbClr val="C00000"/>
              </a:solidFill>
              <a:ln>
                <a:noFill/>
              </a:ln>
              <a:effectLst/>
            </c:spPr>
            <c:extLst>
              <c:ext xmlns:c16="http://schemas.microsoft.com/office/drawing/2014/chart" uri="{C3380CC4-5D6E-409C-BE32-E72D297353CC}">
                <c16:uniqueId val="{0000000F-5EF3-456B-8BCE-6EB76E2C064A}"/>
              </c:ext>
            </c:extLst>
          </c:dPt>
          <c:dPt>
            <c:idx val="9"/>
            <c:invertIfNegative val="0"/>
            <c:bubble3D val="0"/>
            <c:spPr>
              <a:solidFill>
                <a:schemeClr val="accent4">
                  <a:lumMod val="25000"/>
                </a:schemeClr>
              </a:solidFill>
              <a:ln>
                <a:noFill/>
              </a:ln>
              <a:effectLst/>
            </c:spPr>
            <c:extLst>
              <c:ext xmlns:c16="http://schemas.microsoft.com/office/drawing/2014/chart" uri="{C3380CC4-5D6E-409C-BE32-E72D297353CC}">
                <c16:uniqueId val="{00000011-5EF3-456B-8BCE-6EB76E2C064A}"/>
              </c:ext>
            </c:extLst>
          </c:dPt>
          <c:dPt>
            <c:idx val="10"/>
            <c:invertIfNegative val="0"/>
            <c:bubble3D val="0"/>
            <c:spPr>
              <a:solidFill>
                <a:schemeClr val="accent5"/>
              </a:solidFill>
              <a:ln>
                <a:noFill/>
              </a:ln>
              <a:effectLst/>
            </c:spPr>
            <c:extLst>
              <c:ext xmlns:c16="http://schemas.microsoft.com/office/drawing/2014/chart" uri="{C3380CC4-5D6E-409C-BE32-E72D297353CC}">
                <c16:uniqueId val="{00000013-5EF3-456B-8BCE-6EB76E2C064A}"/>
              </c:ext>
            </c:extLst>
          </c:dPt>
          <c:dPt>
            <c:idx val="11"/>
            <c:invertIfNegative val="0"/>
            <c:bubble3D val="0"/>
            <c:spPr>
              <a:solidFill>
                <a:srgbClr val="6A2875"/>
              </a:solidFill>
              <a:ln>
                <a:noFill/>
              </a:ln>
              <a:effectLst/>
            </c:spPr>
            <c:extLst>
              <c:ext xmlns:c16="http://schemas.microsoft.com/office/drawing/2014/chart" uri="{C3380CC4-5D6E-409C-BE32-E72D297353CC}">
                <c16:uniqueId val="{00000015-5EF3-456B-8BCE-6EB76E2C064A}"/>
              </c:ext>
            </c:extLst>
          </c:dPt>
          <c:dLbls>
            <c:numFmt formatCode="&quot;$&quot;0.0" sourceLinked="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'Division Performance'!$A$2:$A$13</c:f>
              <c:strCache>
                <c:ptCount val="12"/>
                <c:pt idx="0">
                  <c:v>CMS</c:v>
                </c:pt>
                <c:pt idx="1">
                  <c:v>CDC</c:v>
                </c:pt>
                <c:pt idx="2">
                  <c:v>NIH</c:v>
                </c:pt>
                <c:pt idx="3">
                  <c:v>IHS</c:v>
                </c:pt>
                <c:pt idx="4">
                  <c:v>FDA</c:v>
                </c:pt>
                <c:pt idx="5">
                  <c:v>ASPR</c:v>
                </c:pt>
                <c:pt idx="6">
                  <c:v>ASA</c:v>
                </c:pt>
                <c:pt idx="7">
                  <c:v>ACF</c:v>
                </c:pt>
                <c:pt idx="8">
                  <c:v>HRSA</c:v>
                </c:pt>
                <c:pt idx="9">
                  <c:v>SAMHSA</c:v>
                </c:pt>
                <c:pt idx="10">
                  <c:v>AHRQ</c:v>
                </c:pt>
                <c:pt idx="11">
                  <c:v>OIG</c:v>
                </c:pt>
              </c:strCache>
            </c:strRef>
          </c:cat>
          <c:val>
            <c:numRef>
              <c:f>'Division Performance'!$B$2:$B$13</c:f>
              <c:numCache>
                <c:formatCode>"$"#,##0_);[Red]\("$"#,##0\)</c:formatCode>
                <c:ptCount val="12"/>
                <c:pt idx="0">
                  <c:v>7880638202</c:v>
                </c:pt>
                <c:pt idx="1">
                  <c:v>7378999586</c:v>
                </c:pt>
                <c:pt idx="2">
                  <c:v>5928483183</c:v>
                </c:pt>
                <c:pt idx="3">
                  <c:v>1768399452</c:v>
                </c:pt>
                <c:pt idx="4">
                  <c:v>1437129460</c:v>
                </c:pt>
                <c:pt idx="5">
                  <c:v>1343915871</c:v>
                </c:pt>
                <c:pt idx="6">
                  <c:v>817254641</c:v>
                </c:pt>
                <c:pt idx="7">
                  <c:v>717687490</c:v>
                </c:pt>
                <c:pt idx="8">
                  <c:v>510433652</c:v>
                </c:pt>
                <c:pt idx="9">
                  <c:v>202602552</c:v>
                </c:pt>
                <c:pt idx="10">
                  <c:v>129692604</c:v>
                </c:pt>
                <c:pt idx="11">
                  <c:v>84552951</c:v>
                </c:pt>
              </c:numCache>
            </c:numRef>
          </c:val>
          <c:extLst>
            <c:ext xmlns:c16="http://schemas.microsoft.com/office/drawing/2014/chart" uri="{C3380CC4-5D6E-409C-BE32-E72D297353CC}">
              <c16:uniqueId val="{00000016-5EF3-456B-8BCE-6EB76E2C064A}"/>
            </c:ext>
          </c:extLst>
        </c:ser>
        <c:dLbls>
          <c:dLblPos val="outEnd"/>
          <c:showLegendKey val="0"/>
          <c:showVal val="1"/>
          <c:showCatName val="0"/>
          <c:showSerName val="0"/>
          <c:showPercent val="0"/>
          <c:showBubbleSize val="0"/>
        </c:dLbls>
        <c:gapWidth val="59"/>
        <c:overlap val="-27"/>
        <c:axId val="1035020671"/>
        <c:axId val="1035021631"/>
      </c:barChart>
      <c:catAx>
        <c:axId val="103502067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crossAx val="1035021631"/>
        <c:crosses val="autoZero"/>
        <c:auto val="1"/>
        <c:lblAlgn val="ctr"/>
        <c:lblOffset val="100"/>
        <c:noMultiLvlLbl val="0"/>
      </c:catAx>
      <c:valAx>
        <c:axId val="1035021631"/>
        <c:scaling>
          <c:orientation val="minMax"/>
          <c:max val="8000000000"/>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035020671"/>
        <c:crosses val="autoZero"/>
        <c:crossBetween val="between"/>
        <c:dispUnits>
          <c:builtInUnit val="billions"/>
          <c:dispUnitsLbl>
            <c:layout>
              <c:manualLayout>
                <c:xMode val="edge"/>
                <c:yMode val="edge"/>
                <c:x val="2.5375142968969918E-2"/>
                <c:y val="0.75"/>
              </c:manualLayout>
            </c:layout>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US"/>
                    <a:t>$B</a:t>
                  </a:r>
                </a:p>
              </c:rich>
            </c:tx>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dispUnitsLbl>
        </c:dispUnits>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3F4E7-4E3F-4A08-8B21-CDDECF35BBB1}" type="datetimeFigureOut">
              <a:rPr lang="en-US" smtClean="0"/>
              <a:t>3/30/2026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7B9BE-0ACD-4EBD-8218-506353381702}" type="slidenum">
              <a:rPr lang="en-US" smtClean="0"/>
              <a:t>‹#›</a:t>
            </a:fld>
            <a:endParaRPr lang="en-US"/>
          </a:p>
        </p:txBody>
      </p:sp>
    </p:spTree>
    <p:extLst>
      <p:ext uri="{BB962C8B-B14F-4D97-AF65-F5344CB8AC3E}">
        <p14:creationId xmlns:p14="http://schemas.microsoft.com/office/powerpoint/2010/main" val="63359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ms.gov/about-cms/work-us/business-resources/contract-opportunities-0"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0CEDC-6341-40A6-8EB1-5B356CFFB8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06640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0CEDC-6341-40A6-8EB1-5B356CFFB8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2715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0CEDC-6341-40A6-8EB1-5B356CFFB8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2866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0CEDC-6341-40A6-8EB1-5B356CFFB8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5492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0CEDC-6341-40A6-8EB1-5B356CFFB8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4329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B3A4C-6579-C4BC-E45D-1E608901B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57E9E-A4A8-D7AC-B737-F866594513E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8E5FE47-F643-AB24-C320-3BC21CCDFE74}"/>
              </a:ext>
            </a:extLst>
          </p:cNvPr>
          <p:cNvSpPr>
            <a:spLocks noGrp="1"/>
          </p:cNvSpPr>
          <p:nvPr>
            <p:ph type="body" idx="1"/>
          </p:nvPr>
        </p:nvSpPr>
        <p:spPr/>
        <p:txBody>
          <a:bodyPr/>
          <a:lstStyle/>
          <a:p>
            <a:r>
              <a:rPr lang="en-US" dirty="0"/>
              <a:t>Link URL's</a:t>
            </a:r>
          </a:p>
          <a:p>
            <a:pPr marL="171450" indent="-171450">
              <a:buFont typeface="Arial" panose="020B0604020202020204" pitchFamily="34" charset="0"/>
              <a:buChar char="•"/>
            </a:pPr>
            <a:r>
              <a:rPr lang="en-US" dirty="0"/>
              <a:t>https://nam10.safelinks.protection.outlook.com/?url=https%3A%2F%2Fwww.federalregister.gov%2Fdocuments%2F2025%2F02%2F14%2F2025-02762%2Fimplementing-the-presidents-department-of-government-efficiency-workforce-optimization-initiative&amp;data=05%7C02%7Cjlitvack%40guidehouse.com%7Cdf6eeb7fe8814aa5080208dda789a921%7C4ee48f43e15d4f4aad55d0990aac660e%7C0%7C0%7C638850932140383534%7CUnknown%7CTWFpbGZsb3d8eyJFbXB0eU1hcGkiOnRydWUsIlYiOiIwLjAuMDAwMCIsIlAiOiJXaW4zMiIsIkFOIjoiTWFpbCIsIldUIjoyfQ%3D%3D%7C0%7C%7C%7C&amp;sdata=d9BcJ6V1DShgy%2FTyBJ4GdQEOadDx8USXGIGSsYN0LDI%3D&amp;reserved=0</a:t>
            </a:r>
          </a:p>
          <a:p>
            <a:pPr marL="171450" indent="-171450">
              <a:buFont typeface="Arial" panose="020B0604020202020204" pitchFamily="34" charset="0"/>
              <a:buChar char="•"/>
            </a:pPr>
            <a:r>
              <a:rPr lang="en-US" dirty="0"/>
              <a:t>https://nam10.safelinks.protection.outlook.com/?url=https%3A%2F%2Fwww.federalregister.gov%2Fdocuments%2F2025%2F03%2F03%2F2025-03527%2Fimplementing-the-presidents-department-of-government-efficiency-cost-efficiency-initiative%23page-&amp;data=05%7C02%7Cjlitvack%40guidehouse.com%7Cdf6eeb7fe8814aa5080208dda789a921%7C4ee48f43e15d4f4aad55d0990aac660e%7C0%7C0%7C638850932140397048%7CUnknown%7CTWFpbGZsb3d8eyJFbXB0eU1hcGkiOnRydWUsIlYiOiIwLjAuMDAwMCIsIlAiOiJXaW4zMiIsIkFOIjoiTWFpbCIsIldUIjoyfQ%3D%3D%7C0%7C%7C%7C&amp;sdata=6F5YIIH89OqxY0Jx9mK3g1Id%2Bdu25rs927hrGQDSv1Q%3D&amp;reserved=0</a:t>
            </a:r>
          </a:p>
          <a:p>
            <a:pPr marL="171450" indent="-171450">
              <a:buFont typeface="Arial" panose="020B0604020202020204" pitchFamily="34" charset="0"/>
              <a:buChar char="•"/>
            </a:pPr>
            <a:r>
              <a:rPr lang="en-US" dirty="0"/>
              <a:t>https://www.whitehouse.gov/presidential-actions/2025/03/eliminating-waste-and-saving-taxpayer-dollars-by-consolidating-procurement/</a:t>
            </a:r>
          </a:p>
          <a:p>
            <a:pPr marL="171450" indent="-171450">
              <a:buFont typeface="Arial" panose="020B0604020202020204" pitchFamily="34" charset="0"/>
              <a:buChar char="•"/>
            </a:pPr>
            <a:r>
              <a:rPr lang="en-US" dirty="0"/>
              <a:t>https://nam10.safelinks.protection.outlook.com/?url=https%3A%2F%2Fwww.federalregister.gov%2Fdocuments%2F2025%2F04%2F18%2F2025-06835%2Fensuring-commercial-cost-effective-solutions-in-federal-contracts%23page-&amp;data=05%7C02%7Cjlitvack%40guidehouse.com%7Cdf6eeb7fe8814aa5080208dda789a921%7C4ee48f43e15d4f4aad55d0990aac660e%7C0%7C0%7C638850932140407750%7CUnknown%7CTWFpbGZsb3d8eyJFbXB0eU1hcGkiOnRydWUsIlYiOiIwLjAuMDAwMCIsIlAiOiJXaW4zMiIsIkFOIjoiTWFpbCIsIldUIjoyfQ%3D%3D%7C0%7C%7C%7C&amp;sdata=tPlduhx5KcpeXbt41ad5faJF86xmDWdeVYl%2B1gS8s%2Fs%3D&amp;reserved=0</a:t>
            </a:r>
          </a:p>
          <a:p>
            <a:pPr marL="171450" indent="-171450">
              <a:buFont typeface="Arial" panose="020B0604020202020204" pitchFamily="34" charset="0"/>
              <a:buChar char="•"/>
            </a:pPr>
            <a:r>
              <a:rPr lang="en-US" dirty="0"/>
              <a:t>https://nam10.safelinks.protection.outlook.com/?url=https%3A%2F%2Fwww.federalregister.gov%2Fdocuments%2F2025%2F04%2F18%2F2025-06839%2Frestoring-common-sense-to-federal-procurement%23page-&amp;data=05%7C02%7Cjlitvack%40guidehouse.com%7Cdf6eeb7fe8814aa5080208dda789a921%7C4ee48f43e15d4f4aad55d0990aac660e%7C0%7C0%7C638850932140418848%7CUnknown%7CTWFpbGZsb3d8eyJFbXB0eU1hcGkiOnRydWUsIlYiOiIwLjAuMDAwMCIsIlAiOiJXaW4zMiIsIkFOIjoiTWFpbCIsIldUIjoyfQ%3D%3D%7C0%7C%7C%7C&amp;sdata=N%2BWk7zvgr0H9djOa33aTvMKbG6uK6UDRqQcpMun4VlU%3D&amp;reserved=0</a:t>
            </a:r>
          </a:p>
        </p:txBody>
      </p:sp>
      <p:sp>
        <p:nvSpPr>
          <p:cNvPr id="4" name="Slide Number Placeholder 3">
            <a:extLst>
              <a:ext uri="{FF2B5EF4-FFF2-40B4-BE49-F238E27FC236}">
                <a16:creationId xmlns:a16="http://schemas.microsoft.com/office/drawing/2014/main" id="{13E5B8D8-B662-9BBC-0504-312576A5FBC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897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FB1F1-0A46-6A73-1441-9098DCE0A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6D6099-CF28-DAF6-DE4C-53FE240CB95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361FE13-21C9-8559-3287-78982F4A3DFC}"/>
              </a:ext>
            </a:extLst>
          </p:cNvPr>
          <p:cNvSpPr>
            <a:spLocks noGrp="1"/>
          </p:cNvSpPr>
          <p:nvPr>
            <p:ph type="body" idx="1"/>
          </p:nvPr>
        </p:nvSpPr>
        <p:spPr/>
        <p:txBody>
          <a:bodyPr/>
          <a:lstStyle/>
          <a:p>
            <a:r>
              <a:rPr lang="en-US" dirty="0"/>
              <a:t>Link URL’s</a:t>
            </a:r>
          </a:p>
          <a:p>
            <a:pPr marL="171450" indent="-171450">
              <a:buFont typeface="Arial" panose="020B0604020202020204" pitchFamily="34" charset="0"/>
              <a:buChar char="•"/>
            </a:pPr>
            <a:r>
              <a:rPr lang="en-US" dirty="0"/>
              <a:t>https://nam10.safelinks.protection.outlook.com/?url=https%3A%2F%2Fwww.federalregister.gov%2Fdocuments%2F2025%2F02%2F14%2F2025-02762%2Fimplementing-the-presidents-department-of-government-efficiency-workforce-optimization-initiative&amp;data=05%7C02%7Cjlitvack%40guidehouse.com%7Cdf6eeb7fe8814aa5080208dda789a921%7C4ee48f43e15d4f4aad55d0990aac660e%7C0%7C0%7C638850932140383534%7CUnknown%7CTWFpbGZsb3d8eyJFbXB0eU1hcGkiOnRydWUsIlYiOiIwLjAuMDAwMCIsIlAiOiJXaW4zMiIsIkFOIjoiTWFpbCIsIldUIjoyfQ%3D%3D%7C0%7C%7C%7C&amp;sdata=d9BcJ6V1DShgy%2FTyBJ4GdQEOadDx8USXGIGSsYN0LDI%3D&amp;reserved=0</a:t>
            </a:r>
          </a:p>
        </p:txBody>
      </p:sp>
      <p:sp>
        <p:nvSpPr>
          <p:cNvPr id="4" name="Slide Number Placeholder 3">
            <a:extLst>
              <a:ext uri="{FF2B5EF4-FFF2-40B4-BE49-F238E27FC236}">
                <a16:creationId xmlns:a16="http://schemas.microsoft.com/office/drawing/2014/main" id="{4969512F-84C1-4907-8567-AE4DE37984D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1761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4C667-5646-74FC-6D11-BA2FB6F952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B9F88-C2AB-7285-98A8-3E13D66A8E4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E4BF68B-40B1-DD47-F7CC-F7340A54A0D8}"/>
              </a:ext>
            </a:extLst>
          </p:cNvPr>
          <p:cNvSpPr>
            <a:spLocks noGrp="1"/>
          </p:cNvSpPr>
          <p:nvPr>
            <p:ph type="body" idx="1"/>
          </p:nvPr>
        </p:nvSpPr>
        <p:spPr/>
        <p:txBody>
          <a:bodyPr/>
          <a:lstStyle/>
          <a:p>
            <a:r>
              <a:rPr lang="en-US" dirty="0"/>
              <a:t>Link URL’s</a:t>
            </a:r>
          </a:p>
          <a:p>
            <a:pPr marL="171450" indent="-171450">
              <a:buFont typeface="Arial" panose="020B0604020202020204" pitchFamily="34" charset="0"/>
              <a:buChar char="•"/>
            </a:pPr>
            <a:r>
              <a:rPr lang="en-US" dirty="0"/>
              <a:t>https://nam10.safelinks.protection.outlook.com/?url=https%3A%2F%2Fwww.federalregister.gov%2Fdocuments%2F2025%2F02%2F14%2F2025-02762%2Fimplementing-the-presidents-department-of-government-efficiency-workforce-optimization-initiative&amp;data=05%7C02%7Cjlitvack%40guidehouse.com%7Cdf6eeb7fe8814aa5080208dda789a921%7C4ee48f43e15d4f4aad55d0990aac660e%7C0%7C0%7C638850932140383534%7CUnknown%7CTWFpbGZsb3d8eyJFbXB0eU1hcGkiOnRydWUsIlYiOiIwLjAuMDAwMCIsIlAiOiJXaW4zMiIsIkFOIjoiTWFpbCIsIldUIjoyfQ%3D%3D%7C0%7C%7C%7C&amp;sdata=d9BcJ6V1DShgy%2FTyBJ4GdQEOadDx8USXGIGSsYN0LDI%3D&amp;reserved=0</a:t>
            </a:r>
          </a:p>
        </p:txBody>
      </p:sp>
      <p:sp>
        <p:nvSpPr>
          <p:cNvPr id="4" name="Slide Number Placeholder 3">
            <a:extLst>
              <a:ext uri="{FF2B5EF4-FFF2-40B4-BE49-F238E27FC236}">
                <a16:creationId xmlns:a16="http://schemas.microsoft.com/office/drawing/2014/main" id="{AA3E3DE4-F40D-B3E3-23C0-7A91409EC6D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8198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2F724-B3F6-9336-3AA5-3340E7F44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0F7AF8-D03C-FCCF-574E-717E2087D99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883BDFE-59A6-1FD2-28EC-1767C3C70438}"/>
              </a:ext>
            </a:extLst>
          </p:cNvPr>
          <p:cNvSpPr>
            <a:spLocks noGrp="1"/>
          </p:cNvSpPr>
          <p:nvPr>
            <p:ph type="body" idx="1"/>
          </p:nvPr>
        </p:nvSpPr>
        <p:spPr/>
        <p:txBody>
          <a:bodyPr/>
          <a:lstStyle/>
          <a:p>
            <a:r>
              <a:rPr lang="en-US" dirty="0"/>
              <a:t>Link URL’s</a:t>
            </a:r>
          </a:p>
          <a:p>
            <a:pPr marL="171450" indent="-171450">
              <a:buFont typeface="Arial" panose="020B0604020202020204" pitchFamily="34" charset="0"/>
              <a:buChar char="•"/>
            </a:pPr>
            <a:r>
              <a:rPr lang="en-US" dirty="0"/>
              <a:t>https://nam10.safelinks.protection.outlook.com/?url=https%3A%2F%2Fwww.federalregister.gov%2Fdocuments%2F2025%2F03%2F03%2F2025-03527%2Fimplementing-the-presidents-department-of-government-efficiency-cost-efficiency-initiative%23page-&amp;data=05%7C02%7Cjlitvack%40guidehouse.com%7Cdf6eeb7fe8814aa5080208dda789a921%7C4ee48f43e15d4f4aad55d0990aac660e%7C0%7C0%7C638850932140397048%7CUnknown%7CTWFpbGZsb3d8eyJFbXB0eU1hcGkiOnRydWUsIlYiOiIwLjAuMDAwMCIsIlAiOiJXaW4zMiIsIkFOIjoiTWFpbCIsIldUIjoyfQ%3D%3D%7C0%7C%7C%7C&amp;sdata=6F5YIIH89OqxY0Jx9mK3g1Id%2Bdu25rs927hrGQDSv1Q%3D&amp;reserved=0</a:t>
            </a:r>
          </a:p>
        </p:txBody>
      </p:sp>
      <p:sp>
        <p:nvSpPr>
          <p:cNvPr id="4" name="Slide Number Placeholder 3">
            <a:extLst>
              <a:ext uri="{FF2B5EF4-FFF2-40B4-BE49-F238E27FC236}">
                <a16:creationId xmlns:a16="http://schemas.microsoft.com/office/drawing/2014/main" id="{067607DD-3E56-19B7-4833-9550C3F670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3475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D6CDC-E9C7-D08A-A025-B89DB7508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54C12-46BD-7F79-6449-3B7973C6A1B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833B1FD-A832-A7A1-A50A-4A37BDC2C956}"/>
              </a:ext>
            </a:extLst>
          </p:cNvPr>
          <p:cNvSpPr>
            <a:spLocks noGrp="1"/>
          </p:cNvSpPr>
          <p:nvPr>
            <p:ph type="body" idx="1"/>
          </p:nvPr>
        </p:nvSpPr>
        <p:spPr/>
        <p:txBody>
          <a:bodyPr/>
          <a:lstStyle/>
          <a:p>
            <a:r>
              <a:rPr lang="en-US" dirty="0"/>
              <a:t>Link URL’s</a:t>
            </a:r>
          </a:p>
          <a:p>
            <a:pPr marL="171450" indent="-171450">
              <a:buFont typeface="Arial" panose="020B0604020202020204" pitchFamily="34" charset="0"/>
              <a:buChar char="•"/>
            </a:pPr>
            <a:r>
              <a:rPr lang="en-US" dirty="0"/>
              <a:t>https://www.whitehouse.gov/presidential-actions/2025/03/eliminating-waste-and-saving-taxpayer-dollars-by-consolidating-procurement/</a:t>
            </a:r>
          </a:p>
        </p:txBody>
      </p:sp>
      <p:sp>
        <p:nvSpPr>
          <p:cNvPr id="4" name="Slide Number Placeholder 3">
            <a:extLst>
              <a:ext uri="{FF2B5EF4-FFF2-40B4-BE49-F238E27FC236}">
                <a16:creationId xmlns:a16="http://schemas.microsoft.com/office/drawing/2014/main" id="{0EC2C0EB-4FC2-890C-D53A-54F17BA570D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4453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B82E7-B4BC-B559-B0FD-9CAF406EC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375CD5-2417-11FB-75F2-DADB1A43DAF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12B90CB-9EEC-8645-82B9-05D7D2121F17}"/>
              </a:ext>
            </a:extLst>
          </p:cNvPr>
          <p:cNvSpPr>
            <a:spLocks noGrp="1"/>
          </p:cNvSpPr>
          <p:nvPr>
            <p:ph type="body" idx="1"/>
          </p:nvPr>
        </p:nvSpPr>
        <p:spPr/>
        <p:txBody>
          <a:bodyPr/>
          <a:lstStyle/>
          <a:p>
            <a:r>
              <a:rPr lang="en-US" dirty="0"/>
              <a:t>Link URL’s</a:t>
            </a:r>
          </a:p>
          <a:p>
            <a:pPr marL="171450" indent="-171450">
              <a:buFont typeface="Arial" panose="020B0604020202020204" pitchFamily="34" charset="0"/>
              <a:buChar char="•"/>
            </a:pPr>
            <a:r>
              <a:rPr lang="en-US" dirty="0"/>
              <a:t>https://nam10.safelinks.protection.outlook.com/?url=https%3A%2F%2Fwww.federalregister.gov%2Fdocuments%2F2025%2F04%2F18%2F2025-06835%2Fensuring-commercial-cost-effective-solutions-in-federal-contracts%23page-&amp;data=05%7C02%7Cjlitvack%40guidehouse.com%7Cdf6eeb7fe8814aa5080208dda789a921%7C4ee48f43e15d4f4aad55d0990aac660e%7C0%7C0%7C638850932140407750%7CUnknown%7CTWFpbGZsb3d8eyJFbXB0eU1hcGkiOnRydWUsIlYiOiIwLjAuMDAwMCIsIlAiOiJXaW4zMiIsIkFOIjoiTWFpbCIsIldUIjoyfQ%3D%3D%7C0%7C%7C%7C&amp;sdata=tPlduhx5KcpeXbt41ad5faJF86xmDWdeVYl%2B1gS8s%2Fs%3D&amp;reserved=0</a:t>
            </a:r>
          </a:p>
        </p:txBody>
      </p:sp>
      <p:sp>
        <p:nvSpPr>
          <p:cNvPr id="4" name="Slide Number Placeholder 3">
            <a:extLst>
              <a:ext uri="{FF2B5EF4-FFF2-40B4-BE49-F238E27FC236}">
                <a16:creationId xmlns:a16="http://schemas.microsoft.com/office/drawing/2014/main" id="{4430193A-7CDD-6E75-CEBC-FC38D443F6F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1614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LID4096"/>
          </a:p>
        </p:txBody>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D8450-F236-4F0E-93F6-E8CD1C0CF6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957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7C25D-4470-D02E-FD89-E6F47E7230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D88AA2-E283-FFAB-F6B0-0CEA748D0BC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5FDB804-8A30-0BA1-EB3D-D0C91B948343}"/>
              </a:ext>
            </a:extLst>
          </p:cNvPr>
          <p:cNvSpPr>
            <a:spLocks noGrp="1"/>
          </p:cNvSpPr>
          <p:nvPr>
            <p:ph type="body" idx="1"/>
          </p:nvPr>
        </p:nvSpPr>
        <p:spPr/>
        <p:txBody>
          <a:bodyPr/>
          <a:lstStyle/>
          <a:p>
            <a:r>
              <a:rPr lang="en-US" dirty="0"/>
              <a:t>Link URL’s</a:t>
            </a:r>
          </a:p>
          <a:p>
            <a:pPr marL="171450" indent="-171450">
              <a:buFont typeface="Arial" panose="020B0604020202020204" pitchFamily="34" charset="0"/>
              <a:buChar char="•"/>
            </a:pPr>
            <a:r>
              <a:rPr lang="en-US" dirty="0"/>
              <a:t>https://nam10.safelinks.protection.outlook.com/?url=https%3A%2F%2Fwww.federalregister.gov%2Fdocuments%2F2025%2F04%2F18%2F2025-06839%2Frestoring-common-sense-to-federal-procurement%23page-&amp;data=05%7C02%7Cjlitvack%40guidehouse.com%7Cdf6eeb7fe8814aa5080208dda789a921%7C4ee48f43e15d4f4aad55d0990aac660e%7C0%7C0%7C638850932140418848%7CUnknown%7CTWFpbGZsb3d8eyJFbXB0eU1hcGkiOnRydWUsIlYiOiIwLjAuMDAwMCIsIlAiOiJXaW4zMiIsIkFOIjoiTWFpbCIsIldUIjoyfQ%3D%3D%7C0%7C%7C%7C&amp;sdata=N%2BWk7zvgr0H9djOa33aTvMKbG6uK6UDRqQcpMun4VlU%3D&amp;reserved=0</a:t>
            </a:r>
          </a:p>
        </p:txBody>
      </p:sp>
      <p:sp>
        <p:nvSpPr>
          <p:cNvPr id="4" name="Slide Number Placeholder 3">
            <a:extLst>
              <a:ext uri="{FF2B5EF4-FFF2-40B4-BE49-F238E27FC236}">
                <a16:creationId xmlns:a16="http://schemas.microsoft.com/office/drawing/2014/main" id="{7CD0D1F7-1538-A700-FD85-CFC67AB425E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DD572C-0642-445C-95EA-9BF60C5DC7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8876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0CEDC-6341-40A6-8EB1-5B356CFFB8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5885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0CEDC-6341-40A6-8EB1-5B356CFFB8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762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0CEDC-6341-40A6-8EB1-5B356CFFB8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5046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0CEDC-6341-40A6-8EB1-5B356CFFB8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6105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0CEDC-6341-40A6-8EB1-5B356CFFB8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634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0CEDC-6341-40A6-8EB1-5B356CFFB8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3922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BE46E-EB31-4D03-AEE3-D498C49070DA}" type="slidenum">
              <a:rPr kumimoji="0" lang="LID4096"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LID4096"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2220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9EC51-2F2A-D315-54C3-117404430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1A0CC-A5CA-7146-4860-0E00550CD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8E6D32-DE77-634B-C992-61F48F0AAC28}"/>
              </a:ext>
            </a:extLst>
          </p:cNvPr>
          <p:cNvSpPr>
            <a:spLocks noGrp="1"/>
          </p:cNvSpPr>
          <p:nvPr>
            <p:ph type="body" idx="1"/>
          </p:nvPr>
        </p:nvSpPr>
        <p:spPr/>
        <p:txBody>
          <a:bodyPr/>
          <a:lstStyle/>
          <a:p>
            <a:endParaRPr lang="en-US" dirty="0">
              <a:sym typeface="Wingdings" panose="05000000000000000000" pitchFamily="2" charset="2"/>
            </a:endParaRPr>
          </a:p>
        </p:txBody>
      </p:sp>
      <p:sp>
        <p:nvSpPr>
          <p:cNvPr id="4" name="Slide Number Placeholder 3">
            <a:extLst>
              <a:ext uri="{FF2B5EF4-FFF2-40B4-BE49-F238E27FC236}">
                <a16:creationId xmlns:a16="http://schemas.microsoft.com/office/drawing/2014/main" id="{6499850B-7078-14D2-38FF-1376BAD820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843C5-0A55-4FF1-9F1A-58CC796962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5410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4D582-795B-2625-D9A0-44D1C0DE0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52DE1-F76D-32C6-9DBE-88EA76CC70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F19F9-5159-5B52-F80B-614A42826751}"/>
              </a:ext>
            </a:extLst>
          </p:cNvPr>
          <p:cNvSpPr>
            <a:spLocks noGrp="1"/>
          </p:cNvSpPr>
          <p:nvPr>
            <p:ph type="body" idx="1"/>
          </p:nvPr>
        </p:nvSpPr>
        <p:spPr/>
        <p:txBody>
          <a:bodyPr/>
          <a:lstStyle/>
          <a:p>
            <a:endParaRPr lang="en-US" dirty="0">
              <a:sym typeface="Wingdings" panose="05000000000000000000" pitchFamily="2" charset="2"/>
            </a:endParaRPr>
          </a:p>
        </p:txBody>
      </p:sp>
      <p:sp>
        <p:nvSpPr>
          <p:cNvPr id="4" name="Slide Number Placeholder 3">
            <a:extLst>
              <a:ext uri="{FF2B5EF4-FFF2-40B4-BE49-F238E27FC236}">
                <a16:creationId xmlns:a16="http://schemas.microsoft.com/office/drawing/2014/main" id="{297D938B-4C4C-D09C-0020-6542FBF30D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843C5-0A55-4FF1-9F1A-58CC796962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5172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0CEDC-6341-40A6-8EB1-5B356CFFB8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8343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EB810-CDF1-A4C0-0CB1-19F72F934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B313F-C2F7-EE3C-D5DE-2713A40FE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CEADE4-3E01-65EB-692D-705440CE2C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A11562-7237-25E4-0B81-EECD6F54098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89E7E8-36E4-467C-8300-85BCF6933FB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1655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A4E16-E750-6961-898A-1E0A4F855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8CA18-6C4E-DEEA-CD4D-41165B7B14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D461E2-3D97-D60A-35FE-DE4BABE751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6DE319-B384-2F98-B9C1-E4DD866B95D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89E7E8-36E4-467C-8300-85BCF6933FB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705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C7AB-0A52-3CE4-BEF1-6344C7F10F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A2D09-CEC2-69D9-D849-49B465DB60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2B0EEB-64FA-2565-7803-A488ED00C30B}"/>
              </a:ext>
            </a:extLst>
          </p:cNvPr>
          <p:cNvSpPr>
            <a:spLocks noGrp="1"/>
          </p:cNvSpPr>
          <p:nvPr>
            <p:ph type="body" idx="1"/>
          </p:nvPr>
        </p:nvSpPr>
        <p:spPr/>
        <p:txBody>
          <a:bodyPr/>
          <a:lstStyle/>
          <a:p>
            <a:r>
              <a:rPr lang="en-US" dirty="0"/>
              <a:t>Tags: text, events,</a:t>
            </a:r>
            <a:r>
              <a:rPr lang="en-US" baseline="0" dirty="0"/>
              <a:t> calendar </a:t>
            </a:r>
            <a:endParaRPr lang="en-US" dirty="0"/>
          </a:p>
        </p:txBody>
      </p:sp>
      <p:sp>
        <p:nvSpPr>
          <p:cNvPr id="4" name="Slide Number Placeholder 3">
            <a:extLst>
              <a:ext uri="{FF2B5EF4-FFF2-40B4-BE49-F238E27FC236}">
                <a16:creationId xmlns:a16="http://schemas.microsoft.com/office/drawing/2014/main" id="{D557460F-6419-6A7D-7ABE-5104454B832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89E7E8-36E4-467C-8300-85BCF6933FB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3079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1510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965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7260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3197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3503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380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796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0CEDC-6341-40A6-8EB1-5B356CFFB8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07436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9CB68-B097-D18D-78E0-463A40A52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214C7-0EF6-2EF5-40A0-F22B14939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5E53C9-55A0-87E4-2655-9D032312FC85}"/>
              </a:ext>
            </a:extLst>
          </p:cNvPr>
          <p:cNvSpPr>
            <a:spLocks noGrp="1"/>
          </p:cNvSpPr>
          <p:nvPr>
            <p:ph type="body" idx="1"/>
          </p:nvPr>
        </p:nvSpPr>
        <p:spPr/>
        <p:txBody>
          <a:bodyPr/>
          <a:lstStyle/>
          <a:p>
            <a:r>
              <a:rPr lang="en-US" dirty="0"/>
              <a:t>Link URL</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bg1"/>
                </a:solidFill>
                <a:hlinkClick r:id="rId3">
                  <a:extLst>
                    <a:ext uri="{A12FA001-AC4F-418D-AE19-62706E023703}">
                      <ahyp:hlinkClr xmlns:ahyp="http://schemas.microsoft.com/office/drawing/2018/hyperlinkcolor" val="tx"/>
                    </a:ext>
                  </a:extLst>
                </a:hlinkClick>
              </a:rPr>
              <a:t>https://www.cms.gov/about-cms/work-us/business-resources/contract-opportunities-0</a:t>
            </a:r>
            <a:endParaRPr lang="en-US" dirty="0">
              <a:solidFill>
                <a:schemeClr val="bg1"/>
              </a:solidFill>
            </a:endParaRPr>
          </a:p>
          <a:p>
            <a:endParaRPr lang="en-US" dirty="0"/>
          </a:p>
        </p:txBody>
      </p:sp>
      <p:sp>
        <p:nvSpPr>
          <p:cNvPr id="4" name="Slide Number Placeholder 3">
            <a:extLst>
              <a:ext uri="{FF2B5EF4-FFF2-40B4-BE49-F238E27FC236}">
                <a16:creationId xmlns:a16="http://schemas.microsoft.com/office/drawing/2014/main" id="{AB2AB2DF-3755-8521-D648-5877593B4945}"/>
              </a:ext>
            </a:extLst>
          </p:cNvPr>
          <p:cNvSpPr>
            <a:spLocks noGrp="1"/>
          </p:cNvSpPr>
          <p:nvPr>
            <p:ph type="sldNum" sz="quarter" idx="5"/>
          </p:nvPr>
        </p:nvSpPr>
        <p:spPr/>
        <p:txBody>
          <a:bodyPr/>
          <a:lstStyle/>
          <a:p>
            <a:fld id="{A32F4037-46CC-6045-BE7A-CA09502B4830}" type="slidenum">
              <a:rPr lang="en-US" smtClean="0"/>
              <a:t>57</a:t>
            </a:fld>
            <a:endParaRPr lang="en-US" dirty="0"/>
          </a:p>
        </p:txBody>
      </p:sp>
    </p:spTree>
    <p:extLst>
      <p:ext uri="{BB962C8B-B14F-4D97-AF65-F5344CB8AC3E}">
        <p14:creationId xmlns:p14="http://schemas.microsoft.com/office/powerpoint/2010/main" val="32447640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560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5766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7306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1815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7172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1091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4140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9585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15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0CEDC-6341-40A6-8EB1-5B356CFFB8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01328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5326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9583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4686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2100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4262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777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5477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F89F9-82DD-DF4B-81AA-4DF8BCE93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9B9BB-825B-5941-66F8-A2E99358F7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AAC900-BB77-01F5-7642-D624813F6E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DFC42A-91FB-6413-C9A8-23596419669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6508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19A6B-C77A-0FDF-3130-782968B2C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CF201-1408-CC8B-45AF-8FDB3CEF92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4BE87-A879-110F-FB99-CE1A394958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F8644C-B81F-9E6D-179C-02E8A002A5D0}"/>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4721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348A9-E5D3-EBF0-BE60-81A8923DB0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79200-5D0F-7F69-E71E-B043EB9B10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929F6-5FEB-EEF4-817C-09D8898D20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0DB6D2-9BC5-073C-858B-22339365B100}"/>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146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0CEDC-6341-40A6-8EB1-5B356CFFB8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90825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0443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2F4037-46CC-6045-BE7A-CA09502B4830}" type="slidenum">
              <a:rPr lang="en-US" smtClean="0"/>
              <a:t>87</a:t>
            </a:fld>
            <a:endParaRPr lang="en-US"/>
          </a:p>
        </p:txBody>
      </p:sp>
    </p:spTree>
    <p:extLst>
      <p:ext uri="{BB962C8B-B14F-4D97-AF65-F5344CB8AC3E}">
        <p14:creationId xmlns:p14="http://schemas.microsoft.com/office/powerpoint/2010/main" val="11107555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A3680-4724-E350-4403-0A1212CE4A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59698-4E08-B5DB-8D55-AAA7BD0DDA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0E2B7-8601-8A5D-8057-EE0DB238EE80}"/>
              </a:ext>
            </a:extLst>
          </p:cNvPr>
          <p:cNvSpPr>
            <a:spLocks noGrp="1"/>
          </p:cNvSpPr>
          <p:nvPr>
            <p:ph type="body" idx="1"/>
          </p:nvPr>
        </p:nvSpPr>
        <p:spPr/>
        <p:txBody>
          <a:bodyPr/>
          <a:lstStyle/>
          <a:p>
            <a:r>
              <a:rPr lang="en-US" dirty="0"/>
              <a:t>It is safe to say it has been a roller coaster of a year with a lot of changes, many of which are in the contract/acquisition space so if these topics interest you, you are in the right session.</a:t>
            </a:r>
          </a:p>
        </p:txBody>
      </p:sp>
      <p:sp>
        <p:nvSpPr>
          <p:cNvPr id="4" name="Slide Number Placeholder 3">
            <a:extLst>
              <a:ext uri="{FF2B5EF4-FFF2-40B4-BE49-F238E27FC236}">
                <a16:creationId xmlns:a16="http://schemas.microsoft.com/office/drawing/2014/main" id="{206F05D9-8F4E-A511-344E-5A98A903AAD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003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6B865-57F6-329A-5799-5A585DC0D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68ED4-8A84-9BE4-D126-A13BEBAEA3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FD3662-53BD-05FE-3C95-5D8A966477FC}"/>
              </a:ext>
            </a:extLst>
          </p:cNvPr>
          <p:cNvSpPr>
            <a:spLocks noGrp="1"/>
          </p:cNvSpPr>
          <p:nvPr>
            <p:ph type="body" idx="1"/>
          </p:nvPr>
        </p:nvSpPr>
        <p:spPr/>
        <p:txBody>
          <a:bodyPr/>
          <a:lstStyle/>
          <a:p>
            <a:r>
              <a:rPr lang="en-US" dirty="0"/>
              <a:t>My thoughts are to level set what the COR Main Responsibilities are according to contracting rules.</a:t>
            </a:r>
          </a:p>
        </p:txBody>
      </p:sp>
      <p:sp>
        <p:nvSpPr>
          <p:cNvPr id="4" name="Slide Number Placeholder 3">
            <a:extLst>
              <a:ext uri="{FF2B5EF4-FFF2-40B4-BE49-F238E27FC236}">
                <a16:creationId xmlns:a16="http://schemas.microsoft.com/office/drawing/2014/main" id="{352F11AA-D75D-03B2-8D66-62180DE77C6A}"/>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4523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2F4037-46CC-6045-BE7A-CA09502B4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2681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2F4037-46CC-6045-BE7A-CA09502B4830}" type="slidenum">
              <a:rPr lang="en-US" smtClean="0"/>
              <a:t>111</a:t>
            </a:fld>
            <a:endParaRPr lang="en-US"/>
          </a:p>
        </p:txBody>
      </p:sp>
    </p:spTree>
    <p:extLst>
      <p:ext uri="{BB962C8B-B14F-4D97-AF65-F5344CB8AC3E}">
        <p14:creationId xmlns:p14="http://schemas.microsoft.com/office/powerpoint/2010/main" val="17239265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2F4037-46CC-6045-BE7A-CA09502B4830}" type="slidenum">
              <a:rPr lang="en-US" smtClean="0"/>
              <a:t>112</a:t>
            </a:fld>
            <a:endParaRPr lang="en-US"/>
          </a:p>
        </p:txBody>
      </p:sp>
    </p:spTree>
    <p:extLst>
      <p:ext uri="{BB962C8B-B14F-4D97-AF65-F5344CB8AC3E}">
        <p14:creationId xmlns:p14="http://schemas.microsoft.com/office/powerpoint/2010/main" val="4388739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2F4037-46CC-6045-BE7A-CA09502B4830}" type="slidenum">
              <a:rPr lang="en-US" smtClean="0"/>
              <a:t>113</a:t>
            </a:fld>
            <a:endParaRPr lang="en-US"/>
          </a:p>
        </p:txBody>
      </p:sp>
    </p:spTree>
    <p:extLst>
      <p:ext uri="{BB962C8B-B14F-4D97-AF65-F5344CB8AC3E}">
        <p14:creationId xmlns:p14="http://schemas.microsoft.com/office/powerpoint/2010/main" val="28314775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2F4037-46CC-6045-BE7A-CA09502B4830}" type="slidenum">
              <a:rPr lang="en-US" smtClean="0"/>
              <a:t>114</a:t>
            </a:fld>
            <a:endParaRPr lang="en-US"/>
          </a:p>
        </p:txBody>
      </p:sp>
    </p:spTree>
    <p:extLst>
      <p:ext uri="{BB962C8B-B14F-4D97-AF65-F5344CB8AC3E}">
        <p14:creationId xmlns:p14="http://schemas.microsoft.com/office/powerpoint/2010/main" val="35955749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2F4037-46CC-6045-BE7A-CA09502B4830}" type="slidenum">
              <a:rPr lang="en-US" smtClean="0"/>
              <a:t>115</a:t>
            </a:fld>
            <a:endParaRPr lang="en-US"/>
          </a:p>
        </p:txBody>
      </p:sp>
    </p:spTree>
    <p:extLst>
      <p:ext uri="{BB962C8B-B14F-4D97-AF65-F5344CB8AC3E}">
        <p14:creationId xmlns:p14="http://schemas.microsoft.com/office/powerpoint/2010/main" val="3833013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843C5-0A55-4FF1-9F1A-58CC796962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56544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2F4037-46CC-6045-BE7A-CA09502B4830}" type="slidenum">
              <a:rPr lang="en-US" smtClean="0"/>
              <a:t>116</a:t>
            </a:fld>
            <a:endParaRPr lang="en-US"/>
          </a:p>
        </p:txBody>
      </p:sp>
    </p:spTree>
    <p:extLst>
      <p:ext uri="{BB962C8B-B14F-4D97-AF65-F5344CB8AC3E}">
        <p14:creationId xmlns:p14="http://schemas.microsoft.com/office/powerpoint/2010/main" val="31596570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2F4037-46CC-6045-BE7A-CA09502B4830}" type="slidenum">
              <a:rPr lang="en-US" smtClean="0"/>
              <a:t>117</a:t>
            </a:fld>
            <a:endParaRPr lang="en-US"/>
          </a:p>
        </p:txBody>
      </p:sp>
    </p:spTree>
    <p:extLst>
      <p:ext uri="{BB962C8B-B14F-4D97-AF65-F5344CB8AC3E}">
        <p14:creationId xmlns:p14="http://schemas.microsoft.com/office/powerpoint/2010/main" val="9317481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2F4037-46CC-6045-BE7A-CA09502B4830}" type="slidenum">
              <a:rPr lang="en-US" smtClean="0"/>
              <a:t>119</a:t>
            </a:fld>
            <a:endParaRPr lang="en-US"/>
          </a:p>
        </p:txBody>
      </p:sp>
    </p:spTree>
    <p:extLst>
      <p:ext uri="{BB962C8B-B14F-4D97-AF65-F5344CB8AC3E}">
        <p14:creationId xmlns:p14="http://schemas.microsoft.com/office/powerpoint/2010/main" val="11269390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2F4037-46CC-6045-BE7A-CA09502B4830}" type="slidenum">
              <a:rPr lang="en-US" smtClean="0"/>
              <a:t>120</a:t>
            </a:fld>
            <a:endParaRPr lang="en-US"/>
          </a:p>
        </p:txBody>
      </p:sp>
    </p:spTree>
    <p:extLst>
      <p:ext uri="{BB962C8B-B14F-4D97-AF65-F5344CB8AC3E}">
        <p14:creationId xmlns:p14="http://schemas.microsoft.com/office/powerpoint/2010/main" val="512863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2AA06-070B-79E3-D8D6-5D288E3F7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C6993-CB85-2186-8E97-5CC22C23BBD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657BBF3-D716-2A96-C4B9-8AC436232E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460857-F600-F8AB-FCC2-60A2CF441B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843C5-0A55-4FF1-9F1A-58CC796962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5189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A0CEDC-6341-40A6-8EB1-5B356CFFB85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3439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AMPLE SLIDE ONLY">
    <p:bg>
      <p:bgPr>
        <a:solidFill>
          <a:srgbClr val="004986"/>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627580A-91B5-3B47-8D0D-EE49287032C6}"/>
              </a:ext>
            </a:extLst>
          </p:cNvPr>
          <p:cNvSpPr/>
          <p:nvPr userDrawn="1"/>
        </p:nvSpPr>
        <p:spPr>
          <a:xfrm>
            <a:off x="-12569" y="5029200"/>
            <a:ext cx="12201676"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6" name="Rectangle 25">
            <a:extLst>
              <a:ext uri="{FF2B5EF4-FFF2-40B4-BE49-F238E27FC236}">
                <a16:creationId xmlns:a16="http://schemas.microsoft.com/office/drawing/2014/main" id="{BA55F0FC-337C-B54A-9C63-34A6B44CB914}"/>
              </a:ext>
            </a:extLst>
          </p:cNvPr>
          <p:cNvSpPr/>
          <p:nvPr userDrawn="1"/>
        </p:nvSpPr>
        <p:spPr>
          <a:xfrm>
            <a:off x="0" y="5031956"/>
            <a:ext cx="12192000" cy="99259"/>
          </a:xfrm>
          <a:prstGeom prst="rect">
            <a:avLst/>
          </a:prstGeom>
          <a:solidFill>
            <a:srgbClr val="467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Text Placeholder 10"/>
          <p:cNvSpPr>
            <a:spLocks noGrp="1"/>
          </p:cNvSpPr>
          <p:nvPr>
            <p:ph type="body" sz="quarter" idx="10"/>
          </p:nvPr>
        </p:nvSpPr>
        <p:spPr>
          <a:xfrm>
            <a:off x="928255" y="1313847"/>
            <a:ext cx="9144000" cy="3029808"/>
          </a:xfrm>
          <a:prstGeom prst="rect">
            <a:avLst/>
          </a:prstGeom>
        </p:spPr>
        <p:txBody>
          <a:bodyPr/>
          <a:lstStyle>
            <a:lvl1pPr>
              <a:defRPr b="0" i="0">
                <a:solidFill>
                  <a:schemeClr val="bg1"/>
                </a:solidFill>
                <a:latin typeface="Avenir Medium" charset="0"/>
                <a:ea typeface="Avenir Medium" charset="0"/>
                <a:cs typeface="Avenir Medium" charset="0"/>
              </a:defRPr>
            </a:lvl1pPr>
          </a:lstStyle>
          <a:p>
            <a:pPr lvl="0"/>
            <a:r>
              <a:rPr lang="en-US" dirty="0"/>
              <a:t>Click to edit Master text styles</a:t>
            </a:r>
          </a:p>
        </p:txBody>
      </p:sp>
      <p:pic>
        <p:nvPicPr>
          <p:cNvPr id="6" name="Picture 5"/>
          <p:cNvPicPr>
            <a:picLocks noChangeAspect="1"/>
          </p:cNvPicPr>
          <p:nvPr userDrawn="1"/>
        </p:nvPicPr>
        <p:blipFill>
          <a:blip r:embed="rId2"/>
          <a:srcRect/>
          <a:stretch/>
        </p:blipFill>
        <p:spPr>
          <a:xfrm>
            <a:off x="10045701" y="5895581"/>
            <a:ext cx="1841500" cy="640841"/>
          </a:xfrm>
          <a:prstGeom prst="rect">
            <a:avLst/>
          </a:prstGeom>
        </p:spPr>
      </p:pic>
      <p:sp>
        <p:nvSpPr>
          <p:cNvPr id="13" name="Slide Number Placeholder 11">
            <a:extLst>
              <a:ext uri="{FF2B5EF4-FFF2-40B4-BE49-F238E27FC236}">
                <a16:creationId xmlns:a16="http://schemas.microsoft.com/office/drawing/2014/main" id="{08C1CF7C-DA1A-9048-96D3-65FAA26B0560}"/>
              </a:ext>
            </a:extLst>
          </p:cNvPr>
          <p:cNvSpPr txBox="1">
            <a:spLocks/>
          </p:cNvSpPr>
          <p:nvPr userDrawn="1"/>
        </p:nvSpPr>
        <p:spPr>
          <a:xfrm>
            <a:off x="11684000" y="86783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1" name="Slide Number Placeholder 11">
            <a:extLst>
              <a:ext uri="{FF2B5EF4-FFF2-40B4-BE49-F238E27FC236}">
                <a16:creationId xmlns:a16="http://schemas.microsoft.com/office/drawing/2014/main" id="{4CFDC215-D833-8540-8BFB-0127BAA005AC}"/>
              </a:ext>
            </a:extLst>
          </p:cNvPr>
          <p:cNvSpPr txBox="1">
            <a:spLocks/>
          </p:cNvSpPr>
          <p:nvPr userDrawn="1"/>
        </p:nvSpPr>
        <p:spPr>
          <a:xfrm>
            <a:off x="11887200" y="88815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3" name="Slide Number Placeholder 11">
            <a:extLst>
              <a:ext uri="{FF2B5EF4-FFF2-40B4-BE49-F238E27FC236}">
                <a16:creationId xmlns:a16="http://schemas.microsoft.com/office/drawing/2014/main" id="{832E31FA-E8D8-7C45-B8FD-B59CA11ECBD5}"/>
              </a:ext>
            </a:extLst>
          </p:cNvPr>
          <p:cNvSpPr txBox="1">
            <a:spLocks/>
          </p:cNvSpPr>
          <p:nvPr userDrawn="1"/>
        </p:nvSpPr>
        <p:spPr>
          <a:xfrm>
            <a:off x="12090400" y="90847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5" name="Footer Placeholder 10">
            <a:extLst>
              <a:ext uri="{FF2B5EF4-FFF2-40B4-BE49-F238E27FC236}">
                <a16:creationId xmlns:a16="http://schemas.microsoft.com/office/drawing/2014/main" id="{14E83814-5EA9-C949-932B-64096ABC107C}"/>
              </a:ext>
            </a:extLst>
          </p:cNvPr>
          <p:cNvSpPr>
            <a:spLocks noGrp="1"/>
          </p:cNvSpPr>
          <p:nvPr/>
        </p:nvSpPr>
        <p:spPr>
          <a:xfrm>
            <a:off x="4777339" y="6025348"/>
            <a:ext cx="5486400" cy="486833"/>
          </a:xfrm>
          <a:prstGeom prst="rect">
            <a:avLst/>
          </a:prstGeom>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sz="2400" dirty="0"/>
          </a:p>
        </p:txBody>
      </p:sp>
      <p:sp>
        <p:nvSpPr>
          <p:cNvPr id="27" name="Date Placeholder 3">
            <a:extLst>
              <a:ext uri="{FF2B5EF4-FFF2-40B4-BE49-F238E27FC236}">
                <a16:creationId xmlns:a16="http://schemas.microsoft.com/office/drawing/2014/main" id="{6154B9DD-26C6-7D40-9996-2C42CA136E00}"/>
              </a:ext>
            </a:extLst>
          </p:cNvPr>
          <p:cNvSpPr>
            <a:spLocks noGrp="1"/>
          </p:cNvSpPr>
          <p:nvPr>
            <p:ph type="dt" sz="half" idx="11"/>
          </p:nvPr>
        </p:nvSpPr>
        <p:spPr>
          <a:xfrm>
            <a:off x="928255" y="4546855"/>
            <a:ext cx="2743200" cy="365125"/>
          </a:xfrm>
          <a:prstGeom prst="rect">
            <a:avLst/>
          </a:prstGeom>
        </p:spPr>
        <p:txBody>
          <a:bodyPr/>
          <a:lstStyle>
            <a:lvl1pPr>
              <a:defRPr>
                <a:solidFill>
                  <a:schemeClr val="bg1"/>
                </a:solidFill>
              </a:defRPr>
            </a:lvl1pPr>
          </a:lstStyle>
          <a:p>
            <a:endParaRPr lang="en-US" dirty="0"/>
          </a:p>
        </p:txBody>
      </p:sp>
      <p:sp>
        <p:nvSpPr>
          <p:cNvPr id="28" name="Footer Placeholder 4">
            <a:extLst>
              <a:ext uri="{FF2B5EF4-FFF2-40B4-BE49-F238E27FC236}">
                <a16:creationId xmlns:a16="http://schemas.microsoft.com/office/drawing/2014/main" id="{F7A32B59-52F2-1D4E-8130-7FC2452037F0}"/>
              </a:ext>
            </a:extLst>
          </p:cNvPr>
          <p:cNvSpPr>
            <a:spLocks noGrp="1"/>
          </p:cNvSpPr>
          <p:nvPr>
            <p:ph type="ftr" sz="quarter" idx="12"/>
          </p:nvPr>
        </p:nvSpPr>
        <p:spPr>
          <a:xfrm>
            <a:off x="4128655" y="4546855"/>
            <a:ext cx="4114800" cy="365125"/>
          </a:xfrm>
          <a:prstGeom prst="rect">
            <a:avLst/>
          </a:prstGeom>
        </p:spPr>
        <p:txBody>
          <a:bodyPr/>
          <a:lstStyle>
            <a:lvl1pPr>
              <a:defRPr>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1F38A660-4B4B-094A-A964-F0000BC79708}"/>
              </a:ext>
            </a:extLst>
          </p:cNvPr>
          <p:cNvSpPr>
            <a:spLocks noGrp="1"/>
          </p:cNvSpPr>
          <p:nvPr>
            <p:ph type="sldNum" sz="quarter" idx="4"/>
          </p:nvPr>
        </p:nvSpPr>
        <p:spPr>
          <a:xfrm>
            <a:off x="11428186" y="4593020"/>
            <a:ext cx="459015" cy="365125"/>
          </a:xfrm>
          <a:prstGeom prst="rect">
            <a:avLst/>
          </a:prstGeom>
        </p:spPr>
        <p:txBody>
          <a:bodyPr vert="horz" lIns="91440" tIns="45720" rIns="91440" bIns="45720" rtlCol="0" anchor="ctr"/>
          <a:lstStyle>
            <a:lvl1pPr algn="l">
              <a:defRPr sz="1200">
                <a:solidFill>
                  <a:schemeClr val="bg1"/>
                </a:solidFill>
              </a:defRPr>
            </a:lvl1pPr>
          </a:lstStyle>
          <a:p>
            <a:fld id="{48F63A3B-78C7-47BE-AE5E-E10140E04643}" type="slidenum">
              <a:rPr lang="en-US" smtClean="0"/>
              <a:pPr/>
              <a:t>‹#›</a:t>
            </a:fld>
            <a:endParaRPr lang="en-US" dirty="0"/>
          </a:p>
        </p:txBody>
      </p:sp>
      <p:sp>
        <p:nvSpPr>
          <p:cNvPr id="3" name="TextBox 2">
            <a:extLst>
              <a:ext uri="{FF2B5EF4-FFF2-40B4-BE49-F238E27FC236}">
                <a16:creationId xmlns:a16="http://schemas.microsoft.com/office/drawing/2014/main" id="{44E3B225-9D20-1748-A662-943112DCF5C4}"/>
              </a:ext>
            </a:extLst>
          </p:cNvPr>
          <p:cNvSpPr txBox="1"/>
          <p:nvPr userDrawn="1"/>
        </p:nvSpPr>
        <p:spPr>
          <a:xfrm rot="20203506">
            <a:off x="2785197" y="1582961"/>
            <a:ext cx="6017912" cy="2144113"/>
          </a:xfrm>
          <a:prstGeom prst="rect">
            <a:avLst/>
          </a:prstGeom>
          <a:noFill/>
        </p:spPr>
        <p:txBody>
          <a:bodyPr wrap="square" rtlCol="0">
            <a:spAutoFit/>
          </a:bodyPr>
          <a:lstStyle/>
          <a:p>
            <a:r>
              <a:rPr lang="en-US" sz="13333" b="1" dirty="0">
                <a:solidFill>
                  <a:srgbClr val="4C7EAC">
                    <a:alpha val="46000"/>
                  </a:srgbClr>
                </a:solidFill>
              </a:rPr>
              <a:t>SAMPLE</a:t>
            </a:r>
          </a:p>
        </p:txBody>
      </p:sp>
      <p:sp>
        <p:nvSpPr>
          <p:cNvPr id="4" name="Title 3">
            <a:extLst>
              <a:ext uri="{FF2B5EF4-FFF2-40B4-BE49-F238E27FC236}">
                <a16:creationId xmlns:a16="http://schemas.microsoft.com/office/drawing/2014/main" id="{2A083166-2E36-FD4F-92CD-6B1B09A8AEB5}"/>
              </a:ext>
            </a:extLst>
          </p:cNvPr>
          <p:cNvSpPr>
            <a:spLocks noGrp="1"/>
          </p:cNvSpPr>
          <p:nvPr>
            <p:ph type="title"/>
          </p:nvPr>
        </p:nvSpPr>
        <p:spPr>
          <a:xfrm>
            <a:off x="838200" y="365126"/>
            <a:ext cx="10515600" cy="831503"/>
          </a:xfrm>
        </p:spPr>
        <p:txBody>
          <a:bodyPr/>
          <a:lstStyle>
            <a:lvl1pPr>
              <a:defRPr sz="5333" b="1"/>
            </a:lvl1pPr>
          </a:lstStyle>
          <a:p>
            <a:r>
              <a:rPr lang="en-US" dirty="0"/>
              <a:t>Click to edit Master title style</a:t>
            </a:r>
          </a:p>
        </p:txBody>
      </p:sp>
      <p:cxnSp>
        <p:nvCxnSpPr>
          <p:cNvPr id="24" name="Straight Connector 23">
            <a:extLst>
              <a:ext uri="{FF2B5EF4-FFF2-40B4-BE49-F238E27FC236}">
                <a16:creationId xmlns:a16="http://schemas.microsoft.com/office/drawing/2014/main" id="{73E65307-B0BF-4643-9EDA-2F710D9C1E6E}"/>
              </a:ext>
            </a:extLst>
          </p:cNvPr>
          <p:cNvCxnSpPr/>
          <p:nvPr userDrawn="1"/>
        </p:nvCxnSpPr>
        <p:spPr>
          <a:xfrm>
            <a:off x="-12569" y="5155460"/>
            <a:ext cx="12192000" cy="0"/>
          </a:xfrm>
          <a:prstGeom prst="line">
            <a:avLst/>
          </a:prstGeom>
          <a:ln w="19050">
            <a:solidFill>
              <a:srgbClr val="004986"/>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717A551-0A96-894F-801D-CF3B91722455}"/>
              </a:ext>
            </a:extLst>
          </p:cNvPr>
          <p:cNvSpPr txBox="1"/>
          <p:nvPr userDrawn="1"/>
        </p:nvSpPr>
        <p:spPr>
          <a:xfrm>
            <a:off x="50802" y="5583083"/>
            <a:ext cx="12090397" cy="830997"/>
          </a:xfrm>
          <a:prstGeom prst="rect">
            <a:avLst/>
          </a:prstGeom>
          <a:noFill/>
        </p:spPr>
        <p:txBody>
          <a:bodyPr wrap="square" rtlCol="0">
            <a:spAutoFit/>
          </a:bodyPr>
          <a:lstStyle/>
          <a:p>
            <a:pPr algn="ctr"/>
            <a:r>
              <a:rPr lang="en-US" sz="2400" dirty="0">
                <a:solidFill>
                  <a:srgbClr val="004986"/>
                </a:solidFill>
              </a:rPr>
              <a:t>PLEASE </a:t>
            </a:r>
            <a:r>
              <a:rPr lang="en-US" sz="2400" b="1" dirty="0">
                <a:solidFill>
                  <a:srgbClr val="004986"/>
                </a:solidFill>
              </a:rPr>
              <a:t>DO NOT </a:t>
            </a:r>
            <a:r>
              <a:rPr lang="en-US" sz="2400" dirty="0">
                <a:solidFill>
                  <a:srgbClr val="004986"/>
                </a:solidFill>
              </a:rPr>
              <a:t>PLACE CONTENT IN THIS AREA (</a:t>
            </a:r>
            <a:r>
              <a:rPr lang="en-US" sz="2400" i="1" dirty="0">
                <a:solidFill>
                  <a:srgbClr val="004986"/>
                </a:solidFill>
              </a:rPr>
              <a:t>BELOW THE DOTTED LINE</a:t>
            </a:r>
            <a:r>
              <a:rPr lang="en-US" sz="2400" dirty="0">
                <a:solidFill>
                  <a:srgbClr val="004986"/>
                </a:solidFill>
              </a:rPr>
              <a:t>)</a:t>
            </a:r>
          </a:p>
          <a:p>
            <a:pPr algn="ctr"/>
            <a:r>
              <a:rPr lang="en-US" sz="2400" i="1" dirty="0">
                <a:solidFill>
                  <a:srgbClr val="004986"/>
                </a:solidFill>
              </a:rPr>
              <a:t>This area is used for open captioning while presenting to virtual audiences</a:t>
            </a:r>
          </a:p>
        </p:txBody>
      </p:sp>
      <p:cxnSp>
        <p:nvCxnSpPr>
          <p:cNvPr id="30" name="Straight Arrow Connector 29">
            <a:extLst>
              <a:ext uri="{FF2B5EF4-FFF2-40B4-BE49-F238E27FC236}">
                <a16:creationId xmlns:a16="http://schemas.microsoft.com/office/drawing/2014/main" id="{1318AEE1-AF75-C542-8E10-0C48E19109AC}"/>
              </a:ext>
            </a:extLst>
          </p:cNvPr>
          <p:cNvCxnSpPr/>
          <p:nvPr userDrawn="1"/>
        </p:nvCxnSpPr>
        <p:spPr>
          <a:xfrm>
            <a:off x="656733" y="5366994"/>
            <a:ext cx="0" cy="1244337"/>
          </a:xfrm>
          <a:prstGeom prst="straightConnector1">
            <a:avLst/>
          </a:prstGeom>
          <a:ln w="12700">
            <a:solidFill>
              <a:srgbClr val="004986"/>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673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Content Slide - 2">
    <p:spTree>
      <p:nvGrpSpPr>
        <p:cNvPr id="1" name=""/>
        <p:cNvGrpSpPr/>
        <p:nvPr/>
      </p:nvGrpSpPr>
      <p:grpSpPr>
        <a:xfrm>
          <a:off x="0" y="0"/>
          <a:ext cx="0" cy="0"/>
          <a:chOff x="0" y="0"/>
          <a:chExt cx="0" cy="0"/>
        </a:xfrm>
      </p:grpSpPr>
      <p:sp>
        <p:nvSpPr>
          <p:cNvPr id="2" name="Title 1"/>
          <p:cNvSpPr>
            <a:spLocks noGrp="1"/>
          </p:cNvSpPr>
          <p:nvPr>
            <p:ph type="title"/>
          </p:nvPr>
        </p:nvSpPr>
        <p:spPr>
          <a:xfrm>
            <a:off x="526181" y="365126"/>
            <a:ext cx="11024135" cy="790575"/>
          </a:xfrm>
        </p:spPr>
        <p:txBody>
          <a:bodyPr/>
          <a:lstStyle>
            <a:lvl1pPr algn="ctr">
              <a:defRPr sz="5333"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6796" y="3070065"/>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0796" y="3057232"/>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2" name="Picture Placeholder 2">
            <a:extLst>
              <a:ext uri="{FF2B5EF4-FFF2-40B4-BE49-F238E27FC236}">
                <a16:creationId xmlns:a16="http://schemas.microsoft.com/office/drawing/2014/main" id="{B994E36E-0E49-884F-B612-F8093F4A81F7}"/>
              </a:ext>
            </a:extLst>
          </p:cNvPr>
          <p:cNvSpPr>
            <a:spLocks noGrp="1"/>
          </p:cNvSpPr>
          <p:nvPr>
            <p:ph type="pic" sz="quarter" idx="15"/>
          </p:nvPr>
        </p:nvSpPr>
        <p:spPr>
          <a:xfrm>
            <a:off x="2551296" y="13174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
        <p:nvSpPr>
          <p:cNvPr id="13" name="Picture Placeholder 2">
            <a:extLst>
              <a:ext uri="{FF2B5EF4-FFF2-40B4-BE49-F238E27FC236}">
                <a16:creationId xmlns:a16="http://schemas.microsoft.com/office/drawing/2014/main" id="{302A70BD-6495-C242-B6B9-C89015C2DA28}"/>
              </a:ext>
            </a:extLst>
          </p:cNvPr>
          <p:cNvSpPr>
            <a:spLocks noGrp="1"/>
          </p:cNvSpPr>
          <p:nvPr>
            <p:ph type="pic" sz="quarter" idx="16"/>
          </p:nvPr>
        </p:nvSpPr>
        <p:spPr>
          <a:xfrm>
            <a:off x="7529696" y="13301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Tree>
    <p:extLst>
      <p:ext uri="{BB962C8B-B14F-4D97-AF65-F5344CB8AC3E}">
        <p14:creationId xmlns:p14="http://schemas.microsoft.com/office/powerpoint/2010/main" val="2474878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ntent Slide - 2">
    <p:spTree>
      <p:nvGrpSpPr>
        <p:cNvPr id="1" name=""/>
        <p:cNvGrpSpPr/>
        <p:nvPr/>
      </p:nvGrpSpPr>
      <p:grpSpPr>
        <a:xfrm>
          <a:off x="0" y="0"/>
          <a:ext cx="0" cy="0"/>
          <a:chOff x="0" y="0"/>
          <a:chExt cx="0" cy="0"/>
        </a:xfrm>
      </p:grpSpPr>
      <p:sp>
        <p:nvSpPr>
          <p:cNvPr id="2" name="Title 1"/>
          <p:cNvSpPr>
            <a:spLocks noGrp="1"/>
          </p:cNvSpPr>
          <p:nvPr>
            <p:ph type="title"/>
          </p:nvPr>
        </p:nvSpPr>
        <p:spPr>
          <a:xfrm>
            <a:off x="526181" y="365126"/>
            <a:ext cx="11024135" cy="790575"/>
          </a:xfrm>
        </p:spPr>
        <p:txBody>
          <a:bodyPr/>
          <a:lstStyle>
            <a:lvl1pPr algn="ctr">
              <a:defRPr sz="5333"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6796" y="3070065"/>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0796" y="3057232"/>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marL="1371566" indent="0">
              <a:buNone/>
              <a:defRPr>
                <a:solidFill>
                  <a:schemeClr val="bg1"/>
                </a:solidFill>
              </a:defRPr>
            </a:lvl4pPr>
            <a:lvl5pPr marL="1828754" indent="0">
              <a:buNone/>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2" name="Picture Placeholder 2">
            <a:extLst>
              <a:ext uri="{FF2B5EF4-FFF2-40B4-BE49-F238E27FC236}">
                <a16:creationId xmlns:a16="http://schemas.microsoft.com/office/drawing/2014/main" id="{B994E36E-0E49-884F-B612-F8093F4A81F7}"/>
              </a:ext>
            </a:extLst>
          </p:cNvPr>
          <p:cNvSpPr>
            <a:spLocks noGrp="1"/>
          </p:cNvSpPr>
          <p:nvPr>
            <p:ph type="pic" sz="quarter" idx="15"/>
          </p:nvPr>
        </p:nvSpPr>
        <p:spPr>
          <a:xfrm>
            <a:off x="2551296" y="13174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
        <p:nvSpPr>
          <p:cNvPr id="13" name="Picture Placeholder 2">
            <a:extLst>
              <a:ext uri="{FF2B5EF4-FFF2-40B4-BE49-F238E27FC236}">
                <a16:creationId xmlns:a16="http://schemas.microsoft.com/office/drawing/2014/main" id="{302A70BD-6495-C242-B6B9-C89015C2DA28}"/>
              </a:ext>
            </a:extLst>
          </p:cNvPr>
          <p:cNvSpPr>
            <a:spLocks noGrp="1"/>
          </p:cNvSpPr>
          <p:nvPr>
            <p:ph type="pic" sz="quarter" idx="16"/>
          </p:nvPr>
        </p:nvSpPr>
        <p:spPr>
          <a:xfrm>
            <a:off x="7529696" y="13301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Tree>
    <p:extLst>
      <p:ext uri="{BB962C8B-B14F-4D97-AF65-F5344CB8AC3E}">
        <p14:creationId xmlns:p14="http://schemas.microsoft.com/office/powerpoint/2010/main" val="2750537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ontent Slide - 2">
    <p:spTree>
      <p:nvGrpSpPr>
        <p:cNvPr id="1" name=""/>
        <p:cNvGrpSpPr/>
        <p:nvPr/>
      </p:nvGrpSpPr>
      <p:grpSpPr>
        <a:xfrm>
          <a:off x="0" y="0"/>
          <a:ext cx="0" cy="0"/>
          <a:chOff x="0" y="0"/>
          <a:chExt cx="0" cy="0"/>
        </a:xfrm>
      </p:grpSpPr>
      <p:sp>
        <p:nvSpPr>
          <p:cNvPr id="2" name="Title 1"/>
          <p:cNvSpPr>
            <a:spLocks noGrp="1"/>
          </p:cNvSpPr>
          <p:nvPr>
            <p:ph type="title"/>
          </p:nvPr>
        </p:nvSpPr>
        <p:spPr>
          <a:xfrm>
            <a:off x="526181" y="365126"/>
            <a:ext cx="11024135" cy="790575"/>
          </a:xfrm>
        </p:spPr>
        <p:txBody>
          <a:bodyPr/>
          <a:lstStyle>
            <a:lvl1pPr algn="ctr">
              <a:defRPr sz="5333"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6796" y="3070065"/>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0796" y="3057232"/>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marL="1371566" indent="0">
              <a:buNone/>
              <a:defRPr>
                <a:solidFill>
                  <a:schemeClr val="bg1"/>
                </a:solidFill>
              </a:defRPr>
            </a:lvl4pPr>
            <a:lvl5pPr marL="1828754" indent="0">
              <a:buNone/>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2" name="Picture Placeholder 2">
            <a:extLst>
              <a:ext uri="{FF2B5EF4-FFF2-40B4-BE49-F238E27FC236}">
                <a16:creationId xmlns:a16="http://schemas.microsoft.com/office/drawing/2014/main" id="{B994E36E-0E49-884F-B612-F8093F4A81F7}"/>
              </a:ext>
            </a:extLst>
          </p:cNvPr>
          <p:cNvSpPr>
            <a:spLocks noGrp="1"/>
          </p:cNvSpPr>
          <p:nvPr>
            <p:ph type="pic" sz="quarter" idx="15"/>
          </p:nvPr>
        </p:nvSpPr>
        <p:spPr>
          <a:xfrm>
            <a:off x="2551296" y="13174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
        <p:nvSpPr>
          <p:cNvPr id="13" name="Picture Placeholder 2">
            <a:extLst>
              <a:ext uri="{FF2B5EF4-FFF2-40B4-BE49-F238E27FC236}">
                <a16:creationId xmlns:a16="http://schemas.microsoft.com/office/drawing/2014/main" id="{302A70BD-6495-C242-B6B9-C89015C2DA28}"/>
              </a:ext>
            </a:extLst>
          </p:cNvPr>
          <p:cNvSpPr>
            <a:spLocks noGrp="1"/>
          </p:cNvSpPr>
          <p:nvPr>
            <p:ph type="pic" sz="quarter" idx="16"/>
          </p:nvPr>
        </p:nvSpPr>
        <p:spPr>
          <a:xfrm>
            <a:off x="7529696" y="13301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Tree>
    <p:extLst>
      <p:ext uri="{BB962C8B-B14F-4D97-AF65-F5344CB8AC3E}">
        <p14:creationId xmlns:p14="http://schemas.microsoft.com/office/powerpoint/2010/main" val="955157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ontent Slide - 2">
    <p:spTree>
      <p:nvGrpSpPr>
        <p:cNvPr id="1" name=""/>
        <p:cNvGrpSpPr/>
        <p:nvPr/>
      </p:nvGrpSpPr>
      <p:grpSpPr>
        <a:xfrm>
          <a:off x="0" y="0"/>
          <a:ext cx="0" cy="0"/>
          <a:chOff x="0" y="0"/>
          <a:chExt cx="0" cy="0"/>
        </a:xfrm>
      </p:grpSpPr>
      <p:sp>
        <p:nvSpPr>
          <p:cNvPr id="2" name="Title 1"/>
          <p:cNvSpPr>
            <a:spLocks noGrp="1"/>
          </p:cNvSpPr>
          <p:nvPr>
            <p:ph type="title"/>
          </p:nvPr>
        </p:nvSpPr>
        <p:spPr>
          <a:xfrm>
            <a:off x="526181" y="365126"/>
            <a:ext cx="11024135" cy="790575"/>
          </a:xfrm>
        </p:spPr>
        <p:txBody>
          <a:bodyPr/>
          <a:lstStyle>
            <a:lvl1pPr algn="ctr">
              <a:defRPr sz="5333"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6796" y="3070065"/>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0796" y="3057232"/>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marL="1371566" indent="0">
              <a:buNone/>
              <a:defRPr>
                <a:solidFill>
                  <a:schemeClr val="bg1"/>
                </a:solidFill>
              </a:defRPr>
            </a:lvl4pPr>
            <a:lvl5pPr marL="1828754" indent="0">
              <a:buNone/>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2" name="Picture Placeholder 2">
            <a:extLst>
              <a:ext uri="{FF2B5EF4-FFF2-40B4-BE49-F238E27FC236}">
                <a16:creationId xmlns:a16="http://schemas.microsoft.com/office/drawing/2014/main" id="{B994E36E-0E49-884F-B612-F8093F4A81F7}"/>
              </a:ext>
            </a:extLst>
          </p:cNvPr>
          <p:cNvSpPr>
            <a:spLocks noGrp="1"/>
          </p:cNvSpPr>
          <p:nvPr>
            <p:ph type="pic" sz="quarter" idx="15"/>
          </p:nvPr>
        </p:nvSpPr>
        <p:spPr>
          <a:xfrm>
            <a:off x="2551296" y="13174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
        <p:nvSpPr>
          <p:cNvPr id="13" name="Picture Placeholder 2">
            <a:extLst>
              <a:ext uri="{FF2B5EF4-FFF2-40B4-BE49-F238E27FC236}">
                <a16:creationId xmlns:a16="http://schemas.microsoft.com/office/drawing/2014/main" id="{302A70BD-6495-C242-B6B9-C89015C2DA28}"/>
              </a:ext>
            </a:extLst>
          </p:cNvPr>
          <p:cNvSpPr>
            <a:spLocks noGrp="1"/>
          </p:cNvSpPr>
          <p:nvPr>
            <p:ph type="pic" sz="quarter" idx="16"/>
          </p:nvPr>
        </p:nvSpPr>
        <p:spPr>
          <a:xfrm>
            <a:off x="7529696" y="13301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Tree>
    <p:extLst>
      <p:ext uri="{BB962C8B-B14F-4D97-AF65-F5344CB8AC3E}">
        <p14:creationId xmlns:p14="http://schemas.microsoft.com/office/powerpoint/2010/main" val="80309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AMPLE SLIDE ONLY">
    <p:bg>
      <p:bgPr>
        <a:solidFill>
          <a:srgbClr val="004986"/>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627580A-91B5-3B47-8D0D-EE49287032C6}"/>
              </a:ext>
            </a:extLst>
          </p:cNvPr>
          <p:cNvSpPr/>
          <p:nvPr userDrawn="1"/>
        </p:nvSpPr>
        <p:spPr>
          <a:xfrm>
            <a:off x="-12569" y="5029200"/>
            <a:ext cx="12201676"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6" name="Rectangle 25">
            <a:extLst>
              <a:ext uri="{FF2B5EF4-FFF2-40B4-BE49-F238E27FC236}">
                <a16:creationId xmlns:a16="http://schemas.microsoft.com/office/drawing/2014/main" id="{BA55F0FC-337C-B54A-9C63-34A6B44CB914}"/>
              </a:ext>
            </a:extLst>
          </p:cNvPr>
          <p:cNvSpPr/>
          <p:nvPr userDrawn="1"/>
        </p:nvSpPr>
        <p:spPr>
          <a:xfrm>
            <a:off x="0" y="5031956"/>
            <a:ext cx="12192000" cy="99259"/>
          </a:xfrm>
          <a:prstGeom prst="rect">
            <a:avLst/>
          </a:prstGeom>
          <a:solidFill>
            <a:srgbClr val="467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Text Placeholder 10"/>
          <p:cNvSpPr>
            <a:spLocks noGrp="1"/>
          </p:cNvSpPr>
          <p:nvPr>
            <p:ph type="body" sz="quarter" idx="10"/>
          </p:nvPr>
        </p:nvSpPr>
        <p:spPr>
          <a:xfrm>
            <a:off x="928255" y="1313847"/>
            <a:ext cx="9144000" cy="3029808"/>
          </a:xfrm>
          <a:prstGeom prst="rect">
            <a:avLst/>
          </a:prstGeom>
        </p:spPr>
        <p:txBody>
          <a:bodyPr/>
          <a:lstStyle>
            <a:lvl1pPr>
              <a:defRPr b="0" i="0">
                <a:solidFill>
                  <a:schemeClr val="bg1"/>
                </a:solidFill>
                <a:latin typeface="Avenir Medium" charset="0"/>
                <a:ea typeface="Avenir Medium" charset="0"/>
                <a:cs typeface="Avenir Medium" charset="0"/>
              </a:defRPr>
            </a:lvl1pPr>
          </a:lstStyle>
          <a:p>
            <a:pPr lvl="0"/>
            <a:r>
              <a:rPr lang="en-US" dirty="0"/>
              <a:t>Click to edit Master text styles</a:t>
            </a:r>
          </a:p>
        </p:txBody>
      </p:sp>
      <p:pic>
        <p:nvPicPr>
          <p:cNvPr id="6" name="Picture 5"/>
          <p:cNvPicPr>
            <a:picLocks noChangeAspect="1"/>
          </p:cNvPicPr>
          <p:nvPr userDrawn="1"/>
        </p:nvPicPr>
        <p:blipFill>
          <a:blip r:embed="rId2"/>
          <a:srcRect/>
          <a:stretch/>
        </p:blipFill>
        <p:spPr>
          <a:xfrm>
            <a:off x="10045701" y="5895581"/>
            <a:ext cx="1841500" cy="640841"/>
          </a:xfrm>
          <a:prstGeom prst="rect">
            <a:avLst/>
          </a:prstGeom>
        </p:spPr>
      </p:pic>
      <p:sp>
        <p:nvSpPr>
          <p:cNvPr id="13" name="Slide Number Placeholder 11">
            <a:extLst>
              <a:ext uri="{FF2B5EF4-FFF2-40B4-BE49-F238E27FC236}">
                <a16:creationId xmlns:a16="http://schemas.microsoft.com/office/drawing/2014/main" id="{08C1CF7C-DA1A-9048-96D3-65FAA26B0560}"/>
              </a:ext>
            </a:extLst>
          </p:cNvPr>
          <p:cNvSpPr txBox="1">
            <a:spLocks/>
          </p:cNvSpPr>
          <p:nvPr userDrawn="1"/>
        </p:nvSpPr>
        <p:spPr>
          <a:xfrm>
            <a:off x="11684000" y="86783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1" name="Slide Number Placeholder 11">
            <a:extLst>
              <a:ext uri="{FF2B5EF4-FFF2-40B4-BE49-F238E27FC236}">
                <a16:creationId xmlns:a16="http://schemas.microsoft.com/office/drawing/2014/main" id="{4CFDC215-D833-8540-8BFB-0127BAA005AC}"/>
              </a:ext>
            </a:extLst>
          </p:cNvPr>
          <p:cNvSpPr txBox="1">
            <a:spLocks/>
          </p:cNvSpPr>
          <p:nvPr userDrawn="1"/>
        </p:nvSpPr>
        <p:spPr>
          <a:xfrm>
            <a:off x="11887200" y="88815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3" name="Slide Number Placeholder 11">
            <a:extLst>
              <a:ext uri="{FF2B5EF4-FFF2-40B4-BE49-F238E27FC236}">
                <a16:creationId xmlns:a16="http://schemas.microsoft.com/office/drawing/2014/main" id="{832E31FA-E8D8-7C45-B8FD-B59CA11ECBD5}"/>
              </a:ext>
            </a:extLst>
          </p:cNvPr>
          <p:cNvSpPr txBox="1">
            <a:spLocks/>
          </p:cNvSpPr>
          <p:nvPr userDrawn="1"/>
        </p:nvSpPr>
        <p:spPr>
          <a:xfrm>
            <a:off x="12090400" y="90847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5" name="Footer Placeholder 10">
            <a:extLst>
              <a:ext uri="{FF2B5EF4-FFF2-40B4-BE49-F238E27FC236}">
                <a16:creationId xmlns:a16="http://schemas.microsoft.com/office/drawing/2014/main" id="{14E83814-5EA9-C949-932B-64096ABC107C}"/>
              </a:ext>
            </a:extLst>
          </p:cNvPr>
          <p:cNvSpPr>
            <a:spLocks noGrp="1"/>
          </p:cNvSpPr>
          <p:nvPr/>
        </p:nvSpPr>
        <p:spPr>
          <a:xfrm>
            <a:off x="4777339" y="6025348"/>
            <a:ext cx="5486400" cy="486833"/>
          </a:xfrm>
          <a:prstGeom prst="rect">
            <a:avLst/>
          </a:prstGeom>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sz="2400" dirty="0"/>
          </a:p>
        </p:txBody>
      </p:sp>
      <p:sp>
        <p:nvSpPr>
          <p:cNvPr id="27" name="Date Placeholder 3">
            <a:extLst>
              <a:ext uri="{FF2B5EF4-FFF2-40B4-BE49-F238E27FC236}">
                <a16:creationId xmlns:a16="http://schemas.microsoft.com/office/drawing/2014/main" id="{6154B9DD-26C6-7D40-9996-2C42CA136E00}"/>
              </a:ext>
            </a:extLst>
          </p:cNvPr>
          <p:cNvSpPr>
            <a:spLocks noGrp="1"/>
          </p:cNvSpPr>
          <p:nvPr>
            <p:ph type="dt" sz="half" idx="11"/>
          </p:nvPr>
        </p:nvSpPr>
        <p:spPr>
          <a:xfrm>
            <a:off x="928255" y="4546855"/>
            <a:ext cx="2743200" cy="365125"/>
          </a:xfrm>
          <a:prstGeom prst="rect">
            <a:avLst/>
          </a:prstGeom>
        </p:spPr>
        <p:txBody>
          <a:bodyPr/>
          <a:lstStyle>
            <a:lvl1pPr>
              <a:defRPr>
                <a:solidFill>
                  <a:schemeClr val="bg1"/>
                </a:solidFill>
              </a:defRPr>
            </a:lvl1pPr>
          </a:lstStyle>
          <a:p>
            <a:endParaRPr lang="en-US" dirty="0"/>
          </a:p>
        </p:txBody>
      </p:sp>
      <p:sp>
        <p:nvSpPr>
          <p:cNvPr id="28" name="Footer Placeholder 4">
            <a:extLst>
              <a:ext uri="{FF2B5EF4-FFF2-40B4-BE49-F238E27FC236}">
                <a16:creationId xmlns:a16="http://schemas.microsoft.com/office/drawing/2014/main" id="{F7A32B59-52F2-1D4E-8130-7FC2452037F0}"/>
              </a:ext>
            </a:extLst>
          </p:cNvPr>
          <p:cNvSpPr>
            <a:spLocks noGrp="1"/>
          </p:cNvSpPr>
          <p:nvPr>
            <p:ph type="ftr" sz="quarter" idx="12"/>
          </p:nvPr>
        </p:nvSpPr>
        <p:spPr>
          <a:xfrm>
            <a:off x="4128655" y="4546855"/>
            <a:ext cx="4114800" cy="365125"/>
          </a:xfrm>
          <a:prstGeom prst="rect">
            <a:avLst/>
          </a:prstGeom>
        </p:spPr>
        <p:txBody>
          <a:bodyPr/>
          <a:lstStyle>
            <a:lvl1pPr>
              <a:defRPr>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1F38A660-4B4B-094A-A964-F0000BC79708}"/>
              </a:ext>
            </a:extLst>
          </p:cNvPr>
          <p:cNvSpPr>
            <a:spLocks noGrp="1"/>
          </p:cNvSpPr>
          <p:nvPr>
            <p:ph type="sldNum" sz="quarter" idx="4"/>
          </p:nvPr>
        </p:nvSpPr>
        <p:spPr>
          <a:xfrm>
            <a:off x="11428186" y="4593020"/>
            <a:ext cx="459015" cy="365125"/>
          </a:xfrm>
          <a:prstGeom prst="rect">
            <a:avLst/>
          </a:prstGeom>
        </p:spPr>
        <p:txBody>
          <a:bodyPr vert="horz" lIns="91440" tIns="45720" rIns="91440" bIns="45720" rtlCol="0" anchor="ctr"/>
          <a:lstStyle>
            <a:lvl1pPr algn="l">
              <a:defRPr sz="1200">
                <a:solidFill>
                  <a:schemeClr val="bg1"/>
                </a:solidFill>
              </a:defRPr>
            </a:lvl1pPr>
          </a:lstStyle>
          <a:p>
            <a:fld id="{48F63A3B-78C7-47BE-AE5E-E10140E04643}" type="slidenum">
              <a:rPr lang="en-US" smtClean="0"/>
              <a:pPr/>
              <a:t>‹#›</a:t>
            </a:fld>
            <a:endParaRPr lang="en-US" dirty="0"/>
          </a:p>
        </p:txBody>
      </p:sp>
      <p:sp>
        <p:nvSpPr>
          <p:cNvPr id="3" name="TextBox 2">
            <a:extLst>
              <a:ext uri="{FF2B5EF4-FFF2-40B4-BE49-F238E27FC236}">
                <a16:creationId xmlns:a16="http://schemas.microsoft.com/office/drawing/2014/main" id="{44E3B225-9D20-1748-A662-943112DCF5C4}"/>
              </a:ext>
            </a:extLst>
          </p:cNvPr>
          <p:cNvSpPr txBox="1"/>
          <p:nvPr userDrawn="1"/>
        </p:nvSpPr>
        <p:spPr>
          <a:xfrm rot="20203506">
            <a:off x="2785197" y="1582961"/>
            <a:ext cx="6017912" cy="2144113"/>
          </a:xfrm>
          <a:prstGeom prst="rect">
            <a:avLst/>
          </a:prstGeom>
          <a:noFill/>
        </p:spPr>
        <p:txBody>
          <a:bodyPr wrap="square" rtlCol="0">
            <a:spAutoFit/>
          </a:bodyPr>
          <a:lstStyle/>
          <a:p>
            <a:r>
              <a:rPr lang="en-US" sz="13333" b="1" dirty="0">
                <a:solidFill>
                  <a:srgbClr val="4C7EAC">
                    <a:alpha val="46000"/>
                  </a:srgbClr>
                </a:solidFill>
              </a:rPr>
              <a:t>SAMPLE</a:t>
            </a:r>
          </a:p>
        </p:txBody>
      </p:sp>
      <p:sp>
        <p:nvSpPr>
          <p:cNvPr id="4" name="Title 3">
            <a:extLst>
              <a:ext uri="{FF2B5EF4-FFF2-40B4-BE49-F238E27FC236}">
                <a16:creationId xmlns:a16="http://schemas.microsoft.com/office/drawing/2014/main" id="{2A083166-2E36-FD4F-92CD-6B1B09A8AEB5}"/>
              </a:ext>
            </a:extLst>
          </p:cNvPr>
          <p:cNvSpPr>
            <a:spLocks noGrp="1"/>
          </p:cNvSpPr>
          <p:nvPr>
            <p:ph type="title"/>
          </p:nvPr>
        </p:nvSpPr>
        <p:spPr>
          <a:xfrm>
            <a:off x="838200" y="365126"/>
            <a:ext cx="10515600" cy="831503"/>
          </a:xfrm>
        </p:spPr>
        <p:txBody>
          <a:bodyPr/>
          <a:lstStyle>
            <a:lvl1pPr>
              <a:defRPr sz="5333" b="1"/>
            </a:lvl1pPr>
          </a:lstStyle>
          <a:p>
            <a:r>
              <a:rPr lang="en-US" dirty="0"/>
              <a:t>Click to edit Master title style</a:t>
            </a:r>
          </a:p>
        </p:txBody>
      </p:sp>
      <p:cxnSp>
        <p:nvCxnSpPr>
          <p:cNvPr id="24" name="Straight Connector 23">
            <a:extLst>
              <a:ext uri="{FF2B5EF4-FFF2-40B4-BE49-F238E27FC236}">
                <a16:creationId xmlns:a16="http://schemas.microsoft.com/office/drawing/2014/main" id="{73E65307-B0BF-4643-9EDA-2F710D9C1E6E}"/>
              </a:ext>
            </a:extLst>
          </p:cNvPr>
          <p:cNvCxnSpPr/>
          <p:nvPr userDrawn="1"/>
        </p:nvCxnSpPr>
        <p:spPr>
          <a:xfrm>
            <a:off x="-12569" y="5155460"/>
            <a:ext cx="12192000" cy="0"/>
          </a:xfrm>
          <a:prstGeom prst="line">
            <a:avLst/>
          </a:prstGeom>
          <a:ln w="19050">
            <a:solidFill>
              <a:srgbClr val="004986"/>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717A551-0A96-894F-801D-CF3B91722455}"/>
              </a:ext>
            </a:extLst>
          </p:cNvPr>
          <p:cNvSpPr txBox="1"/>
          <p:nvPr userDrawn="1"/>
        </p:nvSpPr>
        <p:spPr>
          <a:xfrm>
            <a:off x="50802" y="5583083"/>
            <a:ext cx="12090397" cy="830997"/>
          </a:xfrm>
          <a:prstGeom prst="rect">
            <a:avLst/>
          </a:prstGeom>
          <a:noFill/>
        </p:spPr>
        <p:txBody>
          <a:bodyPr wrap="square" rtlCol="0">
            <a:spAutoFit/>
          </a:bodyPr>
          <a:lstStyle/>
          <a:p>
            <a:pPr algn="ctr"/>
            <a:r>
              <a:rPr lang="en-US" sz="2400" dirty="0">
                <a:solidFill>
                  <a:srgbClr val="004986"/>
                </a:solidFill>
              </a:rPr>
              <a:t>PLEASE </a:t>
            </a:r>
            <a:r>
              <a:rPr lang="en-US" sz="2400" b="1" dirty="0">
                <a:solidFill>
                  <a:srgbClr val="004986"/>
                </a:solidFill>
              </a:rPr>
              <a:t>DO NOT </a:t>
            </a:r>
            <a:r>
              <a:rPr lang="en-US" sz="2400" dirty="0">
                <a:solidFill>
                  <a:srgbClr val="004986"/>
                </a:solidFill>
              </a:rPr>
              <a:t>PLACE CONTENT IN THIS AREA (</a:t>
            </a:r>
            <a:r>
              <a:rPr lang="en-US" sz="2400" i="1" dirty="0">
                <a:solidFill>
                  <a:srgbClr val="004986"/>
                </a:solidFill>
              </a:rPr>
              <a:t>BELOW THE DOTTED LINE</a:t>
            </a:r>
            <a:r>
              <a:rPr lang="en-US" sz="2400" dirty="0">
                <a:solidFill>
                  <a:srgbClr val="004986"/>
                </a:solidFill>
              </a:rPr>
              <a:t>)</a:t>
            </a:r>
          </a:p>
          <a:p>
            <a:pPr algn="ctr"/>
            <a:r>
              <a:rPr lang="en-US" sz="2400" i="1" dirty="0">
                <a:solidFill>
                  <a:srgbClr val="004986"/>
                </a:solidFill>
              </a:rPr>
              <a:t>This area is used for open captioning while presenting to virtual audiences</a:t>
            </a:r>
          </a:p>
        </p:txBody>
      </p:sp>
      <p:cxnSp>
        <p:nvCxnSpPr>
          <p:cNvPr id="30" name="Straight Arrow Connector 29">
            <a:extLst>
              <a:ext uri="{FF2B5EF4-FFF2-40B4-BE49-F238E27FC236}">
                <a16:creationId xmlns:a16="http://schemas.microsoft.com/office/drawing/2014/main" id="{1318AEE1-AF75-C542-8E10-0C48E19109AC}"/>
              </a:ext>
            </a:extLst>
          </p:cNvPr>
          <p:cNvCxnSpPr/>
          <p:nvPr userDrawn="1"/>
        </p:nvCxnSpPr>
        <p:spPr>
          <a:xfrm>
            <a:off x="656733" y="5366994"/>
            <a:ext cx="0" cy="1244337"/>
          </a:xfrm>
          <a:prstGeom prst="straightConnector1">
            <a:avLst/>
          </a:prstGeom>
          <a:ln w="12700">
            <a:solidFill>
              <a:srgbClr val="004986"/>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92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735503" y="1201267"/>
            <a:ext cx="8979343" cy="1159371"/>
          </a:xfrm>
        </p:spPr>
        <p:txBody>
          <a:bodyPr/>
          <a:lstStyle>
            <a:lvl1pPr>
              <a:defRPr sz="4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Date Placeholder 6">
            <a:extLst>
              <a:ext uri="{FF2B5EF4-FFF2-40B4-BE49-F238E27FC236}">
                <a16:creationId xmlns:a16="http://schemas.microsoft.com/office/drawing/2014/main" id="{76ADD679-68A7-A44E-B5D3-7C4E20DC1E78}"/>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6307B8E-7447-534B-8359-FD439709D0D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0462F6A-1CCE-5E41-97A1-999B0A7D54E9}"/>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4" name="Text Placeholder 3">
            <a:extLst>
              <a:ext uri="{FF2B5EF4-FFF2-40B4-BE49-F238E27FC236}">
                <a16:creationId xmlns:a16="http://schemas.microsoft.com/office/drawing/2014/main" id="{B3DA8F9D-501A-D84D-9E6E-E5697120F6F2}"/>
              </a:ext>
            </a:extLst>
          </p:cNvPr>
          <p:cNvSpPr>
            <a:spLocks noGrp="1"/>
          </p:cNvSpPr>
          <p:nvPr>
            <p:ph type="body" sz="quarter" idx="13"/>
          </p:nvPr>
        </p:nvSpPr>
        <p:spPr>
          <a:xfrm>
            <a:off x="734484" y="2573867"/>
            <a:ext cx="5890683" cy="855133"/>
          </a:xfrm>
          <a:prstGeom prst="rect">
            <a:avLst/>
          </a:prstGeom>
        </p:spPr>
        <p:txBody>
          <a:bodyPr/>
          <a:lstStyle>
            <a:lvl1pPr>
              <a:buNone/>
              <a:defRPr i="1">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6" name="Text Placeholder 5">
            <a:extLst>
              <a:ext uri="{FF2B5EF4-FFF2-40B4-BE49-F238E27FC236}">
                <a16:creationId xmlns:a16="http://schemas.microsoft.com/office/drawing/2014/main" id="{D285280A-303E-14A0-DC2C-D54EF8575A17}"/>
              </a:ext>
            </a:extLst>
          </p:cNvPr>
          <p:cNvSpPr>
            <a:spLocks noGrp="1"/>
          </p:cNvSpPr>
          <p:nvPr>
            <p:ph type="body" sz="quarter" idx="14"/>
          </p:nvPr>
        </p:nvSpPr>
        <p:spPr>
          <a:xfrm>
            <a:off x="734484" y="3613151"/>
            <a:ext cx="4394200" cy="457200"/>
          </a:xfrm>
          <a:prstGeom prst="rect">
            <a:avLst/>
          </a:prstGeom>
        </p:spPr>
        <p:txBody>
          <a:bodyPr/>
          <a:lstStyle>
            <a:lvl1pPr>
              <a:buNone/>
              <a:defRPr>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010719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1EC46-A0DD-0745-8FEB-2DE249688948}"/>
              </a:ext>
            </a:extLst>
          </p:cNvPr>
          <p:cNvSpPr>
            <a:spLocks noGrp="1"/>
          </p:cNvSpPr>
          <p:nvPr>
            <p:ph type="title"/>
          </p:nvPr>
        </p:nvSpPr>
        <p:spPr>
          <a:xfrm>
            <a:off x="735503" y="326701"/>
            <a:ext cx="10515600" cy="1068963"/>
          </a:xfrm>
        </p:spPr>
        <p:txBody>
          <a:bodyPr/>
          <a:lstStyle>
            <a:lvl1pPr>
              <a:defRPr sz="5333" b="1"/>
            </a:lvl1pPr>
          </a:lstStyle>
          <a:p>
            <a:r>
              <a:rPr lang="en-US" dirty="0"/>
              <a:t>Click to edit Master title style</a:t>
            </a:r>
          </a:p>
        </p:txBody>
      </p:sp>
      <p:sp>
        <p:nvSpPr>
          <p:cNvPr id="3" name="Date Placeholder 2">
            <a:extLst>
              <a:ext uri="{FF2B5EF4-FFF2-40B4-BE49-F238E27FC236}">
                <a16:creationId xmlns:a16="http://schemas.microsoft.com/office/drawing/2014/main" id="{89E494EF-6CEF-3C42-B25D-B4F754AB76E4}"/>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2CEB070E-AE3F-E445-A69F-D9959764589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33A3F39-366C-1E4C-979E-320710962BB1}"/>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7" name="Content Placeholder 6">
            <a:extLst>
              <a:ext uri="{FF2B5EF4-FFF2-40B4-BE49-F238E27FC236}">
                <a16:creationId xmlns:a16="http://schemas.microsoft.com/office/drawing/2014/main" id="{0EB3F869-6FFA-D04F-9E0E-61AE949C2557}"/>
              </a:ext>
            </a:extLst>
          </p:cNvPr>
          <p:cNvSpPr>
            <a:spLocks noGrp="1"/>
          </p:cNvSpPr>
          <p:nvPr>
            <p:ph sz="quarter" idx="13"/>
          </p:nvPr>
        </p:nvSpPr>
        <p:spPr>
          <a:xfrm>
            <a:off x="735503" y="1504572"/>
            <a:ext cx="10515600" cy="292305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0372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2">
    <p:spTree>
      <p:nvGrpSpPr>
        <p:cNvPr id="1" name=""/>
        <p:cNvGrpSpPr/>
        <p:nvPr/>
      </p:nvGrpSpPr>
      <p:grpSpPr>
        <a:xfrm>
          <a:off x="0" y="0"/>
          <a:ext cx="0" cy="0"/>
          <a:chOff x="0" y="0"/>
          <a:chExt cx="0" cy="0"/>
        </a:xfrm>
      </p:grpSpPr>
      <p:sp>
        <p:nvSpPr>
          <p:cNvPr id="2" name="Title 1"/>
          <p:cNvSpPr>
            <a:spLocks noGrp="1"/>
          </p:cNvSpPr>
          <p:nvPr>
            <p:ph type="title"/>
          </p:nvPr>
        </p:nvSpPr>
        <p:spPr>
          <a:xfrm>
            <a:off x="526181" y="365126"/>
            <a:ext cx="11024135" cy="790575"/>
          </a:xfrm>
        </p:spPr>
        <p:txBody>
          <a:bodyPr/>
          <a:lstStyle>
            <a:lvl1pPr algn="ctr">
              <a:defRPr sz="5333"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6796" y="3070065"/>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0796" y="3057232"/>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marL="1371566" indent="0">
              <a:buNone/>
              <a:defRPr>
                <a:solidFill>
                  <a:schemeClr val="bg1"/>
                </a:solidFill>
              </a:defRPr>
            </a:lvl4pPr>
            <a:lvl5pPr marL="1828754" indent="0">
              <a:buNone/>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2" name="Picture Placeholder 2">
            <a:extLst>
              <a:ext uri="{FF2B5EF4-FFF2-40B4-BE49-F238E27FC236}">
                <a16:creationId xmlns:a16="http://schemas.microsoft.com/office/drawing/2014/main" id="{B994E36E-0E49-884F-B612-F8093F4A81F7}"/>
              </a:ext>
            </a:extLst>
          </p:cNvPr>
          <p:cNvSpPr>
            <a:spLocks noGrp="1"/>
          </p:cNvSpPr>
          <p:nvPr>
            <p:ph type="pic" sz="quarter" idx="15"/>
          </p:nvPr>
        </p:nvSpPr>
        <p:spPr>
          <a:xfrm>
            <a:off x="2551296" y="13174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
        <p:nvSpPr>
          <p:cNvPr id="13" name="Picture Placeholder 2">
            <a:extLst>
              <a:ext uri="{FF2B5EF4-FFF2-40B4-BE49-F238E27FC236}">
                <a16:creationId xmlns:a16="http://schemas.microsoft.com/office/drawing/2014/main" id="{302A70BD-6495-C242-B6B9-C89015C2DA28}"/>
              </a:ext>
            </a:extLst>
          </p:cNvPr>
          <p:cNvSpPr>
            <a:spLocks noGrp="1"/>
          </p:cNvSpPr>
          <p:nvPr>
            <p:ph type="pic" sz="quarter" idx="16"/>
          </p:nvPr>
        </p:nvSpPr>
        <p:spPr>
          <a:xfrm>
            <a:off x="7529696" y="13301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Tree>
    <p:extLst>
      <p:ext uri="{BB962C8B-B14F-4D97-AF65-F5344CB8AC3E}">
        <p14:creationId xmlns:p14="http://schemas.microsoft.com/office/powerpoint/2010/main" val="1708512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3">
    <p:spTree>
      <p:nvGrpSpPr>
        <p:cNvPr id="1" name=""/>
        <p:cNvGrpSpPr/>
        <p:nvPr/>
      </p:nvGrpSpPr>
      <p:grpSpPr>
        <a:xfrm>
          <a:off x="0" y="0"/>
          <a:ext cx="0" cy="0"/>
          <a:chOff x="0" y="0"/>
          <a:chExt cx="0" cy="0"/>
        </a:xfrm>
      </p:grpSpPr>
      <p:sp>
        <p:nvSpPr>
          <p:cNvPr id="2" name="Title 1"/>
          <p:cNvSpPr>
            <a:spLocks noGrp="1"/>
          </p:cNvSpPr>
          <p:nvPr>
            <p:ph type="title"/>
          </p:nvPr>
        </p:nvSpPr>
        <p:spPr>
          <a:xfrm>
            <a:off x="147377" y="493463"/>
            <a:ext cx="11357993" cy="1325563"/>
          </a:xfrm>
        </p:spPr>
        <p:txBody>
          <a:bodyPr/>
          <a:lstStyle>
            <a:lvl1pPr algn="ctr">
              <a:defRPr sz="6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38595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rgbClr val="00498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ADB174-9E05-134F-A80D-7C30D28A13D4}"/>
              </a:ext>
            </a:extLst>
          </p:cNvPr>
          <p:cNvSpPr/>
          <p:nvPr userDrawn="1"/>
        </p:nvSpPr>
        <p:spPr>
          <a:xfrm>
            <a:off x="0" y="502920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 name="Title 1">
            <a:extLst>
              <a:ext uri="{FF2B5EF4-FFF2-40B4-BE49-F238E27FC236}">
                <a16:creationId xmlns:a16="http://schemas.microsoft.com/office/drawing/2014/main" id="{4E2E05B9-6FDE-D4F3-005C-7D0D9314A185}"/>
              </a:ext>
            </a:extLst>
          </p:cNvPr>
          <p:cNvSpPr>
            <a:spLocks noGrp="1"/>
          </p:cNvSpPr>
          <p:nvPr>
            <p:ph type="title"/>
          </p:nvPr>
        </p:nvSpPr>
        <p:spPr>
          <a:xfrm>
            <a:off x="175030" y="269883"/>
            <a:ext cx="6539037" cy="790575"/>
          </a:xfrm>
        </p:spPr>
        <p:txBody>
          <a:bodyPr/>
          <a:lstStyle>
            <a:lvl1pPr>
              <a:defRPr/>
            </a:lvl1pPr>
          </a:lstStyle>
          <a:p>
            <a:r>
              <a:rPr lang="en-US" sz="3733" dirty="0">
                <a:latin typeface="Arial" panose="020B0604020202020204" pitchFamily="34" charset="0"/>
                <a:cs typeface="Arial" panose="020B0604020202020204" pitchFamily="34" charset="0"/>
              </a:rPr>
              <a:t>Click to edit Master title style</a:t>
            </a:r>
          </a:p>
        </p:txBody>
      </p:sp>
      <p:sp>
        <p:nvSpPr>
          <p:cNvPr id="7" name="Slide Number Placeholder 13">
            <a:extLst>
              <a:ext uri="{FF2B5EF4-FFF2-40B4-BE49-F238E27FC236}">
                <a16:creationId xmlns:a16="http://schemas.microsoft.com/office/drawing/2014/main" id="{D39855BC-08B0-A534-9639-FC87887B16FB}"/>
              </a:ext>
            </a:extLst>
          </p:cNvPr>
          <p:cNvSpPr>
            <a:spLocks noGrp="1"/>
          </p:cNvSpPr>
          <p:nvPr>
            <p:ph type="sldNum" sz="quarter" idx="12"/>
          </p:nvPr>
        </p:nvSpPr>
        <p:spPr>
          <a:xfrm>
            <a:off x="11550315" y="4667630"/>
            <a:ext cx="459015" cy="365125"/>
          </a:xfrm>
        </p:spPr>
        <p:txBody>
          <a:bodyPr/>
          <a:lstStyle/>
          <a:p>
            <a:fld id="{48F63A3B-78C7-47BE-AE5E-E10140E04643}" type="slidenum">
              <a:rPr lang="en-US" smtClean="0"/>
              <a:t>‹#›</a:t>
            </a:fld>
            <a:endParaRPr lang="en-US" dirty="0"/>
          </a:p>
        </p:txBody>
      </p:sp>
      <p:sp>
        <p:nvSpPr>
          <p:cNvPr id="9" name="Text Placeholder 8">
            <a:extLst>
              <a:ext uri="{FF2B5EF4-FFF2-40B4-BE49-F238E27FC236}">
                <a16:creationId xmlns:a16="http://schemas.microsoft.com/office/drawing/2014/main" id="{5E519D92-0F52-E1F1-2291-D0D789CCF6FC}"/>
              </a:ext>
            </a:extLst>
          </p:cNvPr>
          <p:cNvSpPr>
            <a:spLocks noGrp="1"/>
          </p:cNvSpPr>
          <p:nvPr>
            <p:ph type="body" sz="quarter" idx="13"/>
          </p:nvPr>
        </p:nvSpPr>
        <p:spPr>
          <a:xfrm>
            <a:off x="340784" y="1210734"/>
            <a:ext cx="6373283" cy="3604684"/>
          </a:xfrm>
          <a:prstGeom prst="rect">
            <a:avLst/>
          </a:prstGeom>
        </p:spPr>
        <p:txBody>
          <a:bodyPr/>
          <a:lstStyle>
            <a:lvl1pPr>
              <a:defRPr>
                <a:solidFill>
                  <a:schemeClr val="bg1"/>
                </a:solidFill>
              </a:defRPr>
            </a:lvl1pPr>
            <a:lvl2pPr>
              <a:buFont typeface="Courier New" panose="02070309020205020404" pitchFamily="49" charset="0"/>
              <a:buChar char="o"/>
              <a:defRPr>
                <a:solidFill>
                  <a:schemeClr val="bg1"/>
                </a:solidFill>
              </a:defRPr>
            </a:lvl2pPr>
            <a:lvl3pPr>
              <a:buFont typeface="Wingdings" panose="05000000000000000000" pitchFamily="2" charset="2"/>
              <a:buChar char="§"/>
              <a:defRPr>
                <a:solidFill>
                  <a:schemeClr val="bg1"/>
                </a:solidFill>
              </a:defRPr>
            </a:lvl3pPr>
            <a:lvl4pPr>
              <a:buFont typeface="Wingdings" panose="05000000000000000000" pitchFamily="2" charset="2"/>
              <a:buChar char="Ø"/>
              <a:defRPr>
                <a:solidFill>
                  <a:schemeClr val="bg1"/>
                </a:solidFill>
              </a:defRPr>
            </a:lvl4pPr>
            <a:lvl5pPr>
              <a:buFont typeface="Wingdings" panose="05000000000000000000" pitchFamily="2" charset="2"/>
              <a:buChar char="ü"/>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a:extLst>
              <a:ext uri="{FF2B5EF4-FFF2-40B4-BE49-F238E27FC236}">
                <a16:creationId xmlns:a16="http://schemas.microsoft.com/office/drawing/2014/main" id="{0B90EE2A-403C-B563-4C2D-CCC59763D92D}"/>
              </a:ext>
            </a:extLst>
          </p:cNvPr>
          <p:cNvSpPr>
            <a:spLocks noGrp="1"/>
          </p:cNvSpPr>
          <p:nvPr>
            <p:ph type="body" sz="quarter" idx="14"/>
          </p:nvPr>
        </p:nvSpPr>
        <p:spPr>
          <a:xfrm>
            <a:off x="7042151" y="101601"/>
            <a:ext cx="4900083" cy="1198033"/>
          </a:xfrm>
          <a:prstGeom prst="rect">
            <a:avLst/>
          </a:prstGeom>
          <a:solidFill>
            <a:srgbClr val="9DC3E6"/>
          </a:solidFill>
        </p:spPr>
        <p:txBody>
          <a:bodyPr anchor="ctr"/>
          <a:lstStyle>
            <a:lvl1pPr algn="ctr">
              <a:buNone/>
              <a:defRPr sz="2933" b="1">
                <a:latin typeface="Aptos" panose="020B0004020202020204" pitchFamily="34" charset="0"/>
              </a:defRPr>
            </a:lvl1pPr>
          </a:lstStyle>
          <a:p>
            <a:pPr lvl="0"/>
            <a:endParaRPr lang="en-US" dirty="0"/>
          </a:p>
        </p:txBody>
      </p:sp>
      <p:sp>
        <p:nvSpPr>
          <p:cNvPr id="17" name="Text Placeholder 16">
            <a:extLst>
              <a:ext uri="{FF2B5EF4-FFF2-40B4-BE49-F238E27FC236}">
                <a16:creationId xmlns:a16="http://schemas.microsoft.com/office/drawing/2014/main" id="{FD473729-EE47-C2FD-6380-C42D3F31FAE5}"/>
              </a:ext>
            </a:extLst>
          </p:cNvPr>
          <p:cNvSpPr>
            <a:spLocks noGrp="1"/>
          </p:cNvSpPr>
          <p:nvPr>
            <p:ph type="body" sz="quarter" idx="15"/>
          </p:nvPr>
        </p:nvSpPr>
        <p:spPr>
          <a:xfrm>
            <a:off x="7042151" y="1299444"/>
            <a:ext cx="4900083" cy="3733989"/>
          </a:xfrm>
          <a:prstGeom prst="rect">
            <a:avLst/>
          </a:prstGeom>
          <a:solidFill>
            <a:srgbClr val="DEEBF7"/>
          </a:solidFill>
        </p:spPr>
        <p:txBody>
          <a:bodyPr/>
          <a:lstStyle>
            <a:lvl1pPr>
              <a:defRPr sz="1533">
                <a:solidFill>
                  <a:srgbClr val="004986"/>
                </a:solidFill>
                <a:latin typeface="Aptos" panose="020B0004020202020204" pitchFamily="34" charset="0"/>
              </a:defRPr>
            </a:lvl1pPr>
            <a:lvl2pPr>
              <a:defRPr sz="1533">
                <a:solidFill>
                  <a:srgbClr val="004986"/>
                </a:solidFill>
                <a:latin typeface="Aptos" panose="020B0004020202020204" pitchFamily="34" charset="0"/>
              </a:defRPr>
            </a:lvl2pPr>
            <a:lvl3pPr>
              <a:defRPr sz="1533">
                <a:solidFill>
                  <a:srgbClr val="004986"/>
                </a:solidFill>
                <a:latin typeface="Aptos" panose="020B0004020202020204" pitchFamily="34" charset="0"/>
              </a:defRPr>
            </a:lvl3pPr>
            <a:lvl4pPr>
              <a:defRPr sz="1533">
                <a:solidFill>
                  <a:srgbClr val="004986"/>
                </a:solidFill>
                <a:latin typeface="Aptos" panose="020B0004020202020204" pitchFamily="34" charset="0"/>
              </a:defRPr>
            </a:lvl4pPr>
            <a:lvl5pPr>
              <a:defRPr sz="1533">
                <a:solidFill>
                  <a:srgbClr val="004986"/>
                </a:solidFill>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5749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Date Placeholder 6">
            <a:extLst>
              <a:ext uri="{FF2B5EF4-FFF2-40B4-BE49-F238E27FC236}">
                <a16:creationId xmlns:a16="http://schemas.microsoft.com/office/drawing/2014/main" id="{76ADD679-68A7-A44E-B5D3-7C4E20DC1E78}"/>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6307B8E-7447-534B-8359-FD439709D0D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0462F6A-1CCE-5E41-97A1-999B0A7D54E9}"/>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831833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EE7183-52B9-7746-B872-66DE9FE725C8}"/>
              </a:ext>
            </a:extLst>
          </p:cNvPr>
          <p:cNvSpPr/>
          <p:nvPr userDrawn="1"/>
        </p:nvSpPr>
        <p:spPr>
          <a:xfrm>
            <a:off x="0" y="5029200"/>
            <a:ext cx="12192000" cy="1828800"/>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034900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AMPLE SLIDE ONLY">
    <p:bg>
      <p:bgPr>
        <a:solidFill>
          <a:srgbClr val="004986"/>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627580A-91B5-3B47-8D0D-EE49287032C6}"/>
              </a:ext>
            </a:extLst>
          </p:cNvPr>
          <p:cNvSpPr/>
          <p:nvPr userDrawn="1"/>
        </p:nvSpPr>
        <p:spPr>
          <a:xfrm>
            <a:off x="-12569" y="5029200"/>
            <a:ext cx="12201676"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6" name="Rectangle 25">
            <a:extLst>
              <a:ext uri="{FF2B5EF4-FFF2-40B4-BE49-F238E27FC236}">
                <a16:creationId xmlns:a16="http://schemas.microsoft.com/office/drawing/2014/main" id="{BA55F0FC-337C-B54A-9C63-34A6B44CB914}"/>
              </a:ext>
            </a:extLst>
          </p:cNvPr>
          <p:cNvSpPr/>
          <p:nvPr userDrawn="1"/>
        </p:nvSpPr>
        <p:spPr>
          <a:xfrm>
            <a:off x="0" y="5031956"/>
            <a:ext cx="12192000" cy="99259"/>
          </a:xfrm>
          <a:prstGeom prst="rect">
            <a:avLst/>
          </a:prstGeom>
          <a:solidFill>
            <a:srgbClr val="467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Text Placeholder 10"/>
          <p:cNvSpPr>
            <a:spLocks noGrp="1"/>
          </p:cNvSpPr>
          <p:nvPr>
            <p:ph type="body" sz="quarter" idx="10"/>
          </p:nvPr>
        </p:nvSpPr>
        <p:spPr>
          <a:xfrm>
            <a:off x="928255" y="1313847"/>
            <a:ext cx="9144000" cy="3029808"/>
          </a:xfrm>
          <a:prstGeom prst="rect">
            <a:avLst/>
          </a:prstGeom>
        </p:spPr>
        <p:txBody>
          <a:bodyPr/>
          <a:lstStyle>
            <a:lvl1pPr>
              <a:defRPr b="0" i="0">
                <a:solidFill>
                  <a:schemeClr val="bg1"/>
                </a:solidFill>
                <a:latin typeface="Avenir Medium" charset="0"/>
                <a:ea typeface="Avenir Medium" charset="0"/>
                <a:cs typeface="Avenir Medium" charset="0"/>
              </a:defRPr>
            </a:lvl1pPr>
          </a:lstStyle>
          <a:p>
            <a:pPr lvl="0"/>
            <a:r>
              <a:rPr lang="en-US"/>
              <a:t>Click to edit Master text styles</a:t>
            </a:r>
          </a:p>
        </p:txBody>
      </p:sp>
      <p:pic>
        <p:nvPicPr>
          <p:cNvPr id="6" name="Picture 5"/>
          <p:cNvPicPr>
            <a:picLocks noChangeAspect="1"/>
          </p:cNvPicPr>
          <p:nvPr userDrawn="1"/>
        </p:nvPicPr>
        <p:blipFill>
          <a:blip r:embed="rId2"/>
          <a:srcRect/>
          <a:stretch/>
        </p:blipFill>
        <p:spPr>
          <a:xfrm>
            <a:off x="10045701" y="5895581"/>
            <a:ext cx="1841500" cy="640841"/>
          </a:xfrm>
          <a:prstGeom prst="rect">
            <a:avLst/>
          </a:prstGeom>
        </p:spPr>
      </p:pic>
      <p:sp>
        <p:nvSpPr>
          <p:cNvPr id="13" name="Slide Number Placeholder 11">
            <a:extLst>
              <a:ext uri="{FF2B5EF4-FFF2-40B4-BE49-F238E27FC236}">
                <a16:creationId xmlns:a16="http://schemas.microsoft.com/office/drawing/2014/main" id="{08C1CF7C-DA1A-9048-96D3-65FAA26B0560}"/>
              </a:ext>
            </a:extLst>
          </p:cNvPr>
          <p:cNvSpPr txBox="1">
            <a:spLocks/>
          </p:cNvSpPr>
          <p:nvPr userDrawn="1"/>
        </p:nvSpPr>
        <p:spPr>
          <a:xfrm>
            <a:off x="11684000" y="86783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1" name="Slide Number Placeholder 11">
            <a:extLst>
              <a:ext uri="{FF2B5EF4-FFF2-40B4-BE49-F238E27FC236}">
                <a16:creationId xmlns:a16="http://schemas.microsoft.com/office/drawing/2014/main" id="{4CFDC215-D833-8540-8BFB-0127BAA005AC}"/>
              </a:ext>
            </a:extLst>
          </p:cNvPr>
          <p:cNvSpPr txBox="1">
            <a:spLocks/>
          </p:cNvSpPr>
          <p:nvPr userDrawn="1"/>
        </p:nvSpPr>
        <p:spPr>
          <a:xfrm>
            <a:off x="11887200" y="88815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3" name="Slide Number Placeholder 11">
            <a:extLst>
              <a:ext uri="{FF2B5EF4-FFF2-40B4-BE49-F238E27FC236}">
                <a16:creationId xmlns:a16="http://schemas.microsoft.com/office/drawing/2014/main" id="{832E31FA-E8D8-7C45-B8FD-B59CA11ECBD5}"/>
              </a:ext>
            </a:extLst>
          </p:cNvPr>
          <p:cNvSpPr txBox="1">
            <a:spLocks/>
          </p:cNvSpPr>
          <p:nvPr userDrawn="1"/>
        </p:nvSpPr>
        <p:spPr>
          <a:xfrm>
            <a:off x="12090400" y="90847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5" name="Footer Placeholder 10">
            <a:extLst>
              <a:ext uri="{FF2B5EF4-FFF2-40B4-BE49-F238E27FC236}">
                <a16:creationId xmlns:a16="http://schemas.microsoft.com/office/drawing/2014/main" id="{14E83814-5EA9-C949-932B-64096ABC107C}"/>
              </a:ext>
            </a:extLst>
          </p:cNvPr>
          <p:cNvSpPr>
            <a:spLocks noGrp="1"/>
          </p:cNvSpPr>
          <p:nvPr/>
        </p:nvSpPr>
        <p:spPr>
          <a:xfrm>
            <a:off x="4777339" y="6025348"/>
            <a:ext cx="5486400" cy="486833"/>
          </a:xfrm>
          <a:prstGeom prst="rect">
            <a:avLst/>
          </a:prstGeom>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sz="2400" dirty="0"/>
          </a:p>
        </p:txBody>
      </p:sp>
      <p:sp>
        <p:nvSpPr>
          <p:cNvPr id="27" name="Date Placeholder 3">
            <a:extLst>
              <a:ext uri="{FF2B5EF4-FFF2-40B4-BE49-F238E27FC236}">
                <a16:creationId xmlns:a16="http://schemas.microsoft.com/office/drawing/2014/main" id="{6154B9DD-26C6-7D40-9996-2C42CA136E00}"/>
              </a:ext>
            </a:extLst>
          </p:cNvPr>
          <p:cNvSpPr>
            <a:spLocks noGrp="1"/>
          </p:cNvSpPr>
          <p:nvPr>
            <p:ph type="dt" sz="half" idx="11"/>
          </p:nvPr>
        </p:nvSpPr>
        <p:spPr>
          <a:xfrm>
            <a:off x="928255" y="4546855"/>
            <a:ext cx="2743200" cy="365125"/>
          </a:xfrm>
          <a:prstGeom prst="rect">
            <a:avLst/>
          </a:prstGeom>
        </p:spPr>
        <p:txBody>
          <a:bodyPr/>
          <a:lstStyle>
            <a:lvl1pPr>
              <a:defRPr>
                <a:solidFill>
                  <a:schemeClr val="bg1"/>
                </a:solidFill>
              </a:defRPr>
            </a:lvl1pPr>
          </a:lstStyle>
          <a:p>
            <a:endParaRPr lang="en-US" dirty="0"/>
          </a:p>
        </p:txBody>
      </p:sp>
      <p:sp>
        <p:nvSpPr>
          <p:cNvPr id="28" name="Footer Placeholder 4">
            <a:extLst>
              <a:ext uri="{FF2B5EF4-FFF2-40B4-BE49-F238E27FC236}">
                <a16:creationId xmlns:a16="http://schemas.microsoft.com/office/drawing/2014/main" id="{F7A32B59-52F2-1D4E-8130-7FC2452037F0}"/>
              </a:ext>
            </a:extLst>
          </p:cNvPr>
          <p:cNvSpPr>
            <a:spLocks noGrp="1"/>
          </p:cNvSpPr>
          <p:nvPr>
            <p:ph type="ftr" sz="quarter" idx="12"/>
          </p:nvPr>
        </p:nvSpPr>
        <p:spPr>
          <a:xfrm>
            <a:off x="4128655" y="4546855"/>
            <a:ext cx="4114800" cy="365125"/>
          </a:xfrm>
          <a:prstGeom prst="rect">
            <a:avLst/>
          </a:prstGeom>
        </p:spPr>
        <p:txBody>
          <a:bodyPr/>
          <a:lstStyle>
            <a:lvl1pPr>
              <a:defRPr>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1F38A660-4B4B-094A-A964-F0000BC79708}"/>
              </a:ext>
            </a:extLst>
          </p:cNvPr>
          <p:cNvSpPr>
            <a:spLocks noGrp="1"/>
          </p:cNvSpPr>
          <p:nvPr>
            <p:ph type="sldNum" sz="quarter" idx="4"/>
          </p:nvPr>
        </p:nvSpPr>
        <p:spPr>
          <a:xfrm>
            <a:off x="11428186" y="4593020"/>
            <a:ext cx="459015" cy="365125"/>
          </a:xfrm>
          <a:prstGeom prst="rect">
            <a:avLst/>
          </a:prstGeom>
        </p:spPr>
        <p:txBody>
          <a:bodyPr vert="horz" lIns="91440" tIns="45720" rIns="91440" bIns="45720" rtlCol="0" anchor="ctr"/>
          <a:lstStyle>
            <a:lvl1pPr algn="l">
              <a:defRPr sz="1200">
                <a:solidFill>
                  <a:schemeClr val="bg1"/>
                </a:solidFill>
              </a:defRPr>
            </a:lvl1pPr>
          </a:lstStyle>
          <a:p>
            <a:fld id="{48F63A3B-78C7-47BE-AE5E-E10140E04643}" type="slidenum">
              <a:rPr lang="en-US" smtClean="0"/>
              <a:pPr/>
              <a:t>‹#›</a:t>
            </a:fld>
            <a:endParaRPr lang="en-US" dirty="0"/>
          </a:p>
        </p:txBody>
      </p:sp>
      <p:sp>
        <p:nvSpPr>
          <p:cNvPr id="4" name="Title 3">
            <a:extLst>
              <a:ext uri="{FF2B5EF4-FFF2-40B4-BE49-F238E27FC236}">
                <a16:creationId xmlns:a16="http://schemas.microsoft.com/office/drawing/2014/main" id="{2A083166-2E36-FD4F-92CD-6B1B09A8AEB5}"/>
              </a:ext>
            </a:extLst>
          </p:cNvPr>
          <p:cNvSpPr>
            <a:spLocks noGrp="1"/>
          </p:cNvSpPr>
          <p:nvPr>
            <p:ph type="title"/>
          </p:nvPr>
        </p:nvSpPr>
        <p:spPr>
          <a:xfrm>
            <a:off x="838200" y="365126"/>
            <a:ext cx="10515600" cy="831503"/>
          </a:xfrm>
        </p:spPr>
        <p:txBody>
          <a:bodyPr/>
          <a:lstStyle>
            <a:lvl1pPr>
              <a:defRPr sz="5333" b="1"/>
            </a:lvl1pPr>
          </a:lstStyle>
          <a:p>
            <a:r>
              <a:rPr lang="en-US"/>
              <a:t>Click to edit Master title style</a:t>
            </a:r>
          </a:p>
        </p:txBody>
      </p:sp>
      <p:cxnSp>
        <p:nvCxnSpPr>
          <p:cNvPr id="24" name="Straight Connector 23">
            <a:extLst>
              <a:ext uri="{FF2B5EF4-FFF2-40B4-BE49-F238E27FC236}">
                <a16:creationId xmlns:a16="http://schemas.microsoft.com/office/drawing/2014/main" id="{73E65307-B0BF-4643-9EDA-2F710D9C1E6E}"/>
              </a:ext>
            </a:extLst>
          </p:cNvPr>
          <p:cNvCxnSpPr/>
          <p:nvPr userDrawn="1"/>
        </p:nvCxnSpPr>
        <p:spPr>
          <a:xfrm>
            <a:off x="-12569" y="5155460"/>
            <a:ext cx="12192000" cy="0"/>
          </a:xfrm>
          <a:prstGeom prst="line">
            <a:avLst/>
          </a:prstGeom>
          <a:ln w="19050">
            <a:solidFill>
              <a:srgbClr val="004986"/>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65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Date Placeholder 6">
            <a:extLst>
              <a:ext uri="{FF2B5EF4-FFF2-40B4-BE49-F238E27FC236}">
                <a16:creationId xmlns:a16="http://schemas.microsoft.com/office/drawing/2014/main" id="{76ADD679-68A7-A44E-B5D3-7C4E20DC1E78}"/>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6307B8E-7447-534B-8359-FD439709D0D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0462F6A-1CCE-5E41-97A1-999B0A7D54E9}"/>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45208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1EC46-A0DD-0745-8FEB-2DE249688948}"/>
              </a:ext>
            </a:extLst>
          </p:cNvPr>
          <p:cNvSpPr>
            <a:spLocks noGrp="1"/>
          </p:cNvSpPr>
          <p:nvPr>
            <p:ph type="title"/>
          </p:nvPr>
        </p:nvSpPr>
        <p:spPr>
          <a:xfrm>
            <a:off x="735503" y="326701"/>
            <a:ext cx="10515600" cy="1068963"/>
          </a:xfrm>
        </p:spPr>
        <p:txBody>
          <a:bodyPr/>
          <a:lstStyle>
            <a:lvl1pPr>
              <a:defRPr sz="5333" b="1"/>
            </a:lvl1pPr>
          </a:lstStyle>
          <a:p>
            <a:r>
              <a:rPr lang="en-US"/>
              <a:t>Click to edit Master title style</a:t>
            </a:r>
          </a:p>
        </p:txBody>
      </p:sp>
      <p:sp>
        <p:nvSpPr>
          <p:cNvPr id="3" name="Date Placeholder 2">
            <a:extLst>
              <a:ext uri="{FF2B5EF4-FFF2-40B4-BE49-F238E27FC236}">
                <a16:creationId xmlns:a16="http://schemas.microsoft.com/office/drawing/2014/main" id="{89E494EF-6CEF-3C42-B25D-B4F754AB76E4}"/>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2CEB070E-AE3F-E445-A69F-D9959764589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33A3F39-366C-1E4C-979E-320710962BB1}"/>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7" name="Content Placeholder 6">
            <a:extLst>
              <a:ext uri="{FF2B5EF4-FFF2-40B4-BE49-F238E27FC236}">
                <a16:creationId xmlns:a16="http://schemas.microsoft.com/office/drawing/2014/main" id="{0EB3F869-6FFA-D04F-9E0E-61AE949C2557}"/>
              </a:ext>
            </a:extLst>
          </p:cNvPr>
          <p:cNvSpPr>
            <a:spLocks noGrp="1"/>
          </p:cNvSpPr>
          <p:nvPr>
            <p:ph sz="quarter" idx="13"/>
          </p:nvPr>
        </p:nvSpPr>
        <p:spPr>
          <a:xfrm>
            <a:off x="735503" y="1504572"/>
            <a:ext cx="10515600" cy="292305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18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2">
    <p:spTree>
      <p:nvGrpSpPr>
        <p:cNvPr id="1" name=""/>
        <p:cNvGrpSpPr/>
        <p:nvPr/>
      </p:nvGrpSpPr>
      <p:grpSpPr>
        <a:xfrm>
          <a:off x="0" y="0"/>
          <a:ext cx="0" cy="0"/>
          <a:chOff x="0" y="0"/>
          <a:chExt cx="0" cy="0"/>
        </a:xfrm>
      </p:grpSpPr>
      <p:sp>
        <p:nvSpPr>
          <p:cNvPr id="2" name="Title 1"/>
          <p:cNvSpPr>
            <a:spLocks noGrp="1"/>
          </p:cNvSpPr>
          <p:nvPr>
            <p:ph type="title"/>
          </p:nvPr>
        </p:nvSpPr>
        <p:spPr>
          <a:xfrm>
            <a:off x="526181" y="365126"/>
            <a:ext cx="11024135" cy="790575"/>
          </a:xfrm>
        </p:spPr>
        <p:txBody>
          <a:bodyPr/>
          <a:lstStyle>
            <a:lvl1pPr algn="ctr">
              <a:defRPr sz="5333"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6796" y="3070065"/>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0796" y="3057232"/>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2" name="Picture Placeholder 2">
            <a:extLst>
              <a:ext uri="{FF2B5EF4-FFF2-40B4-BE49-F238E27FC236}">
                <a16:creationId xmlns:a16="http://schemas.microsoft.com/office/drawing/2014/main" id="{B994E36E-0E49-884F-B612-F8093F4A81F7}"/>
              </a:ext>
            </a:extLst>
          </p:cNvPr>
          <p:cNvSpPr>
            <a:spLocks noGrp="1"/>
          </p:cNvSpPr>
          <p:nvPr>
            <p:ph type="pic" sz="quarter" idx="15"/>
          </p:nvPr>
        </p:nvSpPr>
        <p:spPr>
          <a:xfrm>
            <a:off x="2551296" y="13174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
        <p:nvSpPr>
          <p:cNvPr id="13" name="Picture Placeholder 2">
            <a:extLst>
              <a:ext uri="{FF2B5EF4-FFF2-40B4-BE49-F238E27FC236}">
                <a16:creationId xmlns:a16="http://schemas.microsoft.com/office/drawing/2014/main" id="{302A70BD-6495-C242-B6B9-C89015C2DA28}"/>
              </a:ext>
            </a:extLst>
          </p:cNvPr>
          <p:cNvSpPr>
            <a:spLocks noGrp="1"/>
          </p:cNvSpPr>
          <p:nvPr>
            <p:ph type="pic" sz="quarter" idx="16"/>
          </p:nvPr>
        </p:nvSpPr>
        <p:spPr>
          <a:xfrm>
            <a:off x="7529696" y="13301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Tree>
    <p:extLst>
      <p:ext uri="{BB962C8B-B14F-4D97-AF65-F5344CB8AC3E}">
        <p14:creationId xmlns:p14="http://schemas.microsoft.com/office/powerpoint/2010/main" val="2306631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3">
    <p:spTree>
      <p:nvGrpSpPr>
        <p:cNvPr id="1" name=""/>
        <p:cNvGrpSpPr/>
        <p:nvPr/>
      </p:nvGrpSpPr>
      <p:grpSpPr>
        <a:xfrm>
          <a:off x="0" y="0"/>
          <a:ext cx="0" cy="0"/>
          <a:chOff x="0" y="0"/>
          <a:chExt cx="0" cy="0"/>
        </a:xfrm>
      </p:grpSpPr>
      <p:sp>
        <p:nvSpPr>
          <p:cNvPr id="2" name="Title 1"/>
          <p:cNvSpPr>
            <a:spLocks noGrp="1"/>
          </p:cNvSpPr>
          <p:nvPr>
            <p:ph type="title"/>
          </p:nvPr>
        </p:nvSpPr>
        <p:spPr>
          <a:xfrm>
            <a:off x="147377" y="493463"/>
            <a:ext cx="11357993" cy="1325563"/>
          </a:xfrm>
        </p:spPr>
        <p:txBody>
          <a:bodyPr/>
          <a:lstStyle>
            <a:lvl1pPr algn="ctr">
              <a:defRPr sz="6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20351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rgbClr val="00498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ADB174-9E05-134F-A80D-7C30D28A13D4}"/>
              </a:ext>
            </a:extLst>
          </p:cNvPr>
          <p:cNvSpPr/>
          <p:nvPr userDrawn="1"/>
        </p:nvSpPr>
        <p:spPr>
          <a:xfrm>
            <a:off x="0" y="502920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4240736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8814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EE7183-52B9-7746-B872-66DE9FE725C8}"/>
              </a:ext>
            </a:extLst>
          </p:cNvPr>
          <p:cNvSpPr/>
          <p:nvPr userDrawn="1"/>
        </p:nvSpPr>
        <p:spPr>
          <a:xfrm>
            <a:off x="0" y="5029200"/>
            <a:ext cx="12192000" cy="1828800"/>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3644195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AMPLE SLIDE ONLY">
    <p:bg>
      <p:bgPr>
        <a:solidFill>
          <a:srgbClr val="004986"/>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627580A-91B5-3B47-8D0D-EE49287032C6}"/>
              </a:ext>
            </a:extLst>
          </p:cNvPr>
          <p:cNvSpPr/>
          <p:nvPr userDrawn="1"/>
        </p:nvSpPr>
        <p:spPr>
          <a:xfrm>
            <a:off x="-12569" y="5029200"/>
            <a:ext cx="12201676"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6" name="Rectangle 25">
            <a:extLst>
              <a:ext uri="{FF2B5EF4-FFF2-40B4-BE49-F238E27FC236}">
                <a16:creationId xmlns:a16="http://schemas.microsoft.com/office/drawing/2014/main" id="{BA55F0FC-337C-B54A-9C63-34A6B44CB914}"/>
              </a:ext>
            </a:extLst>
          </p:cNvPr>
          <p:cNvSpPr/>
          <p:nvPr userDrawn="1"/>
        </p:nvSpPr>
        <p:spPr>
          <a:xfrm>
            <a:off x="0" y="5031956"/>
            <a:ext cx="12192000" cy="99259"/>
          </a:xfrm>
          <a:prstGeom prst="rect">
            <a:avLst/>
          </a:prstGeom>
          <a:solidFill>
            <a:srgbClr val="467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Text Placeholder 10"/>
          <p:cNvSpPr>
            <a:spLocks noGrp="1"/>
          </p:cNvSpPr>
          <p:nvPr>
            <p:ph type="body" sz="quarter" idx="10"/>
          </p:nvPr>
        </p:nvSpPr>
        <p:spPr>
          <a:xfrm>
            <a:off x="928255" y="1313847"/>
            <a:ext cx="9144000" cy="3029808"/>
          </a:xfrm>
          <a:prstGeom prst="rect">
            <a:avLst/>
          </a:prstGeom>
        </p:spPr>
        <p:txBody>
          <a:bodyPr/>
          <a:lstStyle>
            <a:lvl1pPr>
              <a:defRPr b="0" i="0">
                <a:solidFill>
                  <a:schemeClr val="bg1"/>
                </a:solidFill>
                <a:latin typeface="Avenir Medium" charset="0"/>
                <a:ea typeface="Avenir Medium" charset="0"/>
                <a:cs typeface="Avenir Medium" charset="0"/>
              </a:defRPr>
            </a:lvl1pPr>
          </a:lstStyle>
          <a:p>
            <a:pPr lvl="0"/>
            <a:r>
              <a:rPr lang="en-US" dirty="0"/>
              <a:t>Click to edit Master text styles</a:t>
            </a:r>
          </a:p>
        </p:txBody>
      </p:sp>
      <p:pic>
        <p:nvPicPr>
          <p:cNvPr id="6" name="Picture 5" descr="Centers for Medicare and Medicaid Services. "/>
          <p:cNvPicPr>
            <a:picLocks noChangeAspect="1"/>
          </p:cNvPicPr>
          <p:nvPr userDrawn="1"/>
        </p:nvPicPr>
        <p:blipFill>
          <a:blip r:embed="rId2"/>
          <a:srcRect/>
          <a:stretch/>
        </p:blipFill>
        <p:spPr>
          <a:xfrm>
            <a:off x="10045701" y="5895581"/>
            <a:ext cx="1841500" cy="640841"/>
          </a:xfrm>
          <a:prstGeom prst="rect">
            <a:avLst/>
          </a:prstGeom>
        </p:spPr>
      </p:pic>
      <p:sp>
        <p:nvSpPr>
          <p:cNvPr id="13" name="Slide Number Placeholder 11">
            <a:extLst>
              <a:ext uri="{FF2B5EF4-FFF2-40B4-BE49-F238E27FC236}">
                <a16:creationId xmlns:a16="http://schemas.microsoft.com/office/drawing/2014/main" id="{08C1CF7C-DA1A-9048-96D3-65FAA26B0560}"/>
              </a:ext>
            </a:extLst>
          </p:cNvPr>
          <p:cNvSpPr txBox="1">
            <a:spLocks/>
          </p:cNvSpPr>
          <p:nvPr userDrawn="1"/>
        </p:nvSpPr>
        <p:spPr>
          <a:xfrm>
            <a:off x="11684000" y="86783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1" name="Slide Number Placeholder 11">
            <a:extLst>
              <a:ext uri="{FF2B5EF4-FFF2-40B4-BE49-F238E27FC236}">
                <a16:creationId xmlns:a16="http://schemas.microsoft.com/office/drawing/2014/main" id="{4CFDC215-D833-8540-8BFB-0127BAA005AC}"/>
              </a:ext>
            </a:extLst>
          </p:cNvPr>
          <p:cNvSpPr txBox="1">
            <a:spLocks/>
          </p:cNvSpPr>
          <p:nvPr userDrawn="1"/>
        </p:nvSpPr>
        <p:spPr>
          <a:xfrm>
            <a:off x="11887200" y="88815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3" name="Slide Number Placeholder 11">
            <a:extLst>
              <a:ext uri="{FF2B5EF4-FFF2-40B4-BE49-F238E27FC236}">
                <a16:creationId xmlns:a16="http://schemas.microsoft.com/office/drawing/2014/main" id="{832E31FA-E8D8-7C45-B8FD-B59CA11ECBD5}"/>
              </a:ext>
            </a:extLst>
          </p:cNvPr>
          <p:cNvSpPr txBox="1">
            <a:spLocks/>
          </p:cNvSpPr>
          <p:nvPr userDrawn="1"/>
        </p:nvSpPr>
        <p:spPr>
          <a:xfrm>
            <a:off x="12090400" y="90847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5" name="Footer Placeholder 10">
            <a:extLst>
              <a:ext uri="{FF2B5EF4-FFF2-40B4-BE49-F238E27FC236}">
                <a16:creationId xmlns:a16="http://schemas.microsoft.com/office/drawing/2014/main" id="{14E83814-5EA9-C949-932B-64096ABC107C}"/>
              </a:ext>
            </a:extLst>
          </p:cNvPr>
          <p:cNvSpPr>
            <a:spLocks noGrp="1"/>
          </p:cNvSpPr>
          <p:nvPr/>
        </p:nvSpPr>
        <p:spPr>
          <a:xfrm>
            <a:off x="4777339" y="6025348"/>
            <a:ext cx="5486400" cy="486833"/>
          </a:xfrm>
          <a:prstGeom prst="rect">
            <a:avLst/>
          </a:prstGeom>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sz="2400" dirty="0"/>
          </a:p>
        </p:txBody>
      </p:sp>
      <p:sp>
        <p:nvSpPr>
          <p:cNvPr id="27" name="Date Placeholder 3">
            <a:extLst>
              <a:ext uri="{FF2B5EF4-FFF2-40B4-BE49-F238E27FC236}">
                <a16:creationId xmlns:a16="http://schemas.microsoft.com/office/drawing/2014/main" id="{6154B9DD-26C6-7D40-9996-2C42CA136E00}"/>
              </a:ext>
            </a:extLst>
          </p:cNvPr>
          <p:cNvSpPr>
            <a:spLocks noGrp="1"/>
          </p:cNvSpPr>
          <p:nvPr>
            <p:ph type="dt" sz="half" idx="11"/>
          </p:nvPr>
        </p:nvSpPr>
        <p:spPr>
          <a:xfrm>
            <a:off x="928255" y="4546855"/>
            <a:ext cx="2743200" cy="365125"/>
          </a:xfrm>
          <a:prstGeom prst="rect">
            <a:avLst/>
          </a:prstGeom>
        </p:spPr>
        <p:txBody>
          <a:bodyPr/>
          <a:lstStyle>
            <a:lvl1pPr>
              <a:defRPr>
                <a:solidFill>
                  <a:schemeClr val="bg1"/>
                </a:solidFill>
              </a:defRPr>
            </a:lvl1pPr>
          </a:lstStyle>
          <a:p>
            <a:endParaRPr lang="en-US" dirty="0"/>
          </a:p>
        </p:txBody>
      </p:sp>
      <p:sp>
        <p:nvSpPr>
          <p:cNvPr id="28" name="Footer Placeholder 4">
            <a:extLst>
              <a:ext uri="{FF2B5EF4-FFF2-40B4-BE49-F238E27FC236}">
                <a16:creationId xmlns:a16="http://schemas.microsoft.com/office/drawing/2014/main" id="{F7A32B59-52F2-1D4E-8130-7FC2452037F0}"/>
              </a:ext>
            </a:extLst>
          </p:cNvPr>
          <p:cNvSpPr>
            <a:spLocks noGrp="1"/>
          </p:cNvSpPr>
          <p:nvPr>
            <p:ph type="ftr" sz="quarter" idx="12"/>
          </p:nvPr>
        </p:nvSpPr>
        <p:spPr>
          <a:xfrm>
            <a:off x="4128655" y="4546855"/>
            <a:ext cx="4114800" cy="365125"/>
          </a:xfrm>
          <a:prstGeom prst="rect">
            <a:avLst/>
          </a:prstGeom>
        </p:spPr>
        <p:txBody>
          <a:bodyPr/>
          <a:lstStyle>
            <a:lvl1pPr>
              <a:defRPr>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1F38A660-4B4B-094A-A964-F0000BC79708}"/>
              </a:ext>
            </a:extLst>
          </p:cNvPr>
          <p:cNvSpPr>
            <a:spLocks noGrp="1"/>
          </p:cNvSpPr>
          <p:nvPr>
            <p:ph type="sldNum" sz="quarter" idx="4"/>
          </p:nvPr>
        </p:nvSpPr>
        <p:spPr>
          <a:xfrm>
            <a:off x="11428186" y="4593020"/>
            <a:ext cx="459015" cy="365125"/>
          </a:xfrm>
          <a:prstGeom prst="rect">
            <a:avLst/>
          </a:prstGeom>
        </p:spPr>
        <p:txBody>
          <a:bodyPr vert="horz" lIns="91440" tIns="45720" rIns="91440" bIns="45720" rtlCol="0" anchor="ctr"/>
          <a:lstStyle>
            <a:lvl1pPr algn="l">
              <a:defRPr sz="1200">
                <a:solidFill>
                  <a:schemeClr val="bg1"/>
                </a:solidFill>
              </a:defRPr>
            </a:lvl1pPr>
          </a:lstStyle>
          <a:p>
            <a:fld id="{48F63A3B-78C7-47BE-AE5E-E10140E04643}" type="slidenum">
              <a:rPr lang="en-US" smtClean="0"/>
              <a:pPr/>
              <a:t>‹#›</a:t>
            </a:fld>
            <a:endParaRPr lang="en-US" dirty="0"/>
          </a:p>
        </p:txBody>
      </p:sp>
      <p:sp>
        <p:nvSpPr>
          <p:cNvPr id="3" name="TextBox 2">
            <a:extLst>
              <a:ext uri="{FF2B5EF4-FFF2-40B4-BE49-F238E27FC236}">
                <a16:creationId xmlns:a16="http://schemas.microsoft.com/office/drawing/2014/main" id="{44E3B225-9D20-1748-A662-943112DCF5C4}"/>
              </a:ext>
            </a:extLst>
          </p:cNvPr>
          <p:cNvSpPr txBox="1"/>
          <p:nvPr userDrawn="1"/>
        </p:nvSpPr>
        <p:spPr>
          <a:xfrm rot="20203506">
            <a:off x="2785197" y="1582961"/>
            <a:ext cx="6017912" cy="2144113"/>
          </a:xfrm>
          <a:prstGeom prst="rect">
            <a:avLst/>
          </a:prstGeom>
          <a:noFill/>
        </p:spPr>
        <p:txBody>
          <a:bodyPr wrap="square" rtlCol="0">
            <a:spAutoFit/>
          </a:bodyPr>
          <a:lstStyle/>
          <a:p>
            <a:r>
              <a:rPr lang="en-US" sz="13333" b="1" dirty="0">
                <a:solidFill>
                  <a:srgbClr val="4C7EAC">
                    <a:alpha val="46000"/>
                  </a:srgbClr>
                </a:solidFill>
              </a:rPr>
              <a:t>SAMPLE</a:t>
            </a:r>
          </a:p>
        </p:txBody>
      </p:sp>
      <p:sp>
        <p:nvSpPr>
          <p:cNvPr id="4" name="Title 3">
            <a:extLst>
              <a:ext uri="{FF2B5EF4-FFF2-40B4-BE49-F238E27FC236}">
                <a16:creationId xmlns:a16="http://schemas.microsoft.com/office/drawing/2014/main" id="{2A083166-2E36-FD4F-92CD-6B1B09A8AEB5}"/>
              </a:ext>
            </a:extLst>
          </p:cNvPr>
          <p:cNvSpPr>
            <a:spLocks noGrp="1"/>
          </p:cNvSpPr>
          <p:nvPr>
            <p:ph type="title"/>
          </p:nvPr>
        </p:nvSpPr>
        <p:spPr>
          <a:xfrm>
            <a:off x="838200" y="365126"/>
            <a:ext cx="10515600" cy="831503"/>
          </a:xfrm>
        </p:spPr>
        <p:txBody>
          <a:bodyPr/>
          <a:lstStyle>
            <a:lvl1pPr>
              <a:defRPr sz="5333" b="1"/>
            </a:lvl1pPr>
          </a:lstStyle>
          <a:p>
            <a:r>
              <a:rPr lang="en-US" dirty="0"/>
              <a:t>Click to edit Master title style</a:t>
            </a:r>
          </a:p>
        </p:txBody>
      </p:sp>
      <p:cxnSp>
        <p:nvCxnSpPr>
          <p:cNvPr id="24" name="Straight Connector 23">
            <a:extLst>
              <a:ext uri="{FF2B5EF4-FFF2-40B4-BE49-F238E27FC236}">
                <a16:creationId xmlns:a16="http://schemas.microsoft.com/office/drawing/2014/main" id="{73E65307-B0BF-4643-9EDA-2F710D9C1E6E}"/>
              </a:ext>
            </a:extLst>
          </p:cNvPr>
          <p:cNvCxnSpPr/>
          <p:nvPr userDrawn="1"/>
        </p:nvCxnSpPr>
        <p:spPr>
          <a:xfrm>
            <a:off x="-12569" y="5155460"/>
            <a:ext cx="12192000" cy="0"/>
          </a:xfrm>
          <a:prstGeom prst="line">
            <a:avLst/>
          </a:prstGeom>
          <a:ln w="19050">
            <a:solidFill>
              <a:srgbClr val="004986"/>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717A551-0A96-894F-801D-CF3B91722455}"/>
              </a:ext>
            </a:extLst>
          </p:cNvPr>
          <p:cNvSpPr txBox="1"/>
          <p:nvPr userDrawn="1"/>
        </p:nvSpPr>
        <p:spPr>
          <a:xfrm>
            <a:off x="50802" y="5583083"/>
            <a:ext cx="12090397" cy="830997"/>
          </a:xfrm>
          <a:prstGeom prst="rect">
            <a:avLst/>
          </a:prstGeom>
          <a:noFill/>
        </p:spPr>
        <p:txBody>
          <a:bodyPr wrap="square" rtlCol="0">
            <a:spAutoFit/>
          </a:bodyPr>
          <a:lstStyle/>
          <a:p>
            <a:pPr algn="ctr"/>
            <a:r>
              <a:rPr lang="en-US" sz="2400" dirty="0">
                <a:solidFill>
                  <a:srgbClr val="004986"/>
                </a:solidFill>
              </a:rPr>
              <a:t>PLEASE </a:t>
            </a:r>
            <a:r>
              <a:rPr lang="en-US" sz="2400" b="1" dirty="0">
                <a:solidFill>
                  <a:srgbClr val="004986"/>
                </a:solidFill>
              </a:rPr>
              <a:t>DO NOT </a:t>
            </a:r>
            <a:r>
              <a:rPr lang="en-US" sz="2400" dirty="0">
                <a:solidFill>
                  <a:srgbClr val="004986"/>
                </a:solidFill>
              </a:rPr>
              <a:t>PLACE CONTENT IN THIS AREA (</a:t>
            </a:r>
            <a:r>
              <a:rPr lang="en-US" sz="2400" i="1" dirty="0">
                <a:solidFill>
                  <a:srgbClr val="004986"/>
                </a:solidFill>
              </a:rPr>
              <a:t>BELOW THE DOTTED LINE</a:t>
            </a:r>
            <a:r>
              <a:rPr lang="en-US" sz="2400" dirty="0">
                <a:solidFill>
                  <a:srgbClr val="004986"/>
                </a:solidFill>
              </a:rPr>
              <a:t>)</a:t>
            </a:r>
          </a:p>
          <a:p>
            <a:pPr algn="ctr"/>
            <a:r>
              <a:rPr lang="en-US" sz="2400" i="1" dirty="0">
                <a:solidFill>
                  <a:srgbClr val="004986"/>
                </a:solidFill>
              </a:rPr>
              <a:t>This area is used for open captioning while presenting to virtual audiences</a:t>
            </a:r>
          </a:p>
        </p:txBody>
      </p:sp>
      <p:cxnSp>
        <p:nvCxnSpPr>
          <p:cNvPr id="30" name="Straight Arrow Connector 29">
            <a:extLst>
              <a:ext uri="{FF2B5EF4-FFF2-40B4-BE49-F238E27FC236}">
                <a16:creationId xmlns:a16="http://schemas.microsoft.com/office/drawing/2014/main" id="{1318AEE1-AF75-C542-8E10-0C48E19109AC}"/>
              </a:ext>
            </a:extLst>
          </p:cNvPr>
          <p:cNvCxnSpPr/>
          <p:nvPr userDrawn="1"/>
        </p:nvCxnSpPr>
        <p:spPr>
          <a:xfrm>
            <a:off x="656733" y="5366994"/>
            <a:ext cx="0" cy="1244337"/>
          </a:xfrm>
          <a:prstGeom prst="straightConnector1">
            <a:avLst/>
          </a:prstGeom>
          <a:ln w="12700">
            <a:solidFill>
              <a:srgbClr val="004986"/>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078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1EC46-A0DD-0745-8FEB-2DE249688948}"/>
              </a:ext>
            </a:extLst>
          </p:cNvPr>
          <p:cNvSpPr>
            <a:spLocks noGrp="1"/>
          </p:cNvSpPr>
          <p:nvPr>
            <p:ph type="title"/>
          </p:nvPr>
        </p:nvSpPr>
        <p:spPr>
          <a:xfrm>
            <a:off x="735503" y="326701"/>
            <a:ext cx="10515600" cy="1068963"/>
          </a:xfrm>
        </p:spPr>
        <p:txBody>
          <a:bodyPr/>
          <a:lstStyle>
            <a:lvl1pPr>
              <a:defRPr sz="5333" b="1"/>
            </a:lvl1pPr>
          </a:lstStyle>
          <a:p>
            <a:r>
              <a:rPr lang="en-US" dirty="0"/>
              <a:t>Click to edit Master title style</a:t>
            </a:r>
          </a:p>
        </p:txBody>
      </p:sp>
      <p:sp>
        <p:nvSpPr>
          <p:cNvPr id="3" name="Date Placeholder 2">
            <a:extLst>
              <a:ext uri="{FF2B5EF4-FFF2-40B4-BE49-F238E27FC236}">
                <a16:creationId xmlns:a16="http://schemas.microsoft.com/office/drawing/2014/main" id="{89E494EF-6CEF-3C42-B25D-B4F754AB76E4}"/>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2CEB070E-AE3F-E445-A69F-D9959764589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33A3F39-366C-1E4C-979E-320710962BB1}"/>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7" name="Content Placeholder 6">
            <a:extLst>
              <a:ext uri="{FF2B5EF4-FFF2-40B4-BE49-F238E27FC236}">
                <a16:creationId xmlns:a16="http://schemas.microsoft.com/office/drawing/2014/main" id="{0EB3F869-6FFA-D04F-9E0E-61AE949C2557}"/>
              </a:ext>
            </a:extLst>
          </p:cNvPr>
          <p:cNvSpPr>
            <a:spLocks noGrp="1"/>
          </p:cNvSpPr>
          <p:nvPr>
            <p:ph sz="quarter" idx="13"/>
          </p:nvPr>
        </p:nvSpPr>
        <p:spPr>
          <a:xfrm>
            <a:off x="735503" y="1504572"/>
            <a:ext cx="10515600" cy="292305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60581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Date Placeholder 6">
            <a:extLst>
              <a:ext uri="{FF2B5EF4-FFF2-40B4-BE49-F238E27FC236}">
                <a16:creationId xmlns:a16="http://schemas.microsoft.com/office/drawing/2014/main" id="{76ADD679-68A7-A44E-B5D3-7C4E20DC1E78}"/>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6307B8E-7447-534B-8359-FD439709D0D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0462F6A-1CCE-5E41-97A1-999B0A7D54E9}"/>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57160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1EC46-A0DD-0745-8FEB-2DE249688948}"/>
              </a:ext>
            </a:extLst>
          </p:cNvPr>
          <p:cNvSpPr>
            <a:spLocks noGrp="1"/>
          </p:cNvSpPr>
          <p:nvPr>
            <p:ph type="title"/>
          </p:nvPr>
        </p:nvSpPr>
        <p:spPr>
          <a:xfrm>
            <a:off x="735503" y="326701"/>
            <a:ext cx="10515600" cy="1068963"/>
          </a:xfrm>
        </p:spPr>
        <p:txBody>
          <a:bodyPr/>
          <a:lstStyle>
            <a:lvl1pPr>
              <a:defRPr sz="5333" b="1"/>
            </a:lvl1pPr>
          </a:lstStyle>
          <a:p>
            <a:r>
              <a:rPr lang="en-US" dirty="0"/>
              <a:t>Click to edit Master title style</a:t>
            </a:r>
          </a:p>
        </p:txBody>
      </p:sp>
      <p:sp>
        <p:nvSpPr>
          <p:cNvPr id="3" name="Date Placeholder 2">
            <a:extLst>
              <a:ext uri="{FF2B5EF4-FFF2-40B4-BE49-F238E27FC236}">
                <a16:creationId xmlns:a16="http://schemas.microsoft.com/office/drawing/2014/main" id="{89E494EF-6CEF-3C42-B25D-B4F754AB76E4}"/>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2CEB070E-AE3F-E445-A69F-D9959764589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33A3F39-366C-1E4C-979E-320710962BB1}"/>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7" name="Content Placeholder 6">
            <a:extLst>
              <a:ext uri="{FF2B5EF4-FFF2-40B4-BE49-F238E27FC236}">
                <a16:creationId xmlns:a16="http://schemas.microsoft.com/office/drawing/2014/main" id="{0EB3F869-6FFA-D04F-9E0E-61AE949C2557}"/>
              </a:ext>
            </a:extLst>
          </p:cNvPr>
          <p:cNvSpPr>
            <a:spLocks noGrp="1"/>
          </p:cNvSpPr>
          <p:nvPr>
            <p:ph sz="quarter" idx="13"/>
          </p:nvPr>
        </p:nvSpPr>
        <p:spPr>
          <a:xfrm>
            <a:off x="735503" y="1504572"/>
            <a:ext cx="10515600" cy="292305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0422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2">
    <p:spTree>
      <p:nvGrpSpPr>
        <p:cNvPr id="1" name=""/>
        <p:cNvGrpSpPr/>
        <p:nvPr/>
      </p:nvGrpSpPr>
      <p:grpSpPr>
        <a:xfrm>
          <a:off x="0" y="0"/>
          <a:ext cx="0" cy="0"/>
          <a:chOff x="0" y="0"/>
          <a:chExt cx="0" cy="0"/>
        </a:xfrm>
      </p:grpSpPr>
      <p:sp>
        <p:nvSpPr>
          <p:cNvPr id="2" name="Title 1"/>
          <p:cNvSpPr>
            <a:spLocks noGrp="1"/>
          </p:cNvSpPr>
          <p:nvPr>
            <p:ph type="title"/>
          </p:nvPr>
        </p:nvSpPr>
        <p:spPr>
          <a:xfrm>
            <a:off x="526181" y="365126"/>
            <a:ext cx="11024135" cy="790575"/>
          </a:xfrm>
        </p:spPr>
        <p:txBody>
          <a:bodyPr/>
          <a:lstStyle>
            <a:lvl1pPr algn="ctr">
              <a:defRPr sz="5333"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6796" y="3070065"/>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0796" y="3057232"/>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marL="1371566" indent="0">
              <a:buNone/>
              <a:defRPr>
                <a:solidFill>
                  <a:schemeClr val="bg1"/>
                </a:solidFill>
              </a:defRPr>
            </a:lvl4pPr>
            <a:lvl5pPr marL="1828754" indent="0">
              <a:buNone/>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2" name="Picture Placeholder 2">
            <a:extLst>
              <a:ext uri="{FF2B5EF4-FFF2-40B4-BE49-F238E27FC236}">
                <a16:creationId xmlns:a16="http://schemas.microsoft.com/office/drawing/2014/main" id="{B994E36E-0E49-884F-B612-F8093F4A81F7}"/>
              </a:ext>
            </a:extLst>
          </p:cNvPr>
          <p:cNvSpPr>
            <a:spLocks noGrp="1"/>
          </p:cNvSpPr>
          <p:nvPr>
            <p:ph type="pic" sz="quarter" idx="15"/>
          </p:nvPr>
        </p:nvSpPr>
        <p:spPr>
          <a:xfrm>
            <a:off x="2551296" y="13174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
        <p:nvSpPr>
          <p:cNvPr id="13" name="Picture Placeholder 2">
            <a:extLst>
              <a:ext uri="{FF2B5EF4-FFF2-40B4-BE49-F238E27FC236}">
                <a16:creationId xmlns:a16="http://schemas.microsoft.com/office/drawing/2014/main" id="{302A70BD-6495-C242-B6B9-C89015C2DA28}"/>
              </a:ext>
            </a:extLst>
          </p:cNvPr>
          <p:cNvSpPr>
            <a:spLocks noGrp="1"/>
          </p:cNvSpPr>
          <p:nvPr>
            <p:ph type="pic" sz="quarter" idx="16"/>
          </p:nvPr>
        </p:nvSpPr>
        <p:spPr>
          <a:xfrm>
            <a:off x="7529696" y="13301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Tree>
    <p:extLst>
      <p:ext uri="{BB962C8B-B14F-4D97-AF65-F5344CB8AC3E}">
        <p14:creationId xmlns:p14="http://schemas.microsoft.com/office/powerpoint/2010/main" val="3112248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 3">
    <p:spTree>
      <p:nvGrpSpPr>
        <p:cNvPr id="1" name=""/>
        <p:cNvGrpSpPr/>
        <p:nvPr/>
      </p:nvGrpSpPr>
      <p:grpSpPr>
        <a:xfrm>
          <a:off x="0" y="0"/>
          <a:ext cx="0" cy="0"/>
          <a:chOff x="0" y="0"/>
          <a:chExt cx="0" cy="0"/>
        </a:xfrm>
      </p:grpSpPr>
      <p:sp>
        <p:nvSpPr>
          <p:cNvPr id="2" name="Title 1"/>
          <p:cNvSpPr>
            <a:spLocks noGrp="1"/>
          </p:cNvSpPr>
          <p:nvPr>
            <p:ph type="title"/>
          </p:nvPr>
        </p:nvSpPr>
        <p:spPr>
          <a:xfrm>
            <a:off x="147377" y="493463"/>
            <a:ext cx="11357993" cy="1325563"/>
          </a:xfrm>
        </p:spPr>
        <p:txBody>
          <a:bodyPr/>
          <a:lstStyle>
            <a:lvl1pPr algn="ctr">
              <a:defRPr sz="6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4050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rgbClr val="00498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ADB174-9E05-134F-A80D-7C30D28A13D4}"/>
              </a:ext>
            </a:extLst>
          </p:cNvPr>
          <p:cNvSpPr/>
          <p:nvPr userDrawn="1"/>
        </p:nvSpPr>
        <p:spPr>
          <a:xfrm>
            <a:off x="0" y="502920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993338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81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EE7183-52B9-7746-B872-66DE9FE725C8}"/>
              </a:ext>
            </a:extLst>
          </p:cNvPr>
          <p:cNvSpPr/>
          <p:nvPr userDrawn="1"/>
        </p:nvSpPr>
        <p:spPr>
          <a:xfrm>
            <a:off x="0" y="5029200"/>
            <a:ext cx="12192000" cy="1828800"/>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939460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AMPLE SLIDE ONLY">
    <p:bg>
      <p:bgPr>
        <a:solidFill>
          <a:srgbClr val="004986"/>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627580A-91B5-3B47-8D0D-EE49287032C6}"/>
              </a:ext>
            </a:extLst>
          </p:cNvPr>
          <p:cNvSpPr/>
          <p:nvPr userDrawn="1"/>
        </p:nvSpPr>
        <p:spPr>
          <a:xfrm>
            <a:off x="-12569" y="5029200"/>
            <a:ext cx="12201676"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6" name="Rectangle 25">
            <a:extLst>
              <a:ext uri="{FF2B5EF4-FFF2-40B4-BE49-F238E27FC236}">
                <a16:creationId xmlns:a16="http://schemas.microsoft.com/office/drawing/2014/main" id="{BA55F0FC-337C-B54A-9C63-34A6B44CB914}"/>
              </a:ext>
            </a:extLst>
          </p:cNvPr>
          <p:cNvSpPr/>
          <p:nvPr userDrawn="1"/>
        </p:nvSpPr>
        <p:spPr>
          <a:xfrm>
            <a:off x="0" y="5031956"/>
            <a:ext cx="12192000" cy="99259"/>
          </a:xfrm>
          <a:prstGeom prst="rect">
            <a:avLst/>
          </a:prstGeom>
          <a:solidFill>
            <a:srgbClr val="467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Text Placeholder 10"/>
          <p:cNvSpPr>
            <a:spLocks noGrp="1"/>
          </p:cNvSpPr>
          <p:nvPr>
            <p:ph type="body" sz="quarter" idx="10"/>
          </p:nvPr>
        </p:nvSpPr>
        <p:spPr>
          <a:xfrm>
            <a:off x="928255" y="1313847"/>
            <a:ext cx="9144000" cy="3029808"/>
          </a:xfrm>
          <a:prstGeom prst="rect">
            <a:avLst/>
          </a:prstGeom>
        </p:spPr>
        <p:txBody>
          <a:bodyPr/>
          <a:lstStyle>
            <a:lvl1pPr>
              <a:defRPr b="0" i="0">
                <a:solidFill>
                  <a:schemeClr val="bg1"/>
                </a:solidFill>
                <a:latin typeface="Avenir Medium" charset="0"/>
                <a:ea typeface="Avenir Medium" charset="0"/>
                <a:cs typeface="Avenir Medium" charset="0"/>
              </a:defRPr>
            </a:lvl1pPr>
          </a:lstStyle>
          <a:p>
            <a:pPr lvl="0"/>
            <a:r>
              <a:rPr lang="en-US" dirty="0"/>
              <a:t>Click to edit Master text styles</a:t>
            </a:r>
          </a:p>
        </p:txBody>
      </p:sp>
      <p:pic>
        <p:nvPicPr>
          <p:cNvPr id="6" name="Picture 5"/>
          <p:cNvPicPr>
            <a:picLocks noChangeAspect="1"/>
          </p:cNvPicPr>
          <p:nvPr userDrawn="1"/>
        </p:nvPicPr>
        <p:blipFill>
          <a:blip r:embed="rId2"/>
          <a:srcRect/>
          <a:stretch/>
        </p:blipFill>
        <p:spPr>
          <a:xfrm>
            <a:off x="10045701" y="5895581"/>
            <a:ext cx="1841500" cy="640841"/>
          </a:xfrm>
          <a:prstGeom prst="rect">
            <a:avLst/>
          </a:prstGeom>
        </p:spPr>
      </p:pic>
      <p:sp>
        <p:nvSpPr>
          <p:cNvPr id="13" name="Slide Number Placeholder 11">
            <a:extLst>
              <a:ext uri="{FF2B5EF4-FFF2-40B4-BE49-F238E27FC236}">
                <a16:creationId xmlns:a16="http://schemas.microsoft.com/office/drawing/2014/main" id="{08C1CF7C-DA1A-9048-96D3-65FAA26B0560}"/>
              </a:ext>
            </a:extLst>
          </p:cNvPr>
          <p:cNvSpPr txBox="1">
            <a:spLocks/>
          </p:cNvSpPr>
          <p:nvPr userDrawn="1"/>
        </p:nvSpPr>
        <p:spPr>
          <a:xfrm>
            <a:off x="11684000" y="86783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1" name="Slide Number Placeholder 11">
            <a:extLst>
              <a:ext uri="{FF2B5EF4-FFF2-40B4-BE49-F238E27FC236}">
                <a16:creationId xmlns:a16="http://schemas.microsoft.com/office/drawing/2014/main" id="{4CFDC215-D833-8540-8BFB-0127BAA005AC}"/>
              </a:ext>
            </a:extLst>
          </p:cNvPr>
          <p:cNvSpPr txBox="1">
            <a:spLocks/>
          </p:cNvSpPr>
          <p:nvPr userDrawn="1"/>
        </p:nvSpPr>
        <p:spPr>
          <a:xfrm>
            <a:off x="11887200" y="88815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3" name="Slide Number Placeholder 11">
            <a:extLst>
              <a:ext uri="{FF2B5EF4-FFF2-40B4-BE49-F238E27FC236}">
                <a16:creationId xmlns:a16="http://schemas.microsoft.com/office/drawing/2014/main" id="{832E31FA-E8D8-7C45-B8FD-B59CA11ECBD5}"/>
              </a:ext>
            </a:extLst>
          </p:cNvPr>
          <p:cNvSpPr txBox="1">
            <a:spLocks/>
          </p:cNvSpPr>
          <p:nvPr userDrawn="1"/>
        </p:nvSpPr>
        <p:spPr>
          <a:xfrm>
            <a:off x="12090400" y="9084734"/>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8293F48-28FC-5446-B693-64BAD680F382}" type="slidenum">
              <a:rPr lang="en-US" sz="1800" smtClean="0"/>
              <a:pPr/>
              <a:t>‹#›</a:t>
            </a:fld>
            <a:endParaRPr lang="en-US" sz="1800" dirty="0"/>
          </a:p>
        </p:txBody>
      </p:sp>
      <p:sp>
        <p:nvSpPr>
          <p:cNvPr id="25" name="Footer Placeholder 10">
            <a:extLst>
              <a:ext uri="{FF2B5EF4-FFF2-40B4-BE49-F238E27FC236}">
                <a16:creationId xmlns:a16="http://schemas.microsoft.com/office/drawing/2014/main" id="{14E83814-5EA9-C949-932B-64096ABC107C}"/>
              </a:ext>
            </a:extLst>
          </p:cNvPr>
          <p:cNvSpPr>
            <a:spLocks noGrp="1"/>
          </p:cNvSpPr>
          <p:nvPr/>
        </p:nvSpPr>
        <p:spPr>
          <a:xfrm>
            <a:off x="4777339" y="6025348"/>
            <a:ext cx="5486400" cy="486833"/>
          </a:xfrm>
          <a:prstGeom prst="rect">
            <a:avLst/>
          </a:prstGeom>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US" sz="2400" dirty="0"/>
          </a:p>
        </p:txBody>
      </p:sp>
      <p:sp>
        <p:nvSpPr>
          <p:cNvPr id="27" name="Date Placeholder 3">
            <a:extLst>
              <a:ext uri="{FF2B5EF4-FFF2-40B4-BE49-F238E27FC236}">
                <a16:creationId xmlns:a16="http://schemas.microsoft.com/office/drawing/2014/main" id="{6154B9DD-26C6-7D40-9996-2C42CA136E00}"/>
              </a:ext>
            </a:extLst>
          </p:cNvPr>
          <p:cNvSpPr>
            <a:spLocks noGrp="1"/>
          </p:cNvSpPr>
          <p:nvPr>
            <p:ph type="dt" sz="half" idx="11"/>
          </p:nvPr>
        </p:nvSpPr>
        <p:spPr>
          <a:xfrm>
            <a:off x="928255" y="4546855"/>
            <a:ext cx="2743200" cy="365125"/>
          </a:xfrm>
          <a:prstGeom prst="rect">
            <a:avLst/>
          </a:prstGeom>
        </p:spPr>
        <p:txBody>
          <a:bodyPr/>
          <a:lstStyle>
            <a:lvl1pPr>
              <a:defRPr>
                <a:solidFill>
                  <a:schemeClr val="bg1"/>
                </a:solidFill>
              </a:defRPr>
            </a:lvl1pPr>
          </a:lstStyle>
          <a:p>
            <a:endParaRPr lang="en-US" dirty="0"/>
          </a:p>
        </p:txBody>
      </p:sp>
      <p:sp>
        <p:nvSpPr>
          <p:cNvPr id="28" name="Footer Placeholder 4">
            <a:extLst>
              <a:ext uri="{FF2B5EF4-FFF2-40B4-BE49-F238E27FC236}">
                <a16:creationId xmlns:a16="http://schemas.microsoft.com/office/drawing/2014/main" id="{F7A32B59-52F2-1D4E-8130-7FC2452037F0}"/>
              </a:ext>
            </a:extLst>
          </p:cNvPr>
          <p:cNvSpPr>
            <a:spLocks noGrp="1"/>
          </p:cNvSpPr>
          <p:nvPr>
            <p:ph type="ftr" sz="quarter" idx="12"/>
          </p:nvPr>
        </p:nvSpPr>
        <p:spPr>
          <a:xfrm>
            <a:off x="4128655" y="4546855"/>
            <a:ext cx="4114800" cy="365125"/>
          </a:xfrm>
          <a:prstGeom prst="rect">
            <a:avLst/>
          </a:prstGeom>
        </p:spPr>
        <p:txBody>
          <a:bodyPr/>
          <a:lstStyle>
            <a:lvl1pPr>
              <a:defRPr>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1F38A660-4B4B-094A-A964-F0000BC79708}"/>
              </a:ext>
            </a:extLst>
          </p:cNvPr>
          <p:cNvSpPr>
            <a:spLocks noGrp="1"/>
          </p:cNvSpPr>
          <p:nvPr>
            <p:ph type="sldNum" sz="quarter" idx="4"/>
          </p:nvPr>
        </p:nvSpPr>
        <p:spPr>
          <a:xfrm>
            <a:off x="11428186" y="4593020"/>
            <a:ext cx="459015" cy="365125"/>
          </a:xfrm>
          <a:prstGeom prst="rect">
            <a:avLst/>
          </a:prstGeom>
        </p:spPr>
        <p:txBody>
          <a:bodyPr vert="horz" lIns="91440" tIns="45720" rIns="91440" bIns="45720" rtlCol="0" anchor="ctr"/>
          <a:lstStyle>
            <a:lvl1pPr algn="l">
              <a:defRPr sz="1200">
                <a:solidFill>
                  <a:schemeClr val="bg1"/>
                </a:solidFill>
              </a:defRPr>
            </a:lvl1pPr>
          </a:lstStyle>
          <a:p>
            <a:fld id="{48F63A3B-78C7-47BE-AE5E-E10140E04643}" type="slidenum">
              <a:rPr lang="en-US" smtClean="0"/>
              <a:pPr/>
              <a:t>‹#›</a:t>
            </a:fld>
            <a:endParaRPr lang="en-US" dirty="0"/>
          </a:p>
        </p:txBody>
      </p:sp>
      <p:sp>
        <p:nvSpPr>
          <p:cNvPr id="3" name="TextBox 2">
            <a:extLst>
              <a:ext uri="{FF2B5EF4-FFF2-40B4-BE49-F238E27FC236}">
                <a16:creationId xmlns:a16="http://schemas.microsoft.com/office/drawing/2014/main" id="{44E3B225-9D20-1748-A662-943112DCF5C4}"/>
              </a:ext>
            </a:extLst>
          </p:cNvPr>
          <p:cNvSpPr txBox="1"/>
          <p:nvPr userDrawn="1"/>
        </p:nvSpPr>
        <p:spPr>
          <a:xfrm rot="20203506">
            <a:off x="2785197" y="1582961"/>
            <a:ext cx="6017912" cy="2144113"/>
          </a:xfrm>
          <a:prstGeom prst="rect">
            <a:avLst/>
          </a:prstGeom>
          <a:noFill/>
        </p:spPr>
        <p:txBody>
          <a:bodyPr wrap="square" rtlCol="0">
            <a:spAutoFit/>
          </a:bodyPr>
          <a:lstStyle/>
          <a:p>
            <a:r>
              <a:rPr lang="en-US" sz="13333" b="1" dirty="0">
                <a:solidFill>
                  <a:srgbClr val="4C7EAC">
                    <a:alpha val="46000"/>
                  </a:srgbClr>
                </a:solidFill>
              </a:rPr>
              <a:t>SAMPLE</a:t>
            </a:r>
          </a:p>
        </p:txBody>
      </p:sp>
      <p:sp>
        <p:nvSpPr>
          <p:cNvPr id="4" name="Title 3">
            <a:extLst>
              <a:ext uri="{FF2B5EF4-FFF2-40B4-BE49-F238E27FC236}">
                <a16:creationId xmlns:a16="http://schemas.microsoft.com/office/drawing/2014/main" id="{2A083166-2E36-FD4F-92CD-6B1B09A8AEB5}"/>
              </a:ext>
            </a:extLst>
          </p:cNvPr>
          <p:cNvSpPr>
            <a:spLocks noGrp="1"/>
          </p:cNvSpPr>
          <p:nvPr>
            <p:ph type="title"/>
          </p:nvPr>
        </p:nvSpPr>
        <p:spPr>
          <a:xfrm>
            <a:off x="838200" y="365126"/>
            <a:ext cx="10515600" cy="831503"/>
          </a:xfrm>
        </p:spPr>
        <p:txBody>
          <a:bodyPr/>
          <a:lstStyle>
            <a:lvl1pPr>
              <a:defRPr sz="5333" b="1"/>
            </a:lvl1pPr>
          </a:lstStyle>
          <a:p>
            <a:r>
              <a:rPr lang="en-US" dirty="0"/>
              <a:t>Click to edit Master title style</a:t>
            </a:r>
          </a:p>
        </p:txBody>
      </p:sp>
      <p:cxnSp>
        <p:nvCxnSpPr>
          <p:cNvPr id="24" name="Straight Connector 23">
            <a:extLst>
              <a:ext uri="{FF2B5EF4-FFF2-40B4-BE49-F238E27FC236}">
                <a16:creationId xmlns:a16="http://schemas.microsoft.com/office/drawing/2014/main" id="{73E65307-B0BF-4643-9EDA-2F710D9C1E6E}"/>
              </a:ext>
            </a:extLst>
          </p:cNvPr>
          <p:cNvCxnSpPr/>
          <p:nvPr userDrawn="1"/>
        </p:nvCxnSpPr>
        <p:spPr>
          <a:xfrm>
            <a:off x="-12569" y="5155460"/>
            <a:ext cx="12192000" cy="0"/>
          </a:xfrm>
          <a:prstGeom prst="line">
            <a:avLst/>
          </a:prstGeom>
          <a:ln w="19050">
            <a:solidFill>
              <a:srgbClr val="004986"/>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717A551-0A96-894F-801D-CF3B91722455}"/>
              </a:ext>
            </a:extLst>
          </p:cNvPr>
          <p:cNvSpPr txBox="1"/>
          <p:nvPr userDrawn="1"/>
        </p:nvSpPr>
        <p:spPr>
          <a:xfrm>
            <a:off x="50802" y="5583083"/>
            <a:ext cx="12090397" cy="830997"/>
          </a:xfrm>
          <a:prstGeom prst="rect">
            <a:avLst/>
          </a:prstGeom>
          <a:noFill/>
        </p:spPr>
        <p:txBody>
          <a:bodyPr wrap="square" rtlCol="0">
            <a:spAutoFit/>
          </a:bodyPr>
          <a:lstStyle/>
          <a:p>
            <a:pPr algn="ctr"/>
            <a:r>
              <a:rPr lang="en-US" sz="2400" dirty="0">
                <a:solidFill>
                  <a:srgbClr val="004986"/>
                </a:solidFill>
              </a:rPr>
              <a:t>PLEASE </a:t>
            </a:r>
            <a:r>
              <a:rPr lang="en-US" sz="2400" b="1" dirty="0">
                <a:solidFill>
                  <a:srgbClr val="004986"/>
                </a:solidFill>
              </a:rPr>
              <a:t>DO NOT </a:t>
            </a:r>
            <a:r>
              <a:rPr lang="en-US" sz="2400" dirty="0">
                <a:solidFill>
                  <a:srgbClr val="004986"/>
                </a:solidFill>
              </a:rPr>
              <a:t>PLACE CONTENT IN THIS AREA (</a:t>
            </a:r>
            <a:r>
              <a:rPr lang="en-US" sz="2400" i="1" dirty="0">
                <a:solidFill>
                  <a:srgbClr val="004986"/>
                </a:solidFill>
              </a:rPr>
              <a:t>BELOW THE DOTTED LINE</a:t>
            </a:r>
            <a:r>
              <a:rPr lang="en-US" sz="2400" dirty="0">
                <a:solidFill>
                  <a:srgbClr val="004986"/>
                </a:solidFill>
              </a:rPr>
              <a:t>)</a:t>
            </a:r>
          </a:p>
          <a:p>
            <a:pPr algn="ctr"/>
            <a:r>
              <a:rPr lang="en-US" sz="2400" i="1" dirty="0">
                <a:solidFill>
                  <a:srgbClr val="004986"/>
                </a:solidFill>
              </a:rPr>
              <a:t>This area is used for open captioning while presenting to virtual audiences</a:t>
            </a:r>
          </a:p>
        </p:txBody>
      </p:sp>
      <p:cxnSp>
        <p:nvCxnSpPr>
          <p:cNvPr id="30" name="Straight Arrow Connector 29">
            <a:extLst>
              <a:ext uri="{FF2B5EF4-FFF2-40B4-BE49-F238E27FC236}">
                <a16:creationId xmlns:a16="http://schemas.microsoft.com/office/drawing/2014/main" id="{1318AEE1-AF75-C542-8E10-0C48E19109AC}"/>
              </a:ext>
            </a:extLst>
          </p:cNvPr>
          <p:cNvCxnSpPr/>
          <p:nvPr userDrawn="1"/>
        </p:nvCxnSpPr>
        <p:spPr>
          <a:xfrm>
            <a:off x="656733" y="5366994"/>
            <a:ext cx="0" cy="1244337"/>
          </a:xfrm>
          <a:prstGeom prst="straightConnector1">
            <a:avLst/>
          </a:prstGeom>
          <a:ln w="12700">
            <a:solidFill>
              <a:srgbClr val="004986"/>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266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Date Placeholder 6">
            <a:extLst>
              <a:ext uri="{FF2B5EF4-FFF2-40B4-BE49-F238E27FC236}">
                <a16:creationId xmlns:a16="http://schemas.microsoft.com/office/drawing/2014/main" id="{76ADD679-68A7-A44E-B5D3-7C4E20DC1E78}"/>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6307B8E-7447-534B-8359-FD439709D0D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0462F6A-1CCE-5E41-97A1-999B0A7D54E9}"/>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03953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1EC46-A0DD-0745-8FEB-2DE249688948}"/>
              </a:ext>
            </a:extLst>
          </p:cNvPr>
          <p:cNvSpPr>
            <a:spLocks noGrp="1"/>
          </p:cNvSpPr>
          <p:nvPr>
            <p:ph type="title"/>
          </p:nvPr>
        </p:nvSpPr>
        <p:spPr>
          <a:xfrm>
            <a:off x="735503" y="326701"/>
            <a:ext cx="10515600" cy="1068963"/>
          </a:xfrm>
        </p:spPr>
        <p:txBody>
          <a:bodyPr/>
          <a:lstStyle>
            <a:lvl1pPr>
              <a:defRPr sz="5333" b="1"/>
            </a:lvl1pPr>
          </a:lstStyle>
          <a:p>
            <a:r>
              <a:rPr lang="en-US" dirty="0"/>
              <a:t>Click to edit Master title style</a:t>
            </a:r>
          </a:p>
        </p:txBody>
      </p:sp>
      <p:sp>
        <p:nvSpPr>
          <p:cNvPr id="3" name="Date Placeholder 2">
            <a:extLst>
              <a:ext uri="{FF2B5EF4-FFF2-40B4-BE49-F238E27FC236}">
                <a16:creationId xmlns:a16="http://schemas.microsoft.com/office/drawing/2014/main" id="{89E494EF-6CEF-3C42-B25D-B4F754AB76E4}"/>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2CEB070E-AE3F-E445-A69F-D9959764589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33A3F39-366C-1E4C-979E-320710962BB1}"/>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7" name="Content Placeholder 6">
            <a:extLst>
              <a:ext uri="{FF2B5EF4-FFF2-40B4-BE49-F238E27FC236}">
                <a16:creationId xmlns:a16="http://schemas.microsoft.com/office/drawing/2014/main" id="{0EB3F869-6FFA-D04F-9E0E-61AE949C2557}"/>
              </a:ext>
            </a:extLst>
          </p:cNvPr>
          <p:cNvSpPr>
            <a:spLocks noGrp="1"/>
          </p:cNvSpPr>
          <p:nvPr>
            <p:ph sz="quarter" idx="13" hasCustomPrompt="1"/>
          </p:nvPr>
        </p:nvSpPr>
        <p:spPr>
          <a:xfrm>
            <a:off x="735503" y="1504572"/>
            <a:ext cx="10515600" cy="2923051"/>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2pPr>
            <a:lvl3pP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3pPr>
            <a:lvl4pPr>
              <a:buFont typeface="Wingdings" panose="05000000000000000000" pitchFamily="2" charset="2"/>
              <a:buChar char="Ø"/>
              <a:defRPr>
                <a:solidFill>
                  <a:schemeClr val="bg1"/>
                </a:solidFill>
                <a:latin typeface="Arial" panose="020B0604020202020204" pitchFamily="34" charset="0"/>
                <a:cs typeface="Arial" panose="020B0604020202020204" pitchFamily="34" charset="0"/>
              </a:defRPr>
            </a:lvl4pPr>
            <a:lvl5pPr>
              <a:buFont typeface="Wingdings" panose="05000000000000000000" pitchFamily="2" charset="2"/>
              <a:buChar char="ü"/>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3897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2">
    <p:spTree>
      <p:nvGrpSpPr>
        <p:cNvPr id="1" name=""/>
        <p:cNvGrpSpPr/>
        <p:nvPr/>
      </p:nvGrpSpPr>
      <p:grpSpPr>
        <a:xfrm>
          <a:off x="0" y="0"/>
          <a:ext cx="0" cy="0"/>
          <a:chOff x="0" y="0"/>
          <a:chExt cx="0" cy="0"/>
        </a:xfrm>
      </p:grpSpPr>
      <p:sp>
        <p:nvSpPr>
          <p:cNvPr id="2" name="Title 1"/>
          <p:cNvSpPr>
            <a:spLocks noGrp="1"/>
          </p:cNvSpPr>
          <p:nvPr>
            <p:ph type="title"/>
          </p:nvPr>
        </p:nvSpPr>
        <p:spPr>
          <a:xfrm>
            <a:off x="526181" y="365126"/>
            <a:ext cx="11024135" cy="790575"/>
          </a:xfrm>
        </p:spPr>
        <p:txBody>
          <a:bodyPr/>
          <a:lstStyle>
            <a:lvl1pPr algn="ctr">
              <a:defRPr sz="5333"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2" name="Picture Placeholder 2">
            <a:extLst>
              <a:ext uri="{FF2B5EF4-FFF2-40B4-BE49-F238E27FC236}">
                <a16:creationId xmlns:a16="http://schemas.microsoft.com/office/drawing/2014/main" id="{B994E36E-0E49-884F-B612-F8093F4A81F7}"/>
              </a:ext>
            </a:extLst>
          </p:cNvPr>
          <p:cNvSpPr>
            <a:spLocks noGrp="1"/>
          </p:cNvSpPr>
          <p:nvPr>
            <p:ph type="pic" sz="quarter" idx="15"/>
          </p:nvPr>
        </p:nvSpPr>
        <p:spPr>
          <a:xfrm>
            <a:off x="75143" y="1692255"/>
            <a:ext cx="1068635" cy="989451"/>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
        <p:nvSpPr>
          <p:cNvPr id="15" name="Picture Placeholder 2">
            <a:extLst>
              <a:ext uri="{FF2B5EF4-FFF2-40B4-BE49-F238E27FC236}">
                <a16:creationId xmlns:a16="http://schemas.microsoft.com/office/drawing/2014/main" id="{DC5FC658-8523-16D5-55FF-1C1066952D36}"/>
              </a:ext>
            </a:extLst>
          </p:cNvPr>
          <p:cNvSpPr>
            <a:spLocks noGrp="1"/>
          </p:cNvSpPr>
          <p:nvPr>
            <p:ph type="pic" sz="quarter" idx="22"/>
          </p:nvPr>
        </p:nvSpPr>
        <p:spPr>
          <a:xfrm>
            <a:off x="4875269" y="1283141"/>
            <a:ext cx="1964356" cy="1872944"/>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
        <p:nvSpPr>
          <p:cNvPr id="17" name="Picture Placeholder 2">
            <a:extLst>
              <a:ext uri="{FF2B5EF4-FFF2-40B4-BE49-F238E27FC236}">
                <a16:creationId xmlns:a16="http://schemas.microsoft.com/office/drawing/2014/main" id="{FF93396F-09E2-71E2-BD4A-280DB1FE3662}"/>
              </a:ext>
            </a:extLst>
          </p:cNvPr>
          <p:cNvSpPr>
            <a:spLocks noGrp="1"/>
          </p:cNvSpPr>
          <p:nvPr>
            <p:ph type="pic" sz="quarter" idx="23"/>
          </p:nvPr>
        </p:nvSpPr>
        <p:spPr>
          <a:xfrm>
            <a:off x="1330819" y="1692255"/>
            <a:ext cx="1068635" cy="989451"/>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
        <p:nvSpPr>
          <p:cNvPr id="18" name="Picture Placeholder 2">
            <a:extLst>
              <a:ext uri="{FF2B5EF4-FFF2-40B4-BE49-F238E27FC236}">
                <a16:creationId xmlns:a16="http://schemas.microsoft.com/office/drawing/2014/main" id="{B1BEDD20-E491-099A-9FF6-3D08948B6D35}"/>
              </a:ext>
            </a:extLst>
          </p:cNvPr>
          <p:cNvSpPr>
            <a:spLocks noGrp="1"/>
          </p:cNvSpPr>
          <p:nvPr>
            <p:ph type="pic" sz="quarter" idx="24"/>
          </p:nvPr>
        </p:nvSpPr>
        <p:spPr>
          <a:xfrm>
            <a:off x="2493616" y="1692255"/>
            <a:ext cx="1068635" cy="989451"/>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
        <p:nvSpPr>
          <p:cNvPr id="19" name="Picture Placeholder 2">
            <a:extLst>
              <a:ext uri="{FF2B5EF4-FFF2-40B4-BE49-F238E27FC236}">
                <a16:creationId xmlns:a16="http://schemas.microsoft.com/office/drawing/2014/main" id="{767BEE89-AFEC-F5DB-3E0B-3ACBB1E54AEF}"/>
              </a:ext>
            </a:extLst>
          </p:cNvPr>
          <p:cNvSpPr>
            <a:spLocks noGrp="1"/>
          </p:cNvSpPr>
          <p:nvPr>
            <p:ph type="pic" sz="quarter" idx="25"/>
          </p:nvPr>
        </p:nvSpPr>
        <p:spPr>
          <a:xfrm>
            <a:off x="3712473" y="1692255"/>
            <a:ext cx="1068635" cy="989451"/>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
        <p:nvSpPr>
          <p:cNvPr id="20" name="Picture Placeholder 2">
            <a:extLst>
              <a:ext uri="{FF2B5EF4-FFF2-40B4-BE49-F238E27FC236}">
                <a16:creationId xmlns:a16="http://schemas.microsoft.com/office/drawing/2014/main" id="{728A6852-92C4-1D8A-48FB-B314BEB6035B}"/>
              </a:ext>
            </a:extLst>
          </p:cNvPr>
          <p:cNvSpPr>
            <a:spLocks noGrp="1"/>
          </p:cNvSpPr>
          <p:nvPr>
            <p:ph type="pic" sz="quarter" idx="26"/>
          </p:nvPr>
        </p:nvSpPr>
        <p:spPr>
          <a:xfrm>
            <a:off x="7253304" y="1692255"/>
            <a:ext cx="1068635" cy="989451"/>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
        <p:nvSpPr>
          <p:cNvPr id="21" name="Picture Placeholder 2">
            <a:extLst>
              <a:ext uri="{FF2B5EF4-FFF2-40B4-BE49-F238E27FC236}">
                <a16:creationId xmlns:a16="http://schemas.microsoft.com/office/drawing/2014/main" id="{9AEE46CB-D1E2-A178-BA25-CEAD1219CACD}"/>
              </a:ext>
            </a:extLst>
          </p:cNvPr>
          <p:cNvSpPr>
            <a:spLocks noGrp="1"/>
          </p:cNvSpPr>
          <p:nvPr>
            <p:ph type="pic" sz="quarter" idx="27"/>
          </p:nvPr>
        </p:nvSpPr>
        <p:spPr>
          <a:xfrm>
            <a:off x="8508980" y="1692255"/>
            <a:ext cx="1068635" cy="989451"/>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
        <p:nvSpPr>
          <p:cNvPr id="22" name="Picture Placeholder 2">
            <a:extLst>
              <a:ext uri="{FF2B5EF4-FFF2-40B4-BE49-F238E27FC236}">
                <a16:creationId xmlns:a16="http://schemas.microsoft.com/office/drawing/2014/main" id="{174B9EAE-E7FF-8D97-4063-6BBE34D4304D}"/>
              </a:ext>
            </a:extLst>
          </p:cNvPr>
          <p:cNvSpPr>
            <a:spLocks noGrp="1"/>
          </p:cNvSpPr>
          <p:nvPr>
            <p:ph type="pic" sz="quarter" idx="28"/>
          </p:nvPr>
        </p:nvSpPr>
        <p:spPr>
          <a:xfrm>
            <a:off x="9671777" y="1692255"/>
            <a:ext cx="1068635" cy="989451"/>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
        <p:nvSpPr>
          <p:cNvPr id="23" name="Picture Placeholder 2">
            <a:extLst>
              <a:ext uri="{FF2B5EF4-FFF2-40B4-BE49-F238E27FC236}">
                <a16:creationId xmlns:a16="http://schemas.microsoft.com/office/drawing/2014/main" id="{14910D25-6BF5-2334-4107-E8A508AECC6E}"/>
              </a:ext>
            </a:extLst>
          </p:cNvPr>
          <p:cNvSpPr>
            <a:spLocks noGrp="1"/>
          </p:cNvSpPr>
          <p:nvPr>
            <p:ph type="pic" sz="quarter" idx="29"/>
          </p:nvPr>
        </p:nvSpPr>
        <p:spPr>
          <a:xfrm>
            <a:off x="10890635" y="1692255"/>
            <a:ext cx="1068635" cy="989451"/>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Tree>
    <p:extLst>
      <p:ext uri="{BB962C8B-B14F-4D97-AF65-F5344CB8AC3E}">
        <p14:creationId xmlns:p14="http://schemas.microsoft.com/office/powerpoint/2010/main" val="12024510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 2">
    <p:spTree>
      <p:nvGrpSpPr>
        <p:cNvPr id="1" name=""/>
        <p:cNvGrpSpPr/>
        <p:nvPr/>
      </p:nvGrpSpPr>
      <p:grpSpPr>
        <a:xfrm>
          <a:off x="0" y="0"/>
          <a:ext cx="0" cy="0"/>
          <a:chOff x="0" y="0"/>
          <a:chExt cx="0" cy="0"/>
        </a:xfrm>
      </p:grpSpPr>
      <p:sp>
        <p:nvSpPr>
          <p:cNvPr id="2" name="Title 1"/>
          <p:cNvSpPr>
            <a:spLocks noGrp="1"/>
          </p:cNvSpPr>
          <p:nvPr>
            <p:ph type="title"/>
          </p:nvPr>
        </p:nvSpPr>
        <p:spPr>
          <a:xfrm>
            <a:off x="526181" y="365126"/>
            <a:ext cx="11024135" cy="790575"/>
          </a:xfrm>
        </p:spPr>
        <p:txBody>
          <a:bodyPr/>
          <a:lstStyle>
            <a:lvl1pPr algn="ctr">
              <a:defRPr sz="5333"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6796" y="3070065"/>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0796" y="3057232"/>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marL="1371566" indent="0">
              <a:buNone/>
              <a:defRPr>
                <a:solidFill>
                  <a:schemeClr val="bg1"/>
                </a:solidFill>
              </a:defRPr>
            </a:lvl4pPr>
            <a:lvl5pPr marL="1828754" indent="0">
              <a:buNone/>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2" name="Picture Placeholder 2">
            <a:extLst>
              <a:ext uri="{FF2B5EF4-FFF2-40B4-BE49-F238E27FC236}">
                <a16:creationId xmlns:a16="http://schemas.microsoft.com/office/drawing/2014/main" id="{B994E36E-0E49-884F-B612-F8093F4A81F7}"/>
              </a:ext>
            </a:extLst>
          </p:cNvPr>
          <p:cNvSpPr>
            <a:spLocks noGrp="1"/>
          </p:cNvSpPr>
          <p:nvPr>
            <p:ph type="pic" sz="quarter" idx="15"/>
          </p:nvPr>
        </p:nvSpPr>
        <p:spPr>
          <a:xfrm>
            <a:off x="2551296" y="13174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
        <p:nvSpPr>
          <p:cNvPr id="13" name="Picture Placeholder 2">
            <a:extLst>
              <a:ext uri="{FF2B5EF4-FFF2-40B4-BE49-F238E27FC236}">
                <a16:creationId xmlns:a16="http://schemas.microsoft.com/office/drawing/2014/main" id="{302A70BD-6495-C242-B6B9-C89015C2DA28}"/>
              </a:ext>
            </a:extLst>
          </p:cNvPr>
          <p:cNvSpPr>
            <a:spLocks noGrp="1"/>
          </p:cNvSpPr>
          <p:nvPr>
            <p:ph type="pic" sz="quarter" idx="16"/>
          </p:nvPr>
        </p:nvSpPr>
        <p:spPr>
          <a:xfrm>
            <a:off x="7529696" y="13301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Tree>
    <p:extLst>
      <p:ext uri="{BB962C8B-B14F-4D97-AF65-F5344CB8AC3E}">
        <p14:creationId xmlns:p14="http://schemas.microsoft.com/office/powerpoint/2010/main" val="28419897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 - 3">
    <p:spTree>
      <p:nvGrpSpPr>
        <p:cNvPr id="1" name=""/>
        <p:cNvGrpSpPr/>
        <p:nvPr/>
      </p:nvGrpSpPr>
      <p:grpSpPr>
        <a:xfrm>
          <a:off x="0" y="0"/>
          <a:ext cx="0" cy="0"/>
          <a:chOff x="0" y="0"/>
          <a:chExt cx="0" cy="0"/>
        </a:xfrm>
      </p:grpSpPr>
      <p:sp>
        <p:nvSpPr>
          <p:cNvPr id="2" name="Title 1"/>
          <p:cNvSpPr>
            <a:spLocks noGrp="1"/>
          </p:cNvSpPr>
          <p:nvPr>
            <p:ph type="title"/>
          </p:nvPr>
        </p:nvSpPr>
        <p:spPr>
          <a:xfrm>
            <a:off x="147377" y="493463"/>
            <a:ext cx="11357993" cy="1325563"/>
          </a:xfrm>
        </p:spPr>
        <p:txBody>
          <a:bodyPr/>
          <a:lstStyle>
            <a:lvl1pPr algn="ctr">
              <a:defRPr sz="6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75658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rgbClr val="00498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ADB174-9E05-134F-A80D-7C30D28A13D4}"/>
              </a:ext>
            </a:extLst>
          </p:cNvPr>
          <p:cNvSpPr/>
          <p:nvPr userDrawn="1"/>
        </p:nvSpPr>
        <p:spPr>
          <a:xfrm>
            <a:off x="0" y="502920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437566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811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EE7183-52B9-7746-B872-66DE9FE725C8}"/>
              </a:ext>
            </a:extLst>
          </p:cNvPr>
          <p:cNvSpPr/>
          <p:nvPr userDrawn="1"/>
        </p:nvSpPr>
        <p:spPr>
          <a:xfrm>
            <a:off x="0" y="5029200"/>
            <a:ext cx="12192000" cy="1828800"/>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4091355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_1">
    <p:spTree>
      <p:nvGrpSpPr>
        <p:cNvPr id="1" name=""/>
        <p:cNvGrpSpPr/>
        <p:nvPr/>
      </p:nvGrpSpPr>
      <p:grpSpPr>
        <a:xfrm>
          <a:off x="0" y="0"/>
          <a:ext cx="0" cy="0"/>
          <a:chOff x="0" y="0"/>
          <a:chExt cx="0" cy="0"/>
        </a:xfrm>
      </p:grpSpPr>
      <p:sp>
        <p:nvSpPr>
          <p:cNvPr id="15" name="Picture Placeholder 10">
            <a:extLst>
              <a:ext uri="{FF2B5EF4-FFF2-40B4-BE49-F238E27FC236}">
                <a16:creationId xmlns:a16="http://schemas.microsoft.com/office/drawing/2014/main" id="{8055B675-2768-32E6-BF1B-4D6CB70DBA24}"/>
              </a:ext>
            </a:extLst>
          </p:cNvPr>
          <p:cNvSpPr>
            <a:spLocks noGrp="1"/>
          </p:cNvSpPr>
          <p:nvPr>
            <p:ph type="pic" sz="quarter" idx="12"/>
          </p:nvPr>
        </p:nvSpPr>
        <p:spPr>
          <a:xfrm>
            <a:off x="5439267" y="0"/>
            <a:ext cx="6139990" cy="6858000"/>
          </a:xfrm>
        </p:spPr>
        <p:txBody>
          <a:bodyPr/>
          <a:lstStyle/>
          <a:p>
            <a:r>
              <a:rPr lang="en-US" dirty="0"/>
              <a:t>Click icon to add picture</a:t>
            </a:r>
          </a:p>
        </p:txBody>
      </p:sp>
      <p:sp>
        <p:nvSpPr>
          <p:cNvPr id="22" name="Text Placeholder 21">
            <a:extLst>
              <a:ext uri="{FF2B5EF4-FFF2-40B4-BE49-F238E27FC236}">
                <a16:creationId xmlns:a16="http://schemas.microsoft.com/office/drawing/2014/main" id="{8F3B6A2C-9292-99A2-3457-D15AE0F1FB31}"/>
              </a:ext>
            </a:extLst>
          </p:cNvPr>
          <p:cNvSpPr>
            <a:spLocks noGrp="1"/>
          </p:cNvSpPr>
          <p:nvPr>
            <p:ph type="body" sz="quarter" idx="10" hasCustomPrompt="1"/>
          </p:nvPr>
        </p:nvSpPr>
        <p:spPr>
          <a:xfrm>
            <a:off x="0" y="2449013"/>
            <a:ext cx="6424998" cy="1959973"/>
          </a:xfrm>
          <a:custGeom>
            <a:avLst/>
            <a:gdLst>
              <a:gd name="connsiteX0" fmla="*/ 11502 w 6424998"/>
              <a:gd name="connsiteY0" fmla="*/ 0 h 1959973"/>
              <a:gd name="connsiteX1" fmla="*/ 6098329 w 6424998"/>
              <a:gd name="connsiteY1" fmla="*/ 0 h 1959973"/>
              <a:gd name="connsiteX2" fmla="*/ 6424998 w 6424998"/>
              <a:gd name="connsiteY2" fmla="*/ 326669 h 1959973"/>
              <a:gd name="connsiteX3" fmla="*/ 6424998 w 6424998"/>
              <a:gd name="connsiteY3" fmla="*/ 1633304 h 1959973"/>
              <a:gd name="connsiteX4" fmla="*/ 6098329 w 6424998"/>
              <a:gd name="connsiteY4" fmla="*/ 1959973 h 1959973"/>
              <a:gd name="connsiteX5" fmla="*/ 11502 w 6424998"/>
              <a:gd name="connsiteY5" fmla="*/ 1959973 h 1959973"/>
              <a:gd name="connsiteX6" fmla="*/ 0 w 6424998"/>
              <a:gd name="connsiteY6" fmla="*/ 1958814 h 1959973"/>
              <a:gd name="connsiteX7" fmla="*/ 0 w 6424998"/>
              <a:gd name="connsiteY7" fmla="*/ 1160 h 195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4998" h="1959973">
                <a:moveTo>
                  <a:pt x="11502" y="0"/>
                </a:moveTo>
                <a:lnTo>
                  <a:pt x="6098329" y="0"/>
                </a:lnTo>
                <a:cubicBezTo>
                  <a:pt x="6278743" y="0"/>
                  <a:pt x="6424998" y="146255"/>
                  <a:pt x="6424998" y="326669"/>
                </a:cubicBezTo>
                <a:lnTo>
                  <a:pt x="6424998" y="1633304"/>
                </a:lnTo>
                <a:cubicBezTo>
                  <a:pt x="6424998" y="1813718"/>
                  <a:pt x="6278743" y="1959973"/>
                  <a:pt x="6098329" y="1959973"/>
                </a:cubicBezTo>
                <a:lnTo>
                  <a:pt x="11502" y="1959973"/>
                </a:lnTo>
                <a:lnTo>
                  <a:pt x="0" y="1958814"/>
                </a:lnTo>
                <a:lnTo>
                  <a:pt x="0" y="1160"/>
                </a:lnTo>
                <a:close/>
              </a:path>
            </a:pathLst>
          </a:custGeom>
          <a:solidFill>
            <a:schemeClr val="bg2">
              <a:lumMod val="90000"/>
            </a:schemeClr>
          </a:solidFill>
        </p:spPr>
        <p:txBody>
          <a:bodyPr wrap="square" anchor="ctr">
            <a:noAutofit/>
          </a:bodyPr>
          <a:lstStyle>
            <a:lvl1pPr marL="461963" indent="0">
              <a:lnSpc>
                <a:spcPct val="90000"/>
              </a:lnSpc>
              <a:spcAft>
                <a:spcPts val="0"/>
              </a:spcAft>
              <a:defRPr sz="5400">
                <a:solidFill>
                  <a:schemeClr val="bg2">
                    <a:lumMod val="25000"/>
                  </a:schemeClr>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Title Goes Here</a:t>
            </a:r>
          </a:p>
        </p:txBody>
      </p:sp>
      <p:grpSp>
        <p:nvGrpSpPr>
          <p:cNvPr id="17" name="Group 16">
            <a:extLst>
              <a:ext uri="{FF2B5EF4-FFF2-40B4-BE49-F238E27FC236}">
                <a16:creationId xmlns:a16="http://schemas.microsoft.com/office/drawing/2014/main" id="{BE2AF733-60CA-7256-A27F-20E3E0632A37}"/>
              </a:ext>
              <a:ext uri="{C183D7F6-B498-43B3-948B-1728B52AA6E4}">
                <adec:decorative xmlns:adec="http://schemas.microsoft.com/office/drawing/2017/decorative" val="1"/>
              </a:ext>
            </a:extLst>
          </p:cNvPr>
          <p:cNvGrpSpPr/>
          <p:nvPr/>
        </p:nvGrpSpPr>
        <p:grpSpPr>
          <a:xfrm>
            <a:off x="84179" y="78377"/>
            <a:ext cx="1708707" cy="670563"/>
            <a:chOff x="8533615" y="149208"/>
            <a:chExt cx="1368206" cy="536937"/>
          </a:xfrm>
        </p:grpSpPr>
        <p:pic>
          <p:nvPicPr>
            <p:cNvPr id="18" name="Picture 17">
              <a:extLst>
                <a:ext uri="{FF2B5EF4-FFF2-40B4-BE49-F238E27FC236}">
                  <a16:creationId xmlns:a16="http://schemas.microsoft.com/office/drawing/2014/main" id="{04902319-B06A-0A40-FE53-F20D22C3AB6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255821" y="149208"/>
              <a:ext cx="646000" cy="536937"/>
            </a:xfrm>
            <a:prstGeom prst="rect">
              <a:avLst/>
            </a:prstGeom>
          </p:spPr>
        </p:pic>
        <p:pic>
          <p:nvPicPr>
            <p:cNvPr id="19" name="Picture 2">
              <a:extLst>
                <a:ext uri="{FF2B5EF4-FFF2-40B4-BE49-F238E27FC236}">
                  <a16:creationId xmlns:a16="http://schemas.microsoft.com/office/drawing/2014/main" id="{1C50D92C-55CF-7BDE-D6F3-88DE4D8B6D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8533615" y="177102"/>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C1496172-1478-D2CA-67E0-C15493035ABB}"/>
                </a:ext>
              </a:extLst>
            </p:cNvPr>
            <p:cNvCxnSpPr/>
            <p:nvPr/>
          </p:nvCxnSpPr>
          <p:spPr>
            <a:xfrm>
              <a:off x="9135292" y="194961"/>
              <a:ext cx="0" cy="445429"/>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23" name="Text Placeholder 22">
            <a:extLst>
              <a:ext uri="{FF2B5EF4-FFF2-40B4-BE49-F238E27FC236}">
                <a16:creationId xmlns:a16="http://schemas.microsoft.com/office/drawing/2014/main" id="{6202735A-61A7-E3AC-D424-D3C6CEF50772}"/>
              </a:ext>
            </a:extLst>
          </p:cNvPr>
          <p:cNvSpPr>
            <a:spLocks noGrp="1"/>
          </p:cNvSpPr>
          <p:nvPr>
            <p:ph type="body" sz="quarter" idx="13" hasCustomPrompt="1"/>
          </p:nvPr>
        </p:nvSpPr>
        <p:spPr>
          <a:xfrm>
            <a:off x="-1" y="4543424"/>
            <a:ext cx="4249783" cy="1151982"/>
          </a:xfrm>
          <a:custGeom>
            <a:avLst/>
            <a:gdLst>
              <a:gd name="connsiteX0" fmla="*/ 11502 w 6424998"/>
              <a:gd name="connsiteY0" fmla="*/ 0 h 1959973"/>
              <a:gd name="connsiteX1" fmla="*/ 6098329 w 6424998"/>
              <a:gd name="connsiteY1" fmla="*/ 0 h 1959973"/>
              <a:gd name="connsiteX2" fmla="*/ 6424998 w 6424998"/>
              <a:gd name="connsiteY2" fmla="*/ 326669 h 1959973"/>
              <a:gd name="connsiteX3" fmla="*/ 6424998 w 6424998"/>
              <a:gd name="connsiteY3" fmla="*/ 1633304 h 1959973"/>
              <a:gd name="connsiteX4" fmla="*/ 6098329 w 6424998"/>
              <a:gd name="connsiteY4" fmla="*/ 1959973 h 1959973"/>
              <a:gd name="connsiteX5" fmla="*/ 11502 w 6424998"/>
              <a:gd name="connsiteY5" fmla="*/ 1959973 h 1959973"/>
              <a:gd name="connsiteX6" fmla="*/ 0 w 6424998"/>
              <a:gd name="connsiteY6" fmla="*/ 1958814 h 1959973"/>
              <a:gd name="connsiteX7" fmla="*/ 0 w 6424998"/>
              <a:gd name="connsiteY7" fmla="*/ 1160 h 195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4998" h="1959973">
                <a:moveTo>
                  <a:pt x="11502" y="0"/>
                </a:moveTo>
                <a:lnTo>
                  <a:pt x="6098329" y="0"/>
                </a:lnTo>
                <a:cubicBezTo>
                  <a:pt x="6278743" y="0"/>
                  <a:pt x="6424998" y="146255"/>
                  <a:pt x="6424998" y="326669"/>
                </a:cubicBezTo>
                <a:lnTo>
                  <a:pt x="6424998" y="1633304"/>
                </a:lnTo>
                <a:cubicBezTo>
                  <a:pt x="6424998" y="1813718"/>
                  <a:pt x="6278743" y="1959973"/>
                  <a:pt x="6098329" y="1959973"/>
                </a:cubicBezTo>
                <a:lnTo>
                  <a:pt x="11502" y="1959973"/>
                </a:lnTo>
                <a:lnTo>
                  <a:pt x="0" y="1958814"/>
                </a:lnTo>
                <a:lnTo>
                  <a:pt x="0" y="1160"/>
                </a:lnTo>
                <a:close/>
              </a:path>
            </a:pathLst>
          </a:custGeom>
          <a:solidFill>
            <a:schemeClr val="bg2">
              <a:lumMod val="50000"/>
            </a:schemeClr>
          </a:solidFill>
          <a:ln>
            <a:noFill/>
          </a:ln>
        </p:spPr>
        <p:txBody>
          <a:bodyPr wrap="square" anchor="t">
            <a:noAutofit/>
          </a:bodyPr>
          <a:lstStyle>
            <a:lvl1pPr marL="461963" indent="0">
              <a:lnSpc>
                <a:spcPct val="90000"/>
              </a:lnSpc>
              <a:spcBef>
                <a:spcPts val="600"/>
              </a:spcBef>
              <a:spcAft>
                <a:spcPts val="0"/>
              </a:spcAft>
              <a:defRPr sz="2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p>
          <a:p>
            <a:pPr lvl="0"/>
            <a:r>
              <a:rPr lang="en-US"/>
              <a:t>Office/Division</a:t>
            </a:r>
          </a:p>
          <a:p>
            <a:pPr lvl="0"/>
            <a:r>
              <a:rPr lang="en-US"/>
              <a:t>Date</a:t>
            </a:r>
          </a:p>
        </p:txBody>
      </p:sp>
      <p:grpSp>
        <p:nvGrpSpPr>
          <p:cNvPr id="2" name="Group 1">
            <a:extLst>
              <a:ext uri="{FF2B5EF4-FFF2-40B4-BE49-F238E27FC236}">
                <a16:creationId xmlns:a16="http://schemas.microsoft.com/office/drawing/2014/main" id="{85F34780-D3BB-7926-6F40-FB168BF635C0}"/>
              </a:ext>
              <a:ext uri="{C183D7F6-B498-43B3-948B-1728B52AA6E4}">
                <adec:decorative xmlns:adec="http://schemas.microsoft.com/office/drawing/2017/decorative" val="1"/>
              </a:ext>
            </a:extLst>
          </p:cNvPr>
          <p:cNvGrpSpPr/>
          <p:nvPr userDrawn="1"/>
        </p:nvGrpSpPr>
        <p:grpSpPr>
          <a:xfrm>
            <a:off x="0" y="1966574"/>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3" name="Rectangle: Rounded Corners 2">
              <a:extLst>
                <a:ext uri="{FF2B5EF4-FFF2-40B4-BE49-F238E27FC236}">
                  <a16:creationId xmlns:a16="http://schemas.microsoft.com/office/drawing/2014/main" id="{736A4555-4CCF-5CEC-34F9-FA042C419007}"/>
                </a:ext>
              </a:extLst>
            </p:cNvPr>
            <p:cNvSpPr/>
            <p:nvPr/>
          </p:nvSpPr>
          <p:spPr>
            <a:xfrm>
              <a:off x="838200" y="469891"/>
              <a:ext cx="929640" cy="78377"/>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6BD434D0-3BDA-8784-2596-A493E7443602}"/>
                </a:ext>
              </a:extLst>
            </p:cNvPr>
            <p:cNvSpPr/>
            <p:nvPr/>
          </p:nvSpPr>
          <p:spPr>
            <a:xfrm>
              <a:off x="1861457" y="469891"/>
              <a:ext cx="481149" cy="78377"/>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480C1D25-0C5A-0486-8697-87800BF1DF5C}"/>
                </a:ext>
              </a:extLst>
            </p:cNvPr>
            <p:cNvSpPr/>
            <p:nvPr/>
          </p:nvSpPr>
          <p:spPr>
            <a:xfrm>
              <a:off x="2436224" y="469891"/>
              <a:ext cx="315686" cy="7837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615767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_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84C8C42-24E6-26F9-5E38-271AAD2DC690}"/>
              </a:ext>
            </a:extLst>
          </p:cNvPr>
          <p:cNvSpPr>
            <a:spLocks noGrp="1"/>
          </p:cNvSpPr>
          <p:nvPr>
            <p:ph type="dt" sz="half" idx="12"/>
          </p:nvPr>
        </p:nvSpPr>
        <p:spPr>
          <a:xfrm>
            <a:off x="10236555" y="136647"/>
            <a:ext cx="1345845" cy="153888"/>
          </a:xfrm>
        </p:spPr>
        <p:txBody>
          <a:bodyPr>
            <a:noAutofit/>
          </a:bodyPr>
          <a:lstStyle>
            <a:lvl1pPr>
              <a:defRPr>
                <a:noFill/>
              </a:defRPr>
            </a:lvl1pPr>
          </a:lstStyle>
          <a:p>
            <a:endParaRPr lang="en-US" dirty="0"/>
          </a:p>
        </p:txBody>
      </p:sp>
      <p:sp>
        <p:nvSpPr>
          <p:cNvPr id="47" name="Text Placeholder 46">
            <a:extLst>
              <a:ext uri="{FF2B5EF4-FFF2-40B4-BE49-F238E27FC236}">
                <a16:creationId xmlns:a16="http://schemas.microsoft.com/office/drawing/2014/main" id="{2AAAC208-B9A3-AB8D-8A3F-5267EA42C800}"/>
              </a:ext>
            </a:extLst>
          </p:cNvPr>
          <p:cNvSpPr>
            <a:spLocks noGrp="1"/>
          </p:cNvSpPr>
          <p:nvPr>
            <p:ph type="body" sz="quarter" idx="30" hasCustomPrompt="1"/>
          </p:nvPr>
        </p:nvSpPr>
        <p:spPr>
          <a:xfrm>
            <a:off x="207327" y="2279367"/>
            <a:ext cx="5165862" cy="1481328"/>
          </a:xfrm>
          <a:prstGeom prst="rect">
            <a:avLst/>
          </a:prstGeom>
        </p:spPr>
        <p:txBody>
          <a:bodyPr anchor="b">
            <a:noAutofit/>
          </a:bodyPr>
          <a:lstStyle>
            <a:lvl1pPr>
              <a:defRPr sz="4400" b="0">
                <a:solidFill>
                  <a:schemeClr val="bg1"/>
                </a:solidFill>
                <a:latin typeface="+mj-lt"/>
              </a:defRPr>
            </a:lvl1pPr>
          </a:lstStyle>
          <a:p>
            <a:pPr lvl="0"/>
            <a:r>
              <a:rPr lang="en-US"/>
              <a:t>Presentation Title Goes Here</a:t>
            </a:r>
          </a:p>
        </p:txBody>
      </p:sp>
      <p:sp>
        <p:nvSpPr>
          <p:cNvPr id="42" name="Text Placeholder 37">
            <a:extLst>
              <a:ext uri="{FF2B5EF4-FFF2-40B4-BE49-F238E27FC236}">
                <a16:creationId xmlns:a16="http://schemas.microsoft.com/office/drawing/2014/main" id="{F4AE42DD-CBC4-0669-9A85-81A01695BC05}"/>
              </a:ext>
            </a:extLst>
          </p:cNvPr>
          <p:cNvSpPr>
            <a:spLocks noGrp="1"/>
          </p:cNvSpPr>
          <p:nvPr>
            <p:ph type="body" sz="quarter" idx="16" hasCustomPrompt="1"/>
          </p:nvPr>
        </p:nvSpPr>
        <p:spPr>
          <a:xfrm>
            <a:off x="188007" y="3945577"/>
            <a:ext cx="4725826" cy="1389888"/>
          </a:xfrm>
          <a:prstGeom prst="rect">
            <a:avLst/>
          </a:prstGeom>
        </p:spPr>
        <p:txBody>
          <a:bodyPr>
            <a:noAutofit/>
          </a:bodyPr>
          <a:lstStyle>
            <a:lvl1pPr>
              <a:defRPr sz="1800">
                <a:solidFill>
                  <a:schemeClr val="bg1"/>
                </a:solidFill>
                <a:latin typeface="+mn-lt"/>
              </a:defRPr>
            </a:lvl1pPr>
            <a:lvl2pPr marL="0" indent="0">
              <a:buNone/>
              <a:defRPr/>
            </a:lvl2pPr>
          </a:lstStyle>
          <a:p>
            <a:pPr lvl="0"/>
            <a:r>
              <a:rPr lang="en-US" noProof="0"/>
              <a:t>Presenter Name</a:t>
            </a:r>
          </a:p>
          <a:p>
            <a:pPr lvl="0"/>
            <a:r>
              <a:rPr lang="en-US" noProof="0"/>
              <a:t>Division Name</a:t>
            </a:r>
          </a:p>
          <a:p>
            <a:pPr lvl="0"/>
            <a:r>
              <a:rPr lang="en-US" noProof="0"/>
              <a:t>Date</a:t>
            </a:r>
          </a:p>
        </p:txBody>
      </p:sp>
      <p:sp>
        <p:nvSpPr>
          <p:cNvPr id="8" name="Picture Placeholder 7">
            <a:extLst>
              <a:ext uri="{FF2B5EF4-FFF2-40B4-BE49-F238E27FC236}">
                <a16:creationId xmlns:a16="http://schemas.microsoft.com/office/drawing/2014/main" id="{9E093317-E5CB-E52A-8D09-DF70C09F52F9}"/>
              </a:ext>
            </a:extLst>
          </p:cNvPr>
          <p:cNvSpPr>
            <a:spLocks noGrp="1"/>
          </p:cNvSpPr>
          <p:nvPr>
            <p:ph type="pic" sz="quarter" idx="31"/>
          </p:nvPr>
        </p:nvSpPr>
        <p:spPr>
          <a:xfrm>
            <a:off x="6413237" y="0"/>
            <a:ext cx="5778763" cy="6866708"/>
          </a:xfrm>
          <a:custGeom>
            <a:avLst/>
            <a:gdLst>
              <a:gd name="connsiteX0" fmla="*/ 0 w 7461109"/>
              <a:gd name="connsiteY0" fmla="*/ 6858000 h 6858000"/>
              <a:gd name="connsiteX1" fmla="*/ 1714500 w 7461109"/>
              <a:gd name="connsiteY1" fmla="*/ 0 h 6858000"/>
              <a:gd name="connsiteX2" fmla="*/ 7461109 w 7461109"/>
              <a:gd name="connsiteY2" fmla="*/ 0 h 6858000"/>
              <a:gd name="connsiteX3" fmla="*/ 5746609 w 7461109"/>
              <a:gd name="connsiteY3" fmla="*/ 6858000 h 6858000"/>
              <a:gd name="connsiteX4" fmla="*/ 0 w 7461109"/>
              <a:gd name="connsiteY4" fmla="*/ 6858000 h 6858000"/>
              <a:gd name="connsiteX0" fmla="*/ 0 w 7462197"/>
              <a:gd name="connsiteY0" fmla="*/ 6858000 h 6858000"/>
              <a:gd name="connsiteX1" fmla="*/ 1714500 w 7462197"/>
              <a:gd name="connsiteY1" fmla="*/ 0 h 6858000"/>
              <a:gd name="connsiteX2" fmla="*/ 7461109 w 7462197"/>
              <a:gd name="connsiteY2" fmla="*/ 0 h 6858000"/>
              <a:gd name="connsiteX3" fmla="*/ 7462197 w 7462197"/>
              <a:gd name="connsiteY3" fmla="*/ 6858000 h 6858000"/>
              <a:gd name="connsiteX4" fmla="*/ 0 w 7462197"/>
              <a:gd name="connsiteY4" fmla="*/ 6858000 h 6858000"/>
              <a:gd name="connsiteX0" fmla="*/ 0 w 7462197"/>
              <a:gd name="connsiteY0" fmla="*/ 6858000 h 6858000"/>
              <a:gd name="connsiteX1" fmla="*/ 2428603 w 7462197"/>
              <a:gd name="connsiteY1" fmla="*/ 0 h 6858000"/>
              <a:gd name="connsiteX2" fmla="*/ 7461109 w 7462197"/>
              <a:gd name="connsiteY2" fmla="*/ 0 h 6858000"/>
              <a:gd name="connsiteX3" fmla="*/ 7462197 w 7462197"/>
              <a:gd name="connsiteY3" fmla="*/ 6858000 h 6858000"/>
              <a:gd name="connsiteX4" fmla="*/ 0 w 7462197"/>
              <a:gd name="connsiteY4" fmla="*/ 6858000 h 6858000"/>
              <a:gd name="connsiteX0" fmla="*/ 0 w 6452002"/>
              <a:gd name="connsiteY0" fmla="*/ 6866708 h 6866708"/>
              <a:gd name="connsiteX1" fmla="*/ 1418408 w 6452002"/>
              <a:gd name="connsiteY1" fmla="*/ 0 h 6866708"/>
              <a:gd name="connsiteX2" fmla="*/ 6450914 w 6452002"/>
              <a:gd name="connsiteY2" fmla="*/ 0 h 6866708"/>
              <a:gd name="connsiteX3" fmla="*/ 6452002 w 6452002"/>
              <a:gd name="connsiteY3" fmla="*/ 6858000 h 6866708"/>
              <a:gd name="connsiteX4" fmla="*/ 0 w 6452002"/>
              <a:gd name="connsiteY4" fmla="*/ 6866708 h 6866708"/>
              <a:gd name="connsiteX0" fmla="*/ 0 w 6452002"/>
              <a:gd name="connsiteY0" fmla="*/ 6866708 h 6866708"/>
              <a:gd name="connsiteX1" fmla="*/ 2855323 w 6452002"/>
              <a:gd name="connsiteY1" fmla="*/ 0 h 6866708"/>
              <a:gd name="connsiteX2" fmla="*/ 6450914 w 6452002"/>
              <a:gd name="connsiteY2" fmla="*/ 0 h 6866708"/>
              <a:gd name="connsiteX3" fmla="*/ 6452002 w 6452002"/>
              <a:gd name="connsiteY3" fmla="*/ 6858000 h 6866708"/>
              <a:gd name="connsiteX4" fmla="*/ 0 w 6452002"/>
              <a:gd name="connsiteY4" fmla="*/ 6866708 h 6866708"/>
              <a:gd name="connsiteX0" fmla="*/ 0 w 5778763"/>
              <a:gd name="connsiteY0" fmla="*/ 6866708 h 6866708"/>
              <a:gd name="connsiteX1" fmla="*/ 2182084 w 5778763"/>
              <a:gd name="connsiteY1" fmla="*/ 0 h 6866708"/>
              <a:gd name="connsiteX2" fmla="*/ 5777675 w 5778763"/>
              <a:gd name="connsiteY2" fmla="*/ 0 h 6866708"/>
              <a:gd name="connsiteX3" fmla="*/ 5778763 w 5778763"/>
              <a:gd name="connsiteY3" fmla="*/ 6858000 h 6866708"/>
              <a:gd name="connsiteX4" fmla="*/ 0 w 5778763"/>
              <a:gd name="connsiteY4" fmla="*/ 6866708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763" h="6866708">
                <a:moveTo>
                  <a:pt x="0" y="6866708"/>
                </a:moveTo>
                <a:lnTo>
                  <a:pt x="2182084" y="0"/>
                </a:lnTo>
                <a:lnTo>
                  <a:pt x="5777675" y="0"/>
                </a:lnTo>
                <a:cubicBezTo>
                  <a:pt x="5778038" y="2286000"/>
                  <a:pt x="5778400" y="4572000"/>
                  <a:pt x="5778763" y="6858000"/>
                </a:cubicBezTo>
                <a:lnTo>
                  <a:pt x="0" y="6866708"/>
                </a:lnTo>
                <a:close/>
              </a:path>
            </a:pathLst>
          </a:custGeom>
        </p:spPr>
        <p:txBody>
          <a:bodyPr anchor="ctr"/>
          <a:lstStyle>
            <a:lvl1pPr algn="ctr">
              <a:defRPr/>
            </a:lvl1pPr>
          </a:lstStyle>
          <a:p>
            <a:r>
              <a:rPr lang="en-US" dirty="0"/>
              <a:t>Click icon to add picture</a:t>
            </a:r>
          </a:p>
        </p:txBody>
      </p:sp>
      <p:grpSp>
        <p:nvGrpSpPr>
          <p:cNvPr id="68" name="Group 67">
            <a:extLst>
              <a:ext uri="{FF2B5EF4-FFF2-40B4-BE49-F238E27FC236}">
                <a16:creationId xmlns:a16="http://schemas.microsoft.com/office/drawing/2014/main" id="{66C51D8D-70F4-EC57-4CB8-B3B9B9637F17}"/>
              </a:ext>
              <a:ext uri="{C183D7F6-B498-43B3-948B-1728B52AA6E4}">
                <adec:decorative xmlns:adec="http://schemas.microsoft.com/office/drawing/2017/decorative" val="1"/>
              </a:ext>
            </a:extLst>
          </p:cNvPr>
          <p:cNvGrpSpPr/>
          <p:nvPr/>
        </p:nvGrpSpPr>
        <p:grpSpPr>
          <a:xfrm>
            <a:off x="5750036" y="-260245"/>
            <a:ext cx="1745932" cy="7388209"/>
            <a:chOff x="5750036" y="-260245"/>
            <a:chExt cx="1745932" cy="7388209"/>
          </a:xfrm>
        </p:grpSpPr>
        <p:sp>
          <p:nvSpPr>
            <p:cNvPr id="67" name="Freeform: Shape 66">
              <a:extLst>
                <a:ext uri="{FF2B5EF4-FFF2-40B4-BE49-F238E27FC236}">
                  <a16:creationId xmlns:a16="http://schemas.microsoft.com/office/drawing/2014/main" id="{4A9941A4-E1A4-AF21-E383-F0DE58C1F05B}"/>
                </a:ext>
              </a:extLst>
            </p:cNvPr>
            <p:cNvSpPr/>
            <p:nvPr/>
          </p:nvSpPr>
          <p:spPr>
            <a:xfrm rot="1054934">
              <a:off x="6915507" y="-260244"/>
              <a:ext cx="580461" cy="7388207"/>
            </a:xfrm>
            <a:custGeom>
              <a:avLst/>
              <a:gdLst>
                <a:gd name="connsiteX0" fmla="*/ 0 w 580461"/>
                <a:gd name="connsiteY0" fmla="*/ 183934 h 7388207"/>
                <a:gd name="connsiteX1" fmla="*/ 580460 w 580461"/>
                <a:gd name="connsiteY1" fmla="*/ 0 h 7388207"/>
                <a:gd name="connsiteX2" fmla="*/ 580461 w 580461"/>
                <a:gd name="connsiteY2" fmla="*/ 7204272 h 7388207"/>
                <a:gd name="connsiteX3" fmla="*/ 0 w 580461"/>
                <a:gd name="connsiteY3" fmla="*/ 7388207 h 7388207"/>
              </a:gdLst>
              <a:ahLst/>
              <a:cxnLst>
                <a:cxn ang="0">
                  <a:pos x="connsiteX0" y="connsiteY0"/>
                </a:cxn>
                <a:cxn ang="0">
                  <a:pos x="connsiteX1" y="connsiteY1"/>
                </a:cxn>
                <a:cxn ang="0">
                  <a:pos x="connsiteX2" y="connsiteY2"/>
                </a:cxn>
                <a:cxn ang="0">
                  <a:pos x="connsiteX3" y="connsiteY3"/>
                </a:cxn>
              </a:cxnLst>
              <a:rect l="l" t="t" r="r" b="b"/>
              <a:pathLst>
                <a:path w="580461" h="7388207">
                  <a:moveTo>
                    <a:pt x="0" y="183934"/>
                  </a:moveTo>
                  <a:lnTo>
                    <a:pt x="580460" y="0"/>
                  </a:lnTo>
                  <a:lnTo>
                    <a:pt x="580461" y="7204272"/>
                  </a:lnTo>
                  <a:lnTo>
                    <a:pt x="0" y="7388207"/>
                  </a:lnTo>
                  <a:close/>
                </a:path>
              </a:pathLst>
            </a:cu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4" name="Freeform: Shape 63">
              <a:extLst>
                <a:ext uri="{FF2B5EF4-FFF2-40B4-BE49-F238E27FC236}">
                  <a16:creationId xmlns:a16="http://schemas.microsoft.com/office/drawing/2014/main" id="{1F1B3597-1F0E-0F60-1FB8-23E04A13EB03}"/>
                </a:ext>
              </a:extLst>
            </p:cNvPr>
            <p:cNvSpPr/>
            <p:nvPr/>
          </p:nvSpPr>
          <p:spPr>
            <a:xfrm rot="1054934">
              <a:off x="6333017" y="-260244"/>
              <a:ext cx="580461" cy="7388208"/>
            </a:xfrm>
            <a:custGeom>
              <a:avLst/>
              <a:gdLst>
                <a:gd name="connsiteX0" fmla="*/ 0 w 580461"/>
                <a:gd name="connsiteY0" fmla="*/ 183935 h 7388208"/>
                <a:gd name="connsiteX1" fmla="*/ 580461 w 580461"/>
                <a:gd name="connsiteY1" fmla="*/ 0 h 7388208"/>
                <a:gd name="connsiteX2" fmla="*/ 580461 w 580461"/>
                <a:gd name="connsiteY2" fmla="*/ 7204273 h 7388208"/>
                <a:gd name="connsiteX3" fmla="*/ 0 w 580461"/>
                <a:gd name="connsiteY3" fmla="*/ 7388208 h 7388208"/>
              </a:gdLst>
              <a:ahLst/>
              <a:cxnLst>
                <a:cxn ang="0">
                  <a:pos x="connsiteX0" y="connsiteY0"/>
                </a:cxn>
                <a:cxn ang="0">
                  <a:pos x="connsiteX1" y="connsiteY1"/>
                </a:cxn>
                <a:cxn ang="0">
                  <a:pos x="connsiteX2" y="connsiteY2"/>
                </a:cxn>
                <a:cxn ang="0">
                  <a:pos x="connsiteX3" y="connsiteY3"/>
                </a:cxn>
              </a:cxnLst>
              <a:rect l="l" t="t" r="r" b="b"/>
              <a:pathLst>
                <a:path w="580461" h="7388208">
                  <a:moveTo>
                    <a:pt x="0" y="183935"/>
                  </a:moveTo>
                  <a:lnTo>
                    <a:pt x="580461" y="0"/>
                  </a:lnTo>
                  <a:lnTo>
                    <a:pt x="580461" y="7204273"/>
                  </a:lnTo>
                  <a:lnTo>
                    <a:pt x="0" y="7388208"/>
                  </a:lnTo>
                  <a:close/>
                </a:path>
              </a:pathLst>
            </a:cu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 name="Freeform: Shape 60">
              <a:extLst>
                <a:ext uri="{FF2B5EF4-FFF2-40B4-BE49-F238E27FC236}">
                  <a16:creationId xmlns:a16="http://schemas.microsoft.com/office/drawing/2014/main" id="{CF81975F-60C7-AEBC-DC8A-351E48A43435}"/>
                </a:ext>
              </a:extLst>
            </p:cNvPr>
            <p:cNvSpPr/>
            <p:nvPr/>
          </p:nvSpPr>
          <p:spPr>
            <a:xfrm rot="1054934">
              <a:off x="5750036" y="-260245"/>
              <a:ext cx="580461" cy="7388208"/>
            </a:xfrm>
            <a:custGeom>
              <a:avLst/>
              <a:gdLst>
                <a:gd name="connsiteX0" fmla="*/ 0 w 580461"/>
                <a:gd name="connsiteY0" fmla="*/ 183935 h 7388208"/>
                <a:gd name="connsiteX1" fmla="*/ 580461 w 580461"/>
                <a:gd name="connsiteY1" fmla="*/ 0 h 7388208"/>
                <a:gd name="connsiteX2" fmla="*/ 580461 w 580461"/>
                <a:gd name="connsiteY2" fmla="*/ 7204273 h 7388208"/>
                <a:gd name="connsiteX3" fmla="*/ 0 w 580461"/>
                <a:gd name="connsiteY3" fmla="*/ 7388208 h 7388208"/>
              </a:gdLst>
              <a:ahLst/>
              <a:cxnLst>
                <a:cxn ang="0">
                  <a:pos x="connsiteX0" y="connsiteY0"/>
                </a:cxn>
                <a:cxn ang="0">
                  <a:pos x="connsiteX1" y="connsiteY1"/>
                </a:cxn>
                <a:cxn ang="0">
                  <a:pos x="connsiteX2" y="connsiteY2"/>
                </a:cxn>
                <a:cxn ang="0">
                  <a:pos x="connsiteX3" y="connsiteY3"/>
                </a:cxn>
              </a:cxnLst>
              <a:rect l="l" t="t" r="r" b="b"/>
              <a:pathLst>
                <a:path w="580461" h="7388208">
                  <a:moveTo>
                    <a:pt x="0" y="183935"/>
                  </a:moveTo>
                  <a:lnTo>
                    <a:pt x="580461" y="0"/>
                  </a:lnTo>
                  <a:lnTo>
                    <a:pt x="580461" y="7204273"/>
                  </a:lnTo>
                  <a:lnTo>
                    <a:pt x="0" y="7388208"/>
                  </a:lnTo>
                  <a:close/>
                </a:path>
              </a:pathLst>
            </a:cu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 name="Group 1">
            <a:extLst>
              <a:ext uri="{FF2B5EF4-FFF2-40B4-BE49-F238E27FC236}">
                <a16:creationId xmlns:a16="http://schemas.microsoft.com/office/drawing/2014/main" id="{BA2E0189-821B-1BC7-8B5E-BF55D0F338F7}"/>
              </a:ext>
              <a:ext uri="{C183D7F6-B498-43B3-948B-1728B52AA6E4}">
                <adec:decorative xmlns:adec="http://schemas.microsoft.com/office/drawing/2017/decorative" val="1"/>
              </a:ext>
            </a:extLst>
          </p:cNvPr>
          <p:cNvGrpSpPr/>
          <p:nvPr userDrawn="1"/>
        </p:nvGrpSpPr>
        <p:grpSpPr>
          <a:xfrm>
            <a:off x="84179" y="78377"/>
            <a:ext cx="1708707" cy="670563"/>
            <a:chOff x="8533615" y="149208"/>
            <a:chExt cx="1368206" cy="536937"/>
          </a:xfrm>
        </p:grpSpPr>
        <p:pic>
          <p:nvPicPr>
            <p:cNvPr id="3" name="Picture 2">
              <a:extLst>
                <a:ext uri="{FF2B5EF4-FFF2-40B4-BE49-F238E27FC236}">
                  <a16:creationId xmlns:a16="http://schemas.microsoft.com/office/drawing/2014/main" id="{88E9367D-4F94-E882-53F2-C11DED215DE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255821" y="149208"/>
              <a:ext cx="646000" cy="536937"/>
            </a:xfrm>
            <a:prstGeom prst="rect">
              <a:avLst/>
            </a:prstGeom>
          </p:spPr>
        </p:pic>
        <p:pic>
          <p:nvPicPr>
            <p:cNvPr id="4" name="Picture 2">
              <a:extLst>
                <a:ext uri="{FF2B5EF4-FFF2-40B4-BE49-F238E27FC236}">
                  <a16:creationId xmlns:a16="http://schemas.microsoft.com/office/drawing/2014/main" id="{6450132F-72F8-6263-EF9A-A2BE6B2CEFD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8533615" y="177102"/>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D9F0C5F6-7618-24E4-1BF3-283B5296118A}"/>
                </a:ext>
              </a:extLst>
            </p:cNvPr>
            <p:cNvCxnSpPr/>
            <p:nvPr/>
          </p:nvCxnSpPr>
          <p:spPr>
            <a:xfrm>
              <a:off x="9135292" y="194961"/>
              <a:ext cx="0" cy="445429"/>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grpSp>
        <p:nvGrpSpPr>
          <p:cNvPr id="12" name="Group 11">
            <a:extLst>
              <a:ext uri="{FF2B5EF4-FFF2-40B4-BE49-F238E27FC236}">
                <a16:creationId xmlns:a16="http://schemas.microsoft.com/office/drawing/2014/main" id="{57DC5271-F6F3-29DB-BAEC-8DFF67EA7C0D}"/>
              </a:ext>
              <a:ext uri="{C183D7F6-B498-43B3-948B-1728B52AA6E4}">
                <adec:decorative xmlns:adec="http://schemas.microsoft.com/office/drawing/2017/decorative" val="1"/>
              </a:ext>
            </a:extLst>
          </p:cNvPr>
          <p:cNvGrpSpPr/>
          <p:nvPr userDrawn="1"/>
        </p:nvGrpSpPr>
        <p:grpSpPr>
          <a:xfrm>
            <a:off x="0" y="1966574"/>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13" name="Rectangle: Rounded Corners 12">
              <a:extLst>
                <a:ext uri="{FF2B5EF4-FFF2-40B4-BE49-F238E27FC236}">
                  <a16:creationId xmlns:a16="http://schemas.microsoft.com/office/drawing/2014/main" id="{93670A0B-C94A-24F5-ADC6-8EA546315762}"/>
                </a:ext>
              </a:extLst>
            </p:cNvPr>
            <p:cNvSpPr/>
            <p:nvPr/>
          </p:nvSpPr>
          <p:spPr>
            <a:xfrm>
              <a:off x="838200" y="469891"/>
              <a:ext cx="929640" cy="78377"/>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A54B613D-C2DF-EFFB-FE64-2B4CC5F8992D}"/>
                </a:ext>
              </a:extLst>
            </p:cNvPr>
            <p:cNvSpPr/>
            <p:nvPr/>
          </p:nvSpPr>
          <p:spPr>
            <a:xfrm>
              <a:off x="1861457" y="469891"/>
              <a:ext cx="481149" cy="78377"/>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2072B68B-1C1A-9A2A-CA7D-B1BD08E6655C}"/>
                </a:ext>
              </a:extLst>
            </p:cNvPr>
            <p:cNvSpPr/>
            <p:nvPr/>
          </p:nvSpPr>
          <p:spPr>
            <a:xfrm>
              <a:off x="2436224" y="469891"/>
              <a:ext cx="315686" cy="7837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9194896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68EA-F38C-7428-9648-B439A0EFDF74}"/>
              </a:ext>
            </a:extLst>
          </p:cNvPr>
          <p:cNvSpPr>
            <a:spLocks noGrp="1"/>
          </p:cNvSpPr>
          <p:nvPr>
            <p:ph type="title"/>
          </p:nvPr>
        </p:nvSpPr>
        <p:spPr>
          <a:xfrm>
            <a:off x="826982" y="2487385"/>
            <a:ext cx="5430397" cy="1467998"/>
          </a:xfrm>
        </p:spPr>
        <p:txBody>
          <a:bodyPr>
            <a:noAutofit/>
          </a:bodyPr>
          <a:lstStyle>
            <a:lvl1pPr>
              <a:defRPr sz="4400"/>
            </a:lvl1pPr>
          </a:lstStyle>
          <a:p>
            <a:r>
              <a:rPr lang="en-US"/>
              <a:t>Click to edit Master title style</a:t>
            </a:r>
          </a:p>
        </p:txBody>
      </p:sp>
      <p:sp>
        <p:nvSpPr>
          <p:cNvPr id="35" name="Picture Placeholder 34">
            <a:extLst>
              <a:ext uri="{FF2B5EF4-FFF2-40B4-BE49-F238E27FC236}">
                <a16:creationId xmlns:a16="http://schemas.microsoft.com/office/drawing/2014/main" id="{40FDDB54-915C-6348-F791-D6B307188D94}"/>
              </a:ext>
            </a:extLst>
          </p:cNvPr>
          <p:cNvSpPr>
            <a:spLocks noGrp="1"/>
          </p:cNvSpPr>
          <p:nvPr>
            <p:ph type="pic" sz="quarter" idx="10"/>
          </p:nvPr>
        </p:nvSpPr>
        <p:spPr>
          <a:xfrm flipH="1">
            <a:off x="0" y="-1"/>
            <a:ext cx="12191997" cy="6858001"/>
          </a:xfrm>
          <a:custGeom>
            <a:avLst/>
            <a:gdLst>
              <a:gd name="connsiteX0" fmla="*/ 12191997 w 12191997"/>
              <a:gd name="connsiteY0" fmla="*/ 5739789 h 6858001"/>
              <a:gd name="connsiteX1" fmla="*/ 9252651 w 12191997"/>
              <a:gd name="connsiteY1" fmla="*/ 5739789 h 6858001"/>
              <a:gd name="connsiteX2" fmla="*/ 11113692 w 12191997"/>
              <a:gd name="connsiteY2" fmla="*/ 6858001 h 6858001"/>
              <a:gd name="connsiteX3" fmla="*/ 12191997 w 12191997"/>
              <a:gd name="connsiteY3" fmla="*/ 6858001 h 6858001"/>
              <a:gd name="connsiteX4" fmla="*/ 0 w 12191997"/>
              <a:gd name="connsiteY4" fmla="*/ 3455992 h 6858001"/>
              <a:gd name="connsiteX5" fmla="*/ 0 w 12191997"/>
              <a:gd name="connsiteY5" fmla="*/ 6858001 h 6858001"/>
              <a:gd name="connsiteX6" fmla="*/ 5661970 w 12191997"/>
              <a:gd name="connsiteY6" fmla="*/ 6858001 h 6858001"/>
              <a:gd name="connsiteX7" fmla="*/ 0 w 12191997"/>
              <a:gd name="connsiteY7" fmla="*/ 337919 h 6858001"/>
              <a:gd name="connsiteX8" fmla="*/ 0 w 12191997"/>
              <a:gd name="connsiteY8" fmla="*/ 3298384 h 6858001"/>
              <a:gd name="connsiteX9" fmla="*/ 5924280 w 12191997"/>
              <a:gd name="connsiteY9" fmla="*/ 6858001 h 6858001"/>
              <a:gd name="connsiteX10" fmla="*/ 10851384 w 12191997"/>
              <a:gd name="connsiteY10" fmla="*/ 6858001 h 6858001"/>
              <a:gd name="connsiteX11" fmla="*/ 8990342 w 12191997"/>
              <a:gd name="connsiteY11" fmla="*/ 5739789 h 6858001"/>
              <a:gd name="connsiteX12" fmla="*/ 6745253 w 12191997"/>
              <a:gd name="connsiteY12" fmla="*/ 5739789 h 6858001"/>
              <a:gd name="connsiteX13" fmla="*/ 6745253 w 12191997"/>
              <a:gd name="connsiteY13" fmla="*/ 5728772 h 6858001"/>
              <a:gd name="connsiteX14" fmla="*/ 5185269 w 12191997"/>
              <a:gd name="connsiteY14" fmla="*/ 5728772 h 6858001"/>
              <a:gd name="connsiteX15" fmla="*/ 5185269 w 12191997"/>
              <a:gd name="connsiteY15" fmla="*/ 3453502 h 6858001"/>
              <a:gd name="connsiteX16" fmla="*/ 3052246 w 12191997"/>
              <a:gd name="connsiteY16" fmla="*/ 0 h 6858001"/>
              <a:gd name="connsiteX17" fmla="*/ 0 w 12191997"/>
              <a:gd name="connsiteY17" fmla="*/ 0 h 6858001"/>
              <a:gd name="connsiteX18" fmla="*/ 0 w 12191997"/>
              <a:gd name="connsiteY18" fmla="*/ 180310 h 6858001"/>
              <a:gd name="connsiteX19" fmla="*/ 5185269 w 12191997"/>
              <a:gd name="connsiteY19" fmla="*/ 3295893 h 6858001"/>
              <a:gd name="connsiteX20" fmla="*/ 5185269 w 12191997"/>
              <a:gd name="connsiteY20" fmla="*/ 2204632 h 6858001"/>
              <a:gd name="connsiteX21" fmla="*/ 6745253 w 12191997"/>
              <a:gd name="connsiteY21" fmla="*/ 2204632 h 6858001"/>
              <a:gd name="connsiteX22" fmla="*/ 6745253 w 12191997"/>
              <a:gd name="connsiteY22" fmla="*/ 220071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7" h="6858001">
                <a:moveTo>
                  <a:pt x="12191997" y="5739789"/>
                </a:moveTo>
                <a:lnTo>
                  <a:pt x="9252651" y="5739789"/>
                </a:lnTo>
                <a:lnTo>
                  <a:pt x="11113692" y="6858001"/>
                </a:lnTo>
                <a:lnTo>
                  <a:pt x="12191997" y="6858001"/>
                </a:lnTo>
                <a:close/>
                <a:moveTo>
                  <a:pt x="0" y="3455992"/>
                </a:moveTo>
                <a:lnTo>
                  <a:pt x="0" y="6858001"/>
                </a:lnTo>
                <a:lnTo>
                  <a:pt x="5661970" y="6858001"/>
                </a:lnTo>
                <a:close/>
                <a:moveTo>
                  <a:pt x="0" y="337919"/>
                </a:moveTo>
                <a:lnTo>
                  <a:pt x="0" y="3298384"/>
                </a:lnTo>
                <a:lnTo>
                  <a:pt x="5924280" y="6858001"/>
                </a:lnTo>
                <a:lnTo>
                  <a:pt x="10851384" y="6858001"/>
                </a:lnTo>
                <a:lnTo>
                  <a:pt x="8990342" y="5739789"/>
                </a:lnTo>
                <a:lnTo>
                  <a:pt x="6745253" y="5739789"/>
                </a:lnTo>
                <a:lnTo>
                  <a:pt x="6745253" y="5728772"/>
                </a:lnTo>
                <a:lnTo>
                  <a:pt x="5185269" y="5728772"/>
                </a:lnTo>
                <a:lnTo>
                  <a:pt x="5185269" y="3453502"/>
                </a:lnTo>
                <a:close/>
                <a:moveTo>
                  <a:pt x="3052246" y="0"/>
                </a:moveTo>
                <a:lnTo>
                  <a:pt x="0" y="0"/>
                </a:lnTo>
                <a:lnTo>
                  <a:pt x="0" y="180310"/>
                </a:lnTo>
                <a:lnTo>
                  <a:pt x="5185269" y="3295893"/>
                </a:lnTo>
                <a:lnTo>
                  <a:pt x="5185269" y="2204632"/>
                </a:lnTo>
                <a:lnTo>
                  <a:pt x="6745253" y="2204632"/>
                </a:lnTo>
                <a:lnTo>
                  <a:pt x="6745253" y="2200714"/>
                </a:lnTo>
                <a:close/>
              </a:path>
            </a:pathLst>
          </a:custGeom>
        </p:spPr>
        <p:txBody>
          <a:bodyPr wrap="square" anchor="b">
            <a:noAutofit/>
          </a:bodyPr>
          <a:lstStyle>
            <a:lvl1pPr algn="r">
              <a:defRPr/>
            </a:lvl1pPr>
          </a:lstStyle>
          <a:p>
            <a:r>
              <a:rPr lang="en-US" dirty="0"/>
              <a:t>Click icon to add picture</a:t>
            </a:r>
          </a:p>
        </p:txBody>
      </p:sp>
      <p:sp>
        <p:nvSpPr>
          <p:cNvPr id="25" name="Text Placeholder 37">
            <a:extLst>
              <a:ext uri="{FF2B5EF4-FFF2-40B4-BE49-F238E27FC236}">
                <a16:creationId xmlns:a16="http://schemas.microsoft.com/office/drawing/2014/main" id="{86357666-5F2C-BC4C-4960-1DD2901FB4B0}"/>
              </a:ext>
            </a:extLst>
          </p:cNvPr>
          <p:cNvSpPr>
            <a:spLocks noGrp="1"/>
          </p:cNvSpPr>
          <p:nvPr>
            <p:ph type="body" sz="quarter" idx="16" hasCustomPrompt="1"/>
          </p:nvPr>
        </p:nvSpPr>
        <p:spPr>
          <a:xfrm>
            <a:off x="826982" y="4098600"/>
            <a:ext cx="5430397" cy="1389888"/>
          </a:xfrm>
          <a:prstGeom prst="rect">
            <a:avLst/>
          </a:prstGeom>
        </p:spPr>
        <p:txBody>
          <a:bodyPr>
            <a:noAutofit/>
          </a:bodyPr>
          <a:lstStyle>
            <a:lvl1pPr>
              <a:defRPr sz="1400">
                <a:solidFill>
                  <a:schemeClr val="tx1"/>
                </a:solidFill>
                <a:latin typeface="+mn-lt"/>
              </a:defRPr>
            </a:lvl1pPr>
            <a:lvl2pPr marL="0" indent="0">
              <a:buNone/>
              <a:defRPr/>
            </a:lvl2pPr>
          </a:lstStyle>
          <a:p>
            <a:pPr lvl="0"/>
            <a:r>
              <a:rPr lang="en-US" noProof="0"/>
              <a:t>Presenter Name</a:t>
            </a:r>
          </a:p>
          <a:p>
            <a:pPr lvl="0"/>
            <a:r>
              <a:rPr lang="en-US" noProof="0"/>
              <a:t>Division Name</a:t>
            </a:r>
          </a:p>
          <a:p>
            <a:pPr lvl="0"/>
            <a:r>
              <a:rPr lang="en-US" noProof="0"/>
              <a:t>Date</a:t>
            </a:r>
          </a:p>
        </p:txBody>
      </p:sp>
      <p:grpSp>
        <p:nvGrpSpPr>
          <p:cNvPr id="3" name="Group 2">
            <a:extLst>
              <a:ext uri="{FF2B5EF4-FFF2-40B4-BE49-F238E27FC236}">
                <a16:creationId xmlns:a16="http://schemas.microsoft.com/office/drawing/2014/main" id="{C5324C0D-08B3-2AD1-2818-AED68E768E9A}"/>
              </a:ext>
              <a:ext uri="{C183D7F6-B498-43B3-948B-1728B52AA6E4}">
                <adec:decorative xmlns:adec="http://schemas.microsoft.com/office/drawing/2017/decorative" val="1"/>
              </a:ext>
            </a:extLst>
          </p:cNvPr>
          <p:cNvGrpSpPr/>
          <p:nvPr userDrawn="1"/>
        </p:nvGrpSpPr>
        <p:grpSpPr>
          <a:xfrm>
            <a:off x="84179" y="78377"/>
            <a:ext cx="1708707" cy="670563"/>
            <a:chOff x="8533615" y="149208"/>
            <a:chExt cx="1368206" cy="536937"/>
          </a:xfrm>
        </p:grpSpPr>
        <p:pic>
          <p:nvPicPr>
            <p:cNvPr id="4" name="Picture 3">
              <a:extLst>
                <a:ext uri="{FF2B5EF4-FFF2-40B4-BE49-F238E27FC236}">
                  <a16:creationId xmlns:a16="http://schemas.microsoft.com/office/drawing/2014/main" id="{B5503050-90FF-76E4-F3C3-92696820C6C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255821" y="149208"/>
              <a:ext cx="646000" cy="536937"/>
            </a:xfrm>
            <a:prstGeom prst="rect">
              <a:avLst/>
            </a:prstGeom>
          </p:spPr>
        </p:pic>
        <p:pic>
          <p:nvPicPr>
            <p:cNvPr id="5" name="Picture 2">
              <a:extLst>
                <a:ext uri="{FF2B5EF4-FFF2-40B4-BE49-F238E27FC236}">
                  <a16:creationId xmlns:a16="http://schemas.microsoft.com/office/drawing/2014/main" id="{69740BBC-5E1E-8470-26F9-1CBB4F9CA9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8533615" y="177102"/>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C80FDDC3-A3CD-1453-4912-2793EEB41405}"/>
                </a:ext>
              </a:extLst>
            </p:cNvPr>
            <p:cNvCxnSpPr/>
            <p:nvPr/>
          </p:nvCxnSpPr>
          <p:spPr>
            <a:xfrm>
              <a:off x="9135292" y="194961"/>
              <a:ext cx="0" cy="445429"/>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grpSp>
        <p:nvGrpSpPr>
          <p:cNvPr id="7" name="Group 6">
            <a:extLst>
              <a:ext uri="{FF2B5EF4-FFF2-40B4-BE49-F238E27FC236}">
                <a16:creationId xmlns:a16="http://schemas.microsoft.com/office/drawing/2014/main" id="{D845CA18-F7DD-B519-0597-619A352B88EA}"/>
              </a:ext>
              <a:ext uri="{C183D7F6-B498-43B3-948B-1728B52AA6E4}">
                <adec:decorative xmlns:adec="http://schemas.microsoft.com/office/drawing/2017/decorative" val="1"/>
              </a:ext>
            </a:extLst>
          </p:cNvPr>
          <p:cNvGrpSpPr/>
          <p:nvPr userDrawn="1"/>
        </p:nvGrpSpPr>
        <p:grpSpPr>
          <a:xfrm>
            <a:off x="790575" y="1966574"/>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8" name="Rectangle: Rounded Corners 7">
              <a:extLst>
                <a:ext uri="{FF2B5EF4-FFF2-40B4-BE49-F238E27FC236}">
                  <a16:creationId xmlns:a16="http://schemas.microsoft.com/office/drawing/2014/main" id="{11CB5FBB-7F97-D04F-758C-C219DE0EC3F0}"/>
                </a:ext>
              </a:extLst>
            </p:cNvPr>
            <p:cNvSpPr/>
            <p:nvPr/>
          </p:nvSpPr>
          <p:spPr>
            <a:xfrm>
              <a:off x="838200" y="469891"/>
              <a:ext cx="929640" cy="78377"/>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6317CCFE-B30F-6312-19E4-7FC875234DD4}"/>
                </a:ext>
              </a:extLst>
            </p:cNvPr>
            <p:cNvSpPr/>
            <p:nvPr/>
          </p:nvSpPr>
          <p:spPr>
            <a:xfrm>
              <a:off x="1861457" y="469891"/>
              <a:ext cx="481149" cy="78377"/>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6AE4661F-D35D-976A-8AF6-3E77280DA6F6}"/>
                </a:ext>
              </a:extLst>
            </p:cNvPr>
            <p:cNvSpPr/>
            <p:nvPr/>
          </p:nvSpPr>
          <p:spPr>
            <a:xfrm>
              <a:off x="2436224" y="469891"/>
              <a:ext cx="315686" cy="7837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410704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2A5A-5AB8-273C-AAF9-8D410C2B97CD}"/>
              </a:ext>
            </a:extLst>
          </p:cNvPr>
          <p:cNvSpPr>
            <a:spLocks noGrp="1"/>
          </p:cNvSpPr>
          <p:nvPr>
            <p:ph type="title" hasCustomPrompt="1"/>
          </p:nvPr>
        </p:nvSpPr>
        <p:spPr>
          <a:xfrm>
            <a:off x="560158" y="2205873"/>
            <a:ext cx="4699999" cy="1223128"/>
          </a:xfrm>
        </p:spPr>
        <p:txBody>
          <a:bodyPr>
            <a:noAutofit/>
          </a:bodyPr>
          <a:lstStyle/>
          <a:p>
            <a:r>
              <a:rPr lang="en-US"/>
              <a:t>CLICK TO EDIT MASTER TITLE STYLE</a:t>
            </a:r>
          </a:p>
        </p:txBody>
      </p:sp>
      <p:sp>
        <p:nvSpPr>
          <p:cNvPr id="8" name="Picture Placeholder 7">
            <a:extLst>
              <a:ext uri="{FF2B5EF4-FFF2-40B4-BE49-F238E27FC236}">
                <a16:creationId xmlns:a16="http://schemas.microsoft.com/office/drawing/2014/main" id="{393F91B6-C0D4-F50D-88BA-2865F6D503D8}"/>
              </a:ext>
            </a:extLst>
          </p:cNvPr>
          <p:cNvSpPr>
            <a:spLocks noGrp="1"/>
          </p:cNvSpPr>
          <p:nvPr>
            <p:ph type="pic" sz="quarter" idx="10"/>
          </p:nvPr>
        </p:nvSpPr>
        <p:spPr>
          <a:xfrm>
            <a:off x="2724150" y="0"/>
            <a:ext cx="9467850" cy="6886118"/>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10 w 10000"/>
              <a:gd name="connsiteY0" fmla="*/ 10041 h 10041"/>
              <a:gd name="connsiteX1" fmla="*/ 2000 w 10000"/>
              <a:gd name="connsiteY1" fmla="*/ 0 h 10041"/>
              <a:gd name="connsiteX2" fmla="*/ 10000 w 10000"/>
              <a:gd name="connsiteY2" fmla="*/ 0 h 10041"/>
              <a:gd name="connsiteX3" fmla="*/ 10000 w 10000"/>
              <a:gd name="connsiteY3" fmla="*/ 10000 h 10041"/>
              <a:gd name="connsiteX4" fmla="*/ 0 w 10000"/>
              <a:gd name="connsiteY4" fmla="*/ 10000 h 10041"/>
              <a:gd name="connsiteX5" fmla="*/ 10 w 10000"/>
              <a:gd name="connsiteY5" fmla="*/ 10041 h 10041"/>
              <a:gd name="connsiteX0" fmla="*/ 10 w 10000"/>
              <a:gd name="connsiteY0" fmla="*/ 10041 h 10041"/>
              <a:gd name="connsiteX1" fmla="*/ 5911 w 10000"/>
              <a:gd name="connsiteY1" fmla="*/ 0 h 10041"/>
              <a:gd name="connsiteX2" fmla="*/ 10000 w 10000"/>
              <a:gd name="connsiteY2" fmla="*/ 0 h 10041"/>
              <a:gd name="connsiteX3" fmla="*/ 10000 w 10000"/>
              <a:gd name="connsiteY3" fmla="*/ 10000 h 10041"/>
              <a:gd name="connsiteX4" fmla="*/ 0 w 10000"/>
              <a:gd name="connsiteY4" fmla="*/ 10000 h 10041"/>
              <a:gd name="connsiteX5" fmla="*/ 10 w 10000"/>
              <a:gd name="connsiteY5" fmla="*/ 10041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41">
                <a:moveTo>
                  <a:pt x="10" y="10041"/>
                </a:moveTo>
                <a:lnTo>
                  <a:pt x="5911" y="0"/>
                </a:lnTo>
                <a:lnTo>
                  <a:pt x="10000" y="0"/>
                </a:lnTo>
                <a:lnTo>
                  <a:pt x="10000" y="10000"/>
                </a:lnTo>
                <a:lnTo>
                  <a:pt x="0" y="10000"/>
                </a:lnTo>
                <a:cubicBezTo>
                  <a:pt x="3" y="10014"/>
                  <a:pt x="7" y="10027"/>
                  <a:pt x="10" y="10041"/>
                </a:cubicBezTo>
                <a:close/>
              </a:path>
            </a:pathLst>
          </a:custGeom>
        </p:spPr>
        <p:txBody>
          <a:bodyPr anchor="b"/>
          <a:lstStyle>
            <a:lvl1pPr algn="r">
              <a:defRPr/>
            </a:lvl1pPr>
          </a:lstStyle>
          <a:p>
            <a:r>
              <a:rPr lang="en-US" dirty="0"/>
              <a:t>Click icon to add picture</a:t>
            </a:r>
          </a:p>
        </p:txBody>
      </p:sp>
      <p:sp>
        <p:nvSpPr>
          <p:cNvPr id="14" name="Freeform: Shape 13">
            <a:extLst>
              <a:ext uri="{FF2B5EF4-FFF2-40B4-BE49-F238E27FC236}">
                <a16:creationId xmlns:a16="http://schemas.microsoft.com/office/drawing/2014/main" id="{F3252891-AF99-21AA-E444-E5D31F79F571}"/>
              </a:ext>
              <a:ext uri="{C183D7F6-B498-43B3-948B-1728B52AA6E4}">
                <adec:decorative xmlns:adec="http://schemas.microsoft.com/office/drawing/2017/decorative" val="1"/>
              </a:ext>
            </a:extLst>
          </p:cNvPr>
          <p:cNvSpPr/>
          <p:nvPr/>
        </p:nvSpPr>
        <p:spPr>
          <a:xfrm rot="2378800">
            <a:off x="5470153" y="-1131385"/>
            <a:ext cx="252242" cy="9138120"/>
          </a:xfrm>
          <a:custGeom>
            <a:avLst/>
            <a:gdLst>
              <a:gd name="connsiteX0" fmla="*/ 0 w 252242"/>
              <a:gd name="connsiteY0" fmla="*/ 209019 h 9115586"/>
              <a:gd name="connsiteX1" fmla="*/ 252242 w 252242"/>
              <a:gd name="connsiteY1" fmla="*/ 0 h 9115586"/>
              <a:gd name="connsiteX2" fmla="*/ 252242 w 252242"/>
              <a:gd name="connsiteY2" fmla="*/ 8906567 h 9115586"/>
              <a:gd name="connsiteX3" fmla="*/ 0 w 252242"/>
              <a:gd name="connsiteY3" fmla="*/ 9115586 h 9115586"/>
            </a:gdLst>
            <a:ahLst/>
            <a:cxnLst>
              <a:cxn ang="0">
                <a:pos x="connsiteX0" y="connsiteY0"/>
              </a:cxn>
              <a:cxn ang="0">
                <a:pos x="connsiteX1" y="connsiteY1"/>
              </a:cxn>
              <a:cxn ang="0">
                <a:pos x="connsiteX2" y="connsiteY2"/>
              </a:cxn>
              <a:cxn ang="0">
                <a:pos x="connsiteX3" y="connsiteY3"/>
              </a:cxn>
            </a:cxnLst>
            <a:rect l="l" t="t" r="r" b="b"/>
            <a:pathLst>
              <a:path w="252242" h="9115586">
                <a:moveTo>
                  <a:pt x="0" y="209019"/>
                </a:moveTo>
                <a:lnTo>
                  <a:pt x="252242" y="0"/>
                </a:lnTo>
                <a:lnTo>
                  <a:pt x="252242" y="8906567"/>
                </a:lnTo>
                <a:lnTo>
                  <a:pt x="0" y="9115586"/>
                </a:lnTo>
                <a:close/>
              </a:path>
            </a:pathLst>
          </a:cu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ext Placeholder 2">
            <a:extLst>
              <a:ext uri="{FF2B5EF4-FFF2-40B4-BE49-F238E27FC236}">
                <a16:creationId xmlns:a16="http://schemas.microsoft.com/office/drawing/2014/main" id="{0EDEFFB2-039F-669A-A153-B7300B575B42}"/>
              </a:ext>
            </a:extLst>
          </p:cNvPr>
          <p:cNvSpPr>
            <a:spLocks noGrp="1"/>
          </p:cNvSpPr>
          <p:nvPr>
            <p:ph type="body" idx="1" hasCustomPrompt="1"/>
          </p:nvPr>
        </p:nvSpPr>
        <p:spPr>
          <a:xfrm>
            <a:off x="560158" y="3964876"/>
            <a:ext cx="2824065" cy="812951"/>
          </a:xfrm>
        </p:spPr>
        <p:txBody>
          <a:bodyPr>
            <a:no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HERE</a:t>
            </a:r>
          </a:p>
        </p:txBody>
      </p:sp>
      <p:cxnSp>
        <p:nvCxnSpPr>
          <p:cNvPr id="16" name="Straight Connector 15">
            <a:extLst>
              <a:ext uri="{FF2B5EF4-FFF2-40B4-BE49-F238E27FC236}">
                <a16:creationId xmlns:a16="http://schemas.microsoft.com/office/drawing/2014/main" id="{2A074A24-35C4-2AF3-9A17-6BC8FE7597AD}"/>
              </a:ext>
              <a:ext uri="{C183D7F6-B498-43B3-948B-1728B52AA6E4}">
                <adec:decorative xmlns:adec="http://schemas.microsoft.com/office/drawing/2017/decorative" val="1"/>
              </a:ext>
            </a:extLst>
          </p:cNvPr>
          <p:cNvCxnSpPr>
            <a:cxnSpLocks/>
          </p:cNvCxnSpPr>
          <p:nvPr/>
        </p:nvCxnSpPr>
        <p:spPr>
          <a:xfrm>
            <a:off x="560158" y="3589946"/>
            <a:ext cx="3615916"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681C34CE-503E-2FF5-08AD-9D66A4AC060D}"/>
              </a:ext>
              <a:ext uri="{C183D7F6-B498-43B3-948B-1728B52AA6E4}">
                <adec:decorative xmlns:adec="http://schemas.microsoft.com/office/drawing/2017/decorative" val="1"/>
              </a:ext>
            </a:extLst>
          </p:cNvPr>
          <p:cNvGrpSpPr/>
          <p:nvPr userDrawn="1"/>
        </p:nvGrpSpPr>
        <p:grpSpPr>
          <a:xfrm>
            <a:off x="243596" y="186500"/>
            <a:ext cx="3104015" cy="1218136"/>
            <a:chOff x="8533615" y="149208"/>
            <a:chExt cx="1368206" cy="536937"/>
          </a:xfrm>
        </p:grpSpPr>
        <p:pic>
          <p:nvPicPr>
            <p:cNvPr id="5" name="Picture 4">
              <a:extLst>
                <a:ext uri="{FF2B5EF4-FFF2-40B4-BE49-F238E27FC236}">
                  <a16:creationId xmlns:a16="http://schemas.microsoft.com/office/drawing/2014/main" id="{F82941DE-6AB1-0E6A-476C-BCDE80AD8B6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255821" y="149208"/>
              <a:ext cx="646000" cy="536937"/>
            </a:xfrm>
            <a:prstGeom prst="rect">
              <a:avLst/>
            </a:prstGeom>
          </p:spPr>
        </p:pic>
        <p:pic>
          <p:nvPicPr>
            <p:cNvPr id="6" name="Picture 2">
              <a:extLst>
                <a:ext uri="{FF2B5EF4-FFF2-40B4-BE49-F238E27FC236}">
                  <a16:creationId xmlns:a16="http://schemas.microsoft.com/office/drawing/2014/main" id="{7C2A7947-A5EF-FE9C-9DF7-0805976CB9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8533615" y="177102"/>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0F9D6BDC-1291-B9F3-780E-2AFADD7E3F56}"/>
                </a:ext>
              </a:extLst>
            </p:cNvPr>
            <p:cNvCxnSpPr/>
            <p:nvPr/>
          </p:nvCxnSpPr>
          <p:spPr>
            <a:xfrm>
              <a:off x="9135292" y="194961"/>
              <a:ext cx="0" cy="445429"/>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258926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_5">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C67530E5-A5E8-3D41-B95E-D193C8DEDC3C}"/>
              </a:ext>
              <a:ext uri="{C183D7F6-B498-43B3-948B-1728B52AA6E4}">
                <adec:decorative xmlns:adec="http://schemas.microsoft.com/office/drawing/2017/decorative" val="1"/>
              </a:ext>
            </a:extLst>
          </p:cNvPr>
          <p:cNvCxnSpPr>
            <a:cxnSpLocks/>
          </p:cNvCxnSpPr>
          <p:nvPr/>
        </p:nvCxnSpPr>
        <p:spPr>
          <a:xfrm>
            <a:off x="635471" y="3849409"/>
            <a:ext cx="4909052"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44DCD8DB-88A6-4731-92EE-FB4E8DB87FA2}"/>
              </a:ext>
            </a:extLst>
          </p:cNvPr>
          <p:cNvSpPr>
            <a:spLocks noGrp="1"/>
          </p:cNvSpPr>
          <p:nvPr>
            <p:ph type="body" sz="quarter" idx="10"/>
          </p:nvPr>
        </p:nvSpPr>
        <p:spPr>
          <a:xfrm>
            <a:off x="635471" y="2264737"/>
            <a:ext cx="4909049" cy="1392863"/>
          </a:xfrm>
        </p:spPr>
        <p:txBody>
          <a:bodyPr anchor="b">
            <a:noAutofit/>
          </a:bodyPr>
          <a:lstStyle>
            <a:lvl1pPr>
              <a:defRPr sz="4400" b="1"/>
            </a:lvl1pPr>
            <a:lvl2pPr marL="457200" indent="0">
              <a:buNone/>
              <a:defRPr/>
            </a:lvl2pPr>
          </a:lstStyle>
          <a:p>
            <a:pPr lvl="0"/>
            <a:r>
              <a:rPr lang="en-US"/>
              <a:t>Click to edit Master text styles</a:t>
            </a:r>
          </a:p>
        </p:txBody>
      </p:sp>
      <p:sp>
        <p:nvSpPr>
          <p:cNvPr id="18" name="Text Placeholder 16">
            <a:extLst>
              <a:ext uri="{FF2B5EF4-FFF2-40B4-BE49-F238E27FC236}">
                <a16:creationId xmlns:a16="http://schemas.microsoft.com/office/drawing/2014/main" id="{341D96A2-5C98-3981-53C2-E9EC5A3D086C}"/>
              </a:ext>
            </a:extLst>
          </p:cNvPr>
          <p:cNvSpPr>
            <a:spLocks noGrp="1"/>
          </p:cNvSpPr>
          <p:nvPr>
            <p:ph type="body" sz="quarter" idx="11"/>
          </p:nvPr>
        </p:nvSpPr>
        <p:spPr>
          <a:xfrm>
            <a:off x="635468" y="4041219"/>
            <a:ext cx="4909049" cy="1010764"/>
          </a:xfrm>
        </p:spPr>
        <p:txBody>
          <a:bodyPr>
            <a:noAutofit/>
          </a:bodyPr>
          <a:lstStyle>
            <a:lvl1pPr>
              <a:defRPr sz="2000" b="0"/>
            </a:lvl1pPr>
            <a:lvl2pPr marL="457200" indent="0">
              <a:buNone/>
              <a:defRPr/>
            </a:lvl2pPr>
          </a:lstStyle>
          <a:p>
            <a:pPr lvl="0"/>
            <a:r>
              <a:rPr lang="en-US"/>
              <a:t>Click to edit Master text styles</a:t>
            </a:r>
          </a:p>
        </p:txBody>
      </p:sp>
      <p:sp>
        <p:nvSpPr>
          <p:cNvPr id="36" name="Picture Placeholder 35">
            <a:extLst>
              <a:ext uri="{FF2B5EF4-FFF2-40B4-BE49-F238E27FC236}">
                <a16:creationId xmlns:a16="http://schemas.microsoft.com/office/drawing/2014/main" id="{718FA272-7CF6-D66B-C5C6-6C84974B94A9}"/>
              </a:ext>
            </a:extLst>
          </p:cNvPr>
          <p:cNvSpPr>
            <a:spLocks noGrp="1"/>
          </p:cNvSpPr>
          <p:nvPr>
            <p:ph type="pic" sz="quarter" idx="12"/>
          </p:nvPr>
        </p:nvSpPr>
        <p:spPr>
          <a:xfrm>
            <a:off x="6211038" y="0"/>
            <a:ext cx="5980673" cy="6858000"/>
          </a:xfrm>
          <a:custGeom>
            <a:avLst/>
            <a:gdLst>
              <a:gd name="connsiteX0" fmla="*/ 3344382 w 5980673"/>
              <a:gd name="connsiteY0" fmla="*/ 6102347 h 6858000"/>
              <a:gd name="connsiteX1" fmla="*/ 5131131 w 5980673"/>
              <a:gd name="connsiteY1" fmla="*/ 6102347 h 6858000"/>
              <a:gd name="connsiteX2" fmla="*/ 5514651 w 5980673"/>
              <a:gd name="connsiteY2" fmla="*/ 6858000 h 6858000"/>
              <a:gd name="connsiteX3" fmla="*/ 2960862 w 5980673"/>
              <a:gd name="connsiteY3" fmla="*/ 6858000 h 6858000"/>
              <a:gd name="connsiteX4" fmla="*/ 5980672 w 5980673"/>
              <a:gd name="connsiteY4" fmla="*/ 4825996 h 6858000"/>
              <a:gd name="connsiteX5" fmla="*/ 5980672 w 5980673"/>
              <a:gd name="connsiteY5" fmla="*/ 6838311 h 6858000"/>
              <a:gd name="connsiteX6" fmla="*/ 5944899 w 5980673"/>
              <a:gd name="connsiteY6" fmla="*/ 6838311 h 6858000"/>
              <a:gd name="connsiteX7" fmla="*/ 5452125 w 5980673"/>
              <a:gd name="connsiteY7" fmla="*/ 5867396 h 6858000"/>
              <a:gd name="connsiteX8" fmla="*/ 559841 w 5980673"/>
              <a:gd name="connsiteY8" fmla="*/ 4559299 h 6858000"/>
              <a:gd name="connsiteX9" fmla="*/ 2346589 w 5980673"/>
              <a:gd name="connsiteY9" fmla="*/ 4559299 h 6858000"/>
              <a:gd name="connsiteX10" fmla="*/ 3023387 w 5980673"/>
              <a:gd name="connsiteY10" fmla="*/ 5892799 h 6858000"/>
              <a:gd name="connsiteX11" fmla="*/ 2533513 w 5980673"/>
              <a:gd name="connsiteY11" fmla="*/ 6858000 h 6858000"/>
              <a:gd name="connsiteX12" fmla="*/ 372917 w 5980673"/>
              <a:gd name="connsiteY12" fmla="*/ 6858000 h 6858000"/>
              <a:gd name="connsiteX13" fmla="*/ 0 w 5980673"/>
              <a:gd name="connsiteY13" fmla="*/ 6123240 h 6858000"/>
              <a:gd name="connsiteX14" fmla="*/ 0 w 5980673"/>
              <a:gd name="connsiteY14" fmla="*/ 5662358 h 6858000"/>
              <a:gd name="connsiteX15" fmla="*/ 3344382 w 5980673"/>
              <a:gd name="connsiteY15" fmla="*/ 3111499 h 6858000"/>
              <a:gd name="connsiteX16" fmla="*/ 5131131 w 5980673"/>
              <a:gd name="connsiteY16" fmla="*/ 3111499 h 6858000"/>
              <a:gd name="connsiteX17" fmla="*/ 5807929 w 5980673"/>
              <a:gd name="connsiteY17" fmla="*/ 4444999 h 6858000"/>
              <a:gd name="connsiteX18" fmla="*/ 5131131 w 5980673"/>
              <a:gd name="connsiteY18" fmla="*/ 5778498 h 6858000"/>
              <a:gd name="connsiteX19" fmla="*/ 3344382 w 5980673"/>
              <a:gd name="connsiteY19" fmla="*/ 5778498 h 6858000"/>
              <a:gd name="connsiteX20" fmla="*/ 2667584 w 5980673"/>
              <a:gd name="connsiteY20" fmla="*/ 4444999 h 6858000"/>
              <a:gd name="connsiteX21" fmla="*/ 5980672 w 5980673"/>
              <a:gd name="connsiteY21" fmla="*/ 1892299 h 6858000"/>
              <a:gd name="connsiteX22" fmla="*/ 5980672 w 5980673"/>
              <a:gd name="connsiteY22" fmla="*/ 3975097 h 6858000"/>
              <a:gd name="connsiteX23" fmla="*/ 5452125 w 5980673"/>
              <a:gd name="connsiteY23" fmla="*/ 2933699 h 6858000"/>
              <a:gd name="connsiteX24" fmla="*/ 579498 w 5980673"/>
              <a:gd name="connsiteY24" fmla="*/ 1555751 h 6858000"/>
              <a:gd name="connsiteX25" fmla="*/ 2366246 w 5980673"/>
              <a:gd name="connsiteY25" fmla="*/ 1555751 h 6858000"/>
              <a:gd name="connsiteX26" fmla="*/ 3043044 w 5980673"/>
              <a:gd name="connsiteY26" fmla="*/ 2889251 h 6858000"/>
              <a:gd name="connsiteX27" fmla="*/ 2366246 w 5980673"/>
              <a:gd name="connsiteY27" fmla="*/ 4222749 h 6858000"/>
              <a:gd name="connsiteX28" fmla="*/ 579498 w 5980673"/>
              <a:gd name="connsiteY28" fmla="*/ 4222749 h 6858000"/>
              <a:gd name="connsiteX29" fmla="*/ 0 w 5980673"/>
              <a:gd name="connsiteY29" fmla="*/ 3080962 h 6858000"/>
              <a:gd name="connsiteX30" fmla="*/ 0 w 5980673"/>
              <a:gd name="connsiteY30" fmla="*/ 2697540 h 6858000"/>
              <a:gd name="connsiteX31" fmla="*/ 3344382 w 5980673"/>
              <a:gd name="connsiteY31" fmla="*/ 2 h 6858000"/>
              <a:gd name="connsiteX32" fmla="*/ 5131131 w 5980673"/>
              <a:gd name="connsiteY32" fmla="*/ 2 h 6858000"/>
              <a:gd name="connsiteX33" fmla="*/ 5807929 w 5980673"/>
              <a:gd name="connsiteY33" fmla="*/ 1333502 h 6858000"/>
              <a:gd name="connsiteX34" fmla="*/ 5131131 w 5980673"/>
              <a:gd name="connsiteY34" fmla="*/ 2667001 h 6858000"/>
              <a:gd name="connsiteX35" fmla="*/ 3344382 w 5980673"/>
              <a:gd name="connsiteY35" fmla="*/ 2667001 h 6858000"/>
              <a:gd name="connsiteX36" fmla="*/ 2667584 w 5980673"/>
              <a:gd name="connsiteY36" fmla="*/ 1333502 h 6858000"/>
              <a:gd name="connsiteX37" fmla="*/ 0 w 5980673"/>
              <a:gd name="connsiteY37" fmla="*/ 1 h 6858000"/>
              <a:gd name="connsiteX38" fmla="*/ 2960862 w 5980673"/>
              <a:gd name="connsiteY38" fmla="*/ 1 h 6858000"/>
              <a:gd name="connsiteX39" fmla="*/ 2366246 w 5980673"/>
              <a:gd name="connsiteY39" fmla="*/ 1171577 h 6858000"/>
              <a:gd name="connsiteX40" fmla="*/ 579498 w 5980673"/>
              <a:gd name="connsiteY40" fmla="*/ 1171577 h 6858000"/>
              <a:gd name="connsiteX41" fmla="*/ 0 w 5980673"/>
              <a:gd name="connsiteY41" fmla="*/ 29788 h 6858000"/>
              <a:gd name="connsiteX42" fmla="*/ 5596833 w 5980673"/>
              <a:gd name="connsiteY42" fmla="*/ 0 h 6858000"/>
              <a:gd name="connsiteX43" fmla="*/ 5980673 w 5980673"/>
              <a:gd name="connsiteY43" fmla="*/ 0 h 6858000"/>
              <a:gd name="connsiteX44" fmla="*/ 5980673 w 5980673"/>
              <a:gd name="connsiteY44" fmla="*/ 7562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80673" h="6858000">
                <a:moveTo>
                  <a:pt x="3344382" y="6102347"/>
                </a:moveTo>
                <a:lnTo>
                  <a:pt x="5131131" y="6102347"/>
                </a:lnTo>
                <a:lnTo>
                  <a:pt x="5514651" y="6858000"/>
                </a:lnTo>
                <a:lnTo>
                  <a:pt x="2960862" y="6858000"/>
                </a:lnTo>
                <a:close/>
                <a:moveTo>
                  <a:pt x="5980672" y="4825996"/>
                </a:moveTo>
                <a:lnTo>
                  <a:pt x="5980672" y="6838311"/>
                </a:lnTo>
                <a:lnTo>
                  <a:pt x="5944899" y="6838311"/>
                </a:lnTo>
                <a:lnTo>
                  <a:pt x="5452125" y="5867396"/>
                </a:lnTo>
                <a:close/>
                <a:moveTo>
                  <a:pt x="559841" y="4559299"/>
                </a:moveTo>
                <a:lnTo>
                  <a:pt x="2346589" y="4559299"/>
                </a:lnTo>
                <a:lnTo>
                  <a:pt x="3023387" y="5892799"/>
                </a:lnTo>
                <a:lnTo>
                  <a:pt x="2533513" y="6858000"/>
                </a:lnTo>
                <a:lnTo>
                  <a:pt x="372917" y="6858000"/>
                </a:lnTo>
                <a:lnTo>
                  <a:pt x="0" y="6123240"/>
                </a:lnTo>
                <a:lnTo>
                  <a:pt x="0" y="5662358"/>
                </a:lnTo>
                <a:close/>
                <a:moveTo>
                  <a:pt x="3344382" y="3111499"/>
                </a:moveTo>
                <a:lnTo>
                  <a:pt x="5131131" y="3111499"/>
                </a:lnTo>
                <a:lnTo>
                  <a:pt x="5807929" y="4444999"/>
                </a:lnTo>
                <a:lnTo>
                  <a:pt x="5131131" y="5778498"/>
                </a:lnTo>
                <a:lnTo>
                  <a:pt x="3344382" y="5778498"/>
                </a:lnTo>
                <a:lnTo>
                  <a:pt x="2667584" y="4444999"/>
                </a:lnTo>
                <a:close/>
                <a:moveTo>
                  <a:pt x="5980672" y="1892299"/>
                </a:moveTo>
                <a:lnTo>
                  <a:pt x="5980672" y="3975097"/>
                </a:lnTo>
                <a:lnTo>
                  <a:pt x="5452125" y="2933699"/>
                </a:lnTo>
                <a:close/>
                <a:moveTo>
                  <a:pt x="579498" y="1555751"/>
                </a:moveTo>
                <a:lnTo>
                  <a:pt x="2366246" y="1555751"/>
                </a:lnTo>
                <a:lnTo>
                  <a:pt x="3043044" y="2889251"/>
                </a:lnTo>
                <a:lnTo>
                  <a:pt x="2366246" y="4222749"/>
                </a:lnTo>
                <a:lnTo>
                  <a:pt x="579498" y="4222749"/>
                </a:lnTo>
                <a:lnTo>
                  <a:pt x="0" y="3080962"/>
                </a:lnTo>
                <a:lnTo>
                  <a:pt x="0" y="2697540"/>
                </a:lnTo>
                <a:close/>
                <a:moveTo>
                  <a:pt x="3344382" y="2"/>
                </a:moveTo>
                <a:lnTo>
                  <a:pt x="5131131" y="2"/>
                </a:lnTo>
                <a:lnTo>
                  <a:pt x="5807929" y="1333502"/>
                </a:lnTo>
                <a:lnTo>
                  <a:pt x="5131131" y="2667001"/>
                </a:lnTo>
                <a:lnTo>
                  <a:pt x="3344382" y="2667001"/>
                </a:lnTo>
                <a:lnTo>
                  <a:pt x="2667584" y="1333502"/>
                </a:lnTo>
                <a:close/>
                <a:moveTo>
                  <a:pt x="0" y="1"/>
                </a:moveTo>
                <a:lnTo>
                  <a:pt x="2960862" y="1"/>
                </a:lnTo>
                <a:lnTo>
                  <a:pt x="2366246" y="1171577"/>
                </a:lnTo>
                <a:lnTo>
                  <a:pt x="579498" y="1171577"/>
                </a:lnTo>
                <a:lnTo>
                  <a:pt x="0" y="29788"/>
                </a:lnTo>
                <a:close/>
                <a:moveTo>
                  <a:pt x="5596833" y="0"/>
                </a:moveTo>
                <a:lnTo>
                  <a:pt x="5980673" y="0"/>
                </a:lnTo>
                <a:lnTo>
                  <a:pt x="5980673" y="756281"/>
                </a:lnTo>
                <a:close/>
              </a:path>
            </a:pathLst>
          </a:custGeom>
        </p:spPr>
        <p:txBody>
          <a:bodyPr wrap="square">
            <a:noAutofit/>
          </a:bodyPr>
          <a:lstStyle/>
          <a:p>
            <a:r>
              <a:rPr lang="en-US" dirty="0"/>
              <a:t>Click icon to add picture</a:t>
            </a:r>
          </a:p>
        </p:txBody>
      </p:sp>
      <p:grpSp>
        <p:nvGrpSpPr>
          <p:cNvPr id="2" name="Group 1">
            <a:extLst>
              <a:ext uri="{FF2B5EF4-FFF2-40B4-BE49-F238E27FC236}">
                <a16:creationId xmlns:a16="http://schemas.microsoft.com/office/drawing/2014/main" id="{6E0BE733-1F62-B5C2-1B89-182CAE0C78F6}"/>
              </a:ext>
              <a:ext uri="{C183D7F6-B498-43B3-948B-1728B52AA6E4}">
                <adec:decorative xmlns:adec="http://schemas.microsoft.com/office/drawing/2017/decorative" val="1"/>
              </a:ext>
            </a:extLst>
          </p:cNvPr>
          <p:cNvGrpSpPr/>
          <p:nvPr userDrawn="1"/>
        </p:nvGrpSpPr>
        <p:grpSpPr>
          <a:xfrm>
            <a:off x="243596" y="186500"/>
            <a:ext cx="3104015" cy="1218136"/>
            <a:chOff x="8533615" y="149208"/>
            <a:chExt cx="1368206" cy="536937"/>
          </a:xfrm>
        </p:grpSpPr>
        <p:pic>
          <p:nvPicPr>
            <p:cNvPr id="3" name="Picture 2">
              <a:extLst>
                <a:ext uri="{FF2B5EF4-FFF2-40B4-BE49-F238E27FC236}">
                  <a16:creationId xmlns:a16="http://schemas.microsoft.com/office/drawing/2014/main" id="{BDDF3B9E-2AAD-3CC1-75BF-590C64147A0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255821" y="149208"/>
              <a:ext cx="646000" cy="536937"/>
            </a:xfrm>
            <a:prstGeom prst="rect">
              <a:avLst/>
            </a:prstGeom>
          </p:spPr>
        </p:pic>
        <p:pic>
          <p:nvPicPr>
            <p:cNvPr id="4" name="Picture 2">
              <a:extLst>
                <a:ext uri="{FF2B5EF4-FFF2-40B4-BE49-F238E27FC236}">
                  <a16:creationId xmlns:a16="http://schemas.microsoft.com/office/drawing/2014/main" id="{BF0EF23B-7D8A-10D4-D8B3-C47787C92C5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8533615" y="177102"/>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B4C3B80-47BC-9FA1-A510-D4D51B856A24}"/>
                </a:ext>
              </a:extLst>
            </p:cNvPr>
            <p:cNvCxnSpPr/>
            <p:nvPr/>
          </p:nvCxnSpPr>
          <p:spPr>
            <a:xfrm>
              <a:off x="9135292" y="194961"/>
              <a:ext cx="0" cy="445429"/>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63274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3">
    <p:spTree>
      <p:nvGrpSpPr>
        <p:cNvPr id="1" name=""/>
        <p:cNvGrpSpPr/>
        <p:nvPr/>
      </p:nvGrpSpPr>
      <p:grpSpPr>
        <a:xfrm>
          <a:off x="0" y="0"/>
          <a:ext cx="0" cy="0"/>
          <a:chOff x="0" y="0"/>
          <a:chExt cx="0" cy="0"/>
        </a:xfrm>
      </p:grpSpPr>
      <p:sp>
        <p:nvSpPr>
          <p:cNvPr id="2" name="Title 1"/>
          <p:cNvSpPr>
            <a:spLocks noGrp="1"/>
          </p:cNvSpPr>
          <p:nvPr>
            <p:ph type="title"/>
          </p:nvPr>
        </p:nvSpPr>
        <p:spPr>
          <a:xfrm>
            <a:off x="147377" y="493463"/>
            <a:ext cx="11357993" cy="1325563"/>
          </a:xfrm>
        </p:spPr>
        <p:txBody>
          <a:bodyPr/>
          <a:lstStyle>
            <a:lvl1pPr algn="ctr">
              <a:defRPr sz="6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24143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ransition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6CDF8-4025-E6B6-BF06-D7F7F97133A4}"/>
              </a:ext>
            </a:extLst>
          </p:cNvPr>
          <p:cNvSpPr>
            <a:spLocks noGrp="1"/>
          </p:cNvSpPr>
          <p:nvPr>
            <p:ph type="title" hasCustomPrompt="1"/>
          </p:nvPr>
        </p:nvSpPr>
        <p:spPr>
          <a:xfrm>
            <a:off x="496114" y="3420404"/>
            <a:ext cx="5875504" cy="817125"/>
          </a:xfrm>
          <a:prstGeom prst="rect">
            <a:avLst/>
          </a:prstGeom>
          <a:noFill/>
        </p:spPr>
        <p:txBody>
          <a:bodyPr>
            <a:normAutofit/>
          </a:bodyPr>
          <a:lstStyle>
            <a:lvl1pPr marL="0" indent="0">
              <a:defRPr sz="6000" b="0">
                <a:solidFill>
                  <a:schemeClr val="bg1"/>
                </a:solidFill>
              </a:defRPr>
            </a:lvl1pPr>
          </a:lstStyle>
          <a:p>
            <a:r>
              <a:rPr lang="en-US"/>
              <a:t>SECTION NAME</a:t>
            </a:r>
          </a:p>
        </p:txBody>
      </p:sp>
      <p:sp>
        <p:nvSpPr>
          <p:cNvPr id="3" name="Rectangle 2">
            <a:extLst>
              <a:ext uri="{FF2B5EF4-FFF2-40B4-BE49-F238E27FC236}">
                <a16:creationId xmlns:a16="http://schemas.microsoft.com/office/drawing/2014/main" id="{3E2B1596-0215-E776-E142-D39C7BA28ED9}"/>
              </a:ext>
              <a:ext uri="{C183D7F6-B498-43B3-948B-1728B52AA6E4}">
                <adec:decorative xmlns:adec="http://schemas.microsoft.com/office/drawing/2017/decorative" val="1"/>
              </a:ext>
            </a:extLst>
          </p:cNvPr>
          <p:cNvSpPr/>
          <p:nvPr userDrawn="1"/>
        </p:nvSpPr>
        <p:spPr>
          <a:xfrm>
            <a:off x="0" y="2574095"/>
            <a:ext cx="136187" cy="1663435"/>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47AEA3CC-62D4-C76D-CA4D-251C46A5FA02}"/>
              </a:ext>
            </a:extLst>
          </p:cNvPr>
          <p:cNvSpPr>
            <a:spLocks noGrp="1"/>
          </p:cNvSpPr>
          <p:nvPr>
            <p:ph type="body" sz="quarter" idx="10" hasCustomPrompt="1"/>
          </p:nvPr>
        </p:nvSpPr>
        <p:spPr>
          <a:xfrm>
            <a:off x="496113" y="2574095"/>
            <a:ext cx="1158301" cy="817125"/>
          </a:xfrm>
        </p:spPr>
        <p:txBody>
          <a:bodyPr anchor="ctr">
            <a:noAutofit/>
          </a:bodyPr>
          <a:lstStyle>
            <a:lvl1pPr>
              <a:defRPr sz="4400" b="1">
                <a:solidFill>
                  <a:schemeClr val="bg1"/>
                </a:solidFill>
              </a:defRPr>
            </a:lvl1pPr>
          </a:lstStyle>
          <a:p>
            <a:pPr lvl="0"/>
            <a:r>
              <a:rPr lang="en-US"/>
              <a:t>01</a:t>
            </a:r>
          </a:p>
        </p:txBody>
      </p:sp>
      <p:grpSp>
        <p:nvGrpSpPr>
          <p:cNvPr id="14" name="Group 13">
            <a:extLst>
              <a:ext uri="{FF2B5EF4-FFF2-40B4-BE49-F238E27FC236}">
                <a16:creationId xmlns:a16="http://schemas.microsoft.com/office/drawing/2014/main" id="{7A795070-FDE5-9A0D-E938-1164EC8505F0}"/>
              </a:ext>
              <a:ext uri="{C183D7F6-B498-43B3-948B-1728B52AA6E4}">
                <adec:decorative xmlns:adec="http://schemas.microsoft.com/office/drawing/2017/decorative" val="1"/>
              </a:ext>
            </a:extLst>
          </p:cNvPr>
          <p:cNvGrpSpPr/>
          <p:nvPr userDrawn="1"/>
        </p:nvGrpSpPr>
        <p:grpSpPr>
          <a:xfrm>
            <a:off x="6500003" y="2599212"/>
            <a:ext cx="5691997" cy="1670352"/>
            <a:chOff x="6500003" y="2599212"/>
            <a:chExt cx="5691997" cy="1670352"/>
          </a:xfrm>
        </p:grpSpPr>
        <p:sp>
          <p:nvSpPr>
            <p:cNvPr id="9" name="Parallelogram 8">
              <a:extLst>
                <a:ext uri="{FF2B5EF4-FFF2-40B4-BE49-F238E27FC236}">
                  <a16:creationId xmlns:a16="http://schemas.microsoft.com/office/drawing/2014/main" id="{5677CAFB-C6C0-B2F1-5E52-98050DF6E7FC}"/>
                </a:ext>
              </a:extLst>
            </p:cNvPr>
            <p:cNvSpPr/>
            <p:nvPr userDrawn="1"/>
          </p:nvSpPr>
          <p:spPr>
            <a:xfrm>
              <a:off x="6500003" y="2599212"/>
              <a:ext cx="1691497" cy="1670350"/>
            </a:xfrm>
            <a:prstGeom prst="parallelogram">
              <a:avLst>
                <a:gd name="adj" fmla="val 57485"/>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Flowchart: Manual Input 11">
              <a:extLst>
                <a:ext uri="{FF2B5EF4-FFF2-40B4-BE49-F238E27FC236}">
                  <a16:creationId xmlns:a16="http://schemas.microsoft.com/office/drawing/2014/main" id="{975258DD-CCCF-52AF-AC31-3EADC8609B0E}"/>
                </a:ext>
              </a:extLst>
            </p:cNvPr>
            <p:cNvSpPr/>
            <p:nvPr userDrawn="1"/>
          </p:nvSpPr>
          <p:spPr>
            <a:xfrm rot="5400000" flipV="1">
              <a:off x="8950249" y="1027813"/>
              <a:ext cx="1670350" cy="4813152"/>
            </a:xfrm>
            <a:prstGeom prst="flowChartManualInpu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spTree>
    <p:extLst>
      <p:ext uri="{BB962C8B-B14F-4D97-AF65-F5344CB8AC3E}">
        <p14:creationId xmlns:p14="http://schemas.microsoft.com/office/powerpoint/2010/main" val="30520583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507076E-0C50-1E9B-C3A0-55166022DBAD}"/>
              </a:ext>
              <a:ext uri="{C183D7F6-B498-43B3-948B-1728B52AA6E4}">
                <adec:decorative xmlns:adec="http://schemas.microsoft.com/office/drawing/2017/decorative" val="1"/>
              </a:ext>
            </a:extLst>
          </p:cNvPr>
          <p:cNvSpPr/>
          <p:nvPr/>
        </p:nvSpPr>
        <p:spPr>
          <a:xfrm rot="18628820" flipV="1">
            <a:off x="1638598" y="5223512"/>
            <a:ext cx="4258757" cy="134144"/>
          </a:xfrm>
          <a:custGeom>
            <a:avLst/>
            <a:gdLst>
              <a:gd name="connsiteX0" fmla="*/ 4258757 w 4258757"/>
              <a:gd name="connsiteY0" fmla="*/ 134144 h 134144"/>
              <a:gd name="connsiteX1" fmla="*/ 4258757 w 4258757"/>
              <a:gd name="connsiteY1" fmla="*/ 0 h 134144"/>
              <a:gd name="connsiteX2" fmla="*/ 114490 w 4258757"/>
              <a:gd name="connsiteY2" fmla="*/ 0 h 134144"/>
              <a:gd name="connsiteX3" fmla="*/ 0 w 4258757"/>
              <a:gd name="connsiteY3" fmla="*/ 134144 h 134144"/>
            </a:gdLst>
            <a:ahLst/>
            <a:cxnLst>
              <a:cxn ang="0">
                <a:pos x="connsiteX0" y="connsiteY0"/>
              </a:cxn>
              <a:cxn ang="0">
                <a:pos x="connsiteX1" y="connsiteY1"/>
              </a:cxn>
              <a:cxn ang="0">
                <a:pos x="connsiteX2" y="connsiteY2"/>
              </a:cxn>
              <a:cxn ang="0">
                <a:pos x="connsiteX3" y="connsiteY3"/>
              </a:cxn>
            </a:cxnLst>
            <a:rect l="l" t="t" r="r" b="b"/>
            <a:pathLst>
              <a:path w="4258757" h="134144">
                <a:moveTo>
                  <a:pt x="4258757" y="134144"/>
                </a:moveTo>
                <a:lnTo>
                  <a:pt x="4258757" y="0"/>
                </a:lnTo>
                <a:lnTo>
                  <a:pt x="114490" y="0"/>
                </a:lnTo>
                <a:lnTo>
                  <a:pt x="0" y="134144"/>
                </a:lnTo>
                <a:close/>
              </a:path>
            </a:pathLst>
          </a:cu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C651048-BFD6-2B29-E11E-61A8554E8C3F}"/>
              </a:ext>
            </a:extLst>
          </p:cNvPr>
          <p:cNvSpPr>
            <a:spLocks noGrp="1"/>
          </p:cNvSpPr>
          <p:nvPr>
            <p:ph type="title" hasCustomPrompt="1"/>
          </p:nvPr>
        </p:nvSpPr>
        <p:spPr>
          <a:xfrm>
            <a:off x="5622224" y="2888931"/>
            <a:ext cx="5944552" cy="1093187"/>
          </a:xfrm>
        </p:spPr>
        <p:txBody>
          <a:bodyPr>
            <a:normAutofit/>
          </a:bodyPr>
          <a:lstStyle>
            <a:lvl1pPr>
              <a:defRPr sz="4400"/>
            </a:lvl1pPr>
          </a:lstStyle>
          <a:p>
            <a:r>
              <a:rPr lang="en-US"/>
              <a:t>Section Name</a:t>
            </a:r>
          </a:p>
        </p:txBody>
      </p:sp>
      <p:sp>
        <p:nvSpPr>
          <p:cNvPr id="8" name="Picture Placeholder 7">
            <a:extLst>
              <a:ext uri="{FF2B5EF4-FFF2-40B4-BE49-F238E27FC236}">
                <a16:creationId xmlns:a16="http://schemas.microsoft.com/office/drawing/2014/main" id="{667D8897-688A-4320-BA89-FE28F295BAF4}"/>
              </a:ext>
            </a:extLst>
          </p:cNvPr>
          <p:cNvSpPr>
            <a:spLocks noGrp="1"/>
          </p:cNvSpPr>
          <p:nvPr>
            <p:ph type="pic" sz="quarter" idx="10"/>
          </p:nvPr>
        </p:nvSpPr>
        <p:spPr>
          <a:xfrm>
            <a:off x="0" y="0"/>
            <a:ext cx="5139616" cy="6857999"/>
          </a:xfrm>
          <a:prstGeom prst="homePlate">
            <a:avLst>
              <a:gd name="adj" fmla="val 56454"/>
            </a:avLst>
          </a:prstGeom>
        </p:spPr>
        <p:txBody>
          <a:bodyPr anchor="ctr"/>
          <a:lstStyle>
            <a:lvl1pPr marL="0" indent="0" algn="r">
              <a:buNone/>
              <a:defRPr/>
            </a:lvl1pPr>
          </a:lstStyle>
          <a:p>
            <a:r>
              <a:rPr lang="en-US" dirty="0"/>
              <a:t>Click icon to add picture</a:t>
            </a:r>
          </a:p>
        </p:txBody>
      </p:sp>
      <p:sp>
        <p:nvSpPr>
          <p:cNvPr id="9" name="Arrow: Chevron 8">
            <a:extLst>
              <a:ext uri="{FF2B5EF4-FFF2-40B4-BE49-F238E27FC236}">
                <a16:creationId xmlns:a16="http://schemas.microsoft.com/office/drawing/2014/main" id="{75C65CF8-159D-905B-A4B5-F24C1EF688D9}"/>
              </a:ext>
              <a:ext uri="{C183D7F6-B498-43B3-948B-1728B52AA6E4}">
                <adec:decorative xmlns:adec="http://schemas.microsoft.com/office/drawing/2017/decorative" val="1"/>
              </a:ext>
            </a:extLst>
          </p:cNvPr>
          <p:cNvSpPr/>
          <p:nvPr/>
        </p:nvSpPr>
        <p:spPr>
          <a:xfrm>
            <a:off x="2167172" y="1"/>
            <a:ext cx="3108960" cy="6857998"/>
          </a:xfrm>
          <a:prstGeom prst="chevron">
            <a:avLst>
              <a:gd name="adj" fmla="val 93557"/>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Freeform: Shape 12">
            <a:extLst>
              <a:ext uri="{FF2B5EF4-FFF2-40B4-BE49-F238E27FC236}">
                <a16:creationId xmlns:a16="http://schemas.microsoft.com/office/drawing/2014/main" id="{F0511A97-C1D9-C8B8-5735-AB130DA849EE}"/>
              </a:ext>
              <a:ext uri="{C183D7F6-B498-43B3-948B-1728B52AA6E4}">
                <adec:decorative xmlns:adec="http://schemas.microsoft.com/office/drawing/2017/decorative" val="1"/>
              </a:ext>
            </a:extLst>
          </p:cNvPr>
          <p:cNvSpPr/>
          <p:nvPr/>
        </p:nvSpPr>
        <p:spPr>
          <a:xfrm rot="16200000">
            <a:off x="4864028" y="3403769"/>
            <a:ext cx="1093186" cy="50457"/>
          </a:xfrm>
          <a:custGeom>
            <a:avLst/>
            <a:gdLst>
              <a:gd name="connsiteX0" fmla="*/ 4258757 w 4258757"/>
              <a:gd name="connsiteY0" fmla="*/ 134144 h 134144"/>
              <a:gd name="connsiteX1" fmla="*/ 4258757 w 4258757"/>
              <a:gd name="connsiteY1" fmla="*/ 0 h 134144"/>
              <a:gd name="connsiteX2" fmla="*/ 114490 w 4258757"/>
              <a:gd name="connsiteY2" fmla="*/ 0 h 134144"/>
              <a:gd name="connsiteX3" fmla="*/ 0 w 4258757"/>
              <a:gd name="connsiteY3" fmla="*/ 134144 h 134144"/>
            </a:gdLst>
            <a:ahLst/>
            <a:cxnLst>
              <a:cxn ang="0">
                <a:pos x="connsiteX0" y="connsiteY0"/>
              </a:cxn>
              <a:cxn ang="0">
                <a:pos x="connsiteX1" y="connsiteY1"/>
              </a:cxn>
              <a:cxn ang="0">
                <a:pos x="connsiteX2" y="connsiteY2"/>
              </a:cxn>
              <a:cxn ang="0">
                <a:pos x="connsiteX3" y="connsiteY3"/>
              </a:cxn>
            </a:cxnLst>
            <a:rect l="l" t="t" r="r" b="b"/>
            <a:pathLst>
              <a:path w="4258757" h="134144">
                <a:moveTo>
                  <a:pt x="4258757" y="134144"/>
                </a:moveTo>
                <a:lnTo>
                  <a:pt x="4258757" y="0"/>
                </a:lnTo>
                <a:lnTo>
                  <a:pt x="114490" y="0"/>
                </a:lnTo>
                <a:lnTo>
                  <a:pt x="0" y="13414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2602468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59A71-106D-6A26-4512-C617FC11AE9F}"/>
              </a:ext>
              <a:ext uri="{C183D7F6-B498-43B3-948B-1728B52AA6E4}">
                <adec:decorative xmlns:adec="http://schemas.microsoft.com/office/drawing/2017/decorative" val="1"/>
              </a:ext>
            </a:extLst>
          </p:cNvPr>
          <p:cNvSpPr/>
          <p:nvPr userDrawn="1"/>
        </p:nvSpPr>
        <p:spPr bwMode="gray">
          <a:xfrm>
            <a:off x="0" y="6514226"/>
            <a:ext cx="12192000" cy="355136"/>
          </a:xfrm>
          <a:prstGeom prst="rect">
            <a:avLst/>
          </a:prstGeom>
          <a:solidFill>
            <a:schemeClr val="bg2">
              <a:lumMod val="5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 name="Slide Number Placeholder 5">
            <a:extLst>
              <a:ext uri="{FF2B5EF4-FFF2-40B4-BE49-F238E27FC236}">
                <a16:creationId xmlns:a16="http://schemas.microsoft.com/office/drawing/2014/main" id="{2F9EAA12-BD51-8664-9B23-F9338FDC52EF}"/>
              </a:ext>
              <a:ext uri="{C183D7F6-B498-43B3-948B-1728B52AA6E4}">
                <adec:decorative xmlns:adec="http://schemas.microsoft.com/office/drawing/2017/decorative" val="1"/>
              </a:ext>
            </a:extLst>
          </p:cNvPr>
          <p:cNvSpPr>
            <a:spLocks noGrp="1"/>
          </p:cNvSpPr>
          <p:nvPr>
            <p:ph type="sldNum" sz="quarter" idx="4"/>
          </p:nvPr>
        </p:nvSpPr>
        <p:spPr>
          <a:xfrm>
            <a:off x="11149149" y="6514226"/>
            <a:ext cx="1042851" cy="355136"/>
          </a:xfrm>
          <a:prstGeom prst="rect">
            <a:avLst/>
          </a:prstGeom>
        </p:spPr>
        <p:txBody>
          <a:bodyPr vert="horz" lIns="91440" tIns="45720" rIns="91440" bIns="45720" rtlCol="0" anchor="ctr"/>
          <a:lstStyle>
            <a:lvl1pPr algn="r">
              <a:defRPr sz="1200" b="1">
                <a:solidFill>
                  <a:schemeClr val="bg1"/>
                </a:solidFill>
              </a:defRPr>
            </a:lvl1pPr>
          </a:lstStyle>
          <a:p>
            <a:fld id="{2C967943-30FB-44CA-A69A-6CE91CD9A6E2}" type="slidenum">
              <a:rPr lang="en-US" smtClean="0"/>
              <a:pPr/>
              <a:t>‹#›</a:t>
            </a:fld>
            <a:endParaRPr lang="en-US" dirty="0"/>
          </a:p>
        </p:txBody>
      </p:sp>
      <p:sp>
        <p:nvSpPr>
          <p:cNvPr id="6" name="Footer Placeholder 11">
            <a:extLst>
              <a:ext uri="{FF2B5EF4-FFF2-40B4-BE49-F238E27FC236}">
                <a16:creationId xmlns:a16="http://schemas.microsoft.com/office/drawing/2014/main" id="{F2BFE78E-152E-15BF-B00F-A8A039FD9354}"/>
              </a:ext>
              <a:ext uri="{C183D7F6-B498-43B3-948B-1728B52AA6E4}">
                <adec:decorative xmlns:adec="http://schemas.microsoft.com/office/drawing/2017/decorative" val="1"/>
              </a:ext>
            </a:extLst>
          </p:cNvPr>
          <p:cNvSpPr>
            <a:spLocks noGrp="1"/>
          </p:cNvSpPr>
          <p:nvPr>
            <p:ph type="ftr" sz="quarter" idx="3"/>
          </p:nvPr>
        </p:nvSpPr>
        <p:spPr>
          <a:xfrm>
            <a:off x="4038600" y="6512746"/>
            <a:ext cx="4114800" cy="356616"/>
          </a:xfrm>
          <a:prstGeom prst="rect">
            <a:avLst/>
          </a:prstGeom>
        </p:spPr>
        <p:txBody>
          <a:bodyPr vert="horz" lIns="91440" tIns="45720" rIns="91440" bIns="45720" rtlCol="0" anchor="ctr"/>
          <a:lstStyle>
            <a:lvl1pPr algn="ctr">
              <a:defRPr sz="1200" b="1">
                <a:solidFill>
                  <a:schemeClr val="bg1"/>
                </a:solidFill>
              </a:defRPr>
            </a:lvl1pPr>
          </a:lstStyle>
          <a:p>
            <a:endParaRPr lang="en-US" dirty="0"/>
          </a:p>
        </p:txBody>
      </p:sp>
    </p:spTree>
    <p:extLst>
      <p:ext uri="{BB962C8B-B14F-4D97-AF65-F5344CB8AC3E}">
        <p14:creationId xmlns:p14="http://schemas.microsoft.com/office/powerpoint/2010/main" val="596071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999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1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7BF594-065F-88BB-301B-A48581250EB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72133">
              <a:alpha val="75000"/>
            </a:srgbClr>
          </a:solidFill>
          <a:ln>
            <a:solidFill>
              <a:srgbClr val="003E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A06F79AA-07DD-1C5C-7954-A97A8927546F}"/>
              </a:ext>
              <a:ext uri="{C183D7F6-B498-43B3-948B-1728B52AA6E4}">
                <adec:decorative xmlns:adec="http://schemas.microsoft.com/office/drawing/2017/decorative" val="1"/>
              </a:ext>
            </a:extLst>
          </p:cNvPr>
          <p:cNvSpPr/>
          <p:nvPr userDrawn="1"/>
        </p:nvSpPr>
        <p:spPr>
          <a:xfrm>
            <a:off x="6337003" y="89313"/>
            <a:ext cx="5854997" cy="6679373"/>
          </a:xfrm>
          <a:custGeom>
            <a:avLst/>
            <a:gdLst>
              <a:gd name="connsiteX0" fmla="*/ 3389533 w 5854997"/>
              <a:gd name="connsiteY0" fmla="*/ 0 h 6679373"/>
              <a:gd name="connsiteX1" fmla="*/ 5854997 w 5854997"/>
              <a:gd name="connsiteY1" fmla="*/ 2429208 h 6679373"/>
              <a:gd name="connsiteX2" fmla="*/ 5854997 w 5854997"/>
              <a:gd name="connsiteY2" fmla="*/ 4250166 h 6679373"/>
              <a:gd name="connsiteX3" fmla="*/ 3389533 w 5854997"/>
              <a:gd name="connsiteY3" fmla="*/ 6679373 h 6679373"/>
              <a:gd name="connsiteX4" fmla="*/ 0 w 5854997"/>
              <a:gd name="connsiteY4" fmla="*/ 3339687 h 6679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997" h="6679373">
                <a:moveTo>
                  <a:pt x="3389533" y="0"/>
                </a:moveTo>
                <a:lnTo>
                  <a:pt x="5854997" y="2429208"/>
                </a:lnTo>
                <a:lnTo>
                  <a:pt x="5854997" y="4250166"/>
                </a:lnTo>
                <a:lnTo>
                  <a:pt x="3389533" y="6679373"/>
                </a:lnTo>
                <a:lnTo>
                  <a:pt x="0" y="3339687"/>
                </a:lnTo>
                <a:close/>
              </a:path>
            </a:pathLst>
          </a:custGeom>
          <a:solidFill>
            <a:schemeClr val="accent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9415E72A-B8CF-74BD-1DEE-95BB29FF61A8}"/>
              </a:ext>
              <a:ext uri="{C183D7F6-B498-43B3-948B-1728B52AA6E4}">
                <adec:decorative xmlns:adec="http://schemas.microsoft.com/office/drawing/2017/decorative" val="1"/>
              </a:ext>
            </a:extLst>
          </p:cNvPr>
          <p:cNvSpPr/>
          <p:nvPr userDrawn="1"/>
        </p:nvSpPr>
        <p:spPr>
          <a:xfrm>
            <a:off x="5810692" y="0"/>
            <a:ext cx="6381308" cy="6857999"/>
          </a:xfrm>
          <a:custGeom>
            <a:avLst/>
            <a:gdLst>
              <a:gd name="connsiteX0" fmla="*/ 3480179 w 6381308"/>
              <a:gd name="connsiteY0" fmla="*/ 0 h 6857999"/>
              <a:gd name="connsiteX1" fmla="*/ 4351507 w 6381308"/>
              <a:gd name="connsiteY1" fmla="*/ 0 h 6857999"/>
              <a:gd name="connsiteX2" fmla="*/ 6381308 w 6381308"/>
              <a:gd name="connsiteY2" fmla="*/ 1999951 h 6857999"/>
              <a:gd name="connsiteX3" fmla="*/ 6381308 w 6381308"/>
              <a:gd name="connsiteY3" fmla="*/ 4858049 h 6857999"/>
              <a:gd name="connsiteX4" fmla="*/ 4351508 w 6381308"/>
              <a:gd name="connsiteY4" fmla="*/ 6857999 h 6857999"/>
              <a:gd name="connsiteX5" fmla="*/ 3480178 w 6381308"/>
              <a:gd name="connsiteY5" fmla="*/ 6857999 h 6857999"/>
              <a:gd name="connsiteX6" fmla="*/ 0 w 6381308"/>
              <a:gd name="connsiteY6"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308" h="6857999">
                <a:moveTo>
                  <a:pt x="3480179" y="0"/>
                </a:moveTo>
                <a:lnTo>
                  <a:pt x="4351507" y="0"/>
                </a:lnTo>
                <a:lnTo>
                  <a:pt x="6381308" y="1999951"/>
                </a:lnTo>
                <a:lnTo>
                  <a:pt x="6381308" y="4858049"/>
                </a:lnTo>
                <a:lnTo>
                  <a:pt x="4351508" y="6857999"/>
                </a:lnTo>
                <a:lnTo>
                  <a:pt x="3480178" y="6857999"/>
                </a:lnTo>
                <a:lnTo>
                  <a:pt x="0" y="3429000"/>
                </a:lnTo>
                <a:close/>
              </a:path>
            </a:pathLst>
          </a:custGeom>
          <a:noFill/>
          <a:ln w="276225">
            <a:solidFill>
              <a:schemeClr val="bg1">
                <a:alpha val="73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Title 1">
            <a:extLst>
              <a:ext uri="{FF2B5EF4-FFF2-40B4-BE49-F238E27FC236}">
                <a16:creationId xmlns:a16="http://schemas.microsoft.com/office/drawing/2014/main" id="{F5B54105-2B4D-2CA1-1243-5620F57FA705}"/>
              </a:ext>
            </a:extLst>
          </p:cNvPr>
          <p:cNvSpPr>
            <a:spLocks noGrp="1"/>
          </p:cNvSpPr>
          <p:nvPr>
            <p:ph type="title" hasCustomPrompt="1"/>
          </p:nvPr>
        </p:nvSpPr>
        <p:spPr>
          <a:xfrm>
            <a:off x="7529702" y="2275367"/>
            <a:ext cx="4208642" cy="2464976"/>
          </a:xfrm>
        </p:spPr>
        <p:txBody>
          <a:bodyPr>
            <a:noAutofit/>
          </a:bodyPr>
          <a:lstStyle>
            <a:lvl1pPr algn="ctr">
              <a:defRPr sz="8000" b="1">
                <a:solidFill>
                  <a:schemeClr val="bg1"/>
                </a:solidFill>
              </a:defRPr>
            </a:lvl1pPr>
          </a:lstStyle>
          <a:p>
            <a:r>
              <a:rPr lang="en-US"/>
              <a:t>THANK YOU</a:t>
            </a:r>
          </a:p>
        </p:txBody>
      </p:sp>
    </p:spTree>
    <p:extLst>
      <p:ext uri="{BB962C8B-B14F-4D97-AF65-F5344CB8AC3E}">
        <p14:creationId xmlns:p14="http://schemas.microsoft.com/office/powerpoint/2010/main" val="18229805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Header + 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5946-3DF7-EA4A-3BA1-C22B56142242}"/>
              </a:ext>
            </a:extLst>
          </p:cNvPr>
          <p:cNvSpPr>
            <a:spLocks noGrp="1"/>
          </p:cNvSpPr>
          <p:nvPr>
            <p:ph type="title"/>
          </p:nvPr>
        </p:nvSpPr>
        <p:spPr/>
        <p:txBody>
          <a:bodyPr/>
          <a:lstStyle>
            <a:lvl1pPr>
              <a:defRPr b="1"/>
            </a:lvl1pPr>
          </a:lstStyle>
          <a:p>
            <a:r>
              <a:rPr lang="en-US"/>
              <a:t>Click to edit Master title style</a:t>
            </a:r>
          </a:p>
        </p:txBody>
      </p:sp>
      <p:sp>
        <p:nvSpPr>
          <p:cNvPr id="3" name="Slide Number Placeholder 2">
            <a:extLst>
              <a:ext uri="{FF2B5EF4-FFF2-40B4-BE49-F238E27FC236}">
                <a16:creationId xmlns:a16="http://schemas.microsoft.com/office/drawing/2014/main" id="{D45F8DD3-15CA-EB60-0B89-D6BC5180408F}"/>
              </a:ext>
              <a:ext uri="{C183D7F6-B498-43B3-948B-1728B52AA6E4}">
                <adec:decorative xmlns:adec="http://schemas.microsoft.com/office/drawing/2017/decorative" val="1"/>
              </a:ext>
            </a:extLst>
          </p:cNvPr>
          <p:cNvSpPr>
            <a:spLocks noGrp="1"/>
          </p:cNvSpPr>
          <p:nvPr>
            <p:ph type="sldNum" sz="quarter" idx="10"/>
          </p:nvPr>
        </p:nvSpPr>
        <p:spPr/>
        <p:txBody>
          <a:bodyPr/>
          <a:lstStyle/>
          <a:p>
            <a:fld id="{2C967943-30FB-44CA-A69A-6CE91CD9A6E2}" type="slidenum">
              <a:rPr lang="en-US" smtClean="0"/>
              <a:pPr/>
              <a:t>‹#›</a:t>
            </a:fld>
            <a:endParaRPr lang="en-US" dirty="0"/>
          </a:p>
        </p:txBody>
      </p:sp>
      <p:sp>
        <p:nvSpPr>
          <p:cNvPr id="4" name="Footer Placeholder 3">
            <a:extLst>
              <a:ext uri="{FF2B5EF4-FFF2-40B4-BE49-F238E27FC236}">
                <a16:creationId xmlns:a16="http://schemas.microsoft.com/office/drawing/2014/main" id="{61ED1374-B323-EFDA-EB8C-8444D40218E2}"/>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dirty="0"/>
          </a:p>
        </p:txBody>
      </p:sp>
      <p:sp>
        <p:nvSpPr>
          <p:cNvPr id="8" name="Text Placeholder 5">
            <a:extLst>
              <a:ext uri="{FF2B5EF4-FFF2-40B4-BE49-F238E27FC236}">
                <a16:creationId xmlns:a16="http://schemas.microsoft.com/office/drawing/2014/main" id="{29812AA6-73C6-72B6-EB37-64CC5BB720FF}"/>
              </a:ext>
            </a:extLst>
          </p:cNvPr>
          <p:cNvSpPr>
            <a:spLocks noGrp="1"/>
          </p:cNvSpPr>
          <p:nvPr>
            <p:ph type="body" sz="quarter" idx="13"/>
          </p:nvPr>
        </p:nvSpPr>
        <p:spPr>
          <a:xfrm>
            <a:off x="838202" y="1223556"/>
            <a:ext cx="10515600" cy="387531"/>
          </a:xfrm>
        </p:spPr>
        <p:txBody>
          <a:bodyPr>
            <a:normAutofit/>
          </a:bodyPr>
          <a:lstStyle>
            <a:lvl1pPr>
              <a:defRPr sz="2000" i="1"/>
            </a:lvl1pPr>
          </a:lstStyle>
          <a:p>
            <a:pPr lvl="0"/>
            <a:r>
              <a:rPr lang="en-US"/>
              <a:t>Click to edit Master text styles</a:t>
            </a:r>
          </a:p>
        </p:txBody>
      </p:sp>
    </p:spTree>
    <p:extLst>
      <p:ext uri="{BB962C8B-B14F-4D97-AF65-F5344CB8AC3E}">
        <p14:creationId xmlns:p14="http://schemas.microsoft.com/office/powerpoint/2010/main" val="24794345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1048-BFD6-2B29-E11E-61A8554E8C3F}"/>
              </a:ext>
            </a:extLst>
          </p:cNvPr>
          <p:cNvSpPr>
            <a:spLocks noGrp="1"/>
          </p:cNvSpPr>
          <p:nvPr>
            <p:ph type="title" hasCustomPrompt="1"/>
          </p:nvPr>
        </p:nvSpPr>
        <p:spPr>
          <a:xfrm>
            <a:off x="5622224" y="2888931"/>
            <a:ext cx="5944552" cy="1093187"/>
          </a:xfrm>
        </p:spPr>
        <p:txBody>
          <a:bodyPr>
            <a:normAutofit/>
          </a:bodyPr>
          <a:lstStyle>
            <a:lvl1pPr>
              <a:defRPr sz="4400"/>
            </a:lvl1pPr>
          </a:lstStyle>
          <a:p>
            <a:r>
              <a:rPr lang="en-US"/>
              <a:t>Section Name</a:t>
            </a:r>
          </a:p>
        </p:txBody>
      </p:sp>
      <p:sp>
        <p:nvSpPr>
          <p:cNvPr id="12" name="Freeform: Shape 11">
            <a:extLst>
              <a:ext uri="{FF2B5EF4-FFF2-40B4-BE49-F238E27FC236}">
                <a16:creationId xmlns:a16="http://schemas.microsoft.com/office/drawing/2014/main" id="{F507076E-0C50-1E9B-C3A0-55166022DBAD}"/>
              </a:ext>
              <a:ext uri="{C183D7F6-B498-43B3-948B-1728B52AA6E4}">
                <adec:decorative xmlns:adec="http://schemas.microsoft.com/office/drawing/2017/decorative" val="1"/>
              </a:ext>
            </a:extLst>
          </p:cNvPr>
          <p:cNvSpPr/>
          <p:nvPr/>
        </p:nvSpPr>
        <p:spPr>
          <a:xfrm rot="18628820" flipV="1">
            <a:off x="1638598" y="5223512"/>
            <a:ext cx="4258757" cy="134144"/>
          </a:xfrm>
          <a:custGeom>
            <a:avLst/>
            <a:gdLst>
              <a:gd name="connsiteX0" fmla="*/ 4258757 w 4258757"/>
              <a:gd name="connsiteY0" fmla="*/ 134144 h 134144"/>
              <a:gd name="connsiteX1" fmla="*/ 4258757 w 4258757"/>
              <a:gd name="connsiteY1" fmla="*/ 0 h 134144"/>
              <a:gd name="connsiteX2" fmla="*/ 114490 w 4258757"/>
              <a:gd name="connsiteY2" fmla="*/ 0 h 134144"/>
              <a:gd name="connsiteX3" fmla="*/ 0 w 4258757"/>
              <a:gd name="connsiteY3" fmla="*/ 134144 h 134144"/>
            </a:gdLst>
            <a:ahLst/>
            <a:cxnLst>
              <a:cxn ang="0">
                <a:pos x="connsiteX0" y="connsiteY0"/>
              </a:cxn>
              <a:cxn ang="0">
                <a:pos x="connsiteX1" y="connsiteY1"/>
              </a:cxn>
              <a:cxn ang="0">
                <a:pos x="connsiteX2" y="connsiteY2"/>
              </a:cxn>
              <a:cxn ang="0">
                <a:pos x="connsiteX3" y="connsiteY3"/>
              </a:cxn>
            </a:cxnLst>
            <a:rect l="l" t="t" r="r" b="b"/>
            <a:pathLst>
              <a:path w="4258757" h="134144">
                <a:moveTo>
                  <a:pt x="4258757" y="134144"/>
                </a:moveTo>
                <a:lnTo>
                  <a:pt x="4258757" y="0"/>
                </a:lnTo>
                <a:lnTo>
                  <a:pt x="114490" y="0"/>
                </a:lnTo>
                <a:lnTo>
                  <a:pt x="0" y="134144"/>
                </a:lnTo>
                <a:close/>
              </a:path>
            </a:pathLst>
          </a:cu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Picture Placeholder 7">
            <a:extLst>
              <a:ext uri="{FF2B5EF4-FFF2-40B4-BE49-F238E27FC236}">
                <a16:creationId xmlns:a16="http://schemas.microsoft.com/office/drawing/2014/main" id="{667D8897-688A-4320-BA89-FE28F295BAF4}"/>
              </a:ext>
              <a:ext uri="{C183D7F6-B498-43B3-948B-1728B52AA6E4}">
                <adec:decorative xmlns:adec="http://schemas.microsoft.com/office/drawing/2017/decorative" val="1"/>
              </a:ext>
            </a:extLst>
          </p:cNvPr>
          <p:cNvSpPr>
            <a:spLocks noGrp="1"/>
          </p:cNvSpPr>
          <p:nvPr>
            <p:ph type="pic" sz="quarter" idx="10"/>
          </p:nvPr>
        </p:nvSpPr>
        <p:spPr>
          <a:xfrm>
            <a:off x="0" y="0"/>
            <a:ext cx="5139616" cy="6857999"/>
          </a:xfrm>
          <a:prstGeom prst="homePlate">
            <a:avLst>
              <a:gd name="adj" fmla="val 56454"/>
            </a:avLst>
          </a:prstGeom>
        </p:spPr>
        <p:txBody>
          <a:bodyPr anchor="ctr"/>
          <a:lstStyle>
            <a:lvl1pPr marL="0" indent="0" algn="r">
              <a:buNone/>
              <a:defRPr/>
            </a:lvl1pPr>
          </a:lstStyle>
          <a:p>
            <a:r>
              <a:rPr lang="en-US" dirty="0"/>
              <a:t>Click icon to add picture</a:t>
            </a:r>
          </a:p>
        </p:txBody>
      </p:sp>
      <p:sp>
        <p:nvSpPr>
          <p:cNvPr id="9" name="Arrow: Chevron 8">
            <a:extLst>
              <a:ext uri="{FF2B5EF4-FFF2-40B4-BE49-F238E27FC236}">
                <a16:creationId xmlns:a16="http://schemas.microsoft.com/office/drawing/2014/main" id="{75C65CF8-159D-905B-A4B5-F24C1EF688D9}"/>
              </a:ext>
              <a:ext uri="{C183D7F6-B498-43B3-948B-1728B52AA6E4}">
                <adec:decorative xmlns:adec="http://schemas.microsoft.com/office/drawing/2017/decorative" val="1"/>
              </a:ext>
            </a:extLst>
          </p:cNvPr>
          <p:cNvSpPr/>
          <p:nvPr/>
        </p:nvSpPr>
        <p:spPr>
          <a:xfrm>
            <a:off x="2167172" y="1"/>
            <a:ext cx="3108960" cy="6857998"/>
          </a:xfrm>
          <a:prstGeom prst="chevron">
            <a:avLst>
              <a:gd name="adj" fmla="val 93557"/>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Freeform: Shape 12">
            <a:extLst>
              <a:ext uri="{FF2B5EF4-FFF2-40B4-BE49-F238E27FC236}">
                <a16:creationId xmlns:a16="http://schemas.microsoft.com/office/drawing/2014/main" id="{F0511A97-C1D9-C8B8-5735-AB130DA849EE}"/>
              </a:ext>
              <a:ext uri="{C183D7F6-B498-43B3-948B-1728B52AA6E4}">
                <adec:decorative xmlns:adec="http://schemas.microsoft.com/office/drawing/2017/decorative" val="1"/>
              </a:ext>
            </a:extLst>
          </p:cNvPr>
          <p:cNvSpPr/>
          <p:nvPr/>
        </p:nvSpPr>
        <p:spPr>
          <a:xfrm rot="16200000">
            <a:off x="4864028" y="3403769"/>
            <a:ext cx="1093186" cy="50457"/>
          </a:xfrm>
          <a:custGeom>
            <a:avLst/>
            <a:gdLst>
              <a:gd name="connsiteX0" fmla="*/ 4258757 w 4258757"/>
              <a:gd name="connsiteY0" fmla="*/ 134144 h 134144"/>
              <a:gd name="connsiteX1" fmla="*/ 4258757 w 4258757"/>
              <a:gd name="connsiteY1" fmla="*/ 0 h 134144"/>
              <a:gd name="connsiteX2" fmla="*/ 114490 w 4258757"/>
              <a:gd name="connsiteY2" fmla="*/ 0 h 134144"/>
              <a:gd name="connsiteX3" fmla="*/ 0 w 4258757"/>
              <a:gd name="connsiteY3" fmla="*/ 134144 h 134144"/>
            </a:gdLst>
            <a:ahLst/>
            <a:cxnLst>
              <a:cxn ang="0">
                <a:pos x="connsiteX0" y="connsiteY0"/>
              </a:cxn>
              <a:cxn ang="0">
                <a:pos x="connsiteX1" y="connsiteY1"/>
              </a:cxn>
              <a:cxn ang="0">
                <a:pos x="connsiteX2" y="connsiteY2"/>
              </a:cxn>
              <a:cxn ang="0">
                <a:pos x="connsiteX3" y="connsiteY3"/>
              </a:cxn>
            </a:cxnLst>
            <a:rect l="l" t="t" r="r" b="b"/>
            <a:pathLst>
              <a:path w="4258757" h="134144">
                <a:moveTo>
                  <a:pt x="4258757" y="134144"/>
                </a:moveTo>
                <a:lnTo>
                  <a:pt x="4258757" y="0"/>
                </a:lnTo>
                <a:lnTo>
                  <a:pt x="114490" y="0"/>
                </a:lnTo>
                <a:lnTo>
                  <a:pt x="0" y="13414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6241645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5946-3DF7-EA4A-3BA1-C22B56142242}"/>
              </a:ext>
            </a:extLst>
          </p:cNvPr>
          <p:cNvSpPr>
            <a:spLocks noGrp="1"/>
          </p:cNvSpPr>
          <p:nvPr>
            <p:ph type="title"/>
          </p:nvPr>
        </p:nvSpPr>
        <p:spPr/>
        <p:txBody>
          <a:bodyPr/>
          <a:lstStyle>
            <a:lvl1pPr>
              <a:defRPr b="1"/>
            </a:lvl1pPr>
          </a:lstStyle>
          <a:p>
            <a:r>
              <a:rPr lang="en-US"/>
              <a:t>Click to edit Master title style</a:t>
            </a:r>
          </a:p>
        </p:txBody>
      </p:sp>
      <p:sp>
        <p:nvSpPr>
          <p:cNvPr id="3" name="Slide Number Placeholder 2">
            <a:extLst>
              <a:ext uri="{FF2B5EF4-FFF2-40B4-BE49-F238E27FC236}">
                <a16:creationId xmlns:a16="http://schemas.microsoft.com/office/drawing/2014/main" id="{D45F8DD3-15CA-EB60-0B89-D6BC5180408F}"/>
              </a:ext>
              <a:ext uri="{C183D7F6-B498-43B3-948B-1728B52AA6E4}">
                <adec:decorative xmlns:adec="http://schemas.microsoft.com/office/drawing/2017/decorative" val="1"/>
              </a:ext>
            </a:extLst>
          </p:cNvPr>
          <p:cNvSpPr>
            <a:spLocks noGrp="1"/>
          </p:cNvSpPr>
          <p:nvPr>
            <p:ph type="sldNum" sz="quarter" idx="10"/>
          </p:nvPr>
        </p:nvSpPr>
        <p:spPr/>
        <p:txBody>
          <a:bodyPr/>
          <a:lstStyle/>
          <a:p>
            <a:fld id="{2C967943-30FB-44CA-A69A-6CE91CD9A6E2}" type="slidenum">
              <a:rPr lang="en-US" smtClean="0"/>
              <a:pPr/>
              <a:t>‹#›</a:t>
            </a:fld>
            <a:endParaRPr lang="en-US" dirty="0"/>
          </a:p>
        </p:txBody>
      </p:sp>
      <p:sp>
        <p:nvSpPr>
          <p:cNvPr id="4" name="Footer Placeholder 3">
            <a:extLst>
              <a:ext uri="{FF2B5EF4-FFF2-40B4-BE49-F238E27FC236}">
                <a16:creationId xmlns:a16="http://schemas.microsoft.com/office/drawing/2014/main" id="{61ED1374-B323-EFDA-EB8C-8444D40218E2}"/>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801885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er + Subheader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5946-3DF7-EA4A-3BA1-C22B56142242}"/>
              </a:ext>
            </a:extLst>
          </p:cNvPr>
          <p:cNvSpPr>
            <a:spLocks noGrp="1"/>
          </p:cNvSpPr>
          <p:nvPr>
            <p:ph type="title"/>
          </p:nvPr>
        </p:nvSpPr>
        <p:spPr/>
        <p:txBody>
          <a:bodyPr/>
          <a:lstStyle>
            <a:lvl1pPr>
              <a:defRPr b="1"/>
            </a:lvl1pPr>
          </a:lstStyle>
          <a:p>
            <a:r>
              <a:rPr lang="en-US"/>
              <a:t>Click to edit Master title style</a:t>
            </a:r>
          </a:p>
        </p:txBody>
      </p:sp>
      <p:sp>
        <p:nvSpPr>
          <p:cNvPr id="3" name="Slide Number Placeholder 2">
            <a:extLst>
              <a:ext uri="{FF2B5EF4-FFF2-40B4-BE49-F238E27FC236}">
                <a16:creationId xmlns:a16="http://schemas.microsoft.com/office/drawing/2014/main" id="{D45F8DD3-15CA-EB60-0B89-D6BC5180408F}"/>
              </a:ext>
              <a:ext uri="{C183D7F6-B498-43B3-948B-1728B52AA6E4}">
                <adec:decorative xmlns:adec="http://schemas.microsoft.com/office/drawing/2017/decorative" val="1"/>
              </a:ext>
            </a:extLst>
          </p:cNvPr>
          <p:cNvSpPr>
            <a:spLocks noGrp="1"/>
          </p:cNvSpPr>
          <p:nvPr>
            <p:ph type="sldNum" sz="quarter" idx="10"/>
          </p:nvPr>
        </p:nvSpPr>
        <p:spPr/>
        <p:txBody>
          <a:bodyPr/>
          <a:lstStyle/>
          <a:p>
            <a:fld id="{2C967943-30FB-44CA-A69A-6CE91CD9A6E2}" type="slidenum">
              <a:rPr lang="en-US" smtClean="0"/>
              <a:pPr/>
              <a:t>‹#›</a:t>
            </a:fld>
            <a:endParaRPr lang="en-US" dirty="0"/>
          </a:p>
        </p:txBody>
      </p:sp>
      <p:sp>
        <p:nvSpPr>
          <p:cNvPr id="4" name="Footer Placeholder 3">
            <a:extLst>
              <a:ext uri="{FF2B5EF4-FFF2-40B4-BE49-F238E27FC236}">
                <a16:creationId xmlns:a16="http://schemas.microsoft.com/office/drawing/2014/main" id="{61ED1374-B323-EFDA-EB8C-8444D40218E2}"/>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dirty="0"/>
          </a:p>
        </p:txBody>
      </p:sp>
      <p:sp>
        <p:nvSpPr>
          <p:cNvPr id="8" name="Text Placeholder 5">
            <a:extLst>
              <a:ext uri="{FF2B5EF4-FFF2-40B4-BE49-F238E27FC236}">
                <a16:creationId xmlns:a16="http://schemas.microsoft.com/office/drawing/2014/main" id="{29812AA6-73C6-72B6-EB37-64CC5BB720FF}"/>
              </a:ext>
            </a:extLst>
          </p:cNvPr>
          <p:cNvSpPr>
            <a:spLocks noGrp="1"/>
          </p:cNvSpPr>
          <p:nvPr>
            <p:ph type="body" sz="quarter" idx="13"/>
          </p:nvPr>
        </p:nvSpPr>
        <p:spPr>
          <a:xfrm>
            <a:off x="838200" y="1223555"/>
            <a:ext cx="10515600" cy="387531"/>
          </a:xfrm>
        </p:spPr>
        <p:txBody>
          <a:bodyPr>
            <a:normAutofit/>
          </a:bodyPr>
          <a:lstStyle>
            <a:lvl1pPr>
              <a:defRPr sz="2000" i="1"/>
            </a:lvl1pPr>
          </a:lstStyle>
          <a:p>
            <a:pPr lvl="0"/>
            <a:r>
              <a:rPr lang="en-US"/>
              <a:t>Click to edit Master text styles</a:t>
            </a:r>
          </a:p>
        </p:txBody>
      </p:sp>
      <p:sp>
        <p:nvSpPr>
          <p:cNvPr id="6" name="Text Placeholder 5">
            <a:extLst>
              <a:ext uri="{FF2B5EF4-FFF2-40B4-BE49-F238E27FC236}">
                <a16:creationId xmlns:a16="http://schemas.microsoft.com/office/drawing/2014/main" id="{C517F4CA-6995-8B20-B7E5-CE11B9B4FA20}"/>
              </a:ext>
            </a:extLst>
          </p:cNvPr>
          <p:cNvSpPr>
            <a:spLocks noGrp="1"/>
          </p:cNvSpPr>
          <p:nvPr>
            <p:ph type="body" sz="quarter" idx="12"/>
          </p:nvPr>
        </p:nvSpPr>
        <p:spPr>
          <a:xfrm>
            <a:off x="838200" y="1750423"/>
            <a:ext cx="10515600" cy="4426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55342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7BF594-065F-88BB-301B-A48581250EB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72133">
              <a:alpha val="75000"/>
            </a:srgbClr>
          </a:solidFill>
          <a:ln>
            <a:solidFill>
              <a:srgbClr val="003E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A06F79AA-07DD-1C5C-7954-A97A8927546F}"/>
              </a:ext>
              <a:ext uri="{C183D7F6-B498-43B3-948B-1728B52AA6E4}">
                <adec:decorative xmlns:adec="http://schemas.microsoft.com/office/drawing/2017/decorative" val="1"/>
              </a:ext>
            </a:extLst>
          </p:cNvPr>
          <p:cNvSpPr/>
          <p:nvPr userDrawn="1"/>
        </p:nvSpPr>
        <p:spPr>
          <a:xfrm>
            <a:off x="6337003" y="89313"/>
            <a:ext cx="5854997" cy="6679373"/>
          </a:xfrm>
          <a:custGeom>
            <a:avLst/>
            <a:gdLst>
              <a:gd name="connsiteX0" fmla="*/ 3389533 w 5854997"/>
              <a:gd name="connsiteY0" fmla="*/ 0 h 6679373"/>
              <a:gd name="connsiteX1" fmla="*/ 5854997 w 5854997"/>
              <a:gd name="connsiteY1" fmla="*/ 2429208 h 6679373"/>
              <a:gd name="connsiteX2" fmla="*/ 5854997 w 5854997"/>
              <a:gd name="connsiteY2" fmla="*/ 4250166 h 6679373"/>
              <a:gd name="connsiteX3" fmla="*/ 3389533 w 5854997"/>
              <a:gd name="connsiteY3" fmla="*/ 6679373 h 6679373"/>
              <a:gd name="connsiteX4" fmla="*/ 0 w 5854997"/>
              <a:gd name="connsiteY4" fmla="*/ 3339687 h 6679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997" h="6679373">
                <a:moveTo>
                  <a:pt x="3389533" y="0"/>
                </a:moveTo>
                <a:lnTo>
                  <a:pt x="5854997" y="2429208"/>
                </a:lnTo>
                <a:lnTo>
                  <a:pt x="5854997" y="4250166"/>
                </a:lnTo>
                <a:lnTo>
                  <a:pt x="3389533" y="6679373"/>
                </a:lnTo>
                <a:lnTo>
                  <a:pt x="0" y="3339687"/>
                </a:lnTo>
                <a:close/>
              </a:path>
            </a:pathLst>
          </a:custGeom>
          <a:solidFill>
            <a:schemeClr val="accent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9415E72A-B8CF-74BD-1DEE-95BB29FF61A8}"/>
              </a:ext>
              <a:ext uri="{C183D7F6-B498-43B3-948B-1728B52AA6E4}">
                <adec:decorative xmlns:adec="http://schemas.microsoft.com/office/drawing/2017/decorative" val="1"/>
              </a:ext>
            </a:extLst>
          </p:cNvPr>
          <p:cNvSpPr/>
          <p:nvPr userDrawn="1"/>
        </p:nvSpPr>
        <p:spPr>
          <a:xfrm>
            <a:off x="5810692" y="0"/>
            <a:ext cx="6381308" cy="6857999"/>
          </a:xfrm>
          <a:custGeom>
            <a:avLst/>
            <a:gdLst>
              <a:gd name="connsiteX0" fmla="*/ 3480179 w 6381308"/>
              <a:gd name="connsiteY0" fmla="*/ 0 h 6857999"/>
              <a:gd name="connsiteX1" fmla="*/ 4351507 w 6381308"/>
              <a:gd name="connsiteY1" fmla="*/ 0 h 6857999"/>
              <a:gd name="connsiteX2" fmla="*/ 6381308 w 6381308"/>
              <a:gd name="connsiteY2" fmla="*/ 1999951 h 6857999"/>
              <a:gd name="connsiteX3" fmla="*/ 6381308 w 6381308"/>
              <a:gd name="connsiteY3" fmla="*/ 4858049 h 6857999"/>
              <a:gd name="connsiteX4" fmla="*/ 4351508 w 6381308"/>
              <a:gd name="connsiteY4" fmla="*/ 6857999 h 6857999"/>
              <a:gd name="connsiteX5" fmla="*/ 3480178 w 6381308"/>
              <a:gd name="connsiteY5" fmla="*/ 6857999 h 6857999"/>
              <a:gd name="connsiteX6" fmla="*/ 0 w 6381308"/>
              <a:gd name="connsiteY6"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1308" h="6857999">
                <a:moveTo>
                  <a:pt x="3480179" y="0"/>
                </a:moveTo>
                <a:lnTo>
                  <a:pt x="4351507" y="0"/>
                </a:lnTo>
                <a:lnTo>
                  <a:pt x="6381308" y="1999951"/>
                </a:lnTo>
                <a:lnTo>
                  <a:pt x="6381308" y="4858049"/>
                </a:lnTo>
                <a:lnTo>
                  <a:pt x="4351508" y="6857999"/>
                </a:lnTo>
                <a:lnTo>
                  <a:pt x="3480178" y="6857999"/>
                </a:lnTo>
                <a:lnTo>
                  <a:pt x="0" y="3429000"/>
                </a:lnTo>
                <a:close/>
              </a:path>
            </a:pathLst>
          </a:custGeom>
          <a:noFill/>
          <a:ln w="276225">
            <a:solidFill>
              <a:schemeClr val="bg1">
                <a:alpha val="73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Title 1">
            <a:extLst>
              <a:ext uri="{FF2B5EF4-FFF2-40B4-BE49-F238E27FC236}">
                <a16:creationId xmlns:a16="http://schemas.microsoft.com/office/drawing/2014/main" id="{F5B54105-2B4D-2CA1-1243-5620F57FA705}"/>
              </a:ext>
            </a:extLst>
          </p:cNvPr>
          <p:cNvSpPr>
            <a:spLocks noGrp="1"/>
          </p:cNvSpPr>
          <p:nvPr>
            <p:ph type="title" hasCustomPrompt="1"/>
          </p:nvPr>
        </p:nvSpPr>
        <p:spPr>
          <a:xfrm>
            <a:off x="7529702" y="2275367"/>
            <a:ext cx="4208642" cy="2464976"/>
          </a:xfrm>
        </p:spPr>
        <p:txBody>
          <a:bodyPr>
            <a:noAutofit/>
          </a:bodyPr>
          <a:lstStyle>
            <a:lvl1pPr algn="ctr">
              <a:defRPr sz="8000" b="1">
                <a:solidFill>
                  <a:schemeClr val="bg1"/>
                </a:solidFill>
              </a:defRPr>
            </a:lvl1pPr>
          </a:lstStyle>
          <a:p>
            <a:r>
              <a:rPr lang="en-US"/>
              <a:t>THANK YOU</a:t>
            </a:r>
          </a:p>
        </p:txBody>
      </p:sp>
    </p:spTree>
    <p:extLst>
      <p:ext uri="{BB962C8B-B14F-4D97-AF65-F5344CB8AC3E}">
        <p14:creationId xmlns:p14="http://schemas.microsoft.com/office/powerpoint/2010/main" val="157385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rgbClr val="00498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ADB174-9E05-134F-A80D-7C30D28A13D4}"/>
              </a:ext>
            </a:extLst>
          </p:cNvPr>
          <p:cNvSpPr/>
          <p:nvPr userDrawn="1"/>
        </p:nvSpPr>
        <p:spPr>
          <a:xfrm>
            <a:off x="0" y="502920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2182806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Blank with Header and Foot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842AECC-D72F-8660-84C1-7407A39A7D5B}"/>
              </a:ext>
              <a:ext uri="{C183D7F6-B498-43B3-948B-1728B52AA6E4}">
                <adec:decorative xmlns:adec="http://schemas.microsoft.com/office/drawing/2017/decorative" val="1"/>
              </a:ext>
            </a:extLst>
          </p:cNvPr>
          <p:cNvSpPr>
            <a:spLocks noGrp="1"/>
          </p:cNvSpPr>
          <p:nvPr>
            <p:ph type="ftr" sz="quarter" idx="11"/>
          </p:nvPr>
        </p:nvSpPr>
        <p:spPr>
          <a:xfrm>
            <a:off x="4038600" y="6512746"/>
            <a:ext cx="4114800" cy="356616"/>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65C77FC-A7BD-4354-1A3D-3EE7690B2D60}"/>
              </a:ext>
              <a:ext uri="{C183D7F6-B498-43B3-948B-1728B52AA6E4}">
                <adec:decorative xmlns:adec="http://schemas.microsoft.com/office/drawing/2017/decorative" val="1"/>
              </a:ext>
            </a:extLst>
          </p:cNvPr>
          <p:cNvSpPr>
            <a:spLocks noGrp="1"/>
          </p:cNvSpPr>
          <p:nvPr>
            <p:ph type="sldNum" sz="quarter" idx="12"/>
          </p:nvPr>
        </p:nvSpPr>
        <p:spPr/>
        <p:txBody>
          <a:bodyPr/>
          <a:lstStyle/>
          <a:p>
            <a:fld id="{2C967943-30FB-44CA-A69A-6CE91CD9A6E2}" type="slidenum">
              <a:rPr lang="en-US" smtClean="0"/>
              <a:t>‹#›</a:t>
            </a:fld>
            <a:endParaRPr lang="en-US" dirty="0"/>
          </a:p>
        </p:txBody>
      </p:sp>
    </p:spTree>
    <p:extLst>
      <p:ext uri="{BB962C8B-B14F-4D97-AF65-F5344CB8AC3E}">
        <p14:creationId xmlns:p14="http://schemas.microsoft.com/office/powerpoint/2010/main" val="24424954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cSld name="Footer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59A71-106D-6A26-4512-C617FC11AE9F}"/>
              </a:ext>
              <a:ext uri="{C183D7F6-B498-43B3-948B-1728B52AA6E4}">
                <adec:decorative xmlns:adec="http://schemas.microsoft.com/office/drawing/2017/decorative" val="1"/>
              </a:ext>
            </a:extLst>
          </p:cNvPr>
          <p:cNvSpPr/>
          <p:nvPr/>
        </p:nvSpPr>
        <p:spPr bwMode="gray">
          <a:xfrm>
            <a:off x="0" y="6514226"/>
            <a:ext cx="12192000" cy="355136"/>
          </a:xfrm>
          <a:prstGeom prst="rect">
            <a:avLst/>
          </a:prstGeom>
          <a:gradFill flip="none" rotWithShape="1">
            <a:gsLst>
              <a:gs pos="42000">
                <a:schemeClr val="accent2"/>
              </a:gs>
              <a:gs pos="100000">
                <a:schemeClr val="accent1"/>
              </a:gs>
            </a:gsLst>
            <a:lin ang="0" scaled="1"/>
            <a:tileRect/>
          </a:gra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srgbClr val="FFFFFF"/>
              </a:solidFill>
              <a:effectLst/>
              <a:uLnTx/>
              <a:uFillTx/>
              <a:latin typeface="Aptos"/>
              <a:ea typeface="+mn-ea"/>
              <a:cs typeface="+mn-cs"/>
            </a:endParaRPr>
          </a:p>
        </p:txBody>
      </p:sp>
      <p:sp>
        <p:nvSpPr>
          <p:cNvPr id="5" name="Slide Number Placeholder 5">
            <a:extLst>
              <a:ext uri="{FF2B5EF4-FFF2-40B4-BE49-F238E27FC236}">
                <a16:creationId xmlns:a16="http://schemas.microsoft.com/office/drawing/2014/main" id="{2F9EAA12-BD51-8664-9B23-F9338FDC52EF}"/>
              </a:ext>
              <a:ext uri="{C183D7F6-B498-43B3-948B-1728B52AA6E4}">
                <adec:decorative xmlns:adec="http://schemas.microsoft.com/office/drawing/2017/decorative" val="1"/>
              </a:ext>
            </a:extLst>
          </p:cNvPr>
          <p:cNvSpPr>
            <a:spLocks noGrp="1"/>
          </p:cNvSpPr>
          <p:nvPr>
            <p:ph type="sldNum" sz="quarter" idx="4"/>
          </p:nvPr>
        </p:nvSpPr>
        <p:spPr>
          <a:xfrm>
            <a:off x="11149149" y="6514226"/>
            <a:ext cx="1042851" cy="355136"/>
          </a:xfrm>
          <a:prstGeom prst="rect">
            <a:avLst/>
          </a:prstGeom>
        </p:spPr>
        <p:txBody>
          <a:bodyPr vert="horz" lIns="91440" tIns="45720" rIns="91440" bIns="45720" rtlCol="0" anchor="ctr"/>
          <a:lstStyle>
            <a:lvl1pPr algn="r">
              <a:defRPr sz="1200" b="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
        <p:nvSpPr>
          <p:cNvPr id="6" name="Footer Placeholder 11">
            <a:extLst>
              <a:ext uri="{FF2B5EF4-FFF2-40B4-BE49-F238E27FC236}">
                <a16:creationId xmlns:a16="http://schemas.microsoft.com/office/drawing/2014/main" id="{F2BFE78E-152E-15BF-B00F-A8A039FD9354}"/>
              </a:ext>
              <a:ext uri="{C183D7F6-B498-43B3-948B-1728B52AA6E4}">
                <adec:decorative xmlns:adec="http://schemas.microsoft.com/office/drawing/2017/decorative" val="1"/>
              </a:ext>
            </a:extLst>
          </p:cNvPr>
          <p:cNvSpPr>
            <a:spLocks noGrp="1"/>
          </p:cNvSpPr>
          <p:nvPr>
            <p:ph type="ftr" sz="quarter" idx="3"/>
          </p:nvPr>
        </p:nvSpPr>
        <p:spPr>
          <a:xfrm>
            <a:off x="4038600" y="6512746"/>
            <a:ext cx="4114800" cy="356616"/>
          </a:xfrm>
          <a:prstGeom prst="rect">
            <a:avLst/>
          </a:prstGeom>
        </p:spPr>
        <p:txBody>
          <a:bodyPr vert="horz" lIns="91440" tIns="45720" rIns="91440" bIns="45720" rtlCol="0" anchor="ctr"/>
          <a:lstStyle>
            <a:lvl1pPr algn="ctr">
              <a:defRPr sz="12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40646168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_1">
    <p:spTree>
      <p:nvGrpSpPr>
        <p:cNvPr id="1" name=""/>
        <p:cNvGrpSpPr/>
        <p:nvPr/>
      </p:nvGrpSpPr>
      <p:grpSpPr>
        <a:xfrm>
          <a:off x="0" y="0"/>
          <a:ext cx="0" cy="0"/>
          <a:chOff x="0" y="0"/>
          <a:chExt cx="0" cy="0"/>
        </a:xfrm>
      </p:grpSpPr>
      <p:sp>
        <p:nvSpPr>
          <p:cNvPr id="15" name="Picture Placeholder 10">
            <a:extLst>
              <a:ext uri="{FF2B5EF4-FFF2-40B4-BE49-F238E27FC236}">
                <a16:creationId xmlns:a16="http://schemas.microsoft.com/office/drawing/2014/main" id="{8055B675-2768-32E6-BF1B-4D6CB70DBA24}"/>
              </a:ext>
            </a:extLst>
          </p:cNvPr>
          <p:cNvSpPr>
            <a:spLocks noGrp="1"/>
          </p:cNvSpPr>
          <p:nvPr>
            <p:ph type="pic" sz="quarter" idx="12"/>
          </p:nvPr>
        </p:nvSpPr>
        <p:spPr>
          <a:xfrm>
            <a:off x="5439267" y="0"/>
            <a:ext cx="6139990" cy="6858000"/>
          </a:xfrm>
        </p:spPr>
        <p:txBody>
          <a:bodyPr/>
          <a:lstStyle/>
          <a:p>
            <a:r>
              <a:rPr lang="en-US" dirty="0"/>
              <a:t>Click icon to add picture</a:t>
            </a:r>
          </a:p>
        </p:txBody>
      </p:sp>
      <p:sp>
        <p:nvSpPr>
          <p:cNvPr id="22" name="Text Placeholder 21">
            <a:extLst>
              <a:ext uri="{FF2B5EF4-FFF2-40B4-BE49-F238E27FC236}">
                <a16:creationId xmlns:a16="http://schemas.microsoft.com/office/drawing/2014/main" id="{8F3B6A2C-9292-99A2-3457-D15AE0F1FB31}"/>
              </a:ext>
            </a:extLst>
          </p:cNvPr>
          <p:cNvSpPr>
            <a:spLocks noGrp="1"/>
          </p:cNvSpPr>
          <p:nvPr>
            <p:ph type="body" sz="quarter" idx="10" hasCustomPrompt="1"/>
          </p:nvPr>
        </p:nvSpPr>
        <p:spPr>
          <a:xfrm>
            <a:off x="0" y="2449013"/>
            <a:ext cx="6424998" cy="1959973"/>
          </a:xfrm>
          <a:custGeom>
            <a:avLst/>
            <a:gdLst>
              <a:gd name="connsiteX0" fmla="*/ 11502 w 6424998"/>
              <a:gd name="connsiteY0" fmla="*/ 0 h 1959973"/>
              <a:gd name="connsiteX1" fmla="*/ 6098329 w 6424998"/>
              <a:gd name="connsiteY1" fmla="*/ 0 h 1959973"/>
              <a:gd name="connsiteX2" fmla="*/ 6424998 w 6424998"/>
              <a:gd name="connsiteY2" fmla="*/ 326669 h 1959973"/>
              <a:gd name="connsiteX3" fmla="*/ 6424998 w 6424998"/>
              <a:gd name="connsiteY3" fmla="*/ 1633304 h 1959973"/>
              <a:gd name="connsiteX4" fmla="*/ 6098329 w 6424998"/>
              <a:gd name="connsiteY4" fmla="*/ 1959973 h 1959973"/>
              <a:gd name="connsiteX5" fmla="*/ 11502 w 6424998"/>
              <a:gd name="connsiteY5" fmla="*/ 1959973 h 1959973"/>
              <a:gd name="connsiteX6" fmla="*/ 0 w 6424998"/>
              <a:gd name="connsiteY6" fmla="*/ 1958814 h 1959973"/>
              <a:gd name="connsiteX7" fmla="*/ 0 w 6424998"/>
              <a:gd name="connsiteY7" fmla="*/ 1160 h 195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4998" h="1959973">
                <a:moveTo>
                  <a:pt x="11502" y="0"/>
                </a:moveTo>
                <a:lnTo>
                  <a:pt x="6098329" y="0"/>
                </a:lnTo>
                <a:cubicBezTo>
                  <a:pt x="6278743" y="0"/>
                  <a:pt x="6424998" y="146255"/>
                  <a:pt x="6424998" y="326669"/>
                </a:cubicBezTo>
                <a:lnTo>
                  <a:pt x="6424998" y="1633304"/>
                </a:lnTo>
                <a:cubicBezTo>
                  <a:pt x="6424998" y="1813718"/>
                  <a:pt x="6278743" y="1959973"/>
                  <a:pt x="6098329" y="1959973"/>
                </a:cubicBezTo>
                <a:lnTo>
                  <a:pt x="11502" y="1959973"/>
                </a:lnTo>
                <a:lnTo>
                  <a:pt x="0" y="1958814"/>
                </a:lnTo>
                <a:lnTo>
                  <a:pt x="0" y="1160"/>
                </a:lnTo>
                <a:close/>
              </a:path>
            </a:pathLst>
          </a:custGeom>
          <a:solidFill>
            <a:schemeClr val="bg2"/>
          </a:solidFill>
        </p:spPr>
        <p:txBody>
          <a:bodyPr wrap="square" anchor="ctr">
            <a:noAutofit/>
          </a:bodyPr>
          <a:lstStyle>
            <a:lvl1pPr marL="461963" indent="0">
              <a:lnSpc>
                <a:spcPct val="90000"/>
              </a:lnSpc>
              <a:spcAft>
                <a:spcPts val="0"/>
              </a:spcAft>
              <a:defRPr sz="54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Title Goes Here</a:t>
            </a:r>
          </a:p>
        </p:txBody>
      </p:sp>
      <p:grpSp>
        <p:nvGrpSpPr>
          <p:cNvPr id="17" name="Group 16">
            <a:extLst>
              <a:ext uri="{FF2B5EF4-FFF2-40B4-BE49-F238E27FC236}">
                <a16:creationId xmlns:a16="http://schemas.microsoft.com/office/drawing/2014/main" id="{BE2AF733-60CA-7256-A27F-20E3E0632A37}"/>
              </a:ext>
              <a:ext uri="{C183D7F6-B498-43B3-948B-1728B52AA6E4}">
                <adec:decorative xmlns:adec="http://schemas.microsoft.com/office/drawing/2017/decorative" val="1"/>
              </a:ext>
            </a:extLst>
          </p:cNvPr>
          <p:cNvGrpSpPr/>
          <p:nvPr/>
        </p:nvGrpSpPr>
        <p:grpSpPr>
          <a:xfrm>
            <a:off x="75568" y="69672"/>
            <a:ext cx="1624883" cy="600891"/>
            <a:chOff x="8533615" y="204996"/>
            <a:chExt cx="1301086" cy="481149"/>
          </a:xfrm>
        </p:grpSpPr>
        <p:pic>
          <p:nvPicPr>
            <p:cNvPr id="18" name="Picture 17" descr="A picture containing logo&#10;&#10;Description automatically generated">
              <a:extLst>
                <a:ext uri="{FF2B5EF4-FFF2-40B4-BE49-F238E27FC236}">
                  <a16:creationId xmlns:a16="http://schemas.microsoft.com/office/drawing/2014/main" id="{04902319-B06A-0A40-FE53-F20D22C3AB6D}"/>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255821" y="204996"/>
              <a:ext cx="578880" cy="481149"/>
            </a:xfrm>
            <a:prstGeom prst="rect">
              <a:avLst/>
            </a:prstGeom>
          </p:spPr>
        </p:pic>
        <p:pic>
          <p:nvPicPr>
            <p:cNvPr id="19" name="Picture 2" descr="Logo, Seal and Symbol Policies | HHS.gov">
              <a:extLst>
                <a:ext uri="{FF2B5EF4-FFF2-40B4-BE49-F238E27FC236}">
                  <a16:creationId xmlns:a16="http://schemas.microsoft.com/office/drawing/2014/main" id="{1C50D92C-55CF-7BDE-D6F3-88DE4D8B6D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33615" y="204996"/>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C1496172-1478-D2CA-67E0-C15493035ABB}"/>
                </a:ext>
              </a:extLst>
            </p:cNvPr>
            <p:cNvCxnSpPr/>
            <p:nvPr/>
          </p:nvCxnSpPr>
          <p:spPr>
            <a:xfrm>
              <a:off x="9135292" y="227148"/>
              <a:ext cx="0" cy="445429"/>
            </a:xfrm>
            <a:prstGeom prst="line">
              <a:avLst/>
            </a:prstGeom>
            <a:ln w="19050"/>
          </p:spPr>
          <p:style>
            <a:lnRef idx="1">
              <a:schemeClr val="accent2"/>
            </a:lnRef>
            <a:fillRef idx="0">
              <a:schemeClr val="accent2"/>
            </a:fillRef>
            <a:effectRef idx="0">
              <a:schemeClr val="accent2"/>
            </a:effectRef>
            <a:fontRef idx="minor">
              <a:schemeClr val="tx1"/>
            </a:fontRef>
          </p:style>
        </p:cxnSp>
      </p:grpSp>
      <p:sp>
        <p:nvSpPr>
          <p:cNvPr id="23" name="Text Placeholder 22">
            <a:extLst>
              <a:ext uri="{FF2B5EF4-FFF2-40B4-BE49-F238E27FC236}">
                <a16:creationId xmlns:a16="http://schemas.microsoft.com/office/drawing/2014/main" id="{6202735A-61A7-E3AC-D424-D3C6CEF50772}"/>
              </a:ext>
            </a:extLst>
          </p:cNvPr>
          <p:cNvSpPr>
            <a:spLocks noGrp="1"/>
          </p:cNvSpPr>
          <p:nvPr>
            <p:ph type="body" sz="quarter" idx="13" hasCustomPrompt="1"/>
          </p:nvPr>
        </p:nvSpPr>
        <p:spPr>
          <a:xfrm>
            <a:off x="-1" y="4543424"/>
            <a:ext cx="4249783" cy="1151982"/>
          </a:xfrm>
          <a:custGeom>
            <a:avLst/>
            <a:gdLst>
              <a:gd name="connsiteX0" fmla="*/ 11502 w 6424998"/>
              <a:gd name="connsiteY0" fmla="*/ 0 h 1959973"/>
              <a:gd name="connsiteX1" fmla="*/ 6098329 w 6424998"/>
              <a:gd name="connsiteY1" fmla="*/ 0 h 1959973"/>
              <a:gd name="connsiteX2" fmla="*/ 6424998 w 6424998"/>
              <a:gd name="connsiteY2" fmla="*/ 326669 h 1959973"/>
              <a:gd name="connsiteX3" fmla="*/ 6424998 w 6424998"/>
              <a:gd name="connsiteY3" fmla="*/ 1633304 h 1959973"/>
              <a:gd name="connsiteX4" fmla="*/ 6098329 w 6424998"/>
              <a:gd name="connsiteY4" fmla="*/ 1959973 h 1959973"/>
              <a:gd name="connsiteX5" fmla="*/ 11502 w 6424998"/>
              <a:gd name="connsiteY5" fmla="*/ 1959973 h 1959973"/>
              <a:gd name="connsiteX6" fmla="*/ 0 w 6424998"/>
              <a:gd name="connsiteY6" fmla="*/ 1958814 h 1959973"/>
              <a:gd name="connsiteX7" fmla="*/ 0 w 6424998"/>
              <a:gd name="connsiteY7" fmla="*/ 1160 h 195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4998" h="1959973">
                <a:moveTo>
                  <a:pt x="11502" y="0"/>
                </a:moveTo>
                <a:lnTo>
                  <a:pt x="6098329" y="0"/>
                </a:lnTo>
                <a:cubicBezTo>
                  <a:pt x="6278743" y="0"/>
                  <a:pt x="6424998" y="146255"/>
                  <a:pt x="6424998" y="326669"/>
                </a:cubicBezTo>
                <a:lnTo>
                  <a:pt x="6424998" y="1633304"/>
                </a:lnTo>
                <a:cubicBezTo>
                  <a:pt x="6424998" y="1813718"/>
                  <a:pt x="6278743" y="1959973"/>
                  <a:pt x="6098329" y="1959973"/>
                </a:cubicBezTo>
                <a:lnTo>
                  <a:pt x="11502" y="1959973"/>
                </a:lnTo>
                <a:lnTo>
                  <a:pt x="0" y="1958814"/>
                </a:lnTo>
                <a:lnTo>
                  <a:pt x="0" y="1160"/>
                </a:lnTo>
                <a:close/>
              </a:path>
            </a:pathLst>
          </a:custGeom>
          <a:solidFill>
            <a:schemeClr val="accent2"/>
          </a:solidFill>
          <a:ln>
            <a:noFill/>
          </a:ln>
        </p:spPr>
        <p:txBody>
          <a:bodyPr wrap="square" anchor="t">
            <a:noAutofit/>
          </a:bodyPr>
          <a:lstStyle>
            <a:lvl1pPr marL="461963" indent="0">
              <a:lnSpc>
                <a:spcPct val="90000"/>
              </a:lnSpc>
              <a:spcBef>
                <a:spcPts val="600"/>
              </a:spcBef>
              <a:spcAft>
                <a:spcPts val="0"/>
              </a:spcAft>
              <a:defRPr sz="2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p>
          <a:p>
            <a:pPr lvl="0"/>
            <a:r>
              <a:rPr lang="en-US"/>
              <a:t>Office/Division</a:t>
            </a:r>
          </a:p>
          <a:p>
            <a:pPr lvl="0"/>
            <a:r>
              <a:rPr lang="en-US"/>
              <a:t>Date</a:t>
            </a:r>
          </a:p>
        </p:txBody>
      </p:sp>
      <p:grpSp>
        <p:nvGrpSpPr>
          <p:cNvPr id="27" name="Group 26">
            <a:extLst>
              <a:ext uri="{FF2B5EF4-FFF2-40B4-BE49-F238E27FC236}">
                <a16:creationId xmlns:a16="http://schemas.microsoft.com/office/drawing/2014/main" id="{86DC16C5-E7BA-E73F-B3A8-71B71A869F34}"/>
              </a:ext>
              <a:ext uri="{C183D7F6-B498-43B3-948B-1728B52AA6E4}">
                <adec:decorative xmlns:adec="http://schemas.microsoft.com/office/drawing/2017/decorative" val="1"/>
              </a:ext>
            </a:extLst>
          </p:cNvPr>
          <p:cNvGrpSpPr/>
          <p:nvPr/>
        </p:nvGrpSpPr>
        <p:grpSpPr>
          <a:xfrm>
            <a:off x="-1" y="1995905"/>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28" name="Rectangle: Rounded Corners 27">
              <a:extLst>
                <a:ext uri="{FF2B5EF4-FFF2-40B4-BE49-F238E27FC236}">
                  <a16:creationId xmlns:a16="http://schemas.microsoft.com/office/drawing/2014/main" id="{4AED802C-D57A-8C53-8D46-B82451301DFB}"/>
                </a:ext>
              </a:extLst>
            </p:cNvPr>
            <p:cNvSpPr/>
            <p:nvPr/>
          </p:nvSpPr>
          <p:spPr>
            <a:xfrm>
              <a:off x="838200" y="469891"/>
              <a:ext cx="929640"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613E3E1D-3A64-5D89-3718-53A0660C9205}"/>
                </a:ext>
              </a:extLst>
            </p:cNvPr>
            <p:cNvSpPr/>
            <p:nvPr/>
          </p:nvSpPr>
          <p:spPr>
            <a:xfrm>
              <a:off x="1861457" y="469891"/>
              <a:ext cx="481149"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17DE4531-178F-8F02-3D6C-81690A13E270}"/>
                </a:ext>
              </a:extLst>
            </p:cNvPr>
            <p:cNvSpPr/>
            <p:nvPr/>
          </p:nvSpPr>
          <p:spPr>
            <a:xfrm>
              <a:off x="2436224" y="469891"/>
              <a:ext cx="315686"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534651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1_Title-3">
    <p:bg>
      <p:bgRef idx="1001">
        <a:schemeClr val="bg1"/>
      </p:bgRef>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84C8C42-24E6-26F9-5E38-271AAD2DC690}"/>
              </a:ext>
            </a:extLst>
          </p:cNvPr>
          <p:cNvSpPr>
            <a:spLocks noGrp="1"/>
          </p:cNvSpPr>
          <p:nvPr>
            <p:ph type="dt" sz="half" idx="12"/>
          </p:nvPr>
        </p:nvSpPr>
        <p:spPr>
          <a:xfrm>
            <a:off x="10236555" y="136647"/>
            <a:ext cx="1345845" cy="153888"/>
          </a:xfrm>
        </p:spPr>
        <p:txBody>
          <a:bodyPr>
            <a:noAutofit/>
          </a:bodyPr>
          <a:lstStyle>
            <a:lvl1pPr>
              <a:defRPr>
                <a:noFill/>
              </a:defRPr>
            </a:lvl1pPr>
          </a:lstStyle>
          <a:p>
            <a:endParaRPr lang="en-US" dirty="0"/>
          </a:p>
        </p:txBody>
      </p:sp>
      <p:sp>
        <p:nvSpPr>
          <p:cNvPr id="47" name="Text Placeholder 46">
            <a:extLst>
              <a:ext uri="{FF2B5EF4-FFF2-40B4-BE49-F238E27FC236}">
                <a16:creationId xmlns:a16="http://schemas.microsoft.com/office/drawing/2014/main" id="{2AAAC208-B9A3-AB8D-8A3F-5267EA42C800}"/>
              </a:ext>
            </a:extLst>
          </p:cNvPr>
          <p:cNvSpPr>
            <a:spLocks noGrp="1"/>
          </p:cNvSpPr>
          <p:nvPr>
            <p:ph type="body" sz="quarter" idx="30" hasCustomPrompt="1"/>
          </p:nvPr>
        </p:nvSpPr>
        <p:spPr>
          <a:xfrm>
            <a:off x="207327" y="2279367"/>
            <a:ext cx="5165862" cy="1481328"/>
          </a:xfrm>
          <a:prstGeom prst="rect">
            <a:avLst/>
          </a:prstGeom>
        </p:spPr>
        <p:txBody>
          <a:bodyPr anchor="b">
            <a:noAutofit/>
          </a:bodyPr>
          <a:lstStyle>
            <a:lvl1pPr>
              <a:defRPr sz="4400" b="0">
                <a:solidFill>
                  <a:schemeClr val="tx1"/>
                </a:solidFill>
                <a:latin typeface="+mj-lt"/>
              </a:defRPr>
            </a:lvl1pPr>
          </a:lstStyle>
          <a:p>
            <a:pPr lvl="0"/>
            <a:r>
              <a:rPr lang="en-US"/>
              <a:t>Presentation Title Goes Here</a:t>
            </a:r>
          </a:p>
        </p:txBody>
      </p:sp>
      <p:sp>
        <p:nvSpPr>
          <p:cNvPr id="42" name="Text Placeholder 37">
            <a:extLst>
              <a:ext uri="{FF2B5EF4-FFF2-40B4-BE49-F238E27FC236}">
                <a16:creationId xmlns:a16="http://schemas.microsoft.com/office/drawing/2014/main" id="{F4AE42DD-CBC4-0669-9A85-81A01695BC05}"/>
              </a:ext>
            </a:extLst>
          </p:cNvPr>
          <p:cNvSpPr>
            <a:spLocks noGrp="1"/>
          </p:cNvSpPr>
          <p:nvPr>
            <p:ph type="body" sz="quarter" idx="16" hasCustomPrompt="1"/>
          </p:nvPr>
        </p:nvSpPr>
        <p:spPr>
          <a:xfrm>
            <a:off x="188007" y="3945577"/>
            <a:ext cx="4725826" cy="1389888"/>
          </a:xfrm>
          <a:prstGeom prst="rect">
            <a:avLst/>
          </a:prstGeom>
        </p:spPr>
        <p:txBody>
          <a:bodyPr>
            <a:noAutofit/>
          </a:bodyPr>
          <a:lstStyle>
            <a:lvl1pPr>
              <a:defRPr sz="1800">
                <a:solidFill>
                  <a:schemeClr val="tx1"/>
                </a:solidFill>
                <a:latin typeface="+mn-lt"/>
              </a:defRPr>
            </a:lvl1pPr>
            <a:lvl2pPr marL="0" indent="0">
              <a:buNone/>
              <a:defRPr/>
            </a:lvl2pPr>
          </a:lstStyle>
          <a:p>
            <a:pPr lvl="0"/>
            <a:r>
              <a:rPr lang="en-US" noProof="0"/>
              <a:t>Presenter Name</a:t>
            </a:r>
          </a:p>
          <a:p>
            <a:pPr lvl="0"/>
            <a:r>
              <a:rPr lang="en-US" noProof="0"/>
              <a:t>Division Name</a:t>
            </a:r>
          </a:p>
          <a:p>
            <a:pPr lvl="0"/>
            <a:r>
              <a:rPr lang="en-US" noProof="0"/>
              <a:t>Date</a:t>
            </a:r>
          </a:p>
        </p:txBody>
      </p:sp>
      <p:sp>
        <p:nvSpPr>
          <p:cNvPr id="8" name="Picture Placeholder 7">
            <a:extLst>
              <a:ext uri="{FF2B5EF4-FFF2-40B4-BE49-F238E27FC236}">
                <a16:creationId xmlns:a16="http://schemas.microsoft.com/office/drawing/2014/main" id="{9E093317-E5CB-E52A-8D09-DF70C09F52F9}"/>
              </a:ext>
            </a:extLst>
          </p:cNvPr>
          <p:cNvSpPr>
            <a:spLocks noGrp="1"/>
          </p:cNvSpPr>
          <p:nvPr>
            <p:ph type="pic" sz="quarter" idx="31"/>
          </p:nvPr>
        </p:nvSpPr>
        <p:spPr>
          <a:xfrm>
            <a:off x="6413237" y="0"/>
            <a:ext cx="5778763" cy="6866708"/>
          </a:xfrm>
          <a:custGeom>
            <a:avLst/>
            <a:gdLst>
              <a:gd name="connsiteX0" fmla="*/ 0 w 7461109"/>
              <a:gd name="connsiteY0" fmla="*/ 6858000 h 6858000"/>
              <a:gd name="connsiteX1" fmla="*/ 1714500 w 7461109"/>
              <a:gd name="connsiteY1" fmla="*/ 0 h 6858000"/>
              <a:gd name="connsiteX2" fmla="*/ 7461109 w 7461109"/>
              <a:gd name="connsiteY2" fmla="*/ 0 h 6858000"/>
              <a:gd name="connsiteX3" fmla="*/ 5746609 w 7461109"/>
              <a:gd name="connsiteY3" fmla="*/ 6858000 h 6858000"/>
              <a:gd name="connsiteX4" fmla="*/ 0 w 7461109"/>
              <a:gd name="connsiteY4" fmla="*/ 6858000 h 6858000"/>
              <a:gd name="connsiteX0" fmla="*/ 0 w 7462197"/>
              <a:gd name="connsiteY0" fmla="*/ 6858000 h 6858000"/>
              <a:gd name="connsiteX1" fmla="*/ 1714500 w 7462197"/>
              <a:gd name="connsiteY1" fmla="*/ 0 h 6858000"/>
              <a:gd name="connsiteX2" fmla="*/ 7461109 w 7462197"/>
              <a:gd name="connsiteY2" fmla="*/ 0 h 6858000"/>
              <a:gd name="connsiteX3" fmla="*/ 7462197 w 7462197"/>
              <a:gd name="connsiteY3" fmla="*/ 6858000 h 6858000"/>
              <a:gd name="connsiteX4" fmla="*/ 0 w 7462197"/>
              <a:gd name="connsiteY4" fmla="*/ 6858000 h 6858000"/>
              <a:gd name="connsiteX0" fmla="*/ 0 w 7462197"/>
              <a:gd name="connsiteY0" fmla="*/ 6858000 h 6858000"/>
              <a:gd name="connsiteX1" fmla="*/ 2428603 w 7462197"/>
              <a:gd name="connsiteY1" fmla="*/ 0 h 6858000"/>
              <a:gd name="connsiteX2" fmla="*/ 7461109 w 7462197"/>
              <a:gd name="connsiteY2" fmla="*/ 0 h 6858000"/>
              <a:gd name="connsiteX3" fmla="*/ 7462197 w 7462197"/>
              <a:gd name="connsiteY3" fmla="*/ 6858000 h 6858000"/>
              <a:gd name="connsiteX4" fmla="*/ 0 w 7462197"/>
              <a:gd name="connsiteY4" fmla="*/ 6858000 h 6858000"/>
              <a:gd name="connsiteX0" fmla="*/ 0 w 6452002"/>
              <a:gd name="connsiteY0" fmla="*/ 6866708 h 6866708"/>
              <a:gd name="connsiteX1" fmla="*/ 1418408 w 6452002"/>
              <a:gd name="connsiteY1" fmla="*/ 0 h 6866708"/>
              <a:gd name="connsiteX2" fmla="*/ 6450914 w 6452002"/>
              <a:gd name="connsiteY2" fmla="*/ 0 h 6866708"/>
              <a:gd name="connsiteX3" fmla="*/ 6452002 w 6452002"/>
              <a:gd name="connsiteY3" fmla="*/ 6858000 h 6866708"/>
              <a:gd name="connsiteX4" fmla="*/ 0 w 6452002"/>
              <a:gd name="connsiteY4" fmla="*/ 6866708 h 6866708"/>
              <a:gd name="connsiteX0" fmla="*/ 0 w 6452002"/>
              <a:gd name="connsiteY0" fmla="*/ 6866708 h 6866708"/>
              <a:gd name="connsiteX1" fmla="*/ 2855323 w 6452002"/>
              <a:gd name="connsiteY1" fmla="*/ 0 h 6866708"/>
              <a:gd name="connsiteX2" fmla="*/ 6450914 w 6452002"/>
              <a:gd name="connsiteY2" fmla="*/ 0 h 6866708"/>
              <a:gd name="connsiteX3" fmla="*/ 6452002 w 6452002"/>
              <a:gd name="connsiteY3" fmla="*/ 6858000 h 6866708"/>
              <a:gd name="connsiteX4" fmla="*/ 0 w 6452002"/>
              <a:gd name="connsiteY4" fmla="*/ 6866708 h 6866708"/>
              <a:gd name="connsiteX0" fmla="*/ 0 w 5778763"/>
              <a:gd name="connsiteY0" fmla="*/ 6866708 h 6866708"/>
              <a:gd name="connsiteX1" fmla="*/ 2182084 w 5778763"/>
              <a:gd name="connsiteY1" fmla="*/ 0 h 6866708"/>
              <a:gd name="connsiteX2" fmla="*/ 5777675 w 5778763"/>
              <a:gd name="connsiteY2" fmla="*/ 0 h 6866708"/>
              <a:gd name="connsiteX3" fmla="*/ 5778763 w 5778763"/>
              <a:gd name="connsiteY3" fmla="*/ 6858000 h 6866708"/>
              <a:gd name="connsiteX4" fmla="*/ 0 w 5778763"/>
              <a:gd name="connsiteY4" fmla="*/ 6866708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763" h="6866708">
                <a:moveTo>
                  <a:pt x="0" y="6866708"/>
                </a:moveTo>
                <a:lnTo>
                  <a:pt x="2182084" y="0"/>
                </a:lnTo>
                <a:lnTo>
                  <a:pt x="5777675" y="0"/>
                </a:lnTo>
                <a:cubicBezTo>
                  <a:pt x="5778038" y="2286000"/>
                  <a:pt x="5778400" y="4572000"/>
                  <a:pt x="5778763" y="6858000"/>
                </a:cubicBezTo>
                <a:lnTo>
                  <a:pt x="0" y="6866708"/>
                </a:lnTo>
                <a:close/>
              </a:path>
            </a:pathLst>
          </a:custGeom>
        </p:spPr>
        <p:txBody>
          <a:bodyPr anchor="ctr"/>
          <a:lstStyle>
            <a:lvl1pPr algn="ctr">
              <a:defRPr/>
            </a:lvl1pPr>
          </a:lstStyle>
          <a:p>
            <a:r>
              <a:rPr lang="en-US" dirty="0"/>
              <a:t>Click icon to add picture</a:t>
            </a:r>
          </a:p>
        </p:txBody>
      </p:sp>
      <p:grpSp>
        <p:nvGrpSpPr>
          <p:cNvPr id="30" name="Group 29">
            <a:extLst>
              <a:ext uri="{FF2B5EF4-FFF2-40B4-BE49-F238E27FC236}">
                <a16:creationId xmlns:a16="http://schemas.microsoft.com/office/drawing/2014/main" id="{C9DD3E8D-6974-710C-77A6-FEB9B429F1B6}"/>
              </a:ext>
              <a:ext uri="{C183D7F6-B498-43B3-948B-1728B52AA6E4}">
                <adec:decorative xmlns:adec="http://schemas.microsoft.com/office/drawing/2017/decorative" val="1"/>
              </a:ext>
            </a:extLst>
          </p:cNvPr>
          <p:cNvGrpSpPr/>
          <p:nvPr/>
        </p:nvGrpSpPr>
        <p:grpSpPr>
          <a:xfrm>
            <a:off x="69672" y="69672"/>
            <a:ext cx="1630776" cy="600891"/>
            <a:chOff x="8528896" y="204996"/>
            <a:chExt cx="1305805" cy="481149"/>
          </a:xfrm>
        </p:grpSpPr>
        <p:pic>
          <p:nvPicPr>
            <p:cNvPr id="31" name="Picture 30" descr="A picture containing logo&#10;&#10;Description automatically generated">
              <a:extLst>
                <a:ext uri="{FF2B5EF4-FFF2-40B4-BE49-F238E27FC236}">
                  <a16:creationId xmlns:a16="http://schemas.microsoft.com/office/drawing/2014/main" id="{894632DB-C9CF-BD5A-B89A-2FD0818E850E}"/>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255821" y="204996"/>
              <a:ext cx="578880" cy="481149"/>
            </a:xfrm>
            <a:prstGeom prst="rect">
              <a:avLst/>
            </a:prstGeom>
          </p:spPr>
        </p:pic>
        <p:pic>
          <p:nvPicPr>
            <p:cNvPr id="32" name="Picture 2" descr="Logo, Seal and Symbol Policies | HHS.gov">
              <a:extLst>
                <a:ext uri="{FF2B5EF4-FFF2-40B4-BE49-F238E27FC236}">
                  <a16:creationId xmlns:a16="http://schemas.microsoft.com/office/drawing/2014/main" id="{A9196BEB-FAEA-B798-90A4-06DB90B5E4E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28896" y="204996"/>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D1E9576D-BEF5-7947-33B6-9434FC6A038A}"/>
                </a:ext>
              </a:extLst>
            </p:cNvPr>
            <p:cNvCxnSpPr/>
            <p:nvPr/>
          </p:nvCxnSpPr>
          <p:spPr>
            <a:xfrm>
              <a:off x="9135292" y="227148"/>
              <a:ext cx="0" cy="445429"/>
            </a:xfrm>
            <a:prstGeom prst="line">
              <a:avLst/>
            </a:prstGeom>
            <a:ln w="19050"/>
          </p:spPr>
          <p:style>
            <a:lnRef idx="1">
              <a:schemeClr val="accent2"/>
            </a:lnRef>
            <a:fillRef idx="0">
              <a:schemeClr val="accent2"/>
            </a:fillRef>
            <a:effectRef idx="0">
              <a:schemeClr val="accent2"/>
            </a:effectRef>
            <a:fontRef idx="minor">
              <a:schemeClr val="tx1"/>
            </a:fontRef>
          </p:style>
        </p:cxnSp>
      </p:grpSp>
      <p:grpSp>
        <p:nvGrpSpPr>
          <p:cNvPr id="68" name="Group 67">
            <a:extLst>
              <a:ext uri="{FF2B5EF4-FFF2-40B4-BE49-F238E27FC236}">
                <a16:creationId xmlns:a16="http://schemas.microsoft.com/office/drawing/2014/main" id="{66C51D8D-70F4-EC57-4CB8-B3B9B9637F17}"/>
              </a:ext>
              <a:ext uri="{C183D7F6-B498-43B3-948B-1728B52AA6E4}">
                <adec:decorative xmlns:adec="http://schemas.microsoft.com/office/drawing/2017/decorative" val="1"/>
              </a:ext>
            </a:extLst>
          </p:cNvPr>
          <p:cNvGrpSpPr/>
          <p:nvPr/>
        </p:nvGrpSpPr>
        <p:grpSpPr>
          <a:xfrm>
            <a:off x="5750036" y="-260245"/>
            <a:ext cx="1745932" cy="7388209"/>
            <a:chOff x="5750036" y="-260245"/>
            <a:chExt cx="1745932" cy="7388209"/>
          </a:xfrm>
        </p:grpSpPr>
        <p:sp>
          <p:nvSpPr>
            <p:cNvPr id="67" name="Freeform: Shape 66">
              <a:extLst>
                <a:ext uri="{FF2B5EF4-FFF2-40B4-BE49-F238E27FC236}">
                  <a16:creationId xmlns:a16="http://schemas.microsoft.com/office/drawing/2014/main" id="{4A9941A4-E1A4-AF21-E383-F0DE58C1F05B}"/>
                </a:ext>
              </a:extLst>
            </p:cNvPr>
            <p:cNvSpPr/>
            <p:nvPr/>
          </p:nvSpPr>
          <p:spPr>
            <a:xfrm rot="1054934">
              <a:off x="6915507" y="-260244"/>
              <a:ext cx="580461" cy="7388207"/>
            </a:xfrm>
            <a:custGeom>
              <a:avLst/>
              <a:gdLst>
                <a:gd name="connsiteX0" fmla="*/ 0 w 580461"/>
                <a:gd name="connsiteY0" fmla="*/ 183934 h 7388207"/>
                <a:gd name="connsiteX1" fmla="*/ 580460 w 580461"/>
                <a:gd name="connsiteY1" fmla="*/ 0 h 7388207"/>
                <a:gd name="connsiteX2" fmla="*/ 580461 w 580461"/>
                <a:gd name="connsiteY2" fmla="*/ 7204272 h 7388207"/>
                <a:gd name="connsiteX3" fmla="*/ 0 w 580461"/>
                <a:gd name="connsiteY3" fmla="*/ 7388207 h 7388207"/>
              </a:gdLst>
              <a:ahLst/>
              <a:cxnLst>
                <a:cxn ang="0">
                  <a:pos x="connsiteX0" y="connsiteY0"/>
                </a:cxn>
                <a:cxn ang="0">
                  <a:pos x="connsiteX1" y="connsiteY1"/>
                </a:cxn>
                <a:cxn ang="0">
                  <a:pos x="connsiteX2" y="connsiteY2"/>
                </a:cxn>
                <a:cxn ang="0">
                  <a:pos x="connsiteX3" y="connsiteY3"/>
                </a:cxn>
              </a:cxnLst>
              <a:rect l="l" t="t" r="r" b="b"/>
              <a:pathLst>
                <a:path w="580461" h="7388207">
                  <a:moveTo>
                    <a:pt x="0" y="183934"/>
                  </a:moveTo>
                  <a:lnTo>
                    <a:pt x="580460" y="0"/>
                  </a:lnTo>
                  <a:lnTo>
                    <a:pt x="580461" y="7204272"/>
                  </a:lnTo>
                  <a:lnTo>
                    <a:pt x="0" y="7388207"/>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4" name="Freeform: Shape 63">
              <a:extLst>
                <a:ext uri="{FF2B5EF4-FFF2-40B4-BE49-F238E27FC236}">
                  <a16:creationId xmlns:a16="http://schemas.microsoft.com/office/drawing/2014/main" id="{1F1B3597-1F0E-0F60-1FB8-23E04A13EB03}"/>
                </a:ext>
              </a:extLst>
            </p:cNvPr>
            <p:cNvSpPr/>
            <p:nvPr/>
          </p:nvSpPr>
          <p:spPr>
            <a:xfrm rot="1054934">
              <a:off x="6333017" y="-260244"/>
              <a:ext cx="580461" cy="7388208"/>
            </a:xfrm>
            <a:custGeom>
              <a:avLst/>
              <a:gdLst>
                <a:gd name="connsiteX0" fmla="*/ 0 w 580461"/>
                <a:gd name="connsiteY0" fmla="*/ 183935 h 7388208"/>
                <a:gd name="connsiteX1" fmla="*/ 580461 w 580461"/>
                <a:gd name="connsiteY1" fmla="*/ 0 h 7388208"/>
                <a:gd name="connsiteX2" fmla="*/ 580461 w 580461"/>
                <a:gd name="connsiteY2" fmla="*/ 7204273 h 7388208"/>
                <a:gd name="connsiteX3" fmla="*/ 0 w 580461"/>
                <a:gd name="connsiteY3" fmla="*/ 7388208 h 7388208"/>
              </a:gdLst>
              <a:ahLst/>
              <a:cxnLst>
                <a:cxn ang="0">
                  <a:pos x="connsiteX0" y="connsiteY0"/>
                </a:cxn>
                <a:cxn ang="0">
                  <a:pos x="connsiteX1" y="connsiteY1"/>
                </a:cxn>
                <a:cxn ang="0">
                  <a:pos x="connsiteX2" y="connsiteY2"/>
                </a:cxn>
                <a:cxn ang="0">
                  <a:pos x="connsiteX3" y="connsiteY3"/>
                </a:cxn>
              </a:cxnLst>
              <a:rect l="l" t="t" r="r" b="b"/>
              <a:pathLst>
                <a:path w="580461" h="7388208">
                  <a:moveTo>
                    <a:pt x="0" y="183935"/>
                  </a:moveTo>
                  <a:lnTo>
                    <a:pt x="580461" y="0"/>
                  </a:lnTo>
                  <a:lnTo>
                    <a:pt x="580461" y="7204273"/>
                  </a:lnTo>
                  <a:lnTo>
                    <a:pt x="0" y="7388208"/>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 name="Freeform: Shape 60">
              <a:extLst>
                <a:ext uri="{FF2B5EF4-FFF2-40B4-BE49-F238E27FC236}">
                  <a16:creationId xmlns:a16="http://schemas.microsoft.com/office/drawing/2014/main" id="{CF81975F-60C7-AEBC-DC8A-351E48A43435}"/>
                </a:ext>
              </a:extLst>
            </p:cNvPr>
            <p:cNvSpPr/>
            <p:nvPr/>
          </p:nvSpPr>
          <p:spPr>
            <a:xfrm rot="1054934">
              <a:off x="5750036" y="-260245"/>
              <a:ext cx="580461" cy="7388208"/>
            </a:xfrm>
            <a:custGeom>
              <a:avLst/>
              <a:gdLst>
                <a:gd name="connsiteX0" fmla="*/ 0 w 580461"/>
                <a:gd name="connsiteY0" fmla="*/ 183935 h 7388208"/>
                <a:gd name="connsiteX1" fmla="*/ 580461 w 580461"/>
                <a:gd name="connsiteY1" fmla="*/ 0 h 7388208"/>
                <a:gd name="connsiteX2" fmla="*/ 580461 w 580461"/>
                <a:gd name="connsiteY2" fmla="*/ 7204273 h 7388208"/>
                <a:gd name="connsiteX3" fmla="*/ 0 w 580461"/>
                <a:gd name="connsiteY3" fmla="*/ 7388208 h 7388208"/>
              </a:gdLst>
              <a:ahLst/>
              <a:cxnLst>
                <a:cxn ang="0">
                  <a:pos x="connsiteX0" y="connsiteY0"/>
                </a:cxn>
                <a:cxn ang="0">
                  <a:pos x="connsiteX1" y="connsiteY1"/>
                </a:cxn>
                <a:cxn ang="0">
                  <a:pos x="connsiteX2" y="connsiteY2"/>
                </a:cxn>
                <a:cxn ang="0">
                  <a:pos x="connsiteX3" y="connsiteY3"/>
                </a:cxn>
              </a:cxnLst>
              <a:rect l="l" t="t" r="r" b="b"/>
              <a:pathLst>
                <a:path w="580461" h="7388208">
                  <a:moveTo>
                    <a:pt x="0" y="183935"/>
                  </a:moveTo>
                  <a:lnTo>
                    <a:pt x="580461" y="0"/>
                  </a:lnTo>
                  <a:lnTo>
                    <a:pt x="580461" y="7204273"/>
                  </a:lnTo>
                  <a:lnTo>
                    <a:pt x="0" y="738820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4" name="Group 53">
            <a:extLst>
              <a:ext uri="{FF2B5EF4-FFF2-40B4-BE49-F238E27FC236}">
                <a16:creationId xmlns:a16="http://schemas.microsoft.com/office/drawing/2014/main" id="{857BC03E-B3B7-4C99-56C4-2BF579A0A23C}"/>
              </a:ext>
              <a:ext uri="{C183D7F6-B498-43B3-948B-1728B52AA6E4}">
                <adec:decorative xmlns:adec="http://schemas.microsoft.com/office/drawing/2017/decorative" val="1"/>
              </a:ext>
            </a:extLst>
          </p:cNvPr>
          <p:cNvGrpSpPr/>
          <p:nvPr/>
        </p:nvGrpSpPr>
        <p:grpSpPr>
          <a:xfrm>
            <a:off x="0" y="2016108"/>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55" name="Rectangle: Rounded Corners 54">
              <a:extLst>
                <a:ext uri="{FF2B5EF4-FFF2-40B4-BE49-F238E27FC236}">
                  <a16:creationId xmlns:a16="http://schemas.microsoft.com/office/drawing/2014/main" id="{FEDC7733-F60D-39C2-2EF2-982349767BB6}"/>
                </a:ext>
              </a:extLst>
            </p:cNvPr>
            <p:cNvSpPr/>
            <p:nvPr/>
          </p:nvSpPr>
          <p:spPr>
            <a:xfrm>
              <a:off x="838200" y="469891"/>
              <a:ext cx="929640"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Rounded Corners 55">
              <a:extLst>
                <a:ext uri="{FF2B5EF4-FFF2-40B4-BE49-F238E27FC236}">
                  <a16:creationId xmlns:a16="http://schemas.microsoft.com/office/drawing/2014/main" id="{30E4CDA5-2525-53FE-A318-0ABE48079C42}"/>
                </a:ext>
              </a:extLst>
            </p:cNvPr>
            <p:cNvSpPr/>
            <p:nvPr/>
          </p:nvSpPr>
          <p:spPr>
            <a:xfrm>
              <a:off x="1861457" y="469891"/>
              <a:ext cx="481149"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Rounded Corners 56">
              <a:extLst>
                <a:ext uri="{FF2B5EF4-FFF2-40B4-BE49-F238E27FC236}">
                  <a16:creationId xmlns:a16="http://schemas.microsoft.com/office/drawing/2014/main" id="{89E9E962-741A-1B1F-FFDB-9EF7C6878C15}"/>
                </a:ext>
              </a:extLst>
            </p:cNvPr>
            <p:cNvSpPr/>
            <p:nvPr/>
          </p:nvSpPr>
          <p:spPr>
            <a:xfrm>
              <a:off x="2436224" y="469891"/>
              <a:ext cx="315686"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57550993"/>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68EA-F38C-7428-9648-B439A0EFDF74}"/>
              </a:ext>
            </a:extLst>
          </p:cNvPr>
          <p:cNvSpPr>
            <a:spLocks noGrp="1"/>
          </p:cNvSpPr>
          <p:nvPr>
            <p:ph type="title"/>
          </p:nvPr>
        </p:nvSpPr>
        <p:spPr>
          <a:xfrm>
            <a:off x="826982" y="2487385"/>
            <a:ext cx="5430397" cy="1467998"/>
          </a:xfrm>
        </p:spPr>
        <p:txBody>
          <a:bodyPr>
            <a:noAutofit/>
          </a:bodyPr>
          <a:lstStyle>
            <a:lvl1pPr>
              <a:defRPr sz="4400"/>
            </a:lvl1pPr>
          </a:lstStyle>
          <a:p>
            <a:r>
              <a:rPr lang="en-US"/>
              <a:t>Click to edit Master title style</a:t>
            </a:r>
          </a:p>
        </p:txBody>
      </p:sp>
      <p:grpSp>
        <p:nvGrpSpPr>
          <p:cNvPr id="10" name="Group 9">
            <a:extLst>
              <a:ext uri="{FF2B5EF4-FFF2-40B4-BE49-F238E27FC236}">
                <a16:creationId xmlns:a16="http://schemas.microsoft.com/office/drawing/2014/main" id="{351A7D80-783D-47FC-0CEC-23F5CA00ACCA}"/>
              </a:ext>
              <a:ext uri="{C183D7F6-B498-43B3-948B-1728B52AA6E4}">
                <adec:decorative xmlns:adec="http://schemas.microsoft.com/office/drawing/2017/decorative" val="1"/>
              </a:ext>
            </a:extLst>
          </p:cNvPr>
          <p:cNvGrpSpPr/>
          <p:nvPr/>
        </p:nvGrpSpPr>
        <p:grpSpPr>
          <a:xfrm>
            <a:off x="826982" y="1953406"/>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11" name="Rectangle: Rounded Corners 10">
              <a:extLst>
                <a:ext uri="{FF2B5EF4-FFF2-40B4-BE49-F238E27FC236}">
                  <a16:creationId xmlns:a16="http://schemas.microsoft.com/office/drawing/2014/main" id="{1F2CACAC-195D-C18C-EB69-C48BE1CBA8A3}"/>
                </a:ext>
              </a:extLst>
            </p:cNvPr>
            <p:cNvSpPr/>
            <p:nvPr/>
          </p:nvSpPr>
          <p:spPr>
            <a:xfrm>
              <a:off x="838200" y="469891"/>
              <a:ext cx="929640"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9946C22F-3607-11A0-90A8-8DD361544651}"/>
                </a:ext>
              </a:extLst>
            </p:cNvPr>
            <p:cNvSpPr/>
            <p:nvPr/>
          </p:nvSpPr>
          <p:spPr>
            <a:xfrm>
              <a:off x="1861457" y="469891"/>
              <a:ext cx="481149"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C90E3F2E-9070-9A8B-63C2-CCE6B5080AA5}"/>
                </a:ext>
              </a:extLst>
            </p:cNvPr>
            <p:cNvSpPr/>
            <p:nvPr/>
          </p:nvSpPr>
          <p:spPr>
            <a:xfrm>
              <a:off x="2436224" y="469891"/>
              <a:ext cx="315686"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 Placeholder 37">
            <a:extLst>
              <a:ext uri="{FF2B5EF4-FFF2-40B4-BE49-F238E27FC236}">
                <a16:creationId xmlns:a16="http://schemas.microsoft.com/office/drawing/2014/main" id="{86357666-5F2C-BC4C-4960-1DD2901FB4B0}"/>
              </a:ext>
            </a:extLst>
          </p:cNvPr>
          <p:cNvSpPr>
            <a:spLocks noGrp="1"/>
          </p:cNvSpPr>
          <p:nvPr>
            <p:ph type="body" sz="quarter" idx="16" hasCustomPrompt="1"/>
          </p:nvPr>
        </p:nvSpPr>
        <p:spPr>
          <a:xfrm>
            <a:off x="826982" y="4098600"/>
            <a:ext cx="5430397" cy="1389888"/>
          </a:xfrm>
          <a:prstGeom prst="rect">
            <a:avLst/>
          </a:prstGeom>
        </p:spPr>
        <p:txBody>
          <a:bodyPr>
            <a:noAutofit/>
          </a:bodyPr>
          <a:lstStyle>
            <a:lvl1pPr>
              <a:defRPr sz="1400">
                <a:solidFill>
                  <a:schemeClr val="tx1"/>
                </a:solidFill>
                <a:latin typeface="+mn-lt"/>
              </a:defRPr>
            </a:lvl1pPr>
            <a:lvl2pPr marL="0" indent="0">
              <a:buNone/>
              <a:defRPr/>
            </a:lvl2pPr>
          </a:lstStyle>
          <a:p>
            <a:pPr lvl="0"/>
            <a:r>
              <a:rPr lang="en-US" noProof="0"/>
              <a:t>Presenter Name</a:t>
            </a:r>
          </a:p>
          <a:p>
            <a:pPr lvl="0"/>
            <a:r>
              <a:rPr lang="en-US" noProof="0"/>
              <a:t>Division Name</a:t>
            </a:r>
          </a:p>
          <a:p>
            <a:pPr lvl="0"/>
            <a:r>
              <a:rPr lang="en-US" noProof="0"/>
              <a:t>Date</a:t>
            </a:r>
          </a:p>
        </p:txBody>
      </p:sp>
      <p:grpSp>
        <p:nvGrpSpPr>
          <p:cNvPr id="26" name="Group 25">
            <a:extLst>
              <a:ext uri="{FF2B5EF4-FFF2-40B4-BE49-F238E27FC236}">
                <a16:creationId xmlns:a16="http://schemas.microsoft.com/office/drawing/2014/main" id="{021C9430-8A5A-A395-67D4-7641E2127845}"/>
              </a:ext>
              <a:ext uri="{C183D7F6-B498-43B3-948B-1728B52AA6E4}">
                <adec:decorative xmlns:adec="http://schemas.microsoft.com/office/drawing/2017/decorative" val="1"/>
              </a:ext>
            </a:extLst>
          </p:cNvPr>
          <p:cNvGrpSpPr/>
          <p:nvPr/>
        </p:nvGrpSpPr>
        <p:grpSpPr>
          <a:xfrm>
            <a:off x="75568" y="69672"/>
            <a:ext cx="1624883" cy="600891"/>
            <a:chOff x="8533615" y="204996"/>
            <a:chExt cx="1301086" cy="481149"/>
          </a:xfrm>
        </p:grpSpPr>
        <p:pic>
          <p:nvPicPr>
            <p:cNvPr id="27" name="Picture 26" descr="A picture containing logo&#10;&#10;Description automatically generated">
              <a:extLst>
                <a:ext uri="{FF2B5EF4-FFF2-40B4-BE49-F238E27FC236}">
                  <a16:creationId xmlns:a16="http://schemas.microsoft.com/office/drawing/2014/main" id="{99F6579D-79F7-95CB-14B5-069D06AF689F}"/>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255821" y="204996"/>
              <a:ext cx="578880" cy="481149"/>
            </a:xfrm>
            <a:prstGeom prst="rect">
              <a:avLst/>
            </a:prstGeom>
          </p:spPr>
        </p:pic>
        <p:pic>
          <p:nvPicPr>
            <p:cNvPr id="28" name="Picture 2" descr="Logo, Seal and Symbol Policies | HHS.gov">
              <a:extLst>
                <a:ext uri="{FF2B5EF4-FFF2-40B4-BE49-F238E27FC236}">
                  <a16:creationId xmlns:a16="http://schemas.microsoft.com/office/drawing/2014/main" id="{3C1E1A53-8BC2-2207-306A-F3F80FBD3AA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33615" y="204996"/>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1869885C-0F09-AABA-69CE-B0BA1D67E000}"/>
                </a:ext>
              </a:extLst>
            </p:cNvPr>
            <p:cNvCxnSpPr/>
            <p:nvPr/>
          </p:nvCxnSpPr>
          <p:spPr>
            <a:xfrm>
              <a:off x="9135292" y="227148"/>
              <a:ext cx="0" cy="445429"/>
            </a:xfrm>
            <a:prstGeom prst="line">
              <a:avLst/>
            </a:prstGeom>
            <a:ln w="19050"/>
          </p:spPr>
          <p:style>
            <a:lnRef idx="1">
              <a:schemeClr val="accent2"/>
            </a:lnRef>
            <a:fillRef idx="0">
              <a:schemeClr val="accent2"/>
            </a:fillRef>
            <a:effectRef idx="0">
              <a:schemeClr val="accent2"/>
            </a:effectRef>
            <a:fontRef idx="minor">
              <a:schemeClr val="tx1"/>
            </a:fontRef>
          </p:style>
        </p:cxnSp>
      </p:grpSp>
      <p:sp>
        <p:nvSpPr>
          <p:cNvPr id="35" name="Picture Placeholder 34">
            <a:extLst>
              <a:ext uri="{FF2B5EF4-FFF2-40B4-BE49-F238E27FC236}">
                <a16:creationId xmlns:a16="http://schemas.microsoft.com/office/drawing/2014/main" id="{40FDDB54-915C-6348-F791-D6B307188D94}"/>
              </a:ext>
              <a:ext uri="{C183D7F6-B498-43B3-948B-1728B52AA6E4}">
                <adec:decorative xmlns:adec="http://schemas.microsoft.com/office/drawing/2017/decorative" val="1"/>
              </a:ext>
            </a:extLst>
          </p:cNvPr>
          <p:cNvSpPr>
            <a:spLocks noGrp="1"/>
          </p:cNvSpPr>
          <p:nvPr>
            <p:ph type="pic" sz="quarter" idx="10"/>
          </p:nvPr>
        </p:nvSpPr>
        <p:spPr>
          <a:xfrm flipH="1">
            <a:off x="0" y="-1"/>
            <a:ext cx="12191997" cy="6858001"/>
          </a:xfrm>
          <a:custGeom>
            <a:avLst/>
            <a:gdLst>
              <a:gd name="connsiteX0" fmla="*/ 12191997 w 12191997"/>
              <a:gd name="connsiteY0" fmla="*/ 5739789 h 6858001"/>
              <a:gd name="connsiteX1" fmla="*/ 9252651 w 12191997"/>
              <a:gd name="connsiteY1" fmla="*/ 5739789 h 6858001"/>
              <a:gd name="connsiteX2" fmla="*/ 11113692 w 12191997"/>
              <a:gd name="connsiteY2" fmla="*/ 6858001 h 6858001"/>
              <a:gd name="connsiteX3" fmla="*/ 12191997 w 12191997"/>
              <a:gd name="connsiteY3" fmla="*/ 6858001 h 6858001"/>
              <a:gd name="connsiteX4" fmla="*/ 0 w 12191997"/>
              <a:gd name="connsiteY4" fmla="*/ 3455992 h 6858001"/>
              <a:gd name="connsiteX5" fmla="*/ 0 w 12191997"/>
              <a:gd name="connsiteY5" fmla="*/ 6858001 h 6858001"/>
              <a:gd name="connsiteX6" fmla="*/ 5661970 w 12191997"/>
              <a:gd name="connsiteY6" fmla="*/ 6858001 h 6858001"/>
              <a:gd name="connsiteX7" fmla="*/ 0 w 12191997"/>
              <a:gd name="connsiteY7" fmla="*/ 337919 h 6858001"/>
              <a:gd name="connsiteX8" fmla="*/ 0 w 12191997"/>
              <a:gd name="connsiteY8" fmla="*/ 3298384 h 6858001"/>
              <a:gd name="connsiteX9" fmla="*/ 5924280 w 12191997"/>
              <a:gd name="connsiteY9" fmla="*/ 6858001 h 6858001"/>
              <a:gd name="connsiteX10" fmla="*/ 10851384 w 12191997"/>
              <a:gd name="connsiteY10" fmla="*/ 6858001 h 6858001"/>
              <a:gd name="connsiteX11" fmla="*/ 8990342 w 12191997"/>
              <a:gd name="connsiteY11" fmla="*/ 5739789 h 6858001"/>
              <a:gd name="connsiteX12" fmla="*/ 6745253 w 12191997"/>
              <a:gd name="connsiteY12" fmla="*/ 5739789 h 6858001"/>
              <a:gd name="connsiteX13" fmla="*/ 6745253 w 12191997"/>
              <a:gd name="connsiteY13" fmla="*/ 5728772 h 6858001"/>
              <a:gd name="connsiteX14" fmla="*/ 5185269 w 12191997"/>
              <a:gd name="connsiteY14" fmla="*/ 5728772 h 6858001"/>
              <a:gd name="connsiteX15" fmla="*/ 5185269 w 12191997"/>
              <a:gd name="connsiteY15" fmla="*/ 3453502 h 6858001"/>
              <a:gd name="connsiteX16" fmla="*/ 3052246 w 12191997"/>
              <a:gd name="connsiteY16" fmla="*/ 0 h 6858001"/>
              <a:gd name="connsiteX17" fmla="*/ 0 w 12191997"/>
              <a:gd name="connsiteY17" fmla="*/ 0 h 6858001"/>
              <a:gd name="connsiteX18" fmla="*/ 0 w 12191997"/>
              <a:gd name="connsiteY18" fmla="*/ 180310 h 6858001"/>
              <a:gd name="connsiteX19" fmla="*/ 5185269 w 12191997"/>
              <a:gd name="connsiteY19" fmla="*/ 3295893 h 6858001"/>
              <a:gd name="connsiteX20" fmla="*/ 5185269 w 12191997"/>
              <a:gd name="connsiteY20" fmla="*/ 2204632 h 6858001"/>
              <a:gd name="connsiteX21" fmla="*/ 6745253 w 12191997"/>
              <a:gd name="connsiteY21" fmla="*/ 2204632 h 6858001"/>
              <a:gd name="connsiteX22" fmla="*/ 6745253 w 12191997"/>
              <a:gd name="connsiteY22" fmla="*/ 220071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7" h="6858001">
                <a:moveTo>
                  <a:pt x="12191997" y="5739789"/>
                </a:moveTo>
                <a:lnTo>
                  <a:pt x="9252651" y="5739789"/>
                </a:lnTo>
                <a:lnTo>
                  <a:pt x="11113692" y="6858001"/>
                </a:lnTo>
                <a:lnTo>
                  <a:pt x="12191997" y="6858001"/>
                </a:lnTo>
                <a:close/>
                <a:moveTo>
                  <a:pt x="0" y="3455992"/>
                </a:moveTo>
                <a:lnTo>
                  <a:pt x="0" y="6858001"/>
                </a:lnTo>
                <a:lnTo>
                  <a:pt x="5661970" y="6858001"/>
                </a:lnTo>
                <a:close/>
                <a:moveTo>
                  <a:pt x="0" y="337919"/>
                </a:moveTo>
                <a:lnTo>
                  <a:pt x="0" y="3298384"/>
                </a:lnTo>
                <a:lnTo>
                  <a:pt x="5924280" y="6858001"/>
                </a:lnTo>
                <a:lnTo>
                  <a:pt x="10851384" y="6858001"/>
                </a:lnTo>
                <a:lnTo>
                  <a:pt x="8990342" y="5739789"/>
                </a:lnTo>
                <a:lnTo>
                  <a:pt x="6745253" y="5739789"/>
                </a:lnTo>
                <a:lnTo>
                  <a:pt x="6745253" y="5728772"/>
                </a:lnTo>
                <a:lnTo>
                  <a:pt x="5185269" y="5728772"/>
                </a:lnTo>
                <a:lnTo>
                  <a:pt x="5185269" y="3453502"/>
                </a:lnTo>
                <a:close/>
                <a:moveTo>
                  <a:pt x="3052246" y="0"/>
                </a:moveTo>
                <a:lnTo>
                  <a:pt x="0" y="0"/>
                </a:lnTo>
                <a:lnTo>
                  <a:pt x="0" y="180310"/>
                </a:lnTo>
                <a:lnTo>
                  <a:pt x="5185269" y="3295893"/>
                </a:lnTo>
                <a:lnTo>
                  <a:pt x="5185269" y="2204632"/>
                </a:lnTo>
                <a:lnTo>
                  <a:pt x="6745253" y="2204632"/>
                </a:lnTo>
                <a:lnTo>
                  <a:pt x="6745253" y="2200714"/>
                </a:lnTo>
                <a:close/>
              </a:path>
            </a:pathLst>
          </a:custGeom>
        </p:spPr>
        <p:txBody>
          <a:bodyPr wrap="square" anchor="b">
            <a:noAutofit/>
          </a:bodyPr>
          <a:lstStyle>
            <a:lvl1pPr algn="r">
              <a:defRPr/>
            </a:lvl1pPr>
          </a:lstStyle>
          <a:p>
            <a:r>
              <a:rPr lang="en-US" dirty="0"/>
              <a:t>Click icon to add picture</a:t>
            </a:r>
          </a:p>
        </p:txBody>
      </p:sp>
    </p:spTree>
    <p:extLst>
      <p:ext uri="{BB962C8B-B14F-4D97-AF65-F5344CB8AC3E}">
        <p14:creationId xmlns:p14="http://schemas.microsoft.com/office/powerpoint/2010/main" val="20290671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_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93F91B6-C0D4-F50D-88BA-2865F6D503D8}"/>
              </a:ext>
            </a:extLst>
          </p:cNvPr>
          <p:cNvSpPr>
            <a:spLocks noGrp="1"/>
          </p:cNvSpPr>
          <p:nvPr>
            <p:ph type="pic" sz="quarter" idx="10"/>
          </p:nvPr>
        </p:nvSpPr>
        <p:spPr>
          <a:xfrm>
            <a:off x="2526384" y="0"/>
            <a:ext cx="9665616" cy="6886118"/>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10 w 10000"/>
              <a:gd name="connsiteY0" fmla="*/ 10041 h 10041"/>
              <a:gd name="connsiteX1" fmla="*/ 2000 w 10000"/>
              <a:gd name="connsiteY1" fmla="*/ 0 h 10041"/>
              <a:gd name="connsiteX2" fmla="*/ 10000 w 10000"/>
              <a:gd name="connsiteY2" fmla="*/ 0 h 10041"/>
              <a:gd name="connsiteX3" fmla="*/ 10000 w 10000"/>
              <a:gd name="connsiteY3" fmla="*/ 10000 h 10041"/>
              <a:gd name="connsiteX4" fmla="*/ 0 w 10000"/>
              <a:gd name="connsiteY4" fmla="*/ 10000 h 10041"/>
              <a:gd name="connsiteX5" fmla="*/ 10 w 10000"/>
              <a:gd name="connsiteY5" fmla="*/ 10041 h 10041"/>
              <a:gd name="connsiteX0" fmla="*/ 10 w 10000"/>
              <a:gd name="connsiteY0" fmla="*/ 10041 h 10041"/>
              <a:gd name="connsiteX1" fmla="*/ 5911 w 10000"/>
              <a:gd name="connsiteY1" fmla="*/ 0 h 10041"/>
              <a:gd name="connsiteX2" fmla="*/ 10000 w 10000"/>
              <a:gd name="connsiteY2" fmla="*/ 0 h 10041"/>
              <a:gd name="connsiteX3" fmla="*/ 10000 w 10000"/>
              <a:gd name="connsiteY3" fmla="*/ 10000 h 10041"/>
              <a:gd name="connsiteX4" fmla="*/ 0 w 10000"/>
              <a:gd name="connsiteY4" fmla="*/ 10000 h 10041"/>
              <a:gd name="connsiteX5" fmla="*/ 10 w 10000"/>
              <a:gd name="connsiteY5" fmla="*/ 10041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41">
                <a:moveTo>
                  <a:pt x="10" y="10041"/>
                </a:moveTo>
                <a:lnTo>
                  <a:pt x="5911" y="0"/>
                </a:lnTo>
                <a:lnTo>
                  <a:pt x="10000" y="0"/>
                </a:lnTo>
                <a:lnTo>
                  <a:pt x="10000" y="10000"/>
                </a:lnTo>
                <a:lnTo>
                  <a:pt x="0" y="10000"/>
                </a:lnTo>
                <a:cubicBezTo>
                  <a:pt x="3" y="10014"/>
                  <a:pt x="7" y="10027"/>
                  <a:pt x="10" y="10041"/>
                </a:cubicBezTo>
                <a:close/>
              </a:path>
            </a:pathLst>
          </a:custGeom>
        </p:spPr>
        <p:txBody>
          <a:bodyPr anchor="b"/>
          <a:lstStyle>
            <a:lvl1pPr algn="r">
              <a:defRPr/>
            </a:lvl1pPr>
          </a:lstStyle>
          <a:p>
            <a:r>
              <a:rPr lang="en-US" dirty="0"/>
              <a:t>Click icon to add picture</a:t>
            </a:r>
          </a:p>
        </p:txBody>
      </p:sp>
      <p:sp>
        <p:nvSpPr>
          <p:cNvPr id="2" name="Title 1">
            <a:extLst>
              <a:ext uri="{FF2B5EF4-FFF2-40B4-BE49-F238E27FC236}">
                <a16:creationId xmlns:a16="http://schemas.microsoft.com/office/drawing/2014/main" id="{388E2A5A-5AB8-273C-AAF9-8D410C2B97CD}"/>
              </a:ext>
            </a:extLst>
          </p:cNvPr>
          <p:cNvSpPr>
            <a:spLocks noGrp="1"/>
          </p:cNvSpPr>
          <p:nvPr>
            <p:ph type="title" hasCustomPrompt="1"/>
          </p:nvPr>
        </p:nvSpPr>
        <p:spPr>
          <a:xfrm>
            <a:off x="560158" y="2205873"/>
            <a:ext cx="4699999" cy="1223128"/>
          </a:xfrm>
        </p:spPr>
        <p:txBody>
          <a:bodyPr>
            <a:noAutofit/>
          </a:bodyPr>
          <a:lstStyle/>
          <a:p>
            <a:r>
              <a:rPr lang="en-US"/>
              <a:t>CLICK TO EDIT MASTER TITLE STYLE</a:t>
            </a:r>
          </a:p>
        </p:txBody>
      </p:sp>
      <p:sp>
        <p:nvSpPr>
          <p:cNvPr id="14" name="Freeform: Shape 13">
            <a:extLst>
              <a:ext uri="{FF2B5EF4-FFF2-40B4-BE49-F238E27FC236}">
                <a16:creationId xmlns:a16="http://schemas.microsoft.com/office/drawing/2014/main" id="{F3252891-AF99-21AA-E444-E5D31F79F571}"/>
              </a:ext>
              <a:ext uri="{C183D7F6-B498-43B3-948B-1728B52AA6E4}">
                <adec:decorative xmlns:adec="http://schemas.microsoft.com/office/drawing/2017/decorative" val="1"/>
              </a:ext>
            </a:extLst>
          </p:cNvPr>
          <p:cNvSpPr/>
          <p:nvPr/>
        </p:nvSpPr>
        <p:spPr>
          <a:xfrm rot="2378800">
            <a:off x="5127253" y="-1131385"/>
            <a:ext cx="252242" cy="9138120"/>
          </a:xfrm>
          <a:custGeom>
            <a:avLst/>
            <a:gdLst>
              <a:gd name="connsiteX0" fmla="*/ 0 w 252242"/>
              <a:gd name="connsiteY0" fmla="*/ 209019 h 9115586"/>
              <a:gd name="connsiteX1" fmla="*/ 252242 w 252242"/>
              <a:gd name="connsiteY1" fmla="*/ 0 h 9115586"/>
              <a:gd name="connsiteX2" fmla="*/ 252242 w 252242"/>
              <a:gd name="connsiteY2" fmla="*/ 8906567 h 9115586"/>
              <a:gd name="connsiteX3" fmla="*/ 0 w 252242"/>
              <a:gd name="connsiteY3" fmla="*/ 9115586 h 9115586"/>
            </a:gdLst>
            <a:ahLst/>
            <a:cxnLst>
              <a:cxn ang="0">
                <a:pos x="connsiteX0" y="connsiteY0"/>
              </a:cxn>
              <a:cxn ang="0">
                <a:pos x="connsiteX1" y="connsiteY1"/>
              </a:cxn>
              <a:cxn ang="0">
                <a:pos x="connsiteX2" y="connsiteY2"/>
              </a:cxn>
              <a:cxn ang="0">
                <a:pos x="connsiteX3" y="connsiteY3"/>
              </a:cxn>
            </a:cxnLst>
            <a:rect l="l" t="t" r="r" b="b"/>
            <a:pathLst>
              <a:path w="252242" h="9115586">
                <a:moveTo>
                  <a:pt x="0" y="209019"/>
                </a:moveTo>
                <a:lnTo>
                  <a:pt x="252242" y="0"/>
                </a:lnTo>
                <a:lnTo>
                  <a:pt x="252242" y="8906567"/>
                </a:lnTo>
                <a:lnTo>
                  <a:pt x="0" y="911558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ext Placeholder 2">
            <a:extLst>
              <a:ext uri="{FF2B5EF4-FFF2-40B4-BE49-F238E27FC236}">
                <a16:creationId xmlns:a16="http://schemas.microsoft.com/office/drawing/2014/main" id="{0EDEFFB2-039F-669A-A153-B7300B575B42}"/>
              </a:ext>
            </a:extLst>
          </p:cNvPr>
          <p:cNvSpPr>
            <a:spLocks noGrp="1"/>
          </p:cNvSpPr>
          <p:nvPr>
            <p:ph type="body" idx="1" hasCustomPrompt="1"/>
          </p:nvPr>
        </p:nvSpPr>
        <p:spPr>
          <a:xfrm>
            <a:off x="560158" y="3964876"/>
            <a:ext cx="2824065" cy="812951"/>
          </a:xfrm>
        </p:spPr>
        <p:txBody>
          <a:bodyPr>
            <a:no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HERE</a:t>
            </a:r>
          </a:p>
        </p:txBody>
      </p:sp>
      <p:cxnSp>
        <p:nvCxnSpPr>
          <p:cNvPr id="16" name="Straight Connector 15">
            <a:extLst>
              <a:ext uri="{FF2B5EF4-FFF2-40B4-BE49-F238E27FC236}">
                <a16:creationId xmlns:a16="http://schemas.microsoft.com/office/drawing/2014/main" id="{2A074A24-35C4-2AF3-9A17-6BC8FE7597AD}"/>
              </a:ext>
              <a:ext uri="{C183D7F6-B498-43B3-948B-1728B52AA6E4}">
                <adec:decorative xmlns:adec="http://schemas.microsoft.com/office/drawing/2017/decorative" val="1"/>
              </a:ext>
            </a:extLst>
          </p:cNvPr>
          <p:cNvCxnSpPr>
            <a:cxnSpLocks/>
          </p:cNvCxnSpPr>
          <p:nvPr/>
        </p:nvCxnSpPr>
        <p:spPr>
          <a:xfrm>
            <a:off x="560158" y="3589946"/>
            <a:ext cx="361591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5195C6C-96B2-4ADF-81C4-1496804AF67A}"/>
              </a:ext>
              <a:ext uri="{C183D7F6-B498-43B3-948B-1728B52AA6E4}">
                <adec:decorative xmlns:adec="http://schemas.microsoft.com/office/drawing/2017/decorative" val="1"/>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0158" y="526053"/>
            <a:ext cx="1695453" cy="1409214"/>
          </a:xfrm>
          <a:prstGeom prst="rect">
            <a:avLst/>
          </a:prstGeom>
        </p:spPr>
      </p:pic>
    </p:spTree>
    <p:extLst>
      <p:ext uri="{BB962C8B-B14F-4D97-AF65-F5344CB8AC3E}">
        <p14:creationId xmlns:p14="http://schemas.microsoft.com/office/powerpoint/2010/main" val="23140562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7FFC59D-DDA2-E812-B100-E1B3A8EAD00D}"/>
              </a:ext>
              <a:ext uri="{C183D7F6-B498-43B3-948B-1728B52AA6E4}">
                <adec:decorative xmlns:adec="http://schemas.microsoft.com/office/drawing/2017/decorative" val="1"/>
              </a:ext>
            </a:extLst>
          </p:cNvPr>
          <p:cNvGrpSpPr/>
          <p:nvPr/>
        </p:nvGrpSpPr>
        <p:grpSpPr>
          <a:xfrm>
            <a:off x="170179" y="257637"/>
            <a:ext cx="2919818" cy="1075863"/>
            <a:chOff x="8528896" y="204996"/>
            <a:chExt cx="1305805" cy="481149"/>
          </a:xfrm>
        </p:grpSpPr>
        <p:pic>
          <p:nvPicPr>
            <p:cNvPr id="6" name="Picture 5" descr="A picture containing logo&#10;&#10;Description automatically generated">
              <a:extLst>
                <a:ext uri="{FF2B5EF4-FFF2-40B4-BE49-F238E27FC236}">
                  <a16:creationId xmlns:a16="http://schemas.microsoft.com/office/drawing/2014/main" id="{4397A943-D984-A401-C506-37513B739A03}"/>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255821" y="204996"/>
              <a:ext cx="578880" cy="481149"/>
            </a:xfrm>
            <a:prstGeom prst="rect">
              <a:avLst/>
            </a:prstGeom>
          </p:spPr>
        </p:pic>
        <p:pic>
          <p:nvPicPr>
            <p:cNvPr id="7" name="Picture 2" descr="Logo, Seal and Symbol Policies | HHS.gov">
              <a:extLst>
                <a:ext uri="{FF2B5EF4-FFF2-40B4-BE49-F238E27FC236}">
                  <a16:creationId xmlns:a16="http://schemas.microsoft.com/office/drawing/2014/main" id="{97A18DC5-82D8-0D44-A8DD-8BDF34EA870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28896" y="204996"/>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CCBBEED1-D51B-2DA3-7867-0DBC825E423D}"/>
                </a:ext>
              </a:extLst>
            </p:cNvPr>
            <p:cNvCxnSpPr/>
            <p:nvPr/>
          </p:nvCxnSpPr>
          <p:spPr>
            <a:xfrm>
              <a:off x="9135292" y="227148"/>
              <a:ext cx="0" cy="445429"/>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grpSp>
      <p:cxnSp>
        <p:nvCxnSpPr>
          <p:cNvPr id="13" name="Straight Connector 12">
            <a:extLst>
              <a:ext uri="{FF2B5EF4-FFF2-40B4-BE49-F238E27FC236}">
                <a16:creationId xmlns:a16="http://schemas.microsoft.com/office/drawing/2014/main" id="{C67530E5-A5E8-3D41-B95E-D193C8DEDC3C}"/>
              </a:ext>
              <a:ext uri="{C183D7F6-B498-43B3-948B-1728B52AA6E4}">
                <adec:decorative xmlns:adec="http://schemas.microsoft.com/office/drawing/2017/decorative" val="1"/>
              </a:ext>
            </a:extLst>
          </p:cNvPr>
          <p:cNvCxnSpPr>
            <a:cxnSpLocks/>
          </p:cNvCxnSpPr>
          <p:nvPr/>
        </p:nvCxnSpPr>
        <p:spPr>
          <a:xfrm>
            <a:off x="635471" y="3849409"/>
            <a:ext cx="49090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44DCD8DB-88A6-4731-92EE-FB4E8DB87FA2}"/>
              </a:ext>
            </a:extLst>
          </p:cNvPr>
          <p:cNvSpPr>
            <a:spLocks noGrp="1"/>
          </p:cNvSpPr>
          <p:nvPr>
            <p:ph type="body" sz="quarter" idx="10"/>
          </p:nvPr>
        </p:nvSpPr>
        <p:spPr>
          <a:xfrm>
            <a:off x="635471" y="2264737"/>
            <a:ext cx="4909049" cy="1392863"/>
          </a:xfrm>
        </p:spPr>
        <p:txBody>
          <a:bodyPr anchor="b">
            <a:noAutofit/>
          </a:bodyPr>
          <a:lstStyle>
            <a:lvl1pPr>
              <a:defRPr sz="4400" b="1"/>
            </a:lvl1pPr>
            <a:lvl2pPr marL="457200" indent="0">
              <a:buNone/>
              <a:defRPr/>
            </a:lvl2pPr>
          </a:lstStyle>
          <a:p>
            <a:pPr lvl="0"/>
            <a:r>
              <a:rPr lang="en-US"/>
              <a:t>Click to edit Master text styles</a:t>
            </a:r>
          </a:p>
        </p:txBody>
      </p:sp>
      <p:sp>
        <p:nvSpPr>
          <p:cNvPr id="18" name="Text Placeholder 16">
            <a:extLst>
              <a:ext uri="{FF2B5EF4-FFF2-40B4-BE49-F238E27FC236}">
                <a16:creationId xmlns:a16="http://schemas.microsoft.com/office/drawing/2014/main" id="{341D96A2-5C98-3981-53C2-E9EC5A3D086C}"/>
              </a:ext>
            </a:extLst>
          </p:cNvPr>
          <p:cNvSpPr>
            <a:spLocks noGrp="1"/>
          </p:cNvSpPr>
          <p:nvPr>
            <p:ph type="body" sz="quarter" idx="11"/>
          </p:nvPr>
        </p:nvSpPr>
        <p:spPr>
          <a:xfrm>
            <a:off x="635468" y="4041219"/>
            <a:ext cx="4909049" cy="1010764"/>
          </a:xfrm>
        </p:spPr>
        <p:txBody>
          <a:bodyPr>
            <a:noAutofit/>
          </a:bodyPr>
          <a:lstStyle>
            <a:lvl1pPr>
              <a:defRPr sz="2000" b="0"/>
            </a:lvl1pPr>
            <a:lvl2pPr marL="457200" indent="0">
              <a:buNone/>
              <a:defRPr/>
            </a:lvl2pPr>
          </a:lstStyle>
          <a:p>
            <a:pPr lvl="0"/>
            <a:r>
              <a:rPr lang="en-US"/>
              <a:t>Click to edit Master text styles</a:t>
            </a:r>
          </a:p>
        </p:txBody>
      </p:sp>
      <p:sp>
        <p:nvSpPr>
          <p:cNvPr id="36" name="Picture Placeholder 35">
            <a:extLst>
              <a:ext uri="{FF2B5EF4-FFF2-40B4-BE49-F238E27FC236}">
                <a16:creationId xmlns:a16="http://schemas.microsoft.com/office/drawing/2014/main" id="{718FA272-7CF6-D66B-C5C6-6C84974B94A9}"/>
              </a:ext>
            </a:extLst>
          </p:cNvPr>
          <p:cNvSpPr>
            <a:spLocks noGrp="1"/>
          </p:cNvSpPr>
          <p:nvPr>
            <p:ph type="pic" sz="quarter" idx="12"/>
          </p:nvPr>
        </p:nvSpPr>
        <p:spPr>
          <a:xfrm>
            <a:off x="6211038" y="0"/>
            <a:ext cx="5980673" cy="6858000"/>
          </a:xfrm>
          <a:custGeom>
            <a:avLst/>
            <a:gdLst>
              <a:gd name="connsiteX0" fmla="*/ 3344382 w 5980673"/>
              <a:gd name="connsiteY0" fmla="*/ 6102347 h 6858000"/>
              <a:gd name="connsiteX1" fmla="*/ 5131131 w 5980673"/>
              <a:gd name="connsiteY1" fmla="*/ 6102347 h 6858000"/>
              <a:gd name="connsiteX2" fmla="*/ 5514651 w 5980673"/>
              <a:gd name="connsiteY2" fmla="*/ 6858000 h 6858000"/>
              <a:gd name="connsiteX3" fmla="*/ 2960862 w 5980673"/>
              <a:gd name="connsiteY3" fmla="*/ 6858000 h 6858000"/>
              <a:gd name="connsiteX4" fmla="*/ 5980672 w 5980673"/>
              <a:gd name="connsiteY4" fmla="*/ 4825996 h 6858000"/>
              <a:gd name="connsiteX5" fmla="*/ 5980672 w 5980673"/>
              <a:gd name="connsiteY5" fmla="*/ 6838311 h 6858000"/>
              <a:gd name="connsiteX6" fmla="*/ 5944899 w 5980673"/>
              <a:gd name="connsiteY6" fmla="*/ 6838311 h 6858000"/>
              <a:gd name="connsiteX7" fmla="*/ 5452125 w 5980673"/>
              <a:gd name="connsiteY7" fmla="*/ 5867396 h 6858000"/>
              <a:gd name="connsiteX8" fmla="*/ 559841 w 5980673"/>
              <a:gd name="connsiteY8" fmla="*/ 4559299 h 6858000"/>
              <a:gd name="connsiteX9" fmla="*/ 2346589 w 5980673"/>
              <a:gd name="connsiteY9" fmla="*/ 4559299 h 6858000"/>
              <a:gd name="connsiteX10" fmla="*/ 3023387 w 5980673"/>
              <a:gd name="connsiteY10" fmla="*/ 5892799 h 6858000"/>
              <a:gd name="connsiteX11" fmla="*/ 2533513 w 5980673"/>
              <a:gd name="connsiteY11" fmla="*/ 6858000 h 6858000"/>
              <a:gd name="connsiteX12" fmla="*/ 372917 w 5980673"/>
              <a:gd name="connsiteY12" fmla="*/ 6858000 h 6858000"/>
              <a:gd name="connsiteX13" fmla="*/ 0 w 5980673"/>
              <a:gd name="connsiteY13" fmla="*/ 6123240 h 6858000"/>
              <a:gd name="connsiteX14" fmla="*/ 0 w 5980673"/>
              <a:gd name="connsiteY14" fmla="*/ 5662358 h 6858000"/>
              <a:gd name="connsiteX15" fmla="*/ 3344382 w 5980673"/>
              <a:gd name="connsiteY15" fmla="*/ 3111499 h 6858000"/>
              <a:gd name="connsiteX16" fmla="*/ 5131131 w 5980673"/>
              <a:gd name="connsiteY16" fmla="*/ 3111499 h 6858000"/>
              <a:gd name="connsiteX17" fmla="*/ 5807929 w 5980673"/>
              <a:gd name="connsiteY17" fmla="*/ 4444999 h 6858000"/>
              <a:gd name="connsiteX18" fmla="*/ 5131131 w 5980673"/>
              <a:gd name="connsiteY18" fmla="*/ 5778498 h 6858000"/>
              <a:gd name="connsiteX19" fmla="*/ 3344382 w 5980673"/>
              <a:gd name="connsiteY19" fmla="*/ 5778498 h 6858000"/>
              <a:gd name="connsiteX20" fmla="*/ 2667584 w 5980673"/>
              <a:gd name="connsiteY20" fmla="*/ 4444999 h 6858000"/>
              <a:gd name="connsiteX21" fmla="*/ 5980672 w 5980673"/>
              <a:gd name="connsiteY21" fmla="*/ 1892299 h 6858000"/>
              <a:gd name="connsiteX22" fmla="*/ 5980672 w 5980673"/>
              <a:gd name="connsiteY22" fmla="*/ 3975097 h 6858000"/>
              <a:gd name="connsiteX23" fmla="*/ 5452125 w 5980673"/>
              <a:gd name="connsiteY23" fmla="*/ 2933699 h 6858000"/>
              <a:gd name="connsiteX24" fmla="*/ 579498 w 5980673"/>
              <a:gd name="connsiteY24" fmla="*/ 1555751 h 6858000"/>
              <a:gd name="connsiteX25" fmla="*/ 2366246 w 5980673"/>
              <a:gd name="connsiteY25" fmla="*/ 1555751 h 6858000"/>
              <a:gd name="connsiteX26" fmla="*/ 3043044 w 5980673"/>
              <a:gd name="connsiteY26" fmla="*/ 2889251 h 6858000"/>
              <a:gd name="connsiteX27" fmla="*/ 2366246 w 5980673"/>
              <a:gd name="connsiteY27" fmla="*/ 4222749 h 6858000"/>
              <a:gd name="connsiteX28" fmla="*/ 579498 w 5980673"/>
              <a:gd name="connsiteY28" fmla="*/ 4222749 h 6858000"/>
              <a:gd name="connsiteX29" fmla="*/ 0 w 5980673"/>
              <a:gd name="connsiteY29" fmla="*/ 3080962 h 6858000"/>
              <a:gd name="connsiteX30" fmla="*/ 0 w 5980673"/>
              <a:gd name="connsiteY30" fmla="*/ 2697540 h 6858000"/>
              <a:gd name="connsiteX31" fmla="*/ 3344382 w 5980673"/>
              <a:gd name="connsiteY31" fmla="*/ 2 h 6858000"/>
              <a:gd name="connsiteX32" fmla="*/ 5131131 w 5980673"/>
              <a:gd name="connsiteY32" fmla="*/ 2 h 6858000"/>
              <a:gd name="connsiteX33" fmla="*/ 5807929 w 5980673"/>
              <a:gd name="connsiteY33" fmla="*/ 1333502 h 6858000"/>
              <a:gd name="connsiteX34" fmla="*/ 5131131 w 5980673"/>
              <a:gd name="connsiteY34" fmla="*/ 2667001 h 6858000"/>
              <a:gd name="connsiteX35" fmla="*/ 3344382 w 5980673"/>
              <a:gd name="connsiteY35" fmla="*/ 2667001 h 6858000"/>
              <a:gd name="connsiteX36" fmla="*/ 2667584 w 5980673"/>
              <a:gd name="connsiteY36" fmla="*/ 1333502 h 6858000"/>
              <a:gd name="connsiteX37" fmla="*/ 0 w 5980673"/>
              <a:gd name="connsiteY37" fmla="*/ 1 h 6858000"/>
              <a:gd name="connsiteX38" fmla="*/ 2960862 w 5980673"/>
              <a:gd name="connsiteY38" fmla="*/ 1 h 6858000"/>
              <a:gd name="connsiteX39" fmla="*/ 2366246 w 5980673"/>
              <a:gd name="connsiteY39" fmla="*/ 1171577 h 6858000"/>
              <a:gd name="connsiteX40" fmla="*/ 579498 w 5980673"/>
              <a:gd name="connsiteY40" fmla="*/ 1171577 h 6858000"/>
              <a:gd name="connsiteX41" fmla="*/ 0 w 5980673"/>
              <a:gd name="connsiteY41" fmla="*/ 29788 h 6858000"/>
              <a:gd name="connsiteX42" fmla="*/ 5596833 w 5980673"/>
              <a:gd name="connsiteY42" fmla="*/ 0 h 6858000"/>
              <a:gd name="connsiteX43" fmla="*/ 5980673 w 5980673"/>
              <a:gd name="connsiteY43" fmla="*/ 0 h 6858000"/>
              <a:gd name="connsiteX44" fmla="*/ 5980673 w 5980673"/>
              <a:gd name="connsiteY44" fmla="*/ 7562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80673" h="6858000">
                <a:moveTo>
                  <a:pt x="3344382" y="6102347"/>
                </a:moveTo>
                <a:lnTo>
                  <a:pt x="5131131" y="6102347"/>
                </a:lnTo>
                <a:lnTo>
                  <a:pt x="5514651" y="6858000"/>
                </a:lnTo>
                <a:lnTo>
                  <a:pt x="2960862" y="6858000"/>
                </a:lnTo>
                <a:close/>
                <a:moveTo>
                  <a:pt x="5980672" y="4825996"/>
                </a:moveTo>
                <a:lnTo>
                  <a:pt x="5980672" y="6838311"/>
                </a:lnTo>
                <a:lnTo>
                  <a:pt x="5944899" y="6838311"/>
                </a:lnTo>
                <a:lnTo>
                  <a:pt x="5452125" y="5867396"/>
                </a:lnTo>
                <a:close/>
                <a:moveTo>
                  <a:pt x="559841" y="4559299"/>
                </a:moveTo>
                <a:lnTo>
                  <a:pt x="2346589" y="4559299"/>
                </a:lnTo>
                <a:lnTo>
                  <a:pt x="3023387" y="5892799"/>
                </a:lnTo>
                <a:lnTo>
                  <a:pt x="2533513" y="6858000"/>
                </a:lnTo>
                <a:lnTo>
                  <a:pt x="372917" y="6858000"/>
                </a:lnTo>
                <a:lnTo>
                  <a:pt x="0" y="6123240"/>
                </a:lnTo>
                <a:lnTo>
                  <a:pt x="0" y="5662358"/>
                </a:lnTo>
                <a:close/>
                <a:moveTo>
                  <a:pt x="3344382" y="3111499"/>
                </a:moveTo>
                <a:lnTo>
                  <a:pt x="5131131" y="3111499"/>
                </a:lnTo>
                <a:lnTo>
                  <a:pt x="5807929" y="4444999"/>
                </a:lnTo>
                <a:lnTo>
                  <a:pt x="5131131" y="5778498"/>
                </a:lnTo>
                <a:lnTo>
                  <a:pt x="3344382" y="5778498"/>
                </a:lnTo>
                <a:lnTo>
                  <a:pt x="2667584" y="4444999"/>
                </a:lnTo>
                <a:close/>
                <a:moveTo>
                  <a:pt x="5980672" y="1892299"/>
                </a:moveTo>
                <a:lnTo>
                  <a:pt x="5980672" y="3975097"/>
                </a:lnTo>
                <a:lnTo>
                  <a:pt x="5452125" y="2933699"/>
                </a:lnTo>
                <a:close/>
                <a:moveTo>
                  <a:pt x="579498" y="1555751"/>
                </a:moveTo>
                <a:lnTo>
                  <a:pt x="2366246" y="1555751"/>
                </a:lnTo>
                <a:lnTo>
                  <a:pt x="3043044" y="2889251"/>
                </a:lnTo>
                <a:lnTo>
                  <a:pt x="2366246" y="4222749"/>
                </a:lnTo>
                <a:lnTo>
                  <a:pt x="579498" y="4222749"/>
                </a:lnTo>
                <a:lnTo>
                  <a:pt x="0" y="3080962"/>
                </a:lnTo>
                <a:lnTo>
                  <a:pt x="0" y="2697540"/>
                </a:lnTo>
                <a:close/>
                <a:moveTo>
                  <a:pt x="3344382" y="2"/>
                </a:moveTo>
                <a:lnTo>
                  <a:pt x="5131131" y="2"/>
                </a:lnTo>
                <a:lnTo>
                  <a:pt x="5807929" y="1333502"/>
                </a:lnTo>
                <a:lnTo>
                  <a:pt x="5131131" y="2667001"/>
                </a:lnTo>
                <a:lnTo>
                  <a:pt x="3344382" y="2667001"/>
                </a:lnTo>
                <a:lnTo>
                  <a:pt x="2667584" y="1333502"/>
                </a:lnTo>
                <a:close/>
                <a:moveTo>
                  <a:pt x="0" y="1"/>
                </a:moveTo>
                <a:lnTo>
                  <a:pt x="2960862" y="1"/>
                </a:lnTo>
                <a:lnTo>
                  <a:pt x="2366246" y="1171577"/>
                </a:lnTo>
                <a:lnTo>
                  <a:pt x="579498" y="1171577"/>
                </a:lnTo>
                <a:lnTo>
                  <a:pt x="0" y="29788"/>
                </a:lnTo>
                <a:close/>
                <a:moveTo>
                  <a:pt x="5596833" y="0"/>
                </a:moveTo>
                <a:lnTo>
                  <a:pt x="5980673" y="0"/>
                </a:lnTo>
                <a:lnTo>
                  <a:pt x="5980673" y="756281"/>
                </a:lnTo>
                <a:close/>
              </a:path>
            </a:pathLst>
          </a:custGeom>
        </p:spPr>
        <p:txBody>
          <a:bodyPr wrap="square">
            <a:noAutofit/>
          </a:bodyPr>
          <a:lstStyle/>
          <a:p>
            <a:r>
              <a:rPr lang="en-US" dirty="0"/>
              <a:t>Click icon to add picture</a:t>
            </a:r>
          </a:p>
        </p:txBody>
      </p:sp>
    </p:spTree>
    <p:extLst>
      <p:ext uri="{BB962C8B-B14F-4D97-AF65-F5344CB8AC3E}">
        <p14:creationId xmlns:p14="http://schemas.microsoft.com/office/powerpoint/2010/main" val="33643889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749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Header + 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5946-3DF7-EA4A-3BA1-C22B56142242}"/>
              </a:ext>
            </a:extLst>
          </p:cNvPr>
          <p:cNvSpPr>
            <a:spLocks noGrp="1"/>
          </p:cNvSpPr>
          <p:nvPr>
            <p:ph type="title"/>
          </p:nvPr>
        </p:nvSpPr>
        <p:spPr/>
        <p:txBody>
          <a:bodyPr/>
          <a:lstStyle>
            <a:lvl1pPr>
              <a:defRPr b="1"/>
            </a:lvl1pPr>
          </a:lstStyle>
          <a:p>
            <a:r>
              <a:rPr lang="en-US"/>
              <a:t>Click to edit Master title style</a:t>
            </a:r>
          </a:p>
        </p:txBody>
      </p:sp>
      <p:sp>
        <p:nvSpPr>
          <p:cNvPr id="3" name="Slide Number Placeholder 2">
            <a:extLst>
              <a:ext uri="{FF2B5EF4-FFF2-40B4-BE49-F238E27FC236}">
                <a16:creationId xmlns:a16="http://schemas.microsoft.com/office/drawing/2014/main" id="{D45F8DD3-15CA-EB60-0B89-D6BC5180408F}"/>
              </a:ext>
              <a:ext uri="{C183D7F6-B498-43B3-948B-1728B52AA6E4}">
                <adec:decorative xmlns:adec="http://schemas.microsoft.com/office/drawing/2017/decorative" val="1"/>
              </a:ext>
            </a:extLst>
          </p:cNvPr>
          <p:cNvSpPr>
            <a:spLocks noGrp="1"/>
          </p:cNvSpPr>
          <p:nvPr>
            <p:ph type="sldNum" sz="quarter" idx="10"/>
          </p:nvPr>
        </p:nvSpPr>
        <p:spPr/>
        <p:txBody>
          <a:bodyPr/>
          <a:lstStyle/>
          <a:p>
            <a:fld id="{2C967943-30FB-44CA-A69A-6CE91CD9A6E2}" type="slidenum">
              <a:rPr lang="en-US" smtClean="0"/>
              <a:pPr/>
              <a:t>‹#›</a:t>
            </a:fld>
            <a:endParaRPr lang="en-US" dirty="0"/>
          </a:p>
        </p:txBody>
      </p:sp>
      <p:sp>
        <p:nvSpPr>
          <p:cNvPr id="4" name="Footer Placeholder 3">
            <a:extLst>
              <a:ext uri="{FF2B5EF4-FFF2-40B4-BE49-F238E27FC236}">
                <a16:creationId xmlns:a16="http://schemas.microsoft.com/office/drawing/2014/main" id="{61ED1374-B323-EFDA-EB8C-8444D40218E2}"/>
              </a:ext>
              <a:ext uri="{C183D7F6-B498-43B3-948B-1728B52AA6E4}">
                <adec:decorative xmlns:adec="http://schemas.microsoft.com/office/drawing/2017/decorative" val="1"/>
              </a:ext>
            </a:extLst>
          </p:cNvPr>
          <p:cNvSpPr>
            <a:spLocks noGrp="1"/>
          </p:cNvSpPr>
          <p:nvPr>
            <p:ph type="ftr" sz="quarter" idx="11"/>
          </p:nvPr>
        </p:nvSpPr>
        <p:spPr>
          <a:xfrm>
            <a:off x="4038600" y="6512746"/>
            <a:ext cx="4114800" cy="356616"/>
          </a:xfrm>
          <a:prstGeom prst="rect">
            <a:avLst/>
          </a:prstGeom>
        </p:spPr>
        <p:txBody>
          <a:bodyPr/>
          <a:lstStyle/>
          <a:p>
            <a:endParaRPr lang="en-US" dirty="0"/>
          </a:p>
        </p:txBody>
      </p:sp>
      <p:sp>
        <p:nvSpPr>
          <p:cNvPr id="8" name="Text Placeholder 5">
            <a:extLst>
              <a:ext uri="{FF2B5EF4-FFF2-40B4-BE49-F238E27FC236}">
                <a16:creationId xmlns:a16="http://schemas.microsoft.com/office/drawing/2014/main" id="{29812AA6-73C6-72B6-EB37-64CC5BB720FF}"/>
              </a:ext>
            </a:extLst>
          </p:cNvPr>
          <p:cNvSpPr>
            <a:spLocks noGrp="1"/>
          </p:cNvSpPr>
          <p:nvPr>
            <p:ph type="body" sz="quarter" idx="13"/>
          </p:nvPr>
        </p:nvSpPr>
        <p:spPr>
          <a:xfrm>
            <a:off x="838200" y="1223555"/>
            <a:ext cx="10515600" cy="387531"/>
          </a:xfrm>
        </p:spPr>
        <p:txBody>
          <a:bodyPr>
            <a:normAutofit/>
          </a:bodyPr>
          <a:lstStyle>
            <a:lvl1pPr>
              <a:defRPr sz="2000" i="1"/>
            </a:lvl1pPr>
          </a:lstStyle>
          <a:p>
            <a:pPr lvl="0"/>
            <a:r>
              <a:rPr lang="en-US"/>
              <a:t>Click to edit Master text styles</a:t>
            </a:r>
          </a:p>
        </p:txBody>
      </p:sp>
    </p:spTree>
    <p:extLst>
      <p:ext uri="{BB962C8B-B14F-4D97-AF65-F5344CB8AC3E}">
        <p14:creationId xmlns:p14="http://schemas.microsoft.com/office/powerpoint/2010/main" val="15183767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cSld name="7_Custom Layou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507076E-0C50-1E9B-C3A0-55166022DBAD}"/>
              </a:ext>
              <a:ext uri="{C183D7F6-B498-43B3-948B-1728B52AA6E4}">
                <adec:decorative xmlns:adec="http://schemas.microsoft.com/office/drawing/2017/decorative" val="1"/>
              </a:ext>
            </a:extLst>
          </p:cNvPr>
          <p:cNvSpPr/>
          <p:nvPr/>
        </p:nvSpPr>
        <p:spPr>
          <a:xfrm rot="18628820" flipV="1">
            <a:off x="1552873" y="5223512"/>
            <a:ext cx="4258757" cy="134144"/>
          </a:xfrm>
          <a:custGeom>
            <a:avLst/>
            <a:gdLst>
              <a:gd name="connsiteX0" fmla="*/ 4258757 w 4258757"/>
              <a:gd name="connsiteY0" fmla="*/ 134144 h 134144"/>
              <a:gd name="connsiteX1" fmla="*/ 4258757 w 4258757"/>
              <a:gd name="connsiteY1" fmla="*/ 0 h 134144"/>
              <a:gd name="connsiteX2" fmla="*/ 114490 w 4258757"/>
              <a:gd name="connsiteY2" fmla="*/ 0 h 134144"/>
              <a:gd name="connsiteX3" fmla="*/ 0 w 4258757"/>
              <a:gd name="connsiteY3" fmla="*/ 134144 h 134144"/>
            </a:gdLst>
            <a:ahLst/>
            <a:cxnLst>
              <a:cxn ang="0">
                <a:pos x="connsiteX0" y="connsiteY0"/>
              </a:cxn>
              <a:cxn ang="0">
                <a:pos x="connsiteX1" y="connsiteY1"/>
              </a:cxn>
              <a:cxn ang="0">
                <a:pos x="connsiteX2" y="connsiteY2"/>
              </a:cxn>
              <a:cxn ang="0">
                <a:pos x="connsiteX3" y="connsiteY3"/>
              </a:cxn>
            </a:cxnLst>
            <a:rect l="l" t="t" r="r" b="b"/>
            <a:pathLst>
              <a:path w="4258757" h="134144">
                <a:moveTo>
                  <a:pt x="4258757" y="134144"/>
                </a:moveTo>
                <a:lnTo>
                  <a:pt x="4258757" y="0"/>
                </a:lnTo>
                <a:lnTo>
                  <a:pt x="114490" y="0"/>
                </a:lnTo>
                <a:lnTo>
                  <a:pt x="0" y="13414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Picture Placeholder 7">
            <a:extLst>
              <a:ext uri="{FF2B5EF4-FFF2-40B4-BE49-F238E27FC236}">
                <a16:creationId xmlns:a16="http://schemas.microsoft.com/office/drawing/2014/main" id="{667D8897-688A-4320-BA89-FE28F295BAF4}"/>
              </a:ext>
            </a:extLst>
          </p:cNvPr>
          <p:cNvSpPr>
            <a:spLocks noGrp="1"/>
          </p:cNvSpPr>
          <p:nvPr>
            <p:ph type="pic" sz="quarter" idx="10"/>
          </p:nvPr>
        </p:nvSpPr>
        <p:spPr>
          <a:xfrm>
            <a:off x="0" y="0"/>
            <a:ext cx="4990011" cy="6857999"/>
          </a:xfrm>
          <a:prstGeom prst="homePlate">
            <a:avLst>
              <a:gd name="adj" fmla="val 58122"/>
            </a:avLst>
          </a:prstGeom>
        </p:spPr>
        <p:txBody>
          <a:bodyPr anchor="ctr"/>
          <a:lstStyle>
            <a:lvl1pPr marL="0" indent="0" algn="r">
              <a:buNone/>
              <a:defRPr/>
            </a:lvl1pPr>
          </a:lstStyle>
          <a:p>
            <a:r>
              <a:rPr lang="en-US" dirty="0"/>
              <a:t>Click icon to add picture</a:t>
            </a:r>
          </a:p>
        </p:txBody>
      </p:sp>
      <p:sp>
        <p:nvSpPr>
          <p:cNvPr id="2" name="Title 1">
            <a:extLst>
              <a:ext uri="{FF2B5EF4-FFF2-40B4-BE49-F238E27FC236}">
                <a16:creationId xmlns:a16="http://schemas.microsoft.com/office/drawing/2014/main" id="{9C651048-BFD6-2B29-E11E-61A8554E8C3F}"/>
              </a:ext>
            </a:extLst>
          </p:cNvPr>
          <p:cNvSpPr>
            <a:spLocks noGrp="1"/>
          </p:cNvSpPr>
          <p:nvPr>
            <p:ph type="title" hasCustomPrompt="1"/>
          </p:nvPr>
        </p:nvSpPr>
        <p:spPr>
          <a:xfrm>
            <a:off x="5622224" y="2888931"/>
            <a:ext cx="5944552" cy="1093187"/>
          </a:xfrm>
        </p:spPr>
        <p:txBody>
          <a:bodyPr>
            <a:normAutofit/>
          </a:bodyPr>
          <a:lstStyle>
            <a:lvl1pPr>
              <a:defRPr sz="4400"/>
            </a:lvl1pPr>
          </a:lstStyle>
          <a:p>
            <a:r>
              <a:rPr lang="en-US"/>
              <a:t>Section Name</a:t>
            </a:r>
          </a:p>
        </p:txBody>
      </p:sp>
      <p:sp>
        <p:nvSpPr>
          <p:cNvPr id="9" name="Arrow: Chevron 8">
            <a:extLst>
              <a:ext uri="{FF2B5EF4-FFF2-40B4-BE49-F238E27FC236}">
                <a16:creationId xmlns:a16="http://schemas.microsoft.com/office/drawing/2014/main" id="{75C65CF8-159D-905B-A4B5-F24C1EF688D9}"/>
              </a:ext>
              <a:ext uri="{C183D7F6-B498-43B3-948B-1728B52AA6E4}">
                <adec:decorative xmlns:adec="http://schemas.microsoft.com/office/drawing/2017/decorative" val="1"/>
              </a:ext>
            </a:extLst>
          </p:cNvPr>
          <p:cNvSpPr/>
          <p:nvPr/>
        </p:nvSpPr>
        <p:spPr>
          <a:xfrm>
            <a:off x="2071922" y="1"/>
            <a:ext cx="3108960" cy="6857998"/>
          </a:xfrm>
          <a:prstGeom prst="chevron">
            <a:avLst>
              <a:gd name="adj" fmla="val 9355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Freeform: Shape 12">
            <a:extLst>
              <a:ext uri="{FF2B5EF4-FFF2-40B4-BE49-F238E27FC236}">
                <a16:creationId xmlns:a16="http://schemas.microsoft.com/office/drawing/2014/main" id="{F0511A97-C1D9-C8B8-5735-AB130DA849EE}"/>
              </a:ext>
              <a:ext uri="{C183D7F6-B498-43B3-948B-1728B52AA6E4}">
                <adec:decorative xmlns:adec="http://schemas.microsoft.com/office/drawing/2017/decorative" val="1"/>
              </a:ext>
            </a:extLst>
          </p:cNvPr>
          <p:cNvSpPr/>
          <p:nvPr/>
        </p:nvSpPr>
        <p:spPr>
          <a:xfrm rot="16200000">
            <a:off x="4864028" y="3403769"/>
            <a:ext cx="1093186" cy="50457"/>
          </a:xfrm>
          <a:custGeom>
            <a:avLst/>
            <a:gdLst>
              <a:gd name="connsiteX0" fmla="*/ 4258757 w 4258757"/>
              <a:gd name="connsiteY0" fmla="*/ 134144 h 134144"/>
              <a:gd name="connsiteX1" fmla="*/ 4258757 w 4258757"/>
              <a:gd name="connsiteY1" fmla="*/ 0 h 134144"/>
              <a:gd name="connsiteX2" fmla="*/ 114490 w 4258757"/>
              <a:gd name="connsiteY2" fmla="*/ 0 h 134144"/>
              <a:gd name="connsiteX3" fmla="*/ 0 w 4258757"/>
              <a:gd name="connsiteY3" fmla="*/ 134144 h 134144"/>
            </a:gdLst>
            <a:ahLst/>
            <a:cxnLst>
              <a:cxn ang="0">
                <a:pos x="connsiteX0" y="connsiteY0"/>
              </a:cxn>
              <a:cxn ang="0">
                <a:pos x="connsiteX1" y="connsiteY1"/>
              </a:cxn>
              <a:cxn ang="0">
                <a:pos x="connsiteX2" y="connsiteY2"/>
              </a:cxn>
              <a:cxn ang="0">
                <a:pos x="connsiteX3" y="connsiteY3"/>
              </a:cxn>
            </a:cxnLst>
            <a:rect l="l" t="t" r="r" b="b"/>
            <a:pathLst>
              <a:path w="4258757" h="134144">
                <a:moveTo>
                  <a:pt x="4258757" y="134144"/>
                </a:moveTo>
                <a:lnTo>
                  <a:pt x="4258757" y="0"/>
                </a:lnTo>
                <a:lnTo>
                  <a:pt x="114490" y="0"/>
                </a:lnTo>
                <a:lnTo>
                  <a:pt x="0" y="13414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 name="Group 5">
            <a:extLst>
              <a:ext uri="{FF2B5EF4-FFF2-40B4-BE49-F238E27FC236}">
                <a16:creationId xmlns:a16="http://schemas.microsoft.com/office/drawing/2014/main" id="{9217DDB8-9D66-49AB-66C6-DFAFC3476E16}"/>
              </a:ext>
              <a:ext uri="{C183D7F6-B498-43B3-948B-1728B52AA6E4}">
                <adec:decorative xmlns:adec="http://schemas.microsoft.com/office/drawing/2017/decorative" val="1"/>
              </a:ext>
            </a:extLst>
          </p:cNvPr>
          <p:cNvGrpSpPr/>
          <p:nvPr/>
        </p:nvGrpSpPr>
        <p:grpSpPr>
          <a:xfrm>
            <a:off x="10810543" y="58076"/>
            <a:ext cx="1305805" cy="481149"/>
            <a:chOff x="8528896" y="204996"/>
            <a:chExt cx="1305805" cy="481149"/>
          </a:xfrm>
        </p:grpSpPr>
        <p:pic>
          <p:nvPicPr>
            <p:cNvPr id="7" name="Picture 6" descr="A picture containing logo&#10;&#10;Description automatically generated">
              <a:extLst>
                <a:ext uri="{FF2B5EF4-FFF2-40B4-BE49-F238E27FC236}">
                  <a16:creationId xmlns:a16="http://schemas.microsoft.com/office/drawing/2014/main" id="{2DEFF2CE-1BA0-C087-37E1-0A6044FAA86B}"/>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255821" y="204996"/>
              <a:ext cx="578880" cy="481149"/>
            </a:xfrm>
            <a:prstGeom prst="rect">
              <a:avLst/>
            </a:prstGeom>
          </p:spPr>
        </p:pic>
        <p:pic>
          <p:nvPicPr>
            <p:cNvPr id="10" name="Picture 2" descr="Logo, Seal and Symbol Policies | HHS.gov">
              <a:extLst>
                <a:ext uri="{FF2B5EF4-FFF2-40B4-BE49-F238E27FC236}">
                  <a16:creationId xmlns:a16="http://schemas.microsoft.com/office/drawing/2014/main" id="{E4D22AEE-4FC8-639D-850D-B71A29DE7F7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28896" y="204996"/>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AE5EA6FD-2757-4AD0-C1EC-A3DE8C6B5ACB}"/>
                </a:ext>
              </a:extLst>
            </p:cNvPr>
            <p:cNvCxnSpPr/>
            <p:nvPr/>
          </p:nvCxnSpPr>
          <p:spPr>
            <a:xfrm>
              <a:off x="9135292" y="227148"/>
              <a:ext cx="0" cy="445429"/>
            </a:xfrm>
            <a:prstGeom prst="line">
              <a:avLst/>
            </a:prstGeom>
            <a:ln w="19050"/>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218661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6572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cSld name="Footer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59A71-106D-6A26-4512-C617FC11AE9F}"/>
              </a:ext>
              <a:ext uri="{C183D7F6-B498-43B3-948B-1728B52AA6E4}">
                <adec:decorative xmlns:adec="http://schemas.microsoft.com/office/drawing/2017/decorative" val="1"/>
              </a:ext>
            </a:extLst>
          </p:cNvPr>
          <p:cNvSpPr/>
          <p:nvPr/>
        </p:nvSpPr>
        <p:spPr bwMode="gray">
          <a:xfrm>
            <a:off x="0" y="6514226"/>
            <a:ext cx="12192000" cy="355136"/>
          </a:xfrm>
          <a:prstGeom prst="rect">
            <a:avLst/>
          </a:prstGeom>
          <a:gradFill flip="none" rotWithShape="1">
            <a:gsLst>
              <a:gs pos="42000">
                <a:schemeClr val="accent2"/>
              </a:gs>
              <a:gs pos="100000">
                <a:schemeClr val="accent1"/>
              </a:gs>
            </a:gsLst>
            <a:lin ang="0" scaled="1"/>
            <a:tileRect/>
          </a:gra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 name="Slide Number Placeholder 5">
            <a:extLst>
              <a:ext uri="{FF2B5EF4-FFF2-40B4-BE49-F238E27FC236}">
                <a16:creationId xmlns:a16="http://schemas.microsoft.com/office/drawing/2014/main" id="{2F9EAA12-BD51-8664-9B23-F9338FDC52EF}"/>
              </a:ext>
              <a:ext uri="{C183D7F6-B498-43B3-948B-1728B52AA6E4}">
                <adec:decorative xmlns:adec="http://schemas.microsoft.com/office/drawing/2017/decorative" val="1"/>
              </a:ext>
            </a:extLst>
          </p:cNvPr>
          <p:cNvSpPr>
            <a:spLocks noGrp="1"/>
          </p:cNvSpPr>
          <p:nvPr>
            <p:ph type="sldNum" sz="quarter" idx="4"/>
          </p:nvPr>
        </p:nvSpPr>
        <p:spPr>
          <a:xfrm>
            <a:off x="11149149" y="6514226"/>
            <a:ext cx="1042851" cy="355136"/>
          </a:xfrm>
          <a:prstGeom prst="rect">
            <a:avLst/>
          </a:prstGeom>
        </p:spPr>
        <p:txBody>
          <a:bodyPr vert="horz" lIns="91440" tIns="45720" rIns="91440" bIns="45720" rtlCol="0" anchor="ctr"/>
          <a:lstStyle>
            <a:lvl1pPr algn="r">
              <a:defRPr sz="1200" b="1">
                <a:solidFill>
                  <a:schemeClr val="bg1"/>
                </a:solidFill>
              </a:defRPr>
            </a:lvl1pPr>
          </a:lstStyle>
          <a:p>
            <a:fld id="{2C967943-30FB-44CA-A69A-6CE91CD9A6E2}" type="slidenum">
              <a:rPr lang="en-US" smtClean="0"/>
              <a:pPr/>
              <a:t>‹#›</a:t>
            </a:fld>
            <a:endParaRPr lang="en-US" dirty="0"/>
          </a:p>
        </p:txBody>
      </p:sp>
      <p:sp>
        <p:nvSpPr>
          <p:cNvPr id="6" name="Footer Placeholder 11">
            <a:extLst>
              <a:ext uri="{FF2B5EF4-FFF2-40B4-BE49-F238E27FC236}">
                <a16:creationId xmlns:a16="http://schemas.microsoft.com/office/drawing/2014/main" id="{F2BFE78E-152E-15BF-B00F-A8A039FD9354}"/>
              </a:ext>
              <a:ext uri="{C183D7F6-B498-43B3-948B-1728B52AA6E4}">
                <adec:decorative xmlns:adec="http://schemas.microsoft.com/office/drawing/2017/decorative" val="1"/>
              </a:ext>
            </a:extLst>
          </p:cNvPr>
          <p:cNvSpPr>
            <a:spLocks noGrp="1"/>
          </p:cNvSpPr>
          <p:nvPr>
            <p:ph type="ftr" sz="quarter" idx="3"/>
          </p:nvPr>
        </p:nvSpPr>
        <p:spPr>
          <a:xfrm>
            <a:off x="4038600" y="6512746"/>
            <a:ext cx="4114800" cy="356616"/>
          </a:xfrm>
          <a:prstGeom prst="rect">
            <a:avLst/>
          </a:prstGeom>
        </p:spPr>
        <p:txBody>
          <a:bodyPr vert="horz" lIns="91440" tIns="45720" rIns="91440" bIns="45720" rtlCol="0" anchor="ctr"/>
          <a:lstStyle>
            <a:lvl1pPr algn="ctr">
              <a:defRPr sz="1200" b="1">
                <a:solidFill>
                  <a:schemeClr val="bg1"/>
                </a:solidFill>
              </a:defRPr>
            </a:lvl1pPr>
          </a:lstStyle>
          <a:p>
            <a:endParaRPr lang="en-US" dirty="0"/>
          </a:p>
        </p:txBody>
      </p:sp>
    </p:spTree>
    <p:extLst>
      <p:ext uri="{BB962C8B-B14F-4D97-AF65-F5344CB8AC3E}">
        <p14:creationId xmlns:p14="http://schemas.microsoft.com/office/powerpoint/2010/main" val="40230014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itle_1">
    <p:spTree>
      <p:nvGrpSpPr>
        <p:cNvPr id="1" name=""/>
        <p:cNvGrpSpPr/>
        <p:nvPr/>
      </p:nvGrpSpPr>
      <p:grpSpPr>
        <a:xfrm>
          <a:off x="0" y="0"/>
          <a:ext cx="0" cy="0"/>
          <a:chOff x="0" y="0"/>
          <a:chExt cx="0" cy="0"/>
        </a:xfrm>
      </p:grpSpPr>
      <p:sp>
        <p:nvSpPr>
          <p:cNvPr id="15" name="Picture Placeholder 10">
            <a:extLst>
              <a:ext uri="{FF2B5EF4-FFF2-40B4-BE49-F238E27FC236}">
                <a16:creationId xmlns:a16="http://schemas.microsoft.com/office/drawing/2014/main" id="{8055B675-2768-32E6-BF1B-4D6CB70DBA24}"/>
              </a:ext>
            </a:extLst>
          </p:cNvPr>
          <p:cNvSpPr>
            <a:spLocks noGrp="1"/>
          </p:cNvSpPr>
          <p:nvPr>
            <p:ph type="pic" sz="quarter" idx="12"/>
          </p:nvPr>
        </p:nvSpPr>
        <p:spPr>
          <a:xfrm>
            <a:off x="5439267" y="0"/>
            <a:ext cx="6139990" cy="6858000"/>
          </a:xfrm>
        </p:spPr>
        <p:txBody>
          <a:bodyPr/>
          <a:lstStyle/>
          <a:p>
            <a:r>
              <a:rPr lang="en-US" dirty="0"/>
              <a:t>Click icon to add picture</a:t>
            </a:r>
          </a:p>
        </p:txBody>
      </p:sp>
      <p:sp>
        <p:nvSpPr>
          <p:cNvPr id="22" name="Text Placeholder 21">
            <a:extLst>
              <a:ext uri="{FF2B5EF4-FFF2-40B4-BE49-F238E27FC236}">
                <a16:creationId xmlns:a16="http://schemas.microsoft.com/office/drawing/2014/main" id="{8F3B6A2C-9292-99A2-3457-D15AE0F1FB31}"/>
              </a:ext>
            </a:extLst>
          </p:cNvPr>
          <p:cNvSpPr>
            <a:spLocks noGrp="1"/>
          </p:cNvSpPr>
          <p:nvPr>
            <p:ph type="body" sz="quarter" idx="10" hasCustomPrompt="1"/>
          </p:nvPr>
        </p:nvSpPr>
        <p:spPr>
          <a:xfrm>
            <a:off x="0" y="2449013"/>
            <a:ext cx="6424998" cy="1959973"/>
          </a:xfrm>
          <a:custGeom>
            <a:avLst/>
            <a:gdLst>
              <a:gd name="connsiteX0" fmla="*/ 11502 w 6424998"/>
              <a:gd name="connsiteY0" fmla="*/ 0 h 1959973"/>
              <a:gd name="connsiteX1" fmla="*/ 6098329 w 6424998"/>
              <a:gd name="connsiteY1" fmla="*/ 0 h 1959973"/>
              <a:gd name="connsiteX2" fmla="*/ 6424998 w 6424998"/>
              <a:gd name="connsiteY2" fmla="*/ 326669 h 1959973"/>
              <a:gd name="connsiteX3" fmla="*/ 6424998 w 6424998"/>
              <a:gd name="connsiteY3" fmla="*/ 1633304 h 1959973"/>
              <a:gd name="connsiteX4" fmla="*/ 6098329 w 6424998"/>
              <a:gd name="connsiteY4" fmla="*/ 1959973 h 1959973"/>
              <a:gd name="connsiteX5" fmla="*/ 11502 w 6424998"/>
              <a:gd name="connsiteY5" fmla="*/ 1959973 h 1959973"/>
              <a:gd name="connsiteX6" fmla="*/ 0 w 6424998"/>
              <a:gd name="connsiteY6" fmla="*/ 1958814 h 1959973"/>
              <a:gd name="connsiteX7" fmla="*/ 0 w 6424998"/>
              <a:gd name="connsiteY7" fmla="*/ 1160 h 195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4998" h="1959973">
                <a:moveTo>
                  <a:pt x="11502" y="0"/>
                </a:moveTo>
                <a:lnTo>
                  <a:pt x="6098329" y="0"/>
                </a:lnTo>
                <a:cubicBezTo>
                  <a:pt x="6278743" y="0"/>
                  <a:pt x="6424998" y="146255"/>
                  <a:pt x="6424998" y="326669"/>
                </a:cubicBezTo>
                <a:lnTo>
                  <a:pt x="6424998" y="1633304"/>
                </a:lnTo>
                <a:cubicBezTo>
                  <a:pt x="6424998" y="1813718"/>
                  <a:pt x="6278743" y="1959973"/>
                  <a:pt x="6098329" y="1959973"/>
                </a:cubicBezTo>
                <a:lnTo>
                  <a:pt x="11502" y="1959973"/>
                </a:lnTo>
                <a:lnTo>
                  <a:pt x="0" y="1958814"/>
                </a:lnTo>
                <a:lnTo>
                  <a:pt x="0" y="1160"/>
                </a:lnTo>
                <a:close/>
              </a:path>
            </a:pathLst>
          </a:custGeom>
          <a:solidFill>
            <a:schemeClr val="bg2"/>
          </a:solidFill>
        </p:spPr>
        <p:txBody>
          <a:bodyPr wrap="square" anchor="ctr">
            <a:noAutofit/>
          </a:bodyPr>
          <a:lstStyle>
            <a:lvl1pPr marL="461963" indent="0">
              <a:lnSpc>
                <a:spcPct val="90000"/>
              </a:lnSpc>
              <a:spcAft>
                <a:spcPts val="0"/>
              </a:spcAft>
              <a:defRPr sz="54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Title Goes Here</a:t>
            </a:r>
          </a:p>
        </p:txBody>
      </p:sp>
      <p:sp>
        <p:nvSpPr>
          <p:cNvPr id="23" name="Text Placeholder 22">
            <a:extLst>
              <a:ext uri="{FF2B5EF4-FFF2-40B4-BE49-F238E27FC236}">
                <a16:creationId xmlns:a16="http://schemas.microsoft.com/office/drawing/2014/main" id="{6202735A-61A7-E3AC-D424-D3C6CEF50772}"/>
              </a:ext>
            </a:extLst>
          </p:cNvPr>
          <p:cNvSpPr>
            <a:spLocks noGrp="1"/>
          </p:cNvSpPr>
          <p:nvPr>
            <p:ph type="body" sz="quarter" idx="13" hasCustomPrompt="1"/>
          </p:nvPr>
        </p:nvSpPr>
        <p:spPr>
          <a:xfrm>
            <a:off x="-1" y="4543424"/>
            <a:ext cx="4249783" cy="1151982"/>
          </a:xfrm>
          <a:custGeom>
            <a:avLst/>
            <a:gdLst>
              <a:gd name="connsiteX0" fmla="*/ 11502 w 6424998"/>
              <a:gd name="connsiteY0" fmla="*/ 0 h 1959973"/>
              <a:gd name="connsiteX1" fmla="*/ 6098329 w 6424998"/>
              <a:gd name="connsiteY1" fmla="*/ 0 h 1959973"/>
              <a:gd name="connsiteX2" fmla="*/ 6424998 w 6424998"/>
              <a:gd name="connsiteY2" fmla="*/ 326669 h 1959973"/>
              <a:gd name="connsiteX3" fmla="*/ 6424998 w 6424998"/>
              <a:gd name="connsiteY3" fmla="*/ 1633304 h 1959973"/>
              <a:gd name="connsiteX4" fmla="*/ 6098329 w 6424998"/>
              <a:gd name="connsiteY4" fmla="*/ 1959973 h 1959973"/>
              <a:gd name="connsiteX5" fmla="*/ 11502 w 6424998"/>
              <a:gd name="connsiteY5" fmla="*/ 1959973 h 1959973"/>
              <a:gd name="connsiteX6" fmla="*/ 0 w 6424998"/>
              <a:gd name="connsiteY6" fmla="*/ 1958814 h 1959973"/>
              <a:gd name="connsiteX7" fmla="*/ 0 w 6424998"/>
              <a:gd name="connsiteY7" fmla="*/ 1160 h 195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4998" h="1959973">
                <a:moveTo>
                  <a:pt x="11502" y="0"/>
                </a:moveTo>
                <a:lnTo>
                  <a:pt x="6098329" y="0"/>
                </a:lnTo>
                <a:cubicBezTo>
                  <a:pt x="6278743" y="0"/>
                  <a:pt x="6424998" y="146255"/>
                  <a:pt x="6424998" y="326669"/>
                </a:cubicBezTo>
                <a:lnTo>
                  <a:pt x="6424998" y="1633304"/>
                </a:lnTo>
                <a:cubicBezTo>
                  <a:pt x="6424998" y="1813718"/>
                  <a:pt x="6278743" y="1959973"/>
                  <a:pt x="6098329" y="1959973"/>
                </a:cubicBezTo>
                <a:lnTo>
                  <a:pt x="11502" y="1959973"/>
                </a:lnTo>
                <a:lnTo>
                  <a:pt x="0" y="1958814"/>
                </a:lnTo>
                <a:lnTo>
                  <a:pt x="0" y="1160"/>
                </a:lnTo>
                <a:close/>
              </a:path>
            </a:pathLst>
          </a:custGeom>
          <a:solidFill>
            <a:schemeClr val="accent2"/>
          </a:solidFill>
          <a:ln>
            <a:noFill/>
          </a:ln>
        </p:spPr>
        <p:txBody>
          <a:bodyPr wrap="square" anchor="t">
            <a:noAutofit/>
          </a:bodyPr>
          <a:lstStyle>
            <a:lvl1pPr marL="461963" indent="0">
              <a:lnSpc>
                <a:spcPct val="90000"/>
              </a:lnSpc>
              <a:spcBef>
                <a:spcPts val="600"/>
              </a:spcBef>
              <a:spcAft>
                <a:spcPts val="0"/>
              </a:spcAft>
              <a:defRPr sz="2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p>
          <a:p>
            <a:pPr lvl="0"/>
            <a:r>
              <a:rPr lang="en-US"/>
              <a:t>Office/Division</a:t>
            </a:r>
          </a:p>
          <a:p>
            <a:pPr lvl="0"/>
            <a:r>
              <a:rPr lang="en-US"/>
              <a:t>Date</a:t>
            </a:r>
          </a:p>
        </p:txBody>
      </p:sp>
      <p:grpSp>
        <p:nvGrpSpPr>
          <p:cNvPr id="27" name="Group 26">
            <a:extLst>
              <a:ext uri="{FF2B5EF4-FFF2-40B4-BE49-F238E27FC236}">
                <a16:creationId xmlns:a16="http://schemas.microsoft.com/office/drawing/2014/main" id="{86DC16C5-E7BA-E73F-B3A8-71B71A869F34}"/>
              </a:ext>
            </a:extLst>
          </p:cNvPr>
          <p:cNvGrpSpPr/>
          <p:nvPr/>
        </p:nvGrpSpPr>
        <p:grpSpPr>
          <a:xfrm>
            <a:off x="-1" y="1995905"/>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28" name="Rectangle: Rounded Corners 27">
              <a:extLst>
                <a:ext uri="{FF2B5EF4-FFF2-40B4-BE49-F238E27FC236}">
                  <a16:creationId xmlns:a16="http://schemas.microsoft.com/office/drawing/2014/main" id="{4AED802C-D57A-8C53-8D46-B82451301DFB}"/>
                </a:ext>
              </a:extLst>
            </p:cNvPr>
            <p:cNvSpPr/>
            <p:nvPr/>
          </p:nvSpPr>
          <p:spPr>
            <a:xfrm>
              <a:off x="838200" y="469891"/>
              <a:ext cx="929640"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613E3E1D-3A64-5D89-3718-53A0660C9205}"/>
                </a:ext>
              </a:extLst>
            </p:cNvPr>
            <p:cNvSpPr/>
            <p:nvPr/>
          </p:nvSpPr>
          <p:spPr>
            <a:xfrm>
              <a:off x="1861457" y="469891"/>
              <a:ext cx="481149"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17DE4531-178F-8F02-3D6C-81690A13E270}"/>
                </a:ext>
              </a:extLst>
            </p:cNvPr>
            <p:cNvSpPr/>
            <p:nvPr/>
          </p:nvSpPr>
          <p:spPr>
            <a:xfrm>
              <a:off x="2436224" y="469891"/>
              <a:ext cx="315686"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a:extLst>
              <a:ext uri="{FF2B5EF4-FFF2-40B4-BE49-F238E27FC236}">
                <a16:creationId xmlns:a16="http://schemas.microsoft.com/office/drawing/2014/main" id="{F362DACC-1489-EE4C-6276-104D5D30BDB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78934" y="198609"/>
            <a:ext cx="1176292" cy="311229"/>
          </a:xfrm>
          <a:prstGeom prst="rect">
            <a:avLst/>
          </a:prstGeom>
        </p:spPr>
      </p:pic>
    </p:spTree>
    <p:extLst>
      <p:ext uri="{BB962C8B-B14F-4D97-AF65-F5344CB8AC3E}">
        <p14:creationId xmlns:p14="http://schemas.microsoft.com/office/powerpoint/2010/main" val="13430343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1_Title-3">
    <p:bg>
      <p:bgRef idx="1001">
        <a:schemeClr val="bg1"/>
      </p:bgRef>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84C8C42-24E6-26F9-5E38-271AAD2DC690}"/>
              </a:ext>
            </a:extLst>
          </p:cNvPr>
          <p:cNvSpPr>
            <a:spLocks noGrp="1"/>
          </p:cNvSpPr>
          <p:nvPr>
            <p:ph type="dt" sz="half" idx="12"/>
          </p:nvPr>
        </p:nvSpPr>
        <p:spPr>
          <a:xfrm>
            <a:off x="10236555" y="136647"/>
            <a:ext cx="1345845" cy="153888"/>
          </a:xfrm>
        </p:spPr>
        <p:txBody>
          <a:bodyPr>
            <a:noAutofit/>
          </a:bodyPr>
          <a:lstStyle>
            <a:lvl1pPr>
              <a:defRPr>
                <a:noFill/>
              </a:defRPr>
            </a:lvl1pPr>
          </a:lstStyle>
          <a:p>
            <a:fld id="{29D9A4B7-9EB8-4FDA-A141-3382B33B01FE}" type="datetime1">
              <a:rPr lang="en-US" smtClean="0"/>
              <a:t>3/30/2026</a:t>
            </a:fld>
            <a:endParaRPr lang="en-US" dirty="0"/>
          </a:p>
        </p:txBody>
      </p:sp>
      <p:sp>
        <p:nvSpPr>
          <p:cNvPr id="47" name="Text Placeholder 46">
            <a:extLst>
              <a:ext uri="{FF2B5EF4-FFF2-40B4-BE49-F238E27FC236}">
                <a16:creationId xmlns:a16="http://schemas.microsoft.com/office/drawing/2014/main" id="{2AAAC208-B9A3-AB8D-8A3F-5267EA42C800}"/>
              </a:ext>
            </a:extLst>
          </p:cNvPr>
          <p:cNvSpPr>
            <a:spLocks noGrp="1"/>
          </p:cNvSpPr>
          <p:nvPr>
            <p:ph type="body" sz="quarter" idx="30" hasCustomPrompt="1"/>
          </p:nvPr>
        </p:nvSpPr>
        <p:spPr>
          <a:xfrm>
            <a:off x="207327" y="2279367"/>
            <a:ext cx="5165862" cy="1481328"/>
          </a:xfrm>
          <a:prstGeom prst="rect">
            <a:avLst/>
          </a:prstGeom>
        </p:spPr>
        <p:txBody>
          <a:bodyPr anchor="b">
            <a:noAutofit/>
          </a:bodyPr>
          <a:lstStyle>
            <a:lvl1pPr>
              <a:defRPr sz="4400" b="0">
                <a:solidFill>
                  <a:schemeClr val="tx1"/>
                </a:solidFill>
                <a:latin typeface="+mj-lt"/>
              </a:defRPr>
            </a:lvl1pPr>
          </a:lstStyle>
          <a:p>
            <a:pPr lvl="0"/>
            <a:r>
              <a:rPr lang="en-US"/>
              <a:t>Presentation Title Goes Here</a:t>
            </a:r>
          </a:p>
        </p:txBody>
      </p:sp>
      <p:sp>
        <p:nvSpPr>
          <p:cNvPr id="42" name="Text Placeholder 37">
            <a:extLst>
              <a:ext uri="{FF2B5EF4-FFF2-40B4-BE49-F238E27FC236}">
                <a16:creationId xmlns:a16="http://schemas.microsoft.com/office/drawing/2014/main" id="{F4AE42DD-CBC4-0669-9A85-81A01695BC05}"/>
              </a:ext>
            </a:extLst>
          </p:cNvPr>
          <p:cNvSpPr>
            <a:spLocks noGrp="1"/>
          </p:cNvSpPr>
          <p:nvPr>
            <p:ph type="body" sz="quarter" idx="16" hasCustomPrompt="1"/>
          </p:nvPr>
        </p:nvSpPr>
        <p:spPr>
          <a:xfrm>
            <a:off x="188007" y="3945577"/>
            <a:ext cx="4725826" cy="1389888"/>
          </a:xfrm>
          <a:prstGeom prst="rect">
            <a:avLst/>
          </a:prstGeom>
        </p:spPr>
        <p:txBody>
          <a:bodyPr>
            <a:noAutofit/>
          </a:bodyPr>
          <a:lstStyle>
            <a:lvl1pPr>
              <a:defRPr sz="1800">
                <a:solidFill>
                  <a:schemeClr val="tx1"/>
                </a:solidFill>
                <a:latin typeface="+mn-lt"/>
              </a:defRPr>
            </a:lvl1pPr>
            <a:lvl2pPr marL="0" indent="0">
              <a:buNone/>
              <a:defRPr/>
            </a:lvl2pPr>
          </a:lstStyle>
          <a:p>
            <a:pPr lvl="0"/>
            <a:r>
              <a:rPr lang="en-US" noProof="0"/>
              <a:t>Presenter Name</a:t>
            </a:r>
          </a:p>
          <a:p>
            <a:pPr lvl="0"/>
            <a:r>
              <a:rPr lang="en-US" noProof="0"/>
              <a:t>Division Name</a:t>
            </a:r>
          </a:p>
          <a:p>
            <a:pPr lvl="0"/>
            <a:r>
              <a:rPr lang="en-US" noProof="0"/>
              <a:t>Date</a:t>
            </a:r>
          </a:p>
        </p:txBody>
      </p:sp>
      <p:sp>
        <p:nvSpPr>
          <p:cNvPr id="8" name="Picture Placeholder 7">
            <a:extLst>
              <a:ext uri="{FF2B5EF4-FFF2-40B4-BE49-F238E27FC236}">
                <a16:creationId xmlns:a16="http://schemas.microsoft.com/office/drawing/2014/main" id="{9E093317-E5CB-E52A-8D09-DF70C09F52F9}"/>
              </a:ext>
            </a:extLst>
          </p:cNvPr>
          <p:cNvSpPr>
            <a:spLocks noGrp="1"/>
          </p:cNvSpPr>
          <p:nvPr>
            <p:ph type="pic" sz="quarter" idx="31"/>
          </p:nvPr>
        </p:nvSpPr>
        <p:spPr>
          <a:xfrm>
            <a:off x="6413237" y="0"/>
            <a:ext cx="5778763" cy="6866708"/>
          </a:xfrm>
          <a:custGeom>
            <a:avLst/>
            <a:gdLst>
              <a:gd name="connsiteX0" fmla="*/ 0 w 7461109"/>
              <a:gd name="connsiteY0" fmla="*/ 6858000 h 6858000"/>
              <a:gd name="connsiteX1" fmla="*/ 1714500 w 7461109"/>
              <a:gd name="connsiteY1" fmla="*/ 0 h 6858000"/>
              <a:gd name="connsiteX2" fmla="*/ 7461109 w 7461109"/>
              <a:gd name="connsiteY2" fmla="*/ 0 h 6858000"/>
              <a:gd name="connsiteX3" fmla="*/ 5746609 w 7461109"/>
              <a:gd name="connsiteY3" fmla="*/ 6858000 h 6858000"/>
              <a:gd name="connsiteX4" fmla="*/ 0 w 7461109"/>
              <a:gd name="connsiteY4" fmla="*/ 6858000 h 6858000"/>
              <a:gd name="connsiteX0" fmla="*/ 0 w 7462197"/>
              <a:gd name="connsiteY0" fmla="*/ 6858000 h 6858000"/>
              <a:gd name="connsiteX1" fmla="*/ 1714500 w 7462197"/>
              <a:gd name="connsiteY1" fmla="*/ 0 h 6858000"/>
              <a:gd name="connsiteX2" fmla="*/ 7461109 w 7462197"/>
              <a:gd name="connsiteY2" fmla="*/ 0 h 6858000"/>
              <a:gd name="connsiteX3" fmla="*/ 7462197 w 7462197"/>
              <a:gd name="connsiteY3" fmla="*/ 6858000 h 6858000"/>
              <a:gd name="connsiteX4" fmla="*/ 0 w 7462197"/>
              <a:gd name="connsiteY4" fmla="*/ 6858000 h 6858000"/>
              <a:gd name="connsiteX0" fmla="*/ 0 w 7462197"/>
              <a:gd name="connsiteY0" fmla="*/ 6858000 h 6858000"/>
              <a:gd name="connsiteX1" fmla="*/ 2428603 w 7462197"/>
              <a:gd name="connsiteY1" fmla="*/ 0 h 6858000"/>
              <a:gd name="connsiteX2" fmla="*/ 7461109 w 7462197"/>
              <a:gd name="connsiteY2" fmla="*/ 0 h 6858000"/>
              <a:gd name="connsiteX3" fmla="*/ 7462197 w 7462197"/>
              <a:gd name="connsiteY3" fmla="*/ 6858000 h 6858000"/>
              <a:gd name="connsiteX4" fmla="*/ 0 w 7462197"/>
              <a:gd name="connsiteY4" fmla="*/ 6858000 h 6858000"/>
              <a:gd name="connsiteX0" fmla="*/ 0 w 6452002"/>
              <a:gd name="connsiteY0" fmla="*/ 6866708 h 6866708"/>
              <a:gd name="connsiteX1" fmla="*/ 1418408 w 6452002"/>
              <a:gd name="connsiteY1" fmla="*/ 0 h 6866708"/>
              <a:gd name="connsiteX2" fmla="*/ 6450914 w 6452002"/>
              <a:gd name="connsiteY2" fmla="*/ 0 h 6866708"/>
              <a:gd name="connsiteX3" fmla="*/ 6452002 w 6452002"/>
              <a:gd name="connsiteY3" fmla="*/ 6858000 h 6866708"/>
              <a:gd name="connsiteX4" fmla="*/ 0 w 6452002"/>
              <a:gd name="connsiteY4" fmla="*/ 6866708 h 6866708"/>
              <a:gd name="connsiteX0" fmla="*/ 0 w 6452002"/>
              <a:gd name="connsiteY0" fmla="*/ 6866708 h 6866708"/>
              <a:gd name="connsiteX1" fmla="*/ 2855323 w 6452002"/>
              <a:gd name="connsiteY1" fmla="*/ 0 h 6866708"/>
              <a:gd name="connsiteX2" fmla="*/ 6450914 w 6452002"/>
              <a:gd name="connsiteY2" fmla="*/ 0 h 6866708"/>
              <a:gd name="connsiteX3" fmla="*/ 6452002 w 6452002"/>
              <a:gd name="connsiteY3" fmla="*/ 6858000 h 6866708"/>
              <a:gd name="connsiteX4" fmla="*/ 0 w 6452002"/>
              <a:gd name="connsiteY4" fmla="*/ 6866708 h 6866708"/>
              <a:gd name="connsiteX0" fmla="*/ 0 w 5778763"/>
              <a:gd name="connsiteY0" fmla="*/ 6866708 h 6866708"/>
              <a:gd name="connsiteX1" fmla="*/ 2182084 w 5778763"/>
              <a:gd name="connsiteY1" fmla="*/ 0 h 6866708"/>
              <a:gd name="connsiteX2" fmla="*/ 5777675 w 5778763"/>
              <a:gd name="connsiteY2" fmla="*/ 0 h 6866708"/>
              <a:gd name="connsiteX3" fmla="*/ 5778763 w 5778763"/>
              <a:gd name="connsiteY3" fmla="*/ 6858000 h 6866708"/>
              <a:gd name="connsiteX4" fmla="*/ 0 w 5778763"/>
              <a:gd name="connsiteY4" fmla="*/ 6866708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8763" h="6866708">
                <a:moveTo>
                  <a:pt x="0" y="6866708"/>
                </a:moveTo>
                <a:lnTo>
                  <a:pt x="2182084" y="0"/>
                </a:lnTo>
                <a:lnTo>
                  <a:pt x="5777675" y="0"/>
                </a:lnTo>
                <a:cubicBezTo>
                  <a:pt x="5778038" y="2286000"/>
                  <a:pt x="5778400" y="4572000"/>
                  <a:pt x="5778763" y="6858000"/>
                </a:cubicBezTo>
                <a:lnTo>
                  <a:pt x="0" y="6866708"/>
                </a:lnTo>
                <a:close/>
              </a:path>
            </a:pathLst>
          </a:custGeom>
        </p:spPr>
        <p:txBody>
          <a:bodyPr anchor="ctr"/>
          <a:lstStyle>
            <a:lvl1pPr algn="ctr">
              <a:defRPr/>
            </a:lvl1pPr>
          </a:lstStyle>
          <a:p>
            <a:r>
              <a:rPr lang="en-US" dirty="0"/>
              <a:t>Click icon to add picture</a:t>
            </a:r>
          </a:p>
        </p:txBody>
      </p:sp>
      <p:grpSp>
        <p:nvGrpSpPr>
          <p:cNvPr id="68" name="Group 67">
            <a:extLst>
              <a:ext uri="{FF2B5EF4-FFF2-40B4-BE49-F238E27FC236}">
                <a16:creationId xmlns:a16="http://schemas.microsoft.com/office/drawing/2014/main" id="{66C51D8D-70F4-EC57-4CB8-B3B9B9637F17}"/>
              </a:ext>
            </a:extLst>
          </p:cNvPr>
          <p:cNvGrpSpPr/>
          <p:nvPr/>
        </p:nvGrpSpPr>
        <p:grpSpPr>
          <a:xfrm>
            <a:off x="5750036" y="-260245"/>
            <a:ext cx="1745932" cy="7388209"/>
            <a:chOff x="5750036" y="-260245"/>
            <a:chExt cx="1745932" cy="7388209"/>
          </a:xfrm>
        </p:grpSpPr>
        <p:sp>
          <p:nvSpPr>
            <p:cNvPr id="67" name="Freeform: Shape 66">
              <a:extLst>
                <a:ext uri="{FF2B5EF4-FFF2-40B4-BE49-F238E27FC236}">
                  <a16:creationId xmlns:a16="http://schemas.microsoft.com/office/drawing/2014/main" id="{4A9941A4-E1A4-AF21-E383-F0DE58C1F05B}"/>
                </a:ext>
              </a:extLst>
            </p:cNvPr>
            <p:cNvSpPr/>
            <p:nvPr/>
          </p:nvSpPr>
          <p:spPr>
            <a:xfrm rot="1054934">
              <a:off x="6915507" y="-260244"/>
              <a:ext cx="580461" cy="7388207"/>
            </a:xfrm>
            <a:custGeom>
              <a:avLst/>
              <a:gdLst>
                <a:gd name="connsiteX0" fmla="*/ 0 w 580461"/>
                <a:gd name="connsiteY0" fmla="*/ 183934 h 7388207"/>
                <a:gd name="connsiteX1" fmla="*/ 580460 w 580461"/>
                <a:gd name="connsiteY1" fmla="*/ 0 h 7388207"/>
                <a:gd name="connsiteX2" fmla="*/ 580461 w 580461"/>
                <a:gd name="connsiteY2" fmla="*/ 7204272 h 7388207"/>
                <a:gd name="connsiteX3" fmla="*/ 0 w 580461"/>
                <a:gd name="connsiteY3" fmla="*/ 7388207 h 7388207"/>
              </a:gdLst>
              <a:ahLst/>
              <a:cxnLst>
                <a:cxn ang="0">
                  <a:pos x="connsiteX0" y="connsiteY0"/>
                </a:cxn>
                <a:cxn ang="0">
                  <a:pos x="connsiteX1" y="connsiteY1"/>
                </a:cxn>
                <a:cxn ang="0">
                  <a:pos x="connsiteX2" y="connsiteY2"/>
                </a:cxn>
                <a:cxn ang="0">
                  <a:pos x="connsiteX3" y="connsiteY3"/>
                </a:cxn>
              </a:cxnLst>
              <a:rect l="l" t="t" r="r" b="b"/>
              <a:pathLst>
                <a:path w="580461" h="7388207">
                  <a:moveTo>
                    <a:pt x="0" y="183934"/>
                  </a:moveTo>
                  <a:lnTo>
                    <a:pt x="580460" y="0"/>
                  </a:lnTo>
                  <a:lnTo>
                    <a:pt x="580461" y="7204272"/>
                  </a:lnTo>
                  <a:lnTo>
                    <a:pt x="0" y="7388207"/>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4" name="Freeform: Shape 63">
              <a:extLst>
                <a:ext uri="{FF2B5EF4-FFF2-40B4-BE49-F238E27FC236}">
                  <a16:creationId xmlns:a16="http://schemas.microsoft.com/office/drawing/2014/main" id="{1F1B3597-1F0E-0F60-1FB8-23E04A13EB03}"/>
                </a:ext>
              </a:extLst>
            </p:cNvPr>
            <p:cNvSpPr/>
            <p:nvPr/>
          </p:nvSpPr>
          <p:spPr>
            <a:xfrm rot="1054934">
              <a:off x="6333017" y="-260244"/>
              <a:ext cx="580461" cy="7388208"/>
            </a:xfrm>
            <a:custGeom>
              <a:avLst/>
              <a:gdLst>
                <a:gd name="connsiteX0" fmla="*/ 0 w 580461"/>
                <a:gd name="connsiteY0" fmla="*/ 183935 h 7388208"/>
                <a:gd name="connsiteX1" fmla="*/ 580461 w 580461"/>
                <a:gd name="connsiteY1" fmla="*/ 0 h 7388208"/>
                <a:gd name="connsiteX2" fmla="*/ 580461 w 580461"/>
                <a:gd name="connsiteY2" fmla="*/ 7204273 h 7388208"/>
                <a:gd name="connsiteX3" fmla="*/ 0 w 580461"/>
                <a:gd name="connsiteY3" fmla="*/ 7388208 h 7388208"/>
              </a:gdLst>
              <a:ahLst/>
              <a:cxnLst>
                <a:cxn ang="0">
                  <a:pos x="connsiteX0" y="connsiteY0"/>
                </a:cxn>
                <a:cxn ang="0">
                  <a:pos x="connsiteX1" y="connsiteY1"/>
                </a:cxn>
                <a:cxn ang="0">
                  <a:pos x="connsiteX2" y="connsiteY2"/>
                </a:cxn>
                <a:cxn ang="0">
                  <a:pos x="connsiteX3" y="connsiteY3"/>
                </a:cxn>
              </a:cxnLst>
              <a:rect l="l" t="t" r="r" b="b"/>
              <a:pathLst>
                <a:path w="580461" h="7388208">
                  <a:moveTo>
                    <a:pt x="0" y="183935"/>
                  </a:moveTo>
                  <a:lnTo>
                    <a:pt x="580461" y="0"/>
                  </a:lnTo>
                  <a:lnTo>
                    <a:pt x="580461" y="7204273"/>
                  </a:lnTo>
                  <a:lnTo>
                    <a:pt x="0" y="7388208"/>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 name="Freeform: Shape 60">
              <a:extLst>
                <a:ext uri="{FF2B5EF4-FFF2-40B4-BE49-F238E27FC236}">
                  <a16:creationId xmlns:a16="http://schemas.microsoft.com/office/drawing/2014/main" id="{CF81975F-60C7-AEBC-DC8A-351E48A43435}"/>
                </a:ext>
              </a:extLst>
            </p:cNvPr>
            <p:cNvSpPr/>
            <p:nvPr/>
          </p:nvSpPr>
          <p:spPr>
            <a:xfrm rot="1054934">
              <a:off x="5750036" y="-260245"/>
              <a:ext cx="580461" cy="7388208"/>
            </a:xfrm>
            <a:custGeom>
              <a:avLst/>
              <a:gdLst>
                <a:gd name="connsiteX0" fmla="*/ 0 w 580461"/>
                <a:gd name="connsiteY0" fmla="*/ 183935 h 7388208"/>
                <a:gd name="connsiteX1" fmla="*/ 580461 w 580461"/>
                <a:gd name="connsiteY1" fmla="*/ 0 h 7388208"/>
                <a:gd name="connsiteX2" fmla="*/ 580461 w 580461"/>
                <a:gd name="connsiteY2" fmla="*/ 7204273 h 7388208"/>
                <a:gd name="connsiteX3" fmla="*/ 0 w 580461"/>
                <a:gd name="connsiteY3" fmla="*/ 7388208 h 7388208"/>
              </a:gdLst>
              <a:ahLst/>
              <a:cxnLst>
                <a:cxn ang="0">
                  <a:pos x="connsiteX0" y="connsiteY0"/>
                </a:cxn>
                <a:cxn ang="0">
                  <a:pos x="connsiteX1" y="connsiteY1"/>
                </a:cxn>
                <a:cxn ang="0">
                  <a:pos x="connsiteX2" y="connsiteY2"/>
                </a:cxn>
                <a:cxn ang="0">
                  <a:pos x="connsiteX3" y="connsiteY3"/>
                </a:cxn>
              </a:cxnLst>
              <a:rect l="l" t="t" r="r" b="b"/>
              <a:pathLst>
                <a:path w="580461" h="7388208">
                  <a:moveTo>
                    <a:pt x="0" y="183935"/>
                  </a:moveTo>
                  <a:lnTo>
                    <a:pt x="580461" y="0"/>
                  </a:lnTo>
                  <a:lnTo>
                    <a:pt x="580461" y="7204273"/>
                  </a:lnTo>
                  <a:lnTo>
                    <a:pt x="0" y="738820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4" name="Group 53">
            <a:extLst>
              <a:ext uri="{FF2B5EF4-FFF2-40B4-BE49-F238E27FC236}">
                <a16:creationId xmlns:a16="http://schemas.microsoft.com/office/drawing/2014/main" id="{857BC03E-B3B7-4C99-56C4-2BF579A0A23C}"/>
              </a:ext>
            </a:extLst>
          </p:cNvPr>
          <p:cNvGrpSpPr/>
          <p:nvPr/>
        </p:nvGrpSpPr>
        <p:grpSpPr>
          <a:xfrm>
            <a:off x="0" y="2016108"/>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55" name="Rectangle: Rounded Corners 54">
              <a:extLst>
                <a:ext uri="{FF2B5EF4-FFF2-40B4-BE49-F238E27FC236}">
                  <a16:creationId xmlns:a16="http://schemas.microsoft.com/office/drawing/2014/main" id="{FEDC7733-F60D-39C2-2EF2-982349767BB6}"/>
                </a:ext>
              </a:extLst>
            </p:cNvPr>
            <p:cNvSpPr/>
            <p:nvPr/>
          </p:nvSpPr>
          <p:spPr>
            <a:xfrm>
              <a:off x="838200" y="469891"/>
              <a:ext cx="929640"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Rounded Corners 55">
              <a:extLst>
                <a:ext uri="{FF2B5EF4-FFF2-40B4-BE49-F238E27FC236}">
                  <a16:creationId xmlns:a16="http://schemas.microsoft.com/office/drawing/2014/main" id="{30E4CDA5-2525-53FE-A318-0ABE48079C42}"/>
                </a:ext>
              </a:extLst>
            </p:cNvPr>
            <p:cNvSpPr/>
            <p:nvPr/>
          </p:nvSpPr>
          <p:spPr>
            <a:xfrm>
              <a:off x="1861457" y="469891"/>
              <a:ext cx="481149"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Rounded Corners 56">
              <a:extLst>
                <a:ext uri="{FF2B5EF4-FFF2-40B4-BE49-F238E27FC236}">
                  <a16:creationId xmlns:a16="http://schemas.microsoft.com/office/drawing/2014/main" id="{89E9E962-741A-1B1F-FFDB-9EF7C6878C15}"/>
                </a:ext>
              </a:extLst>
            </p:cNvPr>
            <p:cNvSpPr/>
            <p:nvPr/>
          </p:nvSpPr>
          <p:spPr>
            <a:xfrm>
              <a:off x="2436224" y="469891"/>
              <a:ext cx="315686"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a:extLst>
              <a:ext uri="{FF2B5EF4-FFF2-40B4-BE49-F238E27FC236}">
                <a16:creationId xmlns:a16="http://schemas.microsoft.com/office/drawing/2014/main" id="{27EFE349-7CEA-9785-52B8-EF506076407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78934" y="198609"/>
            <a:ext cx="1176292" cy="311229"/>
          </a:xfrm>
          <a:prstGeom prst="rect">
            <a:avLst/>
          </a:prstGeom>
        </p:spPr>
      </p:pic>
    </p:spTree>
    <p:extLst>
      <p:ext uri="{BB962C8B-B14F-4D97-AF65-F5344CB8AC3E}">
        <p14:creationId xmlns:p14="http://schemas.microsoft.com/office/powerpoint/2010/main" val="2063199222"/>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itle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68EA-F38C-7428-9648-B439A0EFDF74}"/>
              </a:ext>
            </a:extLst>
          </p:cNvPr>
          <p:cNvSpPr>
            <a:spLocks noGrp="1"/>
          </p:cNvSpPr>
          <p:nvPr>
            <p:ph type="title"/>
          </p:nvPr>
        </p:nvSpPr>
        <p:spPr>
          <a:xfrm>
            <a:off x="826982" y="2487385"/>
            <a:ext cx="5430397" cy="1467998"/>
          </a:xfrm>
        </p:spPr>
        <p:txBody>
          <a:bodyPr>
            <a:noAutofit/>
          </a:bodyPr>
          <a:lstStyle>
            <a:lvl1pPr>
              <a:defRPr sz="4400"/>
            </a:lvl1pPr>
          </a:lstStyle>
          <a:p>
            <a:r>
              <a:rPr lang="en-US"/>
              <a:t>Click to edit Master title style</a:t>
            </a:r>
          </a:p>
        </p:txBody>
      </p:sp>
      <p:sp>
        <p:nvSpPr>
          <p:cNvPr id="35" name="Picture Placeholder 34">
            <a:extLst>
              <a:ext uri="{FF2B5EF4-FFF2-40B4-BE49-F238E27FC236}">
                <a16:creationId xmlns:a16="http://schemas.microsoft.com/office/drawing/2014/main" id="{40FDDB54-915C-6348-F791-D6B307188D94}"/>
              </a:ext>
            </a:extLst>
          </p:cNvPr>
          <p:cNvSpPr>
            <a:spLocks noGrp="1"/>
          </p:cNvSpPr>
          <p:nvPr>
            <p:ph type="pic" sz="quarter" idx="10"/>
          </p:nvPr>
        </p:nvSpPr>
        <p:spPr>
          <a:xfrm flipH="1">
            <a:off x="0" y="-1"/>
            <a:ext cx="12191997" cy="6858001"/>
          </a:xfrm>
          <a:custGeom>
            <a:avLst/>
            <a:gdLst>
              <a:gd name="connsiteX0" fmla="*/ 12191997 w 12191997"/>
              <a:gd name="connsiteY0" fmla="*/ 5739789 h 6858001"/>
              <a:gd name="connsiteX1" fmla="*/ 9252651 w 12191997"/>
              <a:gd name="connsiteY1" fmla="*/ 5739789 h 6858001"/>
              <a:gd name="connsiteX2" fmla="*/ 11113692 w 12191997"/>
              <a:gd name="connsiteY2" fmla="*/ 6858001 h 6858001"/>
              <a:gd name="connsiteX3" fmla="*/ 12191997 w 12191997"/>
              <a:gd name="connsiteY3" fmla="*/ 6858001 h 6858001"/>
              <a:gd name="connsiteX4" fmla="*/ 0 w 12191997"/>
              <a:gd name="connsiteY4" fmla="*/ 3455992 h 6858001"/>
              <a:gd name="connsiteX5" fmla="*/ 0 w 12191997"/>
              <a:gd name="connsiteY5" fmla="*/ 6858001 h 6858001"/>
              <a:gd name="connsiteX6" fmla="*/ 5661970 w 12191997"/>
              <a:gd name="connsiteY6" fmla="*/ 6858001 h 6858001"/>
              <a:gd name="connsiteX7" fmla="*/ 0 w 12191997"/>
              <a:gd name="connsiteY7" fmla="*/ 337919 h 6858001"/>
              <a:gd name="connsiteX8" fmla="*/ 0 w 12191997"/>
              <a:gd name="connsiteY8" fmla="*/ 3298384 h 6858001"/>
              <a:gd name="connsiteX9" fmla="*/ 5924280 w 12191997"/>
              <a:gd name="connsiteY9" fmla="*/ 6858001 h 6858001"/>
              <a:gd name="connsiteX10" fmla="*/ 10851384 w 12191997"/>
              <a:gd name="connsiteY10" fmla="*/ 6858001 h 6858001"/>
              <a:gd name="connsiteX11" fmla="*/ 8990342 w 12191997"/>
              <a:gd name="connsiteY11" fmla="*/ 5739789 h 6858001"/>
              <a:gd name="connsiteX12" fmla="*/ 6745253 w 12191997"/>
              <a:gd name="connsiteY12" fmla="*/ 5739789 h 6858001"/>
              <a:gd name="connsiteX13" fmla="*/ 6745253 w 12191997"/>
              <a:gd name="connsiteY13" fmla="*/ 5728772 h 6858001"/>
              <a:gd name="connsiteX14" fmla="*/ 5185269 w 12191997"/>
              <a:gd name="connsiteY14" fmla="*/ 5728772 h 6858001"/>
              <a:gd name="connsiteX15" fmla="*/ 5185269 w 12191997"/>
              <a:gd name="connsiteY15" fmla="*/ 3453502 h 6858001"/>
              <a:gd name="connsiteX16" fmla="*/ 3052246 w 12191997"/>
              <a:gd name="connsiteY16" fmla="*/ 0 h 6858001"/>
              <a:gd name="connsiteX17" fmla="*/ 0 w 12191997"/>
              <a:gd name="connsiteY17" fmla="*/ 0 h 6858001"/>
              <a:gd name="connsiteX18" fmla="*/ 0 w 12191997"/>
              <a:gd name="connsiteY18" fmla="*/ 180310 h 6858001"/>
              <a:gd name="connsiteX19" fmla="*/ 5185269 w 12191997"/>
              <a:gd name="connsiteY19" fmla="*/ 3295893 h 6858001"/>
              <a:gd name="connsiteX20" fmla="*/ 5185269 w 12191997"/>
              <a:gd name="connsiteY20" fmla="*/ 2204632 h 6858001"/>
              <a:gd name="connsiteX21" fmla="*/ 6745253 w 12191997"/>
              <a:gd name="connsiteY21" fmla="*/ 2204632 h 6858001"/>
              <a:gd name="connsiteX22" fmla="*/ 6745253 w 12191997"/>
              <a:gd name="connsiteY22" fmla="*/ 220071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7" h="6858001">
                <a:moveTo>
                  <a:pt x="12191997" y="5739789"/>
                </a:moveTo>
                <a:lnTo>
                  <a:pt x="9252651" y="5739789"/>
                </a:lnTo>
                <a:lnTo>
                  <a:pt x="11113692" y="6858001"/>
                </a:lnTo>
                <a:lnTo>
                  <a:pt x="12191997" y="6858001"/>
                </a:lnTo>
                <a:close/>
                <a:moveTo>
                  <a:pt x="0" y="3455992"/>
                </a:moveTo>
                <a:lnTo>
                  <a:pt x="0" y="6858001"/>
                </a:lnTo>
                <a:lnTo>
                  <a:pt x="5661970" y="6858001"/>
                </a:lnTo>
                <a:close/>
                <a:moveTo>
                  <a:pt x="0" y="337919"/>
                </a:moveTo>
                <a:lnTo>
                  <a:pt x="0" y="3298384"/>
                </a:lnTo>
                <a:lnTo>
                  <a:pt x="5924280" y="6858001"/>
                </a:lnTo>
                <a:lnTo>
                  <a:pt x="10851384" y="6858001"/>
                </a:lnTo>
                <a:lnTo>
                  <a:pt x="8990342" y="5739789"/>
                </a:lnTo>
                <a:lnTo>
                  <a:pt x="6745253" y="5739789"/>
                </a:lnTo>
                <a:lnTo>
                  <a:pt x="6745253" y="5728772"/>
                </a:lnTo>
                <a:lnTo>
                  <a:pt x="5185269" y="5728772"/>
                </a:lnTo>
                <a:lnTo>
                  <a:pt x="5185269" y="3453502"/>
                </a:lnTo>
                <a:close/>
                <a:moveTo>
                  <a:pt x="3052246" y="0"/>
                </a:moveTo>
                <a:lnTo>
                  <a:pt x="0" y="0"/>
                </a:lnTo>
                <a:lnTo>
                  <a:pt x="0" y="180310"/>
                </a:lnTo>
                <a:lnTo>
                  <a:pt x="5185269" y="3295893"/>
                </a:lnTo>
                <a:lnTo>
                  <a:pt x="5185269" y="2204632"/>
                </a:lnTo>
                <a:lnTo>
                  <a:pt x="6745253" y="2204632"/>
                </a:lnTo>
                <a:lnTo>
                  <a:pt x="6745253" y="2200714"/>
                </a:lnTo>
                <a:close/>
              </a:path>
            </a:pathLst>
          </a:custGeom>
        </p:spPr>
        <p:txBody>
          <a:bodyPr wrap="square" anchor="b">
            <a:noAutofit/>
          </a:bodyPr>
          <a:lstStyle>
            <a:lvl1pPr algn="r">
              <a:defRPr/>
            </a:lvl1pPr>
          </a:lstStyle>
          <a:p>
            <a:r>
              <a:rPr lang="en-US" dirty="0"/>
              <a:t>Click icon to add picture</a:t>
            </a:r>
          </a:p>
        </p:txBody>
      </p:sp>
      <p:grpSp>
        <p:nvGrpSpPr>
          <p:cNvPr id="10" name="Group 9">
            <a:extLst>
              <a:ext uri="{FF2B5EF4-FFF2-40B4-BE49-F238E27FC236}">
                <a16:creationId xmlns:a16="http://schemas.microsoft.com/office/drawing/2014/main" id="{351A7D80-783D-47FC-0CEC-23F5CA00ACCA}"/>
              </a:ext>
            </a:extLst>
          </p:cNvPr>
          <p:cNvGrpSpPr/>
          <p:nvPr/>
        </p:nvGrpSpPr>
        <p:grpSpPr>
          <a:xfrm>
            <a:off x="826982" y="1953406"/>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11" name="Rectangle: Rounded Corners 10">
              <a:extLst>
                <a:ext uri="{FF2B5EF4-FFF2-40B4-BE49-F238E27FC236}">
                  <a16:creationId xmlns:a16="http://schemas.microsoft.com/office/drawing/2014/main" id="{1F2CACAC-195D-C18C-EB69-C48BE1CBA8A3}"/>
                </a:ext>
              </a:extLst>
            </p:cNvPr>
            <p:cNvSpPr/>
            <p:nvPr/>
          </p:nvSpPr>
          <p:spPr>
            <a:xfrm>
              <a:off x="838200" y="469891"/>
              <a:ext cx="929640"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9946C22F-3607-11A0-90A8-8DD361544651}"/>
                </a:ext>
              </a:extLst>
            </p:cNvPr>
            <p:cNvSpPr/>
            <p:nvPr/>
          </p:nvSpPr>
          <p:spPr>
            <a:xfrm>
              <a:off x="1861457" y="469891"/>
              <a:ext cx="481149"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C90E3F2E-9070-9A8B-63C2-CCE6B5080AA5}"/>
                </a:ext>
              </a:extLst>
            </p:cNvPr>
            <p:cNvSpPr/>
            <p:nvPr/>
          </p:nvSpPr>
          <p:spPr>
            <a:xfrm>
              <a:off x="2436224" y="469891"/>
              <a:ext cx="315686"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Text Placeholder 37">
            <a:extLst>
              <a:ext uri="{FF2B5EF4-FFF2-40B4-BE49-F238E27FC236}">
                <a16:creationId xmlns:a16="http://schemas.microsoft.com/office/drawing/2014/main" id="{86357666-5F2C-BC4C-4960-1DD2901FB4B0}"/>
              </a:ext>
            </a:extLst>
          </p:cNvPr>
          <p:cNvSpPr>
            <a:spLocks noGrp="1"/>
          </p:cNvSpPr>
          <p:nvPr>
            <p:ph type="body" sz="quarter" idx="16" hasCustomPrompt="1"/>
          </p:nvPr>
        </p:nvSpPr>
        <p:spPr>
          <a:xfrm>
            <a:off x="826982" y="4098600"/>
            <a:ext cx="5430397" cy="1389888"/>
          </a:xfrm>
          <a:prstGeom prst="rect">
            <a:avLst/>
          </a:prstGeom>
        </p:spPr>
        <p:txBody>
          <a:bodyPr>
            <a:noAutofit/>
          </a:bodyPr>
          <a:lstStyle>
            <a:lvl1pPr>
              <a:defRPr sz="1400">
                <a:solidFill>
                  <a:schemeClr val="tx1"/>
                </a:solidFill>
                <a:latin typeface="+mn-lt"/>
              </a:defRPr>
            </a:lvl1pPr>
            <a:lvl2pPr marL="0" indent="0">
              <a:buNone/>
              <a:defRPr/>
            </a:lvl2pPr>
          </a:lstStyle>
          <a:p>
            <a:pPr lvl="0"/>
            <a:r>
              <a:rPr lang="en-US" noProof="0"/>
              <a:t>Presenter Name</a:t>
            </a:r>
          </a:p>
          <a:p>
            <a:pPr lvl="0"/>
            <a:r>
              <a:rPr lang="en-US" noProof="0"/>
              <a:t>Division Name</a:t>
            </a:r>
          </a:p>
          <a:p>
            <a:pPr lvl="0"/>
            <a:r>
              <a:rPr lang="en-US" noProof="0"/>
              <a:t>Date</a:t>
            </a:r>
          </a:p>
        </p:txBody>
      </p:sp>
      <p:pic>
        <p:nvPicPr>
          <p:cNvPr id="3" name="Picture 2">
            <a:extLst>
              <a:ext uri="{FF2B5EF4-FFF2-40B4-BE49-F238E27FC236}">
                <a16:creationId xmlns:a16="http://schemas.microsoft.com/office/drawing/2014/main" id="{0EBD3089-8527-69E9-0845-ABAAFBC93A4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78934" y="198609"/>
            <a:ext cx="1176292" cy="311229"/>
          </a:xfrm>
          <a:prstGeom prst="rect">
            <a:avLst/>
          </a:prstGeom>
        </p:spPr>
      </p:pic>
    </p:spTree>
    <p:extLst>
      <p:ext uri="{BB962C8B-B14F-4D97-AF65-F5344CB8AC3E}">
        <p14:creationId xmlns:p14="http://schemas.microsoft.com/office/powerpoint/2010/main" val="13707617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itle_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93F91B6-C0D4-F50D-88BA-2865F6D503D8}"/>
              </a:ext>
            </a:extLst>
          </p:cNvPr>
          <p:cNvSpPr>
            <a:spLocks noGrp="1"/>
          </p:cNvSpPr>
          <p:nvPr>
            <p:ph type="pic" sz="quarter" idx="10"/>
          </p:nvPr>
        </p:nvSpPr>
        <p:spPr>
          <a:xfrm>
            <a:off x="2526384" y="0"/>
            <a:ext cx="9665616" cy="6886118"/>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10 w 10000"/>
              <a:gd name="connsiteY0" fmla="*/ 10041 h 10041"/>
              <a:gd name="connsiteX1" fmla="*/ 2000 w 10000"/>
              <a:gd name="connsiteY1" fmla="*/ 0 h 10041"/>
              <a:gd name="connsiteX2" fmla="*/ 10000 w 10000"/>
              <a:gd name="connsiteY2" fmla="*/ 0 h 10041"/>
              <a:gd name="connsiteX3" fmla="*/ 10000 w 10000"/>
              <a:gd name="connsiteY3" fmla="*/ 10000 h 10041"/>
              <a:gd name="connsiteX4" fmla="*/ 0 w 10000"/>
              <a:gd name="connsiteY4" fmla="*/ 10000 h 10041"/>
              <a:gd name="connsiteX5" fmla="*/ 10 w 10000"/>
              <a:gd name="connsiteY5" fmla="*/ 10041 h 10041"/>
              <a:gd name="connsiteX0" fmla="*/ 10 w 10000"/>
              <a:gd name="connsiteY0" fmla="*/ 10041 h 10041"/>
              <a:gd name="connsiteX1" fmla="*/ 5911 w 10000"/>
              <a:gd name="connsiteY1" fmla="*/ 0 h 10041"/>
              <a:gd name="connsiteX2" fmla="*/ 10000 w 10000"/>
              <a:gd name="connsiteY2" fmla="*/ 0 h 10041"/>
              <a:gd name="connsiteX3" fmla="*/ 10000 w 10000"/>
              <a:gd name="connsiteY3" fmla="*/ 10000 h 10041"/>
              <a:gd name="connsiteX4" fmla="*/ 0 w 10000"/>
              <a:gd name="connsiteY4" fmla="*/ 10000 h 10041"/>
              <a:gd name="connsiteX5" fmla="*/ 10 w 10000"/>
              <a:gd name="connsiteY5" fmla="*/ 10041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41">
                <a:moveTo>
                  <a:pt x="10" y="10041"/>
                </a:moveTo>
                <a:lnTo>
                  <a:pt x="5911" y="0"/>
                </a:lnTo>
                <a:lnTo>
                  <a:pt x="10000" y="0"/>
                </a:lnTo>
                <a:lnTo>
                  <a:pt x="10000" y="10000"/>
                </a:lnTo>
                <a:lnTo>
                  <a:pt x="0" y="10000"/>
                </a:lnTo>
                <a:cubicBezTo>
                  <a:pt x="3" y="10014"/>
                  <a:pt x="7" y="10027"/>
                  <a:pt x="10" y="10041"/>
                </a:cubicBezTo>
                <a:close/>
              </a:path>
            </a:pathLst>
          </a:custGeom>
        </p:spPr>
        <p:txBody>
          <a:bodyPr anchor="b"/>
          <a:lstStyle>
            <a:lvl1pPr algn="r">
              <a:defRPr/>
            </a:lvl1pPr>
          </a:lstStyle>
          <a:p>
            <a:r>
              <a:rPr lang="en-US" dirty="0"/>
              <a:t>Click icon to add picture</a:t>
            </a:r>
          </a:p>
        </p:txBody>
      </p:sp>
      <p:sp>
        <p:nvSpPr>
          <p:cNvPr id="2" name="Title 1">
            <a:extLst>
              <a:ext uri="{FF2B5EF4-FFF2-40B4-BE49-F238E27FC236}">
                <a16:creationId xmlns:a16="http://schemas.microsoft.com/office/drawing/2014/main" id="{388E2A5A-5AB8-273C-AAF9-8D410C2B97CD}"/>
              </a:ext>
            </a:extLst>
          </p:cNvPr>
          <p:cNvSpPr>
            <a:spLocks noGrp="1"/>
          </p:cNvSpPr>
          <p:nvPr>
            <p:ph type="title" hasCustomPrompt="1"/>
          </p:nvPr>
        </p:nvSpPr>
        <p:spPr>
          <a:xfrm>
            <a:off x="560158" y="2205873"/>
            <a:ext cx="4699999" cy="1223128"/>
          </a:xfrm>
        </p:spPr>
        <p:txBody>
          <a:bodyPr>
            <a:noAutofit/>
          </a:bodyPr>
          <a:lstStyle/>
          <a:p>
            <a:r>
              <a:rPr lang="en-US"/>
              <a:t>CLICK TO EDIT MASTER TITLE STYLE</a:t>
            </a:r>
          </a:p>
        </p:txBody>
      </p:sp>
      <p:sp>
        <p:nvSpPr>
          <p:cNvPr id="14" name="Freeform: Shape 13">
            <a:extLst>
              <a:ext uri="{FF2B5EF4-FFF2-40B4-BE49-F238E27FC236}">
                <a16:creationId xmlns:a16="http://schemas.microsoft.com/office/drawing/2014/main" id="{F3252891-AF99-21AA-E444-E5D31F79F571}"/>
              </a:ext>
            </a:extLst>
          </p:cNvPr>
          <p:cNvSpPr/>
          <p:nvPr/>
        </p:nvSpPr>
        <p:spPr>
          <a:xfrm rot="2378800">
            <a:off x="5127253" y="-1131385"/>
            <a:ext cx="252242" cy="9138120"/>
          </a:xfrm>
          <a:custGeom>
            <a:avLst/>
            <a:gdLst>
              <a:gd name="connsiteX0" fmla="*/ 0 w 252242"/>
              <a:gd name="connsiteY0" fmla="*/ 209019 h 9115586"/>
              <a:gd name="connsiteX1" fmla="*/ 252242 w 252242"/>
              <a:gd name="connsiteY1" fmla="*/ 0 h 9115586"/>
              <a:gd name="connsiteX2" fmla="*/ 252242 w 252242"/>
              <a:gd name="connsiteY2" fmla="*/ 8906567 h 9115586"/>
              <a:gd name="connsiteX3" fmla="*/ 0 w 252242"/>
              <a:gd name="connsiteY3" fmla="*/ 9115586 h 9115586"/>
            </a:gdLst>
            <a:ahLst/>
            <a:cxnLst>
              <a:cxn ang="0">
                <a:pos x="connsiteX0" y="connsiteY0"/>
              </a:cxn>
              <a:cxn ang="0">
                <a:pos x="connsiteX1" y="connsiteY1"/>
              </a:cxn>
              <a:cxn ang="0">
                <a:pos x="connsiteX2" y="connsiteY2"/>
              </a:cxn>
              <a:cxn ang="0">
                <a:pos x="connsiteX3" y="connsiteY3"/>
              </a:cxn>
            </a:cxnLst>
            <a:rect l="l" t="t" r="r" b="b"/>
            <a:pathLst>
              <a:path w="252242" h="9115586">
                <a:moveTo>
                  <a:pt x="0" y="209019"/>
                </a:moveTo>
                <a:lnTo>
                  <a:pt x="252242" y="0"/>
                </a:lnTo>
                <a:lnTo>
                  <a:pt x="252242" y="8906567"/>
                </a:lnTo>
                <a:lnTo>
                  <a:pt x="0" y="911558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ext Placeholder 2">
            <a:extLst>
              <a:ext uri="{FF2B5EF4-FFF2-40B4-BE49-F238E27FC236}">
                <a16:creationId xmlns:a16="http://schemas.microsoft.com/office/drawing/2014/main" id="{0EDEFFB2-039F-669A-A153-B7300B575B42}"/>
              </a:ext>
            </a:extLst>
          </p:cNvPr>
          <p:cNvSpPr>
            <a:spLocks noGrp="1"/>
          </p:cNvSpPr>
          <p:nvPr>
            <p:ph type="body" idx="1" hasCustomPrompt="1"/>
          </p:nvPr>
        </p:nvSpPr>
        <p:spPr>
          <a:xfrm>
            <a:off x="560158" y="3964876"/>
            <a:ext cx="2824065" cy="812951"/>
          </a:xfrm>
        </p:spPr>
        <p:txBody>
          <a:bodyPr>
            <a:noAutofit/>
          </a:bodyPr>
          <a:lstStyle>
            <a:lvl1pPr marL="0" indent="0" algn="l">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HERE</a:t>
            </a:r>
          </a:p>
        </p:txBody>
      </p:sp>
      <p:cxnSp>
        <p:nvCxnSpPr>
          <p:cNvPr id="16" name="Straight Connector 15">
            <a:extLst>
              <a:ext uri="{FF2B5EF4-FFF2-40B4-BE49-F238E27FC236}">
                <a16:creationId xmlns:a16="http://schemas.microsoft.com/office/drawing/2014/main" id="{2A074A24-35C4-2AF3-9A17-6BC8FE7597AD}"/>
              </a:ext>
            </a:extLst>
          </p:cNvPr>
          <p:cNvCxnSpPr>
            <a:cxnSpLocks/>
          </p:cNvCxnSpPr>
          <p:nvPr/>
        </p:nvCxnSpPr>
        <p:spPr>
          <a:xfrm>
            <a:off x="560158" y="3589946"/>
            <a:ext cx="361591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logo&#10;&#10;Description automatically generated">
            <a:extLst>
              <a:ext uri="{FF2B5EF4-FFF2-40B4-BE49-F238E27FC236}">
                <a16:creationId xmlns:a16="http://schemas.microsoft.com/office/drawing/2014/main" id="{35195C6C-96B2-4ADF-81C4-1496804AF67A}"/>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0158" y="526053"/>
            <a:ext cx="1695453" cy="1409214"/>
          </a:xfrm>
          <a:prstGeom prst="rect">
            <a:avLst/>
          </a:prstGeom>
        </p:spPr>
      </p:pic>
    </p:spTree>
    <p:extLst>
      <p:ext uri="{BB962C8B-B14F-4D97-AF65-F5344CB8AC3E}">
        <p14:creationId xmlns:p14="http://schemas.microsoft.com/office/powerpoint/2010/main" val="40382026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44DCD8DB-88A6-4731-92EE-FB4E8DB87FA2}"/>
              </a:ext>
            </a:extLst>
          </p:cNvPr>
          <p:cNvSpPr>
            <a:spLocks noGrp="1"/>
          </p:cNvSpPr>
          <p:nvPr>
            <p:ph type="body" sz="quarter" idx="10"/>
          </p:nvPr>
        </p:nvSpPr>
        <p:spPr>
          <a:xfrm>
            <a:off x="635471" y="2264737"/>
            <a:ext cx="4909049" cy="1392863"/>
          </a:xfrm>
        </p:spPr>
        <p:txBody>
          <a:bodyPr anchor="b">
            <a:noAutofit/>
          </a:bodyPr>
          <a:lstStyle>
            <a:lvl1pPr>
              <a:defRPr sz="4400" b="1"/>
            </a:lvl1pPr>
            <a:lvl2pPr marL="457200" indent="0">
              <a:buNone/>
              <a:defRPr/>
            </a:lvl2pPr>
          </a:lstStyle>
          <a:p>
            <a:pPr lvl="0"/>
            <a:r>
              <a:rPr lang="en-US"/>
              <a:t>Click to edit Master text styles</a:t>
            </a:r>
          </a:p>
        </p:txBody>
      </p:sp>
      <p:sp>
        <p:nvSpPr>
          <p:cNvPr id="18" name="Text Placeholder 16">
            <a:extLst>
              <a:ext uri="{FF2B5EF4-FFF2-40B4-BE49-F238E27FC236}">
                <a16:creationId xmlns:a16="http://schemas.microsoft.com/office/drawing/2014/main" id="{341D96A2-5C98-3981-53C2-E9EC5A3D086C}"/>
              </a:ext>
            </a:extLst>
          </p:cNvPr>
          <p:cNvSpPr>
            <a:spLocks noGrp="1"/>
          </p:cNvSpPr>
          <p:nvPr>
            <p:ph type="body" sz="quarter" idx="11"/>
          </p:nvPr>
        </p:nvSpPr>
        <p:spPr>
          <a:xfrm>
            <a:off x="635468" y="4041219"/>
            <a:ext cx="4909049" cy="1010764"/>
          </a:xfrm>
        </p:spPr>
        <p:txBody>
          <a:bodyPr>
            <a:noAutofit/>
          </a:bodyPr>
          <a:lstStyle>
            <a:lvl1pPr>
              <a:defRPr sz="2000" b="0"/>
            </a:lvl1pPr>
            <a:lvl2pPr marL="457200" indent="0">
              <a:buNone/>
              <a:defRPr/>
            </a:lvl2pPr>
          </a:lstStyle>
          <a:p>
            <a:pPr lvl="0"/>
            <a:r>
              <a:rPr lang="en-US"/>
              <a:t>Click to edit Master text styles</a:t>
            </a:r>
          </a:p>
        </p:txBody>
      </p:sp>
      <p:sp>
        <p:nvSpPr>
          <p:cNvPr id="36" name="Picture Placeholder 35">
            <a:extLst>
              <a:ext uri="{FF2B5EF4-FFF2-40B4-BE49-F238E27FC236}">
                <a16:creationId xmlns:a16="http://schemas.microsoft.com/office/drawing/2014/main" id="{718FA272-7CF6-D66B-C5C6-6C84974B94A9}"/>
              </a:ext>
            </a:extLst>
          </p:cNvPr>
          <p:cNvSpPr>
            <a:spLocks noGrp="1"/>
          </p:cNvSpPr>
          <p:nvPr>
            <p:ph type="pic" sz="quarter" idx="12"/>
          </p:nvPr>
        </p:nvSpPr>
        <p:spPr>
          <a:xfrm>
            <a:off x="6211038" y="0"/>
            <a:ext cx="5980673" cy="6858000"/>
          </a:xfrm>
          <a:custGeom>
            <a:avLst/>
            <a:gdLst>
              <a:gd name="connsiteX0" fmla="*/ 3344382 w 5980673"/>
              <a:gd name="connsiteY0" fmla="*/ 6102347 h 6858000"/>
              <a:gd name="connsiteX1" fmla="*/ 5131131 w 5980673"/>
              <a:gd name="connsiteY1" fmla="*/ 6102347 h 6858000"/>
              <a:gd name="connsiteX2" fmla="*/ 5514651 w 5980673"/>
              <a:gd name="connsiteY2" fmla="*/ 6858000 h 6858000"/>
              <a:gd name="connsiteX3" fmla="*/ 2960862 w 5980673"/>
              <a:gd name="connsiteY3" fmla="*/ 6858000 h 6858000"/>
              <a:gd name="connsiteX4" fmla="*/ 5980672 w 5980673"/>
              <a:gd name="connsiteY4" fmla="*/ 4825996 h 6858000"/>
              <a:gd name="connsiteX5" fmla="*/ 5980672 w 5980673"/>
              <a:gd name="connsiteY5" fmla="*/ 6838311 h 6858000"/>
              <a:gd name="connsiteX6" fmla="*/ 5944899 w 5980673"/>
              <a:gd name="connsiteY6" fmla="*/ 6838311 h 6858000"/>
              <a:gd name="connsiteX7" fmla="*/ 5452125 w 5980673"/>
              <a:gd name="connsiteY7" fmla="*/ 5867396 h 6858000"/>
              <a:gd name="connsiteX8" fmla="*/ 559841 w 5980673"/>
              <a:gd name="connsiteY8" fmla="*/ 4559299 h 6858000"/>
              <a:gd name="connsiteX9" fmla="*/ 2346589 w 5980673"/>
              <a:gd name="connsiteY9" fmla="*/ 4559299 h 6858000"/>
              <a:gd name="connsiteX10" fmla="*/ 3023387 w 5980673"/>
              <a:gd name="connsiteY10" fmla="*/ 5892799 h 6858000"/>
              <a:gd name="connsiteX11" fmla="*/ 2533513 w 5980673"/>
              <a:gd name="connsiteY11" fmla="*/ 6858000 h 6858000"/>
              <a:gd name="connsiteX12" fmla="*/ 372917 w 5980673"/>
              <a:gd name="connsiteY12" fmla="*/ 6858000 h 6858000"/>
              <a:gd name="connsiteX13" fmla="*/ 0 w 5980673"/>
              <a:gd name="connsiteY13" fmla="*/ 6123240 h 6858000"/>
              <a:gd name="connsiteX14" fmla="*/ 0 w 5980673"/>
              <a:gd name="connsiteY14" fmla="*/ 5662358 h 6858000"/>
              <a:gd name="connsiteX15" fmla="*/ 3344382 w 5980673"/>
              <a:gd name="connsiteY15" fmla="*/ 3111499 h 6858000"/>
              <a:gd name="connsiteX16" fmla="*/ 5131131 w 5980673"/>
              <a:gd name="connsiteY16" fmla="*/ 3111499 h 6858000"/>
              <a:gd name="connsiteX17" fmla="*/ 5807929 w 5980673"/>
              <a:gd name="connsiteY17" fmla="*/ 4444999 h 6858000"/>
              <a:gd name="connsiteX18" fmla="*/ 5131131 w 5980673"/>
              <a:gd name="connsiteY18" fmla="*/ 5778498 h 6858000"/>
              <a:gd name="connsiteX19" fmla="*/ 3344382 w 5980673"/>
              <a:gd name="connsiteY19" fmla="*/ 5778498 h 6858000"/>
              <a:gd name="connsiteX20" fmla="*/ 2667584 w 5980673"/>
              <a:gd name="connsiteY20" fmla="*/ 4444999 h 6858000"/>
              <a:gd name="connsiteX21" fmla="*/ 5980672 w 5980673"/>
              <a:gd name="connsiteY21" fmla="*/ 1892299 h 6858000"/>
              <a:gd name="connsiteX22" fmla="*/ 5980672 w 5980673"/>
              <a:gd name="connsiteY22" fmla="*/ 3975097 h 6858000"/>
              <a:gd name="connsiteX23" fmla="*/ 5452125 w 5980673"/>
              <a:gd name="connsiteY23" fmla="*/ 2933699 h 6858000"/>
              <a:gd name="connsiteX24" fmla="*/ 579498 w 5980673"/>
              <a:gd name="connsiteY24" fmla="*/ 1555751 h 6858000"/>
              <a:gd name="connsiteX25" fmla="*/ 2366246 w 5980673"/>
              <a:gd name="connsiteY25" fmla="*/ 1555751 h 6858000"/>
              <a:gd name="connsiteX26" fmla="*/ 3043044 w 5980673"/>
              <a:gd name="connsiteY26" fmla="*/ 2889251 h 6858000"/>
              <a:gd name="connsiteX27" fmla="*/ 2366246 w 5980673"/>
              <a:gd name="connsiteY27" fmla="*/ 4222749 h 6858000"/>
              <a:gd name="connsiteX28" fmla="*/ 579498 w 5980673"/>
              <a:gd name="connsiteY28" fmla="*/ 4222749 h 6858000"/>
              <a:gd name="connsiteX29" fmla="*/ 0 w 5980673"/>
              <a:gd name="connsiteY29" fmla="*/ 3080962 h 6858000"/>
              <a:gd name="connsiteX30" fmla="*/ 0 w 5980673"/>
              <a:gd name="connsiteY30" fmla="*/ 2697540 h 6858000"/>
              <a:gd name="connsiteX31" fmla="*/ 3344382 w 5980673"/>
              <a:gd name="connsiteY31" fmla="*/ 2 h 6858000"/>
              <a:gd name="connsiteX32" fmla="*/ 5131131 w 5980673"/>
              <a:gd name="connsiteY32" fmla="*/ 2 h 6858000"/>
              <a:gd name="connsiteX33" fmla="*/ 5807929 w 5980673"/>
              <a:gd name="connsiteY33" fmla="*/ 1333502 h 6858000"/>
              <a:gd name="connsiteX34" fmla="*/ 5131131 w 5980673"/>
              <a:gd name="connsiteY34" fmla="*/ 2667001 h 6858000"/>
              <a:gd name="connsiteX35" fmla="*/ 3344382 w 5980673"/>
              <a:gd name="connsiteY35" fmla="*/ 2667001 h 6858000"/>
              <a:gd name="connsiteX36" fmla="*/ 2667584 w 5980673"/>
              <a:gd name="connsiteY36" fmla="*/ 1333502 h 6858000"/>
              <a:gd name="connsiteX37" fmla="*/ 0 w 5980673"/>
              <a:gd name="connsiteY37" fmla="*/ 1 h 6858000"/>
              <a:gd name="connsiteX38" fmla="*/ 2960862 w 5980673"/>
              <a:gd name="connsiteY38" fmla="*/ 1 h 6858000"/>
              <a:gd name="connsiteX39" fmla="*/ 2366246 w 5980673"/>
              <a:gd name="connsiteY39" fmla="*/ 1171577 h 6858000"/>
              <a:gd name="connsiteX40" fmla="*/ 579498 w 5980673"/>
              <a:gd name="connsiteY40" fmla="*/ 1171577 h 6858000"/>
              <a:gd name="connsiteX41" fmla="*/ 0 w 5980673"/>
              <a:gd name="connsiteY41" fmla="*/ 29788 h 6858000"/>
              <a:gd name="connsiteX42" fmla="*/ 5596833 w 5980673"/>
              <a:gd name="connsiteY42" fmla="*/ 0 h 6858000"/>
              <a:gd name="connsiteX43" fmla="*/ 5980673 w 5980673"/>
              <a:gd name="connsiteY43" fmla="*/ 0 h 6858000"/>
              <a:gd name="connsiteX44" fmla="*/ 5980673 w 5980673"/>
              <a:gd name="connsiteY44" fmla="*/ 7562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80673" h="6858000">
                <a:moveTo>
                  <a:pt x="3344382" y="6102347"/>
                </a:moveTo>
                <a:lnTo>
                  <a:pt x="5131131" y="6102347"/>
                </a:lnTo>
                <a:lnTo>
                  <a:pt x="5514651" y="6858000"/>
                </a:lnTo>
                <a:lnTo>
                  <a:pt x="2960862" y="6858000"/>
                </a:lnTo>
                <a:close/>
                <a:moveTo>
                  <a:pt x="5980672" y="4825996"/>
                </a:moveTo>
                <a:lnTo>
                  <a:pt x="5980672" y="6838311"/>
                </a:lnTo>
                <a:lnTo>
                  <a:pt x="5944899" y="6838311"/>
                </a:lnTo>
                <a:lnTo>
                  <a:pt x="5452125" y="5867396"/>
                </a:lnTo>
                <a:close/>
                <a:moveTo>
                  <a:pt x="559841" y="4559299"/>
                </a:moveTo>
                <a:lnTo>
                  <a:pt x="2346589" y="4559299"/>
                </a:lnTo>
                <a:lnTo>
                  <a:pt x="3023387" y="5892799"/>
                </a:lnTo>
                <a:lnTo>
                  <a:pt x="2533513" y="6858000"/>
                </a:lnTo>
                <a:lnTo>
                  <a:pt x="372917" y="6858000"/>
                </a:lnTo>
                <a:lnTo>
                  <a:pt x="0" y="6123240"/>
                </a:lnTo>
                <a:lnTo>
                  <a:pt x="0" y="5662358"/>
                </a:lnTo>
                <a:close/>
                <a:moveTo>
                  <a:pt x="3344382" y="3111499"/>
                </a:moveTo>
                <a:lnTo>
                  <a:pt x="5131131" y="3111499"/>
                </a:lnTo>
                <a:lnTo>
                  <a:pt x="5807929" y="4444999"/>
                </a:lnTo>
                <a:lnTo>
                  <a:pt x="5131131" y="5778498"/>
                </a:lnTo>
                <a:lnTo>
                  <a:pt x="3344382" y="5778498"/>
                </a:lnTo>
                <a:lnTo>
                  <a:pt x="2667584" y="4444999"/>
                </a:lnTo>
                <a:close/>
                <a:moveTo>
                  <a:pt x="5980672" y="1892299"/>
                </a:moveTo>
                <a:lnTo>
                  <a:pt x="5980672" y="3975097"/>
                </a:lnTo>
                <a:lnTo>
                  <a:pt x="5452125" y="2933699"/>
                </a:lnTo>
                <a:close/>
                <a:moveTo>
                  <a:pt x="579498" y="1555751"/>
                </a:moveTo>
                <a:lnTo>
                  <a:pt x="2366246" y="1555751"/>
                </a:lnTo>
                <a:lnTo>
                  <a:pt x="3043044" y="2889251"/>
                </a:lnTo>
                <a:lnTo>
                  <a:pt x="2366246" y="4222749"/>
                </a:lnTo>
                <a:lnTo>
                  <a:pt x="579498" y="4222749"/>
                </a:lnTo>
                <a:lnTo>
                  <a:pt x="0" y="3080962"/>
                </a:lnTo>
                <a:lnTo>
                  <a:pt x="0" y="2697540"/>
                </a:lnTo>
                <a:close/>
                <a:moveTo>
                  <a:pt x="3344382" y="2"/>
                </a:moveTo>
                <a:lnTo>
                  <a:pt x="5131131" y="2"/>
                </a:lnTo>
                <a:lnTo>
                  <a:pt x="5807929" y="1333502"/>
                </a:lnTo>
                <a:lnTo>
                  <a:pt x="5131131" y="2667001"/>
                </a:lnTo>
                <a:lnTo>
                  <a:pt x="3344382" y="2667001"/>
                </a:lnTo>
                <a:lnTo>
                  <a:pt x="2667584" y="1333502"/>
                </a:lnTo>
                <a:close/>
                <a:moveTo>
                  <a:pt x="0" y="1"/>
                </a:moveTo>
                <a:lnTo>
                  <a:pt x="2960862" y="1"/>
                </a:lnTo>
                <a:lnTo>
                  <a:pt x="2366246" y="1171577"/>
                </a:lnTo>
                <a:lnTo>
                  <a:pt x="579498" y="1171577"/>
                </a:lnTo>
                <a:lnTo>
                  <a:pt x="0" y="29788"/>
                </a:lnTo>
                <a:close/>
                <a:moveTo>
                  <a:pt x="5596833" y="0"/>
                </a:moveTo>
                <a:lnTo>
                  <a:pt x="5980673" y="0"/>
                </a:lnTo>
                <a:lnTo>
                  <a:pt x="5980673" y="756281"/>
                </a:lnTo>
                <a:close/>
              </a:path>
            </a:pathLst>
          </a:custGeom>
        </p:spPr>
        <p:txBody>
          <a:bodyPr wrap="square">
            <a:noAutofit/>
          </a:bodyPr>
          <a:lstStyle/>
          <a:p>
            <a:r>
              <a:rPr lang="en-US" dirty="0"/>
              <a:t>Click icon to add picture</a:t>
            </a:r>
          </a:p>
        </p:txBody>
      </p:sp>
      <p:pic>
        <p:nvPicPr>
          <p:cNvPr id="2" name="Picture 1">
            <a:extLst>
              <a:ext uri="{FF2B5EF4-FFF2-40B4-BE49-F238E27FC236}">
                <a16:creationId xmlns:a16="http://schemas.microsoft.com/office/drawing/2014/main" id="{8F4A4E4F-303D-2503-3A73-D48DB3333F9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78934" y="198609"/>
            <a:ext cx="2782136" cy="736111"/>
          </a:xfrm>
          <a:prstGeom prst="rect">
            <a:avLst/>
          </a:prstGeom>
        </p:spPr>
      </p:pic>
    </p:spTree>
    <p:extLst>
      <p:ext uri="{BB962C8B-B14F-4D97-AF65-F5344CB8AC3E}">
        <p14:creationId xmlns:p14="http://schemas.microsoft.com/office/powerpoint/2010/main" val="36187088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4693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Footer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59A71-106D-6A26-4512-C617FC11AE9F}"/>
              </a:ext>
            </a:extLst>
          </p:cNvPr>
          <p:cNvSpPr/>
          <p:nvPr/>
        </p:nvSpPr>
        <p:spPr bwMode="gray">
          <a:xfrm>
            <a:off x="0" y="6514226"/>
            <a:ext cx="12192000" cy="355136"/>
          </a:xfrm>
          <a:prstGeom prst="rect">
            <a:avLst/>
          </a:prstGeom>
          <a:gradFill flip="none" rotWithShape="1">
            <a:gsLst>
              <a:gs pos="42000">
                <a:schemeClr val="accent2"/>
              </a:gs>
              <a:gs pos="100000">
                <a:schemeClr val="accent1"/>
              </a:gs>
            </a:gsLst>
            <a:lin ang="0" scaled="1"/>
            <a:tileRect/>
          </a:gra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 name="Slide Number Placeholder 5">
            <a:extLst>
              <a:ext uri="{FF2B5EF4-FFF2-40B4-BE49-F238E27FC236}">
                <a16:creationId xmlns:a16="http://schemas.microsoft.com/office/drawing/2014/main" id="{2F9EAA12-BD51-8664-9B23-F9338FDC52EF}"/>
              </a:ext>
            </a:extLst>
          </p:cNvPr>
          <p:cNvSpPr>
            <a:spLocks noGrp="1"/>
          </p:cNvSpPr>
          <p:nvPr>
            <p:ph type="sldNum" sz="quarter" idx="4"/>
          </p:nvPr>
        </p:nvSpPr>
        <p:spPr>
          <a:xfrm>
            <a:off x="11149149" y="6514226"/>
            <a:ext cx="1042851" cy="355136"/>
          </a:xfrm>
          <a:prstGeom prst="rect">
            <a:avLst/>
          </a:prstGeom>
        </p:spPr>
        <p:txBody>
          <a:bodyPr vert="horz" lIns="91440" tIns="45720" rIns="91440" bIns="45720" rtlCol="0" anchor="ctr"/>
          <a:lstStyle>
            <a:lvl1pPr algn="r">
              <a:defRPr sz="1200" b="1">
                <a:solidFill>
                  <a:schemeClr val="bg1"/>
                </a:solidFill>
              </a:defRPr>
            </a:lvl1pPr>
          </a:lstStyle>
          <a:p>
            <a:fld id="{2C967943-30FB-44CA-A69A-6CE91CD9A6E2}" type="slidenum">
              <a:rPr lang="en-US" smtClean="0"/>
              <a:pPr/>
              <a:t>‹#›</a:t>
            </a:fld>
            <a:endParaRPr lang="en-US" dirty="0"/>
          </a:p>
        </p:txBody>
      </p:sp>
      <p:sp>
        <p:nvSpPr>
          <p:cNvPr id="6" name="Footer Placeholder 11">
            <a:extLst>
              <a:ext uri="{FF2B5EF4-FFF2-40B4-BE49-F238E27FC236}">
                <a16:creationId xmlns:a16="http://schemas.microsoft.com/office/drawing/2014/main" id="{F2BFE78E-152E-15BF-B00F-A8A039FD9354}"/>
              </a:ext>
            </a:extLst>
          </p:cNvPr>
          <p:cNvSpPr>
            <a:spLocks noGrp="1"/>
          </p:cNvSpPr>
          <p:nvPr>
            <p:ph type="ftr" sz="quarter" idx="3"/>
          </p:nvPr>
        </p:nvSpPr>
        <p:spPr>
          <a:xfrm>
            <a:off x="4038600" y="6512746"/>
            <a:ext cx="4114800" cy="356616"/>
          </a:xfrm>
          <a:prstGeom prst="rect">
            <a:avLst/>
          </a:prstGeom>
        </p:spPr>
        <p:txBody>
          <a:bodyPr vert="horz" lIns="91440" tIns="45720" rIns="91440" bIns="45720" rtlCol="0" anchor="ctr"/>
          <a:lstStyle>
            <a:lvl1pPr algn="ctr">
              <a:defRPr sz="1200" b="1">
                <a:solidFill>
                  <a:schemeClr val="bg1"/>
                </a:solidFill>
              </a:defRPr>
            </a:lvl1pPr>
          </a:lstStyle>
          <a:p>
            <a:endParaRPr lang="en-US" dirty="0"/>
          </a:p>
        </p:txBody>
      </p:sp>
    </p:spTree>
    <p:extLst>
      <p:ext uri="{BB962C8B-B14F-4D97-AF65-F5344CB8AC3E}">
        <p14:creationId xmlns:p14="http://schemas.microsoft.com/office/powerpoint/2010/main" val="37761892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lank with Header and Foot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842AECC-D72F-8660-84C1-7407A39A7D5B}"/>
              </a:ext>
            </a:extLst>
          </p:cNvPr>
          <p:cNvSpPr>
            <a:spLocks noGrp="1"/>
          </p:cNvSpPr>
          <p:nvPr>
            <p:ph type="ftr" sz="quarter" idx="11"/>
          </p:nvPr>
        </p:nvSpPr>
        <p:spPr>
          <a:xfrm>
            <a:off x="4038600" y="6512746"/>
            <a:ext cx="4114800" cy="356616"/>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65C77FC-A7BD-4354-1A3D-3EE7690B2D60}"/>
              </a:ext>
            </a:extLst>
          </p:cNvPr>
          <p:cNvSpPr>
            <a:spLocks noGrp="1"/>
          </p:cNvSpPr>
          <p:nvPr>
            <p:ph type="sldNum" sz="quarter" idx="12"/>
          </p:nvPr>
        </p:nvSpPr>
        <p:spPr/>
        <p:txBody>
          <a:bodyPr/>
          <a:lstStyle/>
          <a:p>
            <a:fld id="{2C967943-30FB-44CA-A69A-6CE91CD9A6E2}" type="slidenum">
              <a:rPr lang="en-US" smtClean="0"/>
              <a:t>‹#›</a:t>
            </a:fld>
            <a:endParaRPr lang="en-US" dirty="0"/>
          </a:p>
        </p:txBody>
      </p:sp>
    </p:spTree>
    <p:extLst>
      <p:ext uri="{BB962C8B-B14F-4D97-AF65-F5344CB8AC3E}">
        <p14:creationId xmlns:p14="http://schemas.microsoft.com/office/powerpoint/2010/main" val="17921008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5946-3DF7-EA4A-3BA1-C22B56142242}"/>
              </a:ext>
            </a:extLst>
          </p:cNvPr>
          <p:cNvSpPr>
            <a:spLocks noGrp="1"/>
          </p:cNvSpPr>
          <p:nvPr>
            <p:ph type="title"/>
          </p:nvPr>
        </p:nvSpPr>
        <p:spPr/>
        <p:txBody>
          <a:bodyPr/>
          <a:lstStyle>
            <a:lvl1pPr>
              <a:defRPr b="1"/>
            </a:lvl1pPr>
          </a:lstStyle>
          <a:p>
            <a:r>
              <a:rPr lang="en-US"/>
              <a:t>Click to edit Master title style</a:t>
            </a:r>
          </a:p>
        </p:txBody>
      </p:sp>
      <p:sp>
        <p:nvSpPr>
          <p:cNvPr id="3" name="Slide Number Placeholder 2">
            <a:extLst>
              <a:ext uri="{FF2B5EF4-FFF2-40B4-BE49-F238E27FC236}">
                <a16:creationId xmlns:a16="http://schemas.microsoft.com/office/drawing/2014/main" id="{D45F8DD3-15CA-EB60-0B89-D6BC5180408F}"/>
              </a:ext>
            </a:extLst>
          </p:cNvPr>
          <p:cNvSpPr>
            <a:spLocks noGrp="1"/>
          </p:cNvSpPr>
          <p:nvPr>
            <p:ph type="sldNum" sz="quarter" idx="10"/>
          </p:nvPr>
        </p:nvSpPr>
        <p:spPr/>
        <p:txBody>
          <a:bodyPr/>
          <a:lstStyle/>
          <a:p>
            <a:fld id="{2C967943-30FB-44CA-A69A-6CE91CD9A6E2}" type="slidenum">
              <a:rPr lang="en-US" smtClean="0"/>
              <a:pPr/>
              <a:t>‹#›</a:t>
            </a:fld>
            <a:endParaRPr lang="en-US" dirty="0"/>
          </a:p>
        </p:txBody>
      </p:sp>
      <p:sp>
        <p:nvSpPr>
          <p:cNvPr id="4" name="Footer Placeholder 3">
            <a:extLst>
              <a:ext uri="{FF2B5EF4-FFF2-40B4-BE49-F238E27FC236}">
                <a16:creationId xmlns:a16="http://schemas.microsoft.com/office/drawing/2014/main" id="{61ED1374-B323-EFDA-EB8C-8444D40218E2}"/>
              </a:ext>
            </a:extLst>
          </p:cNvPr>
          <p:cNvSpPr>
            <a:spLocks noGrp="1"/>
          </p:cNvSpPr>
          <p:nvPr>
            <p:ph type="ftr" sz="quarter" idx="11"/>
          </p:nvPr>
        </p:nvSpPr>
        <p:spPr>
          <a:xfrm>
            <a:off x="4038600" y="6512746"/>
            <a:ext cx="4114800" cy="356616"/>
          </a:xfrm>
          <a:prstGeom prst="rect">
            <a:avLst/>
          </a:prstGeom>
        </p:spPr>
        <p:txBody>
          <a:bodyPr/>
          <a:lstStyle/>
          <a:p>
            <a:endParaRPr lang="en-US" dirty="0"/>
          </a:p>
        </p:txBody>
      </p:sp>
    </p:spTree>
    <p:extLst>
      <p:ext uri="{BB962C8B-B14F-4D97-AF65-F5344CB8AC3E}">
        <p14:creationId xmlns:p14="http://schemas.microsoft.com/office/powerpoint/2010/main" val="1708373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EE7183-52B9-7746-B872-66DE9FE725C8}"/>
              </a:ext>
            </a:extLst>
          </p:cNvPr>
          <p:cNvSpPr/>
          <p:nvPr userDrawn="1"/>
        </p:nvSpPr>
        <p:spPr>
          <a:xfrm>
            <a:off x="0" y="5029200"/>
            <a:ext cx="12192000" cy="1828800"/>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5380430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Header + 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5946-3DF7-EA4A-3BA1-C22B56142242}"/>
              </a:ext>
            </a:extLst>
          </p:cNvPr>
          <p:cNvSpPr>
            <a:spLocks noGrp="1"/>
          </p:cNvSpPr>
          <p:nvPr>
            <p:ph type="title"/>
          </p:nvPr>
        </p:nvSpPr>
        <p:spPr/>
        <p:txBody>
          <a:bodyPr/>
          <a:lstStyle>
            <a:lvl1pPr>
              <a:defRPr b="1"/>
            </a:lvl1pPr>
          </a:lstStyle>
          <a:p>
            <a:r>
              <a:rPr lang="en-US"/>
              <a:t>Click to edit Master title style</a:t>
            </a:r>
          </a:p>
        </p:txBody>
      </p:sp>
      <p:sp>
        <p:nvSpPr>
          <p:cNvPr id="3" name="Slide Number Placeholder 2">
            <a:extLst>
              <a:ext uri="{FF2B5EF4-FFF2-40B4-BE49-F238E27FC236}">
                <a16:creationId xmlns:a16="http://schemas.microsoft.com/office/drawing/2014/main" id="{D45F8DD3-15CA-EB60-0B89-D6BC5180408F}"/>
              </a:ext>
            </a:extLst>
          </p:cNvPr>
          <p:cNvSpPr>
            <a:spLocks noGrp="1"/>
          </p:cNvSpPr>
          <p:nvPr>
            <p:ph type="sldNum" sz="quarter" idx="10"/>
          </p:nvPr>
        </p:nvSpPr>
        <p:spPr/>
        <p:txBody>
          <a:bodyPr/>
          <a:lstStyle/>
          <a:p>
            <a:fld id="{2C967943-30FB-44CA-A69A-6CE91CD9A6E2}" type="slidenum">
              <a:rPr lang="en-US" smtClean="0"/>
              <a:pPr/>
              <a:t>‹#›</a:t>
            </a:fld>
            <a:endParaRPr lang="en-US" dirty="0"/>
          </a:p>
        </p:txBody>
      </p:sp>
      <p:sp>
        <p:nvSpPr>
          <p:cNvPr id="4" name="Footer Placeholder 3">
            <a:extLst>
              <a:ext uri="{FF2B5EF4-FFF2-40B4-BE49-F238E27FC236}">
                <a16:creationId xmlns:a16="http://schemas.microsoft.com/office/drawing/2014/main" id="{61ED1374-B323-EFDA-EB8C-8444D40218E2}"/>
              </a:ext>
            </a:extLst>
          </p:cNvPr>
          <p:cNvSpPr>
            <a:spLocks noGrp="1"/>
          </p:cNvSpPr>
          <p:nvPr>
            <p:ph type="ftr" sz="quarter" idx="11"/>
          </p:nvPr>
        </p:nvSpPr>
        <p:spPr>
          <a:xfrm>
            <a:off x="4038600" y="6512746"/>
            <a:ext cx="4114800" cy="356616"/>
          </a:xfrm>
          <a:prstGeom prst="rect">
            <a:avLst/>
          </a:prstGeom>
        </p:spPr>
        <p:txBody>
          <a:bodyPr/>
          <a:lstStyle/>
          <a:p>
            <a:endParaRPr lang="en-US" dirty="0"/>
          </a:p>
        </p:txBody>
      </p:sp>
      <p:sp>
        <p:nvSpPr>
          <p:cNvPr id="8" name="Text Placeholder 5">
            <a:extLst>
              <a:ext uri="{FF2B5EF4-FFF2-40B4-BE49-F238E27FC236}">
                <a16:creationId xmlns:a16="http://schemas.microsoft.com/office/drawing/2014/main" id="{29812AA6-73C6-72B6-EB37-64CC5BB720FF}"/>
              </a:ext>
            </a:extLst>
          </p:cNvPr>
          <p:cNvSpPr>
            <a:spLocks noGrp="1"/>
          </p:cNvSpPr>
          <p:nvPr>
            <p:ph type="body" sz="quarter" idx="13"/>
          </p:nvPr>
        </p:nvSpPr>
        <p:spPr>
          <a:xfrm>
            <a:off x="838200" y="1223555"/>
            <a:ext cx="10515600" cy="387531"/>
          </a:xfrm>
        </p:spPr>
        <p:txBody>
          <a:bodyPr>
            <a:normAutofit/>
          </a:bodyPr>
          <a:lstStyle>
            <a:lvl1pPr>
              <a:defRPr sz="2000" i="1"/>
            </a:lvl1pPr>
          </a:lstStyle>
          <a:p>
            <a:pPr lvl="0"/>
            <a:r>
              <a:rPr lang="en-US"/>
              <a:t>Click to edit Master text styles</a:t>
            </a:r>
          </a:p>
        </p:txBody>
      </p:sp>
    </p:spTree>
    <p:extLst>
      <p:ext uri="{BB962C8B-B14F-4D97-AF65-F5344CB8AC3E}">
        <p14:creationId xmlns:p14="http://schemas.microsoft.com/office/powerpoint/2010/main" val="18352467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Header + Subheader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5946-3DF7-EA4A-3BA1-C22B56142242}"/>
              </a:ext>
            </a:extLst>
          </p:cNvPr>
          <p:cNvSpPr>
            <a:spLocks noGrp="1"/>
          </p:cNvSpPr>
          <p:nvPr>
            <p:ph type="title"/>
          </p:nvPr>
        </p:nvSpPr>
        <p:spPr/>
        <p:txBody>
          <a:bodyPr/>
          <a:lstStyle>
            <a:lvl1pPr>
              <a:defRPr b="1"/>
            </a:lvl1pPr>
          </a:lstStyle>
          <a:p>
            <a:r>
              <a:rPr lang="en-US"/>
              <a:t>Click to edit Master title style</a:t>
            </a:r>
          </a:p>
        </p:txBody>
      </p:sp>
      <p:sp>
        <p:nvSpPr>
          <p:cNvPr id="3" name="Slide Number Placeholder 2">
            <a:extLst>
              <a:ext uri="{FF2B5EF4-FFF2-40B4-BE49-F238E27FC236}">
                <a16:creationId xmlns:a16="http://schemas.microsoft.com/office/drawing/2014/main" id="{D45F8DD3-15CA-EB60-0B89-D6BC5180408F}"/>
              </a:ext>
            </a:extLst>
          </p:cNvPr>
          <p:cNvSpPr>
            <a:spLocks noGrp="1"/>
          </p:cNvSpPr>
          <p:nvPr>
            <p:ph type="sldNum" sz="quarter" idx="10"/>
          </p:nvPr>
        </p:nvSpPr>
        <p:spPr/>
        <p:txBody>
          <a:bodyPr/>
          <a:lstStyle/>
          <a:p>
            <a:fld id="{2C967943-30FB-44CA-A69A-6CE91CD9A6E2}" type="slidenum">
              <a:rPr lang="en-US" smtClean="0"/>
              <a:pPr/>
              <a:t>‹#›</a:t>
            </a:fld>
            <a:endParaRPr lang="en-US" dirty="0"/>
          </a:p>
        </p:txBody>
      </p:sp>
      <p:sp>
        <p:nvSpPr>
          <p:cNvPr id="4" name="Footer Placeholder 3">
            <a:extLst>
              <a:ext uri="{FF2B5EF4-FFF2-40B4-BE49-F238E27FC236}">
                <a16:creationId xmlns:a16="http://schemas.microsoft.com/office/drawing/2014/main" id="{61ED1374-B323-EFDA-EB8C-8444D40218E2}"/>
              </a:ext>
            </a:extLst>
          </p:cNvPr>
          <p:cNvSpPr>
            <a:spLocks noGrp="1"/>
          </p:cNvSpPr>
          <p:nvPr>
            <p:ph type="ftr" sz="quarter" idx="11"/>
          </p:nvPr>
        </p:nvSpPr>
        <p:spPr>
          <a:xfrm>
            <a:off x="4038600" y="6512746"/>
            <a:ext cx="4114800" cy="356616"/>
          </a:xfrm>
          <a:prstGeom prst="rect">
            <a:avLst/>
          </a:prstGeom>
        </p:spPr>
        <p:txBody>
          <a:bodyPr/>
          <a:lstStyle/>
          <a:p>
            <a:endParaRPr lang="en-US" dirty="0"/>
          </a:p>
        </p:txBody>
      </p:sp>
      <p:sp>
        <p:nvSpPr>
          <p:cNvPr id="6" name="Text Placeholder 5">
            <a:extLst>
              <a:ext uri="{FF2B5EF4-FFF2-40B4-BE49-F238E27FC236}">
                <a16:creationId xmlns:a16="http://schemas.microsoft.com/office/drawing/2014/main" id="{C517F4CA-6995-8B20-B7E5-CE11B9B4FA20}"/>
              </a:ext>
            </a:extLst>
          </p:cNvPr>
          <p:cNvSpPr>
            <a:spLocks noGrp="1"/>
          </p:cNvSpPr>
          <p:nvPr>
            <p:ph type="body" sz="quarter" idx="12"/>
          </p:nvPr>
        </p:nvSpPr>
        <p:spPr>
          <a:xfrm>
            <a:off x="838200" y="1750423"/>
            <a:ext cx="10515600" cy="4426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29812AA6-73C6-72B6-EB37-64CC5BB720FF}"/>
              </a:ext>
            </a:extLst>
          </p:cNvPr>
          <p:cNvSpPr>
            <a:spLocks noGrp="1"/>
          </p:cNvSpPr>
          <p:nvPr>
            <p:ph type="body" sz="quarter" idx="13"/>
          </p:nvPr>
        </p:nvSpPr>
        <p:spPr>
          <a:xfrm>
            <a:off x="838200" y="1223555"/>
            <a:ext cx="10515600" cy="387531"/>
          </a:xfrm>
        </p:spPr>
        <p:txBody>
          <a:bodyPr>
            <a:normAutofit/>
          </a:bodyPr>
          <a:lstStyle>
            <a:lvl1pPr>
              <a:defRPr sz="2000" i="1"/>
            </a:lvl1pPr>
          </a:lstStyle>
          <a:p>
            <a:pPr lvl="0"/>
            <a:r>
              <a:rPr lang="en-US"/>
              <a:t>Click to edit Master text styles</a:t>
            </a:r>
          </a:p>
        </p:txBody>
      </p:sp>
    </p:spTree>
    <p:extLst>
      <p:ext uri="{BB962C8B-B14F-4D97-AF65-F5344CB8AC3E}">
        <p14:creationId xmlns:p14="http://schemas.microsoft.com/office/powerpoint/2010/main" val="12285274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CC54F-E8C2-7210-BCC0-ACD323AAB0C5}"/>
              </a:ext>
            </a:extLst>
          </p:cNvPr>
          <p:cNvSpPr>
            <a:spLocks noGrp="1"/>
          </p:cNvSpPr>
          <p:nvPr>
            <p:ph type="title"/>
          </p:nvPr>
        </p:nvSpPr>
        <p:spPr>
          <a:xfrm>
            <a:off x="839788" y="671208"/>
            <a:ext cx="3932237" cy="138619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367C26-AD31-E027-8D22-E973A8BD9B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41D6EF-42D0-2F1A-DAF3-529515EA9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6AB7AB3-49D0-6EA1-7FF6-C19876607B51}"/>
              </a:ext>
            </a:extLst>
          </p:cNvPr>
          <p:cNvSpPr>
            <a:spLocks noGrp="1"/>
          </p:cNvSpPr>
          <p:nvPr>
            <p:ph type="ftr" sz="quarter" idx="11"/>
          </p:nvPr>
        </p:nvSpPr>
        <p:spPr>
          <a:xfrm>
            <a:off x="4038600" y="6512746"/>
            <a:ext cx="4114800" cy="356616"/>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F645FD3-8E2A-8A77-6C7A-DA1C9C5127C9}"/>
              </a:ext>
            </a:extLst>
          </p:cNvPr>
          <p:cNvSpPr>
            <a:spLocks noGrp="1"/>
          </p:cNvSpPr>
          <p:nvPr>
            <p:ph type="sldNum" sz="quarter" idx="12"/>
          </p:nvPr>
        </p:nvSpPr>
        <p:spPr/>
        <p:txBody>
          <a:bodyPr/>
          <a:lstStyle/>
          <a:p>
            <a:fld id="{2C967943-30FB-44CA-A69A-6CE91CD9A6E2}" type="slidenum">
              <a:rPr lang="en-US" smtClean="0"/>
              <a:t>‹#›</a:t>
            </a:fld>
            <a:endParaRPr lang="en-US" dirty="0"/>
          </a:p>
        </p:txBody>
      </p:sp>
    </p:spTree>
    <p:extLst>
      <p:ext uri="{BB962C8B-B14F-4D97-AF65-F5344CB8AC3E}">
        <p14:creationId xmlns:p14="http://schemas.microsoft.com/office/powerpoint/2010/main" val="35918661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7_Custom Layou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507076E-0C50-1E9B-C3A0-55166022DBAD}"/>
              </a:ext>
            </a:extLst>
          </p:cNvPr>
          <p:cNvSpPr/>
          <p:nvPr/>
        </p:nvSpPr>
        <p:spPr>
          <a:xfrm rot="18628820" flipV="1">
            <a:off x="1552873" y="5223512"/>
            <a:ext cx="4258757" cy="134144"/>
          </a:xfrm>
          <a:custGeom>
            <a:avLst/>
            <a:gdLst>
              <a:gd name="connsiteX0" fmla="*/ 4258757 w 4258757"/>
              <a:gd name="connsiteY0" fmla="*/ 134144 h 134144"/>
              <a:gd name="connsiteX1" fmla="*/ 4258757 w 4258757"/>
              <a:gd name="connsiteY1" fmla="*/ 0 h 134144"/>
              <a:gd name="connsiteX2" fmla="*/ 114490 w 4258757"/>
              <a:gd name="connsiteY2" fmla="*/ 0 h 134144"/>
              <a:gd name="connsiteX3" fmla="*/ 0 w 4258757"/>
              <a:gd name="connsiteY3" fmla="*/ 134144 h 134144"/>
            </a:gdLst>
            <a:ahLst/>
            <a:cxnLst>
              <a:cxn ang="0">
                <a:pos x="connsiteX0" y="connsiteY0"/>
              </a:cxn>
              <a:cxn ang="0">
                <a:pos x="connsiteX1" y="connsiteY1"/>
              </a:cxn>
              <a:cxn ang="0">
                <a:pos x="connsiteX2" y="connsiteY2"/>
              </a:cxn>
              <a:cxn ang="0">
                <a:pos x="connsiteX3" y="connsiteY3"/>
              </a:cxn>
            </a:cxnLst>
            <a:rect l="l" t="t" r="r" b="b"/>
            <a:pathLst>
              <a:path w="4258757" h="134144">
                <a:moveTo>
                  <a:pt x="4258757" y="134144"/>
                </a:moveTo>
                <a:lnTo>
                  <a:pt x="4258757" y="0"/>
                </a:lnTo>
                <a:lnTo>
                  <a:pt x="114490" y="0"/>
                </a:lnTo>
                <a:lnTo>
                  <a:pt x="0" y="13414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8" name="Picture Placeholder 7">
            <a:extLst>
              <a:ext uri="{FF2B5EF4-FFF2-40B4-BE49-F238E27FC236}">
                <a16:creationId xmlns:a16="http://schemas.microsoft.com/office/drawing/2014/main" id="{667D8897-688A-4320-BA89-FE28F295BAF4}"/>
              </a:ext>
            </a:extLst>
          </p:cNvPr>
          <p:cNvSpPr>
            <a:spLocks noGrp="1"/>
          </p:cNvSpPr>
          <p:nvPr>
            <p:ph type="pic" sz="quarter" idx="10"/>
          </p:nvPr>
        </p:nvSpPr>
        <p:spPr>
          <a:xfrm>
            <a:off x="0" y="0"/>
            <a:ext cx="4990011" cy="6857999"/>
          </a:xfrm>
          <a:prstGeom prst="homePlate">
            <a:avLst>
              <a:gd name="adj" fmla="val 58122"/>
            </a:avLst>
          </a:prstGeom>
        </p:spPr>
        <p:txBody>
          <a:bodyPr anchor="ctr"/>
          <a:lstStyle>
            <a:lvl1pPr marL="0" indent="0" algn="r">
              <a:buNone/>
              <a:defRPr/>
            </a:lvl1pPr>
          </a:lstStyle>
          <a:p>
            <a:r>
              <a:rPr lang="en-US" dirty="0"/>
              <a:t>Click icon to add picture</a:t>
            </a:r>
          </a:p>
        </p:txBody>
      </p:sp>
      <p:sp>
        <p:nvSpPr>
          <p:cNvPr id="2" name="Title 1">
            <a:extLst>
              <a:ext uri="{FF2B5EF4-FFF2-40B4-BE49-F238E27FC236}">
                <a16:creationId xmlns:a16="http://schemas.microsoft.com/office/drawing/2014/main" id="{9C651048-BFD6-2B29-E11E-61A8554E8C3F}"/>
              </a:ext>
            </a:extLst>
          </p:cNvPr>
          <p:cNvSpPr>
            <a:spLocks noGrp="1"/>
          </p:cNvSpPr>
          <p:nvPr>
            <p:ph type="title" hasCustomPrompt="1"/>
          </p:nvPr>
        </p:nvSpPr>
        <p:spPr>
          <a:xfrm>
            <a:off x="5622224" y="2888931"/>
            <a:ext cx="5944552" cy="1093187"/>
          </a:xfrm>
        </p:spPr>
        <p:txBody>
          <a:bodyPr>
            <a:normAutofit/>
          </a:bodyPr>
          <a:lstStyle>
            <a:lvl1pPr>
              <a:defRPr sz="4400"/>
            </a:lvl1pPr>
          </a:lstStyle>
          <a:p>
            <a:r>
              <a:rPr lang="en-US"/>
              <a:t>Section Name</a:t>
            </a:r>
          </a:p>
        </p:txBody>
      </p:sp>
      <p:sp>
        <p:nvSpPr>
          <p:cNvPr id="9" name="Arrow: Chevron 8">
            <a:extLst>
              <a:ext uri="{FF2B5EF4-FFF2-40B4-BE49-F238E27FC236}">
                <a16:creationId xmlns:a16="http://schemas.microsoft.com/office/drawing/2014/main" id="{75C65CF8-159D-905B-A4B5-F24C1EF688D9}"/>
              </a:ext>
            </a:extLst>
          </p:cNvPr>
          <p:cNvSpPr/>
          <p:nvPr/>
        </p:nvSpPr>
        <p:spPr>
          <a:xfrm>
            <a:off x="2071922" y="1"/>
            <a:ext cx="3108960" cy="6857998"/>
          </a:xfrm>
          <a:prstGeom prst="chevron">
            <a:avLst>
              <a:gd name="adj" fmla="val 9355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a:ea typeface="+mn-ea"/>
              <a:cs typeface="+mn-cs"/>
            </a:endParaRPr>
          </a:p>
        </p:txBody>
      </p:sp>
      <p:sp>
        <p:nvSpPr>
          <p:cNvPr id="13" name="Freeform: Shape 12">
            <a:extLst>
              <a:ext uri="{FF2B5EF4-FFF2-40B4-BE49-F238E27FC236}">
                <a16:creationId xmlns:a16="http://schemas.microsoft.com/office/drawing/2014/main" id="{F0511A97-C1D9-C8B8-5735-AB130DA849EE}"/>
              </a:ext>
            </a:extLst>
          </p:cNvPr>
          <p:cNvSpPr/>
          <p:nvPr/>
        </p:nvSpPr>
        <p:spPr>
          <a:xfrm rot="16200000">
            <a:off x="4864028" y="3403769"/>
            <a:ext cx="1093186" cy="50457"/>
          </a:xfrm>
          <a:custGeom>
            <a:avLst/>
            <a:gdLst>
              <a:gd name="connsiteX0" fmla="*/ 4258757 w 4258757"/>
              <a:gd name="connsiteY0" fmla="*/ 134144 h 134144"/>
              <a:gd name="connsiteX1" fmla="*/ 4258757 w 4258757"/>
              <a:gd name="connsiteY1" fmla="*/ 0 h 134144"/>
              <a:gd name="connsiteX2" fmla="*/ 114490 w 4258757"/>
              <a:gd name="connsiteY2" fmla="*/ 0 h 134144"/>
              <a:gd name="connsiteX3" fmla="*/ 0 w 4258757"/>
              <a:gd name="connsiteY3" fmla="*/ 134144 h 134144"/>
            </a:gdLst>
            <a:ahLst/>
            <a:cxnLst>
              <a:cxn ang="0">
                <a:pos x="connsiteX0" y="connsiteY0"/>
              </a:cxn>
              <a:cxn ang="0">
                <a:pos x="connsiteX1" y="connsiteY1"/>
              </a:cxn>
              <a:cxn ang="0">
                <a:pos x="connsiteX2" y="connsiteY2"/>
              </a:cxn>
              <a:cxn ang="0">
                <a:pos x="connsiteX3" y="connsiteY3"/>
              </a:cxn>
            </a:cxnLst>
            <a:rect l="l" t="t" r="r" b="b"/>
            <a:pathLst>
              <a:path w="4258757" h="134144">
                <a:moveTo>
                  <a:pt x="4258757" y="134144"/>
                </a:moveTo>
                <a:lnTo>
                  <a:pt x="4258757" y="0"/>
                </a:lnTo>
                <a:lnTo>
                  <a:pt x="114490" y="0"/>
                </a:lnTo>
                <a:lnTo>
                  <a:pt x="0" y="13414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14179373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52800" cy="1993390"/>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
        <p:nvSpPr>
          <p:cNvPr id="5"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28278714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cSld name="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384D81D-A6FA-BB42-8B92-5F57F0C7DA04}"/>
              </a:ext>
            </a:extLst>
          </p:cNvPr>
          <p:cNvSpPr/>
          <p:nvPr/>
        </p:nvSpPr>
        <p:spPr>
          <a:xfrm>
            <a:off x="-1" y="0"/>
            <a:ext cx="12192001" cy="6858000"/>
          </a:xfrm>
          <a:prstGeom prst="rect">
            <a:avLst/>
          </a:prstGeom>
          <a:solidFill>
            <a:srgbClr val="072133">
              <a:alpha val="9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D53363E3-C1A1-AE5F-4010-69E434F9E634}"/>
              </a:ext>
            </a:extLst>
          </p:cNvPr>
          <p:cNvSpPr/>
          <p:nvPr/>
        </p:nvSpPr>
        <p:spPr>
          <a:xfrm>
            <a:off x="336694" y="5619306"/>
            <a:ext cx="2477387" cy="1238694"/>
          </a:xfrm>
          <a:custGeom>
            <a:avLst/>
            <a:gdLst>
              <a:gd name="connsiteX0" fmla="*/ 1238694 w 2477387"/>
              <a:gd name="connsiteY0" fmla="*/ 0 h 1238694"/>
              <a:gd name="connsiteX1" fmla="*/ 2477387 w 2477387"/>
              <a:gd name="connsiteY1" fmla="*/ 1238694 h 1238694"/>
              <a:gd name="connsiteX2" fmla="*/ 2477387 w 2477387"/>
              <a:gd name="connsiteY2" fmla="*/ 1238694 h 1238694"/>
              <a:gd name="connsiteX3" fmla="*/ 1 w 2477387"/>
              <a:gd name="connsiteY3" fmla="*/ 1238694 h 1238694"/>
              <a:gd name="connsiteX4" fmla="*/ 0 w 2477387"/>
              <a:gd name="connsiteY4" fmla="*/ 1238694 h 1238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387" h="1238694">
                <a:moveTo>
                  <a:pt x="1238694" y="0"/>
                </a:moveTo>
                <a:lnTo>
                  <a:pt x="2477387" y="1238694"/>
                </a:lnTo>
                <a:lnTo>
                  <a:pt x="2477387" y="1238694"/>
                </a:lnTo>
                <a:lnTo>
                  <a:pt x="1" y="1238694"/>
                </a:lnTo>
                <a:lnTo>
                  <a:pt x="0" y="123869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2A4EC6AC-051C-588E-48E9-383972C075DD}"/>
              </a:ext>
            </a:extLst>
          </p:cNvPr>
          <p:cNvSpPr/>
          <p:nvPr/>
        </p:nvSpPr>
        <p:spPr>
          <a:xfrm>
            <a:off x="336694" y="0"/>
            <a:ext cx="2477387" cy="1795129"/>
          </a:xfrm>
          <a:custGeom>
            <a:avLst/>
            <a:gdLst>
              <a:gd name="connsiteX0" fmla="*/ 556436 w 2477387"/>
              <a:gd name="connsiteY0" fmla="*/ 0 h 1795129"/>
              <a:gd name="connsiteX1" fmla="*/ 1920952 w 2477387"/>
              <a:gd name="connsiteY1" fmla="*/ 0 h 1795129"/>
              <a:gd name="connsiteX2" fmla="*/ 2477387 w 2477387"/>
              <a:gd name="connsiteY2" fmla="*/ 556436 h 1795129"/>
              <a:gd name="connsiteX3" fmla="*/ 1238694 w 2477387"/>
              <a:gd name="connsiteY3" fmla="*/ 1795129 h 1795129"/>
              <a:gd name="connsiteX4" fmla="*/ 0 w 2477387"/>
              <a:gd name="connsiteY4" fmla="*/ 556436 h 1795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387" h="1795129">
                <a:moveTo>
                  <a:pt x="556436" y="0"/>
                </a:moveTo>
                <a:lnTo>
                  <a:pt x="1920952" y="0"/>
                </a:lnTo>
                <a:lnTo>
                  <a:pt x="2477387" y="556436"/>
                </a:lnTo>
                <a:lnTo>
                  <a:pt x="1238694" y="1795129"/>
                </a:lnTo>
                <a:lnTo>
                  <a:pt x="0" y="556436"/>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Picture Placeholder 21">
            <a:extLst>
              <a:ext uri="{FF2B5EF4-FFF2-40B4-BE49-F238E27FC236}">
                <a16:creationId xmlns:a16="http://schemas.microsoft.com/office/drawing/2014/main" id="{F1BEAC67-B382-C3EF-C301-081C016116DC}"/>
              </a:ext>
            </a:extLst>
          </p:cNvPr>
          <p:cNvSpPr>
            <a:spLocks noGrp="1"/>
          </p:cNvSpPr>
          <p:nvPr>
            <p:ph type="pic" sz="quarter" idx="10"/>
          </p:nvPr>
        </p:nvSpPr>
        <p:spPr>
          <a:xfrm>
            <a:off x="0" y="1127051"/>
            <a:ext cx="4389473" cy="5165649"/>
          </a:xfrm>
          <a:custGeom>
            <a:avLst/>
            <a:gdLst>
              <a:gd name="connsiteX0" fmla="*/ 0 w 4389473"/>
              <a:gd name="connsiteY0" fmla="*/ 2688263 h 5165649"/>
              <a:gd name="connsiteX1" fmla="*/ 1238692 w 4389473"/>
              <a:gd name="connsiteY1" fmla="*/ 3926956 h 5165649"/>
              <a:gd name="connsiteX2" fmla="*/ 0 w 4389473"/>
              <a:gd name="connsiteY2" fmla="*/ 5165648 h 5165649"/>
              <a:gd name="connsiteX3" fmla="*/ 3150780 w 4389473"/>
              <a:gd name="connsiteY3" fmla="*/ 2688262 h 5165649"/>
              <a:gd name="connsiteX4" fmla="*/ 4389473 w 4389473"/>
              <a:gd name="connsiteY4" fmla="*/ 3926956 h 5165649"/>
              <a:gd name="connsiteX5" fmla="*/ 3150780 w 4389473"/>
              <a:gd name="connsiteY5" fmla="*/ 5165649 h 5165649"/>
              <a:gd name="connsiteX6" fmla="*/ 1912086 w 4389473"/>
              <a:gd name="connsiteY6" fmla="*/ 3926956 h 5165649"/>
              <a:gd name="connsiteX7" fmla="*/ 1575389 w 4389473"/>
              <a:gd name="connsiteY7" fmla="*/ 1341474 h 5165649"/>
              <a:gd name="connsiteX8" fmla="*/ 2814082 w 4389473"/>
              <a:gd name="connsiteY8" fmla="*/ 2580168 h 5165649"/>
              <a:gd name="connsiteX9" fmla="*/ 1575389 w 4389473"/>
              <a:gd name="connsiteY9" fmla="*/ 3818861 h 5165649"/>
              <a:gd name="connsiteX10" fmla="*/ 336695 w 4389473"/>
              <a:gd name="connsiteY10" fmla="*/ 2580168 h 5165649"/>
              <a:gd name="connsiteX11" fmla="*/ 3145466 w 4389473"/>
              <a:gd name="connsiteY11" fmla="*/ 0 h 5165649"/>
              <a:gd name="connsiteX12" fmla="*/ 3156092 w 4389473"/>
              <a:gd name="connsiteY12" fmla="*/ 0 h 5165649"/>
              <a:gd name="connsiteX13" fmla="*/ 4389472 w 4389473"/>
              <a:gd name="connsiteY13" fmla="*/ 1233381 h 5165649"/>
              <a:gd name="connsiteX14" fmla="*/ 3150779 w 4389473"/>
              <a:gd name="connsiteY14" fmla="*/ 2472074 h 5165649"/>
              <a:gd name="connsiteX15" fmla="*/ 1912085 w 4389473"/>
              <a:gd name="connsiteY15" fmla="*/ 1233381 h 5165649"/>
              <a:gd name="connsiteX16" fmla="*/ 0 w 4389473"/>
              <a:gd name="connsiteY16" fmla="*/ 0 h 5165649"/>
              <a:gd name="connsiteX17" fmla="*/ 5311 w 4389473"/>
              <a:gd name="connsiteY17" fmla="*/ 0 h 5165649"/>
              <a:gd name="connsiteX18" fmla="*/ 1238691 w 4389473"/>
              <a:gd name="connsiteY18" fmla="*/ 1233381 h 5165649"/>
              <a:gd name="connsiteX19" fmla="*/ 0 w 4389473"/>
              <a:gd name="connsiteY19" fmla="*/ 2472072 h 516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9473" h="5165649">
                <a:moveTo>
                  <a:pt x="0" y="2688263"/>
                </a:moveTo>
                <a:lnTo>
                  <a:pt x="1238692" y="3926956"/>
                </a:lnTo>
                <a:lnTo>
                  <a:pt x="0" y="5165648"/>
                </a:lnTo>
                <a:close/>
                <a:moveTo>
                  <a:pt x="3150780" y="2688262"/>
                </a:moveTo>
                <a:lnTo>
                  <a:pt x="4389473" y="3926956"/>
                </a:lnTo>
                <a:lnTo>
                  <a:pt x="3150780" y="5165649"/>
                </a:lnTo>
                <a:lnTo>
                  <a:pt x="1912086" y="3926956"/>
                </a:lnTo>
                <a:close/>
                <a:moveTo>
                  <a:pt x="1575389" y="1341474"/>
                </a:moveTo>
                <a:lnTo>
                  <a:pt x="2814082" y="2580168"/>
                </a:lnTo>
                <a:lnTo>
                  <a:pt x="1575389" y="3818861"/>
                </a:lnTo>
                <a:lnTo>
                  <a:pt x="336695" y="2580168"/>
                </a:lnTo>
                <a:close/>
                <a:moveTo>
                  <a:pt x="3145466" y="0"/>
                </a:moveTo>
                <a:lnTo>
                  <a:pt x="3156092" y="0"/>
                </a:lnTo>
                <a:lnTo>
                  <a:pt x="4389472" y="1233381"/>
                </a:lnTo>
                <a:lnTo>
                  <a:pt x="3150779" y="2472074"/>
                </a:lnTo>
                <a:lnTo>
                  <a:pt x="1912085" y="1233381"/>
                </a:lnTo>
                <a:close/>
                <a:moveTo>
                  <a:pt x="0" y="0"/>
                </a:moveTo>
                <a:lnTo>
                  <a:pt x="5311" y="0"/>
                </a:lnTo>
                <a:lnTo>
                  <a:pt x="1238691" y="1233381"/>
                </a:lnTo>
                <a:lnTo>
                  <a:pt x="0" y="2472072"/>
                </a:lnTo>
                <a:close/>
              </a:path>
            </a:pathLst>
          </a:custGeom>
        </p:spPr>
        <p:txBody>
          <a:bodyPr wrap="square">
            <a:noAutofit/>
          </a:bodyPr>
          <a:lstStyle/>
          <a:p>
            <a:r>
              <a:rPr lang="en-US" dirty="0"/>
              <a:t>Click icon to add picture</a:t>
            </a:r>
          </a:p>
        </p:txBody>
      </p:sp>
      <p:sp>
        <p:nvSpPr>
          <p:cNvPr id="28" name="Arrow: Pentagon 27">
            <a:extLst>
              <a:ext uri="{FF2B5EF4-FFF2-40B4-BE49-F238E27FC236}">
                <a16:creationId xmlns:a16="http://schemas.microsoft.com/office/drawing/2014/main" id="{1C04D427-CB50-5AB6-0CFC-15E03C63DCA5}"/>
              </a:ext>
            </a:extLst>
          </p:cNvPr>
          <p:cNvSpPr/>
          <p:nvPr/>
        </p:nvSpPr>
        <p:spPr>
          <a:xfrm rot="10800000">
            <a:off x="3540645" y="2556242"/>
            <a:ext cx="8651355" cy="2307265"/>
          </a:xfrm>
          <a:prstGeom prst="homePlate">
            <a:avLst/>
          </a:prstGeom>
          <a:solidFill>
            <a:schemeClr val="accent1">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1">
            <a:extLst>
              <a:ext uri="{FF2B5EF4-FFF2-40B4-BE49-F238E27FC236}">
                <a16:creationId xmlns:a16="http://schemas.microsoft.com/office/drawing/2014/main" id="{9E331565-16D8-071B-7976-9B18AF3347A8}"/>
              </a:ext>
            </a:extLst>
          </p:cNvPr>
          <p:cNvSpPr>
            <a:spLocks noGrp="1"/>
          </p:cNvSpPr>
          <p:nvPr>
            <p:ph type="title" hasCustomPrompt="1"/>
          </p:nvPr>
        </p:nvSpPr>
        <p:spPr>
          <a:xfrm>
            <a:off x="4786502" y="3083442"/>
            <a:ext cx="6159640" cy="1252864"/>
          </a:xfrm>
        </p:spPr>
        <p:txBody>
          <a:bodyPr>
            <a:noAutofit/>
          </a:bodyPr>
          <a:lstStyle>
            <a:lvl1pPr algn="l">
              <a:defRPr sz="8000" b="1">
                <a:solidFill>
                  <a:schemeClr val="bg1"/>
                </a:solidFill>
              </a:defRPr>
            </a:lvl1pPr>
          </a:lstStyle>
          <a:p>
            <a:r>
              <a:rPr lang="en-US"/>
              <a:t>THANK YOU</a:t>
            </a:r>
          </a:p>
        </p:txBody>
      </p:sp>
    </p:spTree>
    <p:extLst>
      <p:ext uri="{BB962C8B-B14F-4D97-AF65-F5344CB8AC3E}">
        <p14:creationId xmlns:p14="http://schemas.microsoft.com/office/powerpoint/2010/main" val="1986812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9706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Footer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459A71-106D-6A26-4512-C617FC11AE9F}"/>
              </a:ext>
            </a:extLst>
          </p:cNvPr>
          <p:cNvSpPr/>
          <p:nvPr/>
        </p:nvSpPr>
        <p:spPr bwMode="gray">
          <a:xfrm>
            <a:off x="0" y="6514226"/>
            <a:ext cx="12192000" cy="355136"/>
          </a:xfrm>
          <a:prstGeom prst="rect">
            <a:avLst/>
          </a:prstGeom>
          <a:gradFill flip="none" rotWithShape="1">
            <a:gsLst>
              <a:gs pos="42000">
                <a:schemeClr val="accent2"/>
              </a:gs>
              <a:gs pos="100000">
                <a:schemeClr val="accent1"/>
              </a:gs>
            </a:gsLst>
            <a:lin ang="0" scaled="1"/>
            <a:tileRect/>
          </a:gra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 name="Slide Number Placeholder 5">
            <a:extLst>
              <a:ext uri="{FF2B5EF4-FFF2-40B4-BE49-F238E27FC236}">
                <a16:creationId xmlns:a16="http://schemas.microsoft.com/office/drawing/2014/main" id="{2F9EAA12-BD51-8664-9B23-F9338FDC52EF}"/>
              </a:ext>
            </a:extLst>
          </p:cNvPr>
          <p:cNvSpPr>
            <a:spLocks noGrp="1"/>
          </p:cNvSpPr>
          <p:nvPr>
            <p:ph type="sldNum" sz="quarter" idx="4"/>
          </p:nvPr>
        </p:nvSpPr>
        <p:spPr>
          <a:xfrm>
            <a:off x="11149149" y="6514226"/>
            <a:ext cx="1042851" cy="355136"/>
          </a:xfrm>
          <a:prstGeom prst="rect">
            <a:avLst/>
          </a:prstGeom>
        </p:spPr>
        <p:txBody>
          <a:bodyPr vert="horz" lIns="91440" tIns="45720" rIns="91440" bIns="45720" rtlCol="0" anchor="ctr"/>
          <a:lstStyle>
            <a:lvl1pPr algn="r">
              <a:defRPr sz="1200" b="1">
                <a:solidFill>
                  <a:schemeClr val="bg1"/>
                </a:solidFill>
              </a:defRPr>
            </a:lvl1pPr>
          </a:lstStyle>
          <a:p>
            <a:fld id="{2C967943-30FB-44CA-A69A-6CE91CD9A6E2}" type="slidenum">
              <a:rPr lang="en-US" smtClean="0"/>
              <a:pPr/>
              <a:t>‹#›</a:t>
            </a:fld>
            <a:endParaRPr lang="en-US" dirty="0"/>
          </a:p>
        </p:txBody>
      </p:sp>
      <p:sp>
        <p:nvSpPr>
          <p:cNvPr id="6" name="Footer Placeholder 11">
            <a:extLst>
              <a:ext uri="{FF2B5EF4-FFF2-40B4-BE49-F238E27FC236}">
                <a16:creationId xmlns:a16="http://schemas.microsoft.com/office/drawing/2014/main" id="{F2BFE78E-152E-15BF-B00F-A8A039FD9354}"/>
              </a:ext>
            </a:extLst>
          </p:cNvPr>
          <p:cNvSpPr>
            <a:spLocks noGrp="1"/>
          </p:cNvSpPr>
          <p:nvPr>
            <p:ph type="ftr" sz="quarter" idx="3"/>
          </p:nvPr>
        </p:nvSpPr>
        <p:spPr>
          <a:xfrm>
            <a:off x="4038600" y="6512746"/>
            <a:ext cx="4114800" cy="356616"/>
          </a:xfrm>
          <a:prstGeom prst="rect">
            <a:avLst/>
          </a:prstGeom>
        </p:spPr>
        <p:txBody>
          <a:bodyPr vert="horz" lIns="91440" tIns="45720" rIns="91440" bIns="45720" rtlCol="0" anchor="ctr"/>
          <a:lstStyle>
            <a:lvl1pPr algn="ctr">
              <a:defRPr sz="1200" b="1">
                <a:solidFill>
                  <a:schemeClr val="bg1"/>
                </a:solidFill>
              </a:defRPr>
            </a:lvl1pPr>
          </a:lstStyle>
          <a:p>
            <a:endParaRPr lang="en-US" dirty="0"/>
          </a:p>
        </p:txBody>
      </p:sp>
    </p:spTree>
    <p:extLst>
      <p:ext uri="{BB962C8B-B14F-4D97-AF65-F5344CB8AC3E}">
        <p14:creationId xmlns:p14="http://schemas.microsoft.com/office/powerpoint/2010/main" val="42317141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Blank with Header and Foot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842AECC-D72F-8660-84C1-7407A39A7D5B}"/>
              </a:ext>
            </a:extLst>
          </p:cNvPr>
          <p:cNvSpPr>
            <a:spLocks noGrp="1"/>
          </p:cNvSpPr>
          <p:nvPr>
            <p:ph type="ftr" sz="quarter" idx="11"/>
          </p:nvPr>
        </p:nvSpPr>
        <p:spPr>
          <a:xfrm>
            <a:off x="4038600" y="6512746"/>
            <a:ext cx="4114800" cy="356616"/>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65C77FC-A7BD-4354-1A3D-3EE7690B2D60}"/>
              </a:ext>
            </a:extLst>
          </p:cNvPr>
          <p:cNvSpPr>
            <a:spLocks noGrp="1"/>
          </p:cNvSpPr>
          <p:nvPr>
            <p:ph type="sldNum" sz="quarter" idx="12"/>
          </p:nvPr>
        </p:nvSpPr>
        <p:spPr/>
        <p:txBody>
          <a:bodyPr/>
          <a:lstStyle/>
          <a:p>
            <a:fld id="{2C967943-30FB-44CA-A69A-6CE91CD9A6E2}" type="slidenum">
              <a:rPr lang="en-US" smtClean="0"/>
              <a:t>‹#›</a:t>
            </a:fld>
            <a:endParaRPr lang="en-US" dirty="0"/>
          </a:p>
        </p:txBody>
      </p:sp>
    </p:spTree>
    <p:extLst>
      <p:ext uri="{BB962C8B-B14F-4D97-AF65-F5344CB8AC3E}">
        <p14:creationId xmlns:p14="http://schemas.microsoft.com/office/powerpoint/2010/main" val="13799546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5946-3DF7-EA4A-3BA1-C22B56142242}"/>
              </a:ext>
            </a:extLst>
          </p:cNvPr>
          <p:cNvSpPr>
            <a:spLocks noGrp="1"/>
          </p:cNvSpPr>
          <p:nvPr>
            <p:ph type="title"/>
          </p:nvPr>
        </p:nvSpPr>
        <p:spPr/>
        <p:txBody>
          <a:bodyPr/>
          <a:lstStyle>
            <a:lvl1pPr>
              <a:defRPr b="1"/>
            </a:lvl1pPr>
          </a:lstStyle>
          <a:p>
            <a:r>
              <a:rPr lang="en-US"/>
              <a:t>Click to edit Master title style</a:t>
            </a:r>
          </a:p>
        </p:txBody>
      </p:sp>
      <p:sp>
        <p:nvSpPr>
          <p:cNvPr id="3" name="Slide Number Placeholder 2">
            <a:extLst>
              <a:ext uri="{FF2B5EF4-FFF2-40B4-BE49-F238E27FC236}">
                <a16:creationId xmlns:a16="http://schemas.microsoft.com/office/drawing/2014/main" id="{D45F8DD3-15CA-EB60-0B89-D6BC5180408F}"/>
              </a:ext>
            </a:extLst>
          </p:cNvPr>
          <p:cNvSpPr>
            <a:spLocks noGrp="1"/>
          </p:cNvSpPr>
          <p:nvPr>
            <p:ph type="sldNum" sz="quarter" idx="10"/>
          </p:nvPr>
        </p:nvSpPr>
        <p:spPr/>
        <p:txBody>
          <a:bodyPr/>
          <a:lstStyle/>
          <a:p>
            <a:fld id="{2C967943-30FB-44CA-A69A-6CE91CD9A6E2}" type="slidenum">
              <a:rPr lang="en-US" smtClean="0"/>
              <a:pPr/>
              <a:t>‹#›</a:t>
            </a:fld>
            <a:endParaRPr lang="en-US" dirty="0"/>
          </a:p>
        </p:txBody>
      </p:sp>
      <p:sp>
        <p:nvSpPr>
          <p:cNvPr id="4" name="Footer Placeholder 3">
            <a:extLst>
              <a:ext uri="{FF2B5EF4-FFF2-40B4-BE49-F238E27FC236}">
                <a16:creationId xmlns:a16="http://schemas.microsoft.com/office/drawing/2014/main" id="{61ED1374-B323-EFDA-EB8C-8444D40218E2}"/>
              </a:ext>
            </a:extLst>
          </p:cNvPr>
          <p:cNvSpPr>
            <a:spLocks noGrp="1"/>
          </p:cNvSpPr>
          <p:nvPr>
            <p:ph type="ftr" sz="quarter" idx="11"/>
          </p:nvPr>
        </p:nvSpPr>
        <p:spPr>
          <a:xfrm>
            <a:off x="4038600" y="6512746"/>
            <a:ext cx="4114800" cy="356616"/>
          </a:xfrm>
          <a:prstGeom prst="rect">
            <a:avLst/>
          </a:prstGeom>
        </p:spPr>
        <p:txBody>
          <a:bodyPr/>
          <a:lstStyle/>
          <a:p>
            <a:endParaRPr lang="en-US" dirty="0"/>
          </a:p>
        </p:txBody>
      </p:sp>
    </p:spTree>
    <p:extLst>
      <p:ext uri="{BB962C8B-B14F-4D97-AF65-F5344CB8AC3E}">
        <p14:creationId xmlns:p14="http://schemas.microsoft.com/office/powerpoint/2010/main" val="348728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ontent Slide - 2">
    <p:spTree>
      <p:nvGrpSpPr>
        <p:cNvPr id="1" name=""/>
        <p:cNvGrpSpPr/>
        <p:nvPr/>
      </p:nvGrpSpPr>
      <p:grpSpPr>
        <a:xfrm>
          <a:off x="0" y="0"/>
          <a:ext cx="0" cy="0"/>
          <a:chOff x="0" y="0"/>
          <a:chExt cx="0" cy="0"/>
        </a:xfrm>
      </p:grpSpPr>
      <p:sp>
        <p:nvSpPr>
          <p:cNvPr id="2" name="Title 1"/>
          <p:cNvSpPr>
            <a:spLocks noGrp="1"/>
          </p:cNvSpPr>
          <p:nvPr>
            <p:ph type="title"/>
          </p:nvPr>
        </p:nvSpPr>
        <p:spPr>
          <a:xfrm>
            <a:off x="526181" y="365126"/>
            <a:ext cx="11024135" cy="790575"/>
          </a:xfrm>
        </p:spPr>
        <p:txBody>
          <a:bodyPr/>
          <a:lstStyle>
            <a:lvl1pPr algn="ctr">
              <a:defRPr sz="5333"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6796" y="3070065"/>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0796" y="3057232"/>
            <a:ext cx="5181600" cy="1437072"/>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marL="1371566" indent="0">
              <a:buNone/>
              <a:defRPr>
                <a:solidFill>
                  <a:schemeClr val="bg1"/>
                </a:solidFill>
              </a:defRPr>
            </a:lvl4pPr>
            <a:lvl5pPr marL="1828754" indent="0">
              <a:buNone/>
              <a:defRPr>
                <a:solidFill>
                  <a:schemeClr val="bg1"/>
                </a:solidFill>
              </a:defRPr>
            </a:lvl5pPr>
          </a:lstStyle>
          <a:p>
            <a:pPr lvl="0"/>
            <a:r>
              <a:rPr lang="en-US"/>
              <a:t>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2" name="Picture Placeholder 2">
            <a:extLst>
              <a:ext uri="{FF2B5EF4-FFF2-40B4-BE49-F238E27FC236}">
                <a16:creationId xmlns:a16="http://schemas.microsoft.com/office/drawing/2014/main" id="{B994E36E-0E49-884F-B612-F8093F4A81F7}"/>
              </a:ext>
            </a:extLst>
          </p:cNvPr>
          <p:cNvSpPr>
            <a:spLocks noGrp="1"/>
          </p:cNvSpPr>
          <p:nvPr>
            <p:ph type="pic" sz="quarter" idx="15"/>
          </p:nvPr>
        </p:nvSpPr>
        <p:spPr>
          <a:xfrm>
            <a:off x="2551296" y="13174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
        <p:nvSpPr>
          <p:cNvPr id="13" name="Picture Placeholder 2">
            <a:extLst>
              <a:ext uri="{FF2B5EF4-FFF2-40B4-BE49-F238E27FC236}">
                <a16:creationId xmlns:a16="http://schemas.microsoft.com/office/drawing/2014/main" id="{302A70BD-6495-C242-B6B9-C89015C2DA28}"/>
              </a:ext>
            </a:extLst>
          </p:cNvPr>
          <p:cNvSpPr>
            <a:spLocks noGrp="1"/>
          </p:cNvSpPr>
          <p:nvPr>
            <p:ph type="pic" sz="quarter" idx="16"/>
          </p:nvPr>
        </p:nvSpPr>
        <p:spPr>
          <a:xfrm>
            <a:off x="7529696" y="1330165"/>
            <a:ext cx="1614939" cy="1590836"/>
          </a:xfrm>
          <a:prstGeom prst="ellipse">
            <a:avLst/>
          </a:prstGeom>
          <a:solidFill>
            <a:schemeClr val="tx2">
              <a:lumMod val="40000"/>
              <a:lumOff val="60000"/>
            </a:schemeClr>
          </a:solidFill>
        </p:spPr>
        <p:txBody>
          <a:bodyPr/>
          <a:lstStyle>
            <a:lvl1pPr marL="0" indent="0" algn="ctr">
              <a:buNone/>
              <a:defRPr lang="en-US" sz="1867" kern="1200" dirty="0">
                <a:solidFill>
                  <a:schemeClr val="bg1"/>
                </a:solidFill>
                <a:latin typeface="+mn-lt"/>
                <a:ea typeface="+mn-ea"/>
                <a:cs typeface="+mn-cs"/>
              </a:defRPr>
            </a:lvl1pPr>
          </a:lstStyle>
          <a:p>
            <a:endParaRPr lang="en-US" dirty="0"/>
          </a:p>
        </p:txBody>
      </p:sp>
    </p:spTree>
    <p:extLst>
      <p:ext uri="{BB962C8B-B14F-4D97-AF65-F5344CB8AC3E}">
        <p14:creationId xmlns:p14="http://schemas.microsoft.com/office/powerpoint/2010/main" val="42525823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Header + 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5946-3DF7-EA4A-3BA1-C22B56142242}"/>
              </a:ext>
            </a:extLst>
          </p:cNvPr>
          <p:cNvSpPr>
            <a:spLocks noGrp="1"/>
          </p:cNvSpPr>
          <p:nvPr>
            <p:ph type="title"/>
          </p:nvPr>
        </p:nvSpPr>
        <p:spPr/>
        <p:txBody>
          <a:bodyPr/>
          <a:lstStyle>
            <a:lvl1pPr>
              <a:defRPr b="1"/>
            </a:lvl1pPr>
          </a:lstStyle>
          <a:p>
            <a:r>
              <a:rPr lang="en-US"/>
              <a:t>Click to edit Master title style</a:t>
            </a:r>
          </a:p>
        </p:txBody>
      </p:sp>
      <p:sp>
        <p:nvSpPr>
          <p:cNvPr id="3" name="Slide Number Placeholder 2">
            <a:extLst>
              <a:ext uri="{FF2B5EF4-FFF2-40B4-BE49-F238E27FC236}">
                <a16:creationId xmlns:a16="http://schemas.microsoft.com/office/drawing/2014/main" id="{D45F8DD3-15CA-EB60-0B89-D6BC5180408F}"/>
              </a:ext>
            </a:extLst>
          </p:cNvPr>
          <p:cNvSpPr>
            <a:spLocks noGrp="1"/>
          </p:cNvSpPr>
          <p:nvPr>
            <p:ph type="sldNum" sz="quarter" idx="10"/>
          </p:nvPr>
        </p:nvSpPr>
        <p:spPr/>
        <p:txBody>
          <a:bodyPr/>
          <a:lstStyle/>
          <a:p>
            <a:fld id="{2C967943-30FB-44CA-A69A-6CE91CD9A6E2}" type="slidenum">
              <a:rPr lang="en-US" smtClean="0"/>
              <a:pPr/>
              <a:t>‹#›</a:t>
            </a:fld>
            <a:endParaRPr lang="en-US" dirty="0"/>
          </a:p>
        </p:txBody>
      </p:sp>
      <p:sp>
        <p:nvSpPr>
          <p:cNvPr id="4" name="Footer Placeholder 3">
            <a:extLst>
              <a:ext uri="{FF2B5EF4-FFF2-40B4-BE49-F238E27FC236}">
                <a16:creationId xmlns:a16="http://schemas.microsoft.com/office/drawing/2014/main" id="{61ED1374-B323-EFDA-EB8C-8444D40218E2}"/>
              </a:ext>
            </a:extLst>
          </p:cNvPr>
          <p:cNvSpPr>
            <a:spLocks noGrp="1"/>
          </p:cNvSpPr>
          <p:nvPr>
            <p:ph type="ftr" sz="quarter" idx="11"/>
          </p:nvPr>
        </p:nvSpPr>
        <p:spPr>
          <a:xfrm>
            <a:off x="4038600" y="6512746"/>
            <a:ext cx="4114800" cy="356616"/>
          </a:xfrm>
          <a:prstGeom prst="rect">
            <a:avLst/>
          </a:prstGeom>
        </p:spPr>
        <p:txBody>
          <a:bodyPr/>
          <a:lstStyle/>
          <a:p>
            <a:endParaRPr lang="en-US" dirty="0"/>
          </a:p>
        </p:txBody>
      </p:sp>
      <p:sp>
        <p:nvSpPr>
          <p:cNvPr id="8" name="Text Placeholder 5">
            <a:extLst>
              <a:ext uri="{FF2B5EF4-FFF2-40B4-BE49-F238E27FC236}">
                <a16:creationId xmlns:a16="http://schemas.microsoft.com/office/drawing/2014/main" id="{29812AA6-73C6-72B6-EB37-64CC5BB720FF}"/>
              </a:ext>
            </a:extLst>
          </p:cNvPr>
          <p:cNvSpPr>
            <a:spLocks noGrp="1"/>
          </p:cNvSpPr>
          <p:nvPr>
            <p:ph type="body" sz="quarter" idx="13"/>
          </p:nvPr>
        </p:nvSpPr>
        <p:spPr>
          <a:xfrm>
            <a:off x="838200" y="1223555"/>
            <a:ext cx="10515600" cy="387531"/>
          </a:xfrm>
        </p:spPr>
        <p:txBody>
          <a:bodyPr>
            <a:normAutofit/>
          </a:bodyPr>
          <a:lstStyle>
            <a:lvl1pPr>
              <a:defRPr sz="2000" i="1"/>
            </a:lvl1pPr>
          </a:lstStyle>
          <a:p>
            <a:pPr lvl="0"/>
            <a:r>
              <a:rPr lang="en-US"/>
              <a:t>Click to edit Master text styles</a:t>
            </a:r>
          </a:p>
        </p:txBody>
      </p:sp>
    </p:spTree>
    <p:extLst>
      <p:ext uri="{BB962C8B-B14F-4D97-AF65-F5344CB8AC3E}">
        <p14:creationId xmlns:p14="http://schemas.microsoft.com/office/powerpoint/2010/main" val="19207196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Header + Subheader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5946-3DF7-EA4A-3BA1-C22B56142242}"/>
              </a:ext>
            </a:extLst>
          </p:cNvPr>
          <p:cNvSpPr>
            <a:spLocks noGrp="1"/>
          </p:cNvSpPr>
          <p:nvPr>
            <p:ph type="title"/>
          </p:nvPr>
        </p:nvSpPr>
        <p:spPr/>
        <p:txBody>
          <a:bodyPr/>
          <a:lstStyle>
            <a:lvl1pPr>
              <a:defRPr b="1"/>
            </a:lvl1pPr>
          </a:lstStyle>
          <a:p>
            <a:r>
              <a:rPr lang="en-US"/>
              <a:t>Click to edit Master title style</a:t>
            </a:r>
          </a:p>
        </p:txBody>
      </p:sp>
      <p:sp>
        <p:nvSpPr>
          <p:cNvPr id="3" name="Slide Number Placeholder 2">
            <a:extLst>
              <a:ext uri="{FF2B5EF4-FFF2-40B4-BE49-F238E27FC236}">
                <a16:creationId xmlns:a16="http://schemas.microsoft.com/office/drawing/2014/main" id="{D45F8DD3-15CA-EB60-0B89-D6BC5180408F}"/>
              </a:ext>
            </a:extLst>
          </p:cNvPr>
          <p:cNvSpPr>
            <a:spLocks noGrp="1"/>
          </p:cNvSpPr>
          <p:nvPr>
            <p:ph type="sldNum" sz="quarter" idx="10"/>
          </p:nvPr>
        </p:nvSpPr>
        <p:spPr/>
        <p:txBody>
          <a:bodyPr/>
          <a:lstStyle/>
          <a:p>
            <a:fld id="{2C967943-30FB-44CA-A69A-6CE91CD9A6E2}" type="slidenum">
              <a:rPr lang="en-US" smtClean="0"/>
              <a:pPr/>
              <a:t>‹#›</a:t>
            </a:fld>
            <a:endParaRPr lang="en-US" dirty="0"/>
          </a:p>
        </p:txBody>
      </p:sp>
      <p:sp>
        <p:nvSpPr>
          <p:cNvPr id="4" name="Footer Placeholder 3">
            <a:extLst>
              <a:ext uri="{FF2B5EF4-FFF2-40B4-BE49-F238E27FC236}">
                <a16:creationId xmlns:a16="http://schemas.microsoft.com/office/drawing/2014/main" id="{61ED1374-B323-EFDA-EB8C-8444D40218E2}"/>
              </a:ext>
            </a:extLst>
          </p:cNvPr>
          <p:cNvSpPr>
            <a:spLocks noGrp="1"/>
          </p:cNvSpPr>
          <p:nvPr>
            <p:ph type="ftr" sz="quarter" idx="11"/>
          </p:nvPr>
        </p:nvSpPr>
        <p:spPr>
          <a:xfrm>
            <a:off x="4038600" y="6512746"/>
            <a:ext cx="4114800" cy="356616"/>
          </a:xfrm>
          <a:prstGeom prst="rect">
            <a:avLst/>
          </a:prstGeom>
        </p:spPr>
        <p:txBody>
          <a:bodyPr/>
          <a:lstStyle/>
          <a:p>
            <a:endParaRPr lang="en-US" dirty="0"/>
          </a:p>
        </p:txBody>
      </p:sp>
      <p:sp>
        <p:nvSpPr>
          <p:cNvPr id="6" name="Text Placeholder 5">
            <a:extLst>
              <a:ext uri="{FF2B5EF4-FFF2-40B4-BE49-F238E27FC236}">
                <a16:creationId xmlns:a16="http://schemas.microsoft.com/office/drawing/2014/main" id="{C517F4CA-6995-8B20-B7E5-CE11B9B4FA20}"/>
              </a:ext>
            </a:extLst>
          </p:cNvPr>
          <p:cNvSpPr>
            <a:spLocks noGrp="1"/>
          </p:cNvSpPr>
          <p:nvPr>
            <p:ph type="body" sz="quarter" idx="12"/>
          </p:nvPr>
        </p:nvSpPr>
        <p:spPr>
          <a:xfrm>
            <a:off x="838200" y="1750423"/>
            <a:ext cx="10515600" cy="44265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29812AA6-73C6-72B6-EB37-64CC5BB720FF}"/>
              </a:ext>
            </a:extLst>
          </p:cNvPr>
          <p:cNvSpPr>
            <a:spLocks noGrp="1"/>
          </p:cNvSpPr>
          <p:nvPr>
            <p:ph type="body" sz="quarter" idx="13"/>
          </p:nvPr>
        </p:nvSpPr>
        <p:spPr>
          <a:xfrm>
            <a:off x="838200" y="1223555"/>
            <a:ext cx="10515600" cy="387531"/>
          </a:xfrm>
        </p:spPr>
        <p:txBody>
          <a:bodyPr>
            <a:normAutofit/>
          </a:bodyPr>
          <a:lstStyle>
            <a:lvl1pPr>
              <a:defRPr sz="2000" i="1"/>
            </a:lvl1pPr>
          </a:lstStyle>
          <a:p>
            <a:pPr lvl="0"/>
            <a:r>
              <a:rPr lang="en-US"/>
              <a:t>Click to edit Master text styles</a:t>
            </a:r>
          </a:p>
        </p:txBody>
      </p:sp>
    </p:spTree>
    <p:extLst>
      <p:ext uri="{BB962C8B-B14F-4D97-AF65-F5344CB8AC3E}">
        <p14:creationId xmlns:p14="http://schemas.microsoft.com/office/powerpoint/2010/main" val="20075963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CC54F-E8C2-7210-BCC0-ACD323AAB0C5}"/>
              </a:ext>
            </a:extLst>
          </p:cNvPr>
          <p:cNvSpPr>
            <a:spLocks noGrp="1"/>
          </p:cNvSpPr>
          <p:nvPr>
            <p:ph type="title"/>
          </p:nvPr>
        </p:nvSpPr>
        <p:spPr>
          <a:xfrm>
            <a:off x="839788" y="671208"/>
            <a:ext cx="3932237" cy="138619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367C26-AD31-E027-8D22-E973A8BD9B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41D6EF-42D0-2F1A-DAF3-529515EA9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86AB7AB3-49D0-6EA1-7FF6-C19876607B51}"/>
              </a:ext>
            </a:extLst>
          </p:cNvPr>
          <p:cNvSpPr>
            <a:spLocks noGrp="1"/>
          </p:cNvSpPr>
          <p:nvPr>
            <p:ph type="ftr" sz="quarter" idx="11"/>
          </p:nvPr>
        </p:nvSpPr>
        <p:spPr>
          <a:xfrm>
            <a:off x="4038600" y="6512746"/>
            <a:ext cx="4114800" cy="356616"/>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F645FD3-8E2A-8A77-6C7A-DA1C9C5127C9}"/>
              </a:ext>
            </a:extLst>
          </p:cNvPr>
          <p:cNvSpPr>
            <a:spLocks noGrp="1"/>
          </p:cNvSpPr>
          <p:nvPr>
            <p:ph type="sldNum" sz="quarter" idx="12"/>
          </p:nvPr>
        </p:nvSpPr>
        <p:spPr/>
        <p:txBody>
          <a:bodyPr/>
          <a:lstStyle/>
          <a:p>
            <a:fld id="{2C967943-30FB-44CA-A69A-6CE91CD9A6E2}" type="slidenum">
              <a:rPr lang="en-US" smtClean="0"/>
              <a:t>‹#›</a:t>
            </a:fld>
            <a:endParaRPr lang="en-US" dirty="0"/>
          </a:p>
        </p:txBody>
      </p:sp>
    </p:spTree>
    <p:extLst>
      <p:ext uri="{BB962C8B-B14F-4D97-AF65-F5344CB8AC3E}">
        <p14:creationId xmlns:p14="http://schemas.microsoft.com/office/powerpoint/2010/main" val="20507428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7_Custom Layou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507076E-0C50-1E9B-C3A0-55166022DBAD}"/>
              </a:ext>
            </a:extLst>
          </p:cNvPr>
          <p:cNvSpPr/>
          <p:nvPr/>
        </p:nvSpPr>
        <p:spPr>
          <a:xfrm rot="18628820" flipV="1">
            <a:off x="1552873" y="5223512"/>
            <a:ext cx="4258757" cy="134144"/>
          </a:xfrm>
          <a:custGeom>
            <a:avLst/>
            <a:gdLst>
              <a:gd name="connsiteX0" fmla="*/ 4258757 w 4258757"/>
              <a:gd name="connsiteY0" fmla="*/ 134144 h 134144"/>
              <a:gd name="connsiteX1" fmla="*/ 4258757 w 4258757"/>
              <a:gd name="connsiteY1" fmla="*/ 0 h 134144"/>
              <a:gd name="connsiteX2" fmla="*/ 114490 w 4258757"/>
              <a:gd name="connsiteY2" fmla="*/ 0 h 134144"/>
              <a:gd name="connsiteX3" fmla="*/ 0 w 4258757"/>
              <a:gd name="connsiteY3" fmla="*/ 134144 h 134144"/>
            </a:gdLst>
            <a:ahLst/>
            <a:cxnLst>
              <a:cxn ang="0">
                <a:pos x="connsiteX0" y="connsiteY0"/>
              </a:cxn>
              <a:cxn ang="0">
                <a:pos x="connsiteX1" y="connsiteY1"/>
              </a:cxn>
              <a:cxn ang="0">
                <a:pos x="connsiteX2" y="connsiteY2"/>
              </a:cxn>
              <a:cxn ang="0">
                <a:pos x="connsiteX3" y="connsiteY3"/>
              </a:cxn>
            </a:cxnLst>
            <a:rect l="l" t="t" r="r" b="b"/>
            <a:pathLst>
              <a:path w="4258757" h="134144">
                <a:moveTo>
                  <a:pt x="4258757" y="134144"/>
                </a:moveTo>
                <a:lnTo>
                  <a:pt x="4258757" y="0"/>
                </a:lnTo>
                <a:lnTo>
                  <a:pt x="114490" y="0"/>
                </a:lnTo>
                <a:lnTo>
                  <a:pt x="0" y="13414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8" name="Picture Placeholder 7">
            <a:extLst>
              <a:ext uri="{FF2B5EF4-FFF2-40B4-BE49-F238E27FC236}">
                <a16:creationId xmlns:a16="http://schemas.microsoft.com/office/drawing/2014/main" id="{667D8897-688A-4320-BA89-FE28F295BAF4}"/>
              </a:ext>
            </a:extLst>
          </p:cNvPr>
          <p:cNvSpPr>
            <a:spLocks noGrp="1"/>
          </p:cNvSpPr>
          <p:nvPr>
            <p:ph type="pic" sz="quarter" idx="10"/>
          </p:nvPr>
        </p:nvSpPr>
        <p:spPr>
          <a:xfrm>
            <a:off x="0" y="0"/>
            <a:ext cx="4990011" cy="6857999"/>
          </a:xfrm>
          <a:prstGeom prst="homePlate">
            <a:avLst>
              <a:gd name="adj" fmla="val 58122"/>
            </a:avLst>
          </a:prstGeom>
        </p:spPr>
        <p:txBody>
          <a:bodyPr anchor="ctr"/>
          <a:lstStyle>
            <a:lvl1pPr marL="0" indent="0" algn="r">
              <a:buNone/>
              <a:defRPr/>
            </a:lvl1pPr>
          </a:lstStyle>
          <a:p>
            <a:r>
              <a:rPr lang="en-US" dirty="0"/>
              <a:t>Click icon to add picture</a:t>
            </a:r>
          </a:p>
        </p:txBody>
      </p:sp>
      <p:sp>
        <p:nvSpPr>
          <p:cNvPr id="2" name="Title 1">
            <a:extLst>
              <a:ext uri="{FF2B5EF4-FFF2-40B4-BE49-F238E27FC236}">
                <a16:creationId xmlns:a16="http://schemas.microsoft.com/office/drawing/2014/main" id="{9C651048-BFD6-2B29-E11E-61A8554E8C3F}"/>
              </a:ext>
            </a:extLst>
          </p:cNvPr>
          <p:cNvSpPr>
            <a:spLocks noGrp="1"/>
          </p:cNvSpPr>
          <p:nvPr>
            <p:ph type="title" hasCustomPrompt="1"/>
          </p:nvPr>
        </p:nvSpPr>
        <p:spPr>
          <a:xfrm>
            <a:off x="5622224" y="2888931"/>
            <a:ext cx="5944552" cy="1093187"/>
          </a:xfrm>
        </p:spPr>
        <p:txBody>
          <a:bodyPr>
            <a:normAutofit/>
          </a:bodyPr>
          <a:lstStyle>
            <a:lvl1pPr>
              <a:defRPr sz="4400"/>
            </a:lvl1pPr>
          </a:lstStyle>
          <a:p>
            <a:r>
              <a:rPr lang="en-US"/>
              <a:t>Section Name</a:t>
            </a:r>
          </a:p>
        </p:txBody>
      </p:sp>
      <p:sp>
        <p:nvSpPr>
          <p:cNvPr id="9" name="Arrow: Chevron 8">
            <a:extLst>
              <a:ext uri="{FF2B5EF4-FFF2-40B4-BE49-F238E27FC236}">
                <a16:creationId xmlns:a16="http://schemas.microsoft.com/office/drawing/2014/main" id="{75C65CF8-159D-905B-A4B5-F24C1EF688D9}"/>
              </a:ext>
            </a:extLst>
          </p:cNvPr>
          <p:cNvSpPr/>
          <p:nvPr/>
        </p:nvSpPr>
        <p:spPr>
          <a:xfrm>
            <a:off x="2071922" y="1"/>
            <a:ext cx="3108960" cy="6857998"/>
          </a:xfrm>
          <a:prstGeom prst="chevron">
            <a:avLst>
              <a:gd name="adj" fmla="val 9355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a:ea typeface="+mn-ea"/>
              <a:cs typeface="+mn-cs"/>
            </a:endParaRPr>
          </a:p>
        </p:txBody>
      </p:sp>
      <p:sp>
        <p:nvSpPr>
          <p:cNvPr id="13" name="Freeform: Shape 12">
            <a:extLst>
              <a:ext uri="{FF2B5EF4-FFF2-40B4-BE49-F238E27FC236}">
                <a16:creationId xmlns:a16="http://schemas.microsoft.com/office/drawing/2014/main" id="{F0511A97-C1D9-C8B8-5735-AB130DA849EE}"/>
              </a:ext>
            </a:extLst>
          </p:cNvPr>
          <p:cNvSpPr/>
          <p:nvPr/>
        </p:nvSpPr>
        <p:spPr>
          <a:xfrm rot="16200000">
            <a:off x="4864028" y="3403769"/>
            <a:ext cx="1093186" cy="50457"/>
          </a:xfrm>
          <a:custGeom>
            <a:avLst/>
            <a:gdLst>
              <a:gd name="connsiteX0" fmla="*/ 4258757 w 4258757"/>
              <a:gd name="connsiteY0" fmla="*/ 134144 h 134144"/>
              <a:gd name="connsiteX1" fmla="*/ 4258757 w 4258757"/>
              <a:gd name="connsiteY1" fmla="*/ 0 h 134144"/>
              <a:gd name="connsiteX2" fmla="*/ 114490 w 4258757"/>
              <a:gd name="connsiteY2" fmla="*/ 0 h 134144"/>
              <a:gd name="connsiteX3" fmla="*/ 0 w 4258757"/>
              <a:gd name="connsiteY3" fmla="*/ 134144 h 134144"/>
            </a:gdLst>
            <a:ahLst/>
            <a:cxnLst>
              <a:cxn ang="0">
                <a:pos x="connsiteX0" y="connsiteY0"/>
              </a:cxn>
              <a:cxn ang="0">
                <a:pos x="connsiteX1" y="connsiteY1"/>
              </a:cxn>
              <a:cxn ang="0">
                <a:pos x="connsiteX2" y="connsiteY2"/>
              </a:cxn>
              <a:cxn ang="0">
                <a:pos x="connsiteX3" y="connsiteY3"/>
              </a:cxn>
            </a:cxnLst>
            <a:rect l="l" t="t" r="r" b="b"/>
            <a:pathLst>
              <a:path w="4258757" h="134144">
                <a:moveTo>
                  <a:pt x="4258757" y="134144"/>
                </a:moveTo>
                <a:lnTo>
                  <a:pt x="4258757" y="0"/>
                </a:lnTo>
                <a:lnTo>
                  <a:pt x="114490" y="0"/>
                </a:lnTo>
                <a:lnTo>
                  <a:pt x="0" y="13414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7944323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52800" cy="1993390"/>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
        <p:nvSpPr>
          <p:cNvPr id="5"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8788122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cSld name="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384D81D-A6FA-BB42-8B92-5F57F0C7DA04}"/>
              </a:ext>
            </a:extLst>
          </p:cNvPr>
          <p:cNvSpPr/>
          <p:nvPr/>
        </p:nvSpPr>
        <p:spPr>
          <a:xfrm>
            <a:off x="-1" y="0"/>
            <a:ext cx="12192001" cy="6858000"/>
          </a:xfrm>
          <a:prstGeom prst="rect">
            <a:avLst/>
          </a:prstGeom>
          <a:solidFill>
            <a:srgbClr val="072133">
              <a:alpha val="9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D53363E3-C1A1-AE5F-4010-69E434F9E634}"/>
              </a:ext>
            </a:extLst>
          </p:cNvPr>
          <p:cNvSpPr/>
          <p:nvPr/>
        </p:nvSpPr>
        <p:spPr>
          <a:xfrm>
            <a:off x="336694" y="5619306"/>
            <a:ext cx="2477387" cy="1238694"/>
          </a:xfrm>
          <a:custGeom>
            <a:avLst/>
            <a:gdLst>
              <a:gd name="connsiteX0" fmla="*/ 1238694 w 2477387"/>
              <a:gd name="connsiteY0" fmla="*/ 0 h 1238694"/>
              <a:gd name="connsiteX1" fmla="*/ 2477387 w 2477387"/>
              <a:gd name="connsiteY1" fmla="*/ 1238694 h 1238694"/>
              <a:gd name="connsiteX2" fmla="*/ 2477387 w 2477387"/>
              <a:gd name="connsiteY2" fmla="*/ 1238694 h 1238694"/>
              <a:gd name="connsiteX3" fmla="*/ 1 w 2477387"/>
              <a:gd name="connsiteY3" fmla="*/ 1238694 h 1238694"/>
              <a:gd name="connsiteX4" fmla="*/ 0 w 2477387"/>
              <a:gd name="connsiteY4" fmla="*/ 1238694 h 1238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387" h="1238694">
                <a:moveTo>
                  <a:pt x="1238694" y="0"/>
                </a:moveTo>
                <a:lnTo>
                  <a:pt x="2477387" y="1238694"/>
                </a:lnTo>
                <a:lnTo>
                  <a:pt x="2477387" y="1238694"/>
                </a:lnTo>
                <a:lnTo>
                  <a:pt x="1" y="1238694"/>
                </a:lnTo>
                <a:lnTo>
                  <a:pt x="0" y="123869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2A4EC6AC-051C-588E-48E9-383972C075DD}"/>
              </a:ext>
            </a:extLst>
          </p:cNvPr>
          <p:cNvSpPr/>
          <p:nvPr/>
        </p:nvSpPr>
        <p:spPr>
          <a:xfrm>
            <a:off x="336694" y="0"/>
            <a:ext cx="2477387" cy="1795129"/>
          </a:xfrm>
          <a:custGeom>
            <a:avLst/>
            <a:gdLst>
              <a:gd name="connsiteX0" fmla="*/ 556436 w 2477387"/>
              <a:gd name="connsiteY0" fmla="*/ 0 h 1795129"/>
              <a:gd name="connsiteX1" fmla="*/ 1920952 w 2477387"/>
              <a:gd name="connsiteY1" fmla="*/ 0 h 1795129"/>
              <a:gd name="connsiteX2" fmla="*/ 2477387 w 2477387"/>
              <a:gd name="connsiteY2" fmla="*/ 556436 h 1795129"/>
              <a:gd name="connsiteX3" fmla="*/ 1238694 w 2477387"/>
              <a:gd name="connsiteY3" fmla="*/ 1795129 h 1795129"/>
              <a:gd name="connsiteX4" fmla="*/ 0 w 2477387"/>
              <a:gd name="connsiteY4" fmla="*/ 556436 h 1795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387" h="1795129">
                <a:moveTo>
                  <a:pt x="556436" y="0"/>
                </a:moveTo>
                <a:lnTo>
                  <a:pt x="1920952" y="0"/>
                </a:lnTo>
                <a:lnTo>
                  <a:pt x="2477387" y="556436"/>
                </a:lnTo>
                <a:lnTo>
                  <a:pt x="1238694" y="1795129"/>
                </a:lnTo>
                <a:lnTo>
                  <a:pt x="0" y="556436"/>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Picture Placeholder 21">
            <a:extLst>
              <a:ext uri="{FF2B5EF4-FFF2-40B4-BE49-F238E27FC236}">
                <a16:creationId xmlns:a16="http://schemas.microsoft.com/office/drawing/2014/main" id="{F1BEAC67-B382-C3EF-C301-081C016116DC}"/>
              </a:ext>
            </a:extLst>
          </p:cNvPr>
          <p:cNvSpPr>
            <a:spLocks noGrp="1"/>
          </p:cNvSpPr>
          <p:nvPr>
            <p:ph type="pic" sz="quarter" idx="10"/>
          </p:nvPr>
        </p:nvSpPr>
        <p:spPr>
          <a:xfrm>
            <a:off x="0" y="1127051"/>
            <a:ext cx="4389473" cy="5165649"/>
          </a:xfrm>
          <a:custGeom>
            <a:avLst/>
            <a:gdLst>
              <a:gd name="connsiteX0" fmla="*/ 0 w 4389473"/>
              <a:gd name="connsiteY0" fmla="*/ 2688263 h 5165649"/>
              <a:gd name="connsiteX1" fmla="*/ 1238692 w 4389473"/>
              <a:gd name="connsiteY1" fmla="*/ 3926956 h 5165649"/>
              <a:gd name="connsiteX2" fmla="*/ 0 w 4389473"/>
              <a:gd name="connsiteY2" fmla="*/ 5165648 h 5165649"/>
              <a:gd name="connsiteX3" fmla="*/ 3150780 w 4389473"/>
              <a:gd name="connsiteY3" fmla="*/ 2688262 h 5165649"/>
              <a:gd name="connsiteX4" fmla="*/ 4389473 w 4389473"/>
              <a:gd name="connsiteY4" fmla="*/ 3926956 h 5165649"/>
              <a:gd name="connsiteX5" fmla="*/ 3150780 w 4389473"/>
              <a:gd name="connsiteY5" fmla="*/ 5165649 h 5165649"/>
              <a:gd name="connsiteX6" fmla="*/ 1912086 w 4389473"/>
              <a:gd name="connsiteY6" fmla="*/ 3926956 h 5165649"/>
              <a:gd name="connsiteX7" fmla="*/ 1575389 w 4389473"/>
              <a:gd name="connsiteY7" fmla="*/ 1341474 h 5165649"/>
              <a:gd name="connsiteX8" fmla="*/ 2814082 w 4389473"/>
              <a:gd name="connsiteY8" fmla="*/ 2580168 h 5165649"/>
              <a:gd name="connsiteX9" fmla="*/ 1575389 w 4389473"/>
              <a:gd name="connsiteY9" fmla="*/ 3818861 h 5165649"/>
              <a:gd name="connsiteX10" fmla="*/ 336695 w 4389473"/>
              <a:gd name="connsiteY10" fmla="*/ 2580168 h 5165649"/>
              <a:gd name="connsiteX11" fmla="*/ 3145466 w 4389473"/>
              <a:gd name="connsiteY11" fmla="*/ 0 h 5165649"/>
              <a:gd name="connsiteX12" fmla="*/ 3156092 w 4389473"/>
              <a:gd name="connsiteY12" fmla="*/ 0 h 5165649"/>
              <a:gd name="connsiteX13" fmla="*/ 4389472 w 4389473"/>
              <a:gd name="connsiteY13" fmla="*/ 1233381 h 5165649"/>
              <a:gd name="connsiteX14" fmla="*/ 3150779 w 4389473"/>
              <a:gd name="connsiteY14" fmla="*/ 2472074 h 5165649"/>
              <a:gd name="connsiteX15" fmla="*/ 1912085 w 4389473"/>
              <a:gd name="connsiteY15" fmla="*/ 1233381 h 5165649"/>
              <a:gd name="connsiteX16" fmla="*/ 0 w 4389473"/>
              <a:gd name="connsiteY16" fmla="*/ 0 h 5165649"/>
              <a:gd name="connsiteX17" fmla="*/ 5311 w 4389473"/>
              <a:gd name="connsiteY17" fmla="*/ 0 h 5165649"/>
              <a:gd name="connsiteX18" fmla="*/ 1238691 w 4389473"/>
              <a:gd name="connsiteY18" fmla="*/ 1233381 h 5165649"/>
              <a:gd name="connsiteX19" fmla="*/ 0 w 4389473"/>
              <a:gd name="connsiteY19" fmla="*/ 2472072 h 516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9473" h="5165649">
                <a:moveTo>
                  <a:pt x="0" y="2688263"/>
                </a:moveTo>
                <a:lnTo>
                  <a:pt x="1238692" y="3926956"/>
                </a:lnTo>
                <a:lnTo>
                  <a:pt x="0" y="5165648"/>
                </a:lnTo>
                <a:close/>
                <a:moveTo>
                  <a:pt x="3150780" y="2688262"/>
                </a:moveTo>
                <a:lnTo>
                  <a:pt x="4389473" y="3926956"/>
                </a:lnTo>
                <a:lnTo>
                  <a:pt x="3150780" y="5165649"/>
                </a:lnTo>
                <a:lnTo>
                  <a:pt x="1912086" y="3926956"/>
                </a:lnTo>
                <a:close/>
                <a:moveTo>
                  <a:pt x="1575389" y="1341474"/>
                </a:moveTo>
                <a:lnTo>
                  <a:pt x="2814082" y="2580168"/>
                </a:lnTo>
                <a:lnTo>
                  <a:pt x="1575389" y="3818861"/>
                </a:lnTo>
                <a:lnTo>
                  <a:pt x="336695" y="2580168"/>
                </a:lnTo>
                <a:close/>
                <a:moveTo>
                  <a:pt x="3145466" y="0"/>
                </a:moveTo>
                <a:lnTo>
                  <a:pt x="3156092" y="0"/>
                </a:lnTo>
                <a:lnTo>
                  <a:pt x="4389472" y="1233381"/>
                </a:lnTo>
                <a:lnTo>
                  <a:pt x="3150779" y="2472074"/>
                </a:lnTo>
                <a:lnTo>
                  <a:pt x="1912085" y="1233381"/>
                </a:lnTo>
                <a:close/>
                <a:moveTo>
                  <a:pt x="0" y="0"/>
                </a:moveTo>
                <a:lnTo>
                  <a:pt x="5311" y="0"/>
                </a:lnTo>
                <a:lnTo>
                  <a:pt x="1238691" y="1233381"/>
                </a:lnTo>
                <a:lnTo>
                  <a:pt x="0" y="2472072"/>
                </a:lnTo>
                <a:close/>
              </a:path>
            </a:pathLst>
          </a:custGeom>
        </p:spPr>
        <p:txBody>
          <a:bodyPr wrap="square">
            <a:noAutofit/>
          </a:bodyPr>
          <a:lstStyle/>
          <a:p>
            <a:r>
              <a:rPr lang="en-US" dirty="0"/>
              <a:t>Click icon to add picture</a:t>
            </a:r>
          </a:p>
        </p:txBody>
      </p:sp>
      <p:sp>
        <p:nvSpPr>
          <p:cNvPr id="28" name="Arrow: Pentagon 27">
            <a:extLst>
              <a:ext uri="{FF2B5EF4-FFF2-40B4-BE49-F238E27FC236}">
                <a16:creationId xmlns:a16="http://schemas.microsoft.com/office/drawing/2014/main" id="{1C04D427-CB50-5AB6-0CFC-15E03C63DCA5}"/>
              </a:ext>
            </a:extLst>
          </p:cNvPr>
          <p:cNvSpPr/>
          <p:nvPr/>
        </p:nvSpPr>
        <p:spPr>
          <a:xfrm rot="10800000">
            <a:off x="3540645" y="2556242"/>
            <a:ext cx="8651355" cy="2307265"/>
          </a:xfrm>
          <a:prstGeom prst="homePlate">
            <a:avLst/>
          </a:prstGeom>
          <a:solidFill>
            <a:schemeClr val="accent1">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1">
            <a:extLst>
              <a:ext uri="{FF2B5EF4-FFF2-40B4-BE49-F238E27FC236}">
                <a16:creationId xmlns:a16="http://schemas.microsoft.com/office/drawing/2014/main" id="{9E331565-16D8-071B-7976-9B18AF3347A8}"/>
              </a:ext>
            </a:extLst>
          </p:cNvPr>
          <p:cNvSpPr>
            <a:spLocks noGrp="1"/>
          </p:cNvSpPr>
          <p:nvPr>
            <p:ph type="title" hasCustomPrompt="1"/>
          </p:nvPr>
        </p:nvSpPr>
        <p:spPr>
          <a:xfrm>
            <a:off x="4786502" y="3083442"/>
            <a:ext cx="6159640" cy="1252864"/>
          </a:xfrm>
        </p:spPr>
        <p:txBody>
          <a:bodyPr>
            <a:noAutofit/>
          </a:bodyPr>
          <a:lstStyle>
            <a:lvl1pPr algn="l">
              <a:defRPr sz="8000" b="1">
                <a:solidFill>
                  <a:schemeClr val="bg1"/>
                </a:solidFill>
              </a:defRPr>
            </a:lvl1pPr>
          </a:lstStyle>
          <a:p>
            <a:r>
              <a:rPr lang="en-US"/>
              <a:t>THANK YOU</a:t>
            </a:r>
          </a:p>
        </p:txBody>
      </p:sp>
    </p:spTree>
    <p:extLst>
      <p:ext uri="{BB962C8B-B14F-4D97-AF65-F5344CB8AC3E}">
        <p14:creationId xmlns:p14="http://schemas.microsoft.com/office/powerpoint/2010/main" val="12820596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1AD8B1-F195-4F54-BFC5-32F042DA5AF0}" type="datetimeFigureOut">
              <a:rPr lang="en-US" smtClean="0"/>
              <a:t>3/30/2026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88040E-E1E8-4523-A07C-E90E3C2AB7D4}" type="slidenum">
              <a:rPr lang="en-US" smtClean="0"/>
              <a:t>‹#›</a:t>
            </a:fld>
            <a:endParaRPr lang="en-US" dirty="0"/>
          </a:p>
        </p:txBody>
      </p:sp>
    </p:spTree>
    <p:extLst>
      <p:ext uri="{BB962C8B-B14F-4D97-AF65-F5344CB8AC3E}">
        <p14:creationId xmlns:p14="http://schemas.microsoft.com/office/powerpoint/2010/main" val="799709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image" Target="../media/image21.pn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10.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23.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1.emf"/><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1.emf"/><Relationship Id="rId4" Type="http://schemas.openxmlformats.org/officeDocument/2006/relationships/slideLayout" Target="../slideLayouts/slideLayout3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1.emf"/><Relationship Id="rId4" Type="http://schemas.openxmlformats.org/officeDocument/2006/relationships/slideLayout" Target="../slideLayouts/slideLayout4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6.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image" Target="../media/image8.png"/><Relationship Id="rId4" Type="http://schemas.openxmlformats.org/officeDocument/2006/relationships/slideLayout" Target="../slideLayouts/slideLayout58.xml"/><Relationship Id="rId9"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10.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image" Target="../media/image9.png"/><Relationship Id="rId5" Type="http://schemas.openxmlformats.org/officeDocument/2006/relationships/slideLayout" Target="../slideLayouts/slideLayout66.xml"/><Relationship Id="rId10" Type="http://schemas.openxmlformats.org/officeDocument/2006/relationships/theme" Target="../theme/theme8.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3.xml"/><Relationship Id="rId7" Type="http://schemas.openxmlformats.org/officeDocument/2006/relationships/image" Target="../media/image18.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9.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
            <a:ext cx="12192000" cy="6857999"/>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p:cNvSpPr/>
          <p:nvPr userDrawn="1"/>
        </p:nvSpPr>
        <p:spPr>
          <a:xfrm>
            <a:off x="-2895" y="5029200"/>
            <a:ext cx="12192001"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Title Placeholder 1"/>
          <p:cNvSpPr>
            <a:spLocks noGrp="1"/>
          </p:cNvSpPr>
          <p:nvPr>
            <p:ph type="title"/>
          </p:nvPr>
        </p:nvSpPr>
        <p:spPr>
          <a:xfrm>
            <a:off x="735503" y="1866743"/>
            <a:ext cx="8979343" cy="2250988"/>
          </a:xfrm>
          <a:prstGeom prst="rect">
            <a:avLst/>
          </a:prstGeom>
          <a:noFill/>
          <a:effectLst>
            <a:outerShdw blurRad="596900" dist="241300" dir="4140000" sx="94000" sy="94000" algn="ctr" rotWithShape="0">
              <a:srgbClr val="000000">
                <a:alpha val="43137"/>
              </a:srgbClr>
            </a:outerShdw>
            <a:reflection stA="45000" endPos="0" dist="50800" dir="5400000" sy="-100000" algn="bl" rotWithShape="0"/>
          </a:effectLst>
        </p:spPr>
        <p:txBody>
          <a:bodyPr vert="horz" lIns="91440" tIns="45720" rIns="91440" bIns="45720" rtlCol="0" anchor="ctr">
            <a:noAutofit/>
          </a:bodyPr>
          <a:lstStyle/>
          <a:p>
            <a:r>
              <a:rPr lang="en-US" dirty="0"/>
              <a:t>Click to edit Master title style</a:t>
            </a:r>
          </a:p>
        </p:txBody>
      </p:sp>
      <p:pic>
        <p:nvPicPr>
          <p:cNvPr id="6" name="Picture 5"/>
          <p:cNvPicPr>
            <a:picLocks noChangeAspect="1"/>
          </p:cNvPicPr>
          <p:nvPr userDrawn="1"/>
        </p:nvPicPr>
        <p:blipFill>
          <a:blip r:embed="rId15"/>
          <a:srcRect/>
          <a:stretch/>
        </p:blipFill>
        <p:spPr>
          <a:xfrm>
            <a:off x="10028767" y="5972454"/>
            <a:ext cx="1841500" cy="640841"/>
          </a:xfrm>
          <a:prstGeom prst="rect">
            <a:avLst/>
          </a:prstGeom>
        </p:spPr>
      </p:pic>
      <p:sp>
        <p:nvSpPr>
          <p:cNvPr id="9" name="Date Placeholder 3">
            <a:extLst>
              <a:ext uri="{FF2B5EF4-FFF2-40B4-BE49-F238E27FC236}">
                <a16:creationId xmlns:a16="http://schemas.microsoft.com/office/drawing/2014/main" id="{CBC6E2F6-92F6-4242-8C9D-185218C9F62D}"/>
              </a:ext>
            </a:extLst>
          </p:cNvPr>
          <p:cNvSpPr>
            <a:spLocks noGrp="1"/>
          </p:cNvSpPr>
          <p:nvPr>
            <p:ph type="dt" sz="half" idx="2"/>
          </p:nvPr>
        </p:nvSpPr>
        <p:spPr>
          <a:xfrm>
            <a:off x="735503" y="4592258"/>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Footer Placeholder 4">
            <a:extLst>
              <a:ext uri="{FF2B5EF4-FFF2-40B4-BE49-F238E27FC236}">
                <a16:creationId xmlns:a16="http://schemas.microsoft.com/office/drawing/2014/main" id="{E23D9722-47E0-A64F-8AF9-49F787ACB0C9}"/>
              </a:ext>
            </a:extLst>
          </p:cNvPr>
          <p:cNvSpPr>
            <a:spLocks noGrp="1"/>
          </p:cNvSpPr>
          <p:nvPr>
            <p:ph type="ftr" sz="quarter" idx="3"/>
          </p:nvPr>
        </p:nvSpPr>
        <p:spPr>
          <a:xfrm>
            <a:off x="3935903" y="4592258"/>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Slide Number Placeholder 5">
            <a:extLst>
              <a:ext uri="{FF2B5EF4-FFF2-40B4-BE49-F238E27FC236}">
                <a16:creationId xmlns:a16="http://schemas.microsoft.com/office/drawing/2014/main" id="{72CA5770-ED85-1646-B4EE-32B0EBF8F227}"/>
              </a:ext>
            </a:extLst>
          </p:cNvPr>
          <p:cNvSpPr>
            <a:spLocks noGrp="1"/>
          </p:cNvSpPr>
          <p:nvPr>
            <p:ph type="sldNum" sz="quarter" idx="4"/>
          </p:nvPr>
        </p:nvSpPr>
        <p:spPr>
          <a:xfrm>
            <a:off x="11599739" y="4573928"/>
            <a:ext cx="459015" cy="365125"/>
          </a:xfrm>
          <a:prstGeom prst="rect">
            <a:avLst/>
          </a:prstGeom>
        </p:spPr>
        <p:txBody>
          <a:bodyPr vert="horz" lIns="91440" tIns="45720" rIns="91440" bIns="45720" rtlCol="0" anchor="ctr"/>
          <a:lstStyle>
            <a:lvl1pPr algn="l">
              <a:defRPr sz="1200">
                <a:solidFill>
                  <a:schemeClr val="bg1"/>
                </a:solidFill>
              </a:defRPr>
            </a:lvl1pPr>
          </a:lstStyle>
          <a:p>
            <a:fld id="{48F63A3B-78C7-47BE-AE5E-E10140E04643}" type="slidenum">
              <a:rPr lang="en-US" smtClean="0"/>
              <a:pPr/>
              <a:t>‹#›</a:t>
            </a:fld>
            <a:endParaRPr lang="en-US" dirty="0"/>
          </a:p>
        </p:txBody>
      </p:sp>
      <p:sp>
        <p:nvSpPr>
          <p:cNvPr id="13" name="Rectangle 12">
            <a:extLst>
              <a:ext uri="{FF2B5EF4-FFF2-40B4-BE49-F238E27FC236}">
                <a16:creationId xmlns:a16="http://schemas.microsoft.com/office/drawing/2014/main" id="{413B3714-AE1E-8C4F-82A6-B60F93F261F1}"/>
              </a:ext>
            </a:extLst>
          </p:cNvPr>
          <p:cNvSpPr/>
          <p:nvPr userDrawn="1"/>
        </p:nvSpPr>
        <p:spPr>
          <a:xfrm>
            <a:off x="-2896" y="5031956"/>
            <a:ext cx="12194896" cy="111907"/>
          </a:xfrm>
          <a:prstGeom prst="rect">
            <a:avLst/>
          </a:prstGeom>
          <a:solidFill>
            <a:srgbClr val="467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2833094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763" r:id="rId9"/>
    <p:sldLayoutId id="2147483764" r:id="rId10"/>
    <p:sldLayoutId id="2147483765" r:id="rId11"/>
    <p:sldLayoutId id="2147483766" r:id="rId12"/>
    <p:sldLayoutId id="2147483767" r:id="rId13"/>
  </p:sldLayoutIdLst>
  <p:hf hdr="0"/>
  <p:txStyles>
    <p:titleStyle>
      <a:lvl1pPr algn="l" defTabSz="914377" rtl="0" eaLnBrk="1" latinLnBrk="0" hangingPunct="1">
        <a:lnSpc>
          <a:spcPct val="90000"/>
        </a:lnSpc>
        <a:spcBef>
          <a:spcPct val="0"/>
        </a:spcBef>
        <a:buNone/>
        <a:defRPr sz="8800" b="0" i="0" kern="1200">
          <a:solidFill>
            <a:schemeClr val="bg1"/>
          </a:solidFill>
          <a:latin typeface="Arial" panose="020B0604020202020204" pitchFamily="34" charset="0"/>
          <a:ea typeface="Arial" panose="020B0604020202020204" pitchFamily="34" charset="0"/>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45C9BF-66BE-014B-C399-94C2313D1160}"/>
              </a:ext>
            </a:extLst>
          </p:cNvPr>
          <p:cNvSpPr/>
          <p:nvPr userDrawn="1"/>
        </p:nvSpPr>
        <p:spPr bwMode="gray">
          <a:xfrm>
            <a:off x="0" y="6514226"/>
            <a:ext cx="12192000" cy="355136"/>
          </a:xfrm>
          <a:prstGeom prst="rect">
            <a:avLst/>
          </a:prstGeom>
          <a:solidFill>
            <a:srgbClr val="003C7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 name="Title Placeholder 1">
            <a:extLst>
              <a:ext uri="{FF2B5EF4-FFF2-40B4-BE49-F238E27FC236}">
                <a16:creationId xmlns:a16="http://schemas.microsoft.com/office/drawing/2014/main" id="{F2D6CAF2-D7B8-0A24-E309-C6B9EE63B0EC}"/>
              </a:ext>
            </a:extLst>
          </p:cNvPr>
          <p:cNvSpPr>
            <a:spLocks noGrp="1"/>
          </p:cNvSpPr>
          <p:nvPr>
            <p:ph type="title"/>
          </p:nvPr>
        </p:nvSpPr>
        <p:spPr>
          <a:xfrm>
            <a:off x="838200" y="681037"/>
            <a:ext cx="10515600" cy="48114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E30D1E-81DB-DD84-227C-1A22F6727A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A913C4B-D567-6909-A852-8506BBA4B253}"/>
              </a:ext>
            </a:extLst>
          </p:cNvPr>
          <p:cNvSpPr>
            <a:spLocks noGrp="1"/>
          </p:cNvSpPr>
          <p:nvPr>
            <p:ph type="sldNum" sz="quarter" idx="4"/>
          </p:nvPr>
        </p:nvSpPr>
        <p:spPr>
          <a:xfrm>
            <a:off x="11149149" y="6514226"/>
            <a:ext cx="1042851" cy="355136"/>
          </a:xfrm>
          <a:prstGeom prst="rect">
            <a:avLst/>
          </a:prstGeom>
        </p:spPr>
        <p:txBody>
          <a:bodyPr vert="horz" lIns="91440" tIns="45720" rIns="91440" bIns="45720" rtlCol="0" anchor="ctr"/>
          <a:lstStyle>
            <a:lvl1pPr algn="r">
              <a:defRPr sz="1200" b="1">
                <a:solidFill>
                  <a:schemeClr val="bg1"/>
                </a:solidFill>
              </a:defRPr>
            </a:lvl1pPr>
          </a:lstStyle>
          <a:p>
            <a:fld id="{2C967943-30FB-44CA-A69A-6CE91CD9A6E2}" type="slidenum">
              <a:rPr lang="en-US" smtClean="0"/>
              <a:pPr/>
              <a:t>‹#›</a:t>
            </a:fld>
            <a:endParaRPr lang="en-US" dirty="0"/>
          </a:p>
        </p:txBody>
      </p:sp>
      <p:grpSp>
        <p:nvGrpSpPr>
          <p:cNvPr id="4" name="Group 3">
            <a:extLst>
              <a:ext uri="{FF2B5EF4-FFF2-40B4-BE49-F238E27FC236}">
                <a16:creationId xmlns:a16="http://schemas.microsoft.com/office/drawing/2014/main" id="{B44CE438-F874-4AAD-41BC-29EFECCA8958}"/>
              </a:ext>
            </a:extLst>
          </p:cNvPr>
          <p:cNvGrpSpPr/>
          <p:nvPr/>
        </p:nvGrpSpPr>
        <p:grpSpPr>
          <a:xfrm>
            <a:off x="838200" y="469891"/>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8" name="Rectangle: Rounded Corners 7">
              <a:extLst>
                <a:ext uri="{FF2B5EF4-FFF2-40B4-BE49-F238E27FC236}">
                  <a16:creationId xmlns:a16="http://schemas.microsoft.com/office/drawing/2014/main" id="{FE45D41D-5FC7-D377-B205-7589AE4DC62B}"/>
                </a:ext>
              </a:extLst>
            </p:cNvPr>
            <p:cNvSpPr/>
            <p:nvPr/>
          </p:nvSpPr>
          <p:spPr>
            <a:xfrm>
              <a:off x="838200" y="469891"/>
              <a:ext cx="929640"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308120E6-F026-F114-2907-5ECF9C590B34}"/>
                </a:ext>
              </a:extLst>
            </p:cNvPr>
            <p:cNvSpPr/>
            <p:nvPr/>
          </p:nvSpPr>
          <p:spPr>
            <a:xfrm>
              <a:off x="1861457" y="469891"/>
              <a:ext cx="481149"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7C0DD2E0-1E20-BBA5-A7C4-F179679E5031}"/>
                </a:ext>
              </a:extLst>
            </p:cNvPr>
            <p:cNvSpPr/>
            <p:nvPr/>
          </p:nvSpPr>
          <p:spPr>
            <a:xfrm>
              <a:off x="2436224" y="469891"/>
              <a:ext cx="315686"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Footer Placeholder 11">
            <a:extLst>
              <a:ext uri="{FF2B5EF4-FFF2-40B4-BE49-F238E27FC236}">
                <a16:creationId xmlns:a16="http://schemas.microsoft.com/office/drawing/2014/main" id="{7EBED452-5416-7E28-FBEE-9E2610FAED50}"/>
              </a:ext>
            </a:extLst>
          </p:cNvPr>
          <p:cNvSpPr>
            <a:spLocks noGrp="1"/>
          </p:cNvSpPr>
          <p:nvPr>
            <p:ph type="ftr" sz="quarter" idx="3"/>
          </p:nvPr>
        </p:nvSpPr>
        <p:spPr>
          <a:xfrm>
            <a:off x="4038600" y="6512746"/>
            <a:ext cx="4114800" cy="356616"/>
          </a:xfrm>
          <a:prstGeom prst="rect">
            <a:avLst/>
          </a:prstGeom>
        </p:spPr>
        <p:txBody>
          <a:bodyPr vert="horz" lIns="91440" tIns="45720" rIns="91440" bIns="45720" rtlCol="0" anchor="ctr"/>
          <a:lstStyle>
            <a:lvl1pPr algn="ctr">
              <a:defRPr sz="1200" b="1">
                <a:solidFill>
                  <a:schemeClr val="bg1"/>
                </a:solidFill>
              </a:defRPr>
            </a:lvl1pPr>
          </a:lstStyle>
          <a:p>
            <a:endParaRPr lang="en-US" dirty="0"/>
          </a:p>
        </p:txBody>
      </p:sp>
      <p:pic>
        <p:nvPicPr>
          <p:cNvPr id="7" name="Picture 6">
            <a:extLst>
              <a:ext uri="{FF2B5EF4-FFF2-40B4-BE49-F238E27FC236}">
                <a16:creationId xmlns:a16="http://schemas.microsoft.com/office/drawing/2014/main" id="{6A6F9818-FC35-4105-7FDB-ECC0E19DC53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11156719" y="117971"/>
            <a:ext cx="868198" cy="221896"/>
          </a:xfrm>
          <a:prstGeom prst="rect">
            <a:avLst/>
          </a:prstGeom>
        </p:spPr>
      </p:pic>
    </p:spTree>
    <p:extLst>
      <p:ext uri="{BB962C8B-B14F-4D97-AF65-F5344CB8AC3E}">
        <p14:creationId xmlns:p14="http://schemas.microsoft.com/office/powerpoint/2010/main" val="13023606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Lst>
  <p:hf hdr="0" ft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45C9BF-66BE-014B-C399-94C2313D1160}"/>
              </a:ext>
            </a:extLst>
          </p:cNvPr>
          <p:cNvSpPr/>
          <p:nvPr userDrawn="1"/>
        </p:nvSpPr>
        <p:spPr bwMode="gray">
          <a:xfrm>
            <a:off x="0" y="6514226"/>
            <a:ext cx="12192000" cy="355136"/>
          </a:xfrm>
          <a:prstGeom prst="rect">
            <a:avLst/>
          </a:prstGeom>
          <a:solidFill>
            <a:srgbClr val="003C7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 name="Title Placeholder 1">
            <a:extLst>
              <a:ext uri="{FF2B5EF4-FFF2-40B4-BE49-F238E27FC236}">
                <a16:creationId xmlns:a16="http://schemas.microsoft.com/office/drawing/2014/main" id="{F2D6CAF2-D7B8-0A24-E309-C6B9EE63B0EC}"/>
              </a:ext>
            </a:extLst>
          </p:cNvPr>
          <p:cNvSpPr>
            <a:spLocks noGrp="1"/>
          </p:cNvSpPr>
          <p:nvPr>
            <p:ph type="title"/>
          </p:nvPr>
        </p:nvSpPr>
        <p:spPr>
          <a:xfrm>
            <a:off x="838200" y="681037"/>
            <a:ext cx="10515600" cy="48114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E30D1E-81DB-DD84-227C-1A22F6727A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A913C4B-D567-6909-A852-8506BBA4B253}"/>
              </a:ext>
            </a:extLst>
          </p:cNvPr>
          <p:cNvSpPr>
            <a:spLocks noGrp="1"/>
          </p:cNvSpPr>
          <p:nvPr>
            <p:ph type="sldNum" sz="quarter" idx="4"/>
          </p:nvPr>
        </p:nvSpPr>
        <p:spPr>
          <a:xfrm>
            <a:off x="11149149" y="6514226"/>
            <a:ext cx="1042851" cy="355136"/>
          </a:xfrm>
          <a:prstGeom prst="rect">
            <a:avLst/>
          </a:prstGeom>
        </p:spPr>
        <p:txBody>
          <a:bodyPr vert="horz" lIns="91440" tIns="45720" rIns="91440" bIns="45720" rtlCol="0" anchor="ctr"/>
          <a:lstStyle>
            <a:lvl1pPr algn="r">
              <a:defRPr sz="1200" b="1">
                <a:solidFill>
                  <a:schemeClr val="bg1"/>
                </a:solidFill>
              </a:defRPr>
            </a:lvl1pPr>
          </a:lstStyle>
          <a:p>
            <a:fld id="{2C967943-30FB-44CA-A69A-6CE91CD9A6E2}" type="slidenum">
              <a:rPr lang="en-US" smtClean="0"/>
              <a:pPr/>
              <a:t>‹#›</a:t>
            </a:fld>
            <a:endParaRPr lang="en-US" dirty="0"/>
          </a:p>
        </p:txBody>
      </p:sp>
      <p:grpSp>
        <p:nvGrpSpPr>
          <p:cNvPr id="4" name="Group 3">
            <a:extLst>
              <a:ext uri="{FF2B5EF4-FFF2-40B4-BE49-F238E27FC236}">
                <a16:creationId xmlns:a16="http://schemas.microsoft.com/office/drawing/2014/main" id="{B44CE438-F874-4AAD-41BC-29EFECCA8958}"/>
              </a:ext>
            </a:extLst>
          </p:cNvPr>
          <p:cNvGrpSpPr/>
          <p:nvPr/>
        </p:nvGrpSpPr>
        <p:grpSpPr>
          <a:xfrm>
            <a:off x="838200" y="469891"/>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8" name="Rectangle: Rounded Corners 7">
              <a:extLst>
                <a:ext uri="{FF2B5EF4-FFF2-40B4-BE49-F238E27FC236}">
                  <a16:creationId xmlns:a16="http://schemas.microsoft.com/office/drawing/2014/main" id="{FE45D41D-5FC7-D377-B205-7589AE4DC62B}"/>
                </a:ext>
              </a:extLst>
            </p:cNvPr>
            <p:cNvSpPr/>
            <p:nvPr/>
          </p:nvSpPr>
          <p:spPr>
            <a:xfrm>
              <a:off x="838200" y="469891"/>
              <a:ext cx="929640"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308120E6-F026-F114-2907-5ECF9C590B34}"/>
                </a:ext>
              </a:extLst>
            </p:cNvPr>
            <p:cNvSpPr/>
            <p:nvPr/>
          </p:nvSpPr>
          <p:spPr>
            <a:xfrm>
              <a:off x="1861457" y="469891"/>
              <a:ext cx="481149"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7C0DD2E0-1E20-BBA5-A7C4-F179679E5031}"/>
                </a:ext>
              </a:extLst>
            </p:cNvPr>
            <p:cNvSpPr/>
            <p:nvPr/>
          </p:nvSpPr>
          <p:spPr>
            <a:xfrm>
              <a:off x="2436224" y="469891"/>
              <a:ext cx="315686"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Footer Placeholder 11">
            <a:extLst>
              <a:ext uri="{FF2B5EF4-FFF2-40B4-BE49-F238E27FC236}">
                <a16:creationId xmlns:a16="http://schemas.microsoft.com/office/drawing/2014/main" id="{7EBED452-5416-7E28-FBEE-9E2610FAED50}"/>
              </a:ext>
            </a:extLst>
          </p:cNvPr>
          <p:cNvSpPr>
            <a:spLocks noGrp="1"/>
          </p:cNvSpPr>
          <p:nvPr>
            <p:ph type="ftr" sz="quarter" idx="3"/>
          </p:nvPr>
        </p:nvSpPr>
        <p:spPr>
          <a:xfrm>
            <a:off x="4038600" y="6512746"/>
            <a:ext cx="4114800" cy="356616"/>
          </a:xfrm>
          <a:prstGeom prst="rect">
            <a:avLst/>
          </a:prstGeom>
        </p:spPr>
        <p:txBody>
          <a:bodyPr vert="horz" lIns="91440" tIns="45720" rIns="91440" bIns="45720" rtlCol="0" anchor="ctr"/>
          <a:lstStyle>
            <a:lvl1pPr algn="ctr">
              <a:defRPr sz="1200" b="1">
                <a:solidFill>
                  <a:schemeClr val="bg1"/>
                </a:solidFill>
              </a:defRPr>
            </a:lvl1pPr>
          </a:lstStyle>
          <a:p>
            <a:endParaRPr lang="en-US" dirty="0"/>
          </a:p>
        </p:txBody>
      </p:sp>
      <p:pic>
        <p:nvPicPr>
          <p:cNvPr id="7" name="Picture 6">
            <a:extLst>
              <a:ext uri="{FF2B5EF4-FFF2-40B4-BE49-F238E27FC236}">
                <a16:creationId xmlns:a16="http://schemas.microsoft.com/office/drawing/2014/main" id="{6A6F9818-FC35-4105-7FDB-ECC0E19DC53A}"/>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p:blipFill>
        <p:spPr>
          <a:xfrm>
            <a:off x="11156719" y="114063"/>
            <a:ext cx="868198" cy="229712"/>
          </a:xfrm>
          <a:prstGeom prst="rect">
            <a:avLst/>
          </a:prstGeom>
        </p:spPr>
      </p:pic>
    </p:spTree>
    <p:extLst>
      <p:ext uri="{BB962C8B-B14F-4D97-AF65-F5344CB8AC3E}">
        <p14:creationId xmlns:p14="http://schemas.microsoft.com/office/powerpoint/2010/main" val="321512271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
            <a:ext cx="12192000" cy="6857999"/>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p:cNvSpPr/>
          <p:nvPr userDrawn="1"/>
        </p:nvSpPr>
        <p:spPr>
          <a:xfrm>
            <a:off x="-2895" y="5029200"/>
            <a:ext cx="12192001"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Title Placeholder 1"/>
          <p:cNvSpPr>
            <a:spLocks noGrp="1"/>
          </p:cNvSpPr>
          <p:nvPr>
            <p:ph type="title"/>
          </p:nvPr>
        </p:nvSpPr>
        <p:spPr>
          <a:xfrm>
            <a:off x="735503" y="1866743"/>
            <a:ext cx="8979343" cy="2250988"/>
          </a:xfrm>
          <a:prstGeom prst="rect">
            <a:avLst/>
          </a:prstGeom>
          <a:noFill/>
          <a:effectLst>
            <a:outerShdw blurRad="596900" dist="241300" dir="4140000" sx="94000" sy="94000" algn="ctr" rotWithShape="0">
              <a:srgbClr val="000000">
                <a:alpha val="43137"/>
              </a:srgbClr>
            </a:outerShdw>
            <a:reflection stA="45000" endPos="0" dist="50800" dir="5400000" sy="-100000" algn="bl" rotWithShape="0"/>
          </a:effectLst>
        </p:spPr>
        <p:txBody>
          <a:bodyPr vert="horz" lIns="91440" tIns="45720" rIns="91440" bIns="45720" rtlCol="0" anchor="ctr">
            <a:noAutofit/>
          </a:bodyPr>
          <a:lstStyle/>
          <a:p>
            <a:r>
              <a:rPr lang="en-US" dirty="0"/>
              <a:t>Click to edit Master title style</a:t>
            </a:r>
          </a:p>
        </p:txBody>
      </p:sp>
      <p:pic>
        <p:nvPicPr>
          <p:cNvPr id="6" name="Picture 5"/>
          <p:cNvPicPr>
            <a:picLocks noChangeAspect="1"/>
          </p:cNvPicPr>
          <p:nvPr userDrawn="1"/>
        </p:nvPicPr>
        <p:blipFill>
          <a:blip r:embed="rId9"/>
          <a:srcRect/>
          <a:stretch/>
        </p:blipFill>
        <p:spPr>
          <a:xfrm>
            <a:off x="10028767" y="5972454"/>
            <a:ext cx="1841500" cy="640841"/>
          </a:xfrm>
          <a:prstGeom prst="rect">
            <a:avLst/>
          </a:prstGeom>
        </p:spPr>
      </p:pic>
      <p:sp>
        <p:nvSpPr>
          <p:cNvPr id="9" name="Date Placeholder 3">
            <a:extLst>
              <a:ext uri="{FF2B5EF4-FFF2-40B4-BE49-F238E27FC236}">
                <a16:creationId xmlns:a16="http://schemas.microsoft.com/office/drawing/2014/main" id="{CBC6E2F6-92F6-4242-8C9D-185218C9F62D}"/>
              </a:ext>
            </a:extLst>
          </p:cNvPr>
          <p:cNvSpPr>
            <a:spLocks noGrp="1"/>
          </p:cNvSpPr>
          <p:nvPr>
            <p:ph type="dt" sz="half" idx="2"/>
          </p:nvPr>
        </p:nvSpPr>
        <p:spPr>
          <a:xfrm>
            <a:off x="735503" y="4592258"/>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Footer Placeholder 4">
            <a:extLst>
              <a:ext uri="{FF2B5EF4-FFF2-40B4-BE49-F238E27FC236}">
                <a16:creationId xmlns:a16="http://schemas.microsoft.com/office/drawing/2014/main" id="{E23D9722-47E0-A64F-8AF9-49F787ACB0C9}"/>
              </a:ext>
            </a:extLst>
          </p:cNvPr>
          <p:cNvSpPr>
            <a:spLocks noGrp="1"/>
          </p:cNvSpPr>
          <p:nvPr>
            <p:ph type="ftr" sz="quarter" idx="3"/>
          </p:nvPr>
        </p:nvSpPr>
        <p:spPr>
          <a:xfrm>
            <a:off x="3935903" y="4592258"/>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Slide Number Placeholder 5">
            <a:extLst>
              <a:ext uri="{FF2B5EF4-FFF2-40B4-BE49-F238E27FC236}">
                <a16:creationId xmlns:a16="http://schemas.microsoft.com/office/drawing/2014/main" id="{72CA5770-ED85-1646-B4EE-32B0EBF8F227}"/>
              </a:ext>
            </a:extLst>
          </p:cNvPr>
          <p:cNvSpPr>
            <a:spLocks noGrp="1"/>
          </p:cNvSpPr>
          <p:nvPr>
            <p:ph type="sldNum" sz="quarter" idx="4"/>
          </p:nvPr>
        </p:nvSpPr>
        <p:spPr>
          <a:xfrm>
            <a:off x="11599739" y="4573928"/>
            <a:ext cx="459015" cy="365125"/>
          </a:xfrm>
          <a:prstGeom prst="rect">
            <a:avLst/>
          </a:prstGeom>
        </p:spPr>
        <p:txBody>
          <a:bodyPr vert="horz" lIns="91440" tIns="45720" rIns="91440" bIns="45720" rtlCol="0" anchor="ctr"/>
          <a:lstStyle>
            <a:lvl1pPr algn="l">
              <a:defRPr sz="1200">
                <a:solidFill>
                  <a:schemeClr val="bg1"/>
                </a:solidFill>
              </a:defRPr>
            </a:lvl1pPr>
          </a:lstStyle>
          <a:p>
            <a:fld id="{48F63A3B-78C7-47BE-AE5E-E10140E04643}" type="slidenum">
              <a:rPr lang="en-US" smtClean="0"/>
              <a:pPr/>
              <a:t>‹#›</a:t>
            </a:fld>
            <a:endParaRPr lang="en-US" dirty="0"/>
          </a:p>
        </p:txBody>
      </p:sp>
      <p:sp>
        <p:nvSpPr>
          <p:cNvPr id="13" name="Rectangle 12">
            <a:extLst>
              <a:ext uri="{FF2B5EF4-FFF2-40B4-BE49-F238E27FC236}">
                <a16:creationId xmlns:a16="http://schemas.microsoft.com/office/drawing/2014/main" id="{413B3714-AE1E-8C4F-82A6-B60F93F261F1}"/>
              </a:ext>
            </a:extLst>
          </p:cNvPr>
          <p:cNvSpPr/>
          <p:nvPr userDrawn="1"/>
        </p:nvSpPr>
        <p:spPr>
          <a:xfrm>
            <a:off x="-2896" y="5031956"/>
            <a:ext cx="12194896" cy="111907"/>
          </a:xfrm>
          <a:prstGeom prst="rect">
            <a:avLst/>
          </a:prstGeom>
          <a:solidFill>
            <a:srgbClr val="467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258280899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hf hdr="0"/>
  <p:txStyles>
    <p:titleStyle>
      <a:lvl1pPr algn="l" defTabSz="914377" rtl="0" eaLnBrk="1" latinLnBrk="0" hangingPunct="1">
        <a:lnSpc>
          <a:spcPct val="90000"/>
        </a:lnSpc>
        <a:spcBef>
          <a:spcPct val="0"/>
        </a:spcBef>
        <a:buNone/>
        <a:defRPr sz="8800" b="0" i="0" kern="1200">
          <a:solidFill>
            <a:schemeClr val="bg1"/>
          </a:solidFill>
          <a:latin typeface="Arial" panose="020B0604020202020204" pitchFamily="34" charset="0"/>
          <a:ea typeface="Arial" panose="020B0604020202020204" pitchFamily="34" charset="0"/>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
            <a:ext cx="12192000" cy="6857999"/>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Rectangle 7"/>
          <p:cNvSpPr/>
          <p:nvPr userDrawn="1"/>
        </p:nvSpPr>
        <p:spPr>
          <a:xfrm>
            <a:off x="-2895" y="5029200"/>
            <a:ext cx="12192001"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Title Placeholder 1"/>
          <p:cNvSpPr>
            <a:spLocks noGrp="1"/>
          </p:cNvSpPr>
          <p:nvPr>
            <p:ph type="title"/>
          </p:nvPr>
        </p:nvSpPr>
        <p:spPr>
          <a:xfrm>
            <a:off x="735503" y="1866743"/>
            <a:ext cx="8979343" cy="2250988"/>
          </a:xfrm>
          <a:prstGeom prst="rect">
            <a:avLst/>
          </a:prstGeom>
          <a:noFill/>
          <a:effectLst>
            <a:outerShdw blurRad="596900" dist="241300" dir="4140000" sx="94000" sy="94000" algn="ctr" rotWithShape="0">
              <a:srgbClr val="000000">
                <a:alpha val="43137"/>
              </a:srgbClr>
            </a:outerShdw>
            <a:reflection stA="45000" endPos="0" dist="50800" dir="5400000" sy="-100000" algn="bl" rotWithShape="0"/>
          </a:effectLst>
        </p:spPr>
        <p:txBody>
          <a:bodyPr vert="horz" lIns="91440" tIns="45720" rIns="91440" bIns="45720" rtlCol="0" anchor="ctr">
            <a:noAutofit/>
          </a:bodyPr>
          <a:lstStyle/>
          <a:p>
            <a:r>
              <a:rPr lang="en-US"/>
              <a:t>Click to edit Master title style</a:t>
            </a:r>
          </a:p>
        </p:txBody>
      </p:sp>
      <p:pic>
        <p:nvPicPr>
          <p:cNvPr id="6" name="Picture 5"/>
          <p:cNvPicPr>
            <a:picLocks noChangeAspect="1"/>
          </p:cNvPicPr>
          <p:nvPr userDrawn="1"/>
        </p:nvPicPr>
        <p:blipFill>
          <a:blip r:embed="rId10"/>
          <a:srcRect/>
          <a:stretch/>
        </p:blipFill>
        <p:spPr>
          <a:xfrm>
            <a:off x="10028767" y="5972454"/>
            <a:ext cx="1841500" cy="640841"/>
          </a:xfrm>
          <a:prstGeom prst="rect">
            <a:avLst/>
          </a:prstGeom>
        </p:spPr>
      </p:pic>
      <p:sp>
        <p:nvSpPr>
          <p:cNvPr id="9" name="Date Placeholder 3">
            <a:extLst>
              <a:ext uri="{FF2B5EF4-FFF2-40B4-BE49-F238E27FC236}">
                <a16:creationId xmlns:a16="http://schemas.microsoft.com/office/drawing/2014/main" id="{CBC6E2F6-92F6-4242-8C9D-185218C9F62D}"/>
              </a:ext>
            </a:extLst>
          </p:cNvPr>
          <p:cNvSpPr>
            <a:spLocks noGrp="1"/>
          </p:cNvSpPr>
          <p:nvPr>
            <p:ph type="dt" sz="half" idx="2"/>
          </p:nvPr>
        </p:nvSpPr>
        <p:spPr>
          <a:xfrm>
            <a:off x="735503" y="4592258"/>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Footer Placeholder 4">
            <a:extLst>
              <a:ext uri="{FF2B5EF4-FFF2-40B4-BE49-F238E27FC236}">
                <a16:creationId xmlns:a16="http://schemas.microsoft.com/office/drawing/2014/main" id="{E23D9722-47E0-A64F-8AF9-49F787ACB0C9}"/>
              </a:ext>
            </a:extLst>
          </p:cNvPr>
          <p:cNvSpPr>
            <a:spLocks noGrp="1"/>
          </p:cNvSpPr>
          <p:nvPr>
            <p:ph type="ftr" sz="quarter" idx="3"/>
          </p:nvPr>
        </p:nvSpPr>
        <p:spPr>
          <a:xfrm>
            <a:off x="3935903" y="4592258"/>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Slide Number Placeholder 5">
            <a:extLst>
              <a:ext uri="{FF2B5EF4-FFF2-40B4-BE49-F238E27FC236}">
                <a16:creationId xmlns:a16="http://schemas.microsoft.com/office/drawing/2014/main" id="{72CA5770-ED85-1646-B4EE-32B0EBF8F227}"/>
              </a:ext>
            </a:extLst>
          </p:cNvPr>
          <p:cNvSpPr>
            <a:spLocks noGrp="1"/>
          </p:cNvSpPr>
          <p:nvPr>
            <p:ph type="sldNum" sz="quarter" idx="4"/>
          </p:nvPr>
        </p:nvSpPr>
        <p:spPr>
          <a:xfrm>
            <a:off x="11599739" y="4573928"/>
            <a:ext cx="459015" cy="365125"/>
          </a:xfrm>
          <a:prstGeom prst="rect">
            <a:avLst/>
          </a:prstGeom>
        </p:spPr>
        <p:txBody>
          <a:bodyPr vert="horz" lIns="91440" tIns="45720" rIns="91440" bIns="45720" rtlCol="0" anchor="ctr"/>
          <a:lstStyle>
            <a:lvl1pPr algn="l">
              <a:defRPr sz="1200">
                <a:solidFill>
                  <a:schemeClr val="bg1"/>
                </a:solidFill>
              </a:defRPr>
            </a:lvl1pPr>
          </a:lstStyle>
          <a:p>
            <a:fld id="{48F63A3B-78C7-47BE-AE5E-E10140E04643}" type="slidenum">
              <a:rPr lang="en-US" smtClean="0"/>
              <a:pPr/>
              <a:t>‹#›</a:t>
            </a:fld>
            <a:endParaRPr lang="en-US" dirty="0"/>
          </a:p>
        </p:txBody>
      </p:sp>
      <p:sp>
        <p:nvSpPr>
          <p:cNvPr id="13" name="Rectangle 12">
            <a:extLst>
              <a:ext uri="{FF2B5EF4-FFF2-40B4-BE49-F238E27FC236}">
                <a16:creationId xmlns:a16="http://schemas.microsoft.com/office/drawing/2014/main" id="{413B3714-AE1E-8C4F-82A6-B60F93F261F1}"/>
              </a:ext>
            </a:extLst>
          </p:cNvPr>
          <p:cNvSpPr/>
          <p:nvPr userDrawn="1"/>
        </p:nvSpPr>
        <p:spPr>
          <a:xfrm>
            <a:off x="-2896" y="5031956"/>
            <a:ext cx="12194896" cy="111907"/>
          </a:xfrm>
          <a:prstGeom prst="rect">
            <a:avLst/>
          </a:prstGeom>
          <a:solidFill>
            <a:srgbClr val="467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279888603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Lst>
  <p:hf hdr="0"/>
  <p:txStyles>
    <p:titleStyle>
      <a:lvl1pPr algn="l" defTabSz="914377" rtl="0" eaLnBrk="1" latinLnBrk="0" hangingPunct="1">
        <a:lnSpc>
          <a:spcPct val="90000"/>
        </a:lnSpc>
        <a:spcBef>
          <a:spcPct val="0"/>
        </a:spcBef>
        <a:buNone/>
        <a:defRPr sz="8800" b="0" i="0" kern="1200">
          <a:solidFill>
            <a:schemeClr val="bg1"/>
          </a:solidFill>
          <a:latin typeface="Arial" panose="020B0604020202020204" pitchFamily="34" charset="0"/>
          <a:ea typeface="Arial" panose="020B0604020202020204" pitchFamily="34" charset="0"/>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
            <a:ext cx="12192000" cy="6857999"/>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8" name="Rectangle 7"/>
          <p:cNvSpPr/>
          <p:nvPr userDrawn="1"/>
        </p:nvSpPr>
        <p:spPr>
          <a:xfrm>
            <a:off x="-2895" y="5029200"/>
            <a:ext cx="12192001"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Title Placeholder 1"/>
          <p:cNvSpPr>
            <a:spLocks noGrp="1"/>
          </p:cNvSpPr>
          <p:nvPr>
            <p:ph type="title"/>
          </p:nvPr>
        </p:nvSpPr>
        <p:spPr>
          <a:xfrm>
            <a:off x="735503" y="1866743"/>
            <a:ext cx="8979343" cy="2250988"/>
          </a:xfrm>
          <a:prstGeom prst="rect">
            <a:avLst/>
          </a:prstGeom>
          <a:noFill/>
          <a:effectLst>
            <a:outerShdw blurRad="596900" dist="241300" dir="4140000" sx="94000" sy="94000" algn="ctr" rotWithShape="0">
              <a:srgbClr val="000000">
                <a:alpha val="43137"/>
              </a:srgbClr>
            </a:outerShdw>
            <a:reflection stA="45000" endPos="0" dist="50800" dir="5400000" sy="-100000" algn="bl" rotWithShape="0"/>
          </a:effectLst>
        </p:spPr>
        <p:txBody>
          <a:bodyPr vert="horz" lIns="91440" tIns="45720" rIns="91440" bIns="45720" rtlCol="0" anchor="ctr">
            <a:noAutofit/>
          </a:bodyPr>
          <a:lstStyle/>
          <a:p>
            <a:r>
              <a:rPr lang="en-US" dirty="0"/>
              <a:t>Click to edit Master title style</a:t>
            </a:r>
          </a:p>
        </p:txBody>
      </p:sp>
      <p:pic>
        <p:nvPicPr>
          <p:cNvPr id="6" name="Picture 5" descr="Centers for Medicare and Medicaid Services. "/>
          <p:cNvPicPr>
            <a:picLocks noChangeAspect="1"/>
          </p:cNvPicPr>
          <p:nvPr userDrawn="1"/>
        </p:nvPicPr>
        <p:blipFill>
          <a:blip r:embed="rId10"/>
          <a:srcRect/>
          <a:stretch/>
        </p:blipFill>
        <p:spPr>
          <a:xfrm>
            <a:off x="10028767" y="5972454"/>
            <a:ext cx="1841500" cy="640841"/>
          </a:xfrm>
          <a:prstGeom prst="rect">
            <a:avLst/>
          </a:prstGeom>
        </p:spPr>
      </p:pic>
      <p:sp>
        <p:nvSpPr>
          <p:cNvPr id="9" name="Date Placeholder 3">
            <a:extLst>
              <a:ext uri="{FF2B5EF4-FFF2-40B4-BE49-F238E27FC236}">
                <a16:creationId xmlns:a16="http://schemas.microsoft.com/office/drawing/2014/main" id="{CBC6E2F6-92F6-4242-8C9D-185218C9F62D}"/>
              </a:ext>
            </a:extLst>
          </p:cNvPr>
          <p:cNvSpPr>
            <a:spLocks noGrp="1"/>
          </p:cNvSpPr>
          <p:nvPr>
            <p:ph type="dt" sz="half" idx="2"/>
          </p:nvPr>
        </p:nvSpPr>
        <p:spPr>
          <a:xfrm>
            <a:off x="735503" y="4592258"/>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Footer Placeholder 4">
            <a:extLst>
              <a:ext uri="{FF2B5EF4-FFF2-40B4-BE49-F238E27FC236}">
                <a16:creationId xmlns:a16="http://schemas.microsoft.com/office/drawing/2014/main" id="{E23D9722-47E0-A64F-8AF9-49F787ACB0C9}"/>
              </a:ext>
            </a:extLst>
          </p:cNvPr>
          <p:cNvSpPr>
            <a:spLocks noGrp="1"/>
          </p:cNvSpPr>
          <p:nvPr>
            <p:ph type="ftr" sz="quarter" idx="3"/>
          </p:nvPr>
        </p:nvSpPr>
        <p:spPr>
          <a:xfrm>
            <a:off x="3935903" y="4592258"/>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Slide Number Placeholder 5">
            <a:extLst>
              <a:ext uri="{FF2B5EF4-FFF2-40B4-BE49-F238E27FC236}">
                <a16:creationId xmlns:a16="http://schemas.microsoft.com/office/drawing/2014/main" id="{72CA5770-ED85-1646-B4EE-32B0EBF8F227}"/>
              </a:ext>
            </a:extLst>
          </p:cNvPr>
          <p:cNvSpPr>
            <a:spLocks noGrp="1"/>
          </p:cNvSpPr>
          <p:nvPr>
            <p:ph type="sldNum" sz="quarter" idx="4"/>
          </p:nvPr>
        </p:nvSpPr>
        <p:spPr>
          <a:xfrm>
            <a:off x="11599739" y="4573928"/>
            <a:ext cx="459015" cy="365125"/>
          </a:xfrm>
          <a:prstGeom prst="rect">
            <a:avLst/>
          </a:prstGeom>
        </p:spPr>
        <p:txBody>
          <a:bodyPr vert="horz" lIns="91440" tIns="45720" rIns="91440" bIns="45720" rtlCol="0" anchor="ctr"/>
          <a:lstStyle>
            <a:lvl1pPr algn="l">
              <a:defRPr sz="1200">
                <a:solidFill>
                  <a:schemeClr val="bg1"/>
                </a:solidFill>
              </a:defRPr>
            </a:lvl1pPr>
          </a:lstStyle>
          <a:p>
            <a:fld id="{48F63A3B-78C7-47BE-AE5E-E10140E04643}" type="slidenum">
              <a:rPr lang="en-US" smtClean="0"/>
              <a:pPr/>
              <a:t>‹#›</a:t>
            </a:fld>
            <a:endParaRPr lang="en-US" dirty="0"/>
          </a:p>
        </p:txBody>
      </p:sp>
      <p:sp>
        <p:nvSpPr>
          <p:cNvPr id="13" name="Rectangle 12">
            <a:extLst>
              <a:ext uri="{FF2B5EF4-FFF2-40B4-BE49-F238E27FC236}">
                <a16:creationId xmlns:a16="http://schemas.microsoft.com/office/drawing/2014/main" id="{413B3714-AE1E-8C4F-82A6-B60F93F261F1}"/>
              </a:ext>
            </a:extLst>
          </p:cNvPr>
          <p:cNvSpPr/>
          <p:nvPr userDrawn="1"/>
        </p:nvSpPr>
        <p:spPr>
          <a:xfrm>
            <a:off x="-2896" y="5031956"/>
            <a:ext cx="12194896" cy="111907"/>
          </a:xfrm>
          <a:prstGeom prst="rect">
            <a:avLst/>
          </a:prstGeom>
          <a:solidFill>
            <a:srgbClr val="467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291401148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hf hdr="0"/>
  <p:txStyles>
    <p:titleStyle>
      <a:lvl1pPr algn="l" defTabSz="914377" rtl="0" eaLnBrk="1" latinLnBrk="0" hangingPunct="1">
        <a:lnSpc>
          <a:spcPct val="90000"/>
        </a:lnSpc>
        <a:spcBef>
          <a:spcPct val="0"/>
        </a:spcBef>
        <a:buNone/>
        <a:defRPr sz="8800" b="0" i="0" kern="1200">
          <a:solidFill>
            <a:schemeClr val="bg1"/>
          </a:solidFill>
          <a:latin typeface="Arial" panose="020B0604020202020204" pitchFamily="34" charset="0"/>
          <a:ea typeface="Arial" panose="020B0604020202020204" pitchFamily="34" charset="0"/>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
            <a:ext cx="12192000" cy="6857999"/>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p:cNvSpPr/>
          <p:nvPr userDrawn="1"/>
        </p:nvSpPr>
        <p:spPr>
          <a:xfrm>
            <a:off x="-2895" y="5029200"/>
            <a:ext cx="12192001"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0" name="Title Placeholder 1"/>
          <p:cNvSpPr>
            <a:spLocks noGrp="1"/>
          </p:cNvSpPr>
          <p:nvPr>
            <p:ph type="title"/>
          </p:nvPr>
        </p:nvSpPr>
        <p:spPr>
          <a:xfrm>
            <a:off x="735503" y="1866743"/>
            <a:ext cx="8979343" cy="2250988"/>
          </a:xfrm>
          <a:prstGeom prst="rect">
            <a:avLst/>
          </a:prstGeom>
          <a:noFill/>
          <a:effectLst>
            <a:outerShdw blurRad="596900" dist="241300" dir="4140000" sx="94000" sy="94000" algn="ctr" rotWithShape="0">
              <a:srgbClr val="000000">
                <a:alpha val="43137"/>
              </a:srgbClr>
            </a:outerShdw>
            <a:reflection stA="45000" endPos="0" dist="50800" dir="5400000" sy="-100000" algn="bl" rotWithShape="0"/>
          </a:effectLst>
        </p:spPr>
        <p:txBody>
          <a:bodyPr vert="horz" lIns="91440" tIns="45720" rIns="91440" bIns="45720" rtlCol="0" anchor="ctr">
            <a:noAutofit/>
          </a:bodyPr>
          <a:lstStyle/>
          <a:p>
            <a:r>
              <a:rPr lang="en-US" dirty="0"/>
              <a:t>Click to edit Master title style</a:t>
            </a:r>
          </a:p>
        </p:txBody>
      </p:sp>
      <p:pic>
        <p:nvPicPr>
          <p:cNvPr id="6" name="Picture 5"/>
          <p:cNvPicPr>
            <a:picLocks noChangeAspect="1"/>
          </p:cNvPicPr>
          <p:nvPr userDrawn="1"/>
        </p:nvPicPr>
        <p:blipFill>
          <a:blip r:embed="rId10"/>
          <a:srcRect/>
          <a:stretch/>
        </p:blipFill>
        <p:spPr>
          <a:xfrm>
            <a:off x="10028767" y="5972454"/>
            <a:ext cx="1841500" cy="640841"/>
          </a:xfrm>
          <a:prstGeom prst="rect">
            <a:avLst/>
          </a:prstGeom>
        </p:spPr>
      </p:pic>
      <p:sp>
        <p:nvSpPr>
          <p:cNvPr id="9" name="Date Placeholder 3">
            <a:extLst>
              <a:ext uri="{FF2B5EF4-FFF2-40B4-BE49-F238E27FC236}">
                <a16:creationId xmlns:a16="http://schemas.microsoft.com/office/drawing/2014/main" id="{CBC6E2F6-92F6-4242-8C9D-185218C9F62D}"/>
              </a:ext>
            </a:extLst>
          </p:cNvPr>
          <p:cNvSpPr>
            <a:spLocks noGrp="1"/>
          </p:cNvSpPr>
          <p:nvPr>
            <p:ph type="dt" sz="half" idx="2"/>
          </p:nvPr>
        </p:nvSpPr>
        <p:spPr>
          <a:xfrm>
            <a:off x="735503" y="4592258"/>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Footer Placeholder 4">
            <a:extLst>
              <a:ext uri="{FF2B5EF4-FFF2-40B4-BE49-F238E27FC236}">
                <a16:creationId xmlns:a16="http://schemas.microsoft.com/office/drawing/2014/main" id="{E23D9722-47E0-A64F-8AF9-49F787ACB0C9}"/>
              </a:ext>
            </a:extLst>
          </p:cNvPr>
          <p:cNvSpPr>
            <a:spLocks noGrp="1"/>
          </p:cNvSpPr>
          <p:nvPr>
            <p:ph type="ftr" sz="quarter" idx="3"/>
          </p:nvPr>
        </p:nvSpPr>
        <p:spPr>
          <a:xfrm>
            <a:off x="3935903" y="4592258"/>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Slide Number Placeholder 5">
            <a:extLst>
              <a:ext uri="{FF2B5EF4-FFF2-40B4-BE49-F238E27FC236}">
                <a16:creationId xmlns:a16="http://schemas.microsoft.com/office/drawing/2014/main" id="{72CA5770-ED85-1646-B4EE-32B0EBF8F227}"/>
              </a:ext>
            </a:extLst>
          </p:cNvPr>
          <p:cNvSpPr>
            <a:spLocks noGrp="1"/>
          </p:cNvSpPr>
          <p:nvPr>
            <p:ph type="sldNum" sz="quarter" idx="4"/>
          </p:nvPr>
        </p:nvSpPr>
        <p:spPr>
          <a:xfrm>
            <a:off x="11599739" y="4573928"/>
            <a:ext cx="459015" cy="365125"/>
          </a:xfrm>
          <a:prstGeom prst="rect">
            <a:avLst/>
          </a:prstGeom>
        </p:spPr>
        <p:txBody>
          <a:bodyPr vert="horz" lIns="91440" tIns="45720" rIns="91440" bIns="45720" rtlCol="0" anchor="ctr"/>
          <a:lstStyle>
            <a:lvl1pPr algn="l">
              <a:defRPr sz="1200">
                <a:solidFill>
                  <a:schemeClr val="bg1"/>
                </a:solidFill>
              </a:defRPr>
            </a:lvl1pPr>
          </a:lstStyle>
          <a:p>
            <a:fld id="{48F63A3B-78C7-47BE-AE5E-E10140E04643}" type="slidenum">
              <a:rPr lang="en-US" smtClean="0"/>
              <a:pPr/>
              <a:t>‹#›</a:t>
            </a:fld>
            <a:endParaRPr lang="en-US" dirty="0"/>
          </a:p>
        </p:txBody>
      </p:sp>
      <p:sp>
        <p:nvSpPr>
          <p:cNvPr id="13" name="Rectangle 12">
            <a:extLst>
              <a:ext uri="{FF2B5EF4-FFF2-40B4-BE49-F238E27FC236}">
                <a16:creationId xmlns:a16="http://schemas.microsoft.com/office/drawing/2014/main" id="{413B3714-AE1E-8C4F-82A6-B60F93F261F1}"/>
              </a:ext>
            </a:extLst>
          </p:cNvPr>
          <p:cNvSpPr/>
          <p:nvPr userDrawn="1"/>
        </p:nvSpPr>
        <p:spPr>
          <a:xfrm>
            <a:off x="-2896" y="5031956"/>
            <a:ext cx="12194896" cy="111907"/>
          </a:xfrm>
          <a:prstGeom prst="rect">
            <a:avLst/>
          </a:prstGeom>
          <a:solidFill>
            <a:srgbClr val="467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72986138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hdr="0"/>
  <p:txStyles>
    <p:titleStyle>
      <a:lvl1pPr algn="l" defTabSz="914377" rtl="0" eaLnBrk="1" latinLnBrk="0" hangingPunct="1">
        <a:lnSpc>
          <a:spcPct val="90000"/>
        </a:lnSpc>
        <a:spcBef>
          <a:spcPct val="0"/>
        </a:spcBef>
        <a:buNone/>
        <a:defRPr sz="8800" b="0" i="0" kern="1200">
          <a:solidFill>
            <a:schemeClr val="bg1"/>
          </a:solidFill>
          <a:latin typeface="Arial" panose="020B0604020202020204" pitchFamily="34" charset="0"/>
          <a:ea typeface="Arial" panose="020B0604020202020204" pitchFamily="34" charset="0"/>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D6CAF2-D7B8-0A24-E309-C6B9EE63B0EC}"/>
              </a:ext>
            </a:extLst>
          </p:cNvPr>
          <p:cNvSpPr>
            <a:spLocks noGrp="1"/>
          </p:cNvSpPr>
          <p:nvPr>
            <p:ph type="title"/>
          </p:nvPr>
        </p:nvSpPr>
        <p:spPr>
          <a:xfrm>
            <a:off x="838200" y="681037"/>
            <a:ext cx="10515600" cy="48114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E30D1E-81DB-DD84-227C-1A22F6727A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79203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hdr="0" ftr="0" dt="0"/>
  <p:txStyles>
    <p:title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D67D95-618C-0F47-202E-62E8B13C406C}"/>
              </a:ext>
              <a:ext uri="{C183D7F6-B498-43B3-948B-1728B52AA6E4}">
                <adec:decorative xmlns:adec="http://schemas.microsoft.com/office/drawing/2017/decorative" val="1"/>
              </a:ext>
            </a:extLst>
          </p:cNvPr>
          <p:cNvSpPr/>
          <p:nvPr/>
        </p:nvSpPr>
        <p:spPr bwMode="gray">
          <a:xfrm>
            <a:off x="0" y="6514226"/>
            <a:ext cx="12192000" cy="355136"/>
          </a:xfrm>
          <a:prstGeom prst="rect">
            <a:avLst/>
          </a:prstGeom>
          <a:solidFill>
            <a:schemeClr val="bg2">
              <a:lumMod val="5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 name="Title Placeholder 1">
            <a:extLst>
              <a:ext uri="{FF2B5EF4-FFF2-40B4-BE49-F238E27FC236}">
                <a16:creationId xmlns:a16="http://schemas.microsoft.com/office/drawing/2014/main" id="{F2D6CAF2-D7B8-0A24-E309-C6B9EE63B0EC}"/>
              </a:ext>
            </a:extLst>
          </p:cNvPr>
          <p:cNvSpPr>
            <a:spLocks noGrp="1"/>
          </p:cNvSpPr>
          <p:nvPr>
            <p:ph type="title"/>
          </p:nvPr>
        </p:nvSpPr>
        <p:spPr>
          <a:xfrm>
            <a:off x="838200" y="681037"/>
            <a:ext cx="10515600" cy="48114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E30D1E-81DB-DD84-227C-1A22F6727A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A913C4B-D567-6909-A852-8506BBA4B253}"/>
              </a:ext>
              <a:ext uri="{C183D7F6-B498-43B3-948B-1728B52AA6E4}">
                <adec:decorative xmlns:adec="http://schemas.microsoft.com/office/drawing/2017/decorative" val="1"/>
              </a:ext>
            </a:extLst>
          </p:cNvPr>
          <p:cNvSpPr>
            <a:spLocks noGrp="1"/>
          </p:cNvSpPr>
          <p:nvPr>
            <p:ph type="sldNum" sz="quarter" idx="4"/>
          </p:nvPr>
        </p:nvSpPr>
        <p:spPr>
          <a:xfrm>
            <a:off x="11149149" y="6514226"/>
            <a:ext cx="1042851" cy="355136"/>
          </a:xfrm>
          <a:prstGeom prst="rect">
            <a:avLst/>
          </a:prstGeom>
        </p:spPr>
        <p:txBody>
          <a:bodyPr vert="horz" lIns="91440" tIns="45720" rIns="91440" bIns="45720" rtlCol="0" anchor="ctr"/>
          <a:lstStyle>
            <a:lvl1pPr algn="r">
              <a:defRPr sz="1200" b="1">
                <a:solidFill>
                  <a:schemeClr val="bg1"/>
                </a:solidFill>
              </a:defRPr>
            </a:lvl1pPr>
          </a:lstStyle>
          <a:p>
            <a:fld id="{E3E7CFC2-C2D5-4192-8413-1F280DA12D50}" type="slidenum">
              <a:rPr lang="en-US" smtClean="0"/>
              <a:t>‹#›</a:t>
            </a:fld>
            <a:endParaRPr lang="en-US" dirty="0"/>
          </a:p>
        </p:txBody>
      </p:sp>
      <p:sp>
        <p:nvSpPr>
          <p:cNvPr id="12" name="Footer Placeholder 11">
            <a:extLst>
              <a:ext uri="{FF2B5EF4-FFF2-40B4-BE49-F238E27FC236}">
                <a16:creationId xmlns:a16="http://schemas.microsoft.com/office/drawing/2014/main" id="{3509847A-1E22-2F64-D3B4-B15D1D2B937A}"/>
              </a:ext>
              <a:ext uri="{C183D7F6-B498-43B3-948B-1728B52AA6E4}">
                <adec:decorative xmlns:adec="http://schemas.microsoft.com/office/drawing/2017/decorative" val="1"/>
              </a:ext>
            </a:extLst>
          </p:cNvPr>
          <p:cNvSpPr>
            <a:spLocks noGrp="1"/>
          </p:cNvSpPr>
          <p:nvPr>
            <p:ph type="ftr" sz="quarter" idx="3"/>
          </p:nvPr>
        </p:nvSpPr>
        <p:spPr>
          <a:xfrm>
            <a:off x="4038600" y="6512746"/>
            <a:ext cx="4114800" cy="356616"/>
          </a:xfrm>
          <a:prstGeom prst="rect">
            <a:avLst/>
          </a:prstGeom>
        </p:spPr>
        <p:txBody>
          <a:bodyPr vert="horz" lIns="91440" tIns="45720" rIns="91440" bIns="45720" rtlCol="0" anchor="ctr"/>
          <a:lstStyle>
            <a:lvl1pPr algn="ctr">
              <a:defRPr sz="1200" b="1">
                <a:solidFill>
                  <a:schemeClr val="bg1"/>
                </a:solidFill>
              </a:defRPr>
            </a:lvl1pPr>
          </a:lstStyle>
          <a:p>
            <a:endParaRPr lang="en-US" dirty="0"/>
          </a:p>
        </p:txBody>
      </p:sp>
      <p:grpSp>
        <p:nvGrpSpPr>
          <p:cNvPr id="16" name="Group 15">
            <a:extLst>
              <a:ext uri="{FF2B5EF4-FFF2-40B4-BE49-F238E27FC236}">
                <a16:creationId xmlns:a16="http://schemas.microsoft.com/office/drawing/2014/main" id="{FB550392-B693-4AF5-4DBA-B40ACB528CFC}"/>
              </a:ext>
              <a:ext uri="{C183D7F6-B498-43B3-948B-1728B52AA6E4}">
                <adec:decorative xmlns:adec="http://schemas.microsoft.com/office/drawing/2017/decorative" val="1"/>
              </a:ext>
            </a:extLst>
          </p:cNvPr>
          <p:cNvGrpSpPr/>
          <p:nvPr/>
        </p:nvGrpSpPr>
        <p:grpSpPr>
          <a:xfrm>
            <a:off x="838200" y="469891"/>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17" name="Rectangle: Rounded Corners 16">
              <a:extLst>
                <a:ext uri="{FF2B5EF4-FFF2-40B4-BE49-F238E27FC236}">
                  <a16:creationId xmlns:a16="http://schemas.microsoft.com/office/drawing/2014/main" id="{973543DA-EA01-62FB-E1C8-3848BFAC113A}"/>
                </a:ext>
              </a:extLst>
            </p:cNvPr>
            <p:cNvSpPr/>
            <p:nvPr/>
          </p:nvSpPr>
          <p:spPr>
            <a:xfrm>
              <a:off x="838200" y="469891"/>
              <a:ext cx="929640" cy="78377"/>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D2FF1C5-450E-5668-18C1-10785C6E77BC}"/>
                </a:ext>
              </a:extLst>
            </p:cNvPr>
            <p:cNvSpPr/>
            <p:nvPr/>
          </p:nvSpPr>
          <p:spPr>
            <a:xfrm>
              <a:off x="1861457" y="469891"/>
              <a:ext cx="481149" cy="78377"/>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7794DF92-6812-B0DA-A670-53AF8323F345}"/>
                </a:ext>
              </a:extLst>
            </p:cNvPr>
            <p:cNvSpPr/>
            <p:nvPr/>
          </p:nvSpPr>
          <p:spPr>
            <a:xfrm>
              <a:off x="2436224" y="469891"/>
              <a:ext cx="315686" cy="7837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38A0FD91-A3C6-CDD5-589E-468880B512BB}"/>
              </a:ext>
              <a:ext uri="{C183D7F6-B498-43B3-948B-1728B52AA6E4}">
                <adec:decorative xmlns:adec="http://schemas.microsoft.com/office/drawing/2017/decorative" val="1"/>
              </a:ext>
            </a:extLst>
          </p:cNvPr>
          <p:cNvGrpSpPr/>
          <p:nvPr userDrawn="1"/>
        </p:nvGrpSpPr>
        <p:grpSpPr>
          <a:xfrm>
            <a:off x="10810543" y="58076"/>
            <a:ext cx="1308474" cy="539271"/>
            <a:chOff x="8528896" y="204996"/>
            <a:chExt cx="1308474" cy="539271"/>
          </a:xfrm>
        </p:grpSpPr>
        <p:pic>
          <p:nvPicPr>
            <p:cNvPr id="5" name="Picture 4">
              <a:extLst>
                <a:ext uri="{FF2B5EF4-FFF2-40B4-BE49-F238E27FC236}">
                  <a16:creationId xmlns:a16="http://schemas.microsoft.com/office/drawing/2014/main" id="{15624B25-F88D-A96F-FC78-07691F74081C}"/>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9188562" y="204996"/>
              <a:ext cx="648808" cy="539271"/>
            </a:xfrm>
            <a:prstGeom prst="rect">
              <a:avLst/>
            </a:prstGeom>
          </p:spPr>
        </p:pic>
        <p:pic>
          <p:nvPicPr>
            <p:cNvPr id="8" name="Picture 2">
              <a:extLst>
                <a:ext uri="{FF2B5EF4-FFF2-40B4-BE49-F238E27FC236}">
                  <a16:creationId xmlns:a16="http://schemas.microsoft.com/office/drawing/2014/main" id="{5B86647D-083D-0301-D2DA-DF94AD8395C2}"/>
                </a:ext>
              </a:extLst>
            </p:cNvPr>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p:blipFill>
          <p:spPr bwMode="auto">
            <a:xfrm>
              <a:off x="8528896" y="234057"/>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C27FDB8D-6CFD-6369-4079-0108D27918A1}"/>
                </a:ext>
              </a:extLst>
            </p:cNvPr>
            <p:cNvCxnSpPr/>
            <p:nvPr userDrawn="1"/>
          </p:nvCxnSpPr>
          <p:spPr>
            <a:xfrm>
              <a:off x="9135292" y="251917"/>
              <a:ext cx="0" cy="445429"/>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32049660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Lst>
  <p:hf hdr="0" ftr="0" dt="0"/>
  <p:txStyles>
    <p:title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D67D95-618C-0F47-202E-62E8B13C406C}"/>
              </a:ext>
              <a:ext uri="{C183D7F6-B498-43B3-948B-1728B52AA6E4}">
                <adec:decorative xmlns:adec="http://schemas.microsoft.com/office/drawing/2017/decorative" val="1"/>
              </a:ext>
            </a:extLst>
          </p:cNvPr>
          <p:cNvSpPr/>
          <p:nvPr/>
        </p:nvSpPr>
        <p:spPr bwMode="gray">
          <a:xfrm>
            <a:off x="0" y="6514226"/>
            <a:ext cx="12192000" cy="355136"/>
          </a:xfrm>
          <a:prstGeom prst="rect">
            <a:avLst/>
          </a:prstGeom>
          <a:gradFill flip="none" rotWithShape="1">
            <a:gsLst>
              <a:gs pos="42000">
                <a:schemeClr val="accent2"/>
              </a:gs>
              <a:gs pos="100000">
                <a:schemeClr val="accent1"/>
              </a:gs>
            </a:gsLst>
            <a:lin ang="0" scaled="1"/>
            <a:tileRect/>
          </a:gra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 name="Title Placeholder 1">
            <a:extLst>
              <a:ext uri="{FF2B5EF4-FFF2-40B4-BE49-F238E27FC236}">
                <a16:creationId xmlns:a16="http://schemas.microsoft.com/office/drawing/2014/main" id="{F2D6CAF2-D7B8-0A24-E309-C6B9EE63B0EC}"/>
              </a:ext>
            </a:extLst>
          </p:cNvPr>
          <p:cNvSpPr>
            <a:spLocks noGrp="1"/>
          </p:cNvSpPr>
          <p:nvPr>
            <p:ph type="title"/>
          </p:nvPr>
        </p:nvSpPr>
        <p:spPr>
          <a:xfrm>
            <a:off x="838200" y="681037"/>
            <a:ext cx="10515600" cy="48114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E30D1E-81DB-DD84-227C-1A22F6727A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A913C4B-D567-6909-A852-8506BBA4B253}"/>
              </a:ext>
              <a:ext uri="{C183D7F6-B498-43B3-948B-1728B52AA6E4}">
                <adec:decorative xmlns:adec="http://schemas.microsoft.com/office/drawing/2017/decorative" val="1"/>
              </a:ext>
            </a:extLst>
          </p:cNvPr>
          <p:cNvSpPr>
            <a:spLocks noGrp="1"/>
          </p:cNvSpPr>
          <p:nvPr>
            <p:ph type="sldNum" sz="quarter" idx="4"/>
          </p:nvPr>
        </p:nvSpPr>
        <p:spPr>
          <a:xfrm>
            <a:off x="11149149" y="6514226"/>
            <a:ext cx="1042851" cy="355136"/>
          </a:xfrm>
          <a:prstGeom prst="rect">
            <a:avLst/>
          </a:prstGeom>
        </p:spPr>
        <p:txBody>
          <a:bodyPr vert="horz" lIns="91440" tIns="45720" rIns="91440" bIns="45720" rtlCol="0" anchor="ctr"/>
          <a:lstStyle>
            <a:lvl1pPr algn="r">
              <a:defRPr sz="1200" b="1">
                <a:solidFill>
                  <a:schemeClr val="bg1"/>
                </a:solidFill>
              </a:defRPr>
            </a:lvl1pPr>
          </a:lstStyle>
          <a:p>
            <a:fld id="{4503ECFC-AF63-4FD0-A08D-33B1029E1E62}" type="slidenum">
              <a:rPr lang="en-US" smtClean="0"/>
              <a:t>‹#›</a:t>
            </a:fld>
            <a:endParaRPr lang="en-US" dirty="0"/>
          </a:p>
        </p:txBody>
      </p:sp>
      <p:sp>
        <p:nvSpPr>
          <p:cNvPr id="12" name="Footer Placeholder 11">
            <a:extLst>
              <a:ext uri="{FF2B5EF4-FFF2-40B4-BE49-F238E27FC236}">
                <a16:creationId xmlns:a16="http://schemas.microsoft.com/office/drawing/2014/main" id="{3509847A-1E22-2F64-D3B4-B15D1D2B937A}"/>
              </a:ext>
              <a:ext uri="{C183D7F6-B498-43B3-948B-1728B52AA6E4}">
                <adec:decorative xmlns:adec="http://schemas.microsoft.com/office/drawing/2017/decorative" val="1"/>
              </a:ext>
            </a:extLst>
          </p:cNvPr>
          <p:cNvSpPr>
            <a:spLocks noGrp="1"/>
          </p:cNvSpPr>
          <p:nvPr>
            <p:ph type="ftr" sz="quarter" idx="3"/>
          </p:nvPr>
        </p:nvSpPr>
        <p:spPr>
          <a:xfrm>
            <a:off x="4038600" y="6512746"/>
            <a:ext cx="4114800" cy="356616"/>
          </a:xfrm>
          <a:prstGeom prst="rect">
            <a:avLst/>
          </a:prstGeom>
        </p:spPr>
        <p:txBody>
          <a:bodyPr vert="horz" lIns="91440" tIns="45720" rIns="91440" bIns="45720" rtlCol="0" anchor="ctr"/>
          <a:lstStyle>
            <a:lvl1pPr algn="ctr">
              <a:defRPr sz="1200" b="1">
                <a:solidFill>
                  <a:schemeClr val="bg1"/>
                </a:solidFill>
              </a:defRPr>
            </a:lvl1pPr>
          </a:lstStyle>
          <a:p>
            <a:endParaRPr lang="en-US" dirty="0"/>
          </a:p>
        </p:txBody>
      </p:sp>
      <p:grpSp>
        <p:nvGrpSpPr>
          <p:cNvPr id="16" name="Group 15">
            <a:extLst>
              <a:ext uri="{FF2B5EF4-FFF2-40B4-BE49-F238E27FC236}">
                <a16:creationId xmlns:a16="http://schemas.microsoft.com/office/drawing/2014/main" id="{FB550392-B693-4AF5-4DBA-B40ACB528CFC}"/>
              </a:ext>
              <a:ext uri="{C183D7F6-B498-43B3-948B-1728B52AA6E4}">
                <adec:decorative xmlns:adec="http://schemas.microsoft.com/office/drawing/2017/decorative" val="1"/>
              </a:ext>
            </a:extLst>
          </p:cNvPr>
          <p:cNvGrpSpPr/>
          <p:nvPr/>
        </p:nvGrpSpPr>
        <p:grpSpPr>
          <a:xfrm>
            <a:off x="838200" y="469891"/>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17" name="Rectangle: Rounded Corners 16">
              <a:extLst>
                <a:ext uri="{FF2B5EF4-FFF2-40B4-BE49-F238E27FC236}">
                  <a16:creationId xmlns:a16="http://schemas.microsoft.com/office/drawing/2014/main" id="{973543DA-EA01-62FB-E1C8-3848BFAC113A}"/>
                </a:ext>
              </a:extLst>
            </p:cNvPr>
            <p:cNvSpPr/>
            <p:nvPr/>
          </p:nvSpPr>
          <p:spPr>
            <a:xfrm>
              <a:off x="838200" y="469891"/>
              <a:ext cx="929640"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D2FF1C5-450E-5668-18C1-10785C6E77BC}"/>
                </a:ext>
              </a:extLst>
            </p:cNvPr>
            <p:cNvSpPr/>
            <p:nvPr/>
          </p:nvSpPr>
          <p:spPr>
            <a:xfrm>
              <a:off x="1861457" y="469891"/>
              <a:ext cx="481149"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7794DF92-6812-B0DA-A670-53AF8323F345}"/>
                </a:ext>
              </a:extLst>
            </p:cNvPr>
            <p:cNvSpPr/>
            <p:nvPr/>
          </p:nvSpPr>
          <p:spPr>
            <a:xfrm>
              <a:off x="2436224" y="469891"/>
              <a:ext cx="315686"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DF401CB9-D1B4-439D-1AC7-41AB5922EB91}"/>
              </a:ext>
              <a:ext uri="{C183D7F6-B498-43B3-948B-1728B52AA6E4}">
                <adec:decorative xmlns:adec="http://schemas.microsoft.com/office/drawing/2017/decorative" val="1"/>
              </a:ext>
            </a:extLst>
          </p:cNvPr>
          <p:cNvGrpSpPr/>
          <p:nvPr/>
        </p:nvGrpSpPr>
        <p:grpSpPr>
          <a:xfrm>
            <a:off x="10810543" y="58076"/>
            <a:ext cx="1305805" cy="481149"/>
            <a:chOff x="8528896" y="204996"/>
            <a:chExt cx="1305805" cy="481149"/>
          </a:xfrm>
        </p:grpSpPr>
        <p:pic>
          <p:nvPicPr>
            <p:cNvPr id="21" name="Picture 20" descr="A picture containing logo&#10;&#10;Description automatically generated">
              <a:extLst>
                <a:ext uri="{FF2B5EF4-FFF2-40B4-BE49-F238E27FC236}">
                  <a16:creationId xmlns:a16="http://schemas.microsoft.com/office/drawing/2014/main" id="{41544E6F-10DD-BE79-EA44-C72B5A7650E5}"/>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255821" y="204996"/>
              <a:ext cx="578880" cy="481149"/>
            </a:xfrm>
            <a:prstGeom prst="rect">
              <a:avLst/>
            </a:prstGeom>
          </p:spPr>
        </p:pic>
        <p:pic>
          <p:nvPicPr>
            <p:cNvPr id="22" name="Picture 2" descr="Logo, Seal and Symbol Policies | HHS.gov">
              <a:extLst>
                <a:ext uri="{FF2B5EF4-FFF2-40B4-BE49-F238E27FC236}">
                  <a16:creationId xmlns:a16="http://schemas.microsoft.com/office/drawing/2014/main" id="{C9AA1485-C39C-EC85-5B2F-A2D81BF64DA2}"/>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528896" y="204996"/>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96345623-6851-348B-F1D4-F935E71666C9}"/>
                </a:ext>
              </a:extLst>
            </p:cNvPr>
            <p:cNvCxnSpPr/>
            <p:nvPr/>
          </p:nvCxnSpPr>
          <p:spPr>
            <a:xfrm>
              <a:off x="9135292" y="227148"/>
              <a:ext cx="0" cy="445429"/>
            </a:xfrm>
            <a:prstGeom prst="line">
              <a:avLst/>
            </a:prstGeom>
            <a:ln w="19050"/>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28164991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D67D95-618C-0F47-202E-62E8B13C406C}"/>
              </a:ext>
            </a:extLst>
          </p:cNvPr>
          <p:cNvSpPr/>
          <p:nvPr/>
        </p:nvSpPr>
        <p:spPr bwMode="gray">
          <a:xfrm>
            <a:off x="0" y="6514226"/>
            <a:ext cx="12192000" cy="355136"/>
          </a:xfrm>
          <a:prstGeom prst="rect">
            <a:avLst/>
          </a:prstGeom>
          <a:gradFill flip="none" rotWithShape="1">
            <a:gsLst>
              <a:gs pos="42000">
                <a:schemeClr val="accent2"/>
              </a:gs>
              <a:gs pos="100000">
                <a:schemeClr val="accent1"/>
              </a:gs>
            </a:gsLst>
            <a:lin ang="0" scaled="1"/>
            <a:tileRect/>
          </a:gra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2" name="Title Placeholder 1">
            <a:extLst>
              <a:ext uri="{FF2B5EF4-FFF2-40B4-BE49-F238E27FC236}">
                <a16:creationId xmlns:a16="http://schemas.microsoft.com/office/drawing/2014/main" id="{F2D6CAF2-D7B8-0A24-E309-C6B9EE63B0EC}"/>
              </a:ext>
            </a:extLst>
          </p:cNvPr>
          <p:cNvSpPr>
            <a:spLocks noGrp="1"/>
          </p:cNvSpPr>
          <p:nvPr>
            <p:ph type="title"/>
          </p:nvPr>
        </p:nvSpPr>
        <p:spPr>
          <a:xfrm>
            <a:off x="838200" y="681037"/>
            <a:ext cx="10515600" cy="48114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E30D1E-81DB-DD84-227C-1A22F6727A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A913C4B-D567-6909-A852-8506BBA4B253}"/>
              </a:ext>
            </a:extLst>
          </p:cNvPr>
          <p:cNvSpPr>
            <a:spLocks noGrp="1"/>
          </p:cNvSpPr>
          <p:nvPr>
            <p:ph type="sldNum" sz="quarter" idx="4"/>
          </p:nvPr>
        </p:nvSpPr>
        <p:spPr>
          <a:xfrm>
            <a:off x="11149149" y="6514226"/>
            <a:ext cx="1042851" cy="355136"/>
          </a:xfrm>
          <a:prstGeom prst="rect">
            <a:avLst/>
          </a:prstGeom>
        </p:spPr>
        <p:txBody>
          <a:bodyPr vert="horz" lIns="91440" tIns="45720" rIns="91440" bIns="45720" rtlCol="0" anchor="ctr"/>
          <a:lstStyle>
            <a:lvl1pPr algn="r">
              <a:defRPr sz="1200" b="1">
                <a:solidFill>
                  <a:schemeClr val="bg1"/>
                </a:solidFill>
              </a:defRPr>
            </a:lvl1pPr>
          </a:lstStyle>
          <a:p>
            <a:fld id="{CD268BA5-7F10-4FC6-9900-6D3221F789CA}" type="slidenum">
              <a:rPr lang="en-US" smtClean="0"/>
              <a:t>‹#›</a:t>
            </a:fld>
            <a:endParaRPr lang="en-US" dirty="0"/>
          </a:p>
        </p:txBody>
      </p:sp>
      <p:sp>
        <p:nvSpPr>
          <p:cNvPr id="12" name="Footer Placeholder 11">
            <a:extLst>
              <a:ext uri="{FF2B5EF4-FFF2-40B4-BE49-F238E27FC236}">
                <a16:creationId xmlns:a16="http://schemas.microsoft.com/office/drawing/2014/main" id="{3509847A-1E22-2F64-D3B4-B15D1D2B937A}"/>
              </a:ext>
            </a:extLst>
          </p:cNvPr>
          <p:cNvSpPr>
            <a:spLocks noGrp="1"/>
          </p:cNvSpPr>
          <p:nvPr>
            <p:ph type="ftr" sz="quarter" idx="3"/>
          </p:nvPr>
        </p:nvSpPr>
        <p:spPr>
          <a:xfrm>
            <a:off x="4038600" y="6512746"/>
            <a:ext cx="4114800" cy="356616"/>
          </a:xfrm>
          <a:prstGeom prst="rect">
            <a:avLst/>
          </a:prstGeom>
        </p:spPr>
        <p:txBody>
          <a:bodyPr vert="horz" lIns="91440" tIns="45720" rIns="91440" bIns="45720" rtlCol="0" anchor="ctr"/>
          <a:lstStyle>
            <a:lvl1pPr algn="ctr">
              <a:defRPr sz="1200" b="1">
                <a:solidFill>
                  <a:schemeClr val="bg1"/>
                </a:solidFill>
              </a:defRPr>
            </a:lvl1pPr>
          </a:lstStyle>
          <a:p>
            <a:endParaRPr lang="en-US" dirty="0"/>
          </a:p>
        </p:txBody>
      </p:sp>
      <p:grpSp>
        <p:nvGrpSpPr>
          <p:cNvPr id="16" name="Group 15">
            <a:extLst>
              <a:ext uri="{FF2B5EF4-FFF2-40B4-BE49-F238E27FC236}">
                <a16:creationId xmlns:a16="http://schemas.microsoft.com/office/drawing/2014/main" id="{FB550392-B693-4AF5-4DBA-B40ACB528CFC}"/>
              </a:ext>
            </a:extLst>
          </p:cNvPr>
          <p:cNvGrpSpPr/>
          <p:nvPr/>
        </p:nvGrpSpPr>
        <p:grpSpPr>
          <a:xfrm>
            <a:off x="838200" y="469891"/>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17" name="Rectangle: Rounded Corners 16">
              <a:extLst>
                <a:ext uri="{FF2B5EF4-FFF2-40B4-BE49-F238E27FC236}">
                  <a16:creationId xmlns:a16="http://schemas.microsoft.com/office/drawing/2014/main" id="{973543DA-EA01-62FB-E1C8-3848BFAC113A}"/>
                </a:ext>
              </a:extLst>
            </p:cNvPr>
            <p:cNvSpPr/>
            <p:nvPr/>
          </p:nvSpPr>
          <p:spPr>
            <a:xfrm>
              <a:off x="838200" y="469891"/>
              <a:ext cx="929640"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1D2FF1C5-450E-5668-18C1-10785C6E77BC}"/>
                </a:ext>
              </a:extLst>
            </p:cNvPr>
            <p:cNvSpPr/>
            <p:nvPr/>
          </p:nvSpPr>
          <p:spPr>
            <a:xfrm>
              <a:off x="1861457" y="469891"/>
              <a:ext cx="481149"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7794DF92-6812-B0DA-A670-53AF8323F345}"/>
                </a:ext>
              </a:extLst>
            </p:cNvPr>
            <p:cNvSpPr/>
            <p:nvPr/>
          </p:nvSpPr>
          <p:spPr>
            <a:xfrm>
              <a:off x="2436224" y="469891"/>
              <a:ext cx="315686"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4183DA6A-72BE-4428-5D1A-56DDEB7D5FFE}"/>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10765654" y="147809"/>
            <a:ext cx="1176292" cy="311229"/>
          </a:xfrm>
          <a:prstGeom prst="rect">
            <a:avLst/>
          </a:prstGeom>
        </p:spPr>
      </p:pic>
    </p:spTree>
    <p:extLst>
      <p:ext uri="{BB962C8B-B14F-4D97-AF65-F5344CB8AC3E}">
        <p14:creationId xmlns:p14="http://schemas.microsoft.com/office/powerpoint/2010/main" val="406788003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Lst>
  <p:hf hdr="0" ft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53.xml"/><Relationship Id="rId5" Type="http://schemas.openxmlformats.org/officeDocument/2006/relationships/image" Target="../media/image5.pn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55.xml"/><Relationship Id="rId4" Type="http://schemas.microsoft.com/office/2007/relationships/hdphoto" Target="../media/hdphoto1.wdp"/></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bin"/><Relationship Id="rId1" Type="http://schemas.openxmlformats.org/officeDocument/2006/relationships/slideLayout" Target="../slideLayouts/slideLayout3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55.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2.jpeg"/><Relationship Id="rId21" Type="http://schemas.openxmlformats.org/officeDocument/2006/relationships/image" Target="../media/image48.sv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svg"/><Relationship Id="rId25" Type="http://schemas.openxmlformats.org/officeDocument/2006/relationships/image" Target="../media/image52.svg"/><Relationship Id="rId2" Type="http://schemas.openxmlformats.org/officeDocument/2006/relationships/notesSlide" Target="../notesSlides/notesSlide7.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67.xml"/><Relationship Id="rId6" Type="http://schemas.openxmlformats.org/officeDocument/2006/relationships/image" Target="../media/image33.png"/><Relationship Id="rId11" Type="http://schemas.openxmlformats.org/officeDocument/2006/relationships/image" Target="../media/image38.svg"/><Relationship Id="rId24" Type="http://schemas.openxmlformats.org/officeDocument/2006/relationships/image" Target="../media/image51.png"/><Relationship Id="rId5" Type="http://schemas.openxmlformats.org/officeDocument/2006/relationships/image" Target="../media/image8.png"/><Relationship Id="rId15" Type="http://schemas.openxmlformats.org/officeDocument/2006/relationships/image" Target="../media/image42.svg"/><Relationship Id="rId23" Type="http://schemas.openxmlformats.org/officeDocument/2006/relationships/image" Target="../media/image50.sv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image" Target="../media/image7.png"/><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sv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26" Type="http://schemas.openxmlformats.org/officeDocument/2006/relationships/chart" Target="../charts/chart1.xml"/><Relationship Id="rId3" Type="http://schemas.openxmlformats.org/officeDocument/2006/relationships/image" Target="../media/image32.jpeg"/><Relationship Id="rId21" Type="http://schemas.openxmlformats.org/officeDocument/2006/relationships/image" Target="../media/image50.sv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46.svg"/><Relationship Id="rId25" Type="http://schemas.openxmlformats.org/officeDocument/2006/relationships/image" Target="../media/image8.png"/><Relationship Id="rId2" Type="http://schemas.openxmlformats.org/officeDocument/2006/relationships/notesSlide" Target="../notesSlides/notesSlide8.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67.xml"/><Relationship Id="rId6" Type="http://schemas.openxmlformats.org/officeDocument/2006/relationships/image" Target="../media/image35.png"/><Relationship Id="rId11" Type="http://schemas.openxmlformats.org/officeDocument/2006/relationships/image" Target="../media/image40.svg"/><Relationship Id="rId24" Type="http://schemas.openxmlformats.org/officeDocument/2006/relationships/image" Target="../media/image7.png"/><Relationship Id="rId5" Type="http://schemas.openxmlformats.org/officeDocument/2006/relationships/image" Target="../media/image34.svg"/><Relationship Id="rId15" Type="http://schemas.openxmlformats.org/officeDocument/2006/relationships/image" Target="../media/image44.svg"/><Relationship Id="rId23" Type="http://schemas.openxmlformats.org/officeDocument/2006/relationships/image" Target="../media/image56.svg"/><Relationship Id="rId10" Type="http://schemas.openxmlformats.org/officeDocument/2006/relationships/image" Target="../media/image39.png"/><Relationship Id="rId19" Type="http://schemas.openxmlformats.org/officeDocument/2006/relationships/image" Target="../media/image48.sv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 Id="rId22" Type="http://schemas.openxmlformats.org/officeDocument/2006/relationships/image" Target="../media/image55.png"/><Relationship Id="rId27" Type="http://schemas.openxmlformats.org/officeDocument/2006/relationships/chart" Target="../charts/chart2.xml"/></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svg"/><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image" Target="../media/image60.png"/><Relationship Id="rId11" Type="http://schemas.openxmlformats.org/officeDocument/2006/relationships/image" Target="../media/image8.png"/><Relationship Id="rId5" Type="http://schemas.openxmlformats.org/officeDocument/2006/relationships/image" Target="../media/image59.svg"/><Relationship Id="rId10" Type="http://schemas.openxmlformats.org/officeDocument/2006/relationships/image" Target="../media/image7.png"/><Relationship Id="rId4" Type="http://schemas.openxmlformats.org/officeDocument/2006/relationships/image" Target="../media/image58.png"/><Relationship Id="rId9" Type="http://schemas.openxmlformats.org/officeDocument/2006/relationships/image" Target="../media/image63.sv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svg"/><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image" Target="../media/image60.png"/><Relationship Id="rId11" Type="http://schemas.openxmlformats.org/officeDocument/2006/relationships/image" Target="../media/image8.png"/><Relationship Id="rId5" Type="http://schemas.openxmlformats.org/officeDocument/2006/relationships/image" Target="../media/image59.svg"/><Relationship Id="rId10" Type="http://schemas.openxmlformats.org/officeDocument/2006/relationships/image" Target="../media/image7.png"/><Relationship Id="rId4" Type="http://schemas.openxmlformats.org/officeDocument/2006/relationships/image" Target="../media/image58.png"/><Relationship Id="rId9" Type="http://schemas.openxmlformats.org/officeDocument/2006/relationships/image" Target="../media/image63.sv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image" Target="../media/image7.png"/><Relationship Id="rId5" Type="http://schemas.openxmlformats.org/officeDocument/2006/relationships/image" Target="../media/image61.sv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7.jpeg"/><Relationship Id="rId7" Type="http://schemas.openxmlformats.org/officeDocument/2006/relationships/image" Target="../media/image61.svg"/><Relationship Id="rId2" Type="http://schemas.openxmlformats.org/officeDocument/2006/relationships/notesSlide" Target="../notesSlides/notesSlide12.xml"/><Relationship Id="rId1" Type="http://schemas.openxmlformats.org/officeDocument/2006/relationships/slideLayout" Target="../slideLayouts/slideLayout57.xml"/><Relationship Id="rId6" Type="http://schemas.openxmlformats.org/officeDocument/2006/relationships/image" Target="../media/image60.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8" Type="http://schemas.openxmlformats.org/officeDocument/2006/relationships/hyperlink" Target="https://nam10.safelinks.protection.outlook.com/?url=https%3A%2F%2Fwww.federalregister.gov%2Fdocuments%2F2025%2F02%2F14%2F2025-02762%2Fimplementing-the-presidents-department-of-government-efficiency-workforce-optimization-initiative&amp;data=05%7C02%7Cjlitvack%40guidehouse.com%7Cdf6eeb7fe8814aa5080208dda789a921%7C4ee48f43e15d4f4aad55d0990aac660e%7C0%7C0%7C638850932140383534%7CUnknown%7CTWFpbGZsb3d8eyJFbXB0eU1hcGkiOnRydWUsIlYiOiIwLjAuMDAwMCIsIlAiOiJXaW4zMiIsIkFOIjoiTWFpbCIsIldUIjoyfQ%3D%3D%7C0%7C%7C%7C&amp;sdata=d9BcJ6V1DShgy%2FTyBJ4GdQEOadDx8USXGIGSsYN0LDI%3D&amp;reserved=0" TargetMode="External"/><Relationship Id="rId13" Type="http://schemas.openxmlformats.org/officeDocument/2006/relationships/image" Target="../media/image67.png"/><Relationship Id="rId18" Type="http://schemas.openxmlformats.org/officeDocument/2006/relationships/image" Target="../media/image72.svg"/><Relationship Id="rId3" Type="http://schemas.openxmlformats.org/officeDocument/2006/relationships/slideLayout" Target="../slideLayouts/slideLayout61.xml"/><Relationship Id="rId21" Type="http://schemas.openxmlformats.org/officeDocument/2006/relationships/image" Target="../media/image75.png"/><Relationship Id="rId7" Type="http://schemas.openxmlformats.org/officeDocument/2006/relationships/image" Target="../media/image66.jpeg"/><Relationship Id="rId12" Type="http://schemas.openxmlformats.org/officeDocument/2006/relationships/hyperlink" Target="https://nam10.safelinks.protection.outlook.com/?url=https%3A%2F%2Fwww.federalregister.gov%2Fdocuments%2F2025%2F04%2F18%2F2025-06839%2Frestoring-common-sense-to-federal-procurement%23page-&amp;data=05%7C02%7Cjlitvack%40guidehouse.com%7Cdf6eeb7fe8814aa5080208dda789a921%7C4ee48f43e15d4f4aad55d0990aac660e%7C0%7C0%7C638850932140418848%7CUnknown%7CTWFpbGZsb3d8eyJFbXB0eU1hcGkiOnRydWUsIlYiOiIwLjAuMDAwMCIsIlAiOiJXaW4zMiIsIkFOIjoiTWFpbCIsIldUIjoyfQ%3D%3D%7C0%7C%7C%7C&amp;sdata=N%2BWk7zvgr0H9djOa33aTvMKbG6uK6UDRqQcpMun4VlU%3D&amp;reserved=0" TargetMode="External"/><Relationship Id="rId17" Type="http://schemas.openxmlformats.org/officeDocument/2006/relationships/image" Target="../media/image71.png"/><Relationship Id="rId2" Type="http://schemas.openxmlformats.org/officeDocument/2006/relationships/tags" Target="../tags/tag2.xml"/><Relationship Id="rId16" Type="http://schemas.openxmlformats.org/officeDocument/2006/relationships/image" Target="../media/image70.svg"/><Relationship Id="rId20" Type="http://schemas.openxmlformats.org/officeDocument/2006/relationships/image" Target="../media/image74.svg"/><Relationship Id="rId1" Type="http://schemas.openxmlformats.org/officeDocument/2006/relationships/tags" Target="../tags/tag1.xml"/><Relationship Id="rId6" Type="http://schemas.openxmlformats.org/officeDocument/2006/relationships/image" Target="../media/image65.emf"/><Relationship Id="rId11" Type="http://schemas.openxmlformats.org/officeDocument/2006/relationships/hyperlink" Target="https://nam10.safelinks.protection.outlook.com/?url=https%3A%2F%2Fwww.federalregister.gov%2Fdocuments%2F2025%2F04%2F18%2F2025-06835%2Fensuring-commercial-cost-effective-solutions-in-federal-contracts%23page-&amp;data=05%7C02%7Cjlitvack%40guidehouse.com%7Cdf6eeb7fe8814aa5080208dda789a921%7C4ee48f43e15d4f4aad55d0990aac660e%7C0%7C0%7C638850932140407750%7CUnknown%7CTWFpbGZsb3d8eyJFbXB0eU1hcGkiOnRydWUsIlYiOiIwLjAuMDAwMCIsIlAiOiJXaW4zMiIsIkFOIjoiTWFpbCIsIldUIjoyfQ%3D%3D%7C0%7C%7C%7C&amp;sdata=tPlduhx5KcpeXbt41ad5faJF86xmDWdeVYl%2B1gS8s%2Fs%3D&amp;reserved=0" TargetMode="External"/><Relationship Id="rId24" Type="http://schemas.openxmlformats.org/officeDocument/2006/relationships/image" Target="../media/image78.svg"/><Relationship Id="rId5" Type="http://schemas.openxmlformats.org/officeDocument/2006/relationships/oleObject" Target="../embeddings/oleObject2.bin"/><Relationship Id="rId15" Type="http://schemas.openxmlformats.org/officeDocument/2006/relationships/image" Target="../media/image69.png"/><Relationship Id="rId23" Type="http://schemas.openxmlformats.org/officeDocument/2006/relationships/image" Target="../media/image77.png"/><Relationship Id="rId10" Type="http://schemas.openxmlformats.org/officeDocument/2006/relationships/hyperlink" Target="https://www.whitehouse.gov/presidential-actions/2025/03/eliminating-waste-and-saving-taxpayer-dollars-by-consolidating-procurement/" TargetMode="External"/><Relationship Id="rId19" Type="http://schemas.openxmlformats.org/officeDocument/2006/relationships/image" Target="../media/image73.png"/><Relationship Id="rId4" Type="http://schemas.openxmlformats.org/officeDocument/2006/relationships/notesSlide" Target="../notesSlides/notesSlide14.xml"/><Relationship Id="rId9" Type="http://schemas.openxmlformats.org/officeDocument/2006/relationships/hyperlink" Target="https://nam10.safelinks.protection.outlook.com/?url=https%3A%2F%2Fwww.federalregister.gov%2Fdocuments%2F2025%2F03%2F03%2F2025-03527%2Fimplementing-the-presidents-department-of-government-efficiency-cost-efficiency-initiative%23page-&amp;data=05%7C02%7Cjlitvack%40guidehouse.com%7Cdf6eeb7fe8814aa5080208dda789a921%7C4ee48f43e15d4f4aad55d0990aac660e%7C0%7C0%7C638850932140397048%7CUnknown%7CTWFpbGZsb3d8eyJFbXB0eU1hcGkiOnRydWUsIlYiOiIwLjAuMDAwMCIsIlAiOiJXaW4zMiIsIkFOIjoiTWFpbCIsIldUIjoyfQ%3D%3D%7C0%7C%7C%7C&amp;sdata=6F5YIIH89OqxY0Jx9mK3g1Id%2Bdu25rs927hrGQDSv1Q%3D&amp;reserved=0" TargetMode="External"/><Relationship Id="rId14" Type="http://schemas.openxmlformats.org/officeDocument/2006/relationships/image" Target="../media/image68.png"/><Relationship Id="rId22" Type="http://schemas.openxmlformats.org/officeDocument/2006/relationships/image" Target="../media/image76.svg"/></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81.png"/><Relationship Id="rId3" Type="http://schemas.openxmlformats.org/officeDocument/2006/relationships/slideLayout" Target="../slideLayouts/slideLayout61.xml"/><Relationship Id="rId7" Type="http://schemas.openxmlformats.org/officeDocument/2006/relationships/hyperlink" Target="https://nam10.safelinks.protection.outlook.com/?url=https%3A%2F%2Fwww.federalregister.gov%2Fdocuments%2F2025%2F02%2F14%2F2025-02762%2Fimplementing-the-presidents-department-of-government-efficiency-workforce-optimization-initiative&amp;data=05%7C02%7Cjlitvack%40guidehouse.com%7Cdf6eeb7fe8814aa5080208dda789a921%7C4ee48f43e15d4f4aad55d0990aac660e%7C0%7C0%7C638850932140383534%7CUnknown%7CTWFpbGZsb3d8eyJFbXB0eU1hcGkiOnRydWUsIlYiOiIwLjAuMDAwMCIsIlAiOiJXaW4zMiIsIkFOIjoiTWFpbCIsIldUIjoyfQ%3D%3D%7C0%7C%7C%7C&amp;sdata=d9BcJ6V1DShgy%2FTyBJ4GdQEOadDx8USXGIGSsYN0LDI%3D&amp;reserved=0" TargetMode="External"/><Relationship Id="rId12" Type="http://schemas.openxmlformats.org/officeDocument/2006/relationships/image" Target="../media/image80.sv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5.emf"/><Relationship Id="rId11" Type="http://schemas.openxmlformats.org/officeDocument/2006/relationships/image" Target="../media/image79.png"/><Relationship Id="rId5" Type="http://schemas.openxmlformats.org/officeDocument/2006/relationships/oleObject" Target="../embeddings/oleObject2.bin"/><Relationship Id="rId10" Type="http://schemas.openxmlformats.org/officeDocument/2006/relationships/image" Target="../media/image68.png"/><Relationship Id="rId4" Type="http://schemas.openxmlformats.org/officeDocument/2006/relationships/notesSlide" Target="../notesSlides/notesSlide15.xml"/><Relationship Id="rId9" Type="http://schemas.openxmlformats.org/officeDocument/2006/relationships/image" Target="../media/image67.png"/><Relationship Id="rId14" Type="http://schemas.openxmlformats.org/officeDocument/2006/relationships/image" Target="../media/image82.svg"/></Relationships>
</file>

<file path=ppt/slides/_rels/slide24.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81.png"/><Relationship Id="rId3" Type="http://schemas.openxmlformats.org/officeDocument/2006/relationships/slideLayout" Target="../slideLayouts/slideLayout61.xml"/><Relationship Id="rId7" Type="http://schemas.openxmlformats.org/officeDocument/2006/relationships/hyperlink" Target="https://nam10.safelinks.protection.outlook.com/?url=https%3A%2F%2Fwww.federalregister.gov%2Fdocuments%2F2025%2F02%2F14%2F2025-02762%2Fimplementing-the-presidents-department-of-government-efficiency-workforce-optimization-initiative&amp;data=05%7C02%7Cjlitvack%40guidehouse.com%7Cdf6eeb7fe8814aa5080208dda789a921%7C4ee48f43e15d4f4aad55d0990aac660e%7C0%7C0%7C638850932140383534%7CUnknown%7CTWFpbGZsb3d8eyJFbXB0eU1hcGkiOnRydWUsIlYiOiIwLjAuMDAwMCIsIlAiOiJXaW4zMiIsIkFOIjoiTWFpbCIsIldUIjoyfQ%3D%3D%7C0%7C%7C%7C&amp;sdata=d9BcJ6V1DShgy%2FTyBJ4GdQEOadDx8USXGIGSsYN0LDI%3D&amp;reserved=0" TargetMode="External"/><Relationship Id="rId12" Type="http://schemas.openxmlformats.org/officeDocument/2006/relationships/image" Target="../media/image80.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5.emf"/><Relationship Id="rId11" Type="http://schemas.openxmlformats.org/officeDocument/2006/relationships/image" Target="../media/image79.png"/><Relationship Id="rId5" Type="http://schemas.openxmlformats.org/officeDocument/2006/relationships/oleObject" Target="../embeddings/oleObject2.bin"/><Relationship Id="rId15" Type="http://schemas.openxmlformats.org/officeDocument/2006/relationships/image" Target="../media/image83.png"/><Relationship Id="rId10" Type="http://schemas.openxmlformats.org/officeDocument/2006/relationships/image" Target="../media/image68.png"/><Relationship Id="rId4" Type="http://schemas.openxmlformats.org/officeDocument/2006/relationships/notesSlide" Target="../notesSlides/notesSlide16.xml"/><Relationship Id="rId9" Type="http://schemas.openxmlformats.org/officeDocument/2006/relationships/image" Target="../media/image67.png"/><Relationship Id="rId14" Type="http://schemas.openxmlformats.org/officeDocument/2006/relationships/image" Target="../media/image82.svg"/></Relationships>
</file>

<file path=ppt/slides/_rels/slide25.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81.png"/><Relationship Id="rId3" Type="http://schemas.openxmlformats.org/officeDocument/2006/relationships/slideLayout" Target="../slideLayouts/slideLayout61.xml"/><Relationship Id="rId7" Type="http://schemas.openxmlformats.org/officeDocument/2006/relationships/hyperlink" Target="https://nam10.safelinks.protection.outlook.com/?url=https%3A%2F%2Fwww.federalregister.gov%2Fdocuments%2F2025%2F03%2F03%2F2025-03527%2Fimplementing-the-presidents-department-of-government-efficiency-cost-efficiency-initiative%23page-&amp;data=05%7C02%7Cjlitvack%40guidehouse.com%7Cdf6eeb7fe8814aa5080208dda789a921%7C4ee48f43e15d4f4aad55d0990aac660e%7C0%7C0%7C638850932140397048%7CUnknown%7CTWFpbGZsb3d8eyJFbXB0eU1hcGkiOnRydWUsIlYiOiIwLjAuMDAwMCIsIlAiOiJXaW4zMiIsIkFOIjoiTWFpbCIsIldUIjoyfQ%3D%3D%7C0%7C%7C%7C&amp;sdata=6F5YIIH89OqxY0Jx9mK3g1Id%2Bdu25rs927hrGQDSv1Q%3D&amp;reserved=0" TargetMode="External"/><Relationship Id="rId12" Type="http://schemas.openxmlformats.org/officeDocument/2006/relationships/image" Target="../media/image80.sv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5.emf"/><Relationship Id="rId11" Type="http://schemas.openxmlformats.org/officeDocument/2006/relationships/image" Target="../media/image79.png"/><Relationship Id="rId5" Type="http://schemas.openxmlformats.org/officeDocument/2006/relationships/oleObject" Target="../embeddings/oleObject2.bin"/><Relationship Id="rId10" Type="http://schemas.openxmlformats.org/officeDocument/2006/relationships/image" Target="../media/image68.png"/><Relationship Id="rId4" Type="http://schemas.openxmlformats.org/officeDocument/2006/relationships/notesSlide" Target="../notesSlides/notesSlide17.xml"/><Relationship Id="rId9" Type="http://schemas.openxmlformats.org/officeDocument/2006/relationships/image" Target="../media/image67.png"/><Relationship Id="rId14" Type="http://schemas.openxmlformats.org/officeDocument/2006/relationships/image" Target="../media/image82.svg"/></Relationships>
</file>

<file path=ppt/slides/_rels/slide26.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81.png"/><Relationship Id="rId3" Type="http://schemas.openxmlformats.org/officeDocument/2006/relationships/slideLayout" Target="../slideLayouts/slideLayout61.xml"/><Relationship Id="rId7" Type="http://schemas.openxmlformats.org/officeDocument/2006/relationships/hyperlink" Target="https://www.whitehouse.gov/presidential-actions/2025/03/eliminating-waste-and-saving-taxpayer-dollars-by-consolidating-procurement/" TargetMode="External"/><Relationship Id="rId12" Type="http://schemas.openxmlformats.org/officeDocument/2006/relationships/image" Target="../media/image80.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5.emf"/><Relationship Id="rId11" Type="http://schemas.openxmlformats.org/officeDocument/2006/relationships/image" Target="../media/image79.png"/><Relationship Id="rId5" Type="http://schemas.openxmlformats.org/officeDocument/2006/relationships/oleObject" Target="../embeddings/oleObject2.bin"/><Relationship Id="rId10" Type="http://schemas.openxmlformats.org/officeDocument/2006/relationships/image" Target="../media/image68.png"/><Relationship Id="rId4" Type="http://schemas.openxmlformats.org/officeDocument/2006/relationships/notesSlide" Target="../notesSlides/notesSlide18.xml"/><Relationship Id="rId9" Type="http://schemas.openxmlformats.org/officeDocument/2006/relationships/image" Target="../media/image67.png"/><Relationship Id="rId14" Type="http://schemas.openxmlformats.org/officeDocument/2006/relationships/image" Target="../media/image82.svg"/></Relationships>
</file>

<file path=ppt/slides/_rels/slide27.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81.png"/><Relationship Id="rId3" Type="http://schemas.openxmlformats.org/officeDocument/2006/relationships/slideLayout" Target="../slideLayouts/slideLayout61.xml"/><Relationship Id="rId7" Type="http://schemas.openxmlformats.org/officeDocument/2006/relationships/hyperlink" Target="https://nam10.safelinks.protection.outlook.com/?url=https%3A%2F%2Fwww.federalregister.gov%2Fdocuments%2F2025%2F04%2F18%2F2025-06835%2Fensuring-commercial-cost-effective-solutions-in-federal-contracts%23page-&amp;data=05%7C02%7Cjlitvack%40guidehouse.com%7Cdf6eeb7fe8814aa5080208dda789a921%7C4ee48f43e15d4f4aad55d0990aac660e%7C0%7C0%7C638850932140407750%7CUnknown%7CTWFpbGZsb3d8eyJFbXB0eU1hcGkiOnRydWUsIlYiOiIwLjAuMDAwMCIsIlAiOiJXaW4zMiIsIkFOIjoiTWFpbCIsIldUIjoyfQ%3D%3D%7C0%7C%7C%7C&amp;sdata=tPlduhx5KcpeXbt41ad5faJF86xmDWdeVYl%2B1gS8s%2Fs%3D&amp;reserved=0" TargetMode="External"/><Relationship Id="rId12" Type="http://schemas.openxmlformats.org/officeDocument/2006/relationships/image" Target="../media/image80.sv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65.emf"/><Relationship Id="rId11" Type="http://schemas.openxmlformats.org/officeDocument/2006/relationships/image" Target="../media/image79.png"/><Relationship Id="rId5" Type="http://schemas.openxmlformats.org/officeDocument/2006/relationships/oleObject" Target="../embeddings/oleObject2.bin"/><Relationship Id="rId10" Type="http://schemas.openxmlformats.org/officeDocument/2006/relationships/image" Target="../media/image68.png"/><Relationship Id="rId4" Type="http://schemas.openxmlformats.org/officeDocument/2006/relationships/notesSlide" Target="../notesSlides/notesSlide19.xml"/><Relationship Id="rId9" Type="http://schemas.openxmlformats.org/officeDocument/2006/relationships/image" Target="../media/image67.png"/><Relationship Id="rId14" Type="http://schemas.openxmlformats.org/officeDocument/2006/relationships/image" Target="../media/image82.svg"/></Relationships>
</file>

<file path=ppt/slides/_rels/slide28.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81.png"/><Relationship Id="rId3" Type="http://schemas.openxmlformats.org/officeDocument/2006/relationships/slideLayout" Target="../slideLayouts/slideLayout61.xml"/><Relationship Id="rId7" Type="http://schemas.openxmlformats.org/officeDocument/2006/relationships/hyperlink" Target="https://nam10.safelinks.protection.outlook.com/?url=https%3A%2F%2Fwww.federalregister.gov%2Fdocuments%2F2025%2F04%2F18%2F2025-06839%2Frestoring-common-sense-to-federal-procurement%23page-&amp;data=05%7C02%7Cjlitvack%40guidehouse.com%7Cdf6eeb7fe8814aa5080208dda789a921%7C4ee48f43e15d4f4aad55d0990aac660e%7C0%7C0%7C638850932140418848%7CUnknown%7CTWFpbGZsb3d8eyJFbXB0eU1hcGkiOnRydWUsIlYiOiIwLjAuMDAwMCIsIlAiOiJXaW4zMiIsIkFOIjoiTWFpbCIsIldUIjoyfQ%3D%3D%7C0%7C%7C%7C&amp;sdata=N%2BWk7zvgr0H9djOa33aTvMKbG6uK6UDRqQcpMun4VlU%3D&amp;reserved=0" TargetMode="External"/><Relationship Id="rId12" Type="http://schemas.openxmlformats.org/officeDocument/2006/relationships/image" Target="../media/image80.sv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5.emf"/><Relationship Id="rId11" Type="http://schemas.openxmlformats.org/officeDocument/2006/relationships/image" Target="../media/image79.png"/><Relationship Id="rId5" Type="http://schemas.openxmlformats.org/officeDocument/2006/relationships/oleObject" Target="../embeddings/oleObject2.bin"/><Relationship Id="rId10" Type="http://schemas.openxmlformats.org/officeDocument/2006/relationships/image" Target="../media/image68.png"/><Relationship Id="rId4" Type="http://schemas.openxmlformats.org/officeDocument/2006/relationships/notesSlide" Target="../notesSlides/notesSlide20.xml"/><Relationship Id="rId9" Type="http://schemas.openxmlformats.org/officeDocument/2006/relationships/image" Target="../media/image67.png"/><Relationship Id="rId14" Type="http://schemas.openxmlformats.org/officeDocument/2006/relationships/image" Target="../media/image82.sv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6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jpeg"/><Relationship Id="rId7" Type="http://schemas.openxmlformats.org/officeDocument/2006/relationships/image" Target="../media/image90.svg"/><Relationship Id="rId2" Type="http://schemas.openxmlformats.org/officeDocument/2006/relationships/notesSlide" Target="../notesSlides/notesSlide23.xml"/><Relationship Id="rId1" Type="http://schemas.openxmlformats.org/officeDocument/2006/relationships/slideLayout" Target="../slideLayouts/slideLayout53.xml"/><Relationship Id="rId6" Type="http://schemas.openxmlformats.org/officeDocument/2006/relationships/image" Target="../media/image89.png"/><Relationship Id="rId11" Type="http://schemas.openxmlformats.org/officeDocument/2006/relationships/image" Target="../media/image94.svg"/><Relationship Id="rId5" Type="http://schemas.microsoft.com/office/2007/relationships/hdphoto" Target="../media/hdphoto2.wdp"/><Relationship Id="rId10" Type="http://schemas.openxmlformats.org/officeDocument/2006/relationships/image" Target="../media/image93.png"/><Relationship Id="rId4" Type="http://schemas.openxmlformats.org/officeDocument/2006/relationships/image" Target="../media/image88.png"/><Relationship Id="rId9" Type="http://schemas.openxmlformats.org/officeDocument/2006/relationships/image" Target="../media/image92.svg"/></Relationships>
</file>

<file path=ppt/slides/_rels/slide32.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8.png"/><Relationship Id="rId3" Type="http://schemas.openxmlformats.org/officeDocument/2006/relationships/image" Target="../media/image95.jpeg"/><Relationship Id="rId7" Type="http://schemas.openxmlformats.org/officeDocument/2006/relationships/image" Target="../media/image99.svg"/><Relationship Id="rId12"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53.xm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97.sv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sv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58.xml"/><Relationship Id="rId5" Type="http://schemas.openxmlformats.org/officeDocument/2006/relationships/image" Target="../media/image106.png"/><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59.xml"/><Relationship Id="rId4" Type="http://schemas.openxmlformats.org/officeDocument/2006/relationships/hyperlink" Target="mailto:email@hhs.gov"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74.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package" Target="../embeddings/Microsoft_Excel_Macro-Enabled_Worksheet.xlsm"/><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96.xml"/></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96.xml"/></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6.xml"/></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www.slido.com/" TargetMode="External"/><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hyperlink" Target="https://www.cms.gov/about-cms/work-us/business-resources/contract-opportunities-0" TargetMode="External"/><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bin"/><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6.xml"/><Relationship Id="rId1" Type="http://schemas.openxmlformats.org/officeDocument/2006/relationships/slideLayout" Target="../slideLayouts/slideLayout21.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https://ai.cms.gov/"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8" Type="http://schemas.openxmlformats.org/officeDocument/2006/relationships/image" Target="../media/image130.jpg"/><Relationship Id="rId3" Type="http://schemas.openxmlformats.org/officeDocument/2006/relationships/image" Target="../media/image125.jpg"/><Relationship Id="rId7" Type="http://schemas.openxmlformats.org/officeDocument/2006/relationships/image" Target="../media/image129.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28.jpg"/><Relationship Id="rId11" Type="http://schemas.openxmlformats.org/officeDocument/2006/relationships/image" Target="../media/image133.jpg"/><Relationship Id="rId5" Type="http://schemas.openxmlformats.org/officeDocument/2006/relationships/image" Target="../media/image127.png"/><Relationship Id="rId10" Type="http://schemas.openxmlformats.org/officeDocument/2006/relationships/image" Target="../media/image132.jpg"/><Relationship Id="rId4" Type="http://schemas.openxmlformats.org/officeDocument/2006/relationships/image" Target="../media/image126.png"/><Relationship Id="rId9" Type="http://schemas.openxmlformats.org/officeDocument/2006/relationships/image" Target="../media/image131.jp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44F674-984D-8D48-8199-DB97CBC860D8}"/>
              </a:ext>
            </a:extLst>
          </p:cNvPr>
          <p:cNvSpPr>
            <a:spLocks noGrp="1"/>
          </p:cNvSpPr>
          <p:nvPr>
            <p:ph type="title"/>
          </p:nvPr>
        </p:nvSpPr>
        <p:spPr>
          <a:xfrm>
            <a:off x="735503" y="326701"/>
            <a:ext cx="10515600" cy="4100921"/>
          </a:xfrm>
        </p:spPr>
        <p:txBody>
          <a:bodyPr/>
          <a:lstStyle/>
          <a:p>
            <a:pPr algn="ctr"/>
            <a:r>
              <a:rPr lang="en-US" dirty="0"/>
              <a:t>Good Morning And Welcome </a:t>
            </a:r>
            <a:br>
              <a:rPr lang="en-US" dirty="0"/>
            </a:br>
            <a:r>
              <a:rPr lang="en-US" dirty="0"/>
              <a:t>2026 CMS Industry Forum</a:t>
            </a:r>
            <a:endParaRPr lang="en-US"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9AB93E68-8268-EF41-A261-743B9130D869}"/>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FB8CFBF2-E684-3B42-9A72-106BCE9C08BE}"/>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1</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2349245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608224-21D9-7BD3-A5AC-276ABB9563B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7" name="Rectangle 6">
            <a:extLst>
              <a:ext uri="{FF2B5EF4-FFF2-40B4-BE49-F238E27FC236}">
                <a16:creationId xmlns:a16="http://schemas.microsoft.com/office/drawing/2014/main" id="{266F36E3-B184-82BD-34AF-83308940F89C}"/>
              </a:ext>
              <a:ext uri="{C183D7F6-B498-43B3-948B-1728B52AA6E4}">
                <adec:decorative xmlns:adec="http://schemas.microsoft.com/office/drawing/2017/decorative" val="1"/>
              </a:ext>
            </a:extLst>
          </p:cNvPr>
          <p:cNvSpPr/>
          <p:nvPr/>
        </p:nvSpPr>
        <p:spPr>
          <a:xfrm>
            <a:off x="6096000" y="-3308"/>
            <a:ext cx="6096000" cy="6858000"/>
          </a:xfrm>
          <a:prstGeom prst="rect">
            <a:avLst/>
          </a:prstGeom>
          <a:solidFill>
            <a:srgbClr val="072133">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grpSp>
        <p:nvGrpSpPr>
          <p:cNvPr id="22" name="Group 21">
            <a:extLst>
              <a:ext uri="{FF2B5EF4-FFF2-40B4-BE49-F238E27FC236}">
                <a16:creationId xmlns:a16="http://schemas.microsoft.com/office/drawing/2014/main" id="{5BE25FA3-DB91-0604-5B65-4D07AF2CE7AD}"/>
              </a:ext>
              <a:ext uri="{C183D7F6-B498-43B3-948B-1728B52AA6E4}">
                <adec:decorative xmlns:adec="http://schemas.microsoft.com/office/drawing/2017/decorative" val="1"/>
              </a:ext>
            </a:extLst>
          </p:cNvPr>
          <p:cNvGrpSpPr/>
          <p:nvPr/>
        </p:nvGrpSpPr>
        <p:grpSpPr>
          <a:xfrm>
            <a:off x="243596" y="186500"/>
            <a:ext cx="3104015" cy="1218136"/>
            <a:chOff x="8533615" y="149208"/>
            <a:chExt cx="1368206" cy="536937"/>
          </a:xfrm>
        </p:grpSpPr>
        <p:pic>
          <p:nvPicPr>
            <p:cNvPr id="23" name="Picture 22">
              <a:extLst>
                <a:ext uri="{FF2B5EF4-FFF2-40B4-BE49-F238E27FC236}">
                  <a16:creationId xmlns:a16="http://schemas.microsoft.com/office/drawing/2014/main" id="{29C0E403-3802-C27D-545D-143E807198C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255821" y="149208"/>
              <a:ext cx="646000" cy="536937"/>
            </a:xfrm>
            <a:prstGeom prst="rect">
              <a:avLst/>
            </a:prstGeom>
          </p:spPr>
        </p:pic>
        <p:pic>
          <p:nvPicPr>
            <p:cNvPr id="24" name="Picture 2">
              <a:extLst>
                <a:ext uri="{FF2B5EF4-FFF2-40B4-BE49-F238E27FC236}">
                  <a16:creationId xmlns:a16="http://schemas.microsoft.com/office/drawing/2014/main" id="{F2C1D203-0979-3E7F-86A0-14D9323BEF5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8533615" y="177102"/>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5034702D-A89F-15AF-EB9D-CF091130D19B}"/>
                </a:ext>
              </a:extLst>
            </p:cNvPr>
            <p:cNvCxnSpPr/>
            <p:nvPr/>
          </p:nvCxnSpPr>
          <p:spPr>
            <a:xfrm>
              <a:off x="9135292" y="194961"/>
              <a:ext cx="0" cy="445429"/>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grpSp>
        <p:nvGrpSpPr>
          <p:cNvPr id="46" name="Group 45">
            <a:extLst>
              <a:ext uri="{FF2B5EF4-FFF2-40B4-BE49-F238E27FC236}">
                <a16:creationId xmlns:a16="http://schemas.microsoft.com/office/drawing/2014/main" id="{9080BD33-2C8B-2501-8D84-84F7DF7D1F6A}"/>
              </a:ext>
              <a:ext uri="{C183D7F6-B498-43B3-948B-1728B52AA6E4}">
                <adec:decorative xmlns:adec="http://schemas.microsoft.com/office/drawing/2017/decorative" val="1"/>
              </a:ext>
            </a:extLst>
          </p:cNvPr>
          <p:cNvGrpSpPr/>
          <p:nvPr/>
        </p:nvGrpSpPr>
        <p:grpSpPr>
          <a:xfrm>
            <a:off x="609600" y="1994568"/>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47" name="Rectangle: Rounded Corners 46">
              <a:extLst>
                <a:ext uri="{FF2B5EF4-FFF2-40B4-BE49-F238E27FC236}">
                  <a16:creationId xmlns:a16="http://schemas.microsoft.com/office/drawing/2014/main" id="{DD1B2A6B-EF8A-01AB-0739-9ABA7886DE46}"/>
                </a:ext>
              </a:extLst>
            </p:cNvPr>
            <p:cNvSpPr/>
            <p:nvPr userDrawn="1"/>
          </p:nvSpPr>
          <p:spPr>
            <a:xfrm>
              <a:off x="838200" y="469891"/>
              <a:ext cx="929640"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48" name="Rectangle: Rounded Corners 47">
              <a:extLst>
                <a:ext uri="{FF2B5EF4-FFF2-40B4-BE49-F238E27FC236}">
                  <a16:creationId xmlns:a16="http://schemas.microsoft.com/office/drawing/2014/main" id="{F6481CFF-D74D-0F0A-87C3-79C0BF72E38B}"/>
                </a:ext>
              </a:extLst>
            </p:cNvPr>
            <p:cNvSpPr/>
            <p:nvPr userDrawn="1"/>
          </p:nvSpPr>
          <p:spPr>
            <a:xfrm>
              <a:off x="1861457" y="469891"/>
              <a:ext cx="481149"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49" name="Rectangle: Rounded Corners 48">
              <a:extLst>
                <a:ext uri="{FF2B5EF4-FFF2-40B4-BE49-F238E27FC236}">
                  <a16:creationId xmlns:a16="http://schemas.microsoft.com/office/drawing/2014/main" id="{C8A069D4-7477-EDC1-F927-3F97AF5D1DA4}"/>
                </a:ext>
              </a:extLst>
            </p:cNvPr>
            <p:cNvSpPr/>
            <p:nvPr userDrawn="1"/>
          </p:nvSpPr>
          <p:spPr>
            <a:xfrm>
              <a:off x="2436224" y="469891"/>
              <a:ext cx="315686" cy="783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grpSp>
      <p:sp>
        <p:nvSpPr>
          <p:cNvPr id="2" name="Title 1">
            <a:extLst>
              <a:ext uri="{FF2B5EF4-FFF2-40B4-BE49-F238E27FC236}">
                <a16:creationId xmlns:a16="http://schemas.microsoft.com/office/drawing/2014/main" id="{6C7F602C-2F2F-5FB6-0F34-A451CBE56BFF}"/>
              </a:ext>
            </a:extLst>
          </p:cNvPr>
          <p:cNvSpPr>
            <a:spLocks noGrp="1"/>
          </p:cNvSpPr>
          <p:nvPr>
            <p:ph type="title" idx="4294967295"/>
          </p:nvPr>
        </p:nvSpPr>
        <p:spPr>
          <a:xfrm>
            <a:off x="609600" y="2460038"/>
            <a:ext cx="4889500" cy="1094978"/>
          </a:xfrm>
        </p:spPr>
        <p:txBody>
          <a:bodyPr>
            <a:normAutofit/>
          </a:bodyPr>
          <a:lstStyle/>
          <a:p>
            <a:r>
              <a:rPr lang="en-US" sz="4800" noProof="0" dirty="0"/>
              <a:t>Agenda for Today</a:t>
            </a:r>
          </a:p>
        </p:txBody>
      </p:sp>
      <p:sp>
        <p:nvSpPr>
          <p:cNvPr id="13" name="Oval 12">
            <a:extLst>
              <a:ext uri="{FF2B5EF4-FFF2-40B4-BE49-F238E27FC236}">
                <a16:creationId xmlns:a16="http://schemas.microsoft.com/office/drawing/2014/main" id="{05124EA7-D4CD-48D0-2D34-595C598B44FB}"/>
              </a:ext>
              <a:ext uri="{C183D7F6-B498-43B3-948B-1728B52AA6E4}">
                <adec:decorative xmlns:adec="http://schemas.microsoft.com/office/drawing/2017/decorative" val="1"/>
              </a:ext>
            </a:extLst>
          </p:cNvPr>
          <p:cNvSpPr/>
          <p:nvPr/>
        </p:nvSpPr>
        <p:spPr>
          <a:xfrm>
            <a:off x="5799474" y="1430865"/>
            <a:ext cx="584200" cy="584200"/>
          </a:xfrm>
          <a:prstGeom prst="ellipse">
            <a:avLst/>
          </a:prstGeom>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a:ea typeface="+mn-ea"/>
                <a:cs typeface="+mn-cs"/>
              </a:rPr>
              <a:t>1</a:t>
            </a:r>
          </a:p>
        </p:txBody>
      </p:sp>
      <p:sp>
        <p:nvSpPr>
          <p:cNvPr id="12" name="TextBox 11">
            <a:extLst>
              <a:ext uri="{FF2B5EF4-FFF2-40B4-BE49-F238E27FC236}">
                <a16:creationId xmlns:a16="http://schemas.microsoft.com/office/drawing/2014/main" id="{3B897DE7-4E82-10A9-AFA5-39CC91424E30}"/>
              </a:ext>
              <a:ext uri="{C183D7F6-B498-43B3-948B-1728B52AA6E4}">
                <adec:decorative xmlns:adec="http://schemas.microsoft.com/office/drawing/2017/decorative" val="1"/>
              </a:ext>
            </a:extLst>
          </p:cNvPr>
          <p:cNvSpPr txBox="1"/>
          <p:nvPr/>
        </p:nvSpPr>
        <p:spPr>
          <a:xfrm>
            <a:off x="6586874" y="1461355"/>
            <a:ext cx="43561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a:ea typeface="+mn-ea"/>
                <a:cs typeface="+mn-cs"/>
              </a:rPr>
              <a:t>Federal Procurement Overview</a:t>
            </a:r>
          </a:p>
        </p:txBody>
      </p:sp>
      <p:sp>
        <p:nvSpPr>
          <p:cNvPr id="14" name="Oval 13">
            <a:extLst>
              <a:ext uri="{FF2B5EF4-FFF2-40B4-BE49-F238E27FC236}">
                <a16:creationId xmlns:a16="http://schemas.microsoft.com/office/drawing/2014/main" id="{2EC3CC90-642D-6B8A-5A82-F8B43FCDB501}"/>
              </a:ext>
              <a:ext uri="{C183D7F6-B498-43B3-948B-1728B52AA6E4}">
                <adec:decorative xmlns:adec="http://schemas.microsoft.com/office/drawing/2017/decorative" val="1"/>
              </a:ext>
            </a:extLst>
          </p:cNvPr>
          <p:cNvSpPr/>
          <p:nvPr/>
        </p:nvSpPr>
        <p:spPr>
          <a:xfrm>
            <a:off x="5799474" y="2346309"/>
            <a:ext cx="585216" cy="584200"/>
          </a:xfrm>
          <a:prstGeom prst="ellipse">
            <a:avLst/>
          </a:prstGeom>
          <a:solidFill>
            <a:schemeClr val="accent2"/>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a:ea typeface="+mn-ea"/>
                <a:cs typeface="+mn-cs"/>
              </a:rPr>
              <a:t>2</a:t>
            </a:r>
          </a:p>
        </p:txBody>
      </p:sp>
      <p:sp>
        <p:nvSpPr>
          <p:cNvPr id="28" name="TextBox 27">
            <a:extLst>
              <a:ext uri="{FF2B5EF4-FFF2-40B4-BE49-F238E27FC236}">
                <a16:creationId xmlns:a16="http://schemas.microsoft.com/office/drawing/2014/main" id="{CEAEB8DD-07AD-09D2-37E0-2C07D7685085}"/>
              </a:ext>
              <a:ext uri="{C183D7F6-B498-43B3-948B-1728B52AA6E4}">
                <adec:decorative xmlns:adec="http://schemas.microsoft.com/office/drawing/2017/decorative" val="1"/>
              </a:ext>
            </a:extLst>
          </p:cNvPr>
          <p:cNvSpPr txBox="1"/>
          <p:nvPr/>
        </p:nvSpPr>
        <p:spPr>
          <a:xfrm>
            <a:off x="6551910" y="2448514"/>
            <a:ext cx="5831377" cy="400110"/>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a:ea typeface="+mn-ea"/>
                <a:cs typeface="+mn-cs"/>
              </a:rPr>
              <a:t>Office of Acquisitions Overview</a:t>
            </a:r>
          </a:p>
        </p:txBody>
      </p:sp>
      <p:sp>
        <p:nvSpPr>
          <p:cNvPr id="15" name="Oval 14">
            <a:extLst>
              <a:ext uri="{FF2B5EF4-FFF2-40B4-BE49-F238E27FC236}">
                <a16:creationId xmlns:a16="http://schemas.microsoft.com/office/drawing/2014/main" id="{C6C2512F-1EB1-1D4B-FC80-B2A3719C24DB}"/>
              </a:ext>
              <a:ext uri="{C183D7F6-B498-43B3-948B-1728B52AA6E4}">
                <adec:decorative xmlns:adec="http://schemas.microsoft.com/office/drawing/2017/decorative" val="1"/>
              </a:ext>
            </a:extLst>
          </p:cNvPr>
          <p:cNvSpPr/>
          <p:nvPr/>
        </p:nvSpPr>
        <p:spPr>
          <a:xfrm>
            <a:off x="5799474" y="3261753"/>
            <a:ext cx="584200" cy="584200"/>
          </a:xfrm>
          <a:prstGeom prst="ellipse">
            <a:avLst/>
          </a:prstGeom>
          <a:solidFill>
            <a:schemeClr val="accent3"/>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1A1A"/>
                </a:solidFill>
                <a:effectLst/>
                <a:uLnTx/>
                <a:uFillTx/>
                <a:latin typeface="Aptos"/>
                <a:ea typeface="+mn-ea"/>
                <a:cs typeface="+mn-cs"/>
              </a:rPr>
              <a:t>3</a:t>
            </a:r>
          </a:p>
        </p:txBody>
      </p:sp>
      <p:sp>
        <p:nvSpPr>
          <p:cNvPr id="30" name="TextBox 29">
            <a:extLst>
              <a:ext uri="{FF2B5EF4-FFF2-40B4-BE49-F238E27FC236}">
                <a16:creationId xmlns:a16="http://schemas.microsoft.com/office/drawing/2014/main" id="{E9B1A9C8-03EF-BDC5-101B-B8B9272480BC}"/>
              </a:ext>
              <a:ext uri="{C183D7F6-B498-43B3-948B-1728B52AA6E4}">
                <adec:decorative xmlns:adec="http://schemas.microsoft.com/office/drawing/2017/decorative" val="1"/>
              </a:ext>
            </a:extLst>
          </p:cNvPr>
          <p:cNvSpPr txBox="1"/>
          <p:nvPr/>
        </p:nvSpPr>
        <p:spPr>
          <a:xfrm>
            <a:off x="6586874" y="3358465"/>
            <a:ext cx="55315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a:ea typeface="+mn-ea"/>
                <a:cs typeface="+mn-cs"/>
              </a:rPr>
              <a:t>Administration Priorities</a:t>
            </a:r>
          </a:p>
        </p:txBody>
      </p:sp>
      <p:sp>
        <p:nvSpPr>
          <p:cNvPr id="19" name="Oval 18">
            <a:extLst>
              <a:ext uri="{FF2B5EF4-FFF2-40B4-BE49-F238E27FC236}">
                <a16:creationId xmlns:a16="http://schemas.microsoft.com/office/drawing/2014/main" id="{147F4C72-74F9-93EB-523D-696678FD28DA}"/>
              </a:ext>
              <a:ext uri="{C183D7F6-B498-43B3-948B-1728B52AA6E4}">
                <adec:decorative xmlns:adec="http://schemas.microsoft.com/office/drawing/2017/decorative" val="1"/>
              </a:ext>
            </a:extLst>
          </p:cNvPr>
          <p:cNvSpPr/>
          <p:nvPr/>
        </p:nvSpPr>
        <p:spPr>
          <a:xfrm>
            <a:off x="5799474" y="4186516"/>
            <a:ext cx="584200" cy="584200"/>
          </a:xfrm>
          <a:prstGeom prst="ellipse">
            <a:avLst/>
          </a:prstGeom>
          <a:solidFill>
            <a:schemeClr val="accent2"/>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a:ea typeface="+mn-ea"/>
                <a:cs typeface="+mn-cs"/>
              </a:rPr>
              <a:t>4</a:t>
            </a:r>
          </a:p>
        </p:txBody>
      </p:sp>
      <p:sp>
        <p:nvSpPr>
          <p:cNvPr id="21" name="TextBox 20">
            <a:extLst>
              <a:ext uri="{FF2B5EF4-FFF2-40B4-BE49-F238E27FC236}">
                <a16:creationId xmlns:a16="http://schemas.microsoft.com/office/drawing/2014/main" id="{6E562C2A-565A-BB5B-60D7-0E22DE84909C}"/>
              </a:ext>
              <a:ext uri="{C183D7F6-B498-43B3-948B-1728B52AA6E4}">
                <adec:decorative xmlns:adec="http://schemas.microsoft.com/office/drawing/2017/decorative" val="1"/>
              </a:ext>
            </a:extLst>
          </p:cNvPr>
          <p:cNvSpPr txBox="1"/>
          <p:nvPr/>
        </p:nvSpPr>
        <p:spPr>
          <a:xfrm>
            <a:off x="6586874" y="4277736"/>
            <a:ext cx="55315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a:ea typeface="+mn-ea"/>
                <a:cs typeface="+mn-cs"/>
              </a:rPr>
              <a:t>Co-Creating the Future of HHS Acquisitions</a:t>
            </a:r>
          </a:p>
        </p:txBody>
      </p:sp>
      <p:sp>
        <p:nvSpPr>
          <p:cNvPr id="3" name="Slide Number Placeholder 2">
            <a:extLst>
              <a:ext uri="{FF2B5EF4-FFF2-40B4-BE49-F238E27FC236}">
                <a16:creationId xmlns:a16="http://schemas.microsoft.com/office/drawing/2014/main" id="{5223BF61-CF9A-F255-9F67-7060B34E629A}"/>
              </a:ext>
              <a:ext uri="{C183D7F6-B498-43B3-948B-1728B52AA6E4}">
                <adec:decorative xmlns:adec="http://schemas.microsoft.com/office/drawing/2017/decorative" val="1"/>
              </a:ext>
            </a:extLst>
          </p:cNvPr>
          <p:cNvSpPr>
            <a:spLocks noGrp="1"/>
          </p:cNvSpPr>
          <p:nvPr>
            <p:ph type="sldNum" sz="quarter" idx="4294967295"/>
          </p:nvPr>
        </p:nvSpPr>
        <p:spPr>
          <a:xfrm>
            <a:off x="11149149" y="6514226"/>
            <a:ext cx="1042851" cy="35513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
        <p:nvSpPr>
          <p:cNvPr id="4" name="TextBox 3">
            <a:extLst>
              <a:ext uri="{FF2B5EF4-FFF2-40B4-BE49-F238E27FC236}">
                <a16:creationId xmlns:a16="http://schemas.microsoft.com/office/drawing/2014/main" id="{A1F8C04F-43FE-14AE-84F0-FEDC9A17CA14}"/>
              </a:ext>
            </a:extLst>
          </p:cNvPr>
          <p:cNvSpPr txBox="1"/>
          <p:nvPr/>
        </p:nvSpPr>
        <p:spPr>
          <a:xfrm>
            <a:off x="6586874" y="1425185"/>
            <a:ext cx="2894220" cy="230832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noFill/>
                <a:effectLst/>
                <a:uLnTx/>
                <a:uFillTx/>
                <a:latin typeface="Aptos"/>
                <a:ea typeface="+mn-ea"/>
                <a:cs typeface="+mn-cs"/>
              </a:rPr>
              <a:t>Federal Procurement Overview</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noFill/>
                <a:effectLst/>
                <a:uLnTx/>
                <a:uFillTx/>
                <a:latin typeface="Aptos"/>
                <a:ea typeface="+mn-ea"/>
                <a:cs typeface="+mn-cs"/>
              </a:rPr>
              <a:t>Office of Acquisitions Overview</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noFill/>
                <a:effectLst/>
                <a:uLnTx/>
                <a:uFillTx/>
                <a:latin typeface="Aptos"/>
                <a:ea typeface="+mn-ea"/>
                <a:cs typeface="+mn-cs"/>
              </a:rPr>
              <a:t>Administration Priorities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noFill/>
                <a:effectLst/>
                <a:uLnTx/>
                <a:uFillTx/>
                <a:latin typeface="Aptos"/>
                <a:ea typeface="+mn-ea"/>
                <a:cs typeface="+mn-cs"/>
              </a:rPr>
              <a:t>Co-Creating the Future of HHS Acquisitions</a:t>
            </a:r>
          </a:p>
        </p:txBody>
      </p:sp>
    </p:spTree>
    <p:extLst>
      <p:ext uri="{BB962C8B-B14F-4D97-AF65-F5344CB8AC3E}">
        <p14:creationId xmlns:p14="http://schemas.microsoft.com/office/powerpoint/2010/main" val="35884826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FE029-07D4-CACD-9861-08194D1DA8A7}"/>
              </a:ext>
            </a:extLst>
          </p:cNvPr>
          <p:cNvSpPr>
            <a:spLocks noGrp="1"/>
          </p:cNvSpPr>
          <p:nvPr>
            <p:ph type="title"/>
          </p:nvPr>
        </p:nvSpPr>
        <p:spPr/>
        <p:txBody>
          <a:bodyPr/>
          <a:lstStyle/>
          <a:p>
            <a:r>
              <a:rPr lang="en-US" noProof="0" dirty="0"/>
              <a:t>Market Research/Early Engagement</a:t>
            </a:r>
          </a:p>
        </p:txBody>
      </p:sp>
      <p:sp>
        <p:nvSpPr>
          <p:cNvPr id="5" name="Slide Number Placeholder 4">
            <a:extLst>
              <a:ext uri="{FF2B5EF4-FFF2-40B4-BE49-F238E27FC236}">
                <a16:creationId xmlns:a16="http://schemas.microsoft.com/office/drawing/2014/main" id="{17AEF96D-7697-BFCD-4096-2D8C615BAB85}"/>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100</a:t>
            </a:fld>
            <a:endParaRPr lang="en-US" dirty="0">
              <a:solidFill>
                <a:prstClr val="white"/>
              </a:solidFill>
              <a:latin typeface="Calibri" panose="020F0502020204030204"/>
            </a:endParaRPr>
          </a:p>
        </p:txBody>
      </p:sp>
      <p:sp>
        <p:nvSpPr>
          <p:cNvPr id="7" name="Rectangle 1">
            <a:extLst>
              <a:ext uri="{FF2B5EF4-FFF2-40B4-BE49-F238E27FC236}">
                <a16:creationId xmlns:a16="http://schemas.microsoft.com/office/drawing/2014/main" id="{A43A7CD3-B14D-D0B4-F1D2-92A9FB4C1221}"/>
              </a:ext>
            </a:extLst>
          </p:cNvPr>
          <p:cNvSpPr>
            <a:spLocks noGrp="1" noChangeArrowheads="1"/>
          </p:cNvSpPr>
          <p:nvPr>
            <p:ph sz="quarter" idx="13"/>
          </p:nvPr>
        </p:nvSpPr>
        <p:spPr bwMode="auto">
          <a:xfrm>
            <a:off x="434375" y="1799732"/>
            <a:ext cx="11323251"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609585" indent="-609585" defTabSz="1219170" eaLnBrk="0" fontAlgn="base" hangingPunct="0">
              <a:lnSpc>
                <a:spcPct val="100000"/>
              </a:lnSpc>
              <a:spcBef>
                <a:spcPct val="0"/>
              </a:spcBef>
              <a:spcAft>
                <a:spcPct val="0"/>
              </a:spcAft>
              <a:buFont typeface="+mj-lt"/>
              <a:buAutoNum type="arabicPeriod"/>
            </a:pPr>
            <a:r>
              <a:rPr kumimoji="0" lang="en-US" b="0" i="0" u="none" strike="noStrike" cap="none" normalizeH="0" baseline="0" noProof="0" dirty="0">
                <a:ln>
                  <a:noFill/>
                </a:ln>
                <a:effectLst/>
                <a:latin typeface="Arial" panose="020B0604020202020204" pitchFamily="34" charset="0"/>
              </a:rPr>
              <a:t>How do you prefer to be engaged?</a:t>
            </a:r>
          </a:p>
          <a:p>
            <a:pPr marL="609585" indent="-609585" defTabSz="1219170" eaLnBrk="0" fontAlgn="base" hangingPunct="0">
              <a:lnSpc>
                <a:spcPct val="100000"/>
              </a:lnSpc>
              <a:spcBef>
                <a:spcPct val="0"/>
              </a:spcBef>
              <a:spcAft>
                <a:spcPct val="0"/>
              </a:spcAft>
              <a:buFont typeface="+mj-lt"/>
              <a:buAutoNum type="arabicPeriod"/>
            </a:pPr>
            <a:r>
              <a:rPr kumimoji="0" lang="en-US" b="0" i="0" u="none" strike="noStrike" cap="none" normalizeH="0" baseline="0" noProof="0" dirty="0">
                <a:ln>
                  <a:noFill/>
                </a:ln>
                <a:effectLst/>
                <a:latin typeface="Arial" panose="020B0604020202020204" pitchFamily="34" charset="0"/>
              </a:rPr>
              <a:t>What elements of a conversation make it a “good” or “bad” conversation for you?</a:t>
            </a:r>
          </a:p>
          <a:p>
            <a:pPr marL="609585" indent="-609585" defTabSz="1219170" eaLnBrk="0" fontAlgn="base" hangingPunct="0">
              <a:lnSpc>
                <a:spcPct val="100000"/>
              </a:lnSpc>
              <a:spcBef>
                <a:spcPct val="0"/>
              </a:spcBef>
              <a:spcAft>
                <a:spcPct val="0"/>
              </a:spcAft>
              <a:buFont typeface="+mj-lt"/>
              <a:buAutoNum type="arabicPeriod"/>
            </a:pPr>
            <a:r>
              <a:rPr lang="en-US" noProof="0" dirty="0"/>
              <a:t>How early in the market research process do you feel industry engagement is most effective?</a:t>
            </a:r>
          </a:p>
          <a:p>
            <a:pPr marL="609585" indent="-609585" defTabSz="1219170" eaLnBrk="0" fontAlgn="base" hangingPunct="0">
              <a:lnSpc>
                <a:spcPct val="100000"/>
              </a:lnSpc>
              <a:spcBef>
                <a:spcPct val="0"/>
              </a:spcBef>
              <a:spcAft>
                <a:spcPct val="0"/>
              </a:spcAft>
              <a:buFont typeface="+mj-lt"/>
              <a:buAutoNum type="arabicPeriod"/>
            </a:pPr>
            <a:r>
              <a:rPr lang="en-US" noProof="0" dirty="0"/>
              <a:t>What differentiates a useful capability statement from a generic one?</a:t>
            </a:r>
            <a:endParaRPr kumimoji="0" lang="en-US" b="0" i="0" u="none" strike="noStrike" cap="none" normalizeH="0" baseline="0" noProof="0" dirty="0">
              <a:ln>
                <a:noFill/>
              </a:ln>
              <a:effectLst/>
              <a:latin typeface="Arial" panose="020B0604020202020204" pitchFamily="34" charset="0"/>
            </a:endParaRPr>
          </a:p>
        </p:txBody>
      </p:sp>
    </p:spTree>
    <p:extLst>
      <p:ext uri="{BB962C8B-B14F-4D97-AF65-F5344CB8AC3E}">
        <p14:creationId xmlns:p14="http://schemas.microsoft.com/office/powerpoint/2010/main" val="20134177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294E0-D6A5-E14B-C039-C34CE10CB4EA}"/>
              </a:ext>
            </a:extLst>
          </p:cNvPr>
          <p:cNvSpPr>
            <a:spLocks noGrp="1"/>
          </p:cNvSpPr>
          <p:nvPr>
            <p:ph type="title"/>
          </p:nvPr>
        </p:nvSpPr>
        <p:spPr>
          <a:xfrm>
            <a:off x="214489" y="326701"/>
            <a:ext cx="11672711" cy="1068963"/>
          </a:xfrm>
        </p:spPr>
        <p:txBody>
          <a:bodyPr/>
          <a:lstStyle/>
          <a:p>
            <a:r>
              <a:rPr lang="en-US" noProof="0" dirty="0"/>
              <a:t>Understanding Need &amp; Innovation</a:t>
            </a:r>
          </a:p>
        </p:txBody>
      </p:sp>
      <p:sp>
        <p:nvSpPr>
          <p:cNvPr id="5" name="Slide Number Placeholder 4">
            <a:extLst>
              <a:ext uri="{FF2B5EF4-FFF2-40B4-BE49-F238E27FC236}">
                <a16:creationId xmlns:a16="http://schemas.microsoft.com/office/drawing/2014/main" id="{70071F8F-1A00-7D83-E746-175229248C8C}"/>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101</a:t>
            </a:fld>
            <a:endParaRPr lang="en-US" dirty="0">
              <a:solidFill>
                <a:prstClr val="white"/>
              </a:solidFill>
              <a:latin typeface="Calibri" panose="020F0502020204030204"/>
            </a:endParaRPr>
          </a:p>
        </p:txBody>
      </p:sp>
      <p:sp>
        <p:nvSpPr>
          <p:cNvPr id="6" name="Content Placeholder 5">
            <a:extLst>
              <a:ext uri="{FF2B5EF4-FFF2-40B4-BE49-F238E27FC236}">
                <a16:creationId xmlns:a16="http://schemas.microsoft.com/office/drawing/2014/main" id="{A80014C9-CE93-91A1-A7A9-B13C4655F71D}"/>
              </a:ext>
            </a:extLst>
          </p:cNvPr>
          <p:cNvSpPr>
            <a:spLocks noGrp="1"/>
          </p:cNvSpPr>
          <p:nvPr>
            <p:ph sz="quarter" idx="13"/>
          </p:nvPr>
        </p:nvSpPr>
        <p:spPr>
          <a:xfrm>
            <a:off x="532303" y="1650877"/>
            <a:ext cx="10515600" cy="2923051"/>
          </a:xfrm>
        </p:spPr>
        <p:txBody>
          <a:bodyPr/>
          <a:lstStyle/>
          <a:p>
            <a:pPr marL="609585" indent="-609585">
              <a:buFont typeface="+mj-lt"/>
              <a:buAutoNum type="arabicPeriod"/>
            </a:pPr>
            <a:r>
              <a:rPr lang="en-US" noProof="0" dirty="0"/>
              <a:t>What changes have you seen in the way market research and RFPs are conducted?</a:t>
            </a:r>
          </a:p>
          <a:p>
            <a:pPr marL="609585" indent="-609585">
              <a:buFont typeface="+mj-lt"/>
              <a:buAutoNum type="arabicPeriod"/>
            </a:pPr>
            <a:r>
              <a:rPr lang="en-US" noProof="0" dirty="0"/>
              <a:t>What indicators show you that a vendor truly understands your mission needs?</a:t>
            </a:r>
          </a:p>
          <a:p>
            <a:pPr marL="609585" indent="-609585">
              <a:buFont typeface="+mj-lt"/>
              <a:buAutoNum type="arabicPeriod"/>
            </a:pPr>
            <a:r>
              <a:rPr lang="en-US" noProof="0" dirty="0"/>
              <a:t>How do you evaluate the credibility of emerging technologies during market research?</a:t>
            </a:r>
          </a:p>
        </p:txBody>
      </p:sp>
    </p:spTree>
    <p:extLst>
      <p:ext uri="{BB962C8B-B14F-4D97-AF65-F5344CB8AC3E}">
        <p14:creationId xmlns:p14="http://schemas.microsoft.com/office/powerpoint/2010/main" val="12893981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BA905-97CD-60C9-E013-750608839DA8}"/>
              </a:ext>
            </a:extLst>
          </p:cNvPr>
          <p:cNvSpPr>
            <a:spLocks noGrp="1"/>
          </p:cNvSpPr>
          <p:nvPr>
            <p:ph type="title"/>
          </p:nvPr>
        </p:nvSpPr>
        <p:spPr/>
        <p:txBody>
          <a:bodyPr/>
          <a:lstStyle/>
          <a:p>
            <a:r>
              <a:rPr lang="en-US" noProof="0" dirty="0"/>
              <a:t>Navigating the RFP Process</a:t>
            </a:r>
          </a:p>
        </p:txBody>
      </p:sp>
      <p:sp>
        <p:nvSpPr>
          <p:cNvPr id="5" name="Slide Number Placeholder 4">
            <a:extLst>
              <a:ext uri="{FF2B5EF4-FFF2-40B4-BE49-F238E27FC236}">
                <a16:creationId xmlns:a16="http://schemas.microsoft.com/office/drawing/2014/main" id="{349090F5-7541-FE20-1C02-9A2C5603EEA3}"/>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102</a:t>
            </a:fld>
            <a:endParaRPr lang="en-US" dirty="0">
              <a:solidFill>
                <a:prstClr val="white"/>
              </a:solidFill>
              <a:latin typeface="Calibri" panose="020F0502020204030204"/>
            </a:endParaRPr>
          </a:p>
        </p:txBody>
      </p:sp>
      <p:sp>
        <p:nvSpPr>
          <p:cNvPr id="6" name="Content Placeholder 5">
            <a:extLst>
              <a:ext uri="{FF2B5EF4-FFF2-40B4-BE49-F238E27FC236}">
                <a16:creationId xmlns:a16="http://schemas.microsoft.com/office/drawing/2014/main" id="{063CE2FE-323D-DABE-7180-04B86AF4C7C7}"/>
              </a:ext>
            </a:extLst>
          </p:cNvPr>
          <p:cNvSpPr>
            <a:spLocks noGrp="1"/>
          </p:cNvSpPr>
          <p:nvPr>
            <p:ph sz="quarter" idx="13"/>
          </p:nvPr>
        </p:nvSpPr>
        <p:spPr>
          <a:xfrm>
            <a:off x="577459" y="1650877"/>
            <a:ext cx="10515600" cy="2923051"/>
          </a:xfrm>
        </p:spPr>
        <p:txBody>
          <a:bodyPr/>
          <a:lstStyle/>
          <a:p>
            <a:pPr marL="609585" indent="-609585">
              <a:buFont typeface="+mj-lt"/>
              <a:buAutoNum type="arabicPeriod"/>
            </a:pPr>
            <a:r>
              <a:rPr lang="en-US" noProof="0" dirty="0"/>
              <a:t>When do you recommend submitting questions for an RFP?</a:t>
            </a:r>
          </a:p>
          <a:p>
            <a:pPr marL="609585" indent="-609585">
              <a:buFont typeface="+mj-lt"/>
              <a:buAutoNum type="arabicPeriod"/>
            </a:pPr>
            <a:r>
              <a:rPr lang="en-US" noProof="0" dirty="0"/>
              <a:t>How do you feel about multi-step procurements and down-selecting?</a:t>
            </a:r>
          </a:p>
          <a:p>
            <a:pPr marL="609585" indent="-609585">
              <a:buFont typeface="+mj-lt"/>
              <a:buAutoNum type="arabicPeriod"/>
            </a:pPr>
            <a:r>
              <a:rPr lang="en-US" noProof="0" dirty="0"/>
              <a:t>What are the most helpful types of RFP questions industry can submit?</a:t>
            </a:r>
          </a:p>
          <a:p>
            <a:pPr marL="609585" indent="-609585">
              <a:buFont typeface="+mj-lt"/>
              <a:buAutoNum type="arabicPeriod"/>
            </a:pPr>
            <a:r>
              <a:rPr lang="en-US" noProof="0" dirty="0"/>
              <a:t>What are common misunderstandings vendors make when reading an RFP?</a:t>
            </a:r>
          </a:p>
        </p:txBody>
      </p:sp>
    </p:spTree>
    <p:extLst>
      <p:ext uri="{BB962C8B-B14F-4D97-AF65-F5344CB8AC3E}">
        <p14:creationId xmlns:p14="http://schemas.microsoft.com/office/powerpoint/2010/main" val="1466360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5C0B-7B98-ED1B-AAA0-BB707BB74D45}"/>
              </a:ext>
            </a:extLst>
          </p:cNvPr>
          <p:cNvSpPr>
            <a:spLocks noGrp="1"/>
          </p:cNvSpPr>
          <p:nvPr>
            <p:ph type="title"/>
          </p:nvPr>
        </p:nvSpPr>
        <p:spPr/>
        <p:txBody>
          <a:bodyPr/>
          <a:lstStyle/>
          <a:p>
            <a:r>
              <a:rPr lang="en-US" noProof="0" dirty="0"/>
              <a:t>Evaluating Quality </a:t>
            </a:r>
          </a:p>
        </p:txBody>
      </p:sp>
      <p:sp>
        <p:nvSpPr>
          <p:cNvPr id="5" name="Slide Number Placeholder 4">
            <a:extLst>
              <a:ext uri="{FF2B5EF4-FFF2-40B4-BE49-F238E27FC236}">
                <a16:creationId xmlns:a16="http://schemas.microsoft.com/office/drawing/2014/main" id="{68007347-99E3-C37F-B1F4-C75F83BD7507}"/>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103</a:t>
            </a:fld>
            <a:endParaRPr lang="en-US" dirty="0">
              <a:solidFill>
                <a:prstClr val="white"/>
              </a:solidFill>
              <a:latin typeface="Calibri" panose="020F0502020204030204"/>
            </a:endParaRPr>
          </a:p>
        </p:txBody>
      </p:sp>
      <p:sp>
        <p:nvSpPr>
          <p:cNvPr id="6" name="Content Placeholder 5">
            <a:extLst>
              <a:ext uri="{FF2B5EF4-FFF2-40B4-BE49-F238E27FC236}">
                <a16:creationId xmlns:a16="http://schemas.microsoft.com/office/drawing/2014/main" id="{C21CDA99-9155-49EC-0221-23FA2333A2F3}"/>
              </a:ext>
            </a:extLst>
          </p:cNvPr>
          <p:cNvSpPr>
            <a:spLocks noGrp="1"/>
          </p:cNvSpPr>
          <p:nvPr>
            <p:ph sz="quarter" idx="13"/>
          </p:nvPr>
        </p:nvSpPr>
        <p:spPr/>
        <p:txBody>
          <a:bodyPr/>
          <a:lstStyle/>
          <a:p>
            <a:pPr marL="609585" indent="-609585">
              <a:buFont typeface="+mj-lt"/>
              <a:buAutoNum type="arabicPeriod"/>
            </a:pPr>
            <a:r>
              <a:rPr lang="en-US" noProof="0" dirty="0"/>
              <a:t>How do TEPs work?</a:t>
            </a:r>
          </a:p>
          <a:p>
            <a:pPr marL="609585" indent="-609585">
              <a:buFont typeface="+mj-lt"/>
              <a:buAutoNum type="arabicPeriod"/>
            </a:pPr>
            <a:r>
              <a:rPr lang="en-US" noProof="0" dirty="0"/>
              <a:t>What do you like and don’t like in proposals? </a:t>
            </a:r>
          </a:p>
          <a:p>
            <a:pPr marL="609585" indent="-609585">
              <a:buFont typeface="+mj-lt"/>
              <a:buAutoNum type="arabicPeriod"/>
            </a:pPr>
            <a:r>
              <a:rPr lang="en-US" noProof="0" dirty="0"/>
              <a:t>What characteristics distinguish a high-quality technical proposal?</a:t>
            </a:r>
          </a:p>
          <a:p>
            <a:pPr marL="609585" indent="-609585">
              <a:buFont typeface="+mj-lt"/>
              <a:buAutoNum type="arabicPeriod"/>
            </a:pPr>
            <a:r>
              <a:rPr lang="en-US" noProof="0" dirty="0"/>
              <a:t>How do evaluators weigh innovation versus risk?</a:t>
            </a:r>
          </a:p>
        </p:txBody>
      </p:sp>
    </p:spTree>
    <p:extLst>
      <p:ext uri="{BB962C8B-B14F-4D97-AF65-F5344CB8AC3E}">
        <p14:creationId xmlns:p14="http://schemas.microsoft.com/office/powerpoint/2010/main" val="25230478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5CAFC2-4746-3C4F-A88E-5613AC1A2A34}"/>
              </a:ext>
            </a:extLst>
          </p:cNvPr>
          <p:cNvSpPr>
            <a:spLocks noGrp="1"/>
          </p:cNvSpPr>
          <p:nvPr>
            <p:ph type="title"/>
          </p:nvPr>
        </p:nvSpPr>
        <p:spPr>
          <a:xfrm>
            <a:off x="963485" y="1499993"/>
            <a:ext cx="8979343" cy="2250988"/>
          </a:xfrm>
        </p:spPr>
        <p:txBody>
          <a:bodyPr/>
          <a:lstStyle/>
          <a:p>
            <a:r>
              <a:rPr lang="en-US" sz="8000" dirty="0"/>
              <a:t>Award, Transition, and Performance with your COR </a:t>
            </a:r>
          </a:p>
        </p:txBody>
      </p:sp>
      <p:sp>
        <p:nvSpPr>
          <p:cNvPr id="5" name="Slide Number Placeholder 4">
            <a:extLst>
              <a:ext uri="{FF2B5EF4-FFF2-40B4-BE49-F238E27FC236}">
                <a16:creationId xmlns:a16="http://schemas.microsoft.com/office/drawing/2014/main" id="{EA4EE5B9-00F3-2FA8-3A51-7B90B56EBD35}"/>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104</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28285433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EC8A-704D-1A72-72DD-670097B72A75}"/>
              </a:ext>
            </a:extLst>
          </p:cNvPr>
          <p:cNvSpPr>
            <a:spLocks noGrp="1"/>
          </p:cNvSpPr>
          <p:nvPr>
            <p:ph type="title"/>
          </p:nvPr>
        </p:nvSpPr>
        <p:spPr/>
        <p:txBody>
          <a:bodyPr/>
          <a:lstStyle/>
          <a:p>
            <a:r>
              <a:rPr lang="en-US" noProof="0" dirty="0"/>
              <a:t>Effective Transition</a:t>
            </a:r>
          </a:p>
        </p:txBody>
      </p:sp>
      <p:sp>
        <p:nvSpPr>
          <p:cNvPr id="5" name="Slide Number Placeholder 4">
            <a:extLst>
              <a:ext uri="{FF2B5EF4-FFF2-40B4-BE49-F238E27FC236}">
                <a16:creationId xmlns:a16="http://schemas.microsoft.com/office/drawing/2014/main" id="{A15507E0-673E-98D7-6188-405761FE0E6A}"/>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105</a:t>
            </a:fld>
            <a:endParaRPr lang="en-US" dirty="0">
              <a:solidFill>
                <a:prstClr val="white"/>
              </a:solidFill>
              <a:latin typeface="Calibri" panose="020F0502020204030204"/>
            </a:endParaRPr>
          </a:p>
        </p:txBody>
      </p:sp>
      <p:sp>
        <p:nvSpPr>
          <p:cNvPr id="6" name="Content Placeholder 5">
            <a:extLst>
              <a:ext uri="{FF2B5EF4-FFF2-40B4-BE49-F238E27FC236}">
                <a16:creationId xmlns:a16="http://schemas.microsoft.com/office/drawing/2014/main" id="{3FD3FF57-9A9A-A44C-014B-4965A185C34F}"/>
              </a:ext>
            </a:extLst>
          </p:cNvPr>
          <p:cNvSpPr>
            <a:spLocks noGrp="1"/>
          </p:cNvSpPr>
          <p:nvPr>
            <p:ph sz="quarter" idx="13"/>
          </p:nvPr>
        </p:nvSpPr>
        <p:spPr>
          <a:xfrm>
            <a:off x="735503" y="1783644"/>
            <a:ext cx="10515600" cy="2643979"/>
          </a:xfrm>
        </p:spPr>
        <p:txBody>
          <a:bodyPr/>
          <a:lstStyle/>
          <a:p>
            <a:pPr marL="609585" indent="-609585">
              <a:buFont typeface="+mj-lt"/>
              <a:buAutoNum type="arabicPeriod"/>
            </a:pPr>
            <a:r>
              <a:rPr lang="en-US" noProof="0" dirty="0"/>
              <a:t>What makes a smooth transition?</a:t>
            </a:r>
          </a:p>
          <a:p>
            <a:pPr marL="609585" indent="-609585">
              <a:buFont typeface="+mj-lt"/>
              <a:buAutoNum type="arabicPeriod"/>
            </a:pPr>
            <a:r>
              <a:rPr lang="en-US" noProof="0" dirty="0"/>
              <a:t>What transition deliverables provide the most value?</a:t>
            </a:r>
          </a:p>
        </p:txBody>
      </p:sp>
    </p:spTree>
    <p:extLst>
      <p:ext uri="{BB962C8B-B14F-4D97-AF65-F5344CB8AC3E}">
        <p14:creationId xmlns:p14="http://schemas.microsoft.com/office/powerpoint/2010/main" val="11375640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782FE-CB4E-34EC-3F13-33FFC1400D92}"/>
              </a:ext>
            </a:extLst>
          </p:cNvPr>
          <p:cNvSpPr>
            <a:spLocks noGrp="1"/>
          </p:cNvSpPr>
          <p:nvPr>
            <p:ph type="title"/>
          </p:nvPr>
        </p:nvSpPr>
        <p:spPr/>
        <p:txBody>
          <a:bodyPr/>
          <a:lstStyle/>
          <a:p>
            <a:r>
              <a:rPr lang="en-US" noProof="0" dirty="0"/>
              <a:t>Operational Execution </a:t>
            </a:r>
          </a:p>
        </p:txBody>
      </p:sp>
      <p:sp>
        <p:nvSpPr>
          <p:cNvPr id="5" name="Slide Number Placeholder 4">
            <a:extLst>
              <a:ext uri="{FF2B5EF4-FFF2-40B4-BE49-F238E27FC236}">
                <a16:creationId xmlns:a16="http://schemas.microsoft.com/office/drawing/2014/main" id="{586A1F75-4E49-BDAB-B261-58A6FA813EB1}"/>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106</a:t>
            </a:fld>
            <a:endParaRPr lang="en-US" dirty="0">
              <a:solidFill>
                <a:prstClr val="white"/>
              </a:solidFill>
              <a:latin typeface="Calibri" panose="020F0502020204030204"/>
            </a:endParaRPr>
          </a:p>
        </p:txBody>
      </p:sp>
      <p:sp>
        <p:nvSpPr>
          <p:cNvPr id="7" name="Rectangle 1">
            <a:extLst>
              <a:ext uri="{FF2B5EF4-FFF2-40B4-BE49-F238E27FC236}">
                <a16:creationId xmlns:a16="http://schemas.microsoft.com/office/drawing/2014/main" id="{0FB8E08F-2BB1-7A10-7CB3-EC380C58E14D}"/>
              </a:ext>
            </a:extLst>
          </p:cNvPr>
          <p:cNvSpPr>
            <a:spLocks noGrp="1" noChangeArrowheads="1"/>
          </p:cNvSpPr>
          <p:nvPr>
            <p:ph sz="quarter" idx="13"/>
          </p:nvPr>
        </p:nvSpPr>
        <p:spPr bwMode="auto">
          <a:xfrm>
            <a:off x="521015" y="1995704"/>
            <a:ext cx="9909920"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609585" indent="-609585" defTabSz="1219170" eaLnBrk="0" fontAlgn="base" hangingPunct="0">
              <a:lnSpc>
                <a:spcPct val="100000"/>
              </a:lnSpc>
              <a:spcBef>
                <a:spcPct val="0"/>
              </a:spcBef>
              <a:spcAft>
                <a:spcPct val="0"/>
              </a:spcAft>
              <a:buFont typeface="+mj-lt"/>
              <a:buAutoNum type="arabicPeriod"/>
            </a:pPr>
            <a:r>
              <a:rPr kumimoji="0" lang="en-US" b="0" i="0" u="none" strike="noStrike" cap="none" normalizeH="0" baseline="0" noProof="0" dirty="0">
                <a:ln>
                  <a:noFill/>
                </a:ln>
                <a:effectLst/>
                <a:latin typeface="Arial" panose="020B0604020202020204" pitchFamily="34" charset="0"/>
              </a:rPr>
              <a:t>What issues do you experience with invoices?</a:t>
            </a:r>
          </a:p>
          <a:p>
            <a:pPr marL="609585" indent="-609585" defTabSz="1219170" eaLnBrk="0" fontAlgn="base" hangingPunct="0">
              <a:lnSpc>
                <a:spcPct val="100000"/>
              </a:lnSpc>
              <a:spcBef>
                <a:spcPct val="0"/>
              </a:spcBef>
              <a:spcAft>
                <a:spcPct val="0"/>
              </a:spcAft>
              <a:buFont typeface="+mj-lt"/>
              <a:buAutoNum type="arabicPeriod"/>
            </a:pPr>
            <a:r>
              <a:rPr kumimoji="0" lang="en-US" b="0" i="0" u="none" strike="noStrike" cap="none" normalizeH="0" baseline="0" noProof="0" dirty="0">
                <a:ln>
                  <a:noFill/>
                </a:ln>
                <a:effectLst/>
                <a:latin typeface="Arial" panose="020B0604020202020204" pitchFamily="34" charset="0"/>
              </a:rPr>
              <a:t>How does contract structure affect work operations?</a:t>
            </a:r>
            <a:endParaRPr lang="en-US" noProof="0" dirty="0"/>
          </a:p>
          <a:p>
            <a:pPr marL="609585" indent="-609585" defTabSz="1219170" eaLnBrk="0" fontAlgn="base" hangingPunct="0">
              <a:lnSpc>
                <a:spcPct val="100000"/>
              </a:lnSpc>
              <a:spcBef>
                <a:spcPct val="0"/>
              </a:spcBef>
              <a:spcAft>
                <a:spcPct val="0"/>
              </a:spcAft>
              <a:buFont typeface="+mj-lt"/>
              <a:buAutoNum type="arabicPeriod"/>
            </a:pPr>
            <a:r>
              <a:rPr lang="en-US" noProof="0" dirty="0"/>
              <a:t>How do you prefer contractors escalate risks or issues?</a:t>
            </a:r>
          </a:p>
          <a:p>
            <a:pPr marL="609585" indent="-609585" defTabSz="1219170" eaLnBrk="0" fontAlgn="base" hangingPunct="0">
              <a:lnSpc>
                <a:spcPct val="100000"/>
              </a:lnSpc>
              <a:spcBef>
                <a:spcPct val="0"/>
              </a:spcBef>
              <a:spcAft>
                <a:spcPct val="0"/>
              </a:spcAft>
              <a:buFont typeface="+mj-lt"/>
              <a:buAutoNum type="arabicPeriod"/>
            </a:pPr>
            <a:r>
              <a:rPr lang="en-US" noProof="0" dirty="0"/>
              <a:t>What happens if a deliverable will be late? How should we approach you?</a:t>
            </a:r>
          </a:p>
          <a:p>
            <a:pPr marL="609585" indent="-609585" defTabSz="1219170" eaLnBrk="0" fontAlgn="base" hangingPunct="0">
              <a:lnSpc>
                <a:spcPct val="100000"/>
              </a:lnSpc>
              <a:spcBef>
                <a:spcPct val="0"/>
              </a:spcBef>
              <a:spcAft>
                <a:spcPct val="0"/>
              </a:spcAft>
              <a:buFont typeface="+mj-lt"/>
              <a:buAutoNum type="arabicPeriod"/>
            </a:pPr>
            <a:r>
              <a:rPr lang="en-US" noProof="0" dirty="0"/>
              <a:t>How do you feel about CPARS self-assessments?</a:t>
            </a:r>
          </a:p>
        </p:txBody>
      </p:sp>
    </p:spTree>
    <p:extLst>
      <p:ext uri="{BB962C8B-B14F-4D97-AF65-F5344CB8AC3E}">
        <p14:creationId xmlns:p14="http://schemas.microsoft.com/office/powerpoint/2010/main" val="13287500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6BFBD-924E-3EA6-63A5-6501B4EB7E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23460-4C57-7DB3-0FC6-B7EF421BD24E}"/>
              </a:ext>
            </a:extLst>
          </p:cNvPr>
          <p:cNvSpPr>
            <a:spLocks noGrp="1"/>
          </p:cNvSpPr>
          <p:nvPr>
            <p:ph type="title"/>
          </p:nvPr>
        </p:nvSpPr>
        <p:spPr/>
        <p:txBody>
          <a:bodyPr/>
          <a:lstStyle/>
          <a:p>
            <a:r>
              <a:rPr lang="en-US" noProof="0" dirty="0"/>
              <a:t>Working with Consultants and Subcontractors </a:t>
            </a:r>
          </a:p>
        </p:txBody>
      </p:sp>
      <p:sp>
        <p:nvSpPr>
          <p:cNvPr id="5" name="Slide Number Placeholder 4">
            <a:extLst>
              <a:ext uri="{FF2B5EF4-FFF2-40B4-BE49-F238E27FC236}">
                <a16:creationId xmlns:a16="http://schemas.microsoft.com/office/drawing/2014/main" id="{518A7D8F-02DA-1B58-7E48-2342265546E9}"/>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107</a:t>
            </a:fld>
            <a:endParaRPr lang="en-US" dirty="0">
              <a:solidFill>
                <a:prstClr val="white"/>
              </a:solidFill>
              <a:latin typeface="Calibri" panose="020F0502020204030204"/>
            </a:endParaRPr>
          </a:p>
        </p:txBody>
      </p:sp>
      <p:sp>
        <p:nvSpPr>
          <p:cNvPr id="7" name="Rectangle 1">
            <a:extLst>
              <a:ext uri="{FF2B5EF4-FFF2-40B4-BE49-F238E27FC236}">
                <a16:creationId xmlns:a16="http://schemas.microsoft.com/office/drawing/2014/main" id="{F3625846-ECE2-60CF-6FBC-CAD4791A1B46}"/>
              </a:ext>
            </a:extLst>
          </p:cNvPr>
          <p:cNvSpPr>
            <a:spLocks noGrp="1" noChangeArrowheads="1"/>
          </p:cNvSpPr>
          <p:nvPr>
            <p:ph sz="quarter" idx="13"/>
          </p:nvPr>
        </p:nvSpPr>
        <p:spPr bwMode="auto">
          <a:xfrm>
            <a:off x="735503" y="1827325"/>
            <a:ext cx="10666275" cy="22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609585" indent="-609585" defTabSz="1219170" eaLnBrk="0" fontAlgn="base" hangingPunct="0">
              <a:lnSpc>
                <a:spcPct val="100000"/>
              </a:lnSpc>
              <a:spcBef>
                <a:spcPct val="0"/>
              </a:spcBef>
              <a:spcAft>
                <a:spcPct val="0"/>
              </a:spcAft>
              <a:buFont typeface="+mj-lt"/>
              <a:buAutoNum type="arabicPeriod"/>
            </a:pPr>
            <a:r>
              <a:rPr lang="en-US" noProof="0" dirty="0"/>
              <a:t>What is the COR perspective on consultants and subcontractors?</a:t>
            </a:r>
          </a:p>
          <a:p>
            <a:pPr marL="609585" indent="-609585" defTabSz="1219170" eaLnBrk="0" fontAlgn="base" hangingPunct="0">
              <a:lnSpc>
                <a:spcPct val="100000"/>
              </a:lnSpc>
              <a:spcBef>
                <a:spcPct val="0"/>
              </a:spcBef>
              <a:spcAft>
                <a:spcPct val="0"/>
              </a:spcAft>
              <a:buFont typeface="+mj-lt"/>
              <a:buAutoNum type="arabicPeriod"/>
            </a:pPr>
            <a:r>
              <a:rPr lang="en-US" noProof="0" dirty="0"/>
              <a:t>How do CORs balance risk management with promoting innovation?</a:t>
            </a:r>
          </a:p>
          <a:p>
            <a:pPr marL="609585" indent="-609585" defTabSz="1219170" eaLnBrk="0" fontAlgn="base" hangingPunct="0">
              <a:lnSpc>
                <a:spcPct val="100000"/>
              </a:lnSpc>
              <a:spcBef>
                <a:spcPct val="0"/>
              </a:spcBef>
              <a:spcAft>
                <a:spcPct val="0"/>
              </a:spcAft>
              <a:buFont typeface="+mj-lt"/>
              <a:buAutoNum type="arabicPeriod"/>
            </a:pPr>
            <a:r>
              <a:rPr lang="en-US" noProof="0" dirty="0"/>
              <a:t>What makes a contractor stand out as a trusted partner?</a:t>
            </a:r>
          </a:p>
        </p:txBody>
      </p:sp>
    </p:spTree>
    <p:extLst>
      <p:ext uri="{BB962C8B-B14F-4D97-AF65-F5344CB8AC3E}">
        <p14:creationId xmlns:p14="http://schemas.microsoft.com/office/powerpoint/2010/main" val="2747858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C1413-2CAA-E717-CDBA-49FEE41E4ED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A16B1F8-ABD4-F652-53CC-F873EE007416}"/>
              </a:ext>
            </a:extLst>
          </p:cNvPr>
          <p:cNvSpPr>
            <a:spLocks noGrp="1"/>
          </p:cNvSpPr>
          <p:nvPr>
            <p:ph type="title"/>
          </p:nvPr>
        </p:nvSpPr>
        <p:spPr>
          <a:xfrm>
            <a:off x="2922205" y="2871188"/>
            <a:ext cx="5791093" cy="2785577"/>
          </a:xfrm>
        </p:spPr>
        <p:txBody>
          <a:bodyPr/>
          <a:lstStyle/>
          <a:p>
            <a:pPr algn="ctr"/>
            <a:r>
              <a:rPr lang="en-US" sz="1800" dirty="0"/>
              <a:t>Please, take this time to scan the QR code and </a:t>
            </a:r>
            <a:r>
              <a:rPr lang="en-US" sz="2000" dirty="0"/>
              <a:t>fill out the survey.</a:t>
            </a:r>
            <a:br>
              <a:rPr lang="en-US" sz="2000" dirty="0"/>
            </a:br>
            <a:br>
              <a:rPr lang="en-US" sz="2000" dirty="0"/>
            </a:br>
            <a:r>
              <a:rPr lang="en-US" sz="2000" dirty="0"/>
              <a:t>Virtual attendees: Please use the following URL to access </a:t>
            </a:r>
            <a:r>
              <a:rPr lang="en-US" sz="2000" dirty="0" err="1"/>
              <a:t>Slido</a:t>
            </a:r>
            <a:r>
              <a:rPr lang="en-US" sz="2000" dirty="0"/>
              <a:t> to ask live Q&amp;As during the presentations (https://www.slido.com); Enter code CMS26</a:t>
            </a:r>
            <a:br>
              <a:rPr lang="en-US" dirty="0"/>
            </a:br>
            <a:br>
              <a:rPr lang="en-US" dirty="0"/>
            </a:br>
            <a:endParaRPr lang="en-US" sz="20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1749EEC8-EC1A-19DA-FEA8-2E165A242043}"/>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67" dirty="0">
                <a:solidFill>
                  <a:prstClr val="white"/>
                </a:solidFill>
              </a:rPr>
              <a:t>February 19</a:t>
            </a: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2026</a:t>
            </a:r>
          </a:p>
        </p:txBody>
      </p:sp>
      <p:sp>
        <p:nvSpPr>
          <p:cNvPr id="10" name="Slide Number Placeholder 9">
            <a:extLst>
              <a:ext uri="{FF2B5EF4-FFF2-40B4-BE49-F238E27FC236}">
                <a16:creationId xmlns:a16="http://schemas.microsoft.com/office/drawing/2014/main" id="{D4676C98-7D8C-B63C-BEB5-203BC4115B02}"/>
              </a:ext>
            </a:extLst>
          </p:cNvPr>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Object 1">
            <a:extLst>
              <a:ext uri="{FF2B5EF4-FFF2-40B4-BE49-F238E27FC236}">
                <a16:creationId xmlns:a16="http://schemas.microsoft.com/office/drawing/2014/main" id="{80D3D7DA-4165-B9BF-A015-D35211AC6E07}"/>
              </a:ext>
            </a:extLst>
          </p:cNvPr>
          <p:cNvGraphicFramePr>
            <a:graphicFrameLocks noChangeAspect="1"/>
          </p:cNvGraphicFramePr>
          <p:nvPr/>
        </p:nvGraphicFramePr>
        <p:xfrm>
          <a:off x="4484039" y="77776"/>
          <a:ext cx="2667426" cy="2667426"/>
        </p:xfrm>
        <a:graphic>
          <a:graphicData uri="http://schemas.openxmlformats.org/presentationml/2006/ole">
            <mc:AlternateContent xmlns:mc="http://schemas.openxmlformats.org/markup-compatibility/2006">
              <mc:Choice xmlns:v="urn:schemas-microsoft-com:vml" Requires="v">
                <p:oleObj name="Acrobat Document" r:id="rId2" imgW="52016000" imgH="52015729" progId="Acrobat.Document.DC">
                  <p:embed/>
                </p:oleObj>
              </mc:Choice>
              <mc:Fallback>
                <p:oleObj name="Acrobat Document" r:id="rId2" imgW="52016000" imgH="52015729" progId="Acrobat.Document.DC">
                  <p:embed/>
                  <p:pic>
                    <p:nvPicPr>
                      <p:cNvPr id="2" name="Object 1">
                        <a:extLst>
                          <a:ext uri="{FF2B5EF4-FFF2-40B4-BE49-F238E27FC236}">
                            <a16:creationId xmlns:a16="http://schemas.microsoft.com/office/drawing/2014/main" id="{80D3D7DA-4165-B9BF-A015-D35211AC6E07}"/>
                          </a:ext>
                        </a:extLst>
                      </p:cNvPr>
                      <p:cNvPicPr/>
                      <p:nvPr/>
                    </p:nvPicPr>
                    <p:blipFill>
                      <a:blip r:embed="rId3"/>
                      <a:stretch>
                        <a:fillRect/>
                      </a:stretch>
                    </p:blipFill>
                    <p:spPr>
                      <a:xfrm>
                        <a:off x="4484039" y="77776"/>
                        <a:ext cx="2667426" cy="2667426"/>
                      </a:xfrm>
                      <a:prstGeom prst="rect">
                        <a:avLst/>
                      </a:prstGeom>
                    </p:spPr>
                  </p:pic>
                </p:oleObj>
              </mc:Fallback>
            </mc:AlternateContent>
          </a:graphicData>
        </a:graphic>
      </p:graphicFrame>
    </p:spTree>
    <p:extLst>
      <p:ext uri="{BB962C8B-B14F-4D97-AF65-F5344CB8AC3E}">
        <p14:creationId xmlns:p14="http://schemas.microsoft.com/office/powerpoint/2010/main" val="3691169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831D5-21DD-30C4-C37F-437BBD6AF6F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B92BF4D-0A15-F4ED-D00D-71647187E80A}"/>
              </a:ext>
            </a:extLst>
          </p:cNvPr>
          <p:cNvSpPr>
            <a:spLocks noGrp="1"/>
          </p:cNvSpPr>
          <p:nvPr>
            <p:ph type="title"/>
          </p:nvPr>
        </p:nvSpPr>
        <p:spPr>
          <a:xfrm>
            <a:off x="244848" y="366030"/>
            <a:ext cx="11702303" cy="4100921"/>
          </a:xfrm>
        </p:spPr>
        <p:txBody>
          <a:bodyPr/>
          <a:lstStyle/>
          <a:p>
            <a:pPr algn="ctr"/>
            <a:r>
              <a:rPr lang="en-US" dirty="0"/>
              <a:t>We Have Reached Our Final Break Of The Day. Please Use This Time to Visit The Exhibit Hall.</a:t>
            </a:r>
            <a:br>
              <a:rPr lang="en-US" dirty="0"/>
            </a:br>
            <a:br>
              <a:rPr lang="en-US" dirty="0"/>
            </a:br>
            <a:r>
              <a:rPr lang="en-US" dirty="0"/>
              <a:t>Our Final Session Will Begin At 3:30 PM.</a:t>
            </a:r>
            <a:endParaRPr lang="en-US"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DF470E35-C4F8-6339-F126-25650DAD51E6}"/>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F0A253D7-29D2-0CC1-A5D5-5D584225664F}"/>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109</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1884879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C829BB-6CCC-F624-C803-2CE839D0977B}"/>
              </a:ext>
            </a:extLst>
          </p:cNvPr>
          <p:cNvSpPr>
            <a:spLocks noGrp="1"/>
          </p:cNvSpPr>
          <p:nvPr>
            <p:ph type="title"/>
          </p:nvPr>
        </p:nvSpPr>
        <p:spPr/>
        <p:txBody>
          <a:bodyPr>
            <a:normAutofit fontScale="90000"/>
          </a:bodyPr>
          <a:lstStyle/>
          <a:p>
            <a:r>
              <a:rPr lang="en-US" noProof="0" dirty="0"/>
              <a:t>FEDERAL PROCUREMENT: </a:t>
            </a:r>
            <a:br>
              <a:rPr lang="en-US" noProof="0" dirty="0"/>
            </a:br>
            <a:r>
              <a:rPr lang="en-US" noProof="0" dirty="0"/>
              <a:t>The Big Picture</a:t>
            </a:r>
          </a:p>
        </p:txBody>
      </p:sp>
      <p:pic>
        <p:nvPicPr>
          <p:cNvPr id="5" name="Picture Placeholder 4">
            <a:extLst>
              <a:ext uri="{FF2B5EF4-FFF2-40B4-BE49-F238E27FC236}">
                <a16:creationId xmlns:a16="http://schemas.microsoft.com/office/drawing/2014/main" id="{AF51A109-F731-8F57-D918-20E485073E91}"/>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2" name="Slide Number Placeholder 2">
            <a:extLst>
              <a:ext uri="{FF2B5EF4-FFF2-40B4-BE49-F238E27FC236}">
                <a16:creationId xmlns:a16="http://schemas.microsoft.com/office/drawing/2014/main" id="{A38F6055-A2C1-9F07-355D-DC8797DAD1B7}"/>
              </a:ext>
              <a:ext uri="{C183D7F6-B498-43B3-948B-1728B52AA6E4}">
                <adec:decorative xmlns:adec="http://schemas.microsoft.com/office/drawing/2017/decorative" val="1"/>
              </a:ext>
            </a:extLst>
          </p:cNvPr>
          <p:cNvSpPr txBox="1">
            <a:spLocks/>
          </p:cNvSpPr>
          <p:nvPr/>
        </p:nvSpPr>
        <p:spPr>
          <a:xfrm>
            <a:off x="11149149" y="6514226"/>
            <a:ext cx="1042851" cy="355136"/>
          </a:xfrm>
          <a:prstGeom prst="homePlate">
            <a:avLst>
              <a:gd name="adj" fmla="val 56454"/>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11689778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44D0A-A758-EE94-BE93-68749378FC3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FE476F9-E2F4-34D2-1968-7075253CFEC8}"/>
              </a:ext>
            </a:extLst>
          </p:cNvPr>
          <p:cNvSpPr>
            <a:spLocks noGrp="1"/>
          </p:cNvSpPr>
          <p:nvPr>
            <p:ph type="title"/>
          </p:nvPr>
        </p:nvSpPr>
        <p:spPr>
          <a:xfrm>
            <a:off x="735503" y="326701"/>
            <a:ext cx="10515600" cy="4100921"/>
          </a:xfrm>
        </p:spPr>
        <p:txBody>
          <a:bodyPr/>
          <a:lstStyle/>
          <a:p>
            <a:pPr algn="ctr"/>
            <a:r>
              <a:rPr lang="en-US" dirty="0"/>
              <a:t>Our Last Session Of The Day:</a:t>
            </a:r>
            <a:br>
              <a:rPr lang="en-US" dirty="0"/>
            </a:br>
            <a:br>
              <a:rPr lang="en-US" dirty="0"/>
            </a:br>
            <a:r>
              <a:rPr lang="en-US" sz="4800" dirty="0"/>
              <a:t>Center for Consumer Information and Insurance Oversight (CCIIO) – Upcoming Contracts for Helping Health Insurance Customers</a:t>
            </a:r>
            <a:endParaRPr lang="en-US" sz="48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D1B039EE-3528-61C9-D89A-9345D8174CA4}"/>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1336BBB6-19F6-CF99-9908-86CD996ABEFA}"/>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110</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25312232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8347-C6A7-CB42-97F4-984EE30FC3A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Agenda</a:t>
            </a:r>
          </a:p>
        </p:txBody>
      </p:sp>
      <p:sp>
        <p:nvSpPr>
          <p:cNvPr id="4" name="Content Placeholder 3">
            <a:extLst>
              <a:ext uri="{FF2B5EF4-FFF2-40B4-BE49-F238E27FC236}">
                <a16:creationId xmlns:a16="http://schemas.microsoft.com/office/drawing/2014/main" id="{7F79A4C9-77F3-B648-A063-AF383CBC8331}"/>
              </a:ext>
            </a:extLst>
          </p:cNvPr>
          <p:cNvSpPr>
            <a:spLocks noGrp="1"/>
          </p:cNvSpPr>
          <p:nvPr>
            <p:ph sz="half" idx="2"/>
          </p:nvPr>
        </p:nvSpPr>
        <p:spPr>
          <a:xfrm>
            <a:off x="328261" y="1742608"/>
            <a:ext cx="11538619" cy="3288008"/>
          </a:xfrm>
        </p:spPr>
        <p:txBody>
          <a:bodyPr/>
          <a:lstStyle/>
          <a:p>
            <a:r>
              <a:rPr lang="en-US" sz="2667" dirty="0"/>
              <a:t>Panel Introduction </a:t>
            </a:r>
          </a:p>
          <a:p>
            <a:r>
              <a:rPr lang="en-US" sz="2667" dirty="0"/>
              <a:t>Opening Remarks</a:t>
            </a:r>
          </a:p>
          <a:p>
            <a:r>
              <a:rPr lang="en-US" sz="2667" dirty="0"/>
              <a:t>High-level introduction and overview of select CCIIO contracts</a:t>
            </a:r>
          </a:p>
          <a:p>
            <a:r>
              <a:rPr lang="en-US" sz="2667" dirty="0"/>
              <a:t>Facilitated Q&amp;A</a:t>
            </a:r>
          </a:p>
        </p:txBody>
      </p:sp>
      <p:sp>
        <p:nvSpPr>
          <p:cNvPr id="14" name="Slide Number Placeholder 13">
            <a:extLst>
              <a:ext uri="{FF2B5EF4-FFF2-40B4-BE49-F238E27FC236}">
                <a16:creationId xmlns:a16="http://schemas.microsoft.com/office/drawing/2014/main" id="{4A348245-21CB-CF4D-8F69-EDF27AB24FF5}"/>
              </a:ext>
              <a:ext uri="{C183D7F6-B498-43B3-948B-1728B52AA6E4}">
                <adec:decorative xmlns:adec="http://schemas.microsoft.com/office/drawing/2017/decorative" val="1"/>
              </a:ext>
            </a:extLst>
          </p:cNvPr>
          <p:cNvSpPr>
            <a:spLocks noGrp="1"/>
          </p:cNvSpPr>
          <p:nvPr>
            <p:ph type="sldNum" sz="quarter" idx="12"/>
          </p:nvPr>
        </p:nvSpPr>
        <p:spPr>
          <a:xfrm>
            <a:off x="11550315" y="4667630"/>
            <a:ext cx="459015" cy="365125"/>
          </a:xfrm>
        </p:spPr>
        <p:txBody>
          <a:bodyPr/>
          <a:lstStyle/>
          <a:p>
            <a:fld id="{48F63A3B-78C7-47BE-AE5E-E10140E04643}" type="slidenum">
              <a:rPr lang="en-US" smtClean="0"/>
              <a:t>111</a:t>
            </a:fld>
            <a:endParaRPr lang="en-US" dirty="0"/>
          </a:p>
        </p:txBody>
      </p:sp>
    </p:spTree>
    <p:extLst>
      <p:ext uri="{BB962C8B-B14F-4D97-AF65-F5344CB8AC3E}">
        <p14:creationId xmlns:p14="http://schemas.microsoft.com/office/powerpoint/2010/main" val="19822021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E77ED-1D31-9D41-383F-F4F3706D5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F3B5EA-CDC0-ED27-9294-679C531E03AC}"/>
              </a:ext>
            </a:extLst>
          </p:cNvPr>
          <p:cNvSpPr>
            <a:spLocks noGrp="1"/>
          </p:cNvSpPr>
          <p:nvPr>
            <p:ph type="title"/>
          </p:nvPr>
        </p:nvSpPr>
        <p:spPr/>
        <p:txBody>
          <a:bodyPr/>
          <a:lstStyle/>
          <a:p>
            <a:r>
              <a:rPr lang="en-US" sz="3200" dirty="0"/>
              <a:t>Today’s Presenters from the Center for Consumer Information and Insurance Oversight (CCIIO)</a:t>
            </a:r>
          </a:p>
        </p:txBody>
      </p:sp>
      <p:sp>
        <p:nvSpPr>
          <p:cNvPr id="4" name="Content Placeholder 3">
            <a:extLst>
              <a:ext uri="{FF2B5EF4-FFF2-40B4-BE49-F238E27FC236}">
                <a16:creationId xmlns:a16="http://schemas.microsoft.com/office/drawing/2014/main" id="{6933ED96-2603-9C1F-F269-5B9694B225C2}"/>
              </a:ext>
            </a:extLst>
          </p:cNvPr>
          <p:cNvSpPr>
            <a:spLocks noGrp="1"/>
          </p:cNvSpPr>
          <p:nvPr>
            <p:ph sz="half" idx="2"/>
          </p:nvPr>
        </p:nvSpPr>
        <p:spPr>
          <a:xfrm>
            <a:off x="326691" y="1379621"/>
            <a:ext cx="11538619" cy="3288008"/>
          </a:xfrm>
        </p:spPr>
        <p:txBody>
          <a:bodyPr/>
          <a:lstStyle/>
          <a:p>
            <a:r>
              <a:rPr lang="en-US" sz="2400" b="1" dirty="0"/>
              <a:t>Beth Parish</a:t>
            </a:r>
            <a:r>
              <a:rPr lang="en-US" sz="2400" dirty="0"/>
              <a:t>, Acting Deputy Director for Operations - Opening Remarks</a:t>
            </a:r>
          </a:p>
          <a:p>
            <a:r>
              <a:rPr lang="en-US" sz="2400" b="1" dirty="0"/>
              <a:t>Leslie Wagstaffe</a:t>
            </a:r>
            <a:r>
              <a:rPr lang="en-US" sz="2400" dirty="0"/>
              <a:t>, Group Director, Consumer Support Group </a:t>
            </a:r>
          </a:p>
          <a:p>
            <a:r>
              <a:rPr lang="en-US" sz="2400" b="1"/>
              <a:t>Elissa Dines, </a:t>
            </a:r>
            <a:r>
              <a:rPr lang="en-US" sz="2400"/>
              <a:t>Director, Division of Consumer Protection Policy</a:t>
            </a:r>
          </a:p>
          <a:p>
            <a:r>
              <a:rPr lang="en-US" sz="2400" b="1"/>
              <a:t>Danielle </a:t>
            </a:r>
            <a:r>
              <a:rPr lang="en-US" sz="2400" b="1" dirty="0"/>
              <a:t>Ojeda, </a:t>
            </a:r>
            <a:r>
              <a:rPr lang="en-US" sz="2400" dirty="0"/>
              <a:t>Dep. Division Director, Marketplace Plan Management Group</a:t>
            </a:r>
          </a:p>
          <a:p>
            <a:r>
              <a:rPr lang="en-US" sz="2400" b="1" dirty="0"/>
              <a:t>Carey Zhuang</a:t>
            </a:r>
            <a:r>
              <a:rPr lang="en-US" sz="2400" dirty="0"/>
              <a:t>, Contracting Officer’s Representative (COR), Marketplace Eligibility and Enrollment Group</a:t>
            </a:r>
          </a:p>
          <a:p>
            <a:r>
              <a:rPr lang="en-US" sz="2400" b="1" dirty="0"/>
              <a:t>Lesa Paige</a:t>
            </a:r>
            <a:r>
              <a:rPr lang="en-US" sz="2400" dirty="0"/>
              <a:t>, Budget Lead, Marketplace Plan Management Group</a:t>
            </a:r>
          </a:p>
          <a:p>
            <a:r>
              <a:rPr lang="en-US" sz="2400" b="1" dirty="0"/>
              <a:t>Matthew Egerton</a:t>
            </a:r>
            <a:r>
              <a:rPr lang="en-US" sz="2400" dirty="0"/>
              <a:t>, Budget Analyst, Business Operations Group - Facilitator</a:t>
            </a:r>
          </a:p>
        </p:txBody>
      </p:sp>
      <p:sp>
        <p:nvSpPr>
          <p:cNvPr id="14" name="Slide Number Placeholder 13">
            <a:extLst>
              <a:ext uri="{FF2B5EF4-FFF2-40B4-BE49-F238E27FC236}">
                <a16:creationId xmlns:a16="http://schemas.microsoft.com/office/drawing/2014/main" id="{90B277A3-9C0D-EEA3-6749-5CA740891105}"/>
              </a:ext>
              <a:ext uri="{C183D7F6-B498-43B3-948B-1728B52AA6E4}">
                <adec:decorative xmlns:adec="http://schemas.microsoft.com/office/drawing/2017/decorative" val="1"/>
              </a:ext>
            </a:extLst>
          </p:cNvPr>
          <p:cNvSpPr>
            <a:spLocks noGrp="1"/>
          </p:cNvSpPr>
          <p:nvPr>
            <p:ph type="sldNum" sz="quarter" idx="12"/>
          </p:nvPr>
        </p:nvSpPr>
        <p:spPr>
          <a:xfrm>
            <a:off x="11550315" y="4667630"/>
            <a:ext cx="459015" cy="365125"/>
          </a:xfrm>
        </p:spPr>
        <p:txBody>
          <a:bodyPr/>
          <a:lstStyle/>
          <a:p>
            <a:fld id="{48F63A3B-78C7-47BE-AE5E-E10140E04643}" type="slidenum">
              <a:rPr lang="en-US" smtClean="0"/>
              <a:t>112</a:t>
            </a:fld>
            <a:endParaRPr lang="en-US" dirty="0"/>
          </a:p>
        </p:txBody>
      </p:sp>
    </p:spTree>
    <p:extLst>
      <p:ext uri="{BB962C8B-B14F-4D97-AF65-F5344CB8AC3E}">
        <p14:creationId xmlns:p14="http://schemas.microsoft.com/office/powerpoint/2010/main" val="8235803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3D3D6-587A-1B97-2C10-233723FF9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84D99-8E5F-A00D-D20F-8FF891D8D0FD}"/>
              </a:ext>
            </a:extLst>
          </p:cNvPr>
          <p:cNvSpPr>
            <a:spLocks noGrp="1"/>
          </p:cNvSpPr>
          <p:nvPr>
            <p:ph type="title"/>
          </p:nvPr>
        </p:nvSpPr>
        <p:spPr>
          <a:xfrm>
            <a:off x="2" y="162560"/>
            <a:ext cx="12191999" cy="1239520"/>
          </a:xfrm>
        </p:spPr>
        <p:txBody>
          <a:bodyPr/>
          <a:lstStyle/>
          <a:p>
            <a:r>
              <a:rPr lang="en-US" sz="3200" dirty="0"/>
              <a:t>Select CCIIO Contracts (Upcoming Re-Competitions)</a:t>
            </a:r>
            <a:br>
              <a:rPr lang="en-US" sz="3200" dirty="0"/>
            </a:br>
            <a:r>
              <a:rPr lang="en-US" sz="3200" dirty="0"/>
              <a:t>for today’s presentation &amp; discussion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276086A-0BCB-9BC1-452B-0E38C76D6390}"/>
              </a:ext>
            </a:extLst>
          </p:cNvPr>
          <p:cNvSpPr>
            <a:spLocks noGrp="1"/>
          </p:cNvSpPr>
          <p:nvPr>
            <p:ph sz="half" idx="1"/>
          </p:nvPr>
        </p:nvSpPr>
        <p:spPr>
          <a:xfrm>
            <a:off x="603115" y="1740858"/>
            <a:ext cx="10623684" cy="3127516"/>
          </a:xfrm>
        </p:spPr>
        <p:txBody>
          <a:bodyPr/>
          <a:lstStyle/>
          <a:p>
            <a:r>
              <a:rPr lang="en-US" sz="2667" dirty="0"/>
              <a:t>Federally-Faciliated Exchange (FFE) Oversight</a:t>
            </a:r>
          </a:p>
          <a:p>
            <a:r>
              <a:rPr lang="en-US" sz="2667" dirty="0"/>
              <a:t>Federal Services Systems Support &amp; Oversight (FSSSO)</a:t>
            </a:r>
          </a:p>
          <a:p>
            <a:r>
              <a:rPr lang="en-US" sz="2667" dirty="0"/>
              <a:t>HHS - Administered Federal External Review (FERP)</a:t>
            </a:r>
          </a:p>
          <a:p>
            <a:r>
              <a:rPr lang="en-US" sz="2667" dirty="0"/>
              <a:t>CCIIO Enrollment Resolution and Reconciliation, Form 1095-A Data Reporting (ER&amp;R Contract)</a:t>
            </a:r>
          </a:p>
        </p:txBody>
      </p:sp>
      <p:sp>
        <p:nvSpPr>
          <p:cNvPr id="14" name="Slide Number Placeholder 13">
            <a:extLst>
              <a:ext uri="{FF2B5EF4-FFF2-40B4-BE49-F238E27FC236}">
                <a16:creationId xmlns:a16="http://schemas.microsoft.com/office/drawing/2014/main" id="{C8238BCC-9770-585B-FA7D-046F76187841}"/>
              </a:ext>
              <a:ext uri="{C183D7F6-B498-43B3-948B-1728B52AA6E4}">
                <adec:decorative xmlns:adec="http://schemas.microsoft.com/office/drawing/2017/decorative" val="1"/>
              </a:ext>
            </a:extLst>
          </p:cNvPr>
          <p:cNvSpPr>
            <a:spLocks noGrp="1"/>
          </p:cNvSpPr>
          <p:nvPr>
            <p:ph type="sldNum" sz="quarter" idx="12"/>
          </p:nvPr>
        </p:nvSpPr>
        <p:spPr>
          <a:xfrm>
            <a:off x="11550315" y="4667630"/>
            <a:ext cx="459015" cy="365125"/>
          </a:xfrm>
        </p:spPr>
        <p:txBody>
          <a:bodyPr/>
          <a:lstStyle/>
          <a:p>
            <a:fld id="{48F63A3B-78C7-47BE-AE5E-E10140E04643}" type="slidenum">
              <a:rPr lang="en-US" smtClean="0"/>
              <a:t>113</a:t>
            </a:fld>
            <a:endParaRPr lang="en-US" dirty="0"/>
          </a:p>
        </p:txBody>
      </p:sp>
    </p:spTree>
    <p:extLst>
      <p:ext uri="{BB962C8B-B14F-4D97-AF65-F5344CB8AC3E}">
        <p14:creationId xmlns:p14="http://schemas.microsoft.com/office/powerpoint/2010/main" val="9954047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44F674-984D-8D48-8199-DB97CBC860D8}"/>
              </a:ext>
            </a:extLst>
          </p:cNvPr>
          <p:cNvSpPr>
            <a:spLocks noGrp="1"/>
          </p:cNvSpPr>
          <p:nvPr>
            <p:ph type="title"/>
          </p:nvPr>
        </p:nvSpPr>
        <p:spPr>
          <a:xfrm>
            <a:off x="1" y="-133805"/>
            <a:ext cx="11856719" cy="1273744"/>
          </a:xfrm>
        </p:spPr>
        <p:txBody>
          <a:bodyPr/>
          <a:lstStyle/>
          <a:p>
            <a:r>
              <a:rPr lang="en-US" sz="3733" dirty="0"/>
              <a:t>Federally-Faciliated Exchange (FFE) Oversight</a:t>
            </a:r>
          </a:p>
        </p:txBody>
      </p:sp>
      <p:sp>
        <p:nvSpPr>
          <p:cNvPr id="7" name="Content Placeholder 6">
            <a:extLst>
              <a:ext uri="{FF2B5EF4-FFF2-40B4-BE49-F238E27FC236}">
                <a16:creationId xmlns:a16="http://schemas.microsoft.com/office/drawing/2014/main" id="{5B052FA7-8582-1E4A-8CEE-8E76B5481100}"/>
              </a:ext>
            </a:extLst>
          </p:cNvPr>
          <p:cNvSpPr>
            <a:spLocks noGrp="1"/>
          </p:cNvSpPr>
          <p:nvPr>
            <p:ph sz="quarter" idx="13"/>
          </p:nvPr>
        </p:nvSpPr>
        <p:spPr>
          <a:xfrm>
            <a:off x="335281" y="1058659"/>
            <a:ext cx="10515600" cy="3807981"/>
          </a:xfrm>
        </p:spPr>
        <p:txBody>
          <a:bodyPr/>
          <a:lstStyle/>
          <a:p>
            <a:pPr marL="0" indent="0">
              <a:buNone/>
            </a:pPr>
            <a:r>
              <a:rPr lang="en-US" sz="1600" dirty="0"/>
              <a:t>This contract provides comprehensive oversight services for insurance agents registered with the Federally-Facilitated Exchange (FFE) as well as Enhanced Direct Enrollment (EDE) platforms. Services include enforcement actions, compliance reviews, technical assistance, and help desk operations for agents, brokers, and Direct/Enhanced Direct Enrollment partners.</a:t>
            </a:r>
          </a:p>
          <a:p>
            <a:pPr marL="0" indent="0">
              <a:buNone/>
            </a:pPr>
            <a:r>
              <a:rPr lang="en-US" sz="1600" b="1" dirty="0"/>
              <a:t>Key activities:</a:t>
            </a:r>
          </a:p>
          <a:p>
            <a:pPr marL="304792" indent="-304792">
              <a:buFont typeface="+mj-lt"/>
              <a:buAutoNum type="arabicPeriod"/>
            </a:pPr>
            <a:r>
              <a:rPr lang="en-US" sz="1600" dirty="0"/>
              <a:t>Compliance reviews of consent audit documentation.</a:t>
            </a:r>
          </a:p>
          <a:p>
            <a:pPr marL="304792" indent="-304792">
              <a:buFont typeface="+mj-lt"/>
              <a:buAutoNum type="arabicPeriod"/>
            </a:pPr>
            <a:r>
              <a:rPr lang="en-US" sz="1600" dirty="0"/>
              <a:t>Operational readiness reviews of EDE platforms.</a:t>
            </a:r>
          </a:p>
          <a:p>
            <a:pPr marL="304792" indent="-304792">
              <a:buFont typeface="+mj-lt"/>
              <a:buAutoNum type="arabicPeriod"/>
            </a:pPr>
            <a:r>
              <a:rPr lang="en-US" sz="1600" dirty="0"/>
              <a:t>Data analysis to identify noncompliant agent/broker behavior.</a:t>
            </a:r>
          </a:p>
          <a:p>
            <a:pPr marL="304792" indent="-304792">
              <a:buFont typeface="+mj-lt"/>
              <a:buAutoNum type="arabicPeriod"/>
            </a:pPr>
            <a:r>
              <a:rPr lang="en-US" sz="1600" dirty="0"/>
              <a:t>Supporting enforcement actions. </a:t>
            </a:r>
          </a:p>
          <a:p>
            <a:pPr marL="0" indent="0">
              <a:buNone/>
            </a:pPr>
            <a:r>
              <a:rPr lang="en-US" sz="1600" dirty="0"/>
              <a:t>This work supports CMS's goals of marketplace stability and consumer protection while ensuring compliance with Title 45 CFR Part 155. By maintaining oversight of enrollment pathways, this contract safeguards consumer access to quality healthcare through properly regulated marketplace channels."</a:t>
            </a:r>
          </a:p>
        </p:txBody>
      </p:sp>
      <p:sp>
        <p:nvSpPr>
          <p:cNvPr id="10" name="Slide Number Placeholder 9">
            <a:extLst>
              <a:ext uri="{FF2B5EF4-FFF2-40B4-BE49-F238E27FC236}">
                <a16:creationId xmlns:a16="http://schemas.microsoft.com/office/drawing/2014/main" id="{FB8CFBF2-E684-3B42-9A72-106BCE9C08BE}"/>
              </a:ext>
              <a:ext uri="{C183D7F6-B498-43B3-948B-1728B52AA6E4}">
                <adec:decorative xmlns:adec="http://schemas.microsoft.com/office/drawing/2017/decorative" val="1"/>
              </a:ext>
            </a:extLst>
          </p:cNvPr>
          <p:cNvSpPr>
            <a:spLocks noGrp="1"/>
          </p:cNvSpPr>
          <p:nvPr>
            <p:ph type="sldNum" sz="quarter" idx="12"/>
          </p:nvPr>
        </p:nvSpPr>
        <p:spPr/>
        <p:txBody>
          <a:bodyPr/>
          <a:lstStyle/>
          <a:p>
            <a:fld id="{48F63A3B-78C7-47BE-AE5E-E10140E04643}" type="slidenum">
              <a:rPr lang="en-US" smtClean="0"/>
              <a:pPr/>
              <a:t>114</a:t>
            </a:fld>
            <a:endParaRPr lang="en-US" dirty="0"/>
          </a:p>
        </p:txBody>
      </p:sp>
    </p:spTree>
    <p:extLst>
      <p:ext uri="{BB962C8B-B14F-4D97-AF65-F5344CB8AC3E}">
        <p14:creationId xmlns:p14="http://schemas.microsoft.com/office/powerpoint/2010/main" val="2177339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149CB-787B-34CB-6BAB-5E1235A6693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F775ED7-B504-069D-3F6E-6D87F1BADD8D}"/>
              </a:ext>
            </a:extLst>
          </p:cNvPr>
          <p:cNvSpPr>
            <a:spLocks noGrp="1"/>
          </p:cNvSpPr>
          <p:nvPr>
            <p:ph type="title"/>
          </p:nvPr>
        </p:nvSpPr>
        <p:spPr>
          <a:xfrm>
            <a:off x="57979" y="113341"/>
            <a:ext cx="11541760" cy="1068963"/>
          </a:xfrm>
        </p:spPr>
        <p:txBody>
          <a:bodyPr/>
          <a:lstStyle/>
          <a:p>
            <a:r>
              <a:rPr lang="en-US" sz="3200" dirty="0"/>
              <a:t>Federal Services Systems Support &amp; Oversight (FSSSO)</a:t>
            </a:r>
          </a:p>
        </p:txBody>
      </p:sp>
      <p:sp>
        <p:nvSpPr>
          <p:cNvPr id="7" name="Content Placeholder 6">
            <a:extLst>
              <a:ext uri="{FF2B5EF4-FFF2-40B4-BE49-F238E27FC236}">
                <a16:creationId xmlns:a16="http://schemas.microsoft.com/office/drawing/2014/main" id="{D95247A4-2D8D-1BFD-BC24-D0399B24D958}"/>
              </a:ext>
            </a:extLst>
          </p:cNvPr>
          <p:cNvSpPr>
            <a:spLocks noGrp="1"/>
          </p:cNvSpPr>
          <p:nvPr>
            <p:ph sz="quarter" idx="13"/>
          </p:nvPr>
        </p:nvSpPr>
        <p:spPr>
          <a:xfrm>
            <a:off x="571059" y="1213676"/>
            <a:ext cx="10515600" cy="3725377"/>
          </a:xfrm>
        </p:spPr>
        <p:txBody>
          <a:bodyPr/>
          <a:lstStyle/>
          <a:p>
            <a:pPr marL="0" indent="0">
              <a:buNone/>
            </a:pPr>
            <a:r>
              <a:rPr lang="en-US" sz="1867" dirty="0"/>
              <a:t>This contract supports: </a:t>
            </a:r>
          </a:p>
          <a:p>
            <a:pPr>
              <a:buFont typeface="Arial" panose="020B0604020202020204" pitchFamily="34" charset="0"/>
              <a:buChar char="•"/>
            </a:pPr>
            <a:r>
              <a:rPr lang="en-US" sz="1867" dirty="0"/>
              <a:t>Federally-facilitated Marketplace (FFM) in-person assister Federal certification training, education, technical assistance, community, and inquiry tracking;</a:t>
            </a:r>
          </a:p>
          <a:p>
            <a:pPr>
              <a:buFont typeface="Arial" panose="020B0604020202020204" pitchFamily="34" charset="0"/>
              <a:buChar char="•"/>
            </a:pPr>
            <a:r>
              <a:rPr lang="en-US" sz="1867" dirty="0"/>
              <a:t>Certified application counselor designated organization (CDO) application processing and tracking;</a:t>
            </a:r>
          </a:p>
          <a:p>
            <a:pPr>
              <a:buFont typeface="Arial" panose="020B0604020202020204" pitchFamily="34" charset="0"/>
              <a:buChar char="•"/>
            </a:pPr>
            <a:r>
              <a:rPr lang="en-US" sz="1867" dirty="0"/>
              <a:t>A technical solution for operations of the Federal independent dispute resolution (IDR) process, No Surprises Help Desk (NSHD), and plan and issuer as well as provider compliance and enforcement investigations;</a:t>
            </a:r>
          </a:p>
          <a:p>
            <a:pPr>
              <a:buFont typeface="Arial" panose="020B0604020202020204" pitchFamily="34" charset="0"/>
              <a:buChar char="•"/>
            </a:pPr>
            <a:r>
              <a:rPr lang="en-US" sz="1867" dirty="0"/>
              <a:t>FFM qualified health plan (QHP) communications and management; and</a:t>
            </a:r>
          </a:p>
          <a:p>
            <a:pPr>
              <a:buFont typeface="Arial" panose="020B0604020202020204" pitchFamily="34" charset="0"/>
              <a:buChar char="•"/>
            </a:pPr>
            <a:r>
              <a:rPr lang="en-US" sz="1867" dirty="0"/>
              <a:t>FFM issuer communications; health plan transparency inquiry management and translations of transparency documents.						</a:t>
            </a:r>
          </a:p>
        </p:txBody>
      </p:sp>
      <p:sp>
        <p:nvSpPr>
          <p:cNvPr id="10" name="Slide Number Placeholder 9">
            <a:extLst>
              <a:ext uri="{FF2B5EF4-FFF2-40B4-BE49-F238E27FC236}">
                <a16:creationId xmlns:a16="http://schemas.microsoft.com/office/drawing/2014/main" id="{D71B50E3-AACD-5CC1-89BB-BC916BE25FC7}"/>
              </a:ext>
              <a:ext uri="{C183D7F6-B498-43B3-948B-1728B52AA6E4}">
                <adec:decorative xmlns:adec="http://schemas.microsoft.com/office/drawing/2017/decorative" val="1"/>
              </a:ext>
            </a:extLst>
          </p:cNvPr>
          <p:cNvSpPr>
            <a:spLocks noGrp="1"/>
          </p:cNvSpPr>
          <p:nvPr>
            <p:ph type="sldNum" sz="quarter" idx="12"/>
          </p:nvPr>
        </p:nvSpPr>
        <p:spPr/>
        <p:txBody>
          <a:bodyPr/>
          <a:lstStyle/>
          <a:p>
            <a:fld id="{48F63A3B-78C7-47BE-AE5E-E10140E04643}" type="slidenum">
              <a:rPr lang="en-US" smtClean="0"/>
              <a:pPr/>
              <a:t>115</a:t>
            </a:fld>
            <a:endParaRPr lang="en-US" dirty="0"/>
          </a:p>
        </p:txBody>
      </p:sp>
    </p:spTree>
    <p:extLst>
      <p:ext uri="{BB962C8B-B14F-4D97-AF65-F5344CB8AC3E}">
        <p14:creationId xmlns:p14="http://schemas.microsoft.com/office/powerpoint/2010/main" val="32382083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97C06-CDC5-23EC-01C6-B135CADB810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56DD4BE-C25A-A219-FB02-66F3D403F760}"/>
              </a:ext>
            </a:extLst>
          </p:cNvPr>
          <p:cNvSpPr>
            <a:spLocks noGrp="1"/>
          </p:cNvSpPr>
          <p:nvPr>
            <p:ph type="title"/>
          </p:nvPr>
        </p:nvSpPr>
        <p:spPr>
          <a:xfrm>
            <a:off x="91440" y="-39059"/>
            <a:ext cx="11623040" cy="1068963"/>
          </a:xfrm>
        </p:spPr>
        <p:txBody>
          <a:bodyPr/>
          <a:lstStyle/>
          <a:p>
            <a:r>
              <a:rPr lang="en-US" sz="3200" dirty="0"/>
              <a:t>HHS - Administered Federal External Review (FERP)</a:t>
            </a:r>
          </a:p>
        </p:txBody>
      </p:sp>
      <p:sp>
        <p:nvSpPr>
          <p:cNvPr id="7" name="Content Placeholder 6">
            <a:extLst>
              <a:ext uri="{FF2B5EF4-FFF2-40B4-BE49-F238E27FC236}">
                <a16:creationId xmlns:a16="http://schemas.microsoft.com/office/drawing/2014/main" id="{2A4B9740-40E1-5BF9-1796-843E2EB4A53F}"/>
              </a:ext>
            </a:extLst>
          </p:cNvPr>
          <p:cNvSpPr>
            <a:spLocks noGrp="1"/>
          </p:cNvSpPr>
          <p:nvPr>
            <p:ph sz="quarter" idx="13"/>
          </p:nvPr>
        </p:nvSpPr>
        <p:spPr>
          <a:xfrm>
            <a:off x="362779" y="938464"/>
            <a:ext cx="11236960" cy="4090736"/>
          </a:xfrm>
        </p:spPr>
        <p:txBody>
          <a:bodyPr/>
          <a:lstStyle/>
          <a:p>
            <a:pPr marL="0" indent="0">
              <a:buNone/>
            </a:pPr>
            <a:r>
              <a:rPr lang="en-US" sz="2133" dirty="0"/>
              <a:t>This contract provides support services to:</a:t>
            </a:r>
          </a:p>
          <a:p>
            <a:r>
              <a:rPr lang="en-US" sz="2133" dirty="0"/>
              <a:t>Operate the HHS-administered Federal External Review Program (FERP) to ensure consumers can appeal an adverse decision by their health plan/issuer to an outside, independent review organization. </a:t>
            </a:r>
          </a:p>
          <a:p>
            <a:r>
              <a:rPr lang="en-US" sz="2133" dirty="0"/>
              <a:t>Provide medical experts and qualified legal conduct reviews of health plan/issuer decisions to deny a consumer coverage for health care item or service.</a:t>
            </a:r>
          </a:p>
          <a:p>
            <a:pPr marL="0" indent="0">
              <a:buNone/>
            </a:pPr>
            <a:r>
              <a:rPr lang="en-US" sz="2133" dirty="0"/>
              <a:t>FERP is available in the individual and fully insured small and large group health insurance markets in states and territories with no applicable state process for external review (AL, FL, GA, TX, WI, AS, GU, MP, and VI) and to self-insured nonfederal governmental health plans in all states and territories (if the plan operates in a state that does not have jurisdiction over them or has chosen not to submit to the state’s process). </a:t>
            </a:r>
          </a:p>
        </p:txBody>
      </p:sp>
      <p:sp>
        <p:nvSpPr>
          <p:cNvPr id="10" name="Slide Number Placeholder 9">
            <a:extLst>
              <a:ext uri="{FF2B5EF4-FFF2-40B4-BE49-F238E27FC236}">
                <a16:creationId xmlns:a16="http://schemas.microsoft.com/office/drawing/2014/main" id="{5233039D-68E9-39DC-148E-A762E027EC22}"/>
              </a:ext>
              <a:ext uri="{C183D7F6-B498-43B3-948B-1728B52AA6E4}">
                <adec:decorative xmlns:adec="http://schemas.microsoft.com/office/drawing/2017/decorative" val="1"/>
              </a:ext>
            </a:extLst>
          </p:cNvPr>
          <p:cNvSpPr>
            <a:spLocks noGrp="1"/>
          </p:cNvSpPr>
          <p:nvPr>
            <p:ph type="sldNum" sz="quarter" idx="12"/>
          </p:nvPr>
        </p:nvSpPr>
        <p:spPr/>
        <p:txBody>
          <a:bodyPr/>
          <a:lstStyle/>
          <a:p>
            <a:fld id="{48F63A3B-78C7-47BE-AE5E-E10140E04643}" type="slidenum">
              <a:rPr lang="en-US" smtClean="0"/>
              <a:pPr/>
              <a:t>116</a:t>
            </a:fld>
            <a:endParaRPr lang="en-US" dirty="0"/>
          </a:p>
        </p:txBody>
      </p:sp>
    </p:spTree>
    <p:extLst>
      <p:ext uri="{BB962C8B-B14F-4D97-AF65-F5344CB8AC3E}">
        <p14:creationId xmlns:p14="http://schemas.microsoft.com/office/powerpoint/2010/main" val="20187969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B7516-5193-02E1-11BF-536FD515991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DE18FE-A709-484A-2B28-CA19294E2C08}"/>
              </a:ext>
            </a:extLst>
          </p:cNvPr>
          <p:cNvSpPr>
            <a:spLocks noGrp="1"/>
          </p:cNvSpPr>
          <p:nvPr>
            <p:ph type="title"/>
          </p:nvPr>
        </p:nvSpPr>
        <p:spPr>
          <a:xfrm>
            <a:off x="91440" y="-39059"/>
            <a:ext cx="11623040" cy="1068963"/>
          </a:xfrm>
        </p:spPr>
        <p:txBody>
          <a:bodyPr/>
          <a:lstStyle/>
          <a:p>
            <a:r>
              <a:rPr lang="en-US" sz="3200" dirty="0"/>
              <a:t>HHS - Administered Federal External Review (FERP)</a:t>
            </a:r>
            <a:r>
              <a:rPr lang="en-US" sz="3200" i="1" dirty="0"/>
              <a:t> </a:t>
            </a:r>
            <a:r>
              <a:rPr lang="en-US" sz="3200" b="0" i="1" dirty="0"/>
              <a:t>continued</a:t>
            </a:r>
          </a:p>
        </p:txBody>
      </p:sp>
      <p:sp>
        <p:nvSpPr>
          <p:cNvPr id="7" name="Content Placeholder 6">
            <a:extLst>
              <a:ext uri="{FF2B5EF4-FFF2-40B4-BE49-F238E27FC236}">
                <a16:creationId xmlns:a16="http://schemas.microsoft.com/office/drawing/2014/main" id="{3C101DC5-CC0F-60F4-2583-40E5DF5E4B51}"/>
              </a:ext>
            </a:extLst>
          </p:cNvPr>
          <p:cNvSpPr>
            <a:spLocks noGrp="1"/>
          </p:cNvSpPr>
          <p:nvPr>
            <p:ph sz="quarter" idx="13"/>
          </p:nvPr>
        </p:nvSpPr>
        <p:spPr>
          <a:xfrm>
            <a:off x="362779" y="1383632"/>
            <a:ext cx="11236960" cy="4090736"/>
          </a:xfrm>
        </p:spPr>
        <p:txBody>
          <a:bodyPr/>
          <a:lstStyle/>
          <a:p>
            <a:pPr marL="0" indent="0">
              <a:buNone/>
            </a:pPr>
            <a:r>
              <a:rPr lang="en-US" sz="2400" dirty="0"/>
              <a:t>Further:</a:t>
            </a:r>
          </a:p>
          <a:p>
            <a:r>
              <a:rPr lang="en-US" sz="2400" dirty="0"/>
              <a:t>The contractor engages with claimants</a:t>
            </a:r>
          </a:p>
          <a:p>
            <a:r>
              <a:rPr lang="en-US" sz="2400" dirty="0"/>
              <a:t>Handles administrative services</a:t>
            </a:r>
          </a:p>
          <a:p>
            <a:r>
              <a:rPr lang="en-US" sz="2400" dirty="0"/>
              <a:t>Performs internal audits of cases</a:t>
            </a:r>
          </a:p>
          <a:p>
            <a:r>
              <a:rPr lang="en-US" sz="2400" dirty="0"/>
              <a:t>Engages with self-insured, nonfederal governmental plans, and</a:t>
            </a:r>
          </a:p>
          <a:p>
            <a:r>
              <a:rPr lang="en-US" sz="2400" dirty="0"/>
              <a:t>Operates a web-based portal for review submission</a:t>
            </a:r>
            <a:r>
              <a:rPr lang="en-US" sz="2667" dirty="0"/>
              <a:t>.</a:t>
            </a:r>
          </a:p>
        </p:txBody>
      </p:sp>
      <p:sp>
        <p:nvSpPr>
          <p:cNvPr id="10" name="Slide Number Placeholder 9">
            <a:extLst>
              <a:ext uri="{FF2B5EF4-FFF2-40B4-BE49-F238E27FC236}">
                <a16:creationId xmlns:a16="http://schemas.microsoft.com/office/drawing/2014/main" id="{86959E0A-7326-B522-A1AA-30B96869BB1D}"/>
              </a:ext>
              <a:ext uri="{C183D7F6-B498-43B3-948B-1728B52AA6E4}">
                <adec:decorative xmlns:adec="http://schemas.microsoft.com/office/drawing/2017/decorative" val="1"/>
              </a:ext>
            </a:extLst>
          </p:cNvPr>
          <p:cNvSpPr>
            <a:spLocks noGrp="1"/>
          </p:cNvSpPr>
          <p:nvPr>
            <p:ph type="sldNum" sz="quarter" idx="12"/>
          </p:nvPr>
        </p:nvSpPr>
        <p:spPr/>
        <p:txBody>
          <a:bodyPr/>
          <a:lstStyle/>
          <a:p>
            <a:fld id="{48F63A3B-78C7-47BE-AE5E-E10140E04643}" type="slidenum">
              <a:rPr lang="en-US" smtClean="0"/>
              <a:pPr/>
              <a:t>117</a:t>
            </a:fld>
            <a:endParaRPr lang="en-US" dirty="0"/>
          </a:p>
        </p:txBody>
      </p:sp>
    </p:spTree>
    <p:extLst>
      <p:ext uri="{BB962C8B-B14F-4D97-AF65-F5344CB8AC3E}">
        <p14:creationId xmlns:p14="http://schemas.microsoft.com/office/powerpoint/2010/main" val="18876220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8E005-B854-E7DE-0BCC-6CDC57D48E2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B6D0975-8344-6E6D-863D-E3E985BBC338}"/>
              </a:ext>
            </a:extLst>
          </p:cNvPr>
          <p:cNvSpPr>
            <a:spLocks noGrp="1"/>
          </p:cNvSpPr>
          <p:nvPr>
            <p:ph type="title"/>
          </p:nvPr>
        </p:nvSpPr>
        <p:spPr>
          <a:xfrm>
            <a:off x="237662" y="270975"/>
            <a:ext cx="11253297" cy="1068963"/>
          </a:xfrm>
        </p:spPr>
        <p:txBody>
          <a:bodyPr/>
          <a:lstStyle/>
          <a:p>
            <a:r>
              <a:rPr lang="en-US" sz="3200" dirty="0"/>
              <a:t>CCIIO Enrollment Resolution and Reconciliation, Form 1095-A Data Reporting (ER&amp;R Contract)</a:t>
            </a:r>
          </a:p>
        </p:txBody>
      </p:sp>
      <p:sp>
        <p:nvSpPr>
          <p:cNvPr id="7" name="Content Placeholder 6">
            <a:extLst>
              <a:ext uri="{FF2B5EF4-FFF2-40B4-BE49-F238E27FC236}">
                <a16:creationId xmlns:a16="http://schemas.microsoft.com/office/drawing/2014/main" id="{F8076116-8341-AE87-516E-AC62355FDD70}"/>
              </a:ext>
            </a:extLst>
          </p:cNvPr>
          <p:cNvSpPr>
            <a:spLocks noGrp="1"/>
          </p:cNvSpPr>
          <p:nvPr>
            <p:ph sz="quarter" idx="13"/>
          </p:nvPr>
        </p:nvSpPr>
        <p:spPr>
          <a:xfrm>
            <a:off x="133247" y="1702278"/>
            <a:ext cx="11821092" cy="3325239"/>
          </a:xfrm>
        </p:spPr>
        <p:txBody>
          <a:bodyPr/>
          <a:lstStyle/>
          <a:p>
            <a:pPr marL="0" indent="0">
              <a:buNone/>
            </a:pPr>
            <a:r>
              <a:rPr lang="en-US" sz="2400" dirty="0"/>
              <a:t>This contract supports three distinct lines of mission-critical work required of the Exchanges:</a:t>
            </a:r>
          </a:p>
          <a:p>
            <a:pPr marL="457189" indent="-457189">
              <a:lnSpc>
                <a:spcPct val="100000"/>
              </a:lnSpc>
              <a:buFont typeface="+mj-lt"/>
              <a:buAutoNum type="arabicPeriod"/>
            </a:pPr>
            <a:r>
              <a:rPr lang="en-US" sz="2400" dirty="0"/>
              <a:t>Processing and solving issuer disputes</a:t>
            </a:r>
          </a:p>
          <a:p>
            <a:pPr marL="457189" indent="-457189">
              <a:lnSpc>
                <a:spcPct val="100000"/>
              </a:lnSpc>
              <a:buFont typeface="+mj-lt"/>
              <a:buAutoNum type="arabicPeriod"/>
            </a:pPr>
            <a:r>
              <a:rPr lang="en-US" sz="2400" dirty="0"/>
              <a:t>Resolving Form 1095-A consumer disputes and providing updated Form 1095-As as needed</a:t>
            </a:r>
          </a:p>
          <a:p>
            <a:pPr marL="457189" indent="-457189">
              <a:lnSpc>
                <a:spcPct val="100000"/>
              </a:lnSpc>
              <a:buFont typeface="+mj-lt"/>
              <a:buAutoNum type="arabicPeriod"/>
            </a:pPr>
            <a:r>
              <a:rPr lang="en-US" sz="2400" dirty="0"/>
              <a:t>Providing excellent customer service to resolve complex consumer enrollment and eligibility</a:t>
            </a:r>
            <a:r>
              <a:rPr lang="en-US" sz="2133" dirty="0"/>
              <a:t> </a:t>
            </a:r>
            <a:r>
              <a:rPr lang="en-US" sz="2400" dirty="0"/>
              <a:t>cases</a:t>
            </a:r>
            <a:endParaRPr lang="en-US" sz="2133" dirty="0"/>
          </a:p>
        </p:txBody>
      </p:sp>
      <p:sp>
        <p:nvSpPr>
          <p:cNvPr id="10" name="Slide Number Placeholder 9">
            <a:extLst>
              <a:ext uri="{FF2B5EF4-FFF2-40B4-BE49-F238E27FC236}">
                <a16:creationId xmlns:a16="http://schemas.microsoft.com/office/drawing/2014/main" id="{EBB234E7-E8BA-FD76-9662-61E16D1160D7}"/>
              </a:ext>
              <a:ext uri="{C183D7F6-B498-43B3-948B-1728B52AA6E4}">
                <adec:decorative xmlns:adec="http://schemas.microsoft.com/office/drawing/2017/decorative" val="1"/>
              </a:ext>
            </a:extLst>
          </p:cNvPr>
          <p:cNvSpPr>
            <a:spLocks noGrp="1"/>
          </p:cNvSpPr>
          <p:nvPr>
            <p:ph type="sldNum" sz="quarter" idx="12"/>
          </p:nvPr>
        </p:nvSpPr>
        <p:spPr/>
        <p:txBody>
          <a:bodyPr/>
          <a:lstStyle/>
          <a:p>
            <a:fld id="{48F63A3B-78C7-47BE-AE5E-E10140E04643}" type="slidenum">
              <a:rPr lang="en-US" smtClean="0"/>
              <a:pPr/>
              <a:t>118</a:t>
            </a:fld>
            <a:endParaRPr lang="en-US" dirty="0"/>
          </a:p>
        </p:txBody>
      </p:sp>
    </p:spTree>
    <p:extLst>
      <p:ext uri="{BB962C8B-B14F-4D97-AF65-F5344CB8AC3E}">
        <p14:creationId xmlns:p14="http://schemas.microsoft.com/office/powerpoint/2010/main" val="28524951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AB6CD-F5D9-A738-DF90-2A94DA4FB1C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EDBD505-92D1-9BF4-BE64-E07F60DECC18}"/>
              </a:ext>
            </a:extLst>
          </p:cNvPr>
          <p:cNvSpPr>
            <a:spLocks noGrp="1"/>
          </p:cNvSpPr>
          <p:nvPr>
            <p:ph type="title"/>
          </p:nvPr>
        </p:nvSpPr>
        <p:spPr>
          <a:xfrm>
            <a:off x="237662" y="270975"/>
            <a:ext cx="11253297" cy="1068963"/>
          </a:xfrm>
        </p:spPr>
        <p:txBody>
          <a:bodyPr/>
          <a:lstStyle/>
          <a:p>
            <a:r>
              <a:rPr lang="en-US" sz="3200" dirty="0"/>
              <a:t>CCIIO Enrollment Resolution and Reconciliation, Form 1095-A Data Reporting (ER&amp;R Contract) </a:t>
            </a:r>
            <a:r>
              <a:rPr lang="en-US" sz="3200" b="0" i="1" dirty="0"/>
              <a:t>continued</a:t>
            </a:r>
          </a:p>
        </p:txBody>
      </p:sp>
      <p:sp>
        <p:nvSpPr>
          <p:cNvPr id="7" name="Content Placeholder 6">
            <a:extLst>
              <a:ext uri="{FF2B5EF4-FFF2-40B4-BE49-F238E27FC236}">
                <a16:creationId xmlns:a16="http://schemas.microsoft.com/office/drawing/2014/main" id="{45B4EA72-176F-BB07-CAED-DAC985F1E7FC}"/>
              </a:ext>
            </a:extLst>
          </p:cNvPr>
          <p:cNvSpPr>
            <a:spLocks noGrp="1"/>
          </p:cNvSpPr>
          <p:nvPr>
            <p:ph sz="quarter" idx="13"/>
          </p:nvPr>
        </p:nvSpPr>
        <p:spPr>
          <a:xfrm>
            <a:off x="237661" y="1339938"/>
            <a:ext cx="11563275" cy="4014159"/>
          </a:xfrm>
        </p:spPr>
        <p:txBody>
          <a:bodyPr/>
          <a:lstStyle/>
          <a:p>
            <a:pPr>
              <a:spcAft>
                <a:spcPts val="2400"/>
              </a:spcAft>
            </a:pPr>
            <a:r>
              <a:rPr lang="en-US" sz="2400" dirty="0"/>
              <a:t>CMS is required to reconcile enrollment records with all participating issuers monthly, per 45 CFR 155.400(d). Through the Enrollment Resolution &amp; Reconciliation (ER&amp;R) process, issuers submit enrollment and payment disputes for research and resolution. </a:t>
            </a:r>
          </a:p>
          <a:p>
            <a:r>
              <a:rPr lang="en-US" sz="2400" dirty="0"/>
              <a:t>Additionally, section 1502(a) of the Affordable Care Act (ACA) requires the Exchange to submit an annual report to the IRS and furnish Forms 1095-A, to individuals on or before January 31 of each year. The ER&amp;R Contract supports this process through making corrections to Forms 1095-A as needed and issuing updated forms to ensure consumers can file taxes. </a:t>
            </a:r>
          </a:p>
          <a:p>
            <a:endParaRPr lang="en-US" sz="2400" dirty="0"/>
          </a:p>
          <a:p>
            <a:endParaRPr lang="en-US" sz="2400" dirty="0"/>
          </a:p>
          <a:p>
            <a:endParaRPr lang="en-US" sz="2400" dirty="0"/>
          </a:p>
          <a:p>
            <a:endParaRPr lang="en-US" sz="2400" dirty="0"/>
          </a:p>
          <a:p>
            <a:endParaRPr lang="en-US" sz="2400" dirty="0"/>
          </a:p>
        </p:txBody>
      </p:sp>
      <p:sp>
        <p:nvSpPr>
          <p:cNvPr id="10" name="Slide Number Placeholder 9">
            <a:extLst>
              <a:ext uri="{FF2B5EF4-FFF2-40B4-BE49-F238E27FC236}">
                <a16:creationId xmlns:a16="http://schemas.microsoft.com/office/drawing/2014/main" id="{2AD11E96-F39A-EB6D-B4E2-43B1B57C33BB}"/>
              </a:ext>
              <a:ext uri="{C183D7F6-B498-43B3-948B-1728B52AA6E4}">
                <adec:decorative xmlns:adec="http://schemas.microsoft.com/office/drawing/2017/decorative" val="1"/>
              </a:ext>
            </a:extLst>
          </p:cNvPr>
          <p:cNvSpPr>
            <a:spLocks noGrp="1"/>
          </p:cNvSpPr>
          <p:nvPr>
            <p:ph type="sldNum" sz="quarter" idx="12"/>
          </p:nvPr>
        </p:nvSpPr>
        <p:spPr/>
        <p:txBody>
          <a:bodyPr/>
          <a:lstStyle/>
          <a:p>
            <a:fld id="{48F63A3B-78C7-47BE-AE5E-E10140E04643}" type="slidenum">
              <a:rPr lang="en-US" smtClean="0"/>
              <a:pPr/>
              <a:t>119</a:t>
            </a:fld>
            <a:endParaRPr lang="en-US" dirty="0"/>
          </a:p>
        </p:txBody>
      </p:sp>
    </p:spTree>
    <p:extLst>
      <p:ext uri="{BB962C8B-B14F-4D97-AF65-F5344CB8AC3E}">
        <p14:creationId xmlns:p14="http://schemas.microsoft.com/office/powerpoint/2010/main" val="3651288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a:ext>
            </a:extLst>
          </a:blip>
          <a:srcRect/>
          <a:stretch>
            <a:fillRect t="-9000" b="-9000"/>
          </a:stretch>
        </a:blipFill>
        <a:effectLst/>
      </p:bgPr>
    </p:bg>
    <p:spTree>
      <p:nvGrpSpPr>
        <p:cNvPr id="1" name="">
          <a:extLst>
            <a:ext uri="{FF2B5EF4-FFF2-40B4-BE49-F238E27FC236}">
              <a16:creationId xmlns:a16="http://schemas.microsoft.com/office/drawing/2014/main" id="{84A68FCA-7F7C-86C7-8B94-3B42C785C9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4C1863-62C8-D093-BAB8-B46E30C3BBC4}"/>
              </a:ext>
            </a:extLst>
          </p:cNvPr>
          <p:cNvSpPr txBox="1">
            <a:spLocks noGrp="1"/>
          </p:cNvSpPr>
          <p:nvPr>
            <p:ph type="title" idx="4294967295"/>
          </p:nvPr>
        </p:nvSpPr>
        <p:spPr>
          <a:xfrm>
            <a:off x="930350" y="1022361"/>
            <a:ext cx="10740223"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n-ea"/>
                <a:cs typeface="+mn-cs"/>
              </a:rPr>
              <a:t>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n-ea"/>
                <a:cs typeface="+mn-cs"/>
              </a:rPr>
              <a:t>The Federal Government Spent…</a:t>
            </a:r>
          </a:p>
        </p:txBody>
      </p:sp>
      <p:sp>
        <p:nvSpPr>
          <p:cNvPr id="3" name="TextBox 2" descr="question mark">
            <a:extLst>
              <a:ext uri="{FF2B5EF4-FFF2-40B4-BE49-F238E27FC236}">
                <a16:creationId xmlns:a16="http://schemas.microsoft.com/office/drawing/2014/main" id="{3A6D2A0E-398D-4FE1-8B84-A20349130BF8}"/>
              </a:ext>
            </a:extLst>
          </p:cNvPr>
          <p:cNvSpPr txBox="1"/>
          <p:nvPr/>
        </p:nvSpPr>
        <p:spPr>
          <a:xfrm>
            <a:off x="3797798" y="2875780"/>
            <a:ext cx="500532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Aptos"/>
                <a:ea typeface="+mn-ea"/>
                <a:cs typeface="+mn-cs"/>
              </a:rPr>
              <a:t>?</a:t>
            </a:r>
          </a:p>
        </p:txBody>
      </p:sp>
      <p:sp>
        <p:nvSpPr>
          <p:cNvPr id="31" name="TextBox 30">
            <a:extLst>
              <a:ext uri="{FF2B5EF4-FFF2-40B4-BE49-F238E27FC236}">
                <a16:creationId xmlns:a16="http://schemas.microsoft.com/office/drawing/2014/main" id="{E64E2F4C-6390-7762-566A-50568374FB54}"/>
              </a:ext>
            </a:extLst>
          </p:cNvPr>
          <p:cNvSpPr txBox="1"/>
          <p:nvPr/>
        </p:nvSpPr>
        <p:spPr>
          <a:xfrm>
            <a:off x="1651387" y="4852310"/>
            <a:ext cx="10019186"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ptos Narrow"/>
                <a:ea typeface="+mn-ea"/>
                <a:cs typeface="+mn-cs"/>
              </a:rPr>
              <a:t>…in 2025 on Federal Procurement.</a:t>
            </a:r>
          </a:p>
        </p:txBody>
      </p:sp>
      <p:sp>
        <p:nvSpPr>
          <p:cNvPr id="4" name="Slide Number Placeholder 2">
            <a:extLst>
              <a:ext uri="{FF2B5EF4-FFF2-40B4-BE49-F238E27FC236}">
                <a16:creationId xmlns:a16="http://schemas.microsoft.com/office/drawing/2014/main" id="{4F14EBA5-4DCD-A4C0-1E1D-1AB3B3953E44}"/>
              </a:ext>
              <a:ext uri="{C183D7F6-B498-43B3-948B-1728B52AA6E4}">
                <adec:decorative xmlns:adec="http://schemas.microsoft.com/office/drawing/2017/decorative" val="1"/>
              </a:ext>
            </a:extLst>
          </p:cNvPr>
          <p:cNvSpPr>
            <a:spLocks noGrp="1"/>
          </p:cNvSpPr>
          <p:nvPr>
            <p:ph type="sldNum" sz="quarter" idx="10"/>
          </p:nvPr>
        </p:nvSpPr>
        <p:spPr>
          <a:xfrm>
            <a:off x="11149149" y="6514226"/>
            <a:ext cx="1042851" cy="35513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1781715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D7AD7-D31F-56B2-BFCE-104B7059AB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E25AE-9DA6-0682-7201-26BCD1A9295D}"/>
              </a:ext>
            </a:extLst>
          </p:cNvPr>
          <p:cNvSpPr>
            <a:spLocks noGrp="1"/>
          </p:cNvSpPr>
          <p:nvPr>
            <p:ph type="title"/>
          </p:nvPr>
        </p:nvSpPr>
        <p:spPr/>
        <p:txBody>
          <a:bodyPr/>
          <a:lstStyle/>
          <a:p>
            <a:r>
              <a:rPr lang="en-US" dirty="0"/>
              <a:t>Q&amp;A / Discussion</a:t>
            </a:r>
          </a:p>
        </p:txBody>
      </p:sp>
      <p:sp>
        <p:nvSpPr>
          <p:cNvPr id="3" name="Content Placeholder 2">
            <a:extLst>
              <a:ext uri="{FF2B5EF4-FFF2-40B4-BE49-F238E27FC236}">
                <a16:creationId xmlns:a16="http://schemas.microsoft.com/office/drawing/2014/main" id="{0216B54D-4088-0994-E34E-643478D4BBE5}"/>
              </a:ext>
            </a:extLst>
          </p:cNvPr>
          <p:cNvSpPr>
            <a:spLocks noGrp="1"/>
          </p:cNvSpPr>
          <p:nvPr>
            <p:ph sz="quarter" idx="13"/>
          </p:nvPr>
        </p:nvSpPr>
        <p:spPr/>
        <p:txBody>
          <a:bodyPr anchor="ctr"/>
          <a:lstStyle/>
          <a:p>
            <a:pPr marL="0" indent="0">
              <a:buNone/>
            </a:pPr>
            <a:r>
              <a:rPr lang="en-US" sz="2667" dirty="0"/>
              <a:t>We now welcome Q&amp;As from our audience, both in-person and virtual</a:t>
            </a:r>
          </a:p>
        </p:txBody>
      </p:sp>
      <p:sp>
        <p:nvSpPr>
          <p:cNvPr id="10" name="Slide Number Placeholder 9">
            <a:extLst>
              <a:ext uri="{FF2B5EF4-FFF2-40B4-BE49-F238E27FC236}">
                <a16:creationId xmlns:a16="http://schemas.microsoft.com/office/drawing/2014/main" id="{98D46A09-62DC-0217-8835-8038065EC063}"/>
              </a:ext>
              <a:ext uri="{C183D7F6-B498-43B3-948B-1728B52AA6E4}">
                <adec:decorative xmlns:adec="http://schemas.microsoft.com/office/drawing/2017/decorative" val="1"/>
              </a:ext>
            </a:extLst>
          </p:cNvPr>
          <p:cNvSpPr>
            <a:spLocks noGrp="1"/>
          </p:cNvSpPr>
          <p:nvPr>
            <p:ph type="sldNum" sz="quarter" idx="12"/>
          </p:nvPr>
        </p:nvSpPr>
        <p:spPr/>
        <p:txBody>
          <a:bodyPr/>
          <a:lstStyle/>
          <a:p>
            <a:fld id="{48F63A3B-78C7-47BE-AE5E-E10140E04643}" type="slidenum">
              <a:rPr lang="en-US" smtClean="0"/>
              <a:pPr/>
              <a:t>120</a:t>
            </a:fld>
            <a:endParaRPr lang="en-US" dirty="0"/>
          </a:p>
        </p:txBody>
      </p:sp>
    </p:spTree>
    <p:extLst>
      <p:ext uri="{BB962C8B-B14F-4D97-AF65-F5344CB8AC3E}">
        <p14:creationId xmlns:p14="http://schemas.microsoft.com/office/powerpoint/2010/main" val="18062976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7F005-BCDB-450C-F9C3-5C35C1666FB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C8AC3B4-835A-D005-B666-D465A760D2DB}"/>
              </a:ext>
            </a:extLst>
          </p:cNvPr>
          <p:cNvSpPr>
            <a:spLocks noGrp="1"/>
          </p:cNvSpPr>
          <p:nvPr>
            <p:ph type="title"/>
          </p:nvPr>
        </p:nvSpPr>
        <p:spPr>
          <a:xfrm>
            <a:off x="2922205" y="2871188"/>
            <a:ext cx="5791093" cy="2785577"/>
          </a:xfrm>
        </p:spPr>
        <p:txBody>
          <a:bodyPr/>
          <a:lstStyle/>
          <a:p>
            <a:pPr algn="ctr"/>
            <a:r>
              <a:rPr lang="en-US" sz="1800" dirty="0"/>
              <a:t>Please, take this time to scan the QR code and </a:t>
            </a:r>
            <a:r>
              <a:rPr lang="en-US" sz="2000" dirty="0"/>
              <a:t>fill out the survey.</a:t>
            </a:r>
            <a:br>
              <a:rPr lang="en-US" sz="2000" dirty="0"/>
            </a:br>
            <a:br>
              <a:rPr lang="en-US" sz="2000" dirty="0"/>
            </a:br>
            <a:r>
              <a:rPr lang="en-US" sz="2000" dirty="0"/>
              <a:t>Virtual attendees: Please use the following URL to access </a:t>
            </a:r>
            <a:r>
              <a:rPr lang="en-US" sz="2000" dirty="0" err="1"/>
              <a:t>Slido</a:t>
            </a:r>
            <a:r>
              <a:rPr lang="en-US" sz="2000" dirty="0"/>
              <a:t> to ask live Q&amp;As during the presentations (https://www.slido.com); Enter code CMS26</a:t>
            </a:r>
            <a:br>
              <a:rPr lang="en-US" dirty="0"/>
            </a:br>
            <a:br>
              <a:rPr lang="en-US" dirty="0"/>
            </a:br>
            <a:endParaRPr lang="en-US" sz="20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17E0A6EA-1967-6A8C-C89C-7FB0FE70BAB6}"/>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67" dirty="0">
                <a:solidFill>
                  <a:prstClr val="white"/>
                </a:solidFill>
              </a:rPr>
              <a:t>February 19</a:t>
            </a: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2026</a:t>
            </a:r>
          </a:p>
        </p:txBody>
      </p:sp>
      <p:sp>
        <p:nvSpPr>
          <p:cNvPr id="10" name="Slide Number Placeholder 9">
            <a:extLst>
              <a:ext uri="{FF2B5EF4-FFF2-40B4-BE49-F238E27FC236}">
                <a16:creationId xmlns:a16="http://schemas.microsoft.com/office/drawing/2014/main" id="{2D82F6F2-B1A1-45FF-6ACE-9E5BB206C4CE}"/>
              </a:ext>
            </a:extLst>
          </p:cNvPr>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Object 1">
            <a:extLst>
              <a:ext uri="{FF2B5EF4-FFF2-40B4-BE49-F238E27FC236}">
                <a16:creationId xmlns:a16="http://schemas.microsoft.com/office/drawing/2014/main" id="{B513A03D-0D4E-AEBA-39A1-C22A7E8110A6}"/>
              </a:ext>
            </a:extLst>
          </p:cNvPr>
          <p:cNvGraphicFramePr>
            <a:graphicFrameLocks noChangeAspect="1"/>
          </p:cNvGraphicFramePr>
          <p:nvPr/>
        </p:nvGraphicFramePr>
        <p:xfrm>
          <a:off x="4484039" y="77776"/>
          <a:ext cx="2667426" cy="2667426"/>
        </p:xfrm>
        <a:graphic>
          <a:graphicData uri="http://schemas.openxmlformats.org/presentationml/2006/ole">
            <mc:AlternateContent xmlns:mc="http://schemas.openxmlformats.org/markup-compatibility/2006">
              <mc:Choice xmlns:v="urn:schemas-microsoft-com:vml" Requires="v">
                <p:oleObj name="Acrobat Document" r:id="rId2" imgW="52016000" imgH="52015729" progId="Acrobat.Document.DC">
                  <p:embed/>
                </p:oleObj>
              </mc:Choice>
              <mc:Fallback>
                <p:oleObj name="Acrobat Document" r:id="rId2" imgW="52016000" imgH="52015729" progId="Acrobat.Document.DC">
                  <p:embed/>
                  <p:pic>
                    <p:nvPicPr>
                      <p:cNvPr id="2" name="Object 1">
                        <a:extLst>
                          <a:ext uri="{FF2B5EF4-FFF2-40B4-BE49-F238E27FC236}">
                            <a16:creationId xmlns:a16="http://schemas.microsoft.com/office/drawing/2014/main" id="{B513A03D-0D4E-AEBA-39A1-C22A7E8110A6}"/>
                          </a:ext>
                        </a:extLst>
                      </p:cNvPr>
                      <p:cNvPicPr/>
                      <p:nvPr/>
                    </p:nvPicPr>
                    <p:blipFill>
                      <a:blip r:embed="rId3"/>
                      <a:stretch>
                        <a:fillRect/>
                      </a:stretch>
                    </p:blipFill>
                    <p:spPr>
                      <a:xfrm>
                        <a:off x="4484039" y="77776"/>
                        <a:ext cx="2667426" cy="2667426"/>
                      </a:xfrm>
                      <a:prstGeom prst="rect">
                        <a:avLst/>
                      </a:prstGeom>
                    </p:spPr>
                  </p:pic>
                </p:oleObj>
              </mc:Fallback>
            </mc:AlternateContent>
          </a:graphicData>
        </a:graphic>
      </p:graphicFrame>
    </p:spTree>
    <p:extLst>
      <p:ext uri="{BB962C8B-B14F-4D97-AF65-F5344CB8AC3E}">
        <p14:creationId xmlns:p14="http://schemas.microsoft.com/office/powerpoint/2010/main" val="15576484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2FA6F-21E4-0815-7A15-773610CD9FB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46BA53E-E286-D775-7E4F-2B84DAA15005}"/>
              </a:ext>
            </a:extLst>
          </p:cNvPr>
          <p:cNvSpPr>
            <a:spLocks noGrp="1"/>
          </p:cNvSpPr>
          <p:nvPr>
            <p:ph type="title"/>
          </p:nvPr>
        </p:nvSpPr>
        <p:spPr>
          <a:xfrm>
            <a:off x="382878" y="87748"/>
            <a:ext cx="11390950" cy="4770579"/>
          </a:xfrm>
        </p:spPr>
        <p:txBody>
          <a:bodyPr/>
          <a:lstStyle/>
          <a:p>
            <a:pPr algn="ctr"/>
            <a:r>
              <a:rPr lang="en-US" dirty="0"/>
              <a:t>Closing Remarks</a:t>
            </a:r>
            <a:br>
              <a:rPr lang="en-US" dirty="0"/>
            </a:br>
            <a:br>
              <a:rPr lang="en-US" dirty="0"/>
            </a:br>
            <a:r>
              <a:rPr lang="en-US" sz="5400" dirty="0"/>
              <a:t>Douglas Bergevin,</a:t>
            </a:r>
            <a:br>
              <a:rPr lang="en-US" dirty="0"/>
            </a:br>
            <a:r>
              <a:rPr lang="en-US" sz="4800" dirty="0"/>
              <a:t>Acting Director and Head of Contracting Activity, Office of Acquisition and Grants Management (OAGM)</a:t>
            </a:r>
            <a:endParaRPr lang="en-US" sz="48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D3FA1D20-517C-E07D-667A-DDF0CF52C214}"/>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2924B3B4-9B6D-C6A4-FE99-BE16452D291E}"/>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122</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39934291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F8511-7CD3-86F0-E554-75588B09D8F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8C41CB6-1995-444C-DA14-CBA79FA9797B}"/>
              </a:ext>
            </a:extLst>
          </p:cNvPr>
          <p:cNvSpPr>
            <a:spLocks noGrp="1"/>
          </p:cNvSpPr>
          <p:nvPr>
            <p:ph type="title"/>
          </p:nvPr>
        </p:nvSpPr>
        <p:spPr>
          <a:xfrm>
            <a:off x="735503" y="326701"/>
            <a:ext cx="10515600" cy="4100921"/>
          </a:xfrm>
        </p:spPr>
        <p:txBody>
          <a:bodyPr/>
          <a:lstStyle/>
          <a:p>
            <a:pPr algn="ctr"/>
            <a:r>
              <a:rPr lang="en-US" dirty="0"/>
              <a:t>Thank You For Attending</a:t>
            </a:r>
            <a:br>
              <a:rPr lang="en-US" dirty="0"/>
            </a:br>
            <a:r>
              <a:rPr lang="en-US" dirty="0"/>
              <a:t> 2026 CMS Industry Forum</a:t>
            </a:r>
            <a:endParaRPr lang="en-US"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6FF2878B-3EA1-AF95-45FA-43D6C5E976C4}"/>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FA86A694-7210-41A3-A1DB-0F5825F45D19}"/>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123</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866650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a:ext>
            </a:extLst>
          </a:blip>
          <a:srcRect/>
          <a:stretch>
            <a:fillRect t="-9000" b="-9000"/>
          </a:stretch>
        </a:blipFill>
        <a:effectLst/>
      </p:bgPr>
    </p:bg>
    <p:spTree>
      <p:nvGrpSpPr>
        <p:cNvPr id="1" name="">
          <a:extLst>
            <a:ext uri="{FF2B5EF4-FFF2-40B4-BE49-F238E27FC236}">
              <a16:creationId xmlns:a16="http://schemas.microsoft.com/office/drawing/2014/main" id="{0AE0568C-3BA6-E29E-71AA-05F231191C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6CC7CF-4B6C-397D-22BE-C3348E715C2D}"/>
              </a:ext>
            </a:extLst>
          </p:cNvPr>
          <p:cNvSpPr txBox="1">
            <a:spLocks noGrp="1"/>
          </p:cNvSpPr>
          <p:nvPr>
            <p:ph type="title" idx="4294967295"/>
          </p:nvPr>
        </p:nvSpPr>
        <p:spPr>
          <a:xfrm>
            <a:off x="930350" y="1022362"/>
            <a:ext cx="8596424"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n-ea"/>
                <a:cs typeface="+mn-cs"/>
              </a:rPr>
              <a:t>The Federal Government Spent…</a:t>
            </a:r>
          </a:p>
        </p:txBody>
      </p:sp>
      <p:sp>
        <p:nvSpPr>
          <p:cNvPr id="3" name="Rectangle 2">
            <a:extLst>
              <a:ext uri="{FF2B5EF4-FFF2-40B4-BE49-F238E27FC236}">
                <a16:creationId xmlns:a16="http://schemas.microsoft.com/office/drawing/2014/main" id="{EF77290C-4CAD-8173-AC2D-CC9481724224}"/>
              </a:ext>
            </a:extLst>
          </p:cNvPr>
          <p:cNvSpPr/>
          <p:nvPr/>
        </p:nvSpPr>
        <p:spPr>
          <a:xfrm>
            <a:off x="228600" y="2403536"/>
            <a:ext cx="11734800" cy="18370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Aptos"/>
                <a:ea typeface="+mn-ea"/>
                <a:cs typeface="+mn-cs"/>
              </a:rPr>
              <a:t>$634,000,000,000</a:t>
            </a:r>
          </a:p>
        </p:txBody>
      </p:sp>
      <p:sp>
        <p:nvSpPr>
          <p:cNvPr id="31" name="TextBox 30">
            <a:extLst>
              <a:ext uri="{FF2B5EF4-FFF2-40B4-BE49-F238E27FC236}">
                <a16:creationId xmlns:a16="http://schemas.microsoft.com/office/drawing/2014/main" id="{7DD304BC-545E-6E68-EE9A-E8C1EF2F34EB}"/>
              </a:ext>
            </a:extLst>
          </p:cNvPr>
          <p:cNvSpPr txBox="1"/>
          <p:nvPr/>
        </p:nvSpPr>
        <p:spPr>
          <a:xfrm>
            <a:off x="1651387" y="4852313"/>
            <a:ext cx="10019186"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ptos Narrow"/>
                <a:ea typeface="+mn-ea"/>
                <a:cs typeface="+mn-cs"/>
              </a:rPr>
              <a:t>…in 2025 on Federal Procurement.</a:t>
            </a:r>
          </a:p>
        </p:txBody>
      </p:sp>
      <p:sp>
        <p:nvSpPr>
          <p:cNvPr id="6" name="TextBox 5">
            <a:extLst>
              <a:ext uri="{FF2B5EF4-FFF2-40B4-BE49-F238E27FC236}">
                <a16:creationId xmlns:a16="http://schemas.microsoft.com/office/drawing/2014/main" id="{02689CC5-FC89-676F-5AB0-6375264D6CDE}"/>
              </a:ext>
            </a:extLst>
          </p:cNvPr>
          <p:cNvSpPr txBox="1"/>
          <p:nvPr/>
        </p:nvSpPr>
        <p:spPr>
          <a:xfrm>
            <a:off x="769434" y="6127833"/>
            <a:ext cx="1100893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Narrow"/>
                <a:ea typeface="+mn-ea"/>
                <a:cs typeface="+mn-cs"/>
              </a:rPr>
              <a:t>Bonus points if you can guess HHS spend!</a:t>
            </a:r>
          </a:p>
        </p:txBody>
      </p:sp>
      <p:sp>
        <p:nvSpPr>
          <p:cNvPr id="4" name="Slide Number Placeholder 2">
            <a:extLst>
              <a:ext uri="{FF2B5EF4-FFF2-40B4-BE49-F238E27FC236}">
                <a16:creationId xmlns:a16="http://schemas.microsoft.com/office/drawing/2014/main" id="{33F09086-41F3-396F-4A07-F72F92D28731}"/>
              </a:ext>
              <a:ext uri="{C183D7F6-B498-43B3-948B-1728B52AA6E4}">
                <adec:decorative xmlns:adec="http://schemas.microsoft.com/office/drawing/2017/decorative" val="1"/>
              </a:ext>
            </a:extLst>
          </p:cNvPr>
          <p:cNvSpPr>
            <a:spLocks noGrp="1"/>
          </p:cNvSpPr>
          <p:nvPr>
            <p:ph type="sldNum" sz="quarter" idx="10"/>
          </p:nvPr>
        </p:nvSpPr>
        <p:spPr>
          <a:xfrm>
            <a:off x="11149149" y="6514226"/>
            <a:ext cx="1042851" cy="35513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4277848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F8659-2396-7D01-A997-905676C256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1E4ADF-D95B-E8B5-290B-8C93EE23CCC7}"/>
              </a:ext>
            </a:extLst>
          </p:cNvPr>
          <p:cNvSpPr>
            <a:spLocks noGrp="1"/>
          </p:cNvSpPr>
          <p:nvPr>
            <p:ph type="title"/>
          </p:nvPr>
        </p:nvSpPr>
        <p:spPr>
          <a:xfrm>
            <a:off x="5622224" y="1828799"/>
            <a:ext cx="5944552" cy="3061699"/>
          </a:xfrm>
        </p:spPr>
        <p:txBody>
          <a:bodyPr>
            <a:noAutofit/>
          </a:bodyPr>
          <a:lstStyle/>
          <a:p>
            <a:r>
              <a:rPr lang="en-US" noProof="0" dirty="0"/>
              <a:t>Who We Are: </a:t>
            </a:r>
            <a:br>
              <a:rPr lang="en-US" noProof="0" dirty="0"/>
            </a:br>
            <a:r>
              <a:rPr lang="en-US" sz="4000" noProof="0" dirty="0"/>
              <a:t>The Office of Acquisitions (OA)</a:t>
            </a:r>
            <a:br>
              <a:rPr lang="en-US" noProof="0" dirty="0"/>
            </a:br>
            <a:r>
              <a:rPr lang="en-US" sz="2200" noProof="0" dirty="0"/>
              <a:t>OA = Office of the HHS Senior Procurement Executive </a:t>
            </a:r>
            <a:endParaRPr lang="en-US" noProof="0" dirty="0"/>
          </a:p>
        </p:txBody>
      </p:sp>
      <p:pic>
        <p:nvPicPr>
          <p:cNvPr id="5" name="Picture Placeholder 4">
            <a:extLst>
              <a:ext uri="{FF2B5EF4-FFF2-40B4-BE49-F238E27FC236}">
                <a16:creationId xmlns:a16="http://schemas.microsoft.com/office/drawing/2014/main" id="{B46F1C44-D7AA-E0A1-BDA6-F3AA1C3BE37E}"/>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p:pic>
      <p:sp>
        <p:nvSpPr>
          <p:cNvPr id="2" name="Slide Number Placeholder 2">
            <a:extLst>
              <a:ext uri="{FF2B5EF4-FFF2-40B4-BE49-F238E27FC236}">
                <a16:creationId xmlns:a16="http://schemas.microsoft.com/office/drawing/2014/main" id="{BBF3F96F-7D2F-1EEB-C6F5-F02144BE030A}"/>
              </a:ext>
              <a:ext uri="{C183D7F6-B498-43B3-948B-1728B52AA6E4}">
                <adec:decorative xmlns:adec="http://schemas.microsoft.com/office/drawing/2017/decorative" val="1"/>
              </a:ext>
            </a:extLst>
          </p:cNvPr>
          <p:cNvSpPr txBox="1">
            <a:spLocks/>
          </p:cNvSpPr>
          <p:nvPr/>
        </p:nvSpPr>
        <p:spPr>
          <a:xfrm>
            <a:off x="11149149" y="6514226"/>
            <a:ext cx="1042851" cy="355136"/>
          </a:xfrm>
          <a:prstGeom prst="homePlate">
            <a:avLst>
              <a:gd name="adj" fmla="val 56454"/>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1771909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72133"/>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9D30731-714D-838F-9600-34314BE28A02}"/>
              </a:ext>
              <a:ext uri="{C183D7F6-B498-43B3-948B-1728B52AA6E4}">
                <adec:decorative xmlns:adec="http://schemas.microsoft.com/office/drawing/2017/decorative" val="1"/>
              </a:ext>
            </a:extLst>
          </p:cNvPr>
          <p:cNvGrpSpPr/>
          <p:nvPr/>
        </p:nvGrpSpPr>
        <p:grpSpPr>
          <a:xfrm>
            <a:off x="72983" y="-4353"/>
            <a:ext cx="12192002" cy="6862353"/>
            <a:chOff x="-2" y="-4353"/>
            <a:chExt cx="12192002" cy="6862353"/>
          </a:xfrm>
        </p:grpSpPr>
        <p:sp>
          <p:nvSpPr>
            <p:cNvPr id="9" name="TextBox 8">
              <a:extLst>
                <a:ext uri="{FF2B5EF4-FFF2-40B4-BE49-F238E27FC236}">
                  <a16:creationId xmlns:a16="http://schemas.microsoft.com/office/drawing/2014/main" id="{AD549D17-A4D0-7489-5F5D-43B547CD535E}"/>
                </a:ext>
                <a:ext uri="{C183D7F6-B498-43B3-948B-1728B52AA6E4}">
                  <adec:decorative xmlns:adec="http://schemas.microsoft.com/office/drawing/2017/decorative" val="1"/>
                </a:ext>
              </a:extLst>
            </p:cNvPr>
            <p:cNvSpPr txBox="1"/>
            <p:nvPr/>
          </p:nvSpPr>
          <p:spPr>
            <a:xfrm>
              <a:off x="2629572" y="96507"/>
              <a:ext cx="9409411" cy="523220"/>
            </a:xfrm>
            <a:prstGeom prst="rect">
              <a:avLst/>
            </a:prstGeom>
            <a:solidFill>
              <a:srgbClr val="07213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ptos"/>
                  <a:ea typeface="+mn-ea"/>
                  <a:cs typeface="+mn-cs"/>
                </a:rPr>
                <a:t>HHS OA OVERVIEW</a:t>
              </a:r>
            </a:p>
          </p:txBody>
        </p:sp>
        <p:sp>
          <p:nvSpPr>
            <p:cNvPr id="142" name="Rectangle 141">
              <a:extLst>
                <a:ext uri="{FF2B5EF4-FFF2-40B4-BE49-F238E27FC236}">
                  <a16:creationId xmlns:a16="http://schemas.microsoft.com/office/drawing/2014/main" id="{9B839B6B-6917-CB70-A70F-6D18EB31C047}"/>
                </a:ext>
                <a:ext uri="{C183D7F6-B498-43B3-948B-1728B52AA6E4}">
                  <adec:decorative xmlns:adec="http://schemas.microsoft.com/office/drawing/2017/decorative" val="1"/>
                </a:ext>
              </a:extLst>
            </p:cNvPr>
            <p:cNvSpPr/>
            <p:nvPr/>
          </p:nvSpPr>
          <p:spPr>
            <a:xfrm>
              <a:off x="2821957" y="-4353"/>
              <a:ext cx="9370043" cy="691117"/>
            </a:xfrm>
            <a:prstGeom prst="rect">
              <a:avLst/>
            </a:prstGeom>
            <a:solidFill>
              <a:srgbClr val="0721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ptos"/>
                <a:ea typeface="+mn-ea"/>
                <a:cs typeface="+mn-cs"/>
              </a:endParaRPr>
            </a:p>
          </p:txBody>
        </p:sp>
        <p:sp>
          <p:nvSpPr>
            <p:cNvPr id="45" name="Rectangle 44">
              <a:extLst>
                <a:ext uri="{FF2B5EF4-FFF2-40B4-BE49-F238E27FC236}">
                  <a16:creationId xmlns:a16="http://schemas.microsoft.com/office/drawing/2014/main" id="{EE684909-2CA0-00A8-9795-D85F27E0E38A}"/>
                </a:ext>
                <a:ext uri="{C183D7F6-B498-43B3-948B-1728B52AA6E4}">
                  <adec:decorative xmlns:adec="http://schemas.microsoft.com/office/drawing/2017/decorative" val="1"/>
                </a:ext>
              </a:extLst>
            </p:cNvPr>
            <p:cNvSpPr/>
            <p:nvPr/>
          </p:nvSpPr>
          <p:spPr>
            <a:xfrm>
              <a:off x="-2" y="363502"/>
              <a:ext cx="2918223" cy="6494498"/>
            </a:xfrm>
            <a:custGeom>
              <a:avLst/>
              <a:gdLst>
                <a:gd name="connsiteX0" fmla="*/ 0 w 1930789"/>
                <a:gd name="connsiteY0" fmla="*/ 0 h 5391770"/>
                <a:gd name="connsiteX1" fmla="*/ 1930789 w 1930789"/>
                <a:gd name="connsiteY1" fmla="*/ 0 h 5391770"/>
                <a:gd name="connsiteX2" fmla="*/ 1930789 w 1930789"/>
                <a:gd name="connsiteY2" fmla="*/ 5391770 h 5391770"/>
                <a:gd name="connsiteX3" fmla="*/ 0 w 1930789"/>
                <a:gd name="connsiteY3" fmla="*/ 5391770 h 5391770"/>
                <a:gd name="connsiteX4" fmla="*/ 0 w 1930789"/>
                <a:gd name="connsiteY4" fmla="*/ 0 h 5391770"/>
                <a:gd name="connsiteX0" fmla="*/ 24713 w 1930789"/>
                <a:gd name="connsiteY0" fmla="*/ 1062681 h 5391770"/>
                <a:gd name="connsiteX1" fmla="*/ 1930789 w 1930789"/>
                <a:gd name="connsiteY1" fmla="*/ 0 h 5391770"/>
                <a:gd name="connsiteX2" fmla="*/ 1930789 w 1930789"/>
                <a:gd name="connsiteY2" fmla="*/ 5391770 h 5391770"/>
                <a:gd name="connsiteX3" fmla="*/ 0 w 1930789"/>
                <a:gd name="connsiteY3" fmla="*/ 5391770 h 5391770"/>
                <a:gd name="connsiteX4" fmla="*/ 24713 w 1930789"/>
                <a:gd name="connsiteY4" fmla="*/ 1062681 h 5391770"/>
                <a:gd name="connsiteX0" fmla="*/ 24713 w 1930789"/>
                <a:gd name="connsiteY0" fmla="*/ 1495168 h 5824257"/>
                <a:gd name="connsiteX1" fmla="*/ 1906076 w 1930789"/>
                <a:gd name="connsiteY1" fmla="*/ 0 h 5824257"/>
                <a:gd name="connsiteX2" fmla="*/ 1930789 w 1930789"/>
                <a:gd name="connsiteY2" fmla="*/ 5824257 h 5824257"/>
                <a:gd name="connsiteX3" fmla="*/ 0 w 1930789"/>
                <a:gd name="connsiteY3" fmla="*/ 5824257 h 5824257"/>
                <a:gd name="connsiteX4" fmla="*/ 24713 w 1930789"/>
                <a:gd name="connsiteY4" fmla="*/ 1495168 h 5824257"/>
                <a:gd name="connsiteX0" fmla="*/ 0 w 1930789"/>
                <a:gd name="connsiteY0" fmla="*/ 1458097 h 5824257"/>
                <a:gd name="connsiteX1" fmla="*/ 1906076 w 1930789"/>
                <a:gd name="connsiteY1" fmla="*/ 0 h 5824257"/>
                <a:gd name="connsiteX2" fmla="*/ 1930789 w 1930789"/>
                <a:gd name="connsiteY2" fmla="*/ 5824257 h 5824257"/>
                <a:gd name="connsiteX3" fmla="*/ 0 w 1930789"/>
                <a:gd name="connsiteY3" fmla="*/ 5824257 h 5824257"/>
                <a:gd name="connsiteX4" fmla="*/ 0 w 1930789"/>
                <a:gd name="connsiteY4" fmla="*/ 1458097 h 5824257"/>
                <a:gd name="connsiteX0" fmla="*/ 0 w 1943146"/>
                <a:gd name="connsiteY0" fmla="*/ 1371600 h 5824257"/>
                <a:gd name="connsiteX1" fmla="*/ 1918433 w 1943146"/>
                <a:gd name="connsiteY1" fmla="*/ 0 h 5824257"/>
                <a:gd name="connsiteX2" fmla="*/ 1943146 w 1943146"/>
                <a:gd name="connsiteY2" fmla="*/ 5824257 h 5824257"/>
                <a:gd name="connsiteX3" fmla="*/ 12357 w 1943146"/>
                <a:gd name="connsiteY3" fmla="*/ 5824257 h 5824257"/>
                <a:gd name="connsiteX4" fmla="*/ 0 w 1943146"/>
                <a:gd name="connsiteY4" fmla="*/ 1371600 h 5824257"/>
                <a:gd name="connsiteX0" fmla="*/ 0 w 1943146"/>
                <a:gd name="connsiteY0" fmla="*/ 1399729 h 5852386"/>
                <a:gd name="connsiteX1" fmla="*/ 1904489 w 1943146"/>
                <a:gd name="connsiteY1" fmla="*/ 0 h 5852386"/>
                <a:gd name="connsiteX2" fmla="*/ 1943146 w 1943146"/>
                <a:gd name="connsiteY2" fmla="*/ 5852386 h 5852386"/>
                <a:gd name="connsiteX3" fmla="*/ 12357 w 1943146"/>
                <a:gd name="connsiteY3" fmla="*/ 5852386 h 5852386"/>
                <a:gd name="connsiteX4" fmla="*/ 0 w 1943146"/>
                <a:gd name="connsiteY4" fmla="*/ 1399729 h 5852386"/>
                <a:gd name="connsiteX0" fmla="*/ 0 w 1943146"/>
                <a:gd name="connsiteY0" fmla="*/ 2140248 h 6592905"/>
                <a:gd name="connsiteX1" fmla="*/ 1904489 w 1943146"/>
                <a:gd name="connsiteY1" fmla="*/ 0 h 6592905"/>
                <a:gd name="connsiteX2" fmla="*/ 1943146 w 1943146"/>
                <a:gd name="connsiteY2" fmla="*/ 6592905 h 6592905"/>
                <a:gd name="connsiteX3" fmla="*/ 12357 w 1943146"/>
                <a:gd name="connsiteY3" fmla="*/ 6592905 h 6592905"/>
                <a:gd name="connsiteX4" fmla="*/ 0 w 1943146"/>
                <a:gd name="connsiteY4" fmla="*/ 2140248 h 6592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46" h="6592905">
                  <a:moveTo>
                    <a:pt x="0" y="2140248"/>
                  </a:moveTo>
                  <a:lnTo>
                    <a:pt x="1904489" y="0"/>
                  </a:lnTo>
                  <a:lnTo>
                    <a:pt x="1943146" y="6592905"/>
                  </a:lnTo>
                  <a:lnTo>
                    <a:pt x="12357" y="6592905"/>
                  </a:lnTo>
                  <a:lnTo>
                    <a:pt x="0" y="2140248"/>
                  </a:lnTo>
                  <a:close/>
                </a:path>
              </a:pathLst>
            </a:custGeom>
            <a:solidFill>
              <a:srgbClr val="0721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grpSp>
      <p:grpSp>
        <p:nvGrpSpPr>
          <p:cNvPr id="12" name="Group 11">
            <a:extLst>
              <a:ext uri="{FF2B5EF4-FFF2-40B4-BE49-F238E27FC236}">
                <a16:creationId xmlns:a16="http://schemas.microsoft.com/office/drawing/2014/main" id="{A8EFE92E-3D6F-5B98-7C94-8D04AFF53C41}"/>
              </a:ext>
              <a:ext uri="{C183D7F6-B498-43B3-948B-1728B52AA6E4}">
                <adec:decorative xmlns:adec="http://schemas.microsoft.com/office/drawing/2017/decorative" val="1"/>
              </a:ext>
            </a:extLst>
          </p:cNvPr>
          <p:cNvGrpSpPr/>
          <p:nvPr/>
        </p:nvGrpSpPr>
        <p:grpSpPr>
          <a:xfrm>
            <a:off x="-2" y="-25391"/>
            <a:ext cx="3359890" cy="2513410"/>
            <a:chOff x="-2" y="-25391"/>
            <a:chExt cx="3359890" cy="2513410"/>
          </a:xfrm>
        </p:grpSpPr>
        <p:sp>
          <p:nvSpPr>
            <p:cNvPr id="127" name="Freeform: Shape 126">
              <a:extLst>
                <a:ext uri="{FF2B5EF4-FFF2-40B4-BE49-F238E27FC236}">
                  <a16:creationId xmlns:a16="http://schemas.microsoft.com/office/drawing/2014/main" id="{7F7ADAC8-4AE2-CC53-CF6C-FA330CFE9978}"/>
                </a:ext>
                <a:ext uri="{C183D7F6-B498-43B3-948B-1728B52AA6E4}">
                  <adec:decorative xmlns:adec="http://schemas.microsoft.com/office/drawing/2017/decorative" val="1"/>
                </a:ext>
              </a:extLst>
            </p:cNvPr>
            <p:cNvSpPr/>
            <p:nvPr/>
          </p:nvSpPr>
          <p:spPr>
            <a:xfrm>
              <a:off x="-2" y="-25391"/>
              <a:ext cx="3133911" cy="2386137"/>
            </a:xfrm>
            <a:custGeom>
              <a:avLst/>
              <a:gdLst>
                <a:gd name="connsiteX0" fmla="*/ 1 w 3133911"/>
                <a:gd name="connsiteY0" fmla="*/ 85 h 2386137"/>
                <a:gd name="connsiteX1" fmla="*/ 1 w 3133911"/>
                <a:gd name="connsiteY1" fmla="*/ 691203 h 2386137"/>
                <a:gd name="connsiteX2" fmla="*/ 1010004 w 3133911"/>
                <a:gd name="connsiteY2" fmla="*/ 85 h 2386137"/>
                <a:gd name="connsiteX3" fmla="*/ 0 w 3133911"/>
                <a:gd name="connsiteY3" fmla="*/ 0 h 2386137"/>
                <a:gd name="connsiteX4" fmla="*/ 3133911 w 3133911"/>
                <a:gd name="connsiteY4" fmla="*/ 0 h 2386137"/>
                <a:gd name="connsiteX5" fmla="*/ 3133911 w 3133911"/>
                <a:gd name="connsiteY5" fmla="*/ 165648 h 2386137"/>
                <a:gd name="connsiteX6" fmla="*/ 130760 w 3133911"/>
                <a:gd name="connsiteY6" fmla="*/ 2386137 h 2386137"/>
                <a:gd name="connsiteX7" fmla="*/ 0 w 3133911"/>
                <a:gd name="connsiteY7" fmla="*/ 2386137 h 238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3911" h="2386137">
                  <a:moveTo>
                    <a:pt x="1" y="85"/>
                  </a:moveTo>
                  <a:lnTo>
                    <a:pt x="1" y="691203"/>
                  </a:lnTo>
                  <a:lnTo>
                    <a:pt x="1010004" y="85"/>
                  </a:lnTo>
                  <a:close/>
                  <a:moveTo>
                    <a:pt x="0" y="0"/>
                  </a:moveTo>
                  <a:lnTo>
                    <a:pt x="3133911" y="0"/>
                  </a:lnTo>
                  <a:lnTo>
                    <a:pt x="3133911" y="165648"/>
                  </a:lnTo>
                  <a:lnTo>
                    <a:pt x="130760" y="2386137"/>
                  </a:lnTo>
                  <a:lnTo>
                    <a:pt x="0" y="2386137"/>
                  </a:lnTo>
                  <a:close/>
                </a:path>
              </a:pathLst>
            </a:cu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6" name="Diagonal Stripe 5">
              <a:extLst>
                <a:ext uri="{FF2B5EF4-FFF2-40B4-BE49-F238E27FC236}">
                  <a16:creationId xmlns:a16="http://schemas.microsoft.com/office/drawing/2014/main" id="{2A70276C-DB1E-6573-33BD-346978184726}"/>
                </a:ext>
                <a:ext uri="{C183D7F6-B498-43B3-948B-1728B52AA6E4}">
                  <adec:decorative xmlns:adec="http://schemas.microsoft.com/office/drawing/2017/decorative" val="1"/>
                </a:ext>
              </a:extLst>
            </p:cNvPr>
            <p:cNvSpPr/>
            <p:nvPr/>
          </p:nvSpPr>
          <p:spPr>
            <a:xfrm>
              <a:off x="0" y="0"/>
              <a:ext cx="3359888" cy="2488019"/>
            </a:xfrm>
            <a:prstGeom prst="diagStripe">
              <a:avLst>
                <a:gd name="adj" fmla="val 9273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a:ea typeface="+mn-ea"/>
                <a:cs typeface="+mn-cs"/>
              </a:endParaRPr>
            </a:p>
          </p:txBody>
        </p:sp>
        <p:sp>
          <p:nvSpPr>
            <p:cNvPr id="7" name="Diagonal Stripe 6">
              <a:extLst>
                <a:ext uri="{FF2B5EF4-FFF2-40B4-BE49-F238E27FC236}">
                  <a16:creationId xmlns:a16="http://schemas.microsoft.com/office/drawing/2014/main" id="{3FFE9C3F-ECFB-5B3F-848B-47301E72A50C}"/>
                </a:ext>
                <a:ext uri="{C183D7F6-B498-43B3-948B-1728B52AA6E4}">
                  <adec:decorative xmlns:adec="http://schemas.microsoft.com/office/drawing/2017/decorative" val="1"/>
                </a:ext>
              </a:extLst>
            </p:cNvPr>
            <p:cNvSpPr/>
            <p:nvPr/>
          </p:nvSpPr>
          <p:spPr>
            <a:xfrm>
              <a:off x="-1" y="-1"/>
              <a:ext cx="1013637" cy="691117"/>
            </a:xfrm>
            <a:prstGeom prst="diagStripe">
              <a:avLst>
                <a:gd name="adj" fmla="val 9273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a:ea typeface="+mn-ea"/>
                <a:cs typeface="+mn-cs"/>
              </a:endParaRPr>
            </a:p>
          </p:txBody>
        </p:sp>
      </p:grpSp>
      <p:sp>
        <p:nvSpPr>
          <p:cNvPr id="2" name="Title 1">
            <a:extLst>
              <a:ext uri="{FF2B5EF4-FFF2-40B4-BE49-F238E27FC236}">
                <a16:creationId xmlns:a16="http://schemas.microsoft.com/office/drawing/2014/main" id="{C2F51848-68AF-3F83-A357-08B190A3FA3E}"/>
              </a:ext>
            </a:extLst>
          </p:cNvPr>
          <p:cNvSpPr txBox="1">
            <a:spLocks noGrp="1"/>
          </p:cNvSpPr>
          <p:nvPr>
            <p:ph type="title" idx="4294967295"/>
          </p:nvPr>
        </p:nvSpPr>
        <p:spPr>
          <a:xfrm>
            <a:off x="2781973" y="56404"/>
            <a:ext cx="8042046"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ptos"/>
                <a:ea typeface="+mn-ea"/>
                <a:cs typeface="+mn-cs"/>
              </a:rPr>
              <a:t>Overview of OA</a:t>
            </a:r>
          </a:p>
        </p:txBody>
      </p:sp>
      <p:grpSp>
        <p:nvGrpSpPr>
          <p:cNvPr id="4" name="Group 3">
            <a:extLst>
              <a:ext uri="{FF2B5EF4-FFF2-40B4-BE49-F238E27FC236}">
                <a16:creationId xmlns:a16="http://schemas.microsoft.com/office/drawing/2014/main" id="{D8E31967-B054-5657-86E6-B734439D7454}"/>
              </a:ext>
              <a:ext uri="{C183D7F6-B498-43B3-948B-1728B52AA6E4}">
                <adec:decorative xmlns:adec="http://schemas.microsoft.com/office/drawing/2017/decorative" val="1"/>
              </a:ext>
            </a:extLst>
          </p:cNvPr>
          <p:cNvGrpSpPr/>
          <p:nvPr/>
        </p:nvGrpSpPr>
        <p:grpSpPr>
          <a:xfrm>
            <a:off x="10810543" y="58076"/>
            <a:ext cx="1308474" cy="539271"/>
            <a:chOff x="8528896" y="204996"/>
            <a:chExt cx="1308474" cy="539271"/>
          </a:xfrm>
        </p:grpSpPr>
        <p:pic>
          <p:nvPicPr>
            <p:cNvPr id="10" name="Picture 9">
              <a:extLst>
                <a:ext uri="{FF2B5EF4-FFF2-40B4-BE49-F238E27FC236}">
                  <a16:creationId xmlns:a16="http://schemas.microsoft.com/office/drawing/2014/main" id="{18206FF8-DB3D-E5CB-BA92-FF33C95FE1D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188562" y="204996"/>
              <a:ext cx="648808" cy="539271"/>
            </a:xfrm>
            <a:prstGeom prst="rect">
              <a:avLst/>
            </a:prstGeom>
          </p:spPr>
        </p:pic>
        <p:pic>
          <p:nvPicPr>
            <p:cNvPr id="11" name="Picture 2">
              <a:extLst>
                <a:ext uri="{FF2B5EF4-FFF2-40B4-BE49-F238E27FC236}">
                  <a16:creationId xmlns:a16="http://schemas.microsoft.com/office/drawing/2014/main" id="{94838113-8809-9E7B-762D-1AE10883BDE0}"/>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p:blipFill>
          <p:spPr bwMode="auto">
            <a:xfrm>
              <a:off x="8528896" y="234057"/>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90F16CE5-6F7F-E3ED-96F7-C47F74437ADF}"/>
                </a:ext>
              </a:extLst>
            </p:cNvPr>
            <p:cNvCxnSpPr/>
            <p:nvPr userDrawn="1"/>
          </p:nvCxnSpPr>
          <p:spPr>
            <a:xfrm>
              <a:off x="9135292" y="251917"/>
              <a:ext cx="0" cy="445429"/>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5" name="Rectangle 4">
            <a:extLst>
              <a:ext uri="{FF2B5EF4-FFF2-40B4-BE49-F238E27FC236}">
                <a16:creationId xmlns:a16="http://schemas.microsoft.com/office/drawing/2014/main" id="{FA4F2BB6-1868-5FFD-8608-7E0FCA808817}"/>
              </a:ext>
            </a:extLst>
          </p:cNvPr>
          <p:cNvSpPr/>
          <p:nvPr/>
        </p:nvSpPr>
        <p:spPr>
          <a:xfrm>
            <a:off x="123755" y="2302832"/>
            <a:ext cx="3452794" cy="351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a:ea typeface="+mn-ea"/>
                <a:cs typeface="+mn-cs"/>
              </a:rPr>
              <a:t>OA MANAGES AND OVERSEES</a:t>
            </a:r>
          </a:p>
        </p:txBody>
      </p:sp>
      <p:grpSp>
        <p:nvGrpSpPr>
          <p:cNvPr id="21" name="Group 20">
            <a:extLst>
              <a:ext uri="{FF2B5EF4-FFF2-40B4-BE49-F238E27FC236}">
                <a16:creationId xmlns:a16="http://schemas.microsoft.com/office/drawing/2014/main" id="{6D851C22-3E1F-45E4-7886-08EC1A96FBBB}"/>
              </a:ext>
              <a:ext uri="{C183D7F6-B498-43B3-948B-1728B52AA6E4}">
                <adec:decorative xmlns:adec="http://schemas.microsoft.com/office/drawing/2017/decorative" val="1"/>
              </a:ext>
            </a:extLst>
          </p:cNvPr>
          <p:cNvGrpSpPr/>
          <p:nvPr/>
        </p:nvGrpSpPr>
        <p:grpSpPr>
          <a:xfrm>
            <a:off x="106481" y="2700796"/>
            <a:ext cx="310896" cy="4071479"/>
            <a:chOff x="106481" y="2700796"/>
            <a:chExt cx="310896" cy="4071479"/>
          </a:xfrm>
        </p:grpSpPr>
        <p:cxnSp>
          <p:nvCxnSpPr>
            <p:cNvPr id="139" name="Straight Arrow Connector 138">
              <a:extLst>
                <a:ext uri="{FF2B5EF4-FFF2-40B4-BE49-F238E27FC236}">
                  <a16:creationId xmlns:a16="http://schemas.microsoft.com/office/drawing/2014/main" id="{38F668F8-3C44-CE95-5FA1-1814DA74387D}"/>
                </a:ext>
                <a:ext uri="{C183D7F6-B498-43B3-948B-1728B52AA6E4}">
                  <adec:decorative xmlns:adec="http://schemas.microsoft.com/office/drawing/2017/decorative" val="1"/>
                </a:ext>
              </a:extLst>
            </p:cNvPr>
            <p:cNvCxnSpPr/>
            <p:nvPr/>
          </p:nvCxnSpPr>
          <p:spPr>
            <a:xfrm>
              <a:off x="261929" y="2700796"/>
              <a:ext cx="0" cy="4071479"/>
            </a:xfrm>
            <a:prstGeom prst="straightConnector1">
              <a:avLst/>
            </a:prstGeom>
            <a:ln w="25400" cap="rnd">
              <a:solidFill>
                <a:schemeClr val="bg1"/>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7693422-06E7-F7AC-6F7C-411EF46AFA00}"/>
                </a:ext>
                <a:ext uri="{C183D7F6-B498-43B3-948B-1728B52AA6E4}">
                  <adec:decorative xmlns:adec="http://schemas.microsoft.com/office/drawing/2017/decorative" val="1"/>
                </a:ext>
              </a:extLst>
            </p:cNvPr>
            <p:cNvGrpSpPr/>
            <p:nvPr/>
          </p:nvGrpSpPr>
          <p:grpSpPr>
            <a:xfrm>
              <a:off x="106481" y="2757218"/>
              <a:ext cx="310896" cy="310896"/>
              <a:chOff x="106481" y="2757218"/>
              <a:chExt cx="310896" cy="310896"/>
            </a:xfrm>
          </p:grpSpPr>
          <p:sp>
            <p:nvSpPr>
              <p:cNvPr id="20" name="Oval 19">
                <a:extLst>
                  <a:ext uri="{FF2B5EF4-FFF2-40B4-BE49-F238E27FC236}">
                    <a16:creationId xmlns:a16="http://schemas.microsoft.com/office/drawing/2014/main" id="{DEAA5CEE-E258-E64A-0DFF-36EDE9578E31}"/>
                  </a:ext>
                  <a:ext uri="{C183D7F6-B498-43B3-948B-1728B52AA6E4}">
                    <adec:decorative xmlns:adec="http://schemas.microsoft.com/office/drawing/2017/decorative" val="1"/>
                  </a:ext>
                </a:extLst>
              </p:cNvPr>
              <p:cNvSpPr/>
              <p:nvPr/>
            </p:nvSpPr>
            <p:spPr>
              <a:xfrm>
                <a:off x="106481" y="2757218"/>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35" name="Graphic 1076">
                <a:extLst>
                  <a:ext uri="{FF2B5EF4-FFF2-40B4-BE49-F238E27FC236}">
                    <a16:creationId xmlns:a16="http://schemas.microsoft.com/office/drawing/2014/main" id="{B4B6C0A3-8E37-0EB6-4D43-54CD47DF14D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35260" y="2775404"/>
                <a:ext cx="253339" cy="253339"/>
              </a:xfrm>
              <a:prstGeom prst="rect">
                <a:avLst/>
              </a:prstGeom>
            </p:spPr>
          </p:pic>
        </p:grpSp>
        <p:sp>
          <p:nvSpPr>
            <p:cNvPr id="110" name="Oval 109">
              <a:extLst>
                <a:ext uri="{FF2B5EF4-FFF2-40B4-BE49-F238E27FC236}">
                  <a16:creationId xmlns:a16="http://schemas.microsoft.com/office/drawing/2014/main" id="{2402C472-EDE8-3779-6508-044344F36EC0}"/>
                </a:ext>
                <a:ext uri="{C183D7F6-B498-43B3-948B-1728B52AA6E4}">
                  <adec:decorative xmlns:adec="http://schemas.microsoft.com/office/drawing/2017/decorative" val="1"/>
                </a:ext>
              </a:extLst>
            </p:cNvPr>
            <p:cNvSpPr/>
            <p:nvPr/>
          </p:nvSpPr>
          <p:spPr>
            <a:xfrm>
              <a:off x="106481" y="5424999"/>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36" name="Graphic 46" descr="Lightbulb and gear with solid fill">
              <a:extLst>
                <a:ext uri="{FF2B5EF4-FFF2-40B4-BE49-F238E27FC236}">
                  <a16:creationId xmlns:a16="http://schemas.microsoft.com/office/drawing/2014/main" id="{94572A17-36AA-F179-7759-3FC0E3E396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36020" y="5449453"/>
              <a:ext cx="251818" cy="251818"/>
            </a:xfrm>
            <a:prstGeom prst="rect">
              <a:avLst/>
            </a:prstGeom>
          </p:spPr>
        </p:pic>
        <p:sp>
          <p:nvSpPr>
            <p:cNvPr id="120" name="Oval 119">
              <a:extLst>
                <a:ext uri="{FF2B5EF4-FFF2-40B4-BE49-F238E27FC236}">
                  <a16:creationId xmlns:a16="http://schemas.microsoft.com/office/drawing/2014/main" id="{C63537DE-3145-8A93-E557-673D1DB71A74}"/>
                </a:ext>
                <a:ext uri="{C183D7F6-B498-43B3-948B-1728B52AA6E4}">
                  <adec:decorative xmlns:adec="http://schemas.microsoft.com/office/drawing/2017/decorative" val="1"/>
                </a:ext>
              </a:extLst>
            </p:cNvPr>
            <p:cNvSpPr/>
            <p:nvPr/>
          </p:nvSpPr>
          <p:spPr>
            <a:xfrm>
              <a:off x="106481" y="3201202"/>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41" name="Graphic 1077" descr="Users with solid fill">
              <a:extLst>
                <a:ext uri="{FF2B5EF4-FFF2-40B4-BE49-F238E27FC236}">
                  <a16:creationId xmlns:a16="http://schemas.microsoft.com/office/drawing/2014/main" id="{F9FFB2A3-277C-C593-5208-3ECF5CD118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38089" y="3231642"/>
              <a:ext cx="247680" cy="247680"/>
            </a:xfrm>
            <a:prstGeom prst="rect">
              <a:avLst/>
            </a:prstGeom>
          </p:spPr>
        </p:pic>
        <p:sp>
          <p:nvSpPr>
            <p:cNvPr id="118" name="Oval 117">
              <a:extLst>
                <a:ext uri="{FF2B5EF4-FFF2-40B4-BE49-F238E27FC236}">
                  <a16:creationId xmlns:a16="http://schemas.microsoft.com/office/drawing/2014/main" id="{B32B48A4-CE56-8843-77DD-A886218A8034}"/>
                </a:ext>
                <a:ext uri="{C183D7F6-B498-43B3-948B-1728B52AA6E4}">
                  <adec:decorative xmlns:adec="http://schemas.microsoft.com/office/drawing/2017/decorative" val="1"/>
                </a:ext>
              </a:extLst>
            </p:cNvPr>
            <p:cNvSpPr/>
            <p:nvPr/>
          </p:nvSpPr>
          <p:spPr>
            <a:xfrm>
              <a:off x="106481" y="3642007"/>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46" name="Graphic 1078" descr="Handshake with solid fill">
              <a:extLst>
                <a:ext uri="{FF2B5EF4-FFF2-40B4-BE49-F238E27FC236}">
                  <a16:creationId xmlns:a16="http://schemas.microsoft.com/office/drawing/2014/main" id="{469C1796-D6FA-09F6-A065-0AEF4E090D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136512" y="3674607"/>
              <a:ext cx="250835" cy="250835"/>
            </a:xfrm>
            <a:prstGeom prst="rect">
              <a:avLst/>
            </a:prstGeom>
          </p:spPr>
        </p:pic>
        <p:sp>
          <p:nvSpPr>
            <p:cNvPr id="116" name="Oval 115">
              <a:extLst>
                <a:ext uri="{FF2B5EF4-FFF2-40B4-BE49-F238E27FC236}">
                  <a16:creationId xmlns:a16="http://schemas.microsoft.com/office/drawing/2014/main" id="{D19A7C18-26F0-0B05-96F9-4F9644C36DA4}"/>
                </a:ext>
                <a:ext uri="{C183D7F6-B498-43B3-948B-1728B52AA6E4}">
                  <adec:decorative xmlns:adec="http://schemas.microsoft.com/office/drawing/2017/decorative" val="1"/>
                </a:ext>
              </a:extLst>
            </p:cNvPr>
            <p:cNvSpPr/>
            <p:nvPr/>
          </p:nvSpPr>
          <p:spPr>
            <a:xfrm>
              <a:off x="106481" y="4090751"/>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47" name="Graphic 1079" descr="Gavel with solid fill">
              <a:extLst>
                <a:ext uri="{FF2B5EF4-FFF2-40B4-BE49-F238E27FC236}">
                  <a16:creationId xmlns:a16="http://schemas.microsoft.com/office/drawing/2014/main" id="{439BBE8A-2584-DA65-8FAA-F4BF9C468A9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136968" y="4119797"/>
              <a:ext cx="249923" cy="249923"/>
            </a:xfrm>
            <a:prstGeom prst="rect">
              <a:avLst/>
            </a:prstGeom>
          </p:spPr>
        </p:pic>
        <p:sp>
          <p:nvSpPr>
            <p:cNvPr id="114" name="Oval 113">
              <a:extLst>
                <a:ext uri="{FF2B5EF4-FFF2-40B4-BE49-F238E27FC236}">
                  <a16:creationId xmlns:a16="http://schemas.microsoft.com/office/drawing/2014/main" id="{6AAD5A17-C5A9-5B80-6533-E9A0D8658E8E}"/>
                </a:ext>
                <a:ext uri="{C183D7F6-B498-43B3-948B-1728B52AA6E4}">
                  <adec:decorative xmlns:adec="http://schemas.microsoft.com/office/drawing/2017/decorative" val="1"/>
                </a:ext>
              </a:extLst>
            </p:cNvPr>
            <p:cNvSpPr/>
            <p:nvPr/>
          </p:nvSpPr>
          <p:spPr>
            <a:xfrm>
              <a:off x="106481" y="4538808"/>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97" name="Graphic 1080" descr="Eye with solid fill">
              <a:extLst>
                <a:ext uri="{FF2B5EF4-FFF2-40B4-BE49-F238E27FC236}">
                  <a16:creationId xmlns:a16="http://schemas.microsoft.com/office/drawing/2014/main" id="{811FBB9A-DACA-C3F1-0C9B-DFBEE20949C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flipH="1">
              <a:off x="144148" y="4581928"/>
              <a:ext cx="235562" cy="235562"/>
            </a:xfrm>
            <a:prstGeom prst="rect">
              <a:avLst/>
            </a:prstGeom>
          </p:spPr>
        </p:pic>
        <p:sp>
          <p:nvSpPr>
            <p:cNvPr id="112" name="Oval 111">
              <a:extLst>
                <a:ext uri="{FF2B5EF4-FFF2-40B4-BE49-F238E27FC236}">
                  <a16:creationId xmlns:a16="http://schemas.microsoft.com/office/drawing/2014/main" id="{1EC59F6D-7CF8-9736-90E0-8D3BD0DECC8C}"/>
                </a:ext>
                <a:ext uri="{C183D7F6-B498-43B3-948B-1728B52AA6E4}">
                  <adec:decorative xmlns:adec="http://schemas.microsoft.com/office/drawing/2017/decorative" val="1"/>
                </a:ext>
              </a:extLst>
            </p:cNvPr>
            <p:cNvSpPr/>
            <p:nvPr/>
          </p:nvSpPr>
          <p:spPr>
            <a:xfrm>
              <a:off x="106481" y="4984194"/>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98" name="Graphic 1081" descr="Network diagram with solid fill">
              <a:extLst>
                <a:ext uri="{FF2B5EF4-FFF2-40B4-BE49-F238E27FC236}">
                  <a16:creationId xmlns:a16="http://schemas.microsoft.com/office/drawing/2014/main" id="{16011FDE-DF90-8E0F-1710-8603B8373EE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flipH="1">
              <a:off x="153614" y="5038979"/>
              <a:ext cx="216630" cy="216630"/>
            </a:xfrm>
            <a:prstGeom prst="rect">
              <a:avLst/>
            </a:prstGeom>
          </p:spPr>
        </p:pic>
        <p:sp>
          <p:nvSpPr>
            <p:cNvPr id="108" name="Oval 107">
              <a:extLst>
                <a:ext uri="{FF2B5EF4-FFF2-40B4-BE49-F238E27FC236}">
                  <a16:creationId xmlns:a16="http://schemas.microsoft.com/office/drawing/2014/main" id="{244790FE-41E3-2A62-1A07-A2C8E331E285}"/>
                </a:ext>
                <a:ext uri="{C183D7F6-B498-43B3-948B-1728B52AA6E4}">
                  <adec:decorative xmlns:adec="http://schemas.microsoft.com/office/drawing/2017/decorative" val="1"/>
                </a:ext>
              </a:extLst>
            </p:cNvPr>
            <p:cNvSpPr/>
            <p:nvPr/>
          </p:nvSpPr>
          <p:spPr>
            <a:xfrm>
              <a:off x="106481" y="5875145"/>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106" name="Graphic 1082" descr="Open hand with solid fill">
              <a:extLst>
                <a:ext uri="{FF2B5EF4-FFF2-40B4-BE49-F238E27FC236}">
                  <a16:creationId xmlns:a16="http://schemas.microsoft.com/office/drawing/2014/main" id="{2D723F32-4ED8-114A-C0D8-5427E8F534D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flipH="1">
              <a:off x="157382" y="5930821"/>
              <a:ext cx="209095" cy="228393"/>
            </a:xfrm>
            <a:prstGeom prst="rect">
              <a:avLst/>
            </a:prstGeom>
          </p:spPr>
        </p:pic>
        <p:sp>
          <p:nvSpPr>
            <p:cNvPr id="104" name="Oval 103">
              <a:extLst>
                <a:ext uri="{FF2B5EF4-FFF2-40B4-BE49-F238E27FC236}">
                  <a16:creationId xmlns:a16="http://schemas.microsoft.com/office/drawing/2014/main" id="{AA073848-A8A7-E321-0852-711F55C48E12}"/>
                </a:ext>
                <a:ext uri="{C183D7F6-B498-43B3-948B-1728B52AA6E4}">
                  <adec:decorative xmlns:adec="http://schemas.microsoft.com/office/drawing/2017/decorative" val="1"/>
                </a:ext>
              </a:extLst>
            </p:cNvPr>
            <p:cNvSpPr/>
            <p:nvPr/>
          </p:nvSpPr>
          <p:spPr>
            <a:xfrm>
              <a:off x="106481" y="6324599"/>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102" name="Graphic 50" descr="Briefcase with solid fill">
              <a:extLst>
                <a:ext uri="{FF2B5EF4-FFF2-40B4-BE49-F238E27FC236}">
                  <a16:creationId xmlns:a16="http://schemas.microsoft.com/office/drawing/2014/main" id="{FD6EE480-3B65-8943-67D6-FBC1275CB5F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flipH="1">
              <a:off x="157382" y="6371131"/>
              <a:ext cx="209095" cy="228393"/>
            </a:xfrm>
            <a:prstGeom prst="rect">
              <a:avLst/>
            </a:prstGeom>
          </p:spPr>
        </p:pic>
      </p:grpSp>
      <p:sp>
        <p:nvSpPr>
          <p:cNvPr id="8" name="Rectangle 7">
            <a:extLst>
              <a:ext uri="{FF2B5EF4-FFF2-40B4-BE49-F238E27FC236}">
                <a16:creationId xmlns:a16="http://schemas.microsoft.com/office/drawing/2014/main" id="{68B72F64-F2F0-32C7-BE7F-ACCF4AECE020}"/>
              </a:ext>
            </a:extLst>
          </p:cNvPr>
          <p:cNvSpPr/>
          <p:nvPr/>
        </p:nvSpPr>
        <p:spPr>
          <a:xfrm>
            <a:off x="298030" y="2763475"/>
            <a:ext cx="2484557"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Procurement Business Systems</a:t>
            </a:r>
          </a:p>
        </p:txBody>
      </p:sp>
      <p:sp>
        <p:nvSpPr>
          <p:cNvPr id="119" name="Rectangle 118">
            <a:extLst>
              <a:ext uri="{FF2B5EF4-FFF2-40B4-BE49-F238E27FC236}">
                <a16:creationId xmlns:a16="http://schemas.microsoft.com/office/drawing/2014/main" id="{79D4AD57-8423-EE10-7CF5-8B1E627CB0F8}"/>
              </a:ext>
            </a:extLst>
          </p:cNvPr>
          <p:cNvSpPr/>
          <p:nvPr/>
        </p:nvSpPr>
        <p:spPr>
          <a:xfrm>
            <a:off x="289815" y="3241143"/>
            <a:ext cx="2484557"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Acquisition Workforce Development</a:t>
            </a:r>
          </a:p>
        </p:txBody>
      </p:sp>
      <p:sp>
        <p:nvSpPr>
          <p:cNvPr id="117" name="Rectangle 116">
            <a:extLst>
              <a:ext uri="{FF2B5EF4-FFF2-40B4-BE49-F238E27FC236}">
                <a16:creationId xmlns:a16="http://schemas.microsoft.com/office/drawing/2014/main" id="{A7123729-3C8A-6919-7463-881BF69B16B4}"/>
              </a:ext>
            </a:extLst>
          </p:cNvPr>
          <p:cNvSpPr/>
          <p:nvPr/>
        </p:nvSpPr>
        <p:spPr>
          <a:xfrm>
            <a:off x="283222" y="3653024"/>
            <a:ext cx="2484557"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Industry Engagement</a:t>
            </a:r>
          </a:p>
        </p:txBody>
      </p:sp>
      <p:sp>
        <p:nvSpPr>
          <p:cNvPr id="115" name="Rectangle 114">
            <a:extLst>
              <a:ext uri="{FF2B5EF4-FFF2-40B4-BE49-F238E27FC236}">
                <a16:creationId xmlns:a16="http://schemas.microsoft.com/office/drawing/2014/main" id="{136E0488-284E-33BD-DDD9-79B26AD5EE50}"/>
              </a:ext>
            </a:extLst>
          </p:cNvPr>
          <p:cNvSpPr/>
          <p:nvPr/>
        </p:nvSpPr>
        <p:spPr>
          <a:xfrm>
            <a:off x="267929" y="4101081"/>
            <a:ext cx="2484557"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Procurement Policy </a:t>
            </a:r>
          </a:p>
        </p:txBody>
      </p:sp>
      <p:sp>
        <p:nvSpPr>
          <p:cNvPr id="113" name="Rectangle 112">
            <a:extLst>
              <a:ext uri="{FF2B5EF4-FFF2-40B4-BE49-F238E27FC236}">
                <a16:creationId xmlns:a16="http://schemas.microsoft.com/office/drawing/2014/main" id="{A6147A03-5DA4-D73A-72C3-D027834F209D}"/>
              </a:ext>
            </a:extLst>
          </p:cNvPr>
          <p:cNvSpPr/>
          <p:nvPr/>
        </p:nvSpPr>
        <p:spPr>
          <a:xfrm>
            <a:off x="283130" y="4546467"/>
            <a:ext cx="2484557"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Oversight of Agency Acquisition Programs</a:t>
            </a:r>
          </a:p>
        </p:txBody>
      </p:sp>
      <p:sp>
        <p:nvSpPr>
          <p:cNvPr id="111" name="Rectangle 110">
            <a:extLst>
              <a:ext uri="{FF2B5EF4-FFF2-40B4-BE49-F238E27FC236}">
                <a16:creationId xmlns:a16="http://schemas.microsoft.com/office/drawing/2014/main" id="{2AE73227-9EBD-9B89-E46F-AAEBA5CA20EB}"/>
              </a:ext>
            </a:extLst>
          </p:cNvPr>
          <p:cNvSpPr/>
          <p:nvPr/>
        </p:nvSpPr>
        <p:spPr>
          <a:xfrm>
            <a:off x="283130" y="4985596"/>
            <a:ext cx="2484557"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Category Management</a:t>
            </a:r>
          </a:p>
        </p:txBody>
      </p:sp>
      <p:sp>
        <p:nvSpPr>
          <p:cNvPr id="109" name="Rectangle 108">
            <a:extLst>
              <a:ext uri="{FF2B5EF4-FFF2-40B4-BE49-F238E27FC236}">
                <a16:creationId xmlns:a16="http://schemas.microsoft.com/office/drawing/2014/main" id="{E776E707-4326-AC39-2875-2677FCB22482}"/>
              </a:ext>
            </a:extLst>
          </p:cNvPr>
          <p:cNvSpPr/>
          <p:nvPr/>
        </p:nvSpPr>
        <p:spPr>
          <a:xfrm>
            <a:off x="283130" y="5437418"/>
            <a:ext cx="2484557"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Procurement Innovation</a:t>
            </a:r>
          </a:p>
        </p:txBody>
      </p:sp>
      <p:sp>
        <p:nvSpPr>
          <p:cNvPr id="107" name="Rectangle 106">
            <a:extLst>
              <a:ext uri="{FF2B5EF4-FFF2-40B4-BE49-F238E27FC236}">
                <a16:creationId xmlns:a16="http://schemas.microsoft.com/office/drawing/2014/main" id="{160517CE-A6BF-7724-C88A-F7BF069B7170}"/>
              </a:ext>
            </a:extLst>
          </p:cNvPr>
          <p:cNvSpPr/>
          <p:nvPr/>
        </p:nvSpPr>
        <p:spPr>
          <a:xfrm>
            <a:off x="283038" y="5886876"/>
            <a:ext cx="2625675"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Federal Acquisition Support Programs</a:t>
            </a:r>
          </a:p>
        </p:txBody>
      </p:sp>
      <p:sp>
        <p:nvSpPr>
          <p:cNvPr id="103" name="Rectangle 102">
            <a:extLst>
              <a:ext uri="{FF2B5EF4-FFF2-40B4-BE49-F238E27FC236}">
                <a16:creationId xmlns:a16="http://schemas.microsoft.com/office/drawing/2014/main" id="{6DC48139-A9EC-899B-6915-97AF4DC78DC3}"/>
              </a:ext>
            </a:extLst>
          </p:cNvPr>
          <p:cNvSpPr/>
          <p:nvPr/>
        </p:nvSpPr>
        <p:spPr>
          <a:xfrm>
            <a:off x="268917" y="6336330"/>
            <a:ext cx="2484557"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Vendor Relations</a:t>
            </a:r>
          </a:p>
        </p:txBody>
      </p:sp>
      <p:grpSp>
        <p:nvGrpSpPr>
          <p:cNvPr id="42" name="Group 41">
            <a:extLst>
              <a:ext uri="{FF2B5EF4-FFF2-40B4-BE49-F238E27FC236}">
                <a16:creationId xmlns:a16="http://schemas.microsoft.com/office/drawing/2014/main" id="{87D35558-D957-0E20-1139-75B941289249}"/>
              </a:ext>
              <a:ext uri="{C183D7F6-B498-43B3-948B-1728B52AA6E4}">
                <adec:decorative xmlns:adec="http://schemas.microsoft.com/office/drawing/2017/decorative" val="1"/>
              </a:ext>
            </a:extLst>
          </p:cNvPr>
          <p:cNvGrpSpPr/>
          <p:nvPr/>
        </p:nvGrpSpPr>
        <p:grpSpPr>
          <a:xfrm>
            <a:off x="3136084" y="1373308"/>
            <a:ext cx="368380" cy="368380"/>
            <a:chOff x="2147769" y="1052617"/>
            <a:chExt cx="691117" cy="691117"/>
          </a:xfrm>
        </p:grpSpPr>
        <p:sp>
          <p:nvSpPr>
            <p:cNvPr id="14" name="Oval 13">
              <a:extLst>
                <a:ext uri="{FF2B5EF4-FFF2-40B4-BE49-F238E27FC236}">
                  <a16:creationId xmlns:a16="http://schemas.microsoft.com/office/drawing/2014/main" id="{EE0A9988-1B25-A8C0-FEC3-8958B07EAAB5}"/>
                </a:ext>
              </a:extLst>
            </p:cNvPr>
            <p:cNvSpPr/>
            <p:nvPr/>
          </p:nvSpPr>
          <p:spPr>
            <a:xfrm>
              <a:off x="2147769" y="1052617"/>
              <a:ext cx="691117" cy="691117"/>
            </a:xfrm>
            <a:prstGeom prst="ellipse">
              <a:avLst/>
            </a:prstGeom>
            <a:solidFill>
              <a:schemeClr val="accent4">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ptos"/>
                <a:ea typeface="+mn-ea"/>
                <a:cs typeface="+mn-cs"/>
              </a:endParaRPr>
            </a:p>
          </p:txBody>
        </p:sp>
        <p:pic>
          <p:nvPicPr>
            <p:cNvPr id="31" name="Graphic 30" descr="Aperture with solid fill">
              <a:extLst>
                <a:ext uri="{FF2B5EF4-FFF2-40B4-BE49-F238E27FC236}">
                  <a16:creationId xmlns:a16="http://schemas.microsoft.com/office/drawing/2014/main" id="{33540C91-32C7-9823-81AA-3A860851ED4C}"/>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2280668" y="1169575"/>
              <a:ext cx="457200" cy="457200"/>
            </a:xfrm>
            <a:prstGeom prst="rect">
              <a:avLst/>
            </a:prstGeom>
          </p:spPr>
        </p:pic>
      </p:grpSp>
      <p:sp>
        <p:nvSpPr>
          <p:cNvPr id="18" name="TextBox 17">
            <a:extLst>
              <a:ext uri="{FF2B5EF4-FFF2-40B4-BE49-F238E27FC236}">
                <a16:creationId xmlns:a16="http://schemas.microsoft.com/office/drawing/2014/main" id="{F4AF562A-D6D8-B5E8-02BB-D79569F5B07B}"/>
              </a:ext>
            </a:extLst>
          </p:cNvPr>
          <p:cNvSpPr txBox="1"/>
          <p:nvPr/>
        </p:nvSpPr>
        <p:spPr>
          <a:xfrm>
            <a:off x="3503063" y="1357444"/>
            <a:ext cx="2977116" cy="400110"/>
          </a:xfrm>
          <a:prstGeom prst="rect">
            <a:avLst/>
          </a:prstGeom>
          <a:noFill/>
        </p:spPr>
        <p:txBody>
          <a:bodyPr wrap="square" lIns="91440" tIns="45720" rIns="91440" bIns="4572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ptos"/>
                <a:ea typeface="+mn-ea"/>
                <a:cs typeface="+mn-cs"/>
              </a:rPr>
              <a:t>Mission and Vision</a:t>
            </a:r>
          </a:p>
        </p:txBody>
      </p:sp>
      <p:sp>
        <p:nvSpPr>
          <p:cNvPr id="44" name="Rectangle 43">
            <a:extLst>
              <a:ext uri="{FF2B5EF4-FFF2-40B4-BE49-F238E27FC236}">
                <a16:creationId xmlns:a16="http://schemas.microsoft.com/office/drawing/2014/main" id="{042ECDAD-D212-14FB-2166-2FCFC52693CF}"/>
              </a:ext>
            </a:extLst>
          </p:cNvPr>
          <p:cNvSpPr/>
          <p:nvPr/>
        </p:nvSpPr>
        <p:spPr>
          <a:xfrm>
            <a:off x="3498142" y="1721876"/>
            <a:ext cx="4043049" cy="39241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ptos"/>
                <a:ea typeface="+mn-ea"/>
                <a:cs typeface="+mn-cs"/>
              </a:rPr>
              <a:t>Mission</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ptos"/>
                <a:ea typeface="+mn-ea"/>
                <a:cs typeface="+mn-cs"/>
              </a:rPr>
              <a:t>Advance HHS’s mission by delivering exceptional acquisition support and oversight to Department leadership and Divisions.</a:t>
            </a:r>
            <a:endParaRPr kumimoji="0" lang="en-US" sz="1600" b="1" i="1" u="none" strike="noStrike" kern="1200" cap="none" spc="0" normalizeH="0" baseline="0" noProof="0" dirty="0">
              <a:ln>
                <a:noFill/>
              </a:ln>
              <a:solidFill>
                <a:srgbClr val="FFFFFF"/>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ptos"/>
                <a:ea typeface="+mn-ea"/>
                <a:cs typeface="+mn-cs"/>
              </a:rPr>
              <a:t>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ptos"/>
                <a:ea typeface="+mn-ea"/>
                <a:cs typeface="+mn-cs"/>
              </a:rPr>
              <a:t>Be a premier acquisition organization in the Federal Government, enhancing the value of the acquisition workforce by fostering synergy, and leveraging resources to create an efficient and collaborative culture of integrity and excellence. </a:t>
            </a:r>
          </a:p>
        </p:txBody>
      </p:sp>
      <p:grpSp>
        <p:nvGrpSpPr>
          <p:cNvPr id="25" name="Group 24">
            <a:extLst>
              <a:ext uri="{FF2B5EF4-FFF2-40B4-BE49-F238E27FC236}">
                <a16:creationId xmlns:a16="http://schemas.microsoft.com/office/drawing/2014/main" id="{ABF317F2-C886-4773-8B50-67314935AD0C}"/>
              </a:ext>
              <a:ext uri="{C183D7F6-B498-43B3-948B-1728B52AA6E4}">
                <adec:decorative xmlns:adec="http://schemas.microsoft.com/office/drawing/2017/decorative" val="1"/>
              </a:ext>
            </a:extLst>
          </p:cNvPr>
          <p:cNvGrpSpPr/>
          <p:nvPr/>
        </p:nvGrpSpPr>
        <p:grpSpPr>
          <a:xfrm>
            <a:off x="7685767" y="1424678"/>
            <a:ext cx="368380" cy="368380"/>
            <a:chOff x="7685767" y="1424678"/>
            <a:chExt cx="368380" cy="368380"/>
          </a:xfrm>
        </p:grpSpPr>
        <p:sp>
          <p:nvSpPr>
            <p:cNvPr id="16" name="Oval 15">
              <a:extLst>
                <a:ext uri="{FF2B5EF4-FFF2-40B4-BE49-F238E27FC236}">
                  <a16:creationId xmlns:a16="http://schemas.microsoft.com/office/drawing/2014/main" id="{C29618AD-EE4D-C7F3-2498-148A138E80E5}"/>
                </a:ext>
                <a:ext uri="{C183D7F6-B498-43B3-948B-1728B52AA6E4}">
                  <adec:decorative xmlns:adec="http://schemas.microsoft.com/office/drawing/2017/decorative" val="1"/>
                </a:ext>
              </a:extLst>
            </p:cNvPr>
            <p:cNvSpPr/>
            <p:nvPr/>
          </p:nvSpPr>
          <p:spPr>
            <a:xfrm>
              <a:off x="7685767" y="1424678"/>
              <a:ext cx="368380" cy="36838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ptos"/>
                <a:ea typeface="+mn-ea"/>
                <a:cs typeface="+mn-cs"/>
              </a:endParaRPr>
            </a:p>
          </p:txBody>
        </p:sp>
        <p:pic>
          <p:nvPicPr>
            <p:cNvPr id="52" name="Graphic 51" descr="List with solid fill">
              <a:extLst>
                <a:ext uri="{FF2B5EF4-FFF2-40B4-BE49-F238E27FC236}">
                  <a16:creationId xmlns:a16="http://schemas.microsoft.com/office/drawing/2014/main" id="{0B2F6D65-24AA-6A99-E694-2EFBB200FDC4}"/>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763205" y="1491294"/>
              <a:ext cx="228600" cy="228600"/>
            </a:xfrm>
            <a:prstGeom prst="rect">
              <a:avLst/>
            </a:prstGeom>
          </p:spPr>
        </p:pic>
      </p:grpSp>
      <p:sp>
        <p:nvSpPr>
          <p:cNvPr id="28" name="TextBox 27">
            <a:extLst>
              <a:ext uri="{FF2B5EF4-FFF2-40B4-BE49-F238E27FC236}">
                <a16:creationId xmlns:a16="http://schemas.microsoft.com/office/drawing/2014/main" id="{F8885EE5-321F-DF13-DFCB-606F995B0A41}"/>
              </a:ext>
            </a:extLst>
          </p:cNvPr>
          <p:cNvSpPr txBox="1"/>
          <p:nvPr/>
        </p:nvSpPr>
        <p:spPr>
          <a:xfrm>
            <a:off x="8039209" y="1408814"/>
            <a:ext cx="3999773" cy="400110"/>
          </a:xfrm>
          <a:prstGeom prst="rect">
            <a:avLst/>
          </a:prstGeom>
          <a:noFill/>
        </p:spPr>
        <p:txBody>
          <a:bodyPr wrap="square" lIns="91440" tIns="45720" rIns="91440" bIns="4572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ptos"/>
                <a:ea typeface="+mn-ea"/>
                <a:cs typeface="+mn-cs"/>
              </a:rPr>
              <a:t>Primary Responsibilities  </a:t>
            </a:r>
          </a:p>
        </p:txBody>
      </p:sp>
      <p:sp>
        <p:nvSpPr>
          <p:cNvPr id="144" name="Rectangle 143">
            <a:extLst>
              <a:ext uri="{FF2B5EF4-FFF2-40B4-BE49-F238E27FC236}">
                <a16:creationId xmlns:a16="http://schemas.microsoft.com/office/drawing/2014/main" id="{7A18E933-E079-282E-2CB6-37972D4515C5}"/>
              </a:ext>
            </a:extLst>
          </p:cNvPr>
          <p:cNvSpPr/>
          <p:nvPr/>
        </p:nvSpPr>
        <p:spPr>
          <a:xfrm>
            <a:off x="7679445" y="1893559"/>
            <a:ext cx="4290874" cy="4906365"/>
          </a:xfrm>
          <a:prstGeom prst="rect">
            <a:avLst/>
          </a:prstGeom>
          <a:noFill/>
          <a:ln w="25400" cap="sq">
            <a:noFill/>
            <a:miter lim="800000"/>
          </a:ln>
        </p:spPr>
        <p:txBody>
          <a:bodyPr wrap="square" tIns="0" rIns="182880" anchor="t">
            <a:no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ptos"/>
                <a:ea typeface="+mn-ea"/>
                <a:cs typeface="+mn-cs"/>
              </a:rPr>
              <a:t>Execute </a:t>
            </a:r>
            <a:r>
              <a:rPr kumimoji="0" lang="en-US" sz="1800" b="0" i="0" u="none" strike="noStrike" kern="1200" cap="none" spc="0" normalizeH="0" baseline="0" noProof="0" dirty="0">
                <a:ln>
                  <a:noFill/>
                </a:ln>
                <a:solidFill>
                  <a:srgbClr val="FFFFFF"/>
                </a:solidFill>
                <a:effectLst/>
                <a:uLnTx/>
                <a:uFillTx/>
                <a:latin typeface="Aptos"/>
                <a:ea typeface="+mn-ea"/>
                <a:cs typeface="+mn-cs"/>
              </a:rPr>
              <a:t>procurement related </a:t>
            </a:r>
            <a:r>
              <a:rPr kumimoji="0" lang="en-US" sz="1800" b="1" i="0" u="none" strike="noStrike" kern="1200" cap="none" spc="0" normalizeH="0" baseline="0" noProof="0" dirty="0">
                <a:ln>
                  <a:noFill/>
                </a:ln>
                <a:solidFill>
                  <a:srgbClr val="FFFFFF"/>
                </a:solidFill>
                <a:effectLst/>
                <a:uLnTx/>
                <a:uFillTx/>
                <a:latin typeface="Aptos"/>
                <a:ea typeface="+mn-ea"/>
                <a:cs typeface="+mn-cs"/>
              </a:rPr>
              <a:t>statutory responsibilities </a:t>
            </a:r>
            <a:r>
              <a:rPr kumimoji="0" lang="en-US" sz="1800" b="0" i="0" u="none" strike="noStrike" kern="1200" cap="none" spc="0" normalizeH="0" baseline="0" noProof="0" dirty="0">
                <a:ln>
                  <a:noFill/>
                </a:ln>
                <a:solidFill>
                  <a:srgbClr val="FFFFFF"/>
                </a:solidFill>
                <a:effectLst/>
                <a:uLnTx/>
                <a:uFillTx/>
                <a:latin typeface="Aptos"/>
                <a:ea typeface="+mn-ea"/>
                <a:cs typeface="+mn-cs"/>
              </a:rPr>
              <a:t>of the Secretary, Deputy Secretary and Chief Acquisition Officer.</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ptos"/>
                <a:ea typeface="+mn-ea"/>
                <a:cs typeface="+mn-cs"/>
              </a:rPr>
              <a:t>Support ~$28B in annual HHS contract spending </a:t>
            </a:r>
            <a:r>
              <a:rPr kumimoji="0" lang="en-US" sz="1800" b="0" i="0" u="none" strike="noStrike" kern="1200" cap="none" spc="0" normalizeH="0" baseline="0" noProof="0" dirty="0">
                <a:ln>
                  <a:noFill/>
                </a:ln>
                <a:solidFill>
                  <a:srgbClr val="FFFFFF"/>
                </a:solidFill>
                <a:effectLst/>
                <a:uLnTx/>
                <a:uFillTx/>
                <a:latin typeface="Aptos"/>
                <a:ea typeface="+mn-ea"/>
                <a:cs typeface="+mn-cs"/>
              </a:rPr>
              <a:t>through policy, workforce, and oversight functions.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ptos"/>
                <a:ea typeface="+mn-ea"/>
                <a:cs typeface="+mn-cs"/>
              </a:rPr>
              <a:t>Drive cost-efficiency </a:t>
            </a:r>
            <a:r>
              <a:rPr kumimoji="0" lang="en-US" sz="1800" b="0" i="0" u="none" strike="noStrike" kern="1200" cap="none" spc="0" normalizeH="0" baseline="0" noProof="0" dirty="0">
                <a:ln>
                  <a:noFill/>
                </a:ln>
                <a:solidFill>
                  <a:srgbClr val="FFFFFF"/>
                </a:solidFill>
                <a:effectLst/>
                <a:uLnTx/>
                <a:uFillTx/>
                <a:latin typeface="Aptos"/>
                <a:ea typeface="+mn-ea"/>
                <a:cs typeface="+mn-cs"/>
              </a:rPr>
              <a:t>and improved outcomes via category management, workforce development, and business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ptos"/>
                <a:ea typeface="+mn-ea"/>
                <a:cs typeface="+mn-cs"/>
              </a:rPr>
              <a:t>Build partnerships </a:t>
            </a:r>
            <a:r>
              <a:rPr kumimoji="0" lang="en-US" sz="1800" b="0" i="0" u="none" strike="noStrike" kern="1200" cap="none" spc="0" normalizeH="0" baseline="0" noProof="0" dirty="0">
                <a:ln>
                  <a:noFill/>
                </a:ln>
                <a:solidFill>
                  <a:srgbClr val="FFFFFF"/>
                </a:solidFill>
                <a:effectLst/>
                <a:uLnTx/>
                <a:uFillTx/>
                <a:latin typeface="Aptos"/>
                <a:ea typeface="+mn-ea"/>
                <a:cs typeface="+mn-cs"/>
              </a:rPr>
              <a:t>with Division Heads of Contracting and represent HHS in cross-government acquisition forums.</a:t>
            </a:r>
          </a:p>
        </p:txBody>
      </p:sp>
      <p:sp>
        <p:nvSpPr>
          <p:cNvPr id="3" name="Slide Number Placeholder 2">
            <a:extLst>
              <a:ext uri="{FF2B5EF4-FFF2-40B4-BE49-F238E27FC236}">
                <a16:creationId xmlns:a16="http://schemas.microsoft.com/office/drawing/2014/main" id="{034AC2A3-79E8-1A4F-814A-E8D2C30AA7D0}"/>
              </a:ext>
              <a:ext uri="{C183D7F6-B498-43B3-948B-1728B52AA6E4}">
                <adec:decorative xmlns:adec="http://schemas.microsoft.com/office/drawing/2017/decorative" val="1"/>
              </a:ext>
            </a:extLst>
          </p:cNvPr>
          <p:cNvSpPr txBox="1">
            <a:spLocks/>
          </p:cNvSpPr>
          <p:nvPr/>
        </p:nvSpPr>
        <p:spPr>
          <a:xfrm>
            <a:off x="11076166" y="6506712"/>
            <a:ext cx="1042851" cy="355136"/>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3609901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72133"/>
        </a:solidFill>
        <a:effectLst/>
      </p:bgPr>
    </p:bg>
    <p:spTree>
      <p:nvGrpSpPr>
        <p:cNvPr id="1" name="">
          <a:extLst>
            <a:ext uri="{FF2B5EF4-FFF2-40B4-BE49-F238E27FC236}">
              <a16:creationId xmlns:a16="http://schemas.microsoft.com/office/drawing/2014/main" id="{8B63B985-73C2-C0EC-58DC-6B60F6D6918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8392F340-A3B8-224D-FCDB-FF60E83DE52D}"/>
              </a:ext>
              <a:ext uri="{C183D7F6-B498-43B3-948B-1728B52AA6E4}">
                <adec:decorative xmlns:adec="http://schemas.microsoft.com/office/drawing/2017/decorative" val="1"/>
              </a:ext>
            </a:extLst>
          </p:cNvPr>
          <p:cNvGrpSpPr/>
          <p:nvPr/>
        </p:nvGrpSpPr>
        <p:grpSpPr>
          <a:xfrm>
            <a:off x="-2" y="-25391"/>
            <a:ext cx="12192002" cy="6883391"/>
            <a:chOff x="-2" y="-25391"/>
            <a:chExt cx="12192002" cy="6883391"/>
          </a:xfrm>
        </p:grpSpPr>
        <p:sp>
          <p:nvSpPr>
            <p:cNvPr id="9" name="TextBox 8">
              <a:extLst>
                <a:ext uri="{FF2B5EF4-FFF2-40B4-BE49-F238E27FC236}">
                  <a16:creationId xmlns:a16="http://schemas.microsoft.com/office/drawing/2014/main" id="{9450EC59-F4D9-20A9-60A4-4D2ADDDAE7AC}"/>
                </a:ext>
                <a:ext uri="{C183D7F6-B498-43B3-948B-1728B52AA6E4}">
                  <adec:decorative xmlns:adec="http://schemas.microsoft.com/office/drawing/2017/decorative" val="1"/>
                </a:ext>
              </a:extLst>
            </p:cNvPr>
            <p:cNvSpPr txBox="1"/>
            <p:nvPr/>
          </p:nvSpPr>
          <p:spPr>
            <a:xfrm>
              <a:off x="2629572" y="96507"/>
              <a:ext cx="9409411" cy="523220"/>
            </a:xfrm>
            <a:prstGeom prst="rect">
              <a:avLst/>
            </a:prstGeom>
            <a:solidFill>
              <a:srgbClr val="07213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ptos"/>
                  <a:ea typeface="+mn-ea"/>
                  <a:cs typeface="+mn-cs"/>
                </a:rPr>
                <a:t>HHS OA OVERVIEW</a:t>
              </a:r>
            </a:p>
          </p:txBody>
        </p:sp>
        <p:sp>
          <p:nvSpPr>
            <p:cNvPr id="142" name="Rectangle 141">
              <a:extLst>
                <a:ext uri="{FF2B5EF4-FFF2-40B4-BE49-F238E27FC236}">
                  <a16:creationId xmlns:a16="http://schemas.microsoft.com/office/drawing/2014/main" id="{F08D1565-0E0C-E6DA-50FF-8563C519552B}"/>
                </a:ext>
                <a:ext uri="{C183D7F6-B498-43B3-948B-1728B52AA6E4}">
                  <adec:decorative xmlns:adec="http://schemas.microsoft.com/office/drawing/2017/decorative" val="1"/>
                </a:ext>
              </a:extLst>
            </p:cNvPr>
            <p:cNvSpPr/>
            <p:nvPr/>
          </p:nvSpPr>
          <p:spPr>
            <a:xfrm>
              <a:off x="2821957" y="-4353"/>
              <a:ext cx="9370043" cy="691117"/>
            </a:xfrm>
            <a:prstGeom prst="rect">
              <a:avLst/>
            </a:prstGeom>
            <a:solidFill>
              <a:srgbClr val="0721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45" name="Rectangle 44">
              <a:extLst>
                <a:ext uri="{FF2B5EF4-FFF2-40B4-BE49-F238E27FC236}">
                  <a16:creationId xmlns:a16="http://schemas.microsoft.com/office/drawing/2014/main" id="{62184DD6-56B4-EB9D-34A3-4A873CF8E258}"/>
                </a:ext>
                <a:ext uri="{C183D7F6-B498-43B3-948B-1728B52AA6E4}">
                  <adec:decorative xmlns:adec="http://schemas.microsoft.com/office/drawing/2017/decorative" val="1"/>
                </a:ext>
              </a:extLst>
            </p:cNvPr>
            <p:cNvSpPr/>
            <p:nvPr/>
          </p:nvSpPr>
          <p:spPr>
            <a:xfrm>
              <a:off x="-2" y="363502"/>
              <a:ext cx="2918223" cy="6494498"/>
            </a:xfrm>
            <a:custGeom>
              <a:avLst/>
              <a:gdLst>
                <a:gd name="connsiteX0" fmla="*/ 0 w 1930789"/>
                <a:gd name="connsiteY0" fmla="*/ 0 h 5391770"/>
                <a:gd name="connsiteX1" fmla="*/ 1930789 w 1930789"/>
                <a:gd name="connsiteY1" fmla="*/ 0 h 5391770"/>
                <a:gd name="connsiteX2" fmla="*/ 1930789 w 1930789"/>
                <a:gd name="connsiteY2" fmla="*/ 5391770 h 5391770"/>
                <a:gd name="connsiteX3" fmla="*/ 0 w 1930789"/>
                <a:gd name="connsiteY3" fmla="*/ 5391770 h 5391770"/>
                <a:gd name="connsiteX4" fmla="*/ 0 w 1930789"/>
                <a:gd name="connsiteY4" fmla="*/ 0 h 5391770"/>
                <a:gd name="connsiteX0" fmla="*/ 24713 w 1930789"/>
                <a:gd name="connsiteY0" fmla="*/ 1062681 h 5391770"/>
                <a:gd name="connsiteX1" fmla="*/ 1930789 w 1930789"/>
                <a:gd name="connsiteY1" fmla="*/ 0 h 5391770"/>
                <a:gd name="connsiteX2" fmla="*/ 1930789 w 1930789"/>
                <a:gd name="connsiteY2" fmla="*/ 5391770 h 5391770"/>
                <a:gd name="connsiteX3" fmla="*/ 0 w 1930789"/>
                <a:gd name="connsiteY3" fmla="*/ 5391770 h 5391770"/>
                <a:gd name="connsiteX4" fmla="*/ 24713 w 1930789"/>
                <a:gd name="connsiteY4" fmla="*/ 1062681 h 5391770"/>
                <a:gd name="connsiteX0" fmla="*/ 24713 w 1930789"/>
                <a:gd name="connsiteY0" fmla="*/ 1495168 h 5824257"/>
                <a:gd name="connsiteX1" fmla="*/ 1906076 w 1930789"/>
                <a:gd name="connsiteY1" fmla="*/ 0 h 5824257"/>
                <a:gd name="connsiteX2" fmla="*/ 1930789 w 1930789"/>
                <a:gd name="connsiteY2" fmla="*/ 5824257 h 5824257"/>
                <a:gd name="connsiteX3" fmla="*/ 0 w 1930789"/>
                <a:gd name="connsiteY3" fmla="*/ 5824257 h 5824257"/>
                <a:gd name="connsiteX4" fmla="*/ 24713 w 1930789"/>
                <a:gd name="connsiteY4" fmla="*/ 1495168 h 5824257"/>
                <a:gd name="connsiteX0" fmla="*/ 0 w 1930789"/>
                <a:gd name="connsiteY0" fmla="*/ 1458097 h 5824257"/>
                <a:gd name="connsiteX1" fmla="*/ 1906076 w 1930789"/>
                <a:gd name="connsiteY1" fmla="*/ 0 h 5824257"/>
                <a:gd name="connsiteX2" fmla="*/ 1930789 w 1930789"/>
                <a:gd name="connsiteY2" fmla="*/ 5824257 h 5824257"/>
                <a:gd name="connsiteX3" fmla="*/ 0 w 1930789"/>
                <a:gd name="connsiteY3" fmla="*/ 5824257 h 5824257"/>
                <a:gd name="connsiteX4" fmla="*/ 0 w 1930789"/>
                <a:gd name="connsiteY4" fmla="*/ 1458097 h 5824257"/>
                <a:gd name="connsiteX0" fmla="*/ 0 w 1943146"/>
                <a:gd name="connsiteY0" fmla="*/ 1371600 h 5824257"/>
                <a:gd name="connsiteX1" fmla="*/ 1918433 w 1943146"/>
                <a:gd name="connsiteY1" fmla="*/ 0 h 5824257"/>
                <a:gd name="connsiteX2" fmla="*/ 1943146 w 1943146"/>
                <a:gd name="connsiteY2" fmla="*/ 5824257 h 5824257"/>
                <a:gd name="connsiteX3" fmla="*/ 12357 w 1943146"/>
                <a:gd name="connsiteY3" fmla="*/ 5824257 h 5824257"/>
                <a:gd name="connsiteX4" fmla="*/ 0 w 1943146"/>
                <a:gd name="connsiteY4" fmla="*/ 1371600 h 5824257"/>
                <a:gd name="connsiteX0" fmla="*/ 0 w 1943146"/>
                <a:gd name="connsiteY0" fmla="*/ 1399729 h 5852386"/>
                <a:gd name="connsiteX1" fmla="*/ 1904489 w 1943146"/>
                <a:gd name="connsiteY1" fmla="*/ 0 h 5852386"/>
                <a:gd name="connsiteX2" fmla="*/ 1943146 w 1943146"/>
                <a:gd name="connsiteY2" fmla="*/ 5852386 h 5852386"/>
                <a:gd name="connsiteX3" fmla="*/ 12357 w 1943146"/>
                <a:gd name="connsiteY3" fmla="*/ 5852386 h 5852386"/>
                <a:gd name="connsiteX4" fmla="*/ 0 w 1943146"/>
                <a:gd name="connsiteY4" fmla="*/ 1399729 h 5852386"/>
                <a:gd name="connsiteX0" fmla="*/ 0 w 1943146"/>
                <a:gd name="connsiteY0" fmla="*/ 2140248 h 6592905"/>
                <a:gd name="connsiteX1" fmla="*/ 1904489 w 1943146"/>
                <a:gd name="connsiteY1" fmla="*/ 0 h 6592905"/>
                <a:gd name="connsiteX2" fmla="*/ 1943146 w 1943146"/>
                <a:gd name="connsiteY2" fmla="*/ 6592905 h 6592905"/>
                <a:gd name="connsiteX3" fmla="*/ 12357 w 1943146"/>
                <a:gd name="connsiteY3" fmla="*/ 6592905 h 6592905"/>
                <a:gd name="connsiteX4" fmla="*/ 0 w 1943146"/>
                <a:gd name="connsiteY4" fmla="*/ 2140248 h 6592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46" h="6592905">
                  <a:moveTo>
                    <a:pt x="0" y="2140248"/>
                  </a:moveTo>
                  <a:lnTo>
                    <a:pt x="1904489" y="0"/>
                  </a:lnTo>
                  <a:lnTo>
                    <a:pt x="1943146" y="6592905"/>
                  </a:lnTo>
                  <a:lnTo>
                    <a:pt x="12357" y="6592905"/>
                  </a:lnTo>
                  <a:lnTo>
                    <a:pt x="0" y="2140248"/>
                  </a:lnTo>
                  <a:close/>
                </a:path>
              </a:pathLst>
            </a:custGeom>
            <a:solidFill>
              <a:srgbClr val="0721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cxnSp>
          <p:nvCxnSpPr>
            <p:cNvPr id="139" name="Straight Arrow Connector 138">
              <a:extLst>
                <a:ext uri="{FF2B5EF4-FFF2-40B4-BE49-F238E27FC236}">
                  <a16:creationId xmlns:a16="http://schemas.microsoft.com/office/drawing/2014/main" id="{56AA54E1-A67F-9405-B09E-86F77B701E33}"/>
                </a:ext>
                <a:ext uri="{C183D7F6-B498-43B3-948B-1728B52AA6E4}">
                  <adec:decorative xmlns:adec="http://schemas.microsoft.com/office/drawing/2017/decorative" val="1"/>
                </a:ext>
              </a:extLst>
            </p:cNvPr>
            <p:cNvCxnSpPr/>
            <p:nvPr/>
          </p:nvCxnSpPr>
          <p:spPr>
            <a:xfrm>
              <a:off x="261929" y="2700796"/>
              <a:ext cx="0" cy="4071479"/>
            </a:xfrm>
            <a:prstGeom prst="straightConnector1">
              <a:avLst/>
            </a:prstGeom>
            <a:ln w="25400" cap="rnd">
              <a:solidFill>
                <a:schemeClr val="bg1"/>
              </a:solidFill>
              <a:prstDash val="sysDot"/>
              <a:headEnd type="oval"/>
              <a:tailEnd type="triangle"/>
            </a:ln>
          </p:spPr>
          <p:style>
            <a:lnRef idx="1">
              <a:schemeClr val="accent1"/>
            </a:lnRef>
            <a:fillRef idx="0">
              <a:schemeClr val="accent1"/>
            </a:fillRef>
            <a:effectRef idx="0">
              <a:schemeClr val="accent1"/>
            </a:effectRef>
            <a:fontRef idx="minor">
              <a:schemeClr val="tx1"/>
            </a:fontRef>
          </p:style>
        </p:cxnSp>
        <p:sp>
          <p:nvSpPr>
            <p:cNvPr id="127" name="Freeform: Shape 126">
              <a:extLst>
                <a:ext uri="{FF2B5EF4-FFF2-40B4-BE49-F238E27FC236}">
                  <a16:creationId xmlns:a16="http://schemas.microsoft.com/office/drawing/2014/main" id="{5933C152-7536-AAE8-75D5-A3D0940A3EB4}"/>
                </a:ext>
                <a:ext uri="{C183D7F6-B498-43B3-948B-1728B52AA6E4}">
                  <adec:decorative xmlns:adec="http://schemas.microsoft.com/office/drawing/2017/decorative" val="1"/>
                </a:ext>
              </a:extLst>
            </p:cNvPr>
            <p:cNvSpPr/>
            <p:nvPr/>
          </p:nvSpPr>
          <p:spPr>
            <a:xfrm>
              <a:off x="-2" y="-25391"/>
              <a:ext cx="3133911" cy="2386137"/>
            </a:xfrm>
            <a:custGeom>
              <a:avLst/>
              <a:gdLst>
                <a:gd name="connsiteX0" fmla="*/ 1 w 3133911"/>
                <a:gd name="connsiteY0" fmla="*/ 85 h 2386137"/>
                <a:gd name="connsiteX1" fmla="*/ 1 w 3133911"/>
                <a:gd name="connsiteY1" fmla="*/ 691203 h 2386137"/>
                <a:gd name="connsiteX2" fmla="*/ 1010004 w 3133911"/>
                <a:gd name="connsiteY2" fmla="*/ 85 h 2386137"/>
                <a:gd name="connsiteX3" fmla="*/ 0 w 3133911"/>
                <a:gd name="connsiteY3" fmla="*/ 0 h 2386137"/>
                <a:gd name="connsiteX4" fmla="*/ 3133911 w 3133911"/>
                <a:gd name="connsiteY4" fmla="*/ 0 h 2386137"/>
                <a:gd name="connsiteX5" fmla="*/ 3133911 w 3133911"/>
                <a:gd name="connsiteY5" fmla="*/ 165648 h 2386137"/>
                <a:gd name="connsiteX6" fmla="*/ 130760 w 3133911"/>
                <a:gd name="connsiteY6" fmla="*/ 2386137 h 2386137"/>
                <a:gd name="connsiteX7" fmla="*/ 0 w 3133911"/>
                <a:gd name="connsiteY7" fmla="*/ 2386137 h 238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3911" h="2386137">
                  <a:moveTo>
                    <a:pt x="1" y="85"/>
                  </a:moveTo>
                  <a:lnTo>
                    <a:pt x="1" y="691203"/>
                  </a:lnTo>
                  <a:lnTo>
                    <a:pt x="1010004" y="85"/>
                  </a:lnTo>
                  <a:close/>
                  <a:moveTo>
                    <a:pt x="0" y="0"/>
                  </a:moveTo>
                  <a:lnTo>
                    <a:pt x="3133911" y="0"/>
                  </a:lnTo>
                  <a:lnTo>
                    <a:pt x="3133911" y="165648"/>
                  </a:lnTo>
                  <a:lnTo>
                    <a:pt x="130760" y="2386137"/>
                  </a:lnTo>
                  <a:lnTo>
                    <a:pt x="0" y="2386137"/>
                  </a:lnTo>
                  <a:close/>
                </a:path>
              </a:pathLst>
            </a:cu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6" name="Diagonal Stripe 5">
              <a:extLst>
                <a:ext uri="{FF2B5EF4-FFF2-40B4-BE49-F238E27FC236}">
                  <a16:creationId xmlns:a16="http://schemas.microsoft.com/office/drawing/2014/main" id="{E61A1DAF-3C62-9F23-1C80-1C29919D05CE}"/>
                </a:ext>
                <a:ext uri="{C183D7F6-B498-43B3-948B-1728B52AA6E4}">
                  <adec:decorative xmlns:adec="http://schemas.microsoft.com/office/drawing/2017/decorative" val="1"/>
                </a:ext>
              </a:extLst>
            </p:cNvPr>
            <p:cNvSpPr/>
            <p:nvPr/>
          </p:nvSpPr>
          <p:spPr>
            <a:xfrm>
              <a:off x="0" y="0"/>
              <a:ext cx="3359888" cy="2488019"/>
            </a:xfrm>
            <a:prstGeom prst="diagStripe">
              <a:avLst>
                <a:gd name="adj" fmla="val 9273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a:ea typeface="+mn-ea"/>
                <a:cs typeface="+mn-cs"/>
              </a:endParaRPr>
            </a:p>
          </p:txBody>
        </p:sp>
        <p:sp>
          <p:nvSpPr>
            <p:cNvPr id="7" name="Diagonal Stripe 6">
              <a:extLst>
                <a:ext uri="{FF2B5EF4-FFF2-40B4-BE49-F238E27FC236}">
                  <a16:creationId xmlns:a16="http://schemas.microsoft.com/office/drawing/2014/main" id="{6770635C-3B53-5ED7-84E1-F9FB901BA1B3}"/>
                </a:ext>
                <a:ext uri="{C183D7F6-B498-43B3-948B-1728B52AA6E4}">
                  <adec:decorative xmlns:adec="http://schemas.microsoft.com/office/drawing/2017/decorative" val="1"/>
                </a:ext>
              </a:extLst>
            </p:cNvPr>
            <p:cNvSpPr/>
            <p:nvPr/>
          </p:nvSpPr>
          <p:spPr>
            <a:xfrm>
              <a:off x="-1" y="-1"/>
              <a:ext cx="1013637" cy="691117"/>
            </a:xfrm>
            <a:prstGeom prst="diagStripe">
              <a:avLst>
                <a:gd name="adj" fmla="val 9273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a:ea typeface="+mn-ea"/>
                <a:cs typeface="+mn-cs"/>
              </a:endParaRPr>
            </a:p>
          </p:txBody>
        </p:sp>
      </p:grpSp>
      <p:grpSp>
        <p:nvGrpSpPr>
          <p:cNvPr id="12" name="Group 11">
            <a:extLst>
              <a:ext uri="{FF2B5EF4-FFF2-40B4-BE49-F238E27FC236}">
                <a16:creationId xmlns:a16="http://schemas.microsoft.com/office/drawing/2014/main" id="{74AAAA81-A47E-F089-F8D4-17A4A65C08AC}"/>
              </a:ext>
              <a:ext uri="{C183D7F6-B498-43B3-948B-1728B52AA6E4}">
                <adec:decorative xmlns:adec="http://schemas.microsoft.com/office/drawing/2017/decorative" val="1"/>
              </a:ext>
            </a:extLst>
          </p:cNvPr>
          <p:cNvGrpSpPr/>
          <p:nvPr/>
        </p:nvGrpSpPr>
        <p:grpSpPr>
          <a:xfrm>
            <a:off x="106481" y="2757218"/>
            <a:ext cx="310896" cy="3878277"/>
            <a:chOff x="106481" y="2757218"/>
            <a:chExt cx="310896" cy="3878277"/>
          </a:xfrm>
        </p:grpSpPr>
        <p:sp>
          <p:nvSpPr>
            <p:cNvPr id="20" name="Oval 19">
              <a:extLst>
                <a:ext uri="{FF2B5EF4-FFF2-40B4-BE49-F238E27FC236}">
                  <a16:creationId xmlns:a16="http://schemas.microsoft.com/office/drawing/2014/main" id="{9F21EDB2-3824-E518-3EA1-561F6E27EBF7}"/>
                </a:ext>
                <a:ext uri="{C183D7F6-B498-43B3-948B-1728B52AA6E4}">
                  <adec:decorative xmlns:adec="http://schemas.microsoft.com/office/drawing/2017/decorative" val="1"/>
                </a:ext>
              </a:extLst>
            </p:cNvPr>
            <p:cNvSpPr/>
            <p:nvPr/>
          </p:nvSpPr>
          <p:spPr>
            <a:xfrm>
              <a:off x="106481" y="2757218"/>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35" name="Graphic 1076" descr="Blockchain with solid fill">
              <a:extLst>
                <a:ext uri="{FF2B5EF4-FFF2-40B4-BE49-F238E27FC236}">
                  <a16:creationId xmlns:a16="http://schemas.microsoft.com/office/drawing/2014/main" id="{6A173D80-DEFE-D234-BB03-9C4D86EBD5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35260" y="2775404"/>
              <a:ext cx="253339" cy="253339"/>
            </a:xfrm>
            <a:prstGeom prst="rect">
              <a:avLst/>
            </a:prstGeom>
          </p:spPr>
        </p:pic>
        <p:sp>
          <p:nvSpPr>
            <p:cNvPr id="110" name="Oval 109">
              <a:extLst>
                <a:ext uri="{FF2B5EF4-FFF2-40B4-BE49-F238E27FC236}">
                  <a16:creationId xmlns:a16="http://schemas.microsoft.com/office/drawing/2014/main" id="{03616F10-284C-B8CF-A57E-8605F4BB24DD}"/>
                </a:ext>
                <a:ext uri="{C183D7F6-B498-43B3-948B-1728B52AA6E4}">
                  <adec:decorative xmlns:adec="http://schemas.microsoft.com/office/drawing/2017/decorative" val="1"/>
                </a:ext>
              </a:extLst>
            </p:cNvPr>
            <p:cNvSpPr/>
            <p:nvPr/>
          </p:nvSpPr>
          <p:spPr>
            <a:xfrm>
              <a:off x="106481" y="5424999"/>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36" name="Graphic 46" descr="Lightbulb and gear with solid fill">
              <a:extLst>
                <a:ext uri="{FF2B5EF4-FFF2-40B4-BE49-F238E27FC236}">
                  <a16:creationId xmlns:a16="http://schemas.microsoft.com/office/drawing/2014/main" id="{3E4CE6BE-5BC8-2D4B-5063-AC559267D2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36020" y="5449453"/>
              <a:ext cx="251818" cy="251818"/>
            </a:xfrm>
            <a:prstGeom prst="rect">
              <a:avLst/>
            </a:prstGeom>
          </p:spPr>
        </p:pic>
        <p:sp>
          <p:nvSpPr>
            <p:cNvPr id="120" name="Oval 119">
              <a:extLst>
                <a:ext uri="{FF2B5EF4-FFF2-40B4-BE49-F238E27FC236}">
                  <a16:creationId xmlns:a16="http://schemas.microsoft.com/office/drawing/2014/main" id="{95E13BB5-D082-FC43-D826-446247B3029A}"/>
                </a:ext>
                <a:ext uri="{C183D7F6-B498-43B3-948B-1728B52AA6E4}">
                  <adec:decorative xmlns:adec="http://schemas.microsoft.com/office/drawing/2017/decorative" val="1"/>
                </a:ext>
              </a:extLst>
            </p:cNvPr>
            <p:cNvSpPr/>
            <p:nvPr/>
          </p:nvSpPr>
          <p:spPr>
            <a:xfrm>
              <a:off x="106481" y="3201202"/>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41" name="Graphic 1077" descr="Users with solid fill">
              <a:extLst>
                <a:ext uri="{FF2B5EF4-FFF2-40B4-BE49-F238E27FC236}">
                  <a16:creationId xmlns:a16="http://schemas.microsoft.com/office/drawing/2014/main" id="{9D26613C-A4D8-1BA4-FF9B-6452ADB8E5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38089" y="3231642"/>
              <a:ext cx="247680" cy="247680"/>
            </a:xfrm>
            <a:prstGeom prst="rect">
              <a:avLst/>
            </a:prstGeom>
          </p:spPr>
        </p:pic>
        <p:sp>
          <p:nvSpPr>
            <p:cNvPr id="118" name="Oval 117">
              <a:extLst>
                <a:ext uri="{FF2B5EF4-FFF2-40B4-BE49-F238E27FC236}">
                  <a16:creationId xmlns:a16="http://schemas.microsoft.com/office/drawing/2014/main" id="{AB004958-F3B2-D61F-75AD-A76C685DD5AD}"/>
                </a:ext>
                <a:ext uri="{C183D7F6-B498-43B3-948B-1728B52AA6E4}">
                  <adec:decorative xmlns:adec="http://schemas.microsoft.com/office/drawing/2017/decorative" val="1"/>
                </a:ext>
              </a:extLst>
            </p:cNvPr>
            <p:cNvSpPr/>
            <p:nvPr/>
          </p:nvSpPr>
          <p:spPr>
            <a:xfrm>
              <a:off x="106481" y="3642007"/>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46" name="Graphic 1078" descr="Handshake with solid fill">
              <a:extLst>
                <a:ext uri="{FF2B5EF4-FFF2-40B4-BE49-F238E27FC236}">
                  <a16:creationId xmlns:a16="http://schemas.microsoft.com/office/drawing/2014/main" id="{1BAA7438-F237-C89E-4057-B6693C0B37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36512" y="3674607"/>
              <a:ext cx="250835" cy="250835"/>
            </a:xfrm>
            <a:prstGeom prst="rect">
              <a:avLst/>
            </a:prstGeom>
          </p:spPr>
        </p:pic>
        <p:sp>
          <p:nvSpPr>
            <p:cNvPr id="116" name="Oval 115">
              <a:extLst>
                <a:ext uri="{FF2B5EF4-FFF2-40B4-BE49-F238E27FC236}">
                  <a16:creationId xmlns:a16="http://schemas.microsoft.com/office/drawing/2014/main" id="{0176939D-08CB-EDF5-8FE8-749A9EC09E47}"/>
                </a:ext>
                <a:ext uri="{C183D7F6-B498-43B3-948B-1728B52AA6E4}">
                  <adec:decorative xmlns:adec="http://schemas.microsoft.com/office/drawing/2017/decorative" val="1"/>
                </a:ext>
              </a:extLst>
            </p:cNvPr>
            <p:cNvSpPr/>
            <p:nvPr/>
          </p:nvSpPr>
          <p:spPr>
            <a:xfrm>
              <a:off x="106481" y="4090751"/>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47" name="Graphic 1079" descr="Gavel with solid fill">
              <a:extLst>
                <a:ext uri="{FF2B5EF4-FFF2-40B4-BE49-F238E27FC236}">
                  <a16:creationId xmlns:a16="http://schemas.microsoft.com/office/drawing/2014/main" id="{113CEEF1-EB47-797D-0E5C-6B5681F758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136968" y="4119797"/>
              <a:ext cx="249923" cy="249923"/>
            </a:xfrm>
            <a:prstGeom prst="rect">
              <a:avLst/>
            </a:prstGeom>
          </p:spPr>
        </p:pic>
        <p:sp>
          <p:nvSpPr>
            <p:cNvPr id="114" name="Oval 113">
              <a:extLst>
                <a:ext uri="{FF2B5EF4-FFF2-40B4-BE49-F238E27FC236}">
                  <a16:creationId xmlns:a16="http://schemas.microsoft.com/office/drawing/2014/main" id="{DB93F55F-F4EA-2642-9047-E7966A340D5A}"/>
                </a:ext>
                <a:ext uri="{C183D7F6-B498-43B3-948B-1728B52AA6E4}">
                  <adec:decorative xmlns:adec="http://schemas.microsoft.com/office/drawing/2017/decorative" val="1"/>
                </a:ext>
              </a:extLst>
            </p:cNvPr>
            <p:cNvSpPr/>
            <p:nvPr/>
          </p:nvSpPr>
          <p:spPr>
            <a:xfrm>
              <a:off x="106481" y="4538808"/>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97" name="Graphic 1080" descr="Eye with solid fill">
              <a:extLst>
                <a:ext uri="{FF2B5EF4-FFF2-40B4-BE49-F238E27FC236}">
                  <a16:creationId xmlns:a16="http://schemas.microsoft.com/office/drawing/2014/main" id="{1154B6AF-6377-8F7F-3934-4FDE27DE947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144148" y="4581928"/>
              <a:ext cx="235562" cy="235562"/>
            </a:xfrm>
            <a:prstGeom prst="rect">
              <a:avLst/>
            </a:prstGeom>
          </p:spPr>
        </p:pic>
        <p:sp>
          <p:nvSpPr>
            <p:cNvPr id="112" name="Oval 111">
              <a:extLst>
                <a:ext uri="{FF2B5EF4-FFF2-40B4-BE49-F238E27FC236}">
                  <a16:creationId xmlns:a16="http://schemas.microsoft.com/office/drawing/2014/main" id="{290F6F38-85D5-FA7F-5D12-D3D684626DEF}"/>
                </a:ext>
                <a:ext uri="{C183D7F6-B498-43B3-948B-1728B52AA6E4}">
                  <adec:decorative xmlns:adec="http://schemas.microsoft.com/office/drawing/2017/decorative" val="1"/>
                </a:ext>
              </a:extLst>
            </p:cNvPr>
            <p:cNvSpPr/>
            <p:nvPr/>
          </p:nvSpPr>
          <p:spPr>
            <a:xfrm>
              <a:off x="106481" y="4984194"/>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98" name="Graphic 1081" descr="Network diagram with solid fill">
              <a:extLst>
                <a:ext uri="{FF2B5EF4-FFF2-40B4-BE49-F238E27FC236}">
                  <a16:creationId xmlns:a16="http://schemas.microsoft.com/office/drawing/2014/main" id="{6A79E31A-316C-1D8B-8C86-CD1D4E93AFE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flipH="1">
              <a:off x="153614" y="5038979"/>
              <a:ext cx="216630" cy="216630"/>
            </a:xfrm>
            <a:prstGeom prst="rect">
              <a:avLst/>
            </a:prstGeom>
          </p:spPr>
        </p:pic>
        <p:sp>
          <p:nvSpPr>
            <p:cNvPr id="108" name="Oval 107">
              <a:extLst>
                <a:ext uri="{FF2B5EF4-FFF2-40B4-BE49-F238E27FC236}">
                  <a16:creationId xmlns:a16="http://schemas.microsoft.com/office/drawing/2014/main" id="{F1F73016-F5E8-45C9-D39E-DC3E1811392F}"/>
                </a:ext>
                <a:ext uri="{C183D7F6-B498-43B3-948B-1728B52AA6E4}">
                  <adec:decorative xmlns:adec="http://schemas.microsoft.com/office/drawing/2017/decorative" val="1"/>
                </a:ext>
              </a:extLst>
            </p:cNvPr>
            <p:cNvSpPr/>
            <p:nvPr/>
          </p:nvSpPr>
          <p:spPr>
            <a:xfrm>
              <a:off x="106481" y="5875145"/>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106" name="Graphic 1082" descr="Open hand with solid fill">
              <a:extLst>
                <a:ext uri="{FF2B5EF4-FFF2-40B4-BE49-F238E27FC236}">
                  <a16:creationId xmlns:a16="http://schemas.microsoft.com/office/drawing/2014/main" id="{ED2DD9DB-791B-C13D-65E4-FE5DC140A77A}"/>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flipH="1">
              <a:off x="157382" y="5930821"/>
              <a:ext cx="209095" cy="228393"/>
            </a:xfrm>
            <a:prstGeom prst="rect">
              <a:avLst/>
            </a:prstGeom>
          </p:spPr>
        </p:pic>
        <p:sp>
          <p:nvSpPr>
            <p:cNvPr id="104" name="Oval 103">
              <a:extLst>
                <a:ext uri="{FF2B5EF4-FFF2-40B4-BE49-F238E27FC236}">
                  <a16:creationId xmlns:a16="http://schemas.microsoft.com/office/drawing/2014/main" id="{F36D4503-C6FA-2174-387D-3AC3DA2612B4}"/>
                </a:ext>
                <a:ext uri="{C183D7F6-B498-43B3-948B-1728B52AA6E4}">
                  <adec:decorative xmlns:adec="http://schemas.microsoft.com/office/drawing/2017/decorative" val="1"/>
                </a:ext>
              </a:extLst>
            </p:cNvPr>
            <p:cNvSpPr/>
            <p:nvPr/>
          </p:nvSpPr>
          <p:spPr>
            <a:xfrm>
              <a:off x="106481" y="6324599"/>
              <a:ext cx="310896" cy="310896"/>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pic>
          <p:nvPicPr>
            <p:cNvPr id="102" name="Graphic 50" descr="Briefcase with solid fill">
              <a:extLst>
                <a:ext uri="{FF2B5EF4-FFF2-40B4-BE49-F238E27FC236}">
                  <a16:creationId xmlns:a16="http://schemas.microsoft.com/office/drawing/2014/main" id="{4A502843-CF93-462E-FC1F-C9760BB87CC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flipH="1">
              <a:off x="157382" y="6371131"/>
              <a:ext cx="209095" cy="228393"/>
            </a:xfrm>
            <a:prstGeom prst="rect">
              <a:avLst/>
            </a:prstGeom>
          </p:spPr>
        </p:pic>
      </p:grpSp>
      <p:grpSp>
        <p:nvGrpSpPr>
          <p:cNvPr id="43" name="Group 42">
            <a:extLst>
              <a:ext uri="{FF2B5EF4-FFF2-40B4-BE49-F238E27FC236}">
                <a16:creationId xmlns:a16="http://schemas.microsoft.com/office/drawing/2014/main" id="{72D968C4-19DA-B988-E24F-CAD2E8643040}"/>
              </a:ext>
              <a:ext uri="{C183D7F6-B498-43B3-948B-1728B52AA6E4}">
                <adec:decorative xmlns:adec="http://schemas.microsoft.com/office/drawing/2017/decorative" val="1"/>
              </a:ext>
            </a:extLst>
          </p:cNvPr>
          <p:cNvGrpSpPr/>
          <p:nvPr/>
        </p:nvGrpSpPr>
        <p:grpSpPr>
          <a:xfrm>
            <a:off x="5525608" y="1305357"/>
            <a:ext cx="395573" cy="439806"/>
            <a:chOff x="2147769" y="3758558"/>
            <a:chExt cx="691117" cy="691117"/>
          </a:xfrm>
        </p:grpSpPr>
        <p:sp>
          <p:nvSpPr>
            <p:cNvPr id="15" name="Oval 14">
              <a:extLst>
                <a:ext uri="{FF2B5EF4-FFF2-40B4-BE49-F238E27FC236}">
                  <a16:creationId xmlns:a16="http://schemas.microsoft.com/office/drawing/2014/main" id="{0DB3D1B8-02CF-7629-49DE-D830DE14F2F8}"/>
                </a:ext>
              </a:extLst>
            </p:cNvPr>
            <p:cNvSpPr/>
            <p:nvPr/>
          </p:nvSpPr>
          <p:spPr>
            <a:xfrm>
              <a:off x="2147769" y="3758558"/>
              <a:ext cx="691117" cy="691117"/>
            </a:xfrm>
            <a:prstGeom prst="ellipse">
              <a:avLst/>
            </a:prstGeom>
            <a:solidFill>
              <a:schemeClr val="accent5">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pic>
          <p:nvPicPr>
            <p:cNvPr id="32" name="Graphic 31" descr="Upward trend">
              <a:extLst>
                <a:ext uri="{FF2B5EF4-FFF2-40B4-BE49-F238E27FC236}">
                  <a16:creationId xmlns:a16="http://schemas.microsoft.com/office/drawing/2014/main" id="{DB06AC2B-0BF1-27D1-9298-4B27205E631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259395" y="3863113"/>
              <a:ext cx="457199" cy="457199"/>
            </a:xfrm>
            <a:prstGeom prst="rect">
              <a:avLst/>
            </a:prstGeom>
          </p:spPr>
        </p:pic>
      </p:grpSp>
      <p:grpSp>
        <p:nvGrpSpPr>
          <p:cNvPr id="138" name="Group 137">
            <a:extLst>
              <a:ext uri="{FF2B5EF4-FFF2-40B4-BE49-F238E27FC236}">
                <a16:creationId xmlns:a16="http://schemas.microsoft.com/office/drawing/2014/main" id="{FFB3ACB7-80EE-0407-8D05-2B7B41209C4A}"/>
              </a:ext>
              <a:ext uri="{C183D7F6-B498-43B3-948B-1728B52AA6E4}">
                <adec:decorative xmlns:adec="http://schemas.microsoft.com/office/drawing/2017/decorative" val="1"/>
              </a:ext>
            </a:extLst>
          </p:cNvPr>
          <p:cNvGrpSpPr/>
          <p:nvPr/>
        </p:nvGrpSpPr>
        <p:grpSpPr>
          <a:xfrm>
            <a:off x="8991281" y="1305357"/>
            <a:ext cx="395573" cy="439806"/>
            <a:chOff x="2147769" y="3758558"/>
            <a:chExt cx="691117" cy="691117"/>
          </a:xfrm>
        </p:grpSpPr>
        <p:sp>
          <p:nvSpPr>
            <p:cNvPr id="140" name="Oval 139">
              <a:extLst>
                <a:ext uri="{FF2B5EF4-FFF2-40B4-BE49-F238E27FC236}">
                  <a16:creationId xmlns:a16="http://schemas.microsoft.com/office/drawing/2014/main" id="{634EBF55-9D35-427A-4D2A-68CBA48CC3B0}"/>
                </a:ext>
              </a:extLst>
            </p:cNvPr>
            <p:cNvSpPr/>
            <p:nvPr/>
          </p:nvSpPr>
          <p:spPr>
            <a:xfrm>
              <a:off x="2147769" y="3758558"/>
              <a:ext cx="691117" cy="691117"/>
            </a:xfrm>
            <a:prstGeom prst="ellipse">
              <a:avLst/>
            </a:prstGeom>
            <a:solidFill>
              <a:schemeClr val="accent5">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pic>
          <p:nvPicPr>
            <p:cNvPr id="141" name="Graphic 140" descr="Upward trend">
              <a:extLst>
                <a:ext uri="{FF2B5EF4-FFF2-40B4-BE49-F238E27FC236}">
                  <a16:creationId xmlns:a16="http://schemas.microsoft.com/office/drawing/2014/main" id="{A83D81A6-1249-FE56-36D4-ACF9AE58C7C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259395" y="3863113"/>
              <a:ext cx="457199" cy="457199"/>
            </a:xfrm>
            <a:prstGeom prst="rect">
              <a:avLst/>
            </a:prstGeom>
          </p:spPr>
        </p:pic>
      </p:grpSp>
      <p:sp>
        <p:nvSpPr>
          <p:cNvPr id="76" name="TextBox 75">
            <a:extLst>
              <a:ext uri="{FF2B5EF4-FFF2-40B4-BE49-F238E27FC236}">
                <a16:creationId xmlns:a16="http://schemas.microsoft.com/office/drawing/2014/main" id="{473B1F7C-2228-2B93-2E83-EDC969CBFA53}"/>
              </a:ext>
              <a:ext uri="{C183D7F6-B498-43B3-948B-1728B52AA6E4}">
                <adec:decorative xmlns:adec="http://schemas.microsoft.com/office/drawing/2017/decorative" val="1"/>
              </a:ext>
            </a:extLst>
          </p:cNvPr>
          <p:cNvSpPr txBox="1"/>
          <p:nvPr/>
        </p:nvSpPr>
        <p:spPr>
          <a:xfrm>
            <a:off x="6363435" y="3127510"/>
            <a:ext cx="98123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ptos"/>
                <a:ea typeface="+mn-ea"/>
                <a:cs typeface="+mn-cs"/>
              </a:rPr>
              <a:t>Deeper dive…</a:t>
            </a:r>
          </a:p>
        </p:txBody>
      </p:sp>
      <p:sp>
        <p:nvSpPr>
          <p:cNvPr id="74" name="Arrow: Chevron 73">
            <a:extLst>
              <a:ext uri="{FF2B5EF4-FFF2-40B4-BE49-F238E27FC236}">
                <a16:creationId xmlns:a16="http://schemas.microsoft.com/office/drawing/2014/main" id="{CE6F4C61-15F8-09F4-862E-5E547C9E9609}"/>
              </a:ext>
              <a:ext uri="{C183D7F6-B498-43B3-948B-1728B52AA6E4}">
                <adec:decorative xmlns:adec="http://schemas.microsoft.com/office/drawing/2017/decorative" val="1"/>
              </a:ext>
            </a:extLst>
          </p:cNvPr>
          <p:cNvSpPr/>
          <p:nvPr/>
        </p:nvSpPr>
        <p:spPr>
          <a:xfrm>
            <a:off x="6482082" y="3326605"/>
            <a:ext cx="355803" cy="545847"/>
          </a:xfrm>
          <a:prstGeom prst="chevron">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a:ea typeface="+mn-ea"/>
              <a:cs typeface="+mn-cs"/>
            </a:endParaRPr>
          </a:p>
        </p:txBody>
      </p:sp>
      <p:sp>
        <p:nvSpPr>
          <p:cNvPr id="75" name="Arrow: Chevron 74">
            <a:extLst>
              <a:ext uri="{FF2B5EF4-FFF2-40B4-BE49-F238E27FC236}">
                <a16:creationId xmlns:a16="http://schemas.microsoft.com/office/drawing/2014/main" id="{08DC3042-D1C7-7350-C2B8-62C34F4DA9FB}"/>
              </a:ext>
              <a:ext uri="{C183D7F6-B498-43B3-948B-1728B52AA6E4}">
                <adec:decorative xmlns:adec="http://schemas.microsoft.com/office/drawing/2017/decorative" val="1"/>
              </a:ext>
            </a:extLst>
          </p:cNvPr>
          <p:cNvSpPr/>
          <p:nvPr/>
        </p:nvSpPr>
        <p:spPr>
          <a:xfrm>
            <a:off x="6723320" y="3326604"/>
            <a:ext cx="355803" cy="545847"/>
          </a:xfrm>
          <a:prstGeom prst="chevron">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a:ea typeface="+mn-ea"/>
              <a:cs typeface="+mn-cs"/>
            </a:endParaRPr>
          </a:p>
        </p:txBody>
      </p:sp>
      <p:grpSp>
        <p:nvGrpSpPr>
          <p:cNvPr id="10" name="Group 9">
            <a:extLst>
              <a:ext uri="{FF2B5EF4-FFF2-40B4-BE49-F238E27FC236}">
                <a16:creationId xmlns:a16="http://schemas.microsoft.com/office/drawing/2014/main" id="{F352BD09-95E7-52E6-539E-60EC8993A400}"/>
              </a:ext>
              <a:ext uri="{C183D7F6-B498-43B3-948B-1728B52AA6E4}">
                <adec:decorative xmlns:adec="http://schemas.microsoft.com/office/drawing/2017/decorative" val="1"/>
              </a:ext>
            </a:extLst>
          </p:cNvPr>
          <p:cNvGrpSpPr/>
          <p:nvPr/>
        </p:nvGrpSpPr>
        <p:grpSpPr>
          <a:xfrm>
            <a:off x="10810543" y="58076"/>
            <a:ext cx="1308474" cy="539271"/>
            <a:chOff x="8528896" y="204996"/>
            <a:chExt cx="1308474" cy="539271"/>
          </a:xfrm>
        </p:grpSpPr>
        <p:pic>
          <p:nvPicPr>
            <p:cNvPr id="11" name="Picture 10">
              <a:extLst>
                <a:ext uri="{FF2B5EF4-FFF2-40B4-BE49-F238E27FC236}">
                  <a16:creationId xmlns:a16="http://schemas.microsoft.com/office/drawing/2014/main" id="{B1EC68A8-EDA3-B971-AF05-B4E3E73F8E38}"/>
                </a:ext>
              </a:extLst>
            </p:cNvPr>
            <p:cNvPicPr>
              <a:picLocks noChangeAspect="1"/>
            </p:cNvPicPr>
            <p:nvPr userDrawn="1"/>
          </p:nvPicPr>
          <p:blipFill>
            <a:blip r:embed="rId24" cstate="email">
              <a:extLst>
                <a:ext uri="{28A0092B-C50C-407E-A947-70E740481C1C}">
                  <a14:useLocalDpi xmlns:a14="http://schemas.microsoft.com/office/drawing/2010/main"/>
                </a:ext>
              </a:extLst>
            </a:blip>
            <a:srcRect/>
            <a:stretch/>
          </p:blipFill>
          <p:spPr>
            <a:xfrm>
              <a:off x="9188562" y="204996"/>
              <a:ext cx="648808" cy="539271"/>
            </a:xfrm>
            <a:prstGeom prst="rect">
              <a:avLst/>
            </a:prstGeom>
          </p:spPr>
        </p:pic>
        <p:pic>
          <p:nvPicPr>
            <p:cNvPr id="13" name="Picture 2">
              <a:extLst>
                <a:ext uri="{FF2B5EF4-FFF2-40B4-BE49-F238E27FC236}">
                  <a16:creationId xmlns:a16="http://schemas.microsoft.com/office/drawing/2014/main" id="{6E25D2D0-1F89-010D-6F84-B1B054EBEA0E}"/>
                </a:ext>
              </a:extLst>
            </p:cNvPr>
            <p:cNvPicPr>
              <a:picLocks noChangeAspect="1" noChangeArrowheads="1"/>
            </p:cNvPicPr>
            <p:nvPr userDrawn="1"/>
          </p:nvPicPr>
          <p:blipFill>
            <a:blip r:embed="rId25" cstate="email">
              <a:extLst>
                <a:ext uri="{28A0092B-C50C-407E-A947-70E740481C1C}">
                  <a14:useLocalDpi xmlns:a14="http://schemas.microsoft.com/office/drawing/2010/main"/>
                </a:ext>
              </a:extLst>
            </a:blip>
            <a:srcRect/>
            <a:stretch/>
          </p:blipFill>
          <p:spPr bwMode="auto">
            <a:xfrm>
              <a:off x="8528896" y="234057"/>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4C73419D-1CB4-BBCF-21D3-74C27C38CDEA}"/>
                </a:ext>
              </a:extLst>
            </p:cNvPr>
            <p:cNvCxnSpPr/>
            <p:nvPr userDrawn="1"/>
          </p:nvCxnSpPr>
          <p:spPr>
            <a:xfrm>
              <a:off x="9135292" y="251917"/>
              <a:ext cx="0" cy="445429"/>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129" name="TextBox 128">
            <a:extLst>
              <a:ext uri="{FF2B5EF4-FFF2-40B4-BE49-F238E27FC236}">
                <a16:creationId xmlns:a16="http://schemas.microsoft.com/office/drawing/2014/main" id="{C9ACB097-3577-8E37-C802-2A6A78FCADFF}"/>
              </a:ext>
              <a:ext uri="{C183D7F6-B498-43B3-948B-1728B52AA6E4}">
                <adec:decorative xmlns:adec="http://schemas.microsoft.com/office/drawing/2017/decorative" val="1"/>
              </a:ext>
            </a:extLst>
          </p:cNvPr>
          <p:cNvSpPr txBox="1"/>
          <p:nvPr/>
        </p:nvSpPr>
        <p:spPr>
          <a:xfrm>
            <a:off x="3270463" y="1949454"/>
            <a:ext cx="3478516" cy="277000"/>
          </a:xfrm>
          <a:prstGeom prst="rect">
            <a:avLst/>
          </a:prstGeom>
          <a:no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sng" strike="noStrike" kern="1200" cap="none" spc="0" normalizeH="0" baseline="0" noProof="0" dirty="0">
                <a:ln>
                  <a:noFill/>
                </a:ln>
                <a:solidFill>
                  <a:srgbClr val="FFFFFF"/>
                </a:solidFill>
                <a:effectLst/>
                <a:uLnTx/>
                <a:uFillTx/>
                <a:latin typeface="Aptos"/>
                <a:ea typeface="+mn-ea"/>
                <a:cs typeface="+mn-cs"/>
              </a:rPr>
              <a:t>HHS YoY Spend Patterns</a:t>
            </a:r>
          </a:p>
        </p:txBody>
      </p:sp>
      <p:sp>
        <p:nvSpPr>
          <p:cNvPr id="2" name="Title 1">
            <a:extLst>
              <a:ext uri="{FF2B5EF4-FFF2-40B4-BE49-F238E27FC236}">
                <a16:creationId xmlns:a16="http://schemas.microsoft.com/office/drawing/2014/main" id="{95733C8B-6B79-FA73-1603-D75FF4C7F821}"/>
              </a:ext>
            </a:extLst>
          </p:cNvPr>
          <p:cNvSpPr txBox="1">
            <a:spLocks noGrp="1"/>
          </p:cNvSpPr>
          <p:nvPr>
            <p:ph type="title" idx="4294967295"/>
          </p:nvPr>
        </p:nvSpPr>
        <p:spPr>
          <a:xfrm>
            <a:off x="2018614" y="362000"/>
            <a:ext cx="9409411"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ptos"/>
                <a:ea typeface="+mn-ea"/>
                <a:cs typeface="+mn-cs"/>
              </a:rPr>
              <a:t>Overview of HHS Procurement</a:t>
            </a:r>
          </a:p>
        </p:txBody>
      </p:sp>
      <p:sp>
        <p:nvSpPr>
          <p:cNvPr id="19" name="TextBox 18">
            <a:extLst>
              <a:ext uri="{FF2B5EF4-FFF2-40B4-BE49-F238E27FC236}">
                <a16:creationId xmlns:a16="http://schemas.microsoft.com/office/drawing/2014/main" id="{1D8FC31C-B931-CDBE-80A8-56008F6E0A4C}"/>
              </a:ext>
            </a:extLst>
          </p:cNvPr>
          <p:cNvSpPr txBox="1"/>
          <p:nvPr/>
        </p:nvSpPr>
        <p:spPr>
          <a:xfrm>
            <a:off x="5857791" y="1371372"/>
            <a:ext cx="3196879" cy="307777"/>
          </a:xfrm>
          <a:prstGeom prst="rect">
            <a:avLst/>
          </a:prstGeom>
          <a:no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HHS Acquisition By the Numbers </a:t>
            </a:r>
          </a:p>
        </p:txBody>
      </p:sp>
      <p:sp>
        <p:nvSpPr>
          <p:cNvPr id="5" name="Rectangle 4">
            <a:extLst>
              <a:ext uri="{FF2B5EF4-FFF2-40B4-BE49-F238E27FC236}">
                <a16:creationId xmlns:a16="http://schemas.microsoft.com/office/drawing/2014/main" id="{FAA2514A-6725-797D-F4B4-058341673148}"/>
              </a:ext>
            </a:extLst>
          </p:cNvPr>
          <p:cNvSpPr/>
          <p:nvPr/>
        </p:nvSpPr>
        <p:spPr>
          <a:xfrm>
            <a:off x="323531" y="2099332"/>
            <a:ext cx="2544687" cy="6031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a:ea typeface="+mn-ea"/>
                <a:cs typeface="+mn-cs"/>
              </a:rPr>
              <a:t>OA MANAGES AND OVERSEES</a:t>
            </a:r>
          </a:p>
        </p:txBody>
      </p:sp>
      <p:sp>
        <p:nvSpPr>
          <p:cNvPr id="8" name="Rectangle 7">
            <a:extLst>
              <a:ext uri="{FF2B5EF4-FFF2-40B4-BE49-F238E27FC236}">
                <a16:creationId xmlns:a16="http://schemas.microsoft.com/office/drawing/2014/main" id="{358399CB-5079-2A38-94DC-07371E5FD8F9}"/>
              </a:ext>
            </a:extLst>
          </p:cNvPr>
          <p:cNvSpPr/>
          <p:nvPr/>
        </p:nvSpPr>
        <p:spPr>
          <a:xfrm>
            <a:off x="298030" y="2773749"/>
            <a:ext cx="2484557"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Procurement Business Systems</a:t>
            </a:r>
          </a:p>
        </p:txBody>
      </p:sp>
      <p:sp>
        <p:nvSpPr>
          <p:cNvPr id="119" name="Rectangle 118">
            <a:extLst>
              <a:ext uri="{FF2B5EF4-FFF2-40B4-BE49-F238E27FC236}">
                <a16:creationId xmlns:a16="http://schemas.microsoft.com/office/drawing/2014/main" id="{794DFCA1-4AF6-E6BC-58C9-1E838D8AD48C}"/>
              </a:ext>
            </a:extLst>
          </p:cNvPr>
          <p:cNvSpPr/>
          <p:nvPr/>
        </p:nvSpPr>
        <p:spPr>
          <a:xfrm>
            <a:off x="283222" y="3201202"/>
            <a:ext cx="2484557"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Acquisition Workforce Development</a:t>
            </a:r>
          </a:p>
        </p:txBody>
      </p:sp>
      <p:sp>
        <p:nvSpPr>
          <p:cNvPr id="117" name="Rectangle 116">
            <a:extLst>
              <a:ext uri="{FF2B5EF4-FFF2-40B4-BE49-F238E27FC236}">
                <a16:creationId xmlns:a16="http://schemas.microsoft.com/office/drawing/2014/main" id="{B06ED3CA-DC61-CF60-33E1-5D040304B61F}"/>
              </a:ext>
            </a:extLst>
          </p:cNvPr>
          <p:cNvSpPr/>
          <p:nvPr/>
        </p:nvSpPr>
        <p:spPr>
          <a:xfrm>
            <a:off x="283222" y="3653024"/>
            <a:ext cx="2484557"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Industry Engagement</a:t>
            </a:r>
          </a:p>
        </p:txBody>
      </p:sp>
      <p:sp>
        <p:nvSpPr>
          <p:cNvPr id="115" name="Rectangle 114">
            <a:extLst>
              <a:ext uri="{FF2B5EF4-FFF2-40B4-BE49-F238E27FC236}">
                <a16:creationId xmlns:a16="http://schemas.microsoft.com/office/drawing/2014/main" id="{AB001819-0480-AEDE-FAE2-CFE3F18D2463}"/>
              </a:ext>
            </a:extLst>
          </p:cNvPr>
          <p:cNvSpPr/>
          <p:nvPr/>
        </p:nvSpPr>
        <p:spPr>
          <a:xfrm>
            <a:off x="267929" y="4101081"/>
            <a:ext cx="2484557"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Procurement Policy </a:t>
            </a:r>
          </a:p>
        </p:txBody>
      </p:sp>
      <p:sp>
        <p:nvSpPr>
          <p:cNvPr id="113" name="Rectangle 112">
            <a:extLst>
              <a:ext uri="{FF2B5EF4-FFF2-40B4-BE49-F238E27FC236}">
                <a16:creationId xmlns:a16="http://schemas.microsoft.com/office/drawing/2014/main" id="{AFFAFB25-36AB-943D-5944-F33913F82A1E}"/>
              </a:ext>
            </a:extLst>
          </p:cNvPr>
          <p:cNvSpPr/>
          <p:nvPr/>
        </p:nvSpPr>
        <p:spPr>
          <a:xfrm>
            <a:off x="283130" y="4546467"/>
            <a:ext cx="2484557"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Oversight of Agency Acquisition Programs</a:t>
            </a:r>
          </a:p>
        </p:txBody>
      </p:sp>
      <p:sp>
        <p:nvSpPr>
          <p:cNvPr id="111" name="Rectangle 110">
            <a:extLst>
              <a:ext uri="{FF2B5EF4-FFF2-40B4-BE49-F238E27FC236}">
                <a16:creationId xmlns:a16="http://schemas.microsoft.com/office/drawing/2014/main" id="{EF8BE122-FE2C-D1BF-505D-0B3D2AAD2226}"/>
              </a:ext>
            </a:extLst>
          </p:cNvPr>
          <p:cNvSpPr/>
          <p:nvPr/>
        </p:nvSpPr>
        <p:spPr>
          <a:xfrm>
            <a:off x="283130" y="4985596"/>
            <a:ext cx="2484557"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Category Management</a:t>
            </a:r>
          </a:p>
        </p:txBody>
      </p:sp>
      <p:sp>
        <p:nvSpPr>
          <p:cNvPr id="109" name="Rectangle 108">
            <a:extLst>
              <a:ext uri="{FF2B5EF4-FFF2-40B4-BE49-F238E27FC236}">
                <a16:creationId xmlns:a16="http://schemas.microsoft.com/office/drawing/2014/main" id="{BE4603F0-FB29-4A6D-5EF6-83359A9A73C1}"/>
              </a:ext>
            </a:extLst>
          </p:cNvPr>
          <p:cNvSpPr/>
          <p:nvPr/>
        </p:nvSpPr>
        <p:spPr>
          <a:xfrm>
            <a:off x="283130" y="5437418"/>
            <a:ext cx="2484557"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Procurement Innovation</a:t>
            </a:r>
          </a:p>
        </p:txBody>
      </p:sp>
      <p:sp>
        <p:nvSpPr>
          <p:cNvPr id="107" name="Rectangle 106">
            <a:extLst>
              <a:ext uri="{FF2B5EF4-FFF2-40B4-BE49-F238E27FC236}">
                <a16:creationId xmlns:a16="http://schemas.microsoft.com/office/drawing/2014/main" id="{C86E1595-7E51-45E4-7C36-BBE715F06A22}"/>
              </a:ext>
            </a:extLst>
          </p:cNvPr>
          <p:cNvSpPr/>
          <p:nvPr/>
        </p:nvSpPr>
        <p:spPr>
          <a:xfrm>
            <a:off x="283038" y="5886876"/>
            <a:ext cx="2625675"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Federal Acquisition Support Programs</a:t>
            </a:r>
          </a:p>
        </p:txBody>
      </p:sp>
      <p:sp>
        <p:nvSpPr>
          <p:cNvPr id="103" name="Rectangle 102">
            <a:extLst>
              <a:ext uri="{FF2B5EF4-FFF2-40B4-BE49-F238E27FC236}">
                <a16:creationId xmlns:a16="http://schemas.microsoft.com/office/drawing/2014/main" id="{EAD0478B-D6C2-05A7-7B76-E27A4C1F7AB1}"/>
              </a:ext>
            </a:extLst>
          </p:cNvPr>
          <p:cNvSpPr/>
          <p:nvPr/>
        </p:nvSpPr>
        <p:spPr>
          <a:xfrm>
            <a:off x="268917" y="6336330"/>
            <a:ext cx="2484557" cy="307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ptos"/>
                <a:ea typeface="+mn-ea"/>
                <a:cs typeface="+mn-cs"/>
              </a:rPr>
              <a:t>Vendor Relations</a:t>
            </a:r>
          </a:p>
        </p:txBody>
      </p:sp>
      <p:graphicFrame>
        <p:nvGraphicFramePr>
          <p:cNvPr id="165" name="Chart 164" descr="barchart for year over year spending described in the following table">
            <a:extLst>
              <a:ext uri="{FF2B5EF4-FFF2-40B4-BE49-F238E27FC236}">
                <a16:creationId xmlns:a16="http://schemas.microsoft.com/office/drawing/2014/main" id="{DE9159E7-EB2A-1A57-4420-463A6191E049}"/>
              </a:ext>
              <a:ext uri="{C183D7F6-B498-43B3-948B-1728B52AA6E4}">
                <adec:decorative xmlns:adec="http://schemas.microsoft.com/office/drawing/2017/decorative" val="0"/>
              </a:ext>
            </a:extLst>
          </p:cNvPr>
          <p:cNvGraphicFramePr/>
          <p:nvPr/>
        </p:nvGraphicFramePr>
        <p:xfrm>
          <a:off x="2974061" y="2191588"/>
          <a:ext cx="3639753" cy="2268561"/>
        </p:xfrm>
        <a:graphic>
          <a:graphicData uri="http://schemas.openxmlformats.org/drawingml/2006/chart">
            <c:chart xmlns:c="http://schemas.openxmlformats.org/drawingml/2006/chart" xmlns:r="http://schemas.openxmlformats.org/officeDocument/2006/relationships" r:id="rId26"/>
          </a:graphicData>
        </a:graphic>
      </p:graphicFrame>
      <p:graphicFrame>
        <p:nvGraphicFramePr>
          <p:cNvPr id="4" name="Table 3" descr="HHS year of year spending">
            <a:extLst>
              <a:ext uri="{FF2B5EF4-FFF2-40B4-BE49-F238E27FC236}">
                <a16:creationId xmlns:a16="http://schemas.microsoft.com/office/drawing/2014/main" id="{6E6A53BA-AAA3-1CF0-BF74-432A978D3DC1}"/>
              </a:ext>
            </a:extLst>
          </p:cNvPr>
          <p:cNvGraphicFramePr>
            <a:graphicFrameLocks noGrp="1"/>
          </p:cNvGraphicFramePr>
          <p:nvPr/>
        </p:nvGraphicFramePr>
        <p:xfrm>
          <a:off x="3187705" y="2258645"/>
          <a:ext cx="3447994" cy="2103120"/>
        </p:xfrm>
        <a:graphic>
          <a:graphicData uri="http://schemas.openxmlformats.org/drawingml/2006/table">
            <a:tbl>
              <a:tblPr firstRow="1" bandRow="1">
                <a:effectLst/>
                <a:tableStyleId>{5C22544A-7EE6-4342-B048-85BDC9FD1C3A}</a:tableStyleId>
              </a:tblPr>
              <a:tblGrid>
                <a:gridCol w="1723997">
                  <a:extLst>
                    <a:ext uri="{9D8B030D-6E8A-4147-A177-3AD203B41FA5}">
                      <a16:colId xmlns:a16="http://schemas.microsoft.com/office/drawing/2014/main" val="1615765940"/>
                    </a:ext>
                  </a:extLst>
                </a:gridCol>
                <a:gridCol w="1723997">
                  <a:extLst>
                    <a:ext uri="{9D8B030D-6E8A-4147-A177-3AD203B41FA5}">
                      <a16:colId xmlns:a16="http://schemas.microsoft.com/office/drawing/2014/main" val="290719232"/>
                    </a:ext>
                  </a:extLst>
                </a:gridCol>
              </a:tblGrid>
              <a:tr h="345230">
                <a:tc>
                  <a:txBody>
                    <a:bodyPr/>
                    <a:lstStyle/>
                    <a:p>
                      <a:r>
                        <a:rPr lang="en-US" noProof="0" dirty="0">
                          <a:noFill/>
                        </a:rPr>
                        <a:t>Fiscal Year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noProof="0" dirty="0">
                          <a:noFill/>
                        </a:rPr>
                        <a:t>Total Obligations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4103298"/>
                  </a:ext>
                </a:extLst>
              </a:tr>
              <a:tr h="345230">
                <a:tc>
                  <a:txBody>
                    <a:bodyPr/>
                    <a:lstStyle/>
                    <a:p>
                      <a:r>
                        <a:rPr lang="en-US" noProof="0" dirty="0">
                          <a:noFill/>
                        </a:rPr>
                        <a:t>FY22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noProof="0" dirty="0">
                          <a:noFill/>
                        </a:rPr>
                        <a:t>$41.0 B</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1795899"/>
                  </a:ext>
                </a:extLst>
              </a:tr>
              <a:tr h="345230">
                <a:tc>
                  <a:txBody>
                    <a:bodyPr/>
                    <a:lstStyle/>
                    <a:p>
                      <a:r>
                        <a:rPr lang="en-US" noProof="0" dirty="0">
                          <a:noFill/>
                        </a:rPr>
                        <a:t>FY23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noProof="0" dirty="0">
                          <a:noFill/>
                        </a:rPr>
                        <a:t>$40.3 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2825097"/>
                  </a:ext>
                </a:extLst>
              </a:tr>
              <a:tr h="345230">
                <a:tc>
                  <a:txBody>
                    <a:bodyPr/>
                    <a:lstStyle/>
                    <a:p>
                      <a:r>
                        <a:rPr lang="en-US" noProof="0" dirty="0">
                          <a:noFill/>
                        </a:rPr>
                        <a:t>FY24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noProof="0" dirty="0">
                          <a:noFill/>
                        </a:rPr>
                        <a:t>$39.1 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9453925"/>
                  </a:ext>
                </a:extLst>
              </a:tr>
              <a:tr h="345230">
                <a:tc>
                  <a:txBody>
                    <a:bodyPr/>
                    <a:lstStyle/>
                    <a:p>
                      <a:r>
                        <a:rPr lang="en-US" noProof="0" dirty="0">
                          <a:noFill/>
                        </a:rPr>
                        <a:t>FY25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noProof="0" dirty="0">
                          <a:noFill/>
                        </a:rPr>
                        <a:t>$28.2 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8293346"/>
                  </a:ext>
                </a:extLst>
              </a:tr>
            </a:tbl>
          </a:graphicData>
        </a:graphic>
      </p:graphicFrame>
      <p:sp>
        <p:nvSpPr>
          <p:cNvPr id="176" name="TextBox 175">
            <a:extLst>
              <a:ext uri="{FF2B5EF4-FFF2-40B4-BE49-F238E27FC236}">
                <a16:creationId xmlns:a16="http://schemas.microsoft.com/office/drawing/2014/main" id="{4C3F327B-7981-10BF-37A7-A317FE4ED56B}"/>
              </a:ext>
            </a:extLst>
          </p:cNvPr>
          <p:cNvSpPr txBox="1"/>
          <p:nvPr/>
        </p:nvSpPr>
        <p:spPr>
          <a:xfrm>
            <a:off x="3061639" y="4492556"/>
            <a:ext cx="3627680" cy="400110"/>
          </a:xfrm>
          <a:prstGeom prst="rect">
            <a:avLst/>
          </a:prstGeom>
          <a:noFill/>
        </p:spPr>
        <p:txBody>
          <a:bodyPr wrap="square" lIns="91440" tIns="45720" rIns="91440" bIns="4572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uLnTx/>
                <a:uFillTx/>
                <a:latin typeface="Aptos"/>
                <a:ea typeface="+mn-ea"/>
                <a:cs typeface="+mn-cs"/>
              </a:rPr>
              <a:t>*HHS saw a $12B reduction from its final FY25 Obligations due to the HHS Cost Efficiency Initiative (HCEI)</a:t>
            </a:r>
          </a:p>
        </p:txBody>
      </p:sp>
      <p:sp>
        <p:nvSpPr>
          <p:cNvPr id="29" name="TextBox 28">
            <a:extLst>
              <a:ext uri="{FF2B5EF4-FFF2-40B4-BE49-F238E27FC236}">
                <a16:creationId xmlns:a16="http://schemas.microsoft.com/office/drawing/2014/main" id="{A1D53079-6DD3-0EDD-FB60-9F660539129A}"/>
              </a:ext>
              <a:ext uri="{C183D7F6-B498-43B3-948B-1728B52AA6E4}">
                <adec:decorative xmlns:adec="http://schemas.microsoft.com/office/drawing/2017/decorative" val="1"/>
              </a:ext>
            </a:extLst>
          </p:cNvPr>
          <p:cNvSpPr txBox="1"/>
          <p:nvPr/>
        </p:nvSpPr>
        <p:spPr>
          <a:xfrm>
            <a:off x="7916662" y="1868663"/>
            <a:ext cx="3478516" cy="438582"/>
          </a:xfrm>
          <a:prstGeom prst="rect">
            <a:avLst/>
          </a:prstGeom>
          <a:no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sng" strike="noStrike" kern="1200" cap="none" spc="0" normalizeH="0" baseline="0" noProof="0" dirty="0">
                <a:ln>
                  <a:noFill/>
                </a:ln>
                <a:solidFill>
                  <a:srgbClr val="FFFFFF"/>
                </a:solidFill>
                <a:effectLst/>
                <a:uLnTx/>
                <a:uFillTx/>
                <a:latin typeface="Aptos"/>
                <a:ea typeface="+mn-ea"/>
                <a:cs typeface="+mn-cs"/>
              </a:rPr>
              <a:t>FY25 Spend by Division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ptos"/>
                <a:ea typeface="+mn-ea"/>
                <a:cs typeface="+mn-cs"/>
              </a:rPr>
              <a:t>(In Billions)</a:t>
            </a:r>
          </a:p>
        </p:txBody>
      </p:sp>
      <p:graphicFrame>
        <p:nvGraphicFramePr>
          <p:cNvPr id="34" name="Chart 33" descr="Fiscal year 25 spending by division (in billions) bar chart described in the following table">
            <a:extLst>
              <a:ext uri="{FF2B5EF4-FFF2-40B4-BE49-F238E27FC236}">
                <a16:creationId xmlns:a16="http://schemas.microsoft.com/office/drawing/2014/main" id="{70C31B63-FF15-3907-7D13-CADCF0F9F7BE}"/>
              </a:ext>
            </a:extLst>
          </p:cNvPr>
          <p:cNvGraphicFramePr>
            <a:graphicFrameLocks/>
          </p:cNvGraphicFramePr>
          <p:nvPr/>
        </p:nvGraphicFramePr>
        <p:xfrm>
          <a:off x="7039747" y="2047370"/>
          <a:ext cx="5054380" cy="2631175"/>
        </p:xfrm>
        <a:graphic>
          <a:graphicData uri="http://schemas.openxmlformats.org/drawingml/2006/chart">
            <c:chart xmlns:c="http://schemas.openxmlformats.org/drawingml/2006/chart" xmlns:r="http://schemas.openxmlformats.org/officeDocument/2006/relationships" r:id="rId27"/>
          </a:graphicData>
        </a:graphic>
      </p:graphicFrame>
      <p:graphicFrame>
        <p:nvGraphicFramePr>
          <p:cNvPr id="14" name="Table 13" descr="FY25 Spending by Division in billions">
            <a:extLst>
              <a:ext uri="{FF2B5EF4-FFF2-40B4-BE49-F238E27FC236}">
                <a16:creationId xmlns:a16="http://schemas.microsoft.com/office/drawing/2014/main" id="{54C1D6EC-227E-AF1D-5A64-A8E95C22F835}"/>
              </a:ext>
            </a:extLst>
          </p:cNvPr>
          <p:cNvGraphicFramePr>
            <a:graphicFrameLocks noGrp="1"/>
          </p:cNvGraphicFramePr>
          <p:nvPr/>
        </p:nvGraphicFramePr>
        <p:xfrm>
          <a:off x="8251079" y="2083603"/>
          <a:ext cx="1911694" cy="2007148"/>
        </p:xfrm>
        <a:graphic>
          <a:graphicData uri="http://schemas.openxmlformats.org/drawingml/2006/table">
            <a:tbl>
              <a:tblPr firstRow="1" bandRow="1">
                <a:tableStyleId>{5C22544A-7EE6-4342-B048-85BDC9FD1C3A}</a:tableStyleId>
              </a:tblPr>
              <a:tblGrid>
                <a:gridCol w="955847">
                  <a:extLst>
                    <a:ext uri="{9D8B030D-6E8A-4147-A177-3AD203B41FA5}">
                      <a16:colId xmlns:a16="http://schemas.microsoft.com/office/drawing/2014/main" val="4074228059"/>
                    </a:ext>
                  </a:extLst>
                </a:gridCol>
                <a:gridCol w="955847">
                  <a:extLst>
                    <a:ext uri="{9D8B030D-6E8A-4147-A177-3AD203B41FA5}">
                      <a16:colId xmlns:a16="http://schemas.microsoft.com/office/drawing/2014/main" val="1198896936"/>
                    </a:ext>
                  </a:extLst>
                </a:gridCol>
              </a:tblGrid>
              <a:tr h="154396">
                <a:tc>
                  <a:txBody>
                    <a:bodyPr/>
                    <a:lstStyle/>
                    <a:p>
                      <a:r>
                        <a:rPr lang="en-US" sz="400" noProof="0" dirty="0">
                          <a:noFill/>
                        </a:rPr>
                        <a:t>Component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400" noProof="0" dirty="0">
                          <a:noFill/>
                        </a:rPr>
                        <a:t>Amount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5164816"/>
                  </a:ext>
                </a:extLst>
              </a:tr>
              <a:tr h="154396">
                <a:tc>
                  <a:txBody>
                    <a:bodyPr/>
                    <a:lstStyle/>
                    <a:p>
                      <a:r>
                        <a:rPr lang="en-US" sz="400" noProof="0" dirty="0">
                          <a:noFill/>
                        </a:rPr>
                        <a:t>C M 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400" noProof="0" dirty="0">
                          <a:noFill/>
                        </a:rPr>
                        <a:t>$7.9 B</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6950351"/>
                  </a:ext>
                </a:extLst>
              </a:tr>
              <a:tr h="154396">
                <a:tc>
                  <a:txBody>
                    <a:bodyPr/>
                    <a:lstStyle/>
                    <a:p>
                      <a:r>
                        <a:rPr lang="en-US" sz="400" noProof="0" dirty="0">
                          <a:noFill/>
                        </a:rPr>
                        <a:t>C D 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 noProof="0" dirty="0">
                          <a:noFill/>
                        </a:rPr>
                        <a:t>$7.4 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0319567"/>
                  </a:ext>
                </a:extLst>
              </a:tr>
              <a:tr h="154396">
                <a:tc>
                  <a:txBody>
                    <a:bodyPr/>
                    <a:lstStyle/>
                    <a:p>
                      <a:r>
                        <a:rPr lang="en-US" sz="400" noProof="0" dirty="0">
                          <a:noFill/>
                        </a:rPr>
                        <a:t>N I 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 noProof="0" dirty="0">
                          <a:noFill/>
                        </a:rPr>
                        <a:t>$5.9 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9361169"/>
                  </a:ext>
                </a:extLst>
              </a:tr>
              <a:tr h="154396">
                <a:tc>
                  <a:txBody>
                    <a:bodyPr/>
                    <a:lstStyle/>
                    <a:p>
                      <a:r>
                        <a:rPr lang="en-US" sz="400" noProof="0" dirty="0">
                          <a:noFill/>
                        </a:rPr>
                        <a:t>I H 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 noProof="0" dirty="0">
                          <a:noFill/>
                        </a:rPr>
                        <a:t>$1.8 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4398188"/>
                  </a:ext>
                </a:extLst>
              </a:tr>
              <a:tr h="154396">
                <a:tc>
                  <a:txBody>
                    <a:bodyPr/>
                    <a:lstStyle/>
                    <a:p>
                      <a:r>
                        <a:rPr lang="en-US" sz="400" noProof="0" dirty="0">
                          <a:noFill/>
                        </a:rPr>
                        <a:t>F D 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 noProof="0" dirty="0">
                          <a:noFill/>
                        </a:rPr>
                        <a:t>$1.4 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3277097"/>
                  </a:ext>
                </a:extLst>
              </a:tr>
              <a:tr h="154396">
                <a:tc>
                  <a:txBody>
                    <a:bodyPr/>
                    <a:lstStyle/>
                    <a:p>
                      <a:r>
                        <a:rPr lang="en-US" sz="400" noProof="0" dirty="0">
                          <a:noFill/>
                        </a:rPr>
                        <a:t>A S P 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 noProof="0" dirty="0">
                          <a:noFill/>
                        </a:rPr>
                        <a:t>$1.3 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0399294"/>
                  </a:ext>
                </a:extLst>
              </a:tr>
              <a:tr h="154396">
                <a:tc>
                  <a:txBody>
                    <a:bodyPr/>
                    <a:lstStyle/>
                    <a:p>
                      <a:r>
                        <a:rPr lang="en-US" sz="400" noProof="0" dirty="0">
                          <a:noFill/>
                        </a:rPr>
                        <a:t>A S 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 noProof="0" dirty="0">
                          <a:noFill/>
                        </a:rPr>
                        <a:t>$0.8 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4864078"/>
                  </a:ext>
                </a:extLst>
              </a:tr>
              <a:tr h="154396">
                <a:tc>
                  <a:txBody>
                    <a:bodyPr/>
                    <a:lstStyle/>
                    <a:p>
                      <a:r>
                        <a:rPr lang="en-US" sz="400" noProof="0" dirty="0">
                          <a:noFill/>
                        </a:rPr>
                        <a:t>A C 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 noProof="0" dirty="0">
                          <a:noFill/>
                        </a:rPr>
                        <a:t>$0.7 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1491807"/>
                  </a:ext>
                </a:extLst>
              </a:tr>
              <a:tr h="154396">
                <a:tc>
                  <a:txBody>
                    <a:bodyPr/>
                    <a:lstStyle/>
                    <a:p>
                      <a:r>
                        <a:rPr lang="en-US" sz="400" noProof="0" dirty="0">
                          <a:noFill/>
                        </a:rPr>
                        <a:t>H R S 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 noProof="0" dirty="0">
                          <a:noFill/>
                        </a:rPr>
                        <a:t>$0.5 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7396340"/>
                  </a:ext>
                </a:extLst>
              </a:tr>
              <a:tr h="154396">
                <a:tc>
                  <a:txBody>
                    <a:bodyPr/>
                    <a:lstStyle/>
                    <a:p>
                      <a:r>
                        <a:rPr lang="en-US" sz="400" noProof="0" dirty="0">
                          <a:noFill/>
                        </a:rPr>
                        <a:t>S A M H S 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 noProof="0" dirty="0">
                          <a:noFill/>
                        </a:rPr>
                        <a:t>$0.2 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5982871"/>
                  </a:ext>
                </a:extLst>
              </a:tr>
              <a:tr h="154396">
                <a:tc>
                  <a:txBody>
                    <a:bodyPr/>
                    <a:lstStyle/>
                    <a:p>
                      <a:r>
                        <a:rPr lang="en-US" sz="400" noProof="0" dirty="0">
                          <a:noFill/>
                        </a:rPr>
                        <a:t>A H R Q</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 noProof="0" dirty="0">
                          <a:noFill/>
                        </a:rPr>
                        <a:t>$0.1 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924155"/>
                  </a:ext>
                </a:extLst>
              </a:tr>
              <a:tr h="154396">
                <a:tc>
                  <a:txBody>
                    <a:bodyPr/>
                    <a:lstStyle/>
                    <a:p>
                      <a:r>
                        <a:rPr lang="en-US" sz="400" noProof="0" dirty="0">
                          <a:noFill/>
                        </a:rPr>
                        <a:t>O I 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 noProof="0" dirty="0">
                          <a:noFill/>
                        </a:rPr>
                        <a:t>$0.1 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0800138"/>
                  </a:ext>
                </a:extLst>
              </a:tr>
            </a:tbl>
          </a:graphicData>
        </a:graphic>
      </p:graphicFrame>
      <p:sp>
        <p:nvSpPr>
          <p:cNvPr id="146" name="TextBox 145">
            <a:extLst>
              <a:ext uri="{FF2B5EF4-FFF2-40B4-BE49-F238E27FC236}">
                <a16:creationId xmlns:a16="http://schemas.microsoft.com/office/drawing/2014/main" id="{FE68621F-0D5E-6B9E-0CA0-7045952A3ACB}"/>
              </a:ext>
            </a:extLst>
          </p:cNvPr>
          <p:cNvSpPr txBox="1"/>
          <p:nvPr/>
        </p:nvSpPr>
        <p:spPr>
          <a:xfrm>
            <a:off x="8977603" y="2517636"/>
            <a:ext cx="2883756" cy="707886"/>
          </a:xfrm>
          <a:prstGeom prst="rect">
            <a:avLst/>
          </a:prstGeom>
          <a:solidFill>
            <a:srgbClr val="072133"/>
          </a:solidFill>
          <a:ln w="19050">
            <a:solidFill>
              <a:schemeClr val="bg1"/>
            </a:solidFill>
            <a:prstDash val="sysDash"/>
          </a:ln>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ptos"/>
                <a:ea typeface="+mn-ea"/>
                <a:cs typeface="+mn-cs"/>
              </a:rPr>
              <a:t>~73%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Aptos"/>
                <a:ea typeface="+mn-ea"/>
                <a:cs typeface="+mn-cs"/>
              </a:rPr>
              <a:t>of HHS Spend is concentrated at the top 3 Divisions - CMS, CDC, and NIH</a:t>
            </a:r>
          </a:p>
        </p:txBody>
      </p:sp>
      <p:sp>
        <p:nvSpPr>
          <p:cNvPr id="137" name="Rectangle 136">
            <a:extLst>
              <a:ext uri="{FF2B5EF4-FFF2-40B4-BE49-F238E27FC236}">
                <a16:creationId xmlns:a16="http://schemas.microsoft.com/office/drawing/2014/main" id="{0627773F-DAC5-B815-8F8B-A160E678FFE4}"/>
              </a:ext>
            </a:extLst>
          </p:cNvPr>
          <p:cNvSpPr/>
          <p:nvPr/>
        </p:nvSpPr>
        <p:spPr>
          <a:xfrm>
            <a:off x="2918221" y="5071827"/>
            <a:ext cx="2065720" cy="1081782"/>
          </a:xfrm>
          <a:prstGeom prst="rect">
            <a:avLst/>
          </a:prstGeom>
          <a:solidFill>
            <a:schemeClr val="accent4">
              <a:lumMod val="2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ptos"/>
                <a:ea typeface="+mn-ea"/>
                <a:cs typeface="+mn-cs"/>
              </a:rPr>
              <a:t>56.08K</a:t>
            </a:r>
            <a:endParaRPr kumimoji="0" lang="en-US" sz="600" b="1" i="0" u="none" strike="noStrike" kern="0" cap="none" spc="0" normalizeH="0" baseline="0" noProof="0" dirty="0">
              <a:ln>
                <a:noFill/>
              </a:ln>
              <a:solidFill>
                <a:srgbClr val="FFFFFF"/>
              </a:solidFill>
              <a:effectLst/>
              <a:uLnTx/>
              <a:uFillTx/>
              <a:latin typeface="Apto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ptos"/>
                <a:ea typeface="+mn-ea"/>
                <a:cs typeface="+mn-cs"/>
              </a:rPr>
              <a:t>Contract Actions</a:t>
            </a:r>
          </a:p>
        </p:txBody>
      </p:sp>
      <p:sp>
        <p:nvSpPr>
          <p:cNvPr id="133" name="Rectangle 132">
            <a:extLst>
              <a:ext uri="{FF2B5EF4-FFF2-40B4-BE49-F238E27FC236}">
                <a16:creationId xmlns:a16="http://schemas.microsoft.com/office/drawing/2014/main" id="{FD05C7C4-BDD9-0231-B8C5-9AEC62678134}"/>
              </a:ext>
            </a:extLst>
          </p:cNvPr>
          <p:cNvSpPr/>
          <p:nvPr/>
        </p:nvSpPr>
        <p:spPr>
          <a:xfrm>
            <a:off x="5049641" y="5077431"/>
            <a:ext cx="2627588" cy="1081783"/>
          </a:xfrm>
          <a:prstGeom prst="rect">
            <a:avLst/>
          </a:prstGeom>
          <a:solidFill>
            <a:schemeClr val="accent1">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ptos"/>
                <a:ea typeface="+mn-ea"/>
                <a:cs typeface="+mn-cs"/>
              </a:rPr>
              <a:t>10K+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ptos"/>
                <a:ea typeface="+mn-ea"/>
                <a:cs typeface="+mn-cs"/>
              </a:rPr>
              <a:t>Acquisition Workforce Members</a:t>
            </a:r>
          </a:p>
        </p:txBody>
      </p:sp>
      <p:sp>
        <p:nvSpPr>
          <p:cNvPr id="134" name="Rectangle 133">
            <a:extLst>
              <a:ext uri="{FF2B5EF4-FFF2-40B4-BE49-F238E27FC236}">
                <a16:creationId xmlns:a16="http://schemas.microsoft.com/office/drawing/2014/main" id="{689079CA-E3AC-1A78-8F63-4427AF462E18}"/>
              </a:ext>
            </a:extLst>
          </p:cNvPr>
          <p:cNvSpPr/>
          <p:nvPr/>
        </p:nvSpPr>
        <p:spPr>
          <a:xfrm>
            <a:off x="7751267" y="5077431"/>
            <a:ext cx="2345380" cy="1081783"/>
          </a:xfrm>
          <a:prstGeom prst="rect">
            <a:avLst/>
          </a:prstGeom>
          <a:solidFill>
            <a:schemeClr val="accent6">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ptos"/>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ptos"/>
                <a:ea typeface="+mn-ea"/>
                <a:cs typeface="+mn-cs"/>
              </a:rPr>
              <a:t>Divisions w/ Procurement Authority</a:t>
            </a:r>
          </a:p>
        </p:txBody>
      </p:sp>
      <p:sp>
        <p:nvSpPr>
          <p:cNvPr id="135" name="Rectangle 134">
            <a:extLst>
              <a:ext uri="{FF2B5EF4-FFF2-40B4-BE49-F238E27FC236}">
                <a16:creationId xmlns:a16="http://schemas.microsoft.com/office/drawing/2014/main" id="{03745887-DC8B-2599-D307-E586DEA0E06E}"/>
              </a:ext>
            </a:extLst>
          </p:cNvPr>
          <p:cNvSpPr/>
          <p:nvPr/>
        </p:nvSpPr>
        <p:spPr>
          <a:xfrm>
            <a:off x="10170685" y="5077430"/>
            <a:ext cx="1948332" cy="1081782"/>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ptos"/>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ptos"/>
                <a:ea typeface="+mn-ea"/>
                <a:cs typeface="+mn-cs"/>
              </a:rPr>
              <a:t>Acquisition Management Systems</a:t>
            </a:r>
          </a:p>
        </p:txBody>
      </p:sp>
      <p:sp>
        <p:nvSpPr>
          <p:cNvPr id="16" name="Slide Number Placeholder 2">
            <a:extLst>
              <a:ext uri="{FF2B5EF4-FFF2-40B4-BE49-F238E27FC236}">
                <a16:creationId xmlns:a16="http://schemas.microsoft.com/office/drawing/2014/main" id="{83A3CD9B-92BC-2A23-2C9B-DDF34D83649D}"/>
              </a:ext>
              <a:ext uri="{C183D7F6-B498-43B3-948B-1728B52AA6E4}">
                <adec:decorative xmlns:adec="http://schemas.microsoft.com/office/drawing/2017/decorative" val="1"/>
              </a:ext>
            </a:extLst>
          </p:cNvPr>
          <p:cNvSpPr txBox="1">
            <a:spLocks/>
          </p:cNvSpPr>
          <p:nvPr/>
        </p:nvSpPr>
        <p:spPr>
          <a:xfrm>
            <a:off x="11149149" y="6514226"/>
            <a:ext cx="1042851" cy="355136"/>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234091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F99C27-EE19-7037-1F1F-DE33FE9424E6}"/>
              </a:ext>
              <a:ext uri="{C183D7F6-B498-43B3-948B-1728B52AA6E4}">
                <adec:decorative xmlns:adec="http://schemas.microsoft.com/office/drawing/2017/decorative" val="1"/>
              </a:ext>
            </a:extLst>
          </p:cNvPr>
          <p:cNvSpPr/>
          <p:nvPr/>
        </p:nvSpPr>
        <p:spPr>
          <a:xfrm>
            <a:off x="0" y="0"/>
            <a:ext cx="12192000" cy="6520070"/>
          </a:xfrm>
          <a:prstGeom prst="rect">
            <a:avLst/>
          </a:prstGeom>
          <a:solidFill>
            <a:srgbClr val="072133">
              <a:alpha val="9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7" name="Title 6">
            <a:extLst>
              <a:ext uri="{FF2B5EF4-FFF2-40B4-BE49-F238E27FC236}">
                <a16:creationId xmlns:a16="http://schemas.microsoft.com/office/drawing/2014/main" id="{6D78C329-370D-FAF3-467C-A252FA0DA324}"/>
              </a:ext>
            </a:extLst>
          </p:cNvPr>
          <p:cNvSpPr txBox="1">
            <a:spLocks noGrp="1"/>
          </p:cNvSpPr>
          <p:nvPr>
            <p:ph type="title" idx="4294967295"/>
          </p:nvPr>
        </p:nvSpPr>
        <p:spPr>
          <a:xfrm>
            <a:off x="197486" y="1755030"/>
            <a:ext cx="4122723" cy="3477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1">
                    <a:lumMod val="20000"/>
                    <a:lumOff val="80000"/>
                  </a:schemeClr>
                </a:solidFill>
                <a:effectLst/>
                <a:uLnTx/>
                <a:uFillTx/>
                <a:latin typeface="Aptos"/>
                <a:ea typeface="+mn-ea"/>
                <a:cs typeface="+mn-cs"/>
              </a:rPr>
              <a:t>HHS mission </a:t>
            </a:r>
            <a:r>
              <a:rPr kumimoji="0" lang="en-US" sz="3600" b="1" i="0" u="none" strike="noStrike" kern="1200" cap="none" spc="0" normalizeH="0" baseline="0" noProof="0" dirty="0">
                <a:ln>
                  <a:noFill/>
                </a:ln>
                <a:solidFill>
                  <a:schemeClr val="accent1">
                    <a:lumMod val="20000"/>
                    <a:lumOff val="80000"/>
                  </a:schemeClr>
                </a:solidFill>
                <a:effectLst/>
                <a:uLnTx/>
                <a:uFillTx/>
                <a:latin typeface="Aptos"/>
                <a:ea typeface="+mn-ea"/>
                <a:cs typeface="+mn-cs"/>
                <a:sym typeface="Wingdings" panose="05000000000000000000" pitchFamily="2" charset="2"/>
              </a:rPr>
              <a:t></a:t>
            </a:r>
            <a:r>
              <a:rPr kumimoji="0" lang="en-US" sz="4400" b="1" i="0" u="none" strike="noStrike" kern="1200" cap="none" spc="0" normalizeH="0" baseline="0" noProof="0" dirty="0">
                <a:ln>
                  <a:noFill/>
                </a:ln>
                <a:solidFill>
                  <a:schemeClr val="accent1">
                    <a:lumMod val="20000"/>
                    <a:lumOff val="80000"/>
                  </a:schemeClr>
                </a:solidFill>
                <a:effectLst/>
                <a:uLnTx/>
                <a:uFillTx/>
                <a:latin typeface="Aptos"/>
                <a:ea typeface="+mn-ea"/>
                <a:cs typeface="+mn-cs"/>
              </a:rPr>
              <a:t> procurement strategy </a:t>
            </a:r>
            <a:r>
              <a:rPr kumimoji="0" lang="en-US" sz="3600" b="1" i="0" u="none" strike="noStrike" kern="1200" cap="none" spc="0" normalizeH="0" baseline="0" noProof="0" dirty="0">
                <a:ln>
                  <a:noFill/>
                </a:ln>
                <a:solidFill>
                  <a:schemeClr val="accent1">
                    <a:lumMod val="20000"/>
                    <a:lumOff val="80000"/>
                  </a:schemeClr>
                </a:solidFill>
                <a:effectLst/>
                <a:uLnTx/>
                <a:uFillTx/>
                <a:latin typeface="Aptos"/>
                <a:ea typeface="+mn-ea"/>
                <a:cs typeface="+mn-cs"/>
                <a:sym typeface="Wingdings" panose="05000000000000000000" pitchFamily="2" charset="2"/>
              </a:rPr>
              <a:t></a:t>
            </a:r>
            <a:r>
              <a:rPr kumimoji="0" lang="en-US" sz="4400" b="1" i="0" u="none" strike="noStrike" kern="1200" cap="none" spc="0" normalizeH="0" baseline="0" noProof="0" dirty="0">
                <a:ln>
                  <a:noFill/>
                </a:ln>
                <a:solidFill>
                  <a:schemeClr val="accent1">
                    <a:lumMod val="20000"/>
                    <a:lumOff val="80000"/>
                  </a:schemeClr>
                </a:solidFill>
                <a:effectLst/>
                <a:uLnTx/>
                <a:uFillTx/>
                <a:latin typeface="Aptos"/>
                <a:ea typeface="+mn-ea"/>
                <a:cs typeface="+mn-cs"/>
              </a:rPr>
              <a:t> industry partnership.</a:t>
            </a:r>
            <a:endParaRPr kumimoji="0" lang="en-US" sz="4400" b="0" i="0" u="none" strike="noStrike" kern="1200" cap="none" spc="0" normalizeH="0" baseline="0" noProof="0" dirty="0">
              <a:ln>
                <a:noFill/>
              </a:ln>
              <a:solidFill>
                <a:schemeClr val="accent1">
                  <a:lumMod val="20000"/>
                  <a:lumOff val="80000"/>
                </a:schemeClr>
              </a:solidFill>
              <a:effectLst/>
              <a:uLnTx/>
              <a:uFillTx/>
              <a:latin typeface="Aptos"/>
              <a:ea typeface="+mn-ea"/>
              <a:cs typeface="+mn-cs"/>
            </a:endParaRPr>
          </a:p>
        </p:txBody>
      </p:sp>
      <p:pic>
        <p:nvPicPr>
          <p:cNvPr id="9" name="Graphic 8">
            <a:extLst>
              <a:ext uri="{FF2B5EF4-FFF2-40B4-BE49-F238E27FC236}">
                <a16:creationId xmlns:a16="http://schemas.microsoft.com/office/drawing/2014/main" id="{CD0990EC-2F0F-748A-CF4B-2AE92B8CD32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24791" y="1924453"/>
            <a:ext cx="914400" cy="914400"/>
          </a:xfrm>
          <a:prstGeom prst="rect">
            <a:avLst/>
          </a:prstGeom>
        </p:spPr>
      </p:pic>
      <p:sp>
        <p:nvSpPr>
          <p:cNvPr id="10" name="TextBox 9">
            <a:extLst>
              <a:ext uri="{FF2B5EF4-FFF2-40B4-BE49-F238E27FC236}">
                <a16:creationId xmlns:a16="http://schemas.microsoft.com/office/drawing/2014/main" id="{A0007945-1003-FE0F-3E43-50989F2562AC}"/>
              </a:ext>
            </a:extLst>
          </p:cNvPr>
          <p:cNvSpPr txBox="1"/>
          <p:nvPr/>
        </p:nvSpPr>
        <p:spPr>
          <a:xfrm>
            <a:off x="5637511" y="1953329"/>
            <a:ext cx="55484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F2F4">
                    <a:lumMod val="90000"/>
                  </a:srgbClr>
                </a:solidFill>
                <a:effectLst/>
                <a:uLnTx/>
                <a:uFillTx/>
                <a:latin typeface="Aptos"/>
                <a:ea typeface="+mn-ea"/>
                <a:cs typeface="+mn-cs"/>
              </a:rPr>
              <a:t>Strategy and Oversight</a:t>
            </a:r>
          </a:p>
        </p:txBody>
      </p:sp>
      <p:pic>
        <p:nvPicPr>
          <p:cNvPr id="12" name="Graphic 11">
            <a:extLst>
              <a:ext uri="{FF2B5EF4-FFF2-40B4-BE49-F238E27FC236}">
                <a16:creationId xmlns:a16="http://schemas.microsoft.com/office/drawing/2014/main" id="{2705833F-E01F-04F5-3C8B-C8B72760A5A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624791" y="3288513"/>
            <a:ext cx="914400" cy="914400"/>
          </a:xfrm>
          <a:prstGeom prst="rect">
            <a:avLst/>
          </a:prstGeom>
        </p:spPr>
      </p:pic>
      <p:sp>
        <p:nvSpPr>
          <p:cNvPr id="13" name="TextBox 12">
            <a:extLst>
              <a:ext uri="{FF2B5EF4-FFF2-40B4-BE49-F238E27FC236}">
                <a16:creationId xmlns:a16="http://schemas.microsoft.com/office/drawing/2014/main" id="{A583B343-3744-4BBB-D44E-915BDCBBC523}"/>
              </a:ext>
            </a:extLst>
          </p:cNvPr>
          <p:cNvSpPr txBox="1"/>
          <p:nvPr/>
        </p:nvSpPr>
        <p:spPr>
          <a:xfrm>
            <a:off x="5637512" y="3317389"/>
            <a:ext cx="71651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AF0F8">
                    <a:lumMod val="90000"/>
                  </a:srgbClr>
                </a:solidFill>
                <a:effectLst/>
                <a:uLnTx/>
                <a:uFillTx/>
                <a:latin typeface="Aptos"/>
                <a:ea typeface="+mn-ea"/>
                <a:cs typeface="+mn-cs"/>
              </a:rPr>
              <a:t>Policy, Innovation, and Systems</a:t>
            </a:r>
          </a:p>
        </p:txBody>
      </p:sp>
      <p:pic>
        <p:nvPicPr>
          <p:cNvPr id="15" name="Graphic 14">
            <a:extLst>
              <a:ext uri="{FF2B5EF4-FFF2-40B4-BE49-F238E27FC236}">
                <a16:creationId xmlns:a16="http://schemas.microsoft.com/office/drawing/2014/main" id="{0C5A53C0-2A93-8E35-114E-F0C07B0F515F}"/>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624791" y="4652573"/>
            <a:ext cx="914400" cy="914400"/>
          </a:xfrm>
          <a:prstGeom prst="rect">
            <a:avLst/>
          </a:prstGeom>
        </p:spPr>
      </p:pic>
      <p:sp>
        <p:nvSpPr>
          <p:cNvPr id="16" name="TextBox 15">
            <a:extLst>
              <a:ext uri="{FF2B5EF4-FFF2-40B4-BE49-F238E27FC236}">
                <a16:creationId xmlns:a16="http://schemas.microsoft.com/office/drawing/2014/main" id="{20C124C4-EFF0-FAB2-3239-F4D278B870E4}"/>
              </a:ext>
            </a:extLst>
          </p:cNvPr>
          <p:cNvSpPr txBox="1"/>
          <p:nvPr/>
        </p:nvSpPr>
        <p:spPr>
          <a:xfrm>
            <a:off x="5637511" y="4681449"/>
            <a:ext cx="82916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94680">
                    <a:lumMod val="20000"/>
                    <a:lumOff val="80000"/>
                  </a:srgbClr>
                </a:solidFill>
                <a:effectLst/>
                <a:uLnTx/>
                <a:uFillTx/>
                <a:latin typeface="Aptos"/>
                <a:ea typeface="+mn-ea"/>
                <a:cs typeface="+mn-cs"/>
              </a:rPr>
              <a:t>Acquisition Workforce</a:t>
            </a:r>
          </a:p>
        </p:txBody>
      </p:sp>
      <p:grpSp>
        <p:nvGrpSpPr>
          <p:cNvPr id="17" name="Group 16">
            <a:extLst>
              <a:ext uri="{FF2B5EF4-FFF2-40B4-BE49-F238E27FC236}">
                <a16:creationId xmlns:a16="http://schemas.microsoft.com/office/drawing/2014/main" id="{09D77CE2-B862-5613-BFED-63C3CC7C3080}"/>
              </a:ext>
              <a:ext uri="{C183D7F6-B498-43B3-948B-1728B52AA6E4}">
                <adec:decorative xmlns:adec="http://schemas.microsoft.com/office/drawing/2017/decorative" val="1"/>
              </a:ext>
            </a:extLst>
          </p:cNvPr>
          <p:cNvGrpSpPr/>
          <p:nvPr/>
        </p:nvGrpSpPr>
        <p:grpSpPr>
          <a:xfrm>
            <a:off x="838200" y="469891"/>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18" name="Rectangle: Rounded Corners 17">
              <a:extLst>
                <a:ext uri="{FF2B5EF4-FFF2-40B4-BE49-F238E27FC236}">
                  <a16:creationId xmlns:a16="http://schemas.microsoft.com/office/drawing/2014/main" id="{B51FE071-E1D8-63D0-7612-31F520B825E6}"/>
                </a:ext>
              </a:extLst>
            </p:cNvPr>
            <p:cNvSpPr/>
            <p:nvPr/>
          </p:nvSpPr>
          <p:spPr>
            <a:xfrm>
              <a:off x="838200" y="469891"/>
              <a:ext cx="929640" cy="78377"/>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19" name="Rectangle: Rounded Corners 18">
              <a:extLst>
                <a:ext uri="{FF2B5EF4-FFF2-40B4-BE49-F238E27FC236}">
                  <a16:creationId xmlns:a16="http://schemas.microsoft.com/office/drawing/2014/main" id="{D2976AA2-CE08-E6C4-7C5B-6B6ED2EA0678}"/>
                </a:ext>
              </a:extLst>
            </p:cNvPr>
            <p:cNvSpPr/>
            <p:nvPr/>
          </p:nvSpPr>
          <p:spPr>
            <a:xfrm>
              <a:off x="1861457" y="469891"/>
              <a:ext cx="481149" cy="78377"/>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20" name="Rectangle: Rounded Corners 19">
              <a:extLst>
                <a:ext uri="{FF2B5EF4-FFF2-40B4-BE49-F238E27FC236}">
                  <a16:creationId xmlns:a16="http://schemas.microsoft.com/office/drawing/2014/main" id="{D2CE75C6-13E4-FA34-DBE8-EE536B7B3ECF}"/>
                </a:ext>
              </a:extLst>
            </p:cNvPr>
            <p:cNvSpPr/>
            <p:nvPr/>
          </p:nvSpPr>
          <p:spPr>
            <a:xfrm>
              <a:off x="2436224" y="469891"/>
              <a:ext cx="315686" cy="7837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grpSp>
      <p:grpSp>
        <p:nvGrpSpPr>
          <p:cNvPr id="21" name="Group 20">
            <a:extLst>
              <a:ext uri="{FF2B5EF4-FFF2-40B4-BE49-F238E27FC236}">
                <a16:creationId xmlns:a16="http://schemas.microsoft.com/office/drawing/2014/main" id="{B3569E0B-4BB3-F881-6F2C-AB51FDA54F85}"/>
              </a:ext>
              <a:ext uri="{C183D7F6-B498-43B3-948B-1728B52AA6E4}">
                <adec:decorative xmlns:adec="http://schemas.microsoft.com/office/drawing/2017/decorative" val="1"/>
              </a:ext>
            </a:extLst>
          </p:cNvPr>
          <p:cNvGrpSpPr/>
          <p:nvPr/>
        </p:nvGrpSpPr>
        <p:grpSpPr>
          <a:xfrm>
            <a:off x="10810543" y="58076"/>
            <a:ext cx="1308474" cy="539271"/>
            <a:chOff x="8528896" y="204996"/>
            <a:chExt cx="1308474" cy="539271"/>
          </a:xfrm>
        </p:grpSpPr>
        <p:pic>
          <p:nvPicPr>
            <p:cNvPr id="22" name="Picture 21">
              <a:extLst>
                <a:ext uri="{FF2B5EF4-FFF2-40B4-BE49-F238E27FC236}">
                  <a16:creationId xmlns:a16="http://schemas.microsoft.com/office/drawing/2014/main" id="{08F6E77A-AADB-346E-5AD4-36D16CAE9C97}"/>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9188562" y="204996"/>
              <a:ext cx="648808" cy="539271"/>
            </a:xfrm>
            <a:prstGeom prst="rect">
              <a:avLst/>
            </a:prstGeom>
          </p:spPr>
        </p:pic>
        <p:pic>
          <p:nvPicPr>
            <p:cNvPr id="23" name="Picture 2">
              <a:extLst>
                <a:ext uri="{FF2B5EF4-FFF2-40B4-BE49-F238E27FC236}">
                  <a16:creationId xmlns:a16="http://schemas.microsoft.com/office/drawing/2014/main" id="{F2203E17-4A1A-C689-1438-0E0B52CF0C32}"/>
                </a:ext>
              </a:extLst>
            </p:cNvPr>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p:blipFill>
          <p:spPr bwMode="auto">
            <a:xfrm>
              <a:off x="8528896" y="234057"/>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C361E534-A958-4F35-7D80-BE05DACC64E4}"/>
                </a:ext>
              </a:extLst>
            </p:cNvPr>
            <p:cNvCxnSpPr/>
            <p:nvPr userDrawn="1"/>
          </p:nvCxnSpPr>
          <p:spPr>
            <a:xfrm>
              <a:off x="9135292" y="251917"/>
              <a:ext cx="0" cy="445429"/>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2" name="Slide Number Placeholder 1">
            <a:extLst>
              <a:ext uri="{FF2B5EF4-FFF2-40B4-BE49-F238E27FC236}">
                <a16:creationId xmlns:a16="http://schemas.microsoft.com/office/drawing/2014/main" id="{FF8C27F6-E5C4-4949-BD90-85B6A7A39AD9}"/>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1237882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4F86551-5593-9A12-4095-4994279DE20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A8D2232-E271-0254-3624-6B87CEBB47C3}"/>
              </a:ext>
              <a:ext uri="{C183D7F6-B498-43B3-948B-1728B52AA6E4}">
                <adec:decorative xmlns:adec="http://schemas.microsoft.com/office/drawing/2017/decorative" val="1"/>
              </a:ext>
            </a:extLst>
          </p:cNvPr>
          <p:cNvSpPr/>
          <p:nvPr/>
        </p:nvSpPr>
        <p:spPr>
          <a:xfrm>
            <a:off x="0" y="0"/>
            <a:ext cx="12192000" cy="6520070"/>
          </a:xfrm>
          <a:prstGeom prst="rect">
            <a:avLst/>
          </a:prstGeom>
          <a:solidFill>
            <a:srgbClr val="072133">
              <a:alpha val="9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pic>
        <p:nvPicPr>
          <p:cNvPr id="9" name="Graphic 8">
            <a:extLst>
              <a:ext uri="{FF2B5EF4-FFF2-40B4-BE49-F238E27FC236}">
                <a16:creationId xmlns:a16="http://schemas.microsoft.com/office/drawing/2014/main" id="{5EE6688C-B4E7-1D66-FB38-01223087519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24791" y="1924453"/>
            <a:ext cx="914400" cy="914400"/>
          </a:xfrm>
          <a:prstGeom prst="rect">
            <a:avLst/>
          </a:prstGeom>
        </p:spPr>
      </p:pic>
      <p:grpSp>
        <p:nvGrpSpPr>
          <p:cNvPr id="3" name="Group 2">
            <a:extLst>
              <a:ext uri="{FF2B5EF4-FFF2-40B4-BE49-F238E27FC236}">
                <a16:creationId xmlns:a16="http://schemas.microsoft.com/office/drawing/2014/main" id="{4A46BBA3-87B9-3B45-8085-3D692A42383C}"/>
              </a:ext>
              <a:ext uri="{C183D7F6-B498-43B3-948B-1728B52AA6E4}">
                <adec:decorative xmlns:adec="http://schemas.microsoft.com/office/drawing/2017/decorative" val="1"/>
              </a:ext>
            </a:extLst>
          </p:cNvPr>
          <p:cNvGrpSpPr/>
          <p:nvPr/>
        </p:nvGrpSpPr>
        <p:grpSpPr>
          <a:xfrm>
            <a:off x="4624791" y="3288513"/>
            <a:ext cx="8177887" cy="914400"/>
            <a:chOff x="4624791" y="3288513"/>
            <a:chExt cx="8177887" cy="914400"/>
          </a:xfrm>
        </p:grpSpPr>
        <p:pic>
          <p:nvPicPr>
            <p:cNvPr id="12" name="Graphic 11" descr="Network diagram with solid fill">
              <a:extLst>
                <a:ext uri="{FF2B5EF4-FFF2-40B4-BE49-F238E27FC236}">
                  <a16:creationId xmlns:a16="http://schemas.microsoft.com/office/drawing/2014/main" id="{5FAE31CC-1932-1001-C51D-23C07BD8141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624791" y="3288513"/>
              <a:ext cx="914400" cy="914400"/>
            </a:xfrm>
            <a:prstGeom prst="rect">
              <a:avLst/>
            </a:prstGeom>
          </p:spPr>
        </p:pic>
        <p:sp>
          <p:nvSpPr>
            <p:cNvPr id="13" name="TextBox 12">
              <a:extLst>
                <a:ext uri="{FF2B5EF4-FFF2-40B4-BE49-F238E27FC236}">
                  <a16:creationId xmlns:a16="http://schemas.microsoft.com/office/drawing/2014/main" id="{0CBCF11B-D937-82EC-E641-808DEFD3B022}"/>
                </a:ext>
              </a:extLst>
            </p:cNvPr>
            <p:cNvSpPr txBox="1"/>
            <p:nvPr/>
          </p:nvSpPr>
          <p:spPr>
            <a:xfrm>
              <a:off x="5637512" y="3317389"/>
              <a:ext cx="71651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AF0F8">
                      <a:lumMod val="90000"/>
                    </a:srgbClr>
                  </a:solidFill>
                  <a:effectLst/>
                  <a:uLnTx/>
                  <a:uFillTx/>
                  <a:latin typeface="Aptos"/>
                  <a:ea typeface="+mn-ea"/>
                  <a:cs typeface="+mn-cs"/>
                </a:rPr>
                <a:t>Policy, Innovation, and Systems</a:t>
              </a:r>
            </a:p>
          </p:txBody>
        </p:sp>
      </p:grpSp>
      <p:grpSp>
        <p:nvGrpSpPr>
          <p:cNvPr id="14" name="Group 13">
            <a:extLst>
              <a:ext uri="{FF2B5EF4-FFF2-40B4-BE49-F238E27FC236}">
                <a16:creationId xmlns:a16="http://schemas.microsoft.com/office/drawing/2014/main" id="{C17619D3-7CC9-DC29-C323-771564571C89}"/>
              </a:ext>
              <a:ext uri="{C183D7F6-B498-43B3-948B-1728B52AA6E4}">
                <adec:decorative xmlns:adec="http://schemas.microsoft.com/office/drawing/2017/decorative" val="1"/>
              </a:ext>
            </a:extLst>
          </p:cNvPr>
          <p:cNvGrpSpPr/>
          <p:nvPr/>
        </p:nvGrpSpPr>
        <p:grpSpPr>
          <a:xfrm>
            <a:off x="4624791" y="4652573"/>
            <a:ext cx="9304321" cy="914400"/>
            <a:chOff x="741680" y="5129650"/>
            <a:chExt cx="9304321" cy="914400"/>
          </a:xfrm>
        </p:grpSpPr>
        <p:pic>
          <p:nvPicPr>
            <p:cNvPr id="15" name="Graphic 14" descr="Users with solid fill">
              <a:extLst>
                <a:ext uri="{FF2B5EF4-FFF2-40B4-BE49-F238E27FC236}">
                  <a16:creationId xmlns:a16="http://schemas.microsoft.com/office/drawing/2014/main" id="{792ED420-4C5B-E236-1B11-C31B1EA1973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41680" y="5129650"/>
              <a:ext cx="914400" cy="914400"/>
            </a:xfrm>
            <a:prstGeom prst="rect">
              <a:avLst/>
            </a:prstGeom>
          </p:spPr>
        </p:pic>
        <p:sp>
          <p:nvSpPr>
            <p:cNvPr id="16" name="TextBox 15">
              <a:extLst>
                <a:ext uri="{FF2B5EF4-FFF2-40B4-BE49-F238E27FC236}">
                  <a16:creationId xmlns:a16="http://schemas.microsoft.com/office/drawing/2014/main" id="{B3D3C621-B6B1-E0D8-DA49-6945DB00A9AF}"/>
                </a:ext>
              </a:extLst>
            </p:cNvPr>
            <p:cNvSpPr txBox="1"/>
            <p:nvPr/>
          </p:nvSpPr>
          <p:spPr>
            <a:xfrm>
              <a:off x="1754400" y="5158526"/>
              <a:ext cx="82916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94680">
                      <a:lumMod val="20000"/>
                      <a:lumOff val="80000"/>
                    </a:srgbClr>
                  </a:solidFill>
                  <a:effectLst/>
                  <a:uLnTx/>
                  <a:uFillTx/>
                  <a:latin typeface="Aptos"/>
                  <a:ea typeface="+mn-ea"/>
                  <a:cs typeface="+mn-cs"/>
                </a:rPr>
                <a:t>Acquisition Workforce</a:t>
              </a:r>
            </a:p>
          </p:txBody>
        </p:sp>
      </p:grpSp>
      <p:grpSp>
        <p:nvGrpSpPr>
          <p:cNvPr id="17" name="Group 16">
            <a:extLst>
              <a:ext uri="{FF2B5EF4-FFF2-40B4-BE49-F238E27FC236}">
                <a16:creationId xmlns:a16="http://schemas.microsoft.com/office/drawing/2014/main" id="{97E17167-BF3E-99CB-477B-D3C0B2144363}"/>
              </a:ext>
              <a:ext uri="{C183D7F6-B498-43B3-948B-1728B52AA6E4}">
                <adec:decorative xmlns:adec="http://schemas.microsoft.com/office/drawing/2017/decorative" val="1"/>
              </a:ext>
            </a:extLst>
          </p:cNvPr>
          <p:cNvGrpSpPr/>
          <p:nvPr/>
        </p:nvGrpSpPr>
        <p:grpSpPr>
          <a:xfrm>
            <a:off x="838200" y="469891"/>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18" name="Rectangle: Rounded Corners 17">
              <a:extLst>
                <a:ext uri="{FF2B5EF4-FFF2-40B4-BE49-F238E27FC236}">
                  <a16:creationId xmlns:a16="http://schemas.microsoft.com/office/drawing/2014/main" id="{EB3A0268-FAB0-E20A-A07A-6AB514C48DD0}"/>
                </a:ext>
              </a:extLst>
            </p:cNvPr>
            <p:cNvSpPr/>
            <p:nvPr/>
          </p:nvSpPr>
          <p:spPr>
            <a:xfrm>
              <a:off x="838200" y="469891"/>
              <a:ext cx="929640" cy="78377"/>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19" name="Rectangle: Rounded Corners 18">
              <a:extLst>
                <a:ext uri="{FF2B5EF4-FFF2-40B4-BE49-F238E27FC236}">
                  <a16:creationId xmlns:a16="http://schemas.microsoft.com/office/drawing/2014/main" id="{640F45B9-9726-B3C5-091B-66004B5B072C}"/>
                </a:ext>
              </a:extLst>
            </p:cNvPr>
            <p:cNvSpPr/>
            <p:nvPr/>
          </p:nvSpPr>
          <p:spPr>
            <a:xfrm>
              <a:off x="1861457" y="469891"/>
              <a:ext cx="481149" cy="78377"/>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20" name="Rectangle: Rounded Corners 19">
              <a:extLst>
                <a:ext uri="{FF2B5EF4-FFF2-40B4-BE49-F238E27FC236}">
                  <a16:creationId xmlns:a16="http://schemas.microsoft.com/office/drawing/2014/main" id="{D99A677C-33E4-3C75-0BC7-0157B0D46721}"/>
                </a:ext>
              </a:extLst>
            </p:cNvPr>
            <p:cNvSpPr/>
            <p:nvPr/>
          </p:nvSpPr>
          <p:spPr>
            <a:xfrm>
              <a:off x="2436224" y="469891"/>
              <a:ext cx="315686" cy="7837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grpSp>
      <p:grpSp>
        <p:nvGrpSpPr>
          <p:cNvPr id="21" name="Group 20">
            <a:extLst>
              <a:ext uri="{FF2B5EF4-FFF2-40B4-BE49-F238E27FC236}">
                <a16:creationId xmlns:a16="http://schemas.microsoft.com/office/drawing/2014/main" id="{B207A6EF-D6D5-3EC6-9954-A3FA8CF0A8B7}"/>
              </a:ext>
              <a:ext uri="{C183D7F6-B498-43B3-948B-1728B52AA6E4}">
                <adec:decorative xmlns:adec="http://schemas.microsoft.com/office/drawing/2017/decorative" val="1"/>
              </a:ext>
            </a:extLst>
          </p:cNvPr>
          <p:cNvGrpSpPr/>
          <p:nvPr/>
        </p:nvGrpSpPr>
        <p:grpSpPr>
          <a:xfrm>
            <a:off x="10810543" y="58076"/>
            <a:ext cx="1308474" cy="539271"/>
            <a:chOff x="8528896" y="204996"/>
            <a:chExt cx="1308474" cy="539271"/>
          </a:xfrm>
        </p:grpSpPr>
        <p:pic>
          <p:nvPicPr>
            <p:cNvPr id="22" name="Picture 21">
              <a:extLst>
                <a:ext uri="{FF2B5EF4-FFF2-40B4-BE49-F238E27FC236}">
                  <a16:creationId xmlns:a16="http://schemas.microsoft.com/office/drawing/2014/main" id="{62D97386-872D-B6E3-50A4-015319CCA536}"/>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9188562" y="204996"/>
              <a:ext cx="648808" cy="539271"/>
            </a:xfrm>
            <a:prstGeom prst="rect">
              <a:avLst/>
            </a:prstGeom>
          </p:spPr>
        </p:pic>
        <p:pic>
          <p:nvPicPr>
            <p:cNvPr id="23" name="Picture 2">
              <a:extLst>
                <a:ext uri="{FF2B5EF4-FFF2-40B4-BE49-F238E27FC236}">
                  <a16:creationId xmlns:a16="http://schemas.microsoft.com/office/drawing/2014/main" id="{01D54008-5CD5-281E-F7CA-771B8735ED04}"/>
                </a:ext>
              </a:extLst>
            </p:cNvPr>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p:blipFill>
          <p:spPr bwMode="auto">
            <a:xfrm>
              <a:off x="8528896" y="234057"/>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1DCCC164-BA51-6C8A-A3FD-B9705609A573}"/>
                </a:ext>
              </a:extLst>
            </p:cNvPr>
            <p:cNvCxnSpPr/>
            <p:nvPr userDrawn="1"/>
          </p:nvCxnSpPr>
          <p:spPr>
            <a:xfrm>
              <a:off x="9135292" y="251917"/>
              <a:ext cx="0" cy="445429"/>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28" name="Title 6">
            <a:extLst>
              <a:ext uri="{FF2B5EF4-FFF2-40B4-BE49-F238E27FC236}">
                <a16:creationId xmlns:a16="http://schemas.microsoft.com/office/drawing/2014/main" id="{FB5E1B8C-8723-8421-2ADF-9F3D5AD21009}"/>
              </a:ext>
            </a:extLst>
          </p:cNvPr>
          <p:cNvSpPr txBox="1">
            <a:spLocks noGrp="1"/>
          </p:cNvSpPr>
          <p:nvPr>
            <p:ph type="title" idx="4294967295"/>
          </p:nvPr>
        </p:nvSpPr>
        <p:spPr>
          <a:xfrm>
            <a:off x="197486" y="1755030"/>
            <a:ext cx="4122723" cy="41549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1">
                    <a:lumMod val="20000"/>
                    <a:lumOff val="80000"/>
                  </a:schemeClr>
                </a:solidFill>
                <a:effectLst/>
                <a:uLnTx/>
                <a:uFillTx/>
                <a:latin typeface="Aptos"/>
                <a:ea typeface="+mn-ea"/>
                <a:cs typeface="+mn-cs"/>
              </a:rPr>
              <a:t>HHS mission </a:t>
            </a:r>
            <a:r>
              <a:rPr kumimoji="0" lang="en-US" sz="3600" b="1" i="0" u="none" strike="noStrike" kern="1200" cap="none" spc="0" normalizeH="0" baseline="0" noProof="0" dirty="0">
                <a:ln>
                  <a:noFill/>
                </a:ln>
                <a:solidFill>
                  <a:schemeClr val="accent1">
                    <a:lumMod val="20000"/>
                    <a:lumOff val="80000"/>
                  </a:schemeClr>
                </a:solidFill>
                <a:effectLst/>
                <a:uLnTx/>
                <a:uFillTx/>
                <a:latin typeface="Aptos"/>
                <a:ea typeface="+mn-ea"/>
                <a:cs typeface="+mn-cs"/>
                <a:sym typeface="Wingdings" panose="05000000000000000000" pitchFamily="2" charset="2"/>
              </a:rPr>
              <a:t></a:t>
            </a:r>
            <a:r>
              <a:rPr kumimoji="0" lang="en-US" sz="4400" b="1" i="0" u="none" strike="noStrike" kern="1200" cap="none" spc="0" normalizeH="0" baseline="0" noProof="0" dirty="0">
                <a:ln>
                  <a:noFill/>
                </a:ln>
                <a:solidFill>
                  <a:schemeClr val="accent1">
                    <a:lumMod val="20000"/>
                    <a:lumOff val="80000"/>
                  </a:schemeClr>
                </a:solidFill>
                <a:effectLst/>
                <a:uLnTx/>
                <a:uFillTx/>
                <a:latin typeface="Aptos"/>
                <a:ea typeface="+mn-ea"/>
                <a:cs typeface="+mn-cs"/>
              </a:rPr>
              <a:t> procurement strategy </a:t>
            </a:r>
            <a:r>
              <a:rPr kumimoji="0" lang="en-US" sz="3600" b="1" i="0" u="none" strike="noStrike" kern="1200" cap="none" spc="0" normalizeH="0" baseline="0" noProof="0" dirty="0">
                <a:ln>
                  <a:noFill/>
                </a:ln>
                <a:solidFill>
                  <a:schemeClr val="accent1">
                    <a:lumMod val="20000"/>
                    <a:lumOff val="80000"/>
                  </a:schemeClr>
                </a:solidFill>
                <a:effectLst/>
                <a:uLnTx/>
                <a:uFillTx/>
                <a:latin typeface="Aptos"/>
                <a:ea typeface="+mn-ea"/>
                <a:cs typeface="+mn-cs"/>
                <a:sym typeface="Wingdings" panose="05000000000000000000" pitchFamily="2" charset="2"/>
              </a:rPr>
              <a:t></a:t>
            </a:r>
            <a:r>
              <a:rPr kumimoji="0" lang="en-US" sz="4400" b="1" i="0" u="none" strike="noStrike" kern="1200" cap="none" spc="0" normalizeH="0" baseline="0" noProof="0" dirty="0">
                <a:ln>
                  <a:noFill/>
                </a:ln>
                <a:solidFill>
                  <a:schemeClr val="accent1">
                    <a:lumMod val="20000"/>
                    <a:lumOff val="80000"/>
                  </a:schemeClr>
                </a:solidFill>
                <a:effectLst/>
                <a:uLnTx/>
                <a:uFillTx/>
                <a:latin typeface="Aptos"/>
                <a:ea typeface="+mn-ea"/>
                <a:cs typeface="+mn-cs"/>
              </a:rPr>
              <a:t> industry partnership. continued</a:t>
            </a:r>
            <a:endParaRPr kumimoji="0" lang="en-US" sz="4400" b="0" i="0" u="none" strike="noStrike" kern="1200" cap="none" spc="0" normalizeH="0" baseline="0" noProof="0" dirty="0">
              <a:ln>
                <a:noFill/>
              </a:ln>
              <a:solidFill>
                <a:schemeClr val="accent1">
                  <a:lumMod val="20000"/>
                  <a:lumOff val="80000"/>
                </a:schemeClr>
              </a:solidFill>
              <a:effectLst/>
              <a:uLnTx/>
              <a:uFillTx/>
              <a:latin typeface="Aptos"/>
              <a:ea typeface="+mn-ea"/>
              <a:cs typeface="+mn-cs"/>
            </a:endParaRPr>
          </a:p>
        </p:txBody>
      </p:sp>
      <p:sp>
        <p:nvSpPr>
          <p:cNvPr id="4" name="TextBox 3">
            <a:extLst>
              <a:ext uri="{FF2B5EF4-FFF2-40B4-BE49-F238E27FC236}">
                <a16:creationId xmlns:a16="http://schemas.microsoft.com/office/drawing/2014/main" id="{FECC911D-90A7-8365-E185-62E883A66C46}"/>
              </a:ext>
            </a:extLst>
          </p:cNvPr>
          <p:cNvSpPr txBox="1"/>
          <p:nvPr/>
        </p:nvSpPr>
        <p:spPr>
          <a:xfrm>
            <a:off x="5993258" y="2027710"/>
            <a:ext cx="51956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F2F4">
                    <a:lumMod val="90000"/>
                  </a:srgbClr>
                </a:solidFill>
                <a:effectLst/>
                <a:uLnTx/>
                <a:uFillTx/>
                <a:latin typeface="Aptos"/>
                <a:ea typeface="+mn-ea"/>
                <a:cs typeface="+mn-cs"/>
              </a:rPr>
              <a:t>Strategy and Oversight</a:t>
            </a:r>
            <a:endParaRPr kumimoji="0" lang="en-US" sz="4000" b="0" i="0" u="none" strike="noStrike" kern="1200" cap="none" spc="0" normalizeH="0" baseline="0" noProof="0" dirty="0">
              <a:ln>
                <a:noFill/>
              </a:ln>
              <a:solidFill>
                <a:srgbClr val="000000"/>
              </a:solidFill>
              <a:effectLst/>
              <a:uLnTx/>
              <a:uFillTx/>
              <a:latin typeface="Aptos"/>
              <a:ea typeface="+mn-ea"/>
              <a:cs typeface="+mn-cs"/>
            </a:endParaRPr>
          </a:p>
        </p:txBody>
      </p:sp>
      <p:sp>
        <p:nvSpPr>
          <p:cNvPr id="2" name="Rectangle 1">
            <a:extLst>
              <a:ext uri="{FF2B5EF4-FFF2-40B4-BE49-F238E27FC236}">
                <a16:creationId xmlns:a16="http://schemas.microsoft.com/office/drawing/2014/main" id="{9CDB649F-4936-6E51-07F1-DE444608B2EB}"/>
              </a:ext>
            </a:extLst>
          </p:cNvPr>
          <p:cNvSpPr/>
          <p:nvPr/>
        </p:nvSpPr>
        <p:spPr>
          <a:xfrm>
            <a:off x="4629463" y="3193774"/>
            <a:ext cx="7296512" cy="2809461"/>
          </a:xfrm>
          <a:prstGeom prst="rect">
            <a:avLst/>
          </a:prstGeom>
          <a:solidFill>
            <a:srgbClr val="07213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Administration Priority Alignment</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Executive Orders; OMB guidance; HHS Secretary Priorities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Department-wide Planning (processes, data, systems)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Acquisition Systems Modernization; FPDS V&amp;V oversight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Oversight of acquisition functions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Workforce Certification; Policy Guidance; Procurement Management Reviews</a:t>
            </a:r>
          </a:p>
        </p:txBody>
      </p:sp>
      <p:sp>
        <p:nvSpPr>
          <p:cNvPr id="5" name="Slide Number Placeholder 4">
            <a:extLst>
              <a:ext uri="{FF2B5EF4-FFF2-40B4-BE49-F238E27FC236}">
                <a16:creationId xmlns:a16="http://schemas.microsoft.com/office/drawing/2014/main" id="{E5A9D728-9A52-DB66-B14C-931170A4922B}"/>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2203732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0B4882A-9125-6F34-4900-2A4D9F8E098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6931B26-8C49-C105-00C8-6A700A0EC336}"/>
              </a:ext>
              <a:ext uri="{C183D7F6-B498-43B3-948B-1728B52AA6E4}">
                <adec:decorative xmlns:adec="http://schemas.microsoft.com/office/drawing/2017/decorative" val="1"/>
              </a:ext>
            </a:extLst>
          </p:cNvPr>
          <p:cNvSpPr/>
          <p:nvPr/>
        </p:nvSpPr>
        <p:spPr>
          <a:xfrm>
            <a:off x="0" y="-2002"/>
            <a:ext cx="12192000" cy="6520070"/>
          </a:xfrm>
          <a:prstGeom prst="rect">
            <a:avLst/>
          </a:prstGeom>
          <a:solidFill>
            <a:srgbClr val="072133">
              <a:alpha val="9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pic>
        <p:nvPicPr>
          <p:cNvPr id="9" name="Graphic 8">
            <a:extLst>
              <a:ext uri="{FF2B5EF4-FFF2-40B4-BE49-F238E27FC236}">
                <a16:creationId xmlns:a16="http://schemas.microsoft.com/office/drawing/2014/main" id="{A229A6D4-C77B-42C7-ACFF-F26C2D0283C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624791" y="1924453"/>
            <a:ext cx="914400" cy="914400"/>
          </a:xfrm>
          <a:prstGeom prst="rect">
            <a:avLst/>
          </a:prstGeom>
        </p:spPr>
      </p:pic>
      <p:grpSp>
        <p:nvGrpSpPr>
          <p:cNvPr id="11" name="Group 10">
            <a:extLst>
              <a:ext uri="{FF2B5EF4-FFF2-40B4-BE49-F238E27FC236}">
                <a16:creationId xmlns:a16="http://schemas.microsoft.com/office/drawing/2014/main" id="{AA6F1CDF-E743-E6B4-8A20-97F167BBEE57}"/>
              </a:ext>
              <a:ext uri="{C183D7F6-B498-43B3-948B-1728B52AA6E4}">
                <adec:decorative xmlns:adec="http://schemas.microsoft.com/office/drawing/2017/decorative" val="1"/>
              </a:ext>
            </a:extLst>
          </p:cNvPr>
          <p:cNvGrpSpPr/>
          <p:nvPr/>
        </p:nvGrpSpPr>
        <p:grpSpPr>
          <a:xfrm>
            <a:off x="4624791" y="3288513"/>
            <a:ext cx="8177887" cy="914400"/>
            <a:chOff x="741680" y="3765590"/>
            <a:chExt cx="8177887" cy="914400"/>
          </a:xfrm>
        </p:grpSpPr>
        <p:pic>
          <p:nvPicPr>
            <p:cNvPr id="12" name="Graphic 11" descr="Network diagram with solid fill">
              <a:extLst>
                <a:ext uri="{FF2B5EF4-FFF2-40B4-BE49-F238E27FC236}">
                  <a16:creationId xmlns:a16="http://schemas.microsoft.com/office/drawing/2014/main" id="{1E91FCA6-3161-901B-D1A5-E1BD1F6623B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41680" y="3765590"/>
              <a:ext cx="914400" cy="914400"/>
            </a:xfrm>
            <a:prstGeom prst="rect">
              <a:avLst/>
            </a:prstGeom>
          </p:spPr>
        </p:pic>
        <p:sp>
          <p:nvSpPr>
            <p:cNvPr id="13" name="TextBox 12">
              <a:extLst>
                <a:ext uri="{FF2B5EF4-FFF2-40B4-BE49-F238E27FC236}">
                  <a16:creationId xmlns:a16="http://schemas.microsoft.com/office/drawing/2014/main" id="{B7BB73F2-FC11-5335-E208-13CCB3FBCAC7}"/>
                </a:ext>
              </a:extLst>
            </p:cNvPr>
            <p:cNvSpPr txBox="1"/>
            <p:nvPr/>
          </p:nvSpPr>
          <p:spPr>
            <a:xfrm>
              <a:off x="1754401" y="3794466"/>
              <a:ext cx="71651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AF0F8">
                      <a:lumMod val="90000"/>
                    </a:srgbClr>
                  </a:solidFill>
                  <a:effectLst/>
                  <a:uLnTx/>
                  <a:uFillTx/>
                  <a:latin typeface="Aptos"/>
                  <a:ea typeface="+mn-ea"/>
                  <a:cs typeface="+mn-cs"/>
                </a:rPr>
                <a:t>Policy, Innovation, and Systems</a:t>
              </a:r>
            </a:p>
          </p:txBody>
        </p:sp>
      </p:grpSp>
      <p:grpSp>
        <p:nvGrpSpPr>
          <p:cNvPr id="17" name="Group 16">
            <a:extLst>
              <a:ext uri="{FF2B5EF4-FFF2-40B4-BE49-F238E27FC236}">
                <a16:creationId xmlns:a16="http://schemas.microsoft.com/office/drawing/2014/main" id="{A607586E-1018-EAB4-68DD-6D6CDEE5A842}"/>
              </a:ext>
              <a:ext uri="{C183D7F6-B498-43B3-948B-1728B52AA6E4}">
                <adec:decorative xmlns:adec="http://schemas.microsoft.com/office/drawing/2017/decorative" val="1"/>
              </a:ext>
            </a:extLst>
          </p:cNvPr>
          <p:cNvGrpSpPr/>
          <p:nvPr/>
        </p:nvGrpSpPr>
        <p:grpSpPr>
          <a:xfrm>
            <a:off x="838200" y="469891"/>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18" name="Rectangle: Rounded Corners 17">
              <a:extLst>
                <a:ext uri="{FF2B5EF4-FFF2-40B4-BE49-F238E27FC236}">
                  <a16:creationId xmlns:a16="http://schemas.microsoft.com/office/drawing/2014/main" id="{F5D96D77-47EB-323B-4822-4C05A59702A9}"/>
                </a:ext>
              </a:extLst>
            </p:cNvPr>
            <p:cNvSpPr/>
            <p:nvPr/>
          </p:nvSpPr>
          <p:spPr>
            <a:xfrm>
              <a:off x="838200" y="469891"/>
              <a:ext cx="929640" cy="78377"/>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19" name="Rectangle: Rounded Corners 18">
              <a:extLst>
                <a:ext uri="{FF2B5EF4-FFF2-40B4-BE49-F238E27FC236}">
                  <a16:creationId xmlns:a16="http://schemas.microsoft.com/office/drawing/2014/main" id="{1DA59829-277F-572E-273B-2EB7662F34FD}"/>
                </a:ext>
              </a:extLst>
            </p:cNvPr>
            <p:cNvSpPr/>
            <p:nvPr/>
          </p:nvSpPr>
          <p:spPr>
            <a:xfrm>
              <a:off x="1861457" y="469891"/>
              <a:ext cx="481149" cy="78377"/>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20" name="Rectangle: Rounded Corners 19">
              <a:extLst>
                <a:ext uri="{FF2B5EF4-FFF2-40B4-BE49-F238E27FC236}">
                  <a16:creationId xmlns:a16="http://schemas.microsoft.com/office/drawing/2014/main" id="{0E840E4B-9029-9579-264E-64B4A9E15D58}"/>
                </a:ext>
              </a:extLst>
            </p:cNvPr>
            <p:cNvSpPr/>
            <p:nvPr/>
          </p:nvSpPr>
          <p:spPr>
            <a:xfrm>
              <a:off x="2436224" y="469891"/>
              <a:ext cx="315686" cy="7837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grpSp>
      <p:grpSp>
        <p:nvGrpSpPr>
          <p:cNvPr id="21" name="Group 20">
            <a:extLst>
              <a:ext uri="{FF2B5EF4-FFF2-40B4-BE49-F238E27FC236}">
                <a16:creationId xmlns:a16="http://schemas.microsoft.com/office/drawing/2014/main" id="{72153794-AFD2-FA60-2709-14B3F85352E7}"/>
              </a:ext>
              <a:ext uri="{C183D7F6-B498-43B3-948B-1728B52AA6E4}">
                <adec:decorative xmlns:adec="http://schemas.microsoft.com/office/drawing/2017/decorative" val="1"/>
              </a:ext>
            </a:extLst>
          </p:cNvPr>
          <p:cNvGrpSpPr/>
          <p:nvPr/>
        </p:nvGrpSpPr>
        <p:grpSpPr>
          <a:xfrm>
            <a:off x="10810543" y="58076"/>
            <a:ext cx="1308474" cy="539271"/>
            <a:chOff x="8528896" y="204996"/>
            <a:chExt cx="1308474" cy="539271"/>
          </a:xfrm>
        </p:grpSpPr>
        <p:pic>
          <p:nvPicPr>
            <p:cNvPr id="22" name="Picture 21">
              <a:extLst>
                <a:ext uri="{FF2B5EF4-FFF2-40B4-BE49-F238E27FC236}">
                  <a16:creationId xmlns:a16="http://schemas.microsoft.com/office/drawing/2014/main" id="{F557C1D5-D4E2-D4EC-D7D0-294C36B20672}"/>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9188562" y="204996"/>
              <a:ext cx="648808" cy="539271"/>
            </a:xfrm>
            <a:prstGeom prst="rect">
              <a:avLst/>
            </a:prstGeom>
          </p:spPr>
        </p:pic>
        <p:pic>
          <p:nvPicPr>
            <p:cNvPr id="23" name="Picture 2">
              <a:extLst>
                <a:ext uri="{FF2B5EF4-FFF2-40B4-BE49-F238E27FC236}">
                  <a16:creationId xmlns:a16="http://schemas.microsoft.com/office/drawing/2014/main" id="{0666C9E9-E182-6665-053D-A6499AFF499C}"/>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p:blipFill>
          <p:spPr bwMode="auto">
            <a:xfrm>
              <a:off x="8528896" y="234057"/>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960B7111-7A4C-9E1D-BC51-2E4B2AD61B02}"/>
                </a:ext>
              </a:extLst>
            </p:cNvPr>
            <p:cNvCxnSpPr/>
            <p:nvPr userDrawn="1"/>
          </p:nvCxnSpPr>
          <p:spPr>
            <a:xfrm>
              <a:off x="9135292" y="251917"/>
              <a:ext cx="0" cy="445429"/>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25" name="Title 6">
            <a:extLst>
              <a:ext uri="{FF2B5EF4-FFF2-40B4-BE49-F238E27FC236}">
                <a16:creationId xmlns:a16="http://schemas.microsoft.com/office/drawing/2014/main" id="{BE3F276C-0851-305A-0529-51CE8B264A4B}"/>
              </a:ext>
            </a:extLst>
          </p:cNvPr>
          <p:cNvSpPr txBox="1">
            <a:spLocks noGrp="1"/>
          </p:cNvSpPr>
          <p:nvPr>
            <p:ph type="title" idx="4294967295"/>
          </p:nvPr>
        </p:nvSpPr>
        <p:spPr>
          <a:xfrm>
            <a:off x="197486" y="1755030"/>
            <a:ext cx="4122723" cy="41549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1">
                    <a:lumMod val="20000"/>
                    <a:lumOff val="80000"/>
                  </a:schemeClr>
                </a:solidFill>
                <a:effectLst/>
                <a:uLnTx/>
                <a:uFillTx/>
                <a:latin typeface="Aptos"/>
                <a:ea typeface="+mn-ea"/>
                <a:cs typeface="+mn-cs"/>
              </a:rPr>
              <a:t>HHS mission </a:t>
            </a:r>
            <a:r>
              <a:rPr kumimoji="0" lang="en-US" sz="3600" b="1" i="0" u="none" strike="noStrike" kern="1200" cap="none" spc="0" normalizeH="0" baseline="0" noProof="0" dirty="0">
                <a:ln>
                  <a:noFill/>
                </a:ln>
                <a:solidFill>
                  <a:schemeClr val="accent1">
                    <a:lumMod val="20000"/>
                    <a:lumOff val="80000"/>
                  </a:schemeClr>
                </a:solidFill>
                <a:effectLst/>
                <a:uLnTx/>
                <a:uFillTx/>
                <a:latin typeface="Aptos"/>
                <a:ea typeface="+mn-ea"/>
                <a:cs typeface="+mn-cs"/>
                <a:sym typeface="Wingdings" panose="05000000000000000000" pitchFamily="2" charset="2"/>
              </a:rPr>
              <a:t></a:t>
            </a:r>
            <a:r>
              <a:rPr kumimoji="0" lang="en-US" sz="4400" b="1" i="0" u="none" strike="noStrike" kern="1200" cap="none" spc="0" normalizeH="0" baseline="0" noProof="0" dirty="0">
                <a:ln>
                  <a:noFill/>
                </a:ln>
                <a:solidFill>
                  <a:schemeClr val="accent1">
                    <a:lumMod val="20000"/>
                    <a:lumOff val="80000"/>
                  </a:schemeClr>
                </a:solidFill>
                <a:effectLst/>
                <a:uLnTx/>
                <a:uFillTx/>
                <a:latin typeface="Aptos"/>
                <a:ea typeface="+mn-ea"/>
                <a:cs typeface="+mn-cs"/>
              </a:rPr>
              <a:t> procurement strategy </a:t>
            </a:r>
            <a:r>
              <a:rPr kumimoji="0" lang="en-US" sz="3600" b="1" i="0" u="none" strike="noStrike" kern="1200" cap="none" spc="0" normalizeH="0" baseline="0" noProof="0" dirty="0">
                <a:ln>
                  <a:noFill/>
                </a:ln>
                <a:solidFill>
                  <a:schemeClr val="accent1">
                    <a:lumMod val="20000"/>
                    <a:lumOff val="80000"/>
                  </a:schemeClr>
                </a:solidFill>
                <a:effectLst/>
                <a:uLnTx/>
                <a:uFillTx/>
                <a:latin typeface="Aptos"/>
                <a:ea typeface="+mn-ea"/>
                <a:cs typeface="+mn-cs"/>
                <a:sym typeface="Wingdings" panose="05000000000000000000" pitchFamily="2" charset="2"/>
              </a:rPr>
              <a:t></a:t>
            </a:r>
            <a:r>
              <a:rPr kumimoji="0" lang="en-US" sz="4400" b="1" i="0" u="none" strike="noStrike" kern="1200" cap="none" spc="0" normalizeH="0" baseline="0" noProof="0" dirty="0">
                <a:ln>
                  <a:noFill/>
                </a:ln>
                <a:solidFill>
                  <a:schemeClr val="accent1">
                    <a:lumMod val="20000"/>
                    <a:lumOff val="80000"/>
                  </a:schemeClr>
                </a:solidFill>
                <a:effectLst/>
                <a:uLnTx/>
                <a:uFillTx/>
                <a:latin typeface="Aptos"/>
                <a:ea typeface="+mn-ea"/>
                <a:cs typeface="+mn-cs"/>
              </a:rPr>
              <a:t> industry partnership. (continued)</a:t>
            </a:r>
            <a:endParaRPr kumimoji="0" lang="en-US" sz="4400" b="0" i="0" u="none" strike="noStrike" kern="1200" cap="none" spc="0" normalizeH="0" baseline="0" noProof="0" dirty="0">
              <a:ln>
                <a:noFill/>
              </a:ln>
              <a:solidFill>
                <a:schemeClr val="accent1">
                  <a:lumMod val="20000"/>
                  <a:lumOff val="80000"/>
                </a:schemeClr>
              </a:solidFill>
              <a:effectLst/>
              <a:uLnTx/>
              <a:uFillTx/>
              <a:latin typeface="Aptos"/>
              <a:ea typeface="+mn-ea"/>
              <a:cs typeface="+mn-cs"/>
            </a:endParaRPr>
          </a:p>
        </p:txBody>
      </p:sp>
      <p:sp>
        <p:nvSpPr>
          <p:cNvPr id="3" name="TextBox 2">
            <a:extLst>
              <a:ext uri="{FF2B5EF4-FFF2-40B4-BE49-F238E27FC236}">
                <a16:creationId xmlns:a16="http://schemas.microsoft.com/office/drawing/2014/main" id="{F42C6989-0E34-98A2-B518-567628D3999B}"/>
              </a:ext>
            </a:extLst>
          </p:cNvPr>
          <p:cNvSpPr txBox="1"/>
          <p:nvPr/>
        </p:nvSpPr>
        <p:spPr>
          <a:xfrm>
            <a:off x="5571839" y="2044938"/>
            <a:ext cx="72965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ptos"/>
                <a:ea typeface="+mn-ea"/>
                <a:cs typeface="+mn-cs"/>
              </a:rPr>
              <a:t>Policy, Innovation, and Systems</a:t>
            </a:r>
          </a:p>
        </p:txBody>
      </p:sp>
      <p:sp>
        <p:nvSpPr>
          <p:cNvPr id="2" name="Rectangle 1">
            <a:extLst>
              <a:ext uri="{FF2B5EF4-FFF2-40B4-BE49-F238E27FC236}">
                <a16:creationId xmlns:a16="http://schemas.microsoft.com/office/drawing/2014/main" id="{84A6EA86-44A5-F9CD-9BFD-71B3080A1071}"/>
              </a:ext>
            </a:extLst>
          </p:cNvPr>
          <p:cNvSpPr/>
          <p:nvPr/>
        </p:nvSpPr>
        <p:spPr>
          <a:xfrm>
            <a:off x="4629463" y="2983832"/>
            <a:ext cx="7296512" cy="3284621"/>
          </a:xfrm>
          <a:prstGeom prst="rect">
            <a:avLst/>
          </a:prstGeom>
          <a:solidFill>
            <a:srgbClr val="07213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Federal Acquisition Regulation (FAR) + HHS Acquisition Regulation</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Policy Alerts to the Department; implementation of FAR updates; memos to the HHS acquisition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Acquisition Business Systems &amp; Programs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Government Purchase Card (GPC) program; Contractor Performance Assessment Reporting System (CPARS);  FPDS Reporting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Innovation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IDEAS Lab Program; Category Management Implementation; HHS Spend Dashboard</a:t>
            </a:r>
          </a:p>
        </p:txBody>
      </p:sp>
      <p:sp>
        <p:nvSpPr>
          <p:cNvPr id="4" name="Slide Number Placeholder 3">
            <a:extLst>
              <a:ext uri="{FF2B5EF4-FFF2-40B4-BE49-F238E27FC236}">
                <a16:creationId xmlns:a16="http://schemas.microsoft.com/office/drawing/2014/main" id="{217151A8-A923-0DA1-A051-477CE28432AC}"/>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4142057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C0B88-4D70-188F-3061-B436F21CC82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2781EB6-337A-BCB7-623D-D984D4833BE9}"/>
              </a:ext>
            </a:extLst>
          </p:cNvPr>
          <p:cNvSpPr>
            <a:spLocks noGrp="1"/>
          </p:cNvSpPr>
          <p:nvPr>
            <p:ph type="title"/>
          </p:nvPr>
        </p:nvSpPr>
        <p:spPr>
          <a:xfrm>
            <a:off x="735503" y="326701"/>
            <a:ext cx="10515600" cy="4100921"/>
          </a:xfrm>
        </p:spPr>
        <p:txBody>
          <a:bodyPr/>
          <a:lstStyle/>
          <a:p>
            <a:pPr algn="ctr"/>
            <a:r>
              <a:rPr lang="en-US" dirty="0"/>
              <a:t>The Welcome And Opening Remarks Will Begin Soon. Please Take Your Seats.</a:t>
            </a:r>
            <a:endParaRPr lang="en-US"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9A157117-0FB2-11D2-EDB3-1E541FD4B159}"/>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BA9D4CFB-732A-C496-25DF-624130BF09E5}"/>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2</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1124803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BCC5BEE-FA4D-D2AD-5606-ECF1FF6528F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10BAFFB-18E5-2E94-788F-9EDF83192956}"/>
              </a:ext>
              <a:ext uri="{C183D7F6-B498-43B3-948B-1728B52AA6E4}">
                <adec:decorative xmlns:adec="http://schemas.microsoft.com/office/drawing/2017/decorative" val="1"/>
              </a:ext>
            </a:extLst>
          </p:cNvPr>
          <p:cNvSpPr/>
          <p:nvPr/>
        </p:nvSpPr>
        <p:spPr>
          <a:xfrm>
            <a:off x="0" y="0"/>
            <a:ext cx="12192000" cy="6520070"/>
          </a:xfrm>
          <a:prstGeom prst="rect">
            <a:avLst/>
          </a:prstGeom>
          <a:solidFill>
            <a:srgbClr val="072133">
              <a:alpha val="9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pic>
        <p:nvPicPr>
          <p:cNvPr id="9" name="Graphic 8">
            <a:extLst>
              <a:ext uri="{FF2B5EF4-FFF2-40B4-BE49-F238E27FC236}">
                <a16:creationId xmlns:a16="http://schemas.microsoft.com/office/drawing/2014/main" id="{738C7387-0CE6-FC7E-2D61-D48883ECE7A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624791" y="1924453"/>
            <a:ext cx="914400" cy="914400"/>
          </a:xfrm>
          <a:prstGeom prst="rect">
            <a:avLst/>
          </a:prstGeom>
        </p:spPr>
      </p:pic>
      <p:grpSp>
        <p:nvGrpSpPr>
          <p:cNvPr id="11" name="Group 10">
            <a:extLst>
              <a:ext uri="{FF2B5EF4-FFF2-40B4-BE49-F238E27FC236}">
                <a16:creationId xmlns:a16="http://schemas.microsoft.com/office/drawing/2014/main" id="{26025D0C-A7A6-797D-4E67-2CE41EEE78DA}"/>
              </a:ext>
              <a:ext uri="{C183D7F6-B498-43B3-948B-1728B52AA6E4}">
                <adec:decorative xmlns:adec="http://schemas.microsoft.com/office/drawing/2017/decorative" val="1"/>
              </a:ext>
            </a:extLst>
          </p:cNvPr>
          <p:cNvGrpSpPr/>
          <p:nvPr/>
        </p:nvGrpSpPr>
        <p:grpSpPr>
          <a:xfrm>
            <a:off x="4624791" y="3288513"/>
            <a:ext cx="8177887" cy="914400"/>
            <a:chOff x="741680" y="3765590"/>
            <a:chExt cx="8177887" cy="914400"/>
          </a:xfrm>
        </p:grpSpPr>
        <p:pic>
          <p:nvPicPr>
            <p:cNvPr id="12" name="Graphic 11" descr="Network diagram with solid fill">
              <a:extLst>
                <a:ext uri="{FF2B5EF4-FFF2-40B4-BE49-F238E27FC236}">
                  <a16:creationId xmlns:a16="http://schemas.microsoft.com/office/drawing/2014/main" id="{F4374764-FE26-29CE-80C4-E7348B25819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41680" y="3765590"/>
              <a:ext cx="914400" cy="914400"/>
            </a:xfrm>
            <a:prstGeom prst="rect">
              <a:avLst/>
            </a:prstGeom>
          </p:spPr>
        </p:pic>
        <p:sp>
          <p:nvSpPr>
            <p:cNvPr id="13" name="TextBox 12">
              <a:extLst>
                <a:ext uri="{FF2B5EF4-FFF2-40B4-BE49-F238E27FC236}">
                  <a16:creationId xmlns:a16="http://schemas.microsoft.com/office/drawing/2014/main" id="{87A375B9-5972-6A03-AE33-FB43DF193E33}"/>
                </a:ext>
              </a:extLst>
            </p:cNvPr>
            <p:cNvSpPr txBox="1"/>
            <p:nvPr/>
          </p:nvSpPr>
          <p:spPr>
            <a:xfrm>
              <a:off x="1754401" y="3794466"/>
              <a:ext cx="71651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AF0F8">
                      <a:lumMod val="90000"/>
                    </a:srgbClr>
                  </a:solidFill>
                  <a:effectLst/>
                  <a:uLnTx/>
                  <a:uFillTx/>
                  <a:latin typeface="Aptos"/>
                  <a:ea typeface="+mn-ea"/>
                  <a:cs typeface="+mn-cs"/>
                </a:rPr>
                <a:t>Policy, Innovation, and Systems</a:t>
              </a:r>
            </a:p>
          </p:txBody>
        </p:sp>
      </p:grpSp>
      <p:grpSp>
        <p:nvGrpSpPr>
          <p:cNvPr id="17" name="Group 16">
            <a:extLst>
              <a:ext uri="{FF2B5EF4-FFF2-40B4-BE49-F238E27FC236}">
                <a16:creationId xmlns:a16="http://schemas.microsoft.com/office/drawing/2014/main" id="{E0F2081D-0A0F-DE8E-6F2C-CD7954633270}"/>
              </a:ext>
              <a:ext uri="{C183D7F6-B498-43B3-948B-1728B52AA6E4}">
                <adec:decorative xmlns:adec="http://schemas.microsoft.com/office/drawing/2017/decorative" val="1"/>
              </a:ext>
            </a:extLst>
          </p:cNvPr>
          <p:cNvGrpSpPr/>
          <p:nvPr/>
        </p:nvGrpSpPr>
        <p:grpSpPr>
          <a:xfrm>
            <a:off x="838200" y="469891"/>
            <a:ext cx="1913710" cy="78377"/>
            <a:chOff x="838200" y="469891"/>
            <a:chExt cx="1913710" cy="78377"/>
          </a:xfrm>
          <a:gradFill flip="none" rotWithShape="1">
            <a:gsLst>
              <a:gs pos="100000">
                <a:schemeClr val="accent1"/>
              </a:gs>
              <a:gs pos="42000">
                <a:schemeClr val="accent2">
                  <a:lumMod val="95000"/>
                  <a:lumOff val="5000"/>
                </a:schemeClr>
              </a:gs>
            </a:gsLst>
            <a:lin ang="0" scaled="1"/>
            <a:tileRect/>
          </a:gradFill>
        </p:grpSpPr>
        <p:sp>
          <p:nvSpPr>
            <p:cNvPr id="18" name="Rectangle: Rounded Corners 17">
              <a:extLst>
                <a:ext uri="{FF2B5EF4-FFF2-40B4-BE49-F238E27FC236}">
                  <a16:creationId xmlns:a16="http://schemas.microsoft.com/office/drawing/2014/main" id="{78E2196C-17D9-1B95-A7DB-F7E0823B9B29}"/>
                </a:ext>
              </a:extLst>
            </p:cNvPr>
            <p:cNvSpPr/>
            <p:nvPr/>
          </p:nvSpPr>
          <p:spPr>
            <a:xfrm>
              <a:off x="838200" y="469891"/>
              <a:ext cx="929640" cy="78377"/>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19" name="Rectangle: Rounded Corners 18">
              <a:extLst>
                <a:ext uri="{FF2B5EF4-FFF2-40B4-BE49-F238E27FC236}">
                  <a16:creationId xmlns:a16="http://schemas.microsoft.com/office/drawing/2014/main" id="{3A2491E5-0440-BC57-A880-A580CB7302C4}"/>
                </a:ext>
              </a:extLst>
            </p:cNvPr>
            <p:cNvSpPr/>
            <p:nvPr/>
          </p:nvSpPr>
          <p:spPr>
            <a:xfrm>
              <a:off x="1861457" y="469891"/>
              <a:ext cx="481149" cy="78377"/>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20" name="Rectangle: Rounded Corners 19">
              <a:extLst>
                <a:ext uri="{FF2B5EF4-FFF2-40B4-BE49-F238E27FC236}">
                  <a16:creationId xmlns:a16="http://schemas.microsoft.com/office/drawing/2014/main" id="{F030EA8B-FBE8-85E8-C48A-94E93E009CC7}"/>
                </a:ext>
              </a:extLst>
            </p:cNvPr>
            <p:cNvSpPr/>
            <p:nvPr/>
          </p:nvSpPr>
          <p:spPr>
            <a:xfrm>
              <a:off x="2436224" y="469891"/>
              <a:ext cx="315686" cy="78377"/>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grpSp>
      <p:grpSp>
        <p:nvGrpSpPr>
          <p:cNvPr id="21" name="Group 20">
            <a:extLst>
              <a:ext uri="{FF2B5EF4-FFF2-40B4-BE49-F238E27FC236}">
                <a16:creationId xmlns:a16="http://schemas.microsoft.com/office/drawing/2014/main" id="{BEBF4971-F196-1DFD-9A86-2ADA5833B51F}"/>
              </a:ext>
              <a:ext uri="{C183D7F6-B498-43B3-948B-1728B52AA6E4}">
                <adec:decorative xmlns:adec="http://schemas.microsoft.com/office/drawing/2017/decorative" val="1"/>
              </a:ext>
            </a:extLst>
          </p:cNvPr>
          <p:cNvGrpSpPr/>
          <p:nvPr/>
        </p:nvGrpSpPr>
        <p:grpSpPr>
          <a:xfrm>
            <a:off x="10810543" y="58076"/>
            <a:ext cx="1308474" cy="539271"/>
            <a:chOff x="8528896" y="204996"/>
            <a:chExt cx="1308474" cy="539271"/>
          </a:xfrm>
        </p:grpSpPr>
        <p:pic>
          <p:nvPicPr>
            <p:cNvPr id="22" name="Picture 21">
              <a:extLst>
                <a:ext uri="{FF2B5EF4-FFF2-40B4-BE49-F238E27FC236}">
                  <a16:creationId xmlns:a16="http://schemas.microsoft.com/office/drawing/2014/main" id="{BBD860F2-44E5-7D62-D103-8C55419BF608}"/>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9188562" y="204996"/>
              <a:ext cx="648808" cy="539271"/>
            </a:xfrm>
            <a:prstGeom prst="rect">
              <a:avLst/>
            </a:prstGeom>
          </p:spPr>
        </p:pic>
        <p:pic>
          <p:nvPicPr>
            <p:cNvPr id="23" name="Picture 2">
              <a:extLst>
                <a:ext uri="{FF2B5EF4-FFF2-40B4-BE49-F238E27FC236}">
                  <a16:creationId xmlns:a16="http://schemas.microsoft.com/office/drawing/2014/main" id="{B32E7FD9-CCAD-3D93-8A5C-086C9CFC0196}"/>
                </a:ext>
              </a:extLst>
            </p:cNvPr>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p:blipFill>
          <p:spPr bwMode="auto">
            <a:xfrm>
              <a:off x="8528896" y="234057"/>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2C534AF7-84EB-B0D5-B665-2A9D1C446470}"/>
                </a:ext>
              </a:extLst>
            </p:cNvPr>
            <p:cNvCxnSpPr/>
            <p:nvPr userDrawn="1"/>
          </p:nvCxnSpPr>
          <p:spPr>
            <a:xfrm>
              <a:off x="9135292" y="251917"/>
              <a:ext cx="0" cy="445429"/>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25" name="Title 6">
            <a:extLst>
              <a:ext uri="{FF2B5EF4-FFF2-40B4-BE49-F238E27FC236}">
                <a16:creationId xmlns:a16="http://schemas.microsoft.com/office/drawing/2014/main" id="{E2D5C240-DFF7-ED3B-30F6-393721E29867}"/>
              </a:ext>
            </a:extLst>
          </p:cNvPr>
          <p:cNvSpPr txBox="1">
            <a:spLocks noGrp="1"/>
          </p:cNvSpPr>
          <p:nvPr>
            <p:ph type="title" idx="4294967295"/>
          </p:nvPr>
        </p:nvSpPr>
        <p:spPr>
          <a:xfrm>
            <a:off x="197486" y="1755030"/>
            <a:ext cx="4122723" cy="41549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1">
                    <a:lumMod val="20000"/>
                    <a:lumOff val="80000"/>
                  </a:schemeClr>
                </a:solidFill>
                <a:effectLst/>
                <a:uLnTx/>
                <a:uFillTx/>
                <a:latin typeface="Aptos"/>
                <a:ea typeface="+mn-ea"/>
                <a:cs typeface="+mn-cs"/>
              </a:rPr>
              <a:t>HHS mission </a:t>
            </a:r>
            <a:r>
              <a:rPr kumimoji="0" lang="en-US" sz="3600" b="1" i="0" u="none" strike="noStrike" kern="1200" cap="none" spc="0" normalizeH="0" baseline="0" noProof="0" dirty="0">
                <a:ln>
                  <a:noFill/>
                </a:ln>
                <a:solidFill>
                  <a:schemeClr val="accent1">
                    <a:lumMod val="20000"/>
                    <a:lumOff val="80000"/>
                  </a:schemeClr>
                </a:solidFill>
                <a:effectLst/>
                <a:uLnTx/>
                <a:uFillTx/>
                <a:latin typeface="Aptos"/>
                <a:ea typeface="+mn-ea"/>
                <a:cs typeface="+mn-cs"/>
                <a:sym typeface="Wingdings" panose="05000000000000000000" pitchFamily="2" charset="2"/>
              </a:rPr>
              <a:t></a:t>
            </a:r>
            <a:r>
              <a:rPr kumimoji="0" lang="en-US" sz="4400" b="1" i="0" u="none" strike="noStrike" kern="1200" cap="none" spc="0" normalizeH="0" baseline="0" noProof="0" dirty="0">
                <a:ln>
                  <a:noFill/>
                </a:ln>
                <a:solidFill>
                  <a:schemeClr val="accent1">
                    <a:lumMod val="20000"/>
                    <a:lumOff val="80000"/>
                  </a:schemeClr>
                </a:solidFill>
                <a:effectLst/>
                <a:uLnTx/>
                <a:uFillTx/>
                <a:latin typeface="Aptos"/>
                <a:ea typeface="+mn-ea"/>
                <a:cs typeface="+mn-cs"/>
              </a:rPr>
              <a:t> procurement strategy </a:t>
            </a:r>
            <a:r>
              <a:rPr kumimoji="0" lang="en-US" sz="3600" b="1" i="0" u="none" strike="noStrike" kern="1200" cap="none" spc="0" normalizeH="0" baseline="0" noProof="0" dirty="0">
                <a:ln>
                  <a:noFill/>
                </a:ln>
                <a:solidFill>
                  <a:schemeClr val="accent1">
                    <a:lumMod val="20000"/>
                    <a:lumOff val="80000"/>
                  </a:schemeClr>
                </a:solidFill>
                <a:effectLst/>
                <a:uLnTx/>
                <a:uFillTx/>
                <a:latin typeface="Aptos"/>
                <a:ea typeface="+mn-ea"/>
                <a:cs typeface="+mn-cs"/>
                <a:sym typeface="Wingdings" panose="05000000000000000000" pitchFamily="2" charset="2"/>
              </a:rPr>
              <a:t></a:t>
            </a:r>
            <a:r>
              <a:rPr kumimoji="0" lang="en-US" sz="4400" b="1" i="0" u="none" strike="noStrike" kern="1200" cap="none" spc="0" normalizeH="0" baseline="0" noProof="0" dirty="0">
                <a:ln>
                  <a:noFill/>
                </a:ln>
                <a:solidFill>
                  <a:schemeClr val="accent1">
                    <a:lumMod val="20000"/>
                    <a:lumOff val="80000"/>
                  </a:schemeClr>
                </a:solidFill>
                <a:effectLst/>
                <a:uLnTx/>
                <a:uFillTx/>
                <a:latin typeface="Aptos"/>
                <a:ea typeface="+mn-ea"/>
                <a:cs typeface="+mn-cs"/>
              </a:rPr>
              <a:t> industry partnership. [continued]</a:t>
            </a:r>
            <a:endParaRPr kumimoji="0" lang="en-US" sz="4400" b="0" i="0" u="none" strike="noStrike" kern="1200" cap="none" spc="0" normalizeH="0" baseline="0" noProof="0" dirty="0">
              <a:ln>
                <a:noFill/>
              </a:ln>
              <a:solidFill>
                <a:schemeClr val="accent1">
                  <a:lumMod val="20000"/>
                  <a:lumOff val="80000"/>
                </a:schemeClr>
              </a:solidFill>
              <a:effectLst/>
              <a:uLnTx/>
              <a:uFillTx/>
              <a:latin typeface="Aptos"/>
              <a:ea typeface="+mn-ea"/>
              <a:cs typeface="+mn-cs"/>
            </a:endParaRPr>
          </a:p>
        </p:txBody>
      </p:sp>
      <p:sp>
        <p:nvSpPr>
          <p:cNvPr id="3" name="TextBox 2">
            <a:extLst>
              <a:ext uri="{FF2B5EF4-FFF2-40B4-BE49-F238E27FC236}">
                <a16:creationId xmlns:a16="http://schemas.microsoft.com/office/drawing/2014/main" id="{E0B2B175-A5FA-65EA-10BF-FBB8672ADBD8}"/>
              </a:ext>
            </a:extLst>
          </p:cNvPr>
          <p:cNvSpPr txBox="1"/>
          <p:nvPr/>
        </p:nvSpPr>
        <p:spPr>
          <a:xfrm>
            <a:off x="5972883" y="2058487"/>
            <a:ext cx="46096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94680">
                    <a:lumMod val="20000"/>
                    <a:lumOff val="80000"/>
                  </a:srgbClr>
                </a:solidFill>
                <a:effectLst/>
                <a:uLnTx/>
                <a:uFillTx/>
                <a:latin typeface="Aptos"/>
                <a:ea typeface="+mn-ea"/>
                <a:cs typeface="+mn-cs"/>
              </a:rPr>
              <a:t>Acquisition Workforce</a:t>
            </a:r>
            <a:endParaRPr kumimoji="0" lang="en-US" sz="3600" b="0" i="0" u="none" strike="noStrike" kern="1200" cap="none" spc="0" normalizeH="0" baseline="0" noProof="0" dirty="0">
              <a:ln>
                <a:noFill/>
              </a:ln>
              <a:solidFill>
                <a:srgbClr val="000000"/>
              </a:solidFill>
              <a:effectLst/>
              <a:uLnTx/>
              <a:uFillTx/>
              <a:latin typeface="Aptos"/>
              <a:ea typeface="+mn-ea"/>
              <a:cs typeface="+mn-cs"/>
            </a:endParaRPr>
          </a:p>
        </p:txBody>
      </p:sp>
      <p:sp>
        <p:nvSpPr>
          <p:cNvPr id="2" name="Rectangle 1">
            <a:extLst>
              <a:ext uri="{FF2B5EF4-FFF2-40B4-BE49-F238E27FC236}">
                <a16:creationId xmlns:a16="http://schemas.microsoft.com/office/drawing/2014/main" id="{84BB0F42-F6B7-AC85-B44C-13E41E5D0329}"/>
              </a:ext>
            </a:extLst>
          </p:cNvPr>
          <p:cNvSpPr/>
          <p:nvPr/>
        </p:nvSpPr>
        <p:spPr>
          <a:xfrm>
            <a:off x="4629463" y="3193774"/>
            <a:ext cx="7296512" cy="2809461"/>
          </a:xfrm>
          <a:prstGeom prst="rect">
            <a:avLst/>
          </a:prstGeom>
          <a:solidFill>
            <a:srgbClr val="07213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Training &amp; Upskilling</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HHS Acquisition University; Internship/journeyman program (future); Digital-based Acquisition Training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Certification Development &amp; Maintenance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FAC-C/FAC-COR certifications; CLP tracking; government-wide training initiatives </a:t>
            </a:r>
          </a:p>
        </p:txBody>
      </p:sp>
      <p:sp>
        <p:nvSpPr>
          <p:cNvPr id="4" name="Slide Number Placeholder 3">
            <a:extLst>
              <a:ext uri="{FF2B5EF4-FFF2-40B4-BE49-F238E27FC236}">
                <a16:creationId xmlns:a16="http://schemas.microsoft.com/office/drawing/2014/main" id="{31C1457B-267E-EF50-78A5-9A09E42DAB97}"/>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3652843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F3503-2590-2263-2209-084A03C1FCF1}"/>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3CFA445-B433-DAF3-386F-38C59315A394}"/>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43326F2B-B4E1-4718-439F-8239EAF8DFF3}"/>
              </a:ext>
            </a:extLst>
          </p:cNvPr>
          <p:cNvSpPr>
            <a:spLocks noGrp="1"/>
          </p:cNvSpPr>
          <p:nvPr>
            <p:ph type="title"/>
          </p:nvPr>
        </p:nvSpPr>
        <p:spPr/>
        <p:txBody>
          <a:bodyPr>
            <a:normAutofit fontScale="90000"/>
          </a:bodyPr>
          <a:lstStyle/>
          <a:p>
            <a:r>
              <a:rPr lang="en-US" noProof="0" dirty="0"/>
              <a:t>HHS in the News…</a:t>
            </a:r>
            <a:br>
              <a:rPr lang="en-US" noProof="0" dirty="0"/>
            </a:br>
            <a:r>
              <a:rPr lang="en-US" noProof="0" dirty="0"/>
              <a:t>Administration Priorities </a:t>
            </a:r>
          </a:p>
        </p:txBody>
      </p:sp>
      <p:sp>
        <p:nvSpPr>
          <p:cNvPr id="2" name="Slide Number Placeholder 2">
            <a:extLst>
              <a:ext uri="{FF2B5EF4-FFF2-40B4-BE49-F238E27FC236}">
                <a16:creationId xmlns:a16="http://schemas.microsoft.com/office/drawing/2014/main" id="{670C8ADC-0F9E-4759-FF9A-6E5C6CB2F7EB}"/>
              </a:ext>
              <a:ext uri="{C183D7F6-B498-43B3-948B-1728B52AA6E4}">
                <adec:decorative xmlns:adec="http://schemas.microsoft.com/office/drawing/2017/decorative" val="1"/>
              </a:ext>
            </a:extLst>
          </p:cNvPr>
          <p:cNvSpPr txBox="1">
            <a:spLocks/>
          </p:cNvSpPr>
          <p:nvPr/>
        </p:nvSpPr>
        <p:spPr>
          <a:xfrm>
            <a:off x="11149149" y="6514226"/>
            <a:ext cx="1042851" cy="355136"/>
          </a:xfrm>
          <a:prstGeom prst="homePlate">
            <a:avLst>
              <a:gd name="adj" fmla="val 56454"/>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2681219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3D62A-2D80-DCBA-8899-D00B40414DA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A366DA3-BAF4-2744-C604-7B401387B169}"/>
              </a:ext>
              <a:ext uri="{C183D7F6-B498-43B3-948B-1728B52AA6E4}">
                <adec:decorative xmlns:adec="http://schemas.microsoft.com/office/drawing/2017/decorative" val="1"/>
              </a:ext>
            </a:extLst>
          </p:cNvPr>
          <p:cNvSpPr/>
          <p:nvPr/>
        </p:nvSpPr>
        <p:spPr>
          <a:xfrm>
            <a:off x="-278580" y="357339"/>
            <a:ext cx="3171490" cy="6512023"/>
          </a:xfrm>
          <a:prstGeom prst="rect">
            <a:avLst/>
          </a:prstGeom>
          <a:solidFill>
            <a:srgbClr val="072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graphicFrame>
        <p:nvGraphicFramePr>
          <p:cNvPr id="6" name="Object 5" hidden="1">
            <a:extLst>
              <a:ext uri="{FF2B5EF4-FFF2-40B4-BE49-F238E27FC236}">
                <a16:creationId xmlns:a16="http://schemas.microsoft.com/office/drawing/2014/main" id="{6399F0A4-2340-7E80-4F29-090BAF856568}"/>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6399F0A4-2340-7E80-4F29-090BAF856568}"/>
                          </a:ext>
                          <a:ext uri="{C183D7F6-B498-43B3-948B-1728B52AA6E4}">
                            <adec:decorative xmlns:adec="http://schemas.microsoft.com/office/drawing/2017/decorative" val="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F2A4448A-5B3F-0576-C7EA-31BE0B50BBDD}"/>
              </a:ext>
              <a:ext uri="{C183D7F6-B498-43B3-948B-1728B52AA6E4}">
                <adec:decorative xmlns:adec="http://schemas.microsoft.com/office/drawing/2017/decorative" val="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8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hronicle Display Black" pitchFamily="50" charset="0"/>
              <a:ea typeface="+mn-ea"/>
              <a:cs typeface="+mn-cs"/>
              <a:sym typeface="Chronicle Display Black" pitchFamily="50" charset="0"/>
            </a:endParaRPr>
          </a:p>
        </p:txBody>
      </p:sp>
      <p:sp>
        <p:nvSpPr>
          <p:cNvPr id="2" name="Title 1">
            <a:extLst>
              <a:ext uri="{FF2B5EF4-FFF2-40B4-BE49-F238E27FC236}">
                <a16:creationId xmlns:a16="http://schemas.microsoft.com/office/drawing/2014/main" id="{9830BFCE-735A-25FB-FB5C-1788350119CE}"/>
              </a:ext>
            </a:extLst>
          </p:cNvPr>
          <p:cNvSpPr>
            <a:spLocks noGrp="1"/>
          </p:cNvSpPr>
          <p:nvPr>
            <p:ph type="title" idx="4294967295"/>
          </p:nvPr>
        </p:nvSpPr>
        <p:spPr>
          <a:xfrm>
            <a:off x="199408" y="2537718"/>
            <a:ext cx="2849768" cy="2939158"/>
          </a:xfrm>
        </p:spPr>
        <p:txBody>
          <a:bodyPr>
            <a:normAutofit fontScale="90000"/>
          </a:bodyPr>
          <a:lstStyle/>
          <a:p>
            <a:pPr>
              <a:lnSpc>
                <a:spcPct val="100000"/>
              </a:lnSpc>
            </a:pPr>
            <a:r>
              <a:rPr lang="en-US" sz="3200" noProof="0" dirty="0">
                <a:solidFill>
                  <a:schemeClr val="bg1"/>
                </a:solidFill>
              </a:rPr>
              <a:t>Numerous Executive Orders and Memos are Profoundly Shaping HHS Acquisitions</a:t>
            </a:r>
          </a:p>
        </p:txBody>
      </p:sp>
      <p:pic>
        <p:nvPicPr>
          <p:cNvPr id="47" name="Picture 6" descr="Trump's patriotic new White House logo is painfully unsubtle | Creative Bloq">
            <a:extLst>
              <a:ext uri="{FF2B5EF4-FFF2-40B4-BE49-F238E27FC236}">
                <a16:creationId xmlns:a16="http://schemas.microsoft.com/office/drawing/2014/main" id="{FD451EB8-31CE-8CA6-6645-5FC4BAFA2442}"/>
              </a:ext>
            </a:extLst>
          </p:cNvPr>
          <p:cNvPicPr>
            <a:picLocks noChangeAspect="1" noChangeArrowheads="1"/>
          </p:cNvPicPr>
          <p:nvPr/>
        </p:nvPicPr>
        <p:blipFill>
          <a:blip r:embed="rId7" cstate="email">
            <a:clrChange>
              <a:clrFrom>
                <a:srgbClr val="0E122B"/>
              </a:clrFrom>
              <a:clrTo>
                <a:srgbClr val="0E122B">
                  <a:alpha val="0"/>
                </a:srgbClr>
              </a:clrTo>
            </a:clrChange>
            <a:extLst>
              <a:ext uri="{28A0092B-C50C-407E-A947-70E740481C1C}">
                <a14:useLocalDpi xmlns:a14="http://schemas.microsoft.com/office/drawing/2010/main"/>
              </a:ext>
            </a:extLst>
          </a:blip>
          <a:srcRect/>
          <a:stretch>
            <a:fillRect/>
          </a:stretch>
        </p:blipFill>
        <p:spPr bwMode="auto">
          <a:xfrm>
            <a:off x="119697" y="1106082"/>
            <a:ext cx="2849768" cy="1602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descr="order, imact, and the H H S action plan">
            <a:extLst>
              <a:ext uri="{FF2B5EF4-FFF2-40B4-BE49-F238E27FC236}">
                <a16:creationId xmlns:a16="http://schemas.microsoft.com/office/drawing/2014/main" id="{5982884D-5375-DBDB-2F5F-E1B9DEDB5C7F}"/>
              </a:ext>
            </a:extLst>
          </p:cNvPr>
          <p:cNvGraphicFramePr>
            <a:graphicFrameLocks noGrp="1"/>
          </p:cNvGraphicFramePr>
          <p:nvPr/>
        </p:nvGraphicFramePr>
        <p:xfrm>
          <a:off x="3766302" y="41280"/>
          <a:ext cx="8216589" cy="6512023"/>
        </p:xfrm>
        <a:graphic>
          <a:graphicData uri="http://schemas.openxmlformats.org/drawingml/2006/table">
            <a:tbl>
              <a:tblPr firstRow="1" bandRow="1">
                <a:tableStyleId>{5C22544A-7EE6-4342-B048-85BDC9FD1C3A}</a:tableStyleId>
              </a:tblPr>
              <a:tblGrid>
                <a:gridCol w="2301479">
                  <a:extLst>
                    <a:ext uri="{9D8B030D-6E8A-4147-A177-3AD203B41FA5}">
                      <a16:colId xmlns:a16="http://schemas.microsoft.com/office/drawing/2014/main" val="250361067"/>
                    </a:ext>
                  </a:extLst>
                </a:gridCol>
                <a:gridCol w="2325496">
                  <a:extLst>
                    <a:ext uri="{9D8B030D-6E8A-4147-A177-3AD203B41FA5}">
                      <a16:colId xmlns:a16="http://schemas.microsoft.com/office/drawing/2014/main" val="135270124"/>
                    </a:ext>
                  </a:extLst>
                </a:gridCol>
                <a:gridCol w="3589614">
                  <a:extLst>
                    <a:ext uri="{9D8B030D-6E8A-4147-A177-3AD203B41FA5}">
                      <a16:colId xmlns:a16="http://schemas.microsoft.com/office/drawing/2014/main" val="854346480"/>
                    </a:ext>
                  </a:extLst>
                </a:gridCol>
              </a:tblGrid>
              <a:tr h="262956">
                <a:tc>
                  <a:txBody>
                    <a:bodyPr/>
                    <a:lstStyle/>
                    <a:p>
                      <a:r>
                        <a:rPr lang="en-US" sz="1100" noProof="0" dirty="0"/>
                        <a:t>Executive Orders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noProof="0" dirty="0"/>
                        <a:t>Impact to HHS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a:r>
                        <a:rPr lang="en-US" sz="1100" noProof="0" dirty="0">
                          <a:solidFill>
                            <a:srgbClr val="000000"/>
                          </a:solidFill>
                        </a:rPr>
                        <a:t>HHS’s Actions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4019665155"/>
                  </a:ext>
                </a:extLst>
              </a:tr>
              <a:tr h="14539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noProof="0" dirty="0">
                          <a:solidFill>
                            <a:schemeClr val="bg1"/>
                          </a:solidFill>
                        </a:rPr>
                        <a:t>Executive Order 14210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u="sng" noProof="0" dirty="0">
                          <a:solidFill>
                            <a:schemeClr val="bg1"/>
                          </a:solidFill>
                          <a:effectLst/>
                          <a:latin typeface="Aptos" panose="020B0004020202020204" pitchFamily="34" charset="0"/>
                          <a:ea typeface="Times New Roman" panose="02020603050405020304" pitchFamily="18" charset="0"/>
                          <a:cs typeface="Aptos" panose="020B0004020202020204" pitchFamily="34" charset="0"/>
                          <a:hlinkClick r:id="rId8">
                            <a:extLst>
                              <a:ext uri="{A12FA001-AC4F-418D-AE19-62706E023703}">
                                <ahyp:hlinkClr xmlns:ahyp="http://schemas.microsoft.com/office/drawing/2018/hyperlinkcolor" val="tx"/>
                              </a:ext>
                            </a:extLst>
                          </a:hlinkClick>
                        </a:rPr>
                        <a:t>Implementing the President's "Department of Government Efficiency" Workforce Optimization Initiative</a:t>
                      </a:r>
                      <a:endParaRPr lang="en-US" sz="1100" b="0" noProof="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noProof="0" dirty="0">
                          <a:solidFill>
                            <a:schemeClr val="bg1"/>
                          </a:solidFill>
                        </a:rPr>
                        <a:t>Calls for restructure of HHS under the Government Efficiency initiative, consolidating  activities.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171450" indent="-171450" algn="l">
                        <a:buFont typeface="Arial" panose="020B0604020202020204" pitchFamily="34" charset="0"/>
                        <a:buChar char="•"/>
                      </a:pPr>
                      <a:r>
                        <a:rPr lang="en-US" sz="1100" b="1" noProof="0" dirty="0">
                          <a:solidFill>
                            <a:schemeClr val="tx2"/>
                          </a:solidFill>
                        </a:rPr>
                        <a:t>Launch the Procurement Alignment &amp; Collaboration Taskforce (PACT) </a:t>
                      </a:r>
                      <a:r>
                        <a:rPr lang="en-US" sz="1100" b="0" noProof="0" dirty="0">
                          <a:solidFill>
                            <a:schemeClr val="tx2"/>
                          </a:solidFill>
                        </a:rPr>
                        <a:t>to start mapping the consolidation of procurement functions across HHS.</a:t>
                      </a:r>
                    </a:p>
                    <a:p>
                      <a:pPr marL="171450" indent="-171450" algn="l">
                        <a:buFont typeface="Arial" panose="020B0604020202020204" pitchFamily="34" charset="0"/>
                        <a:buChar char="•"/>
                      </a:pPr>
                      <a:r>
                        <a:rPr lang="en-US" sz="1100" b="0" noProof="0" dirty="0">
                          <a:solidFill>
                            <a:schemeClr val="tx2"/>
                          </a:solidFill>
                        </a:rPr>
                        <a:t>Advance the </a:t>
                      </a:r>
                      <a:r>
                        <a:rPr lang="en-US" sz="1100" b="1" noProof="0" dirty="0">
                          <a:solidFill>
                            <a:schemeClr val="tx2"/>
                          </a:solidFill>
                        </a:rPr>
                        <a:t>modernization and integration of HHS contract writing systems </a:t>
                      </a:r>
                      <a:r>
                        <a:rPr lang="en-US" sz="1100" b="0" noProof="0" dirty="0">
                          <a:solidFill>
                            <a:schemeClr val="tx2"/>
                          </a:solidFill>
                        </a:rPr>
                        <a:t>into a standardized system.</a:t>
                      </a:r>
                    </a:p>
                    <a:p>
                      <a:pPr marL="171450" indent="-171450" algn="l">
                        <a:buFont typeface="Arial" panose="020B0604020202020204" pitchFamily="34" charset="0"/>
                        <a:buChar char="•"/>
                      </a:pPr>
                      <a:r>
                        <a:rPr lang="en-US" sz="1100" b="1" noProof="0" dirty="0">
                          <a:solidFill>
                            <a:schemeClr val="tx2"/>
                          </a:solidFill>
                        </a:rPr>
                        <a:t>Begin to cross-train </a:t>
                      </a:r>
                      <a:r>
                        <a:rPr lang="en-US" sz="1100" noProof="0" dirty="0">
                          <a:solidFill>
                            <a:schemeClr val="tx2"/>
                          </a:solidFill>
                        </a:rPr>
                        <a:t>staff to support a leaner workforce.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1519758"/>
                  </a:ext>
                </a:extLst>
              </a:tr>
              <a:tr h="1283843">
                <a:tc>
                  <a:txBody>
                    <a:bodyPr/>
                    <a:lstStyle/>
                    <a:p>
                      <a:pPr algn="ctr"/>
                      <a:r>
                        <a:rPr lang="en-US" sz="1100" b="1" kern="1200" noProof="0" dirty="0">
                          <a:solidFill>
                            <a:schemeClr val="bg1"/>
                          </a:solidFill>
                          <a:effectLst/>
                          <a:latin typeface="+mn-lt"/>
                          <a:ea typeface="+mn-ea"/>
                          <a:cs typeface="+mn-cs"/>
                        </a:rPr>
                        <a:t>Executive Order 14222 </a:t>
                      </a:r>
                    </a:p>
                    <a:p>
                      <a:pPr algn="ctr"/>
                      <a:r>
                        <a:rPr lang="en-US" sz="1100" b="0" u="sng" kern="1200" noProof="0" dirty="0">
                          <a:solidFill>
                            <a:schemeClr val="bg1"/>
                          </a:solidFill>
                          <a:effectLst/>
                          <a:latin typeface="+mn-lt"/>
                          <a:ea typeface="+mn-ea"/>
                          <a:cs typeface="+mn-cs"/>
                          <a:hlinkClick r:id="rId9">
                            <a:extLst>
                              <a:ext uri="{A12FA001-AC4F-418D-AE19-62706E023703}">
                                <ahyp:hlinkClr xmlns:ahyp="http://schemas.microsoft.com/office/drawing/2018/hyperlinkcolor" val="tx"/>
                              </a:ext>
                            </a:extLst>
                          </a:hlinkClick>
                        </a:rPr>
                        <a:t>Implementing the President's “Department of Government Efficiency” Cost Efficiency Initiative</a:t>
                      </a:r>
                      <a:r>
                        <a:rPr lang="en-US" sz="1100" b="0" kern="1200" noProof="0" dirty="0">
                          <a:solidFill>
                            <a:schemeClr val="bg1"/>
                          </a:solidFill>
                          <a:effectLst/>
                          <a:latin typeface="+mn-lt"/>
                          <a:ea typeface="+mn-ea"/>
                          <a:cs typeface="+mn-cs"/>
                        </a:rPr>
                        <a:t> </a:t>
                      </a:r>
                      <a:endParaRPr lang="en-US" sz="1100" b="0" noProof="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noProof="0" dirty="0">
                          <a:solidFill>
                            <a:schemeClr val="bg1"/>
                          </a:solidFill>
                        </a:rPr>
                        <a:t>Directs Divisions to assess all contracts and report determinations, targeting $13.6B (or</a:t>
                      </a:r>
                      <a:r>
                        <a:rPr lang="en-US" sz="1100" baseline="0" noProof="0" dirty="0">
                          <a:solidFill>
                            <a:schemeClr val="bg1"/>
                          </a:solidFill>
                        </a:rPr>
                        <a:t> </a:t>
                      </a:r>
                      <a:r>
                        <a:rPr lang="en-US" sz="1100" noProof="0" dirty="0">
                          <a:solidFill>
                            <a:schemeClr val="bg1"/>
                          </a:solidFill>
                        </a:rPr>
                        <a:t>~33%) in annual savings.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171450" indent="-171450" algn="l">
                        <a:buFont typeface="Arial" panose="020B0604020202020204" pitchFamily="34" charset="0"/>
                        <a:buChar char="•"/>
                      </a:pPr>
                      <a:r>
                        <a:rPr lang="en-US" sz="1100" b="1" noProof="0" dirty="0">
                          <a:solidFill>
                            <a:schemeClr val="tx2"/>
                          </a:solidFill>
                        </a:rPr>
                        <a:t>Review over 21,000 contracts </a:t>
                      </a:r>
                      <a:r>
                        <a:rPr lang="en-US" sz="1100" b="0" noProof="0" dirty="0">
                          <a:solidFill>
                            <a:schemeClr val="tx2"/>
                          </a:solidFill>
                        </a:rPr>
                        <a:t>as part of the HHS Cost Efficiency Initiative</a:t>
                      </a:r>
                      <a:r>
                        <a:rPr lang="en-US" sz="1100" b="1" noProof="0" dirty="0">
                          <a:solidFill>
                            <a:schemeClr val="tx2"/>
                          </a:solidFill>
                        </a:rPr>
                        <a:t>, </a:t>
                      </a:r>
                      <a:r>
                        <a:rPr lang="en-US" sz="1100" b="0" noProof="0" dirty="0">
                          <a:solidFill>
                            <a:schemeClr val="tx2"/>
                          </a:solidFill>
                        </a:rPr>
                        <a:t>resulting</a:t>
                      </a:r>
                      <a:r>
                        <a:rPr lang="en-US" sz="1100" b="1" noProof="0" dirty="0">
                          <a:solidFill>
                            <a:schemeClr val="tx2"/>
                          </a:solidFill>
                        </a:rPr>
                        <a:t> in $16.3B in annual savings </a:t>
                      </a:r>
                      <a:r>
                        <a:rPr lang="en-US" sz="1100" b="0" noProof="0" dirty="0">
                          <a:solidFill>
                            <a:schemeClr val="tx2"/>
                          </a:solidFill>
                        </a:rPr>
                        <a:t>(target was $13.6B). </a:t>
                      </a:r>
                    </a:p>
                    <a:p>
                      <a:pPr marL="171450" indent="-171450" algn="l">
                        <a:buFont typeface="Arial" panose="020B0604020202020204" pitchFamily="34" charset="0"/>
                        <a:buChar char="•"/>
                      </a:pPr>
                      <a:r>
                        <a:rPr lang="en-US" sz="1100" b="1" noProof="0" dirty="0">
                          <a:solidFill>
                            <a:schemeClr val="tx2"/>
                          </a:solidFill>
                        </a:rPr>
                        <a:t>5,582 contract terminations reported </a:t>
                      </a:r>
                      <a:r>
                        <a:rPr lang="en-US" sz="1100" b="0" noProof="0" dirty="0">
                          <a:solidFill>
                            <a:schemeClr val="tx2"/>
                          </a:solidFill>
                        </a:rPr>
                        <a:t>in FY25</a:t>
                      </a:r>
                    </a:p>
                    <a:p>
                      <a:pPr marL="171450" indent="-171450" algn="l">
                        <a:buFont typeface="Arial" panose="020B0604020202020204" pitchFamily="34" charset="0"/>
                        <a:buChar char="•"/>
                      </a:pPr>
                      <a:r>
                        <a:rPr lang="en-US" sz="1100" b="0" noProof="0" dirty="0">
                          <a:solidFill>
                            <a:schemeClr val="tx2"/>
                          </a:solidFill>
                        </a:rPr>
                        <a:t>Monitor and report (in alignment with Radical Transparency) all terminations in FPDS-NG to </a:t>
                      </a:r>
                      <a:r>
                        <a:rPr lang="en-US" sz="1100" b="1" noProof="0" dirty="0">
                          <a:solidFill>
                            <a:schemeClr val="tx2"/>
                          </a:solidFill>
                        </a:rPr>
                        <a:t>ensure the progress of HCEI initiative.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57340879"/>
                  </a:ext>
                </a:extLst>
              </a:tr>
              <a:tr h="1113695">
                <a:tc>
                  <a:txBody>
                    <a:bodyPr/>
                    <a:lstStyle/>
                    <a:p>
                      <a:pPr algn="ctr"/>
                      <a:r>
                        <a:rPr lang="en-US" sz="1100" b="1" noProof="0" dirty="0">
                          <a:solidFill>
                            <a:schemeClr val="bg1"/>
                          </a:solidFill>
                        </a:rPr>
                        <a:t>Executive Order 14240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kern="1200" noProof="0" dirty="0">
                          <a:solidFill>
                            <a:schemeClr val="bg1"/>
                          </a:solidFill>
                          <a:effectLst/>
                          <a:latin typeface="+mn-lt"/>
                          <a:ea typeface="+mn-ea"/>
                          <a:cs typeface="+mn-cs"/>
                          <a:hlinkClick r:id="rId10">
                            <a:extLst>
                              <a:ext uri="{A12FA001-AC4F-418D-AE19-62706E023703}">
                                <ahyp:hlinkClr xmlns:ahyp="http://schemas.microsoft.com/office/drawing/2018/hyperlinkcolor" val="tx"/>
                              </a:ext>
                            </a:extLst>
                          </a:hlinkClick>
                        </a:rPr>
                        <a:t>Eliminating Waste and Saving Taxpayer Dollars by Consolidating Procurement</a:t>
                      </a:r>
                      <a:endParaRPr lang="en-US" sz="1100" b="0" i="0" kern="1200" noProof="0" dirty="0">
                        <a:solidFill>
                          <a:schemeClr val="bg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noProof="0" dirty="0">
                          <a:solidFill>
                            <a:schemeClr val="bg1"/>
                          </a:solidFill>
                        </a:rPr>
                        <a:t>Mandates the consolidation of procurement for common goods and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171450" indent="-171450" algn="l">
                        <a:buFont typeface="Arial" panose="020B0604020202020204" pitchFamily="34" charset="0"/>
                        <a:buChar char="•"/>
                      </a:pPr>
                      <a:r>
                        <a:rPr lang="en-US" sz="1100" b="1" noProof="0" dirty="0">
                          <a:solidFill>
                            <a:schemeClr val="tx2"/>
                          </a:solidFill>
                        </a:rPr>
                        <a:t>Submit agency-wide procurement consolidation </a:t>
                      </a:r>
                      <a:r>
                        <a:rPr lang="en-US" sz="1100" noProof="0" dirty="0">
                          <a:solidFill>
                            <a:schemeClr val="tx2"/>
                          </a:solidFill>
                        </a:rPr>
                        <a:t>proposal to GSA, identifying over 3,600 contracts (~$12.3T in total value) for potential transfer</a:t>
                      </a:r>
                    </a:p>
                    <a:p>
                      <a:pPr marL="171450" indent="-171450" algn="l">
                        <a:buFont typeface="Arial" panose="020B0604020202020204" pitchFamily="34" charset="0"/>
                        <a:buChar char="•"/>
                      </a:pPr>
                      <a:r>
                        <a:rPr lang="en-US" sz="1100" b="0" noProof="0" dirty="0">
                          <a:solidFill>
                            <a:schemeClr val="tx2"/>
                          </a:solidFill>
                        </a:rPr>
                        <a:t>Recommends </a:t>
                      </a:r>
                      <a:r>
                        <a:rPr lang="en-US" sz="1100" b="1" noProof="0" dirty="0">
                          <a:solidFill>
                            <a:schemeClr val="tx2"/>
                          </a:solidFill>
                        </a:rPr>
                        <a:t>retirement of HHS NIH Information Technology Acquisition and Assessment Center </a:t>
                      </a:r>
                      <a:r>
                        <a:rPr lang="en-US" sz="1100" b="0" noProof="0" dirty="0">
                          <a:solidFill>
                            <a:schemeClr val="tx2"/>
                          </a:solidFill>
                        </a:rPr>
                        <a:t>(NITAAC) program.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56484861"/>
                  </a:ext>
                </a:extLst>
              </a:tr>
              <a:tr h="1113695">
                <a:tc>
                  <a:txBody>
                    <a:bodyPr/>
                    <a:lstStyle/>
                    <a:p>
                      <a:pPr algn="ctr"/>
                      <a:r>
                        <a:rPr lang="en-US" sz="1100" b="1" kern="1200" noProof="0" dirty="0">
                          <a:solidFill>
                            <a:schemeClr val="bg1"/>
                          </a:solidFill>
                          <a:effectLst/>
                          <a:latin typeface="+mn-lt"/>
                          <a:ea typeface="+mn-ea"/>
                          <a:cs typeface="+mn-cs"/>
                        </a:rPr>
                        <a:t>Executive Order 14271 </a:t>
                      </a:r>
                    </a:p>
                    <a:p>
                      <a:pPr algn="ctr"/>
                      <a:r>
                        <a:rPr lang="en-US" sz="1100" u="sng" kern="1200" noProof="0" dirty="0">
                          <a:solidFill>
                            <a:schemeClr val="bg1"/>
                          </a:solidFill>
                          <a:effectLst/>
                          <a:latin typeface="+mn-lt"/>
                          <a:ea typeface="+mn-ea"/>
                          <a:cs typeface="+mn-cs"/>
                          <a:hlinkClick r:id="rId11">
                            <a:extLst>
                              <a:ext uri="{A12FA001-AC4F-418D-AE19-62706E023703}">
                                <ahyp:hlinkClr xmlns:ahyp="http://schemas.microsoft.com/office/drawing/2018/hyperlinkcolor" val="tx"/>
                              </a:ext>
                            </a:extLst>
                          </a:hlinkClick>
                        </a:rPr>
                        <a:t>Ensuring Commercial, Cost-Effective Solutions in Federal Contracts</a:t>
                      </a:r>
                      <a:endParaRPr lang="en-US" sz="1100" noProof="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noProof="0" dirty="0">
                          <a:solidFill>
                            <a:schemeClr val="bg1"/>
                          </a:solidFill>
                        </a:rPr>
                        <a:t>Requires HHS to prioritize commercial solutions over custom procurements, cutting costs and accelerating acquisition timelines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171450" indent="-171450" algn="l">
                        <a:buFont typeface="Arial" panose="020B0604020202020204" pitchFamily="34" charset="0"/>
                        <a:buChar char="•"/>
                      </a:pPr>
                      <a:r>
                        <a:rPr lang="en-US" sz="1100" b="1" noProof="0" dirty="0">
                          <a:solidFill>
                            <a:schemeClr val="tx2"/>
                          </a:solidFill>
                        </a:rPr>
                        <a:t>Review all open solicitations </a:t>
                      </a:r>
                      <a:r>
                        <a:rPr lang="en-US" sz="1100" noProof="0" dirty="0">
                          <a:solidFill>
                            <a:schemeClr val="tx2"/>
                          </a:solidFill>
                        </a:rPr>
                        <a:t>for non-commercial products/services and FASA compliance.</a:t>
                      </a:r>
                    </a:p>
                    <a:p>
                      <a:pPr marL="171450" indent="-171450" algn="l">
                        <a:buFont typeface="Arial" panose="020B0604020202020204" pitchFamily="34" charset="0"/>
                        <a:buChar char="•"/>
                      </a:pPr>
                      <a:r>
                        <a:rPr lang="en-US" sz="1100" b="1" noProof="0" dirty="0">
                          <a:solidFill>
                            <a:schemeClr val="tx2"/>
                          </a:solidFill>
                        </a:rPr>
                        <a:t>Report annually to OMB </a:t>
                      </a:r>
                      <a:r>
                        <a:rPr lang="en-US" sz="1100" noProof="0" dirty="0">
                          <a:solidFill>
                            <a:schemeClr val="tx2"/>
                          </a:solidFill>
                        </a:rPr>
                        <a:t>on compliance and implementation progress.</a:t>
                      </a:r>
                    </a:p>
                    <a:p>
                      <a:pPr marL="171450" indent="-171450" algn="l">
                        <a:buFont typeface="Arial" panose="020B0604020202020204" pitchFamily="34" charset="0"/>
                        <a:buChar char="•"/>
                      </a:pPr>
                      <a:r>
                        <a:rPr lang="en-US" sz="1100" b="1" noProof="0" dirty="0">
                          <a:solidFill>
                            <a:schemeClr val="tx2"/>
                          </a:solidFill>
                        </a:rPr>
                        <a:t>Encourage commercial solutions</a:t>
                      </a:r>
                      <a:r>
                        <a:rPr lang="en-US" sz="1100" noProof="0" dirty="0">
                          <a:solidFill>
                            <a:schemeClr val="tx2"/>
                          </a:solidFill>
                        </a:rPr>
                        <a:t> and require justification for non-commercial buys.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65984402"/>
                  </a:ext>
                </a:extLst>
              </a:tr>
              <a:tr h="1283843">
                <a:tc>
                  <a:txBody>
                    <a:bodyPr/>
                    <a:lstStyle/>
                    <a:p>
                      <a:pPr marL="0" lvl="2" indent="0" algn="ctr"/>
                      <a:r>
                        <a:rPr lang="en-US" sz="1100" b="1" kern="1200" noProof="0" dirty="0">
                          <a:solidFill>
                            <a:schemeClr val="bg1"/>
                          </a:solidFill>
                          <a:effectLst/>
                          <a:latin typeface="+mn-lt"/>
                          <a:ea typeface="+mn-ea"/>
                          <a:cs typeface="+mn-cs"/>
                        </a:rPr>
                        <a:t>Executive Order 14275 </a:t>
                      </a:r>
                    </a:p>
                    <a:p>
                      <a:pPr marL="0" lvl="2" indent="0" algn="ctr"/>
                      <a:r>
                        <a:rPr lang="en-US" sz="1100" u="sng" kern="1200" noProof="0" dirty="0">
                          <a:solidFill>
                            <a:schemeClr val="bg1"/>
                          </a:solidFill>
                          <a:effectLst/>
                          <a:latin typeface="+mn-lt"/>
                          <a:ea typeface="+mn-ea"/>
                          <a:cs typeface="+mn-cs"/>
                          <a:hlinkClick r:id="rId12">
                            <a:extLst>
                              <a:ext uri="{A12FA001-AC4F-418D-AE19-62706E023703}">
                                <ahyp:hlinkClr xmlns:ahyp="http://schemas.microsoft.com/office/drawing/2018/hyperlinkcolor" val="tx"/>
                              </a:ext>
                            </a:extLst>
                          </a:hlinkClick>
                        </a:rPr>
                        <a:t>Restoring Common Sense to Federal Procurement</a:t>
                      </a:r>
                      <a:r>
                        <a:rPr lang="en-US" sz="1100" kern="1200" noProof="0" dirty="0">
                          <a:solidFill>
                            <a:schemeClr val="bg1"/>
                          </a:solidFill>
                          <a:effectLst/>
                          <a:latin typeface="+mn-lt"/>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noProof="0" dirty="0">
                          <a:solidFill>
                            <a:schemeClr val="bg1"/>
                          </a:solidFill>
                        </a:rPr>
                        <a:t>Overhauls acquisition policies to eliminate non-statutory FAR rules and streamline procurement.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171450" indent="-171450" algn="l">
                        <a:buFont typeface="Arial" panose="020B0604020202020204" pitchFamily="34" charset="0"/>
                        <a:buChar char="•"/>
                      </a:pPr>
                      <a:r>
                        <a:rPr lang="en-US" sz="1100" b="1" noProof="0" dirty="0">
                          <a:solidFill>
                            <a:schemeClr val="tx2"/>
                          </a:solidFill>
                        </a:rPr>
                        <a:t>Issue policy deviations </a:t>
                      </a:r>
                      <a:r>
                        <a:rPr lang="en-US" sz="1100" noProof="0" dirty="0">
                          <a:solidFill>
                            <a:schemeClr val="tx2"/>
                          </a:solidFill>
                        </a:rPr>
                        <a:t>to implement deregulated FAR coverage, including combined multi-part deviations.</a:t>
                      </a:r>
                    </a:p>
                    <a:p>
                      <a:pPr marL="171450" indent="-171450" algn="l">
                        <a:buFont typeface="Arial" panose="020B0604020202020204" pitchFamily="34" charset="0"/>
                        <a:buChar char="•"/>
                      </a:pPr>
                      <a:r>
                        <a:rPr lang="en-US" sz="1100" b="1" noProof="0" dirty="0">
                          <a:solidFill>
                            <a:schemeClr val="tx2"/>
                          </a:solidFill>
                        </a:rPr>
                        <a:t>Report quarterly to OFPP </a:t>
                      </a:r>
                      <a:r>
                        <a:rPr lang="en-US" sz="1100" noProof="0" dirty="0">
                          <a:solidFill>
                            <a:schemeClr val="tx2"/>
                          </a:solidFill>
                        </a:rPr>
                        <a:t>on regulatory updates and implementation progress.</a:t>
                      </a:r>
                    </a:p>
                    <a:p>
                      <a:pPr marL="171450" indent="-171450" algn="l">
                        <a:buFont typeface="Arial" panose="020B0604020202020204" pitchFamily="34" charset="0"/>
                        <a:buChar char="•"/>
                      </a:pPr>
                      <a:r>
                        <a:rPr lang="en-US" sz="1100" b="1" noProof="0" dirty="0">
                          <a:solidFill>
                            <a:schemeClr val="tx2"/>
                          </a:solidFill>
                        </a:rPr>
                        <a:t>Pilot new methods </a:t>
                      </a:r>
                      <a:r>
                        <a:rPr lang="en-US" sz="1100" noProof="0" dirty="0">
                          <a:solidFill>
                            <a:schemeClr val="tx2"/>
                          </a:solidFill>
                        </a:rPr>
                        <a:t>using deviations and buying guide strategies to test innovative approaches.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74757921"/>
                  </a:ext>
                </a:extLst>
              </a:tr>
            </a:tbl>
          </a:graphicData>
        </a:graphic>
      </p:graphicFrame>
      <p:pic>
        <p:nvPicPr>
          <p:cNvPr id="1026" name="Picture 2">
            <a:extLst>
              <a:ext uri="{FF2B5EF4-FFF2-40B4-BE49-F238E27FC236}">
                <a16:creationId xmlns:a16="http://schemas.microsoft.com/office/drawing/2014/main" id="{99E39848-10F2-9088-734E-7B5F3F22BB46}"/>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8952" y="41280"/>
            <a:ext cx="608319" cy="60831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E41D1BF4-2813-C5B1-E8A5-1D1AAAA7E8C6}"/>
              </a:ext>
              <a:ext uri="{C183D7F6-B498-43B3-948B-1728B52AA6E4}">
                <adec:decorative xmlns:adec="http://schemas.microsoft.com/office/drawing/2017/decorative" val="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53134" y="25777"/>
            <a:ext cx="727443" cy="623344"/>
          </a:xfrm>
          <a:prstGeom prst="rect">
            <a:avLst/>
          </a:prstGeom>
        </p:spPr>
      </p:pic>
      <p:sp>
        <p:nvSpPr>
          <p:cNvPr id="55" name="Rectangle 54">
            <a:extLst>
              <a:ext uri="{FF2B5EF4-FFF2-40B4-BE49-F238E27FC236}">
                <a16:creationId xmlns:a16="http://schemas.microsoft.com/office/drawing/2014/main" id="{5F112A36-5A82-33DC-4CCD-2A9568B6F4E8}"/>
              </a:ext>
              <a:ext uri="{C183D7F6-B498-43B3-948B-1728B52AA6E4}">
                <adec:decorative xmlns:adec="http://schemas.microsoft.com/office/drawing/2017/decorative" val="1"/>
              </a:ext>
            </a:extLst>
          </p:cNvPr>
          <p:cNvSpPr/>
          <p:nvPr/>
        </p:nvSpPr>
        <p:spPr bwMode="gray">
          <a:xfrm>
            <a:off x="0" y="6514226"/>
            <a:ext cx="12192000" cy="355136"/>
          </a:xfrm>
          <a:prstGeom prst="rect">
            <a:avLst/>
          </a:prstGeom>
          <a:solidFill>
            <a:srgbClr val="072133"/>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srgbClr val="FFFFFF"/>
              </a:solidFill>
              <a:effectLst/>
              <a:uLnTx/>
              <a:uFillTx/>
              <a:latin typeface="Aptos"/>
              <a:ea typeface="+mn-ea"/>
              <a:cs typeface="+mn-cs"/>
            </a:endParaRPr>
          </a:p>
        </p:txBody>
      </p:sp>
      <p:pic>
        <p:nvPicPr>
          <p:cNvPr id="8" name="Graphic 7">
            <a:extLst>
              <a:ext uri="{FF2B5EF4-FFF2-40B4-BE49-F238E27FC236}">
                <a16:creationId xmlns:a16="http://schemas.microsoft.com/office/drawing/2014/main" id="{7C6B3505-0072-399B-777B-0A176E476172}"/>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291328" y="1040951"/>
            <a:ext cx="355136" cy="355136"/>
          </a:xfrm>
          <a:prstGeom prst="rect">
            <a:avLst/>
          </a:prstGeom>
        </p:spPr>
      </p:pic>
      <p:pic>
        <p:nvPicPr>
          <p:cNvPr id="9" name="Graphic 8">
            <a:extLst>
              <a:ext uri="{FF2B5EF4-FFF2-40B4-BE49-F238E27FC236}">
                <a16:creationId xmlns:a16="http://schemas.microsoft.com/office/drawing/2014/main" id="{137641E9-3DD5-A490-8814-0AF65EE32C03}"/>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3291328" y="2329457"/>
            <a:ext cx="355136" cy="355136"/>
          </a:xfrm>
          <a:prstGeom prst="rect">
            <a:avLst/>
          </a:prstGeom>
        </p:spPr>
      </p:pic>
      <p:pic>
        <p:nvPicPr>
          <p:cNvPr id="10" name="Graphic 9">
            <a:extLst>
              <a:ext uri="{FF2B5EF4-FFF2-40B4-BE49-F238E27FC236}">
                <a16:creationId xmlns:a16="http://schemas.microsoft.com/office/drawing/2014/main" id="{2DDDF239-4EC9-B096-019F-85F789EB6A13}"/>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3291328" y="3403492"/>
            <a:ext cx="355136" cy="355136"/>
          </a:xfrm>
          <a:prstGeom prst="rect">
            <a:avLst/>
          </a:prstGeom>
        </p:spPr>
      </p:pic>
      <p:pic>
        <p:nvPicPr>
          <p:cNvPr id="11" name="Graphic 10">
            <a:extLst>
              <a:ext uri="{FF2B5EF4-FFF2-40B4-BE49-F238E27FC236}">
                <a16:creationId xmlns:a16="http://schemas.microsoft.com/office/drawing/2014/main" id="{F513AEE6-50C0-62E9-8D78-A86CC6200B98}"/>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291328" y="4372175"/>
            <a:ext cx="355136" cy="355136"/>
          </a:xfrm>
          <a:prstGeom prst="rect">
            <a:avLst/>
          </a:prstGeom>
        </p:spPr>
      </p:pic>
      <p:pic>
        <p:nvPicPr>
          <p:cNvPr id="13" name="Graphic 12">
            <a:extLst>
              <a:ext uri="{FF2B5EF4-FFF2-40B4-BE49-F238E27FC236}">
                <a16:creationId xmlns:a16="http://schemas.microsoft.com/office/drawing/2014/main" id="{4DB70F69-1087-95E9-3F45-E8622E9EC312}"/>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3291328" y="5478174"/>
            <a:ext cx="355136" cy="355136"/>
          </a:xfrm>
          <a:prstGeom prst="rect">
            <a:avLst/>
          </a:prstGeom>
        </p:spPr>
      </p:pic>
      <p:sp>
        <p:nvSpPr>
          <p:cNvPr id="61" name="Slide Number Placeholder 5">
            <a:extLst>
              <a:ext uri="{FF2B5EF4-FFF2-40B4-BE49-F238E27FC236}">
                <a16:creationId xmlns:a16="http://schemas.microsoft.com/office/drawing/2014/main" id="{43EF73B4-D92B-CC00-667D-CA4F4D42C597}"/>
              </a:ext>
              <a:ext uri="{C183D7F6-B498-43B3-948B-1728B52AA6E4}">
                <adec:decorative xmlns:adec="http://schemas.microsoft.com/office/drawing/2017/decorative" val="1"/>
              </a:ext>
            </a:extLst>
          </p:cNvPr>
          <p:cNvSpPr txBox="1">
            <a:spLocks/>
          </p:cNvSpPr>
          <p:nvPr/>
        </p:nvSpPr>
        <p:spPr>
          <a:xfrm>
            <a:off x="11149149" y="6514226"/>
            <a:ext cx="1042851" cy="35513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
        <p:nvSpPr>
          <p:cNvPr id="4" name="Footer Placeholder 3">
            <a:extLst>
              <a:ext uri="{FF2B5EF4-FFF2-40B4-BE49-F238E27FC236}">
                <a16:creationId xmlns:a16="http://schemas.microsoft.com/office/drawing/2014/main" id="{478C1CEB-4B7E-BBDB-3605-97C8060FB624}"/>
              </a:ext>
              <a:ext uri="{C183D7F6-B498-43B3-948B-1728B52AA6E4}">
                <adec:decorative xmlns:adec="http://schemas.microsoft.com/office/drawing/2017/decorative" val="1"/>
              </a:ext>
            </a:extLst>
          </p:cNvPr>
          <p:cNvSpPr txBox="1">
            <a:spLocks/>
          </p:cNvSpPr>
          <p:nvPr/>
        </p:nvSpPr>
        <p:spPr>
          <a:xfrm>
            <a:off x="4038600" y="6512746"/>
            <a:ext cx="4114800" cy="35661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a:ea typeface="+mn-ea"/>
                <a:cs typeface="+mn-cs"/>
              </a:rPr>
              <a:t>HHS Office of Acquisitions</a:t>
            </a:r>
          </a:p>
        </p:txBody>
      </p:sp>
      <p:sp>
        <p:nvSpPr>
          <p:cNvPr id="12" name="Slide Number Placeholder 11">
            <a:extLst>
              <a:ext uri="{FF2B5EF4-FFF2-40B4-BE49-F238E27FC236}">
                <a16:creationId xmlns:a16="http://schemas.microsoft.com/office/drawing/2014/main" id="{0F606694-AA7F-136C-8DF5-23E6165F8FF5}"/>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641827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D58AC-45ED-48BD-8DEC-9AC97A0808F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12A30D1-DAA3-8A83-10D1-1BC4C0511F38}"/>
              </a:ext>
              <a:ext uri="{C183D7F6-B498-43B3-948B-1728B52AA6E4}">
                <adec:decorative xmlns:adec="http://schemas.microsoft.com/office/drawing/2017/decorative" val="1"/>
              </a:ext>
            </a:extLst>
          </p:cNvPr>
          <p:cNvSpPr/>
          <p:nvPr/>
        </p:nvSpPr>
        <p:spPr>
          <a:xfrm>
            <a:off x="194488" y="52407"/>
            <a:ext cx="3171490" cy="6512023"/>
          </a:xfrm>
          <a:prstGeom prst="rect">
            <a:avLst/>
          </a:prstGeom>
          <a:solidFill>
            <a:srgbClr val="072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graphicFrame>
        <p:nvGraphicFramePr>
          <p:cNvPr id="6" name="Object 5" hidden="1">
            <a:extLst>
              <a:ext uri="{FF2B5EF4-FFF2-40B4-BE49-F238E27FC236}">
                <a16:creationId xmlns:a16="http://schemas.microsoft.com/office/drawing/2014/main" id="{29ED2D14-F1A2-9AE2-365B-15D985EBEB86}"/>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29ED2D14-F1A2-9AE2-365B-15D985EBEB86}"/>
                          </a:ext>
                          <a:ext uri="{C183D7F6-B498-43B3-948B-1728B52AA6E4}">
                            <adec:decorative xmlns:adec="http://schemas.microsoft.com/office/drawing/2017/decorative" val="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7476CB8-F071-683B-4A6D-B8BD612579DC}"/>
              </a:ext>
              <a:ext uri="{C183D7F6-B498-43B3-948B-1728B52AA6E4}">
                <adec:decorative xmlns:adec="http://schemas.microsoft.com/office/drawing/2017/decorative" val="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8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hronicle Display Black" pitchFamily="50" charset="0"/>
              <a:ea typeface="+mn-ea"/>
              <a:cs typeface="+mn-cs"/>
              <a:sym typeface="Chronicle Display Black" pitchFamily="50" charset="0"/>
            </a:endParaRPr>
          </a:p>
        </p:txBody>
      </p:sp>
      <p:sp>
        <p:nvSpPr>
          <p:cNvPr id="2" name="Title 1">
            <a:extLst>
              <a:ext uri="{FF2B5EF4-FFF2-40B4-BE49-F238E27FC236}">
                <a16:creationId xmlns:a16="http://schemas.microsoft.com/office/drawing/2014/main" id="{5ADF165B-4520-ADC3-F3C3-2BDE98B3935B}"/>
              </a:ext>
            </a:extLst>
          </p:cNvPr>
          <p:cNvSpPr>
            <a:spLocks noGrp="1"/>
          </p:cNvSpPr>
          <p:nvPr>
            <p:ph type="title" idx="4294967295"/>
          </p:nvPr>
        </p:nvSpPr>
        <p:spPr>
          <a:xfrm>
            <a:off x="199407" y="3057177"/>
            <a:ext cx="3423861" cy="2420937"/>
          </a:xfrm>
        </p:spPr>
        <p:txBody>
          <a:bodyPr anchor="t">
            <a:normAutofit/>
          </a:bodyPr>
          <a:lstStyle/>
          <a:p>
            <a:pPr lvl="0">
              <a:lnSpc>
                <a:spcPct val="100000"/>
              </a:lnSpc>
              <a:spcBef>
                <a:spcPts val="0"/>
              </a:spcBef>
              <a:defRPr/>
            </a:pPr>
            <a:r>
              <a:rPr lang="en-US" sz="2500" noProof="0" dirty="0"/>
              <a:t>Executive Order 14210</a:t>
            </a:r>
            <a:br>
              <a:rPr lang="en-US" sz="4000" noProof="0" dirty="0"/>
            </a:br>
            <a:r>
              <a:rPr lang="en-US" sz="2000" b="0" u="sng" noProof="0" dirty="0">
                <a:ea typeface="Times New Roman" panose="02020603050405020304" pitchFamily="18" charset="0"/>
                <a:cs typeface="Aptos" panose="020B0004020202020204" pitchFamily="34" charset="0"/>
                <a:hlinkClick r:id="rId7">
                  <a:extLst>
                    <a:ext uri="{A12FA001-AC4F-418D-AE19-62706E023703}">
                      <ahyp:hlinkClr xmlns:ahyp="http://schemas.microsoft.com/office/drawing/2018/hyperlinkcolor" val="tx"/>
                    </a:ext>
                  </a:extLst>
                </a:hlinkClick>
              </a:rPr>
              <a:t>Implementing the President's "Department of Government Efficiency" Workforce Optimization Initiative</a:t>
            </a:r>
            <a:endParaRPr lang="en-US" sz="2000" u="sng" noProof="0" dirty="0">
              <a:solidFill>
                <a:schemeClr val="bg1"/>
              </a:solidFill>
            </a:endParaRPr>
          </a:p>
        </p:txBody>
      </p:sp>
      <p:pic>
        <p:nvPicPr>
          <p:cNvPr id="47" name="Picture 6">
            <a:extLst>
              <a:ext uri="{FF2B5EF4-FFF2-40B4-BE49-F238E27FC236}">
                <a16:creationId xmlns:a16="http://schemas.microsoft.com/office/drawing/2014/main" id="{803B8448-3ED2-0940-E09D-AE79DF848BFA}"/>
              </a:ext>
              <a:ext uri="{C183D7F6-B498-43B3-948B-1728B52AA6E4}">
                <adec:decorative xmlns:adec="http://schemas.microsoft.com/office/drawing/2017/decorative" val="1"/>
              </a:ext>
            </a:extLst>
          </p:cNvPr>
          <p:cNvPicPr>
            <a:picLocks noChangeAspect="1" noChangeArrowheads="1"/>
          </p:cNvPicPr>
          <p:nvPr/>
        </p:nvPicPr>
        <p:blipFill>
          <a:blip r:embed="rId8" cstate="email">
            <a:clrChange>
              <a:clrFrom>
                <a:srgbClr val="0E122B"/>
              </a:clrFrom>
              <a:clrTo>
                <a:srgbClr val="0E122B">
                  <a:alpha val="0"/>
                </a:srgbClr>
              </a:clrTo>
            </a:clrChange>
            <a:extLst>
              <a:ext uri="{28A0092B-C50C-407E-A947-70E740481C1C}">
                <a14:useLocalDpi xmlns:a14="http://schemas.microsoft.com/office/drawing/2010/main"/>
              </a:ext>
            </a:extLst>
          </a:blip>
          <a:srcRect/>
          <a:stretch>
            <a:fillRect/>
          </a:stretch>
        </p:blipFill>
        <p:spPr bwMode="auto">
          <a:xfrm>
            <a:off x="119697" y="1106082"/>
            <a:ext cx="2849768" cy="16029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0B98F0D-4566-B1CF-7223-68A48DCEA300}"/>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952" y="41280"/>
            <a:ext cx="608319" cy="60831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754993F7-1956-17FF-5388-386819E9A377}"/>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3134" y="25777"/>
            <a:ext cx="727443" cy="623344"/>
          </a:xfrm>
          <a:prstGeom prst="rect">
            <a:avLst/>
          </a:prstGeom>
        </p:spPr>
      </p:pic>
      <p:sp>
        <p:nvSpPr>
          <p:cNvPr id="55" name="Rectangle 54">
            <a:extLst>
              <a:ext uri="{FF2B5EF4-FFF2-40B4-BE49-F238E27FC236}">
                <a16:creationId xmlns:a16="http://schemas.microsoft.com/office/drawing/2014/main" id="{F6550704-9F3E-A42D-EC94-B027D24945FD}"/>
              </a:ext>
              <a:ext uri="{C183D7F6-B498-43B3-948B-1728B52AA6E4}">
                <adec:decorative xmlns:adec="http://schemas.microsoft.com/office/drawing/2017/decorative" val="1"/>
              </a:ext>
            </a:extLst>
          </p:cNvPr>
          <p:cNvSpPr/>
          <p:nvPr/>
        </p:nvSpPr>
        <p:spPr bwMode="gray">
          <a:xfrm>
            <a:off x="0" y="6514226"/>
            <a:ext cx="12192000" cy="355136"/>
          </a:xfrm>
          <a:prstGeom prst="rect">
            <a:avLst/>
          </a:prstGeom>
          <a:solidFill>
            <a:srgbClr val="072133"/>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srgbClr val="FFFFFF"/>
              </a:solidFill>
              <a:effectLst/>
              <a:uLnTx/>
              <a:uFillTx/>
              <a:latin typeface="Aptos"/>
              <a:ea typeface="+mn-ea"/>
              <a:cs typeface="+mn-cs"/>
            </a:endParaRPr>
          </a:p>
        </p:txBody>
      </p:sp>
      <p:sp>
        <p:nvSpPr>
          <p:cNvPr id="61" name="Slide Number Placeholder 5">
            <a:extLst>
              <a:ext uri="{FF2B5EF4-FFF2-40B4-BE49-F238E27FC236}">
                <a16:creationId xmlns:a16="http://schemas.microsoft.com/office/drawing/2014/main" id="{CC325F4E-71F0-3435-415B-A9FEA0CCF2A4}"/>
              </a:ext>
              <a:ext uri="{C183D7F6-B498-43B3-948B-1728B52AA6E4}">
                <adec:decorative xmlns:adec="http://schemas.microsoft.com/office/drawing/2017/decorative" val="1"/>
              </a:ext>
            </a:extLst>
          </p:cNvPr>
          <p:cNvSpPr txBox="1">
            <a:spLocks/>
          </p:cNvSpPr>
          <p:nvPr/>
        </p:nvSpPr>
        <p:spPr>
          <a:xfrm>
            <a:off x="11149149" y="6514226"/>
            <a:ext cx="1042851" cy="35513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pic>
        <p:nvPicPr>
          <p:cNvPr id="14" name="Graphic 13">
            <a:extLst>
              <a:ext uri="{FF2B5EF4-FFF2-40B4-BE49-F238E27FC236}">
                <a16:creationId xmlns:a16="http://schemas.microsoft.com/office/drawing/2014/main" id="{A52FD976-D871-86CC-8585-5A75BD1109D9}"/>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32680" y="1697102"/>
            <a:ext cx="1364901" cy="1364901"/>
          </a:xfrm>
          <a:prstGeom prst="rect">
            <a:avLst/>
          </a:prstGeom>
        </p:spPr>
      </p:pic>
      <p:sp>
        <p:nvSpPr>
          <p:cNvPr id="15" name="TextBox 14">
            <a:extLst>
              <a:ext uri="{FF2B5EF4-FFF2-40B4-BE49-F238E27FC236}">
                <a16:creationId xmlns:a16="http://schemas.microsoft.com/office/drawing/2014/main" id="{07BD03D7-CE6B-CAD3-8531-FB116F897A65}"/>
              </a:ext>
              <a:ext uri="{C183D7F6-B498-43B3-948B-1728B52AA6E4}">
                <adec:decorative xmlns:adec="http://schemas.microsoft.com/office/drawing/2017/decorative" val="0"/>
              </a:ext>
            </a:extLst>
          </p:cNvPr>
          <p:cNvSpPr txBox="1"/>
          <p:nvPr/>
        </p:nvSpPr>
        <p:spPr>
          <a:xfrm>
            <a:off x="4381083" y="3055938"/>
            <a:ext cx="29743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AF0F8">
                    <a:lumMod val="50000"/>
                  </a:srgbClr>
                </a:solidFill>
                <a:effectLst/>
                <a:uLnTx/>
                <a:uFillTx/>
                <a:latin typeface="Aptos"/>
                <a:ea typeface="+mn-ea"/>
                <a:cs typeface="+mn-cs"/>
              </a:rPr>
              <a:t>Impact to HHS</a:t>
            </a:r>
          </a:p>
        </p:txBody>
      </p:sp>
      <p:sp>
        <p:nvSpPr>
          <p:cNvPr id="16" name="TextBox 15">
            <a:extLst>
              <a:ext uri="{FF2B5EF4-FFF2-40B4-BE49-F238E27FC236}">
                <a16:creationId xmlns:a16="http://schemas.microsoft.com/office/drawing/2014/main" id="{427EB083-C32C-399C-2AF4-300C5D4A0484}"/>
              </a:ext>
            </a:extLst>
          </p:cNvPr>
          <p:cNvSpPr txBox="1"/>
          <p:nvPr/>
        </p:nvSpPr>
        <p:spPr>
          <a:xfrm>
            <a:off x="4381083" y="3565165"/>
            <a:ext cx="29743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Calls for restructure of HHS under the Government Efficiency initiative, consolidating  activities.</a:t>
            </a:r>
          </a:p>
        </p:txBody>
      </p:sp>
      <p:pic>
        <p:nvPicPr>
          <p:cNvPr id="17" name="Graphic 16">
            <a:extLst>
              <a:ext uri="{FF2B5EF4-FFF2-40B4-BE49-F238E27FC236}">
                <a16:creationId xmlns:a16="http://schemas.microsoft.com/office/drawing/2014/main" id="{FE606D49-FAE7-7B92-3A96-9DA496148BE1}"/>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700639" y="1697102"/>
            <a:ext cx="1364901" cy="1364901"/>
          </a:xfrm>
          <a:prstGeom prst="rect">
            <a:avLst/>
          </a:prstGeom>
        </p:spPr>
      </p:pic>
      <p:sp>
        <p:nvSpPr>
          <p:cNvPr id="18" name="TextBox 17">
            <a:extLst>
              <a:ext uri="{FF2B5EF4-FFF2-40B4-BE49-F238E27FC236}">
                <a16:creationId xmlns:a16="http://schemas.microsoft.com/office/drawing/2014/main" id="{668DD23B-3B1D-89EF-07A9-2FF852B23649}"/>
              </a:ext>
            </a:extLst>
          </p:cNvPr>
          <p:cNvSpPr txBox="1"/>
          <p:nvPr/>
        </p:nvSpPr>
        <p:spPr>
          <a:xfrm>
            <a:off x="7849042" y="3055938"/>
            <a:ext cx="29743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A81C4">
                    <a:lumMod val="40000"/>
                    <a:lumOff val="60000"/>
                  </a:srgbClr>
                </a:solidFill>
                <a:effectLst/>
                <a:uLnTx/>
                <a:uFillTx/>
                <a:latin typeface="Aptos"/>
                <a:ea typeface="+mn-ea"/>
                <a:cs typeface="+mn-cs"/>
              </a:rPr>
              <a:t>HHS’s Actions</a:t>
            </a:r>
          </a:p>
        </p:txBody>
      </p:sp>
      <p:sp>
        <p:nvSpPr>
          <p:cNvPr id="19" name="TextBox 18">
            <a:extLst>
              <a:ext uri="{FF2B5EF4-FFF2-40B4-BE49-F238E27FC236}">
                <a16:creationId xmlns:a16="http://schemas.microsoft.com/office/drawing/2014/main" id="{8C9F9583-8EA0-8DE3-80FD-269EAB2D28F6}"/>
              </a:ext>
            </a:extLst>
          </p:cNvPr>
          <p:cNvSpPr txBox="1"/>
          <p:nvPr/>
        </p:nvSpPr>
        <p:spPr>
          <a:xfrm>
            <a:off x="7849041" y="3565165"/>
            <a:ext cx="4143551"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Launch the Procurement Alignment &amp; Collaboration Taskforce (PACT) to start mapping the consolidation of procurement functions across HHS.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Advance the modernization and integration of HHS contract writing systems into a standardized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Begin to cross-train staff to support a leaner workforce.</a:t>
            </a:r>
          </a:p>
        </p:txBody>
      </p:sp>
      <p:sp>
        <p:nvSpPr>
          <p:cNvPr id="20" name="Arrow: Down 19">
            <a:extLst>
              <a:ext uri="{FF2B5EF4-FFF2-40B4-BE49-F238E27FC236}">
                <a16:creationId xmlns:a16="http://schemas.microsoft.com/office/drawing/2014/main" id="{EAD29F75-7AD2-0CF7-B7FE-E80E212F444F}"/>
              </a:ext>
              <a:ext uri="{C183D7F6-B498-43B3-948B-1728B52AA6E4}">
                <adec:decorative xmlns:adec="http://schemas.microsoft.com/office/drawing/2017/decorative" val="1"/>
              </a:ext>
            </a:extLst>
          </p:cNvPr>
          <p:cNvSpPr/>
          <p:nvPr/>
        </p:nvSpPr>
        <p:spPr>
          <a:xfrm rot="16200000">
            <a:off x="3981800" y="2968321"/>
            <a:ext cx="241161" cy="68019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21" name="Arrow: Down 20">
            <a:extLst>
              <a:ext uri="{FF2B5EF4-FFF2-40B4-BE49-F238E27FC236}">
                <a16:creationId xmlns:a16="http://schemas.microsoft.com/office/drawing/2014/main" id="{E3FA1297-5D4A-6F61-9DD4-0288F29D1FCC}"/>
              </a:ext>
              <a:ext uri="{C183D7F6-B498-43B3-948B-1728B52AA6E4}">
                <adec:decorative xmlns:adec="http://schemas.microsoft.com/office/drawing/2017/decorative" val="1"/>
              </a:ext>
            </a:extLst>
          </p:cNvPr>
          <p:cNvSpPr/>
          <p:nvPr/>
        </p:nvSpPr>
        <p:spPr>
          <a:xfrm rot="16200000">
            <a:off x="7574913" y="2968321"/>
            <a:ext cx="241161" cy="68019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22" name="Footer Placeholder 3">
            <a:extLst>
              <a:ext uri="{FF2B5EF4-FFF2-40B4-BE49-F238E27FC236}">
                <a16:creationId xmlns:a16="http://schemas.microsoft.com/office/drawing/2014/main" id="{33286CA2-820B-A8F5-962B-B410861C57DF}"/>
              </a:ext>
              <a:ext uri="{C183D7F6-B498-43B3-948B-1728B52AA6E4}">
                <adec:decorative xmlns:adec="http://schemas.microsoft.com/office/drawing/2017/decorative" val="1"/>
              </a:ext>
            </a:extLst>
          </p:cNvPr>
          <p:cNvSpPr txBox="1">
            <a:spLocks/>
          </p:cNvSpPr>
          <p:nvPr/>
        </p:nvSpPr>
        <p:spPr>
          <a:xfrm>
            <a:off x="4038600" y="6512746"/>
            <a:ext cx="4114800" cy="35661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a:ea typeface="+mn-ea"/>
                <a:cs typeface="+mn-cs"/>
              </a:rPr>
              <a:t>HHS Office of Acquisitions</a:t>
            </a:r>
          </a:p>
        </p:txBody>
      </p:sp>
      <p:sp>
        <p:nvSpPr>
          <p:cNvPr id="3" name="Slide Number Placeholder 2">
            <a:extLst>
              <a:ext uri="{FF2B5EF4-FFF2-40B4-BE49-F238E27FC236}">
                <a16:creationId xmlns:a16="http://schemas.microsoft.com/office/drawing/2014/main" id="{CF73A404-E861-6EB1-7099-C2D92EF1472B}"/>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580750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4BEF9-DBF8-AC2E-A43A-416E8BC7145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C080696-BED4-9C91-2FFD-F72CAAB5C8A2}"/>
              </a:ext>
              <a:ext uri="{C183D7F6-B498-43B3-948B-1728B52AA6E4}">
                <adec:decorative xmlns:adec="http://schemas.microsoft.com/office/drawing/2017/decorative" val="1"/>
              </a:ext>
            </a:extLst>
          </p:cNvPr>
          <p:cNvSpPr/>
          <p:nvPr/>
        </p:nvSpPr>
        <p:spPr>
          <a:xfrm>
            <a:off x="194488" y="52407"/>
            <a:ext cx="3171490" cy="6512023"/>
          </a:xfrm>
          <a:prstGeom prst="rect">
            <a:avLst/>
          </a:prstGeom>
          <a:solidFill>
            <a:srgbClr val="072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graphicFrame>
        <p:nvGraphicFramePr>
          <p:cNvPr id="6" name="Object 5" hidden="1">
            <a:extLst>
              <a:ext uri="{FF2B5EF4-FFF2-40B4-BE49-F238E27FC236}">
                <a16:creationId xmlns:a16="http://schemas.microsoft.com/office/drawing/2014/main" id="{F7357A86-1076-E137-066C-E674D15A0B6B}"/>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F7357A86-1076-E137-066C-E674D15A0B6B}"/>
                          </a:ext>
                          <a:ext uri="{C183D7F6-B498-43B3-948B-1728B52AA6E4}">
                            <adec:decorative xmlns:adec="http://schemas.microsoft.com/office/drawing/2017/decorative" val="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F186393-81D3-A867-00D2-E3C04372CCFE}"/>
              </a:ext>
              <a:ext uri="{C183D7F6-B498-43B3-948B-1728B52AA6E4}">
                <adec:decorative xmlns:adec="http://schemas.microsoft.com/office/drawing/2017/decorative" val="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8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hronicle Display Black" pitchFamily="50" charset="0"/>
              <a:ea typeface="+mn-ea"/>
              <a:cs typeface="+mn-cs"/>
              <a:sym typeface="Chronicle Display Black" pitchFamily="50" charset="0"/>
            </a:endParaRPr>
          </a:p>
        </p:txBody>
      </p:sp>
      <p:sp>
        <p:nvSpPr>
          <p:cNvPr id="2" name="Title 1">
            <a:extLst>
              <a:ext uri="{FF2B5EF4-FFF2-40B4-BE49-F238E27FC236}">
                <a16:creationId xmlns:a16="http://schemas.microsoft.com/office/drawing/2014/main" id="{D3FC9E8B-35FA-8A9D-B767-E9C06A0E00C6}"/>
              </a:ext>
            </a:extLst>
          </p:cNvPr>
          <p:cNvSpPr>
            <a:spLocks noGrp="1"/>
          </p:cNvSpPr>
          <p:nvPr>
            <p:ph type="title" idx="4294967295"/>
          </p:nvPr>
        </p:nvSpPr>
        <p:spPr>
          <a:xfrm>
            <a:off x="199407" y="3057177"/>
            <a:ext cx="3423861" cy="2420937"/>
          </a:xfrm>
        </p:spPr>
        <p:txBody>
          <a:bodyPr anchor="t">
            <a:normAutofit/>
          </a:bodyPr>
          <a:lstStyle/>
          <a:p>
            <a:pPr lvl="0">
              <a:lnSpc>
                <a:spcPct val="100000"/>
              </a:lnSpc>
              <a:spcBef>
                <a:spcPts val="0"/>
              </a:spcBef>
              <a:defRPr/>
            </a:pPr>
            <a:r>
              <a:rPr lang="en-US" sz="2500" noProof="0" dirty="0"/>
              <a:t>Executive Order 14210</a:t>
            </a:r>
            <a:br>
              <a:rPr lang="en-US" sz="4000" noProof="0" dirty="0"/>
            </a:br>
            <a:r>
              <a:rPr lang="en-US" sz="2000" b="0" u="sng" noProof="0" dirty="0">
                <a:ea typeface="Times New Roman" panose="02020603050405020304" pitchFamily="18" charset="0"/>
                <a:cs typeface="Aptos" panose="020B0004020202020204" pitchFamily="34" charset="0"/>
                <a:hlinkClick r:id="rId7">
                  <a:extLst>
                    <a:ext uri="{A12FA001-AC4F-418D-AE19-62706E023703}">
                      <ahyp:hlinkClr xmlns:ahyp="http://schemas.microsoft.com/office/drawing/2018/hyperlinkcolor" val="tx"/>
                    </a:ext>
                  </a:extLst>
                </a:hlinkClick>
              </a:rPr>
              <a:t>Implementing the President's "Department of Government Efficiency" Workforce Optimization Initiative</a:t>
            </a:r>
            <a:r>
              <a:rPr lang="en-US" sz="2000" b="0" u="sng" noProof="0" dirty="0">
                <a:ea typeface="Times New Roman" panose="02020603050405020304" pitchFamily="18" charset="0"/>
                <a:cs typeface="Aptos" panose="020B0004020202020204" pitchFamily="34" charset="0"/>
              </a:rPr>
              <a:t> </a:t>
            </a:r>
            <a:r>
              <a:rPr lang="en-US" sz="2000" b="0" noProof="0" dirty="0">
                <a:ea typeface="Times New Roman" panose="02020603050405020304" pitchFamily="18" charset="0"/>
                <a:cs typeface="Aptos" panose="020B0004020202020204" pitchFamily="34" charset="0"/>
              </a:rPr>
              <a:t>(continued)</a:t>
            </a:r>
            <a:endParaRPr lang="en-US" sz="2000" u="sng" noProof="0" dirty="0">
              <a:solidFill>
                <a:schemeClr val="bg1"/>
              </a:solidFill>
            </a:endParaRPr>
          </a:p>
        </p:txBody>
      </p:sp>
      <p:pic>
        <p:nvPicPr>
          <p:cNvPr id="47" name="Picture 6">
            <a:extLst>
              <a:ext uri="{FF2B5EF4-FFF2-40B4-BE49-F238E27FC236}">
                <a16:creationId xmlns:a16="http://schemas.microsoft.com/office/drawing/2014/main" id="{8E028004-203F-EC38-4247-D200A5C67AE7}"/>
              </a:ext>
              <a:ext uri="{C183D7F6-B498-43B3-948B-1728B52AA6E4}">
                <adec:decorative xmlns:adec="http://schemas.microsoft.com/office/drawing/2017/decorative" val="1"/>
              </a:ext>
            </a:extLst>
          </p:cNvPr>
          <p:cNvPicPr>
            <a:picLocks noChangeAspect="1" noChangeArrowheads="1"/>
          </p:cNvPicPr>
          <p:nvPr/>
        </p:nvPicPr>
        <p:blipFill>
          <a:blip r:embed="rId8" cstate="email">
            <a:clrChange>
              <a:clrFrom>
                <a:srgbClr val="0E122B"/>
              </a:clrFrom>
              <a:clrTo>
                <a:srgbClr val="0E122B">
                  <a:alpha val="0"/>
                </a:srgbClr>
              </a:clrTo>
            </a:clrChange>
            <a:extLst>
              <a:ext uri="{28A0092B-C50C-407E-A947-70E740481C1C}">
                <a14:useLocalDpi xmlns:a14="http://schemas.microsoft.com/office/drawing/2010/main"/>
              </a:ext>
            </a:extLst>
          </a:blip>
          <a:srcRect/>
          <a:stretch>
            <a:fillRect/>
          </a:stretch>
        </p:blipFill>
        <p:spPr bwMode="auto">
          <a:xfrm>
            <a:off x="119697" y="1106082"/>
            <a:ext cx="2849768" cy="16029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D15193C-AC08-FAD8-22F0-0FDB5880C4F8}"/>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952" y="41280"/>
            <a:ext cx="608319" cy="60831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6C1EF0D5-9209-4282-C553-9F6D2694F185}"/>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3134" y="25777"/>
            <a:ext cx="727443" cy="623344"/>
          </a:xfrm>
          <a:prstGeom prst="rect">
            <a:avLst/>
          </a:prstGeom>
        </p:spPr>
      </p:pic>
      <p:sp>
        <p:nvSpPr>
          <p:cNvPr id="55" name="Rectangle 54">
            <a:extLst>
              <a:ext uri="{FF2B5EF4-FFF2-40B4-BE49-F238E27FC236}">
                <a16:creationId xmlns:a16="http://schemas.microsoft.com/office/drawing/2014/main" id="{04D19F6E-FFB4-8FB0-4B36-B369951A62B8}"/>
              </a:ext>
              <a:ext uri="{C183D7F6-B498-43B3-948B-1728B52AA6E4}">
                <adec:decorative xmlns:adec="http://schemas.microsoft.com/office/drawing/2017/decorative" val="1"/>
              </a:ext>
            </a:extLst>
          </p:cNvPr>
          <p:cNvSpPr/>
          <p:nvPr/>
        </p:nvSpPr>
        <p:spPr bwMode="gray">
          <a:xfrm>
            <a:off x="0" y="6514226"/>
            <a:ext cx="12192000" cy="355136"/>
          </a:xfrm>
          <a:prstGeom prst="rect">
            <a:avLst/>
          </a:prstGeom>
          <a:solidFill>
            <a:srgbClr val="072133"/>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srgbClr val="FFFFFF"/>
              </a:solidFill>
              <a:effectLst/>
              <a:uLnTx/>
              <a:uFillTx/>
              <a:latin typeface="Aptos"/>
              <a:ea typeface="+mn-ea"/>
              <a:cs typeface="+mn-cs"/>
            </a:endParaRPr>
          </a:p>
        </p:txBody>
      </p:sp>
      <p:sp>
        <p:nvSpPr>
          <p:cNvPr id="61" name="Slide Number Placeholder 5">
            <a:extLst>
              <a:ext uri="{FF2B5EF4-FFF2-40B4-BE49-F238E27FC236}">
                <a16:creationId xmlns:a16="http://schemas.microsoft.com/office/drawing/2014/main" id="{8FBCE190-8EF8-2742-1130-A1CFC8A925E6}"/>
              </a:ext>
              <a:ext uri="{C183D7F6-B498-43B3-948B-1728B52AA6E4}">
                <adec:decorative xmlns:adec="http://schemas.microsoft.com/office/drawing/2017/decorative" val="1"/>
              </a:ext>
            </a:extLst>
          </p:cNvPr>
          <p:cNvSpPr txBox="1">
            <a:spLocks/>
          </p:cNvSpPr>
          <p:nvPr/>
        </p:nvSpPr>
        <p:spPr>
          <a:xfrm>
            <a:off x="11149149" y="6514226"/>
            <a:ext cx="1042851" cy="35513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pic>
        <p:nvPicPr>
          <p:cNvPr id="14" name="Graphic 13">
            <a:extLst>
              <a:ext uri="{FF2B5EF4-FFF2-40B4-BE49-F238E27FC236}">
                <a16:creationId xmlns:a16="http://schemas.microsoft.com/office/drawing/2014/main" id="{FEAF7A1F-BE7A-2CB2-38E6-624BB6801E6A}"/>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32680" y="1697102"/>
            <a:ext cx="1364901" cy="1364901"/>
          </a:xfrm>
          <a:prstGeom prst="rect">
            <a:avLst/>
          </a:prstGeom>
        </p:spPr>
      </p:pic>
      <p:sp>
        <p:nvSpPr>
          <p:cNvPr id="15" name="TextBox 14">
            <a:extLst>
              <a:ext uri="{FF2B5EF4-FFF2-40B4-BE49-F238E27FC236}">
                <a16:creationId xmlns:a16="http://schemas.microsoft.com/office/drawing/2014/main" id="{97A20C90-28A6-23DD-7106-35792ECA0B07}"/>
              </a:ext>
              <a:ext uri="{C183D7F6-B498-43B3-948B-1728B52AA6E4}">
                <adec:decorative xmlns:adec="http://schemas.microsoft.com/office/drawing/2017/decorative" val="1"/>
              </a:ext>
            </a:extLst>
          </p:cNvPr>
          <p:cNvSpPr txBox="1"/>
          <p:nvPr/>
        </p:nvSpPr>
        <p:spPr>
          <a:xfrm>
            <a:off x="4381083" y="3055938"/>
            <a:ext cx="29743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AF0F8">
                    <a:lumMod val="50000"/>
                  </a:srgbClr>
                </a:solidFill>
                <a:effectLst/>
                <a:uLnTx/>
                <a:uFillTx/>
                <a:latin typeface="Aptos"/>
                <a:ea typeface="+mn-ea"/>
                <a:cs typeface="+mn-cs"/>
              </a:rPr>
              <a:t>Impact to HHS</a:t>
            </a:r>
          </a:p>
        </p:txBody>
      </p:sp>
      <p:sp>
        <p:nvSpPr>
          <p:cNvPr id="16" name="TextBox 15">
            <a:extLst>
              <a:ext uri="{FF2B5EF4-FFF2-40B4-BE49-F238E27FC236}">
                <a16:creationId xmlns:a16="http://schemas.microsoft.com/office/drawing/2014/main" id="{5D4B3668-D5F6-BB9D-569F-4F6B8EE4A694}"/>
              </a:ext>
              <a:ext uri="{C183D7F6-B498-43B3-948B-1728B52AA6E4}">
                <adec:decorative xmlns:adec="http://schemas.microsoft.com/office/drawing/2017/decorative" val="1"/>
              </a:ext>
            </a:extLst>
          </p:cNvPr>
          <p:cNvSpPr txBox="1"/>
          <p:nvPr/>
        </p:nvSpPr>
        <p:spPr>
          <a:xfrm>
            <a:off x="4381083" y="3565165"/>
            <a:ext cx="29743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Calls for restructure of HHS under the Government Efficiency initiative, consolidating agencies.</a:t>
            </a:r>
          </a:p>
        </p:txBody>
      </p:sp>
      <p:pic>
        <p:nvPicPr>
          <p:cNvPr id="17" name="Graphic 16">
            <a:extLst>
              <a:ext uri="{FF2B5EF4-FFF2-40B4-BE49-F238E27FC236}">
                <a16:creationId xmlns:a16="http://schemas.microsoft.com/office/drawing/2014/main" id="{70F9E357-288A-2978-1433-5EEE564B4D3B}"/>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700639" y="1697102"/>
            <a:ext cx="1364901" cy="1364901"/>
          </a:xfrm>
          <a:prstGeom prst="rect">
            <a:avLst/>
          </a:prstGeom>
        </p:spPr>
      </p:pic>
      <p:sp>
        <p:nvSpPr>
          <p:cNvPr id="18" name="TextBox 17">
            <a:extLst>
              <a:ext uri="{FF2B5EF4-FFF2-40B4-BE49-F238E27FC236}">
                <a16:creationId xmlns:a16="http://schemas.microsoft.com/office/drawing/2014/main" id="{745AC54A-791F-C669-CAE3-33FB8C2F9240}"/>
              </a:ext>
              <a:ext uri="{C183D7F6-B498-43B3-948B-1728B52AA6E4}">
                <adec:decorative xmlns:adec="http://schemas.microsoft.com/office/drawing/2017/decorative" val="1"/>
              </a:ext>
            </a:extLst>
          </p:cNvPr>
          <p:cNvSpPr txBox="1"/>
          <p:nvPr/>
        </p:nvSpPr>
        <p:spPr>
          <a:xfrm>
            <a:off x="7849042" y="3055938"/>
            <a:ext cx="29743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A81C4">
                    <a:lumMod val="40000"/>
                    <a:lumOff val="60000"/>
                  </a:srgbClr>
                </a:solidFill>
                <a:effectLst/>
                <a:uLnTx/>
                <a:uFillTx/>
                <a:latin typeface="Aptos"/>
                <a:ea typeface="+mn-ea"/>
                <a:cs typeface="+mn-cs"/>
              </a:rPr>
              <a:t>HHS’s Actions</a:t>
            </a:r>
          </a:p>
        </p:txBody>
      </p:sp>
      <p:sp>
        <p:nvSpPr>
          <p:cNvPr id="19" name="TextBox 18">
            <a:extLst>
              <a:ext uri="{FF2B5EF4-FFF2-40B4-BE49-F238E27FC236}">
                <a16:creationId xmlns:a16="http://schemas.microsoft.com/office/drawing/2014/main" id="{9EF72C11-3197-E28F-8A9E-339F3CB66273}"/>
              </a:ext>
              <a:ext uri="{C183D7F6-B498-43B3-948B-1728B52AA6E4}">
                <adec:decorative xmlns:adec="http://schemas.microsoft.com/office/drawing/2017/decorative" val="1"/>
              </a:ext>
            </a:extLst>
          </p:cNvPr>
          <p:cNvSpPr txBox="1"/>
          <p:nvPr/>
        </p:nvSpPr>
        <p:spPr>
          <a:xfrm>
            <a:off x="7849041" y="3565165"/>
            <a:ext cx="4143551"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Launch the Procurement Alignment &amp; Collaboration Taskforce (PACT) to start mapping the consolidation of procurement functions across HHS.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Advance the modernization and integration of HHS contract writing systems into a standardized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Begin to cross-train staff to support a leaner workforce.</a:t>
            </a:r>
          </a:p>
        </p:txBody>
      </p:sp>
      <p:sp>
        <p:nvSpPr>
          <p:cNvPr id="20" name="Arrow: Down 19">
            <a:extLst>
              <a:ext uri="{FF2B5EF4-FFF2-40B4-BE49-F238E27FC236}">
                <a16:creationId xmlns:a16="http://schemas.microsoft.com/office/drawing/2014/main" id="{3F9D7DCB-C295-BCDE-3361-CDD5827F7CF6}"/>
              </a:ext>
              <a:ext uri="{C183D7F6-B498-43B3-948B-1728B52AA6E4}">
                <adec:decorative xmlns:adec="http://schemas.microsoft.com/office/drawing/2017/decorative" val="1"/>
              </a:ext>
            </a:extLst>
          </p:cNvPr>
          <p:cNvSpPr/>
          <p:nvPr/>
        </p:nvSpPr>
        <p:spPr>
          <a:xfrm rot="16200000">
            <a:off x="3981800" y="2968321"/>
            <a:ext cx="241161" cy="68019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21" name="Arrow: Down 20">
            <a:extLst>
              <a:ext uri="{FF2B5EF4-FFF2-40B4-BE49-F238E27FC236}">
                <a16:creationId xmlns:a16="http://schemas.microsoft.com/office/drawing/2014/main" id="{F634BFAB-5A18-47D0-13B8-A0EDF07FF6A2}"/>
              </a:ext>
              <a:ext uri="{C183D7F6-B498-43B3-948B-1728B52AA6E4}">
                <adec:decorative xmlns:adec="http://schemas.microsoft.com/office/drawing/2017/decorative" val="1"/>
              </a:ext>
            </a:extLst>
          </p:cNvPr>
          <p:cNvSpPr/>
          <p:nvPr/>
        </p:nvSpPr>
        <p:spPr>
          <a:xfrm rot="16200000">
            <a:off x="7574913" y="2968321"/>
            <a:ext cx="241161" cy="68019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22" name="Footer Placeholder 3">
            <a:extLst>
              <a:ext uri="{FF2B5EF4-FFF2-40B4-BE49-F238E27FC236}">
                <a16:creationId xmlns:a16="http://schemas.microsoft.com/office/drawing/2014/main" id="{12131AA6-DDB7-5FCE-5CFD-DED958AD1083}"/>
              </a:ext>
              <a:ext uri="{C183D7F6-B498-43B3-948B-1728B52AA6E4}">
                <adec:decorative xmlns:adec="http://schemas.microsoft.com/office/drawing/2017/decorative" val="1"/>
              </a:ext>
            </a:extLst>
          </p:cNvPr>
          <p:cNvSpPr txBox="1">
            <a:spLocks/>
          </p:cNvSpPr>
          <p:nvPr/>
        </p:nvSpPr>
        <p:spPr>
          <a:xfrm>
            <a:off x="4038600" y="6512746"/>
            <a:ext cx="4114800" cy="35661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a:ea typeface="+mn-ea"/>
                <a:cs typeface="+mn-cs"/>
              </a:rPr>
              <a:t>HHS Office of Acquisitions</a:t>
            </a:r>
          </a:p>
        </p:txBody>
      </p:sp>
      <p:sp>
        <p:nvSpPr>
          <p:cNvPr id="23" name="Rectangle 22">
            <a:extLst>
              <a:ext uri="{FF2B5EF4-FFF2-40B4-BE49-F238E27FC236}">
                <a16:creationId xmlns:a16="http://schemas.microsoft.com/office/drawing/2014/main" id="{EE86FF2E-3DCD-113C-AB11-E7C1578622B3}"/>
              </a:ext>
              <a:ext uri="{C183D7F6-B498-43B3-948B-1728B52AA6E4}">
                <adec:decorative xmlns:adec="http://schemas.microsoft.com/office/drawing/2017/decorative" val="1"/>
              </a:ext>
            </a:extLst>
          </p:cNvPr>
          <p:cNvSpPr/>
          <p:nvPr/>
        </p:nvSpPr>
        <p:spPr>
          <a:xfrm>
            <a:off x="3440769" y="1818968"/>
            <a:ext cx="8551824" cy="41393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a:ea typeface="+mn-ea"/>
                <a:cs typeface="+mn-cs"/>
              </a:rPr>
              <a:t>Division Mission Specialized</a:t>
            </a:r>
          </a:p>
        </p:txBody>
      </p:sp>
      <p:grpSp>
        <p:nvGrpSpPr>
          <p:cNvPr id="24" name="Group 23" descr="HHS flowchart for acquisition and contracts, described in text.">
            <a:extLst>
              <a:ext uri="{FF2B5EF4-FFF2-40B4-BE49-F238E27FC236}">
                <a16:creationId xmlns:a16="http://schemas.microsoft.com/office/drawing/2014/main" id="{EAFFDCC5-61DE-4287-17F3-E37C4D1A518A}"/>
              </a:ext>
              <a:ext uri="{C183D7F6-B498-43B3-948B-1728B52AA6E4}">
                <adec:decorative xmlns:adec="http://schemas.microsoft.com/office/drawing/2017/decorative" val="0"/>
              </a:ext>
            </a:extLst>
          </p:cNvPr>
          <p:cNvGrpSpPr/>
          <p:nvPr/>
        </p:nvGrpSpPr>
        <p:grpSpPr>
          <a:xfrm>
            <a:off x="3547489" y="2214987"/>
            <a:ext cx="8293335" cy="3383569"/>
            <a:chOff x="5251947" y="2966820"/>
            <a:chExt cx="5168902" cy="2108845"/>
          </a:xfrm>
        </p:grpSpPr>
        <p:sp>
          <p:nvSpPr>
            <p:cNvPr id="25" name="Rectangle 24">
              <a:extLst>
                <a:ext uri="{FF2B5EF4-FFF2-40B4-BE49-F238E27FC236}">
                  <a16:creationId xmlns:a16="http://schemas.microsoft.com/office/drawing/2014/main" id="{A833472B-C688-6462-B41A-E167BEE60E25}"/>
                </a:ext>
              </a:extLst>
            </p:cNvPr>
            <p:cNvSpPr/>
            <p:nvPr/>
          </p:nvSpPr>
          <p:spPr>
            <a:xfrm>
              <a:off x="7398714" y="3174039"/>
              <a:ext cx="754686" cy="584589"/>
            </a:xfrm>
            <a:prstGeom prst="rect">
              <a:avLst/>
            </a:prstGeom>
            <a:solidFill>
              <a:schemeClr val="accent6">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a:ea typeface="+mn-ea"/>
                  <a:cs typeface="+mn-cs"/>
                </a:rPr>
                <a:t>HHS CPO/SPE</a:t>
              </a:r>
            </a:p>
          </p:txBody>
        </p:sp>
        <p:sp>
          <p:nvSpPr>
            <p:cNvPr id="26" name="Rectangle 25">
              <a:extLst>
                <a:ext uri="{FF2B5EF4-FFF2-40B4-BE49-F238E27FC236}">
                  <a16:creationId xmlns:a16="http://schemas.microsoft.com/office/drawing/2014/main" id="{2414EA00-A9A0-ED0C-F520-0C99D30CDD31}"/>
                </a:ext>
              </a:extLst>
            </p:cNvPr>
            <p:cNvSpPr/>
            <p:nvPr/>
          </p:nvSpPr>
          <p:spPr bwMode="auto">
            <a:xfrm>
              <a:off x="8883721" y="2966820"/>
              <a:ext cx="1537128" cy="230832"/>
            </a:xfrm>
            <a:prstGeom prst="rect">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Policy, Oversight, Workforce &amp; Compliance</a:t>
              </a:r>
            </a:p>
          </p:txBody>
        </p:sp>
        <p:sp>
          <p:nvSpPr>
            <p:cNvPr id="27" name="Rectangle 26">
              <a:extLst>
                <a:ext uri="{FF2B5EF4-FFF2-40B4-BE49-F238E27FC236}">
                  <a16:creationId xmlns:a16="http://schemas.microsoft.com/office/drawing/2014/main" id="{CA17629F-301A-04E1-88B8-3306668753DF}"/>
                </a:ext>
              </a:extLst>
            </p:cNvPr>
            <p:cNvSpPr/>
            <p:nvPr/>
          </p:nvSpPr>
          <p:spPr bwMode="auto">
            <a:xfrm>
              <a:off x="8883721" y="3251871"/>
              <a:ext cx="1537128" cy="230832"/>
            </a:xfrm>
            <a:prstGeom prst="rect">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Systems, Data and Acquisition Programs</a:t>
              </a:r>
            </a:p>
          </p:txBody>
        </p:sp>
        <p:sp>
          <p:nvSpPr>
            <p:cNvPr id="28" name="Rectangle 27">
              <a:extLst>
                <a:ext uri="{FF2B5EF4-FFF2-40B4-BE49-F238E27FC236}">
                  <a16:creationId xmlns:a16="http://schemas.microsoft.com/office/drawing/2014/main" id="{A1DF5896-7E81-3AAA-081A-A399AE51216C}"/>
                </a:ext>
              </a:extLst>
            </p:cNvPr>
            <p:cNvSpPr/>
            <p:nvPr/>
          </p:nvSpPr>
          <p:spPr bwMode="auto">
            <a:xfrm>
              <a:off x="8883721" y="3536922"/>
              <a:ext cx="1537128" cy="230832"/>
            </a:xfrm>
            <a:prstGeom prst="rect">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Suspension and Debarment</a:t>
              </a:r>
            </a:p>
          </p:txBody>
        </p:sp>
        <p:sp>
          <p:nvSpPr>
            <p:cNvPr id="29" name="Rectangle 28">
              <a:extLst>
                <a:ext uri="{FF2B5EF4-FFF2-40B4-BE49-F238E27FC236}">
                  <a16:creationId xmlns:a16="http://schemas.microsoft.com/office/drawing/2014/main" id="{43075C68-276A-E969-C627-7EB067658428}"/>
                </a:ext>
              </a:extLst>
            </p:cNvPr>
            <p:cNvSpPr/>
            <p:nvPr/>
          </p:nvSpPr>
          <p:spPr bwMode="auto">
            <a:xfrm>
              <a:off x="5251947" y="4389052"/>
              <a:ext cx="2146765" cy="163701"/>
            </a:xfrm>
            <a:prstGeom prst="rect">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Procurement Ops Support</a:t>
              </a:r>
            </a:p>
          </p:txBody>
        </p:sp>
        <p:cxnSp>
          <p:nvCxnSpPr>
            <p:cNvPr id="30" name="Straight Connector 145">
              <a:extLst>
                <a:ext uri="{FF2B5EF4-FFF2-40B4-BE49-F238E27FC236}">
                  <a16:creationId xmlns:a16="http://schemas.microsoft.com/office/drawing/2014/main" id="{8BFC4723-EAF8-C2EB-14F6-70A2207EF122}"/>
                </a:ext>
              </a:extLst>
            </p:cNvPr>
            <p:cNvCxnSpPr>
              <a:cxnSpLocks/>
              <a:stCxn id="25" idx="3"/>
              <a:endCxn id="26" idx="1"/>
            </p:cNvCxnSpPr>
            <p:nvPr/>
          </p:nvCxnSpPr>
          <p:spPr>
            <a:xfrm flipV="1">
              <a:off x="8153400" y="3082236"/>
              <a:ext cx="730321" cy="384098"/>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31" name="Straight Connector 153">
              <a:extLst>
                <a:ext uri="{FF2B5EF4-FFF2-40B4-BE49-F238E27FC236}">
                  <a16:creationId xmlns:a16="http://schemas.microsoft.com/office/drawing/2014/main" id="{2B265290-C010-5C1C-2231-A5BB389F7286}"/>
                </a:ext>
              </a:extLst>
            </p:cNvPr>
            <p:cNvCxnSpPr>
              <a:cxnSpLocks/>
              <a:stCxn id="25" idx="3"/>
              <a:endCxn id="28" idx="1"/>
            </p:cNvCxnSpPr>
            <p:nvPr/>
          </p:nvCxnSpPr>
          <p:spPr>
            <a:xfrm>
              <a:off x="8153400" y="3466334"/>
              <a:ext cx="730321" cy="186004"/>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id="{6A37D771-7584-5461-8494-A693CF3FAA8A}"/>
                </a:ext>
              </a:extLst>
            </p:cNvPr>
            <p:cNvSpPr/>
            <p:nvPr/>
          </p:nvSpPr>
          <p:spPr>
            <a:xfrm>
              <a:off x="5258161" y="4603555"/>
              <a:ext cx="608433" cy="472110"/>
            </a:xfrm>
            <a:prstGeom prst="rect">
              <a:avLst/>
            </a:prstGeom>
            <a:solidFill>
              <a:srgbClr val="C1DEEF"/>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HHS Mission</a:t>
              </a:r>
            </a:p>
          </p:txBody>
        </p:sp>
        <p:sp>
          <p:nvSpPr>
            <p:cNvPr id="33" name="Rectangle 32">
              <a:extLst>
                <a:ext uri="{FF2B5EF4-FFF2-40B4-BE49-F238E27FC236}">
                  <a16:creationId xmlns:a16="http://schemas.microsoft.com/office/drawing/2014/main" id="{54920A8B-CA54-DA54-7473-9AB8B867FB52}"/>
                </a:ext>
              </a:extLst>
            </p:cNvPr>
            <p:cNvSpPr/>
            <p:nvPr/>
          </p:nvSpPr>
          <p:spPr>
            <a:xfrm>
              <a:off x="5251948" y="3995695"/>
              <a:ext cx="2146766" cy="3504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ptos"/>
                  <a:ea typeface="+mn-ea"/>
                  <a:cs typeface="+mn-cs"/>
                </a:rPr>
                <a:t>Office of Mission Acquisition Solutions (OMAS)</a:t>
              </a:r>
            </a:p>
          </p:txBody>
        </p:sp>
        <p:sp>
          <p:nvSpPr>
            <p:cNvPr id="34" name="Rectangle 33">
              <a:extLst>
                <a:ext uri="{FF2B5EF4-FFF2-40B4-BE49-F238E27FC236}">
                  <a16:creationId xmlns:a16="http://schemas.microsoft.com/office/drawing/2014/main" id="{7257D494-498A-DD11-C624-F87DFE1660B0}"/>
                </a:ext>
              </a:extLst>
            </p:cNvPr>
            <p:cNvSpPr/>
            <p:nvPr/>
          </p:nvSpPr>
          <p:spPr>
            <a:xfrm>
              <a:off x="7465095" y="3995696"/>
              <a:ext cx="2712469" cy="34672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a:ea typeface="+mn-ea"/>
                  <a:cs typeface="+mn-cs"/>
                </a:rPr>
                <a:t>Division Mission Specialized</a:t>
              </a:r>
            </a:p>
          </p:txBody>
        </p:sp>
        <p:sp>
          <p:nvSpPr>
            <p:cNvPr id="35" name="Rectangle 34">
              <a:extLst>
                <a:ext uri="{FF2B5EF4-FFF2-40B4-BE49-F238E27FC236}">
                  <a16:creationId xmlns:a16="http://schemas.microsoft.com/office/drawing/2014/main" id="{9C956AAE-58F7-6185-D1F1-E85B9AA9218B}"/>
                </a:ext>
              </a:extLst>
            </p:cNvPr>
            <p:cNvSpPr/>
            <p:nvPr/>
          </p:nvSpPr>
          <p:spPr bwMode="auto">
            <a:xfrm>
              <a:off x="8836147" y="4389052"/>
              <a:ext cx="654198" cy="290072"/>
            </a:xfrm>
            <a:prstGeom prst="rect">
              <a:avLst/>
            </a:prstGeom>
            <a:solidFill>
              <a:schemeClr val="accent2">
                <a:lumMod val="20000"/>
                <a:lumOff val="8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CDC Contracts</a:t>
              </a:r>
            </a:p>
          </p:txBody>
        </p:sp>
        <p:sp>
          <p:nvSpPr>
            <p:cNvPr id="36" name="Rectangle 35">
              <a:extLst>
                <a:ext uri="{FF2B5EF4-FFF2-40B4-BE49-F238E27FC236}">
                  <a16:creationId xmlns:a16="http://schemas.microsoft.com/office/drawing/2014/main" id="{B06AC300-6D46-59DF-8415-418850A2545D}"/>
                </a:ext>
              </a:extLst>
            </p:cNvPr>
            <p:cNvSpPr/>
            <p:nvPr/>
          </p:nvSpPr>
          <p:spPr bwMode="auto">
            <a:xfrm>
              <a:off x="8152316" y="4389052"/>
              <a:ext cx="649677" cy="288929"/>
            </a:xfrm>
            <a:prstGeom prst="rect">
              <a:avLst/>
            </a:prstGeom>
            <a:solidFill>
              <a:srgbClr val="C3D8F3"/>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ASPR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Contracts</a:t>
              </a:r>
            </a:p>
          </p:txBody>
        </p:sp>
        <p:sp>
          <p:nvSpPr>
            <p:cNvPr id="37" name="Rectangle 36">
              <a:extLst>
                <a:ext uri="{FF2B5EF4-FFF2-40B4-BE49-F238E27FC236}">
                  <a16:creationId xmlns:a16="http://schemas.microsoft.com/office/drawing/2014/main" id="{9B342FEE-FC49-9ACE-9D5F-48C3852307DD}"/>
                </a:ext>
              </a:extLst>
            </p:cNvPr>
            <p:cNvSpPr/>
            <p:nvPr/>
          </p:nvSpPr>
          <p:spPr bwMode="auto">
            <a:xfrm>
              <a:off x="7465969" y="4786735"/>
              <a:ext cx="654196" cy="288930"/>
            </a:xfrm>
            <a:prstGeom prst="rect">
              <a:avLst/>
            </a:prstGeom>
            <a:solidFill>
              <a:schemeClr val="accent2">
                <a:lumMod val="20000"/>
                <a:lumOff val="8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HRSA Contracts</a:t>
              </a:r>
            </a:p>
          </p:txBody>
        </p:sp>
        <p:sp>
          <p:nvSpPr>
            <p:cNvPr id="38" name="Rectangle 37">
              <a:extLst>
                <a:ext uri="{FF2B5EF4-FFF2-40B4-BE49-F238E27FC236}">
                  <a16:creationId xmlns:a16="http://schemas.microsoft.com/office/drawing/2014/main" id="{830ECAC8-38C5-9C7C-655B-BA1C7054EB43}"/>
                </a:ext>
              </a:extLst>
            </p:cNvPr>
            <p:cNvSpPr/>
            <p:nvPr/>
          </p:nvSpPr>
          <p:spPr bwMode="auto">
            <a:xfrm>
              <a:off x="7465095" y="4389052"/>
              <a:ext cx="653067" cy="290072"/>
            </a:xfrm>
            <a:prstGeom prst="rect">
              <a:avLst/>
            </a:prstGeom>
            <a:solidFill>
              <a:srgbClr val="C3D8F3"/>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ARPA-H Contracts</a:t>
              </a:r>
            </a:p>
          </p:txBody>
        </p:sp>
        <p:sp>
          <p:nvSpPr>
            <p:cNvPr id="39" name="Rectangle 38">
              <a:extLst>
                <a:ext uri="{FF2B5EF4-FFF2-40B4-BE49-F238E27FC236}">
                  <a16:creationId xmlns:a16="http://schemas.microsoft.com/office/drawing/2014/main" id="{859B3655-5DFD-04FF-BFB1-B504FD9D8D67}"/>
                </a:ext>
              </a:extLst>
            </p:cNvPr>
            <p:cNvSpPr/>
            <p:nvPr/>
          </p:nvSpPr>
          <p:spPr bwMode="auto">
            <a:xfrm>
              <a:off x="9524498" y="4389052"/>
              <a:ext cx="653067" cy="290072"/>
            </a:xfrm>
            <a:prstGeom prst="rect">
              <a:avLst/>
            </a:prstGeom>
            <a:solidFill>
              <a:schemeClr val="accent2">
                <a:lumMod val="20000"/>
                <a:lumOff val="8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CMS Contracts</a:t>
              </a:r>
            </a:p>
          </p:txBody>
        </p:sp>
        <p:sp>
          <p:nvSpPr>
            <p:cNvPr id="40" name="Rectangle 39">
              <a:extLst>
                <a:ext uri="{FF2B5EF4-FFF2-40B4-BE49-F238E27FC236}">
                  <a16:creationId xmlns:a16="http://schemas.microsoft.com/office/drawing/2014/main" id="{6D1A5CCB-74E9-10AB-F7FA-7948F49DFEC1}"/>
                </a:ext>
              </a:extLst>
            </p:cNvPr>
            <p:cNvSpPr/>
            <p:nvPr/>
          </p:nvSpPr>
          <p:spPr bwMode="auto">
            <a:xfrm>
              <a:off x="9524498" y="4785595"/>
              <a:ext cx="653067" cy="290070"/>
            </a:xfrm>
            <a:prstGeom prst="rect">
              <a:avLst/>
            </a:prstGeom>
            <a:solidFill>
              <a:schemeClr val="accent2">
                <a:lumMod val="20000"/>
                <a:lumOff val="8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FDA Contracts</a:t>
              </a:r>
            </a:p>
          </p:txBody>
        </p:sp>
        <p:sp>
          <p:nvSpPr>
            <p:cNvPr id="41" name="Rectangle 40">
              <a:extLst>
                <a:ext uri="{FF2B5EF4-FFF2-40B4-BE49-F238E27FC236}">
                  <a16:creationId xmlns:a16="http://schemas.microsoft.com/office/drawing/2014/main" id="{6FCD26F4-161A-93B6-E200-BA65947FC662}"/>
                </a:ext>
              </a:extLst>
            </p:cNvPr>
            <p:cNvSpPr/>
            <p:nvPr/>
          </p:nvSpPr>
          <p:spPr bwMode="auto">
            <a:xfrm>
              <a:off x="8152145" y="4786736"/>
              <a:ext cx="654196" cy="288929"/>
            </a:xfrm>
            <a:prstGeom prst="rect">
              <a:avLst/>
            </a:prstGeom>
            <a:solidFill>
              <a:schemeClr val="accent2">
                <a:lumMod val="20000"/>
                <a:lumOff val="8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IHS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Contracts</a:t>
              </a:r>
            </a:p>
          </p:txBody>
        </p:sp>
        <p:sp>
          <p:nvSpPr>
            <p:cNvPr id="42" name="Rectangle 41">
              <a:extLst>
                <a:ext uri="{FF2B5EF4-FFF2-40B4-BE49-F238E27FC236}">
                  <a16:creationId xmlns:a16="http://schemas.microsoft.com/office/drawing/2014/main" id="{4CF66DE5-974F-4217-0E84-6AC3140F253E}"/>
                </a:ext>
              </a:extLst>
            </p:cNvPr>
            <p:cNvSpPr/>
            <p:nvPr/>
          </p:nvSpPr>
          <p:spPr bwMode="auto">
            <a:xfrm>
              <a:off x="8838321" y="4786735"/>
              <a:ext cx="654198" cy="288930"/>
            </a:xfrm>
            <a:prstGeom prst="rect">
              <a:avLst/>
            </a:prstGeom>
            <a:solidFill>
              <a:srgbClr val="C3D8F3"/>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NIH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Contracts</a:t>
              </a:r>
            </a:p>
          </p:txBody>
        </p:sp>
        <p:cxnSp>
          <p:nvCxnSpPr>
            <p:cNvPr id="43" name="Straight Connector 153">
              <a:extLst>
                <a:ext uri="{FF2B5EF4-FFF2-40B4-BE49-F238E27FC236}">
                  <a16:creationId xmlns:a16="http://schemas.microsoft.com/office/drawing/2014/main" id="{77BD8D02-BF91-5E88-B97B-23ED8C534B45}"/>
                </a:ext>
              </a:extLst>
            </p:cNvPr>
            <p:cNvCxnSpPr>
              <a:cxnSpLocks/>
              <a:stCxn id="25" idx="2"/>
              <a:endCxn id="33" idx="0"/>
            </p:cNvCxnSpPr>
            <p:nvPr/>
          </p:nvCxnSpPr>
          <p:spPr>
            <a:xfrm rot="5400000">
              <a:off x="6932161" y="3151798"/>
              <a:ext cx="237067" cy="1450726"/>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44" name="Straight Connector 153">
              <a:extLst>
                <a:ext uri="{FF2B5EF4-FFF2-40B4-BE49-F238E27FC236}">
                  <a16:creationId xmlns:a16="http://schemas.microsoft.com/office/drawing/2014/main" id="{5E122811-65FF-E767-0116-1FF7643AF1AC}"/>
                </a:ext>
              </a:extLst>
            </p:cNvPr>
            <p:cNvCxnSpPr>
              <a:cxnSpLocks/>
              <a:stCxn id="25" idx="2"/>
              <a:endCxn id="34" idx="0"/>
            </p:cNvCxnSpPr>
            <p:nvPr/>
          </p:nvCxnSpPr>
          <p:spPr>
            <a:xfrm rot="16200000" flipH="1">
              <a:off x="8180159" y="3354525"/>
              <a:ext cx="237068" cy="1045273"/>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45" name="Rectangle 44">
              <a:extLst>
                <a:ext uri="{FF2B5EF4-FFF2-40B4-BE49-F238E27FC236}">
                  <a16:creationId xmlns:a16="http://schemas.microsoft.com/office/drawing/2014/main" id="{D449262D-9B6B-FB13-D5AA-C23EECA9CEB9}"/>
                </a:ext>
              </a:extLst>
            </p:cNvPr>
            <p:cNvSpPr/>
            <p:nvPr/>
          </p:nvSpPr>
          <p:spPr>
            <a:xfrm>
              <a:off x="6665747" y="4603555"/>
              <a:ext cx="732967" cy="472110"/>
            </a:xfrm>
            <a:prstGeom prst="rect">
              <a:avLst/>
            </a:prstGeom>
            <a:solidFill>
              <a:srgbClr val="F8E9C4"/>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SBC Information Technology</a:t>
              </a:r>
            </a:p>
          </p:txBody>
        </p:sp>
        <p:sp>
          <p:nvSpPr>
            <p:cNvPr id="46" name="Rectangle 45">
              <a:extLst>
                <a:ext uri="{FF2B5EF4-FFF2-40B4-BE49-F238E27FC236}">
                  <a16:creationId xmlns:a16="http://schemas.microsoft.com/office/drawing/2014/main" id="{B8321F88-4D64-F1C8-F49F-9A28309D686E}"/>
                </a:ext>
              </a:extLst>
            </p:cNvPr>
            <p:cNvSpPr/>
            <p:nvPr/>
          </p:nvSpPr>
          <p:spPr>
            <a:xfrm>
              <a:off x="5893479" y="4603555"/>
              <a:ext cx="745382" cy="472110"/>
            </a:xfrm>
            <a:prstGeom prst="rect">
              <a:avLst/>
            </a:prstGeom>
            <a:solidFill>
              <a:srgbClr val="E1C6F6"/>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ptos"/>
                  <a:ea typeface="+mn-ea"/>
                  <a:cs typeface="+mn-cs"/>
                </a:rPr>
                <a:t>SBC Professional Services</a:t>
              </a:r>
            </a:p>
          </p:txBody>
        </p:sp>
        <p:cxnSp>
          <p:nvCxnSpPr>
            <p:cNvPr id="48" name="Straight Connector 153">
              <a:extLst>
                <a:ext uri="{FF2B5EF4-FFF2-40B4-BE49-F238E27FC236}">
                  <a16:creationId xmlns:a16="http://schemas.microsoft.com/office/drawing/2014/main" id="{F986092C-3E02-97AD-0580-3132F4DF127B}"/>
                </a:ext>
              </a:extLst>
            </p:cNvPr>
            <p:cNvCxnSpPr>
              <a:cxnSpLocks/>
              <a:stCxn id="25" idx="3"/>
              <a:endCxn id="27" idx="1"/>
            </p:cNvCxnSpPr>
            <p:nvPr/>
          </p:nvCxnSpPr>
          <p:spPr>
            <a:xfrm flipV="1">
              <a:off x="8153400" y="3367287"/>
              <a:ext cx="730321" cy="99047"/>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49" name="Rectangle 48">
              <a:extLst>
                <a:ext uri="{FF2B5EF4-FFF2-40B4-BE49-F238E27FC236}">
                  <a16:creationId xmlns:a16="http://schemas.microsoft.com/office/drawing/2014/main" id="{60AEC084-C27B-6413-D18A-772843D9A844}"/>
                </a:ext>
              </a:extLst>
            </p:cNvPr>
            <p:cNvSpPr/>
            <p:nvPr/>
          </p:nvSpPr>
          <p:spPr bwMode="auto">
            <a:xfrm>
              <a:off x="5816914" y="3268290"/>
              <a:ext cx="1138426" cy="394681"/>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ptos"/>
                <a:ea typeface="+mn-ea"/>
                <a:cs typeface="+mn-cs"/>
              </a:endParaRPr>
            </a:p>
          </p:txBody>
        </p:sp>
        <p:cxnSp>
          <p:nvCxnSpPr>
            <p:cNvPr id="50" name="Straight Connector 49">
              <a:extLst>
                <a:ext uri="{FF2B5EF4-FFF2-40B4-BE49-F238E27FC236}">
                  <a16:creationId xmlns:a16="http://schemas.microsoft.com/office/drawing/2014/main" id="{A0A58311-839A-2193-6874-7EDBB872BBE9}"/>
                </a:ext>
              </a:extLst>
            </p:cNvPr>
            <p:cNvCxnSpPr>
              <a:cxnSpLocks/>
              <a:stCxn id="49" idx="3"/>
              <a:endCxn id="25" idx="1"/>
            </p:cNvCxnSpPr>
            <p:nvPr/>
          </p:nvCxnSpPr>
          <p:spPr>
            <a:xfrm>
              <a:off x="6955340" y="3465631"/>
              <a:ext cx="443374" cy="70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73D6570-D2B2-FD60-580C-1504A57255BF}"/>
                </a:ext>
              </a:extLst>
            </p:cNvPr>
            <p:cNvSpPr txBox="1"/>
            <p:nvPr/>
          </p:nvSpPr>
          <p:spPr>
            <a:xfrm>
              <a:off x="5603175" y="3661718"/>
              <a:ext cx="1537128" cy="1582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000000"/>
                  </a:solidFill>
                  <a:effectLst/>
                  <a:uLnTx/>
                  <a:uFillTx/>
                  <a:latin typeface="Aptos"/>
                  <a:ea typeface="+mn-ea"/>
                  <a:cs typeface="+mn-cs"/>
                </a:rPr>
                <a:t>Administratively aligned to OA</a:t>
              </a:r>
            </a:p>
          </p:txBody>
        </p:sp>
        <p:pic>
          <p:nvPicPr>
            <p:cNvPr id="52" name="Picture 2" descr="HHS - Register">
              <a:extLst>
                <a:ext uri="{FF2B5EF4-FFF2-40B4-BE49-F238E27FC236}">
                  <a16:creationId xmlns:a16="http://schemas.microsoft.com/office/drawing/2014/main" id="{541D8050-CF91-EB73-D79E-146A393C895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17306" y="3344864"/>
              <a:ext cx="908867" cy="23237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8E94C50C-79A5-539F-F0BD-E132B49B4DC8}"/>
              </a:ext>
            </a:extLst>
          </p:cNvPr>
          <p:cNvSpPr txBox="1"/>
          <p:nvPr/>
        </p:nvSpPr>
        <p:spPr>
          <a:xfrm>
            <a:off x="5420672" y="2080499"/>
            <a:ext cx="401520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noFill/>
                <a:effectLst/>
                <a:uLnTx/>
                <a:uFillTx/>
                <a:latin typeface="Aptos"/>
                <a:ea typeface="+mn-ea"/>
                <a:cs typeface="+mn-cs"/>
              </a:rPr>
              <a:t>HHS CPE/SPE</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noFill/>
                <a:effectLst/>
                <a:uLnTx/>
                <a:uFillTx/>
                <a:latin typeface="Aptos"/>
                <a:ea typeface="+mn-ea"/>
                <a:cs typeface="+mn-cs"/>
              </a:rPr>
              <a:t>Office of Mission Acquisition Solutions (OMAS)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noProof="0" dirty="0">
                <a:ln>
                  <a:noFill/>
                </a:ln>
                <a:noFill/>
                <a:effectLst/>
                <a:uLnTx/>
                <a:uFillTx/>
                <a:latin typeface="Aptos"/>
                <a:ea typeface="+mn-ea"/>
                <a:cs typeface="+mn-cs"/>
              </a:rPr>
              <a:t>Procurement Ops Support</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noProof="0" dirty="0">
                <a:ln>
                  <a:noFill/>
                </a:ln>
                <a:noFill/>
                <a:effectLst/>
                <a:uLnTx/>
                <a:uFillTx/>
                <a:latin typeface="Aptos"/>
                <a:ea typeface="+mn-ea"/>
                <a:cs typeface="+mn-cs"/>
              </a:rPr>
              <a:t>HHS Mission</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noProof="0" dirty="0">
                <a:ln>
                  <a:noFill/>
                </a:ln>
                <a:noFill/>
                <a:effectLst/>
                <a:uLnTx/>
                <a:uFillTx/>
                <a:latin typeface="Aptos"/>
                <a:ea typeface="+mn-ea"/>
                <a:cs typeface="+mn-cs"/>
              </a:rPr>
              <a:t>SBC Professional Services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noProof="0" dirty="0">
                <a:ln>
                  <a:noFill/>
                </a:ln>
                <a:noFill/>
                <a:effectLst/>
                <a:uLnTx/>
                <a:uFillTx/>
                <a:latin typeface="Aptos"/>
                <a:ea typeface="+mn-ea"/>
                <a:cs typeface="+mn-cs"/>
              </a:rPr>
              <a:t>SBC Information Technology</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noFill/>
                <a:effectLst/>
                <a:uLnTx/>
                <a:uFillTx/>
                <a:latin typeface="Aptos"/>
                <a:ea typeface="+mn-ea"/>
                <a:cs typeface="+mn-cs"/>
              </a:rPr>
              <a:t>Division Mission Specialized</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noProof="0" dirty="0">
                <a:ln>
                  <a:noFill/>
                </a:ln>
                <a:noFill/>
                <a:effectLst/>
                <a:uLnTx/>
                <a:uFillTx/>
                <a:latin typeface="Aptos"/>
                <a:ea typeface="+mn-ea"/>
                <a:cs typeface="+mn-cs"/>
              </a:rPr>
              <a:t>ARPA-H Contracts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noProof="0" dirty="0">
                <a:ln>
                  <a:noFill/>
                </a:ln>
                <a:noFill/>
                <a:effectLst/>
                <a:uLnTx/>
                <a:uFillTx/>
                <a:latin typeface="Aptos"/>
                <a:ea typeface="+mn-ea"/>
                <a:cs typeface="+mn-cs"/>
              </a:rPr>
              <a:t>HRSA Contracts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noProof="0" dirty="0">
                <a:ln>
                  <a:noFill/>
                </a:ln>
                <a:noFill/>
                <a:effectLst/>
                <a:uLnTx/>
                <a:uFillTx/>
                <a:latin typeface="Aptos"/>
                <a:ea typeface="+mn-ea"/>
                <a:cs typeface="+mn-cs"/>
              </a:rPr>
              <a:t>ASPR Contracts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noProof="0" dirty="0">
                <a:ln>
                  <a:noFill/>
                </a:ln>
                <a:noFill/>
                <a:effectLst/>
                <a:uLnTx/>
                <a:uFillTx/>
                <a:latin typeface="Aptos"/>
                <a:ea typeface="+mn-ea"/>
                <a:cs typeface="+mn-cs"/>
              </a:rPr>
              <a:t>HIS Contracts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noProof="0" dirty="0">
                <a:ln>
                  <a:noFill/>
                </a:ln>
                <a:noFill/>
                <a:effectLst/>
                <a:uLnTx/>
                <a:uFillTx/>
                <a:latin typeface="Aptos"/>
                <a:ea typeface="+mn-ea"/>
                <a:cs typeface="+mn-cs"/>
              </a:rPr>
              <a:t>CDC Contracts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noProof="0" dirty="0">
                <a:ln>
                  <a:noFill/>
                </a:ln>
                <a:noFill/>
                <a:effectLst/>
                <a:uLnTx/>
                <a:uFillTx/>
                <a:latin typeface="Aptos"/>
                <a:ea typeface="+mn-ea"/>
                <a:cs typeface="+mn-cs"/>
              </a:rPr>
              <a:t>NIH Contracts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noProof="0" dirty="0">
                <a:ln>
                  <a:noFill/>
                </a:ln>
                <a:noFill/>
                <a:effectLst/>
                <a:uLnTx/>
                <a:uFillTx/>
                <a:latin typeface="Aptos"/>
                <a:ea typeface="+mn-ea"/>
                <a:cs typeface="+mn-cs"/>
              </a:rPr>
              <a:t>CMS Contracts</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noProof="0" dirty="0">
                <a:ln>
                  <a:noFill/>
                </a:ln>
                <a:noFill/>
                <a:effectLst/>
                <a:uLnTx/>
                <a:uFillTx/>
                <a:latin typeface="Aptos"/>
                <a:ea typeface="+mn-ea"/>
                <a:cs typeface="+mn-cs"/>
              </a:rPr>
              <a:t>FDA Contracts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noFill/>
                <a:effectLst/>
                <a:uLnTx/>
                <a:uFillTx/>
                <a:latin typeface="Aptos"/>
                <a:ea typeface="+mn-ea"/>
                <a:cs typeface="+mn-cs"/>
              </a:rPr>
              <a:t>Policy, Oversight, Workforce, and Compliance</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noFill/>
                <a:effectLst/>
                <a:uLnTx/>
                <a:uFillTx/>
                <a:latin typeface="Aptos"/>
                <a:ea typeface="+mn-ea"/>
                <a:cs typeface="+mn-cs"/>
              </a:rPr>
              <a:t>Systems, Data and Acquisition Programs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800" b="0" i="0" u="none" strike="noStrike" kern="1200" cap="none" spc="0" normalizeH="0" baseline="0" noProof="0" dirty="0">
                <a:ln>
                  <a:noFill/>
                </a:ln>
                <a:noFill/>
                <a:effectLst/>
                <a:uLnTx/>
                <a:uFillTx/>
                <a:latin typeface="Aptos"/>
                <a:ea typeface="+mn-ea"/>
                <a:cs typeface="+mn-cs"/>
              </a:rPr>
              <a:t>Suspension and Debarment</a:t>
            </a:r>
          </a:p>
        </p:txBody>
      </p:sp>
      <p:sp>
        <p:nvSpPr>
          <p:cNvPr id="4" name="Slide Number Placeholder 3">
            <a:extLst>
              <a:ext uri="{FF2B5EF4-FFF2-40B4-BE49-F238E27FC236}">
                <a16:creationId xmlns:a16="http://schemas.microsoft.com/office/drawing/2014/main" id="{85742A68-C6CE-4C26-07E4-E8FD0C761087}"/>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449084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247A2-6D47-C151-1687-822C1D1021B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02542B8-CE0B-28F6-A8CA-CEF5810CD977}"/>
              </a:ext>
              <a:ext uri="{C183D7F6-B498-43B3-948B-1728B52AA6E4}">
                <adec:decorative xmlns:adec="http://schemas.microsoft.com/office/drawing/2017/decorative" val="1"/>
              </a:ext>
            </a:extLst>
          </p:cNvPr>
          <p:cNvSpPr/>
          <p:nvPr/>
        </p:nvSpPr>
        <p:spPr>
          <a:xfrm>
            <a:off x="0" y="2202"/>
            <a:ext cx="3171490" cy="6512023"/>
          </a:xfrm>
          <a:prstGeom prst="rect">
            <a:avLst/>
          </a:prstGeom>
          <a:solidFill>
            <a:srgbClr val="072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graphicFrame>
        <p:nvGraphicFramePr>
          <p:cNvPr id="6" name="Object 5" hidden="1">
            <a:extLst>
              <a:ext uri="{FF2B5EF4-FFF2-40B4-BE49-F238E27FC236}">
                <a16:creationId xmlns:a16="http://schemas.microsoft.com/office/drawing/2014/main" id="{391F44AE-5E30-8151-CEC3-FFEDC965AC8A}"/>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391F44AE-5E30-8151-CEC3-FFEDC965AC8A}"/>
                          </a:ext>
                          <a:ext uri="{C183D7F6-B498-43B3-948B-1728B52AA6E4}">
                            <adec:decorative xmlns:adec="http://schemas.microsoft.com/office/drawing/2017/decorative" val="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C9518807-8866-E987-850C-DE1F634D35C7}"/>
              </a:ext>
              <a:ext uri="{C183D7F6-B498-43B3-948B-1728B52AA6E4}">
                <adec:decorative xmlns:adec="http://schemas.microsoft.com/office/drawing/2017/decorative" val="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8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hronicle Display Black" pitchFamily="50" charset="0"/>
              <a:ea typeface="+mn-ea"/>
              <a:cs typeface="+mn-cs"/>
              <a:sym typeface="Chronicle Display Black" pitchFamily="50" charset="0"/>
            </a:endParaRPr>
          </a:p>
        </p:txBody>
      </p:sp>
      <p:sp>
        <p:nvSpPr>
          <p:cNvPr id="2" name="Title 1">
            <a:extLst>
              <a:ext uri="{FF2B5EF4-FFF2-40B4-BE49-F238E27FC236}">
                <a16:creationId xmlns:a16="http://schemas.microsoft.com/office/drawing/2014/main" id="{842E25FA-D83D-D5FD-9C6F-FA567DB12751}"/>
              </a:ext>
            </a:extLst>
          </p:cNvPr>
          <p:cNvSpPr>
            <a:spLocks noGrp="1"/>
          </p:cNvSpPr>
          <p:nvPr>
            <p:ph type="title" idx="4294967295"/>
          </p:nvPr>
        </p:nvSpPr>
        <p:spPr>
          <a:xfrm>
            <a:off x="199408" y="3057177"/>
            <a:ext cx="3171490" cy="2420937"/>
          </a:xfrm>
        </p:spPr>
        <p:txBody>
          <a:bodyPr anchor="t">
            <a:normAutofit/>
          </a:bodyPr>
          <a:lstStyle/>
          <a:p>
            <a:pPr>
              <a:lnSpc>
                <a:spcPct val="100000"/>
              </a:lnSpc>
            </a:pPr>
            <a:r>
              <a:rPr lang="en-US" sz="2500" noProof="0" dirty="0"/>
              <a:t>Executive Order 14222 </a:t>
            </a:r>
            <a:br>
              <a:rPr lang="en-US" sz="3600" noProof="0" dirty="0"/>
            </a:br>
            <a:r>
              <a:rPr lang="en-US" sz="2000" b="0" u="sng" noProof="0" dirty="0">
                <a:hlinkClick r:id="rId7">
                  <a:extLst>
                    <a:ext uri="{A12FA001-AC4F-418D-AE19-62706E023703}">
                      <ahyp:hlinkClr xmlns:ahyp="http://schemas.microsoft.com/office/drawing/2018/hyperlinkcolor" val="tx"/>
                    </a:ext>
                  </a:extLst>
                </a:hlinkClick>
              </a:rPr>
              <a:t>Implementing the President's “Department of Government Efficiency” Cost Efficiency Initiative</a:t>
            </a:r>
            <a:r>
              <a:rPr lang="en-US" sz="2000" b="0" noProof="0" dirty="0"/>
              <a:t> </a:t>
            </a:r>
          </a:p>
        </p:txBody>
      </p:sp>
      <p:pic>
        <p:nvPicPr>
          <p:cNvPr id="47" name="Picture 6">
            <a:extLst>
              <a:ext uri="{FF2B5EF4-FFF2-40B4-BE49-F238E27FC236}">
                <a16:creationId xmlns:a16="http://schemas.microsoft.com/office/drawing/2014/main" id="{234A7E4B-8BAF-AC8D-111F-C76CDBD3EB44}"/>
              </a:ext>
              <a:ext uri="{C183D7F6-B498-43B3-948B-1728B52AA6E4}">
                <adec:decorative xmlns:adec="http://schemas.microsoft.com/office/drawing/2017/decorative" val="1"/>
              </a:ext>
            </a:extLst>
          </p:cNvPr>
          <p:cNvPicPr>
            <a:picLocks noChangeAspect="1" noChangeArrowheads="1"/>
          </p:cNvPicPr>
          <p:nvPr/>
        </p:nvPicPr>
        <p:blipFill>
          <a:blip r:embed="rId8" cstate="email">
            <a:clrChange>
              <a:clrFrom>
                <a:srgbClr val="0E122B"/>
              </a:clrFrom>
              <a:clrTo>
                <a:srgbClr val="0E122B">
                  <a:alpha val="0"/>
                </a:srgbClr>
              </a:clrTo>
            </a:clrChange>
            <a:extLst>
              <a:ext uri="{28A0092B-C50C-407E-A947-70E740481C1C}">
                <a14:useLocalDpi xmlns:a14="http://schemas.microsoft.com/office/drawing/2010/main"/>
              </a:ext>
            </a:extLst>
          </a:blip>
          <a:srcRect/>
          <a:stretch>
            <a:fillRect/>
          </a:stretch>
        </p:blipFill>
        <p:spPr bwMode="auto">
          <a:xfrm>
            <a:off x="119697" y="1106082"/>
            <a:ext cx="2849768" cy="16029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339B876-92D4-C6FA-F359-878CF04CB8DB}"/>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952" y="41280"/>
            <a:ext cx="608319" cy="60831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C2D9FD7C-91B1-C6CC-316E-989268F0AB41}"/>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3134" y="25777"/>
            <a:ext cx="727443" cy="623344"/>
          </a:xfrm>
          <a:prstGeom prst="rect">
            <a:avLst/>
          </a:prstGeom>
        </p:spPr>
      </p:pic>
      <p:sp>
        <p:nvSpPr>
          <p:cNvPr id="55" name="Rectangle 54">
            <a:extLst>
              <a:ext uri="{FF2B5EF4-FFF2-40B4-BE49-F238E27FC236}">
                <a16:creationId xmlns:a16="http://schemas.microsoft.com/office/drawing/2014/main" id="{6AA8978B-1F6D-02EB-EA63-641790DC2AC3}"/>
              </a:ext>
              <a:ext uri="{C183D7F6-B498-43B3-948B-1728B52AA6E4}">
                <adec:decorative xmlns:adec="http://schemas.microsoft.com/office/drawing/2017/decorative" val="1"/>
              </a:ext>
            </a:extLst>
          </p:cNvPr>
          <p:cNvSpPr/>
          <p:nvPr/>
        </p:nvSpPr>
        <p:spPr bwMode="gray">
          <a:xfrm>
            <a:off x="0" y="6514226"/>
            <a:ext cx="12192000" cy="355136"/>
          </a:xfrm>
          <a:prstGeom prst="rect">
            <a:avLst/>
          </a:prstGeom>
          <a:solidFill>
            <a:srgbClr val="072133"/>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srgbClr val="FFFFFF"/>
              </a:solidFill>
              <a:effectLst/>
              <a:uLnTx/>
              <a:uFillTx/>
              <a:latin typeface="Aptos"/>
              <a:ea typeface="+mn-ea"/>
              <a:cs typeface="+mn-cs"/>
            </a:endParaRPr>
          </a:p>
        </p:txBody>
      </p:sp>
      <p:sp>
        <p:nvSpPr>
          <p:cNvPr id="61" name="Slide Number Placeholder 5">
            <a:extLst>
              <a:ext uri="{FF2B5EF4-FFF2-40B4-BE49-F238E27FC236}">
                <a16:creationId xmlns:a16="http://schemas.microsoft.com/office/drawing/2014/main" id="{68D8D014-0687-5557-1433-E938EDF0B0AA}"/>
              </a:ext>
              <a:ext uri="{C183D7F6-B498-43B3-948B-1728B52AA6E4}">
                <adec:decorative xmlns:adec="http://schemas.microsoft.com/office/drawing/2017/decorative" val="1"/>
              </a:ext>
            </a:extLst>
          </p:cNvPr>
          <p:cNvSpPr txBox="1">
            <a:spLocks/>
          </p:cNvSpPr>
          <p:nvPr/>
        </p:nvSpPr>
        <p:spPr>
          <a:xfrm>
            <a:off x="11149149" y="6514226"/>
            <a:ext cx="1042851" cy="35513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pic>
        <p:nvPicPr>
          <p:cNvPr id="14" name="Graphic 13">
            <a:extLst>
              <a:ext uri="{FF2B5EF4-FFF2-40B4-BE49-F238E27FC236}">
                <a16:creationId xmlns:a16="http://schemas.microsoft.com/office/drawing/2014/main" id="{5F3F1F2A-6098-8014-84ED-E7054A6D5A78}"/>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32680" y="1697102"/>
            <a:ext cx="1364901" cy="1364901"/>
          </a:xfrm>
          <a:prstGeom prst="rect">
            <a:avLst/>
          </a:prstGeom>
        </p:spPr>
      </p:pic>
      <p:sp>
        <p:nvSpPr>
          <p:cNvPr id="15" name="TextBox 14">
            <a:extLst>
              <a:ext uri="{FF2B5EF4-FFF2-40B4-BE49-F238E27FC236}">
                <a16:creationId xmlns:a16="http://schemas.microsoft.com/office/drawing/2014/main" id="{CBD01FD1-5626-B67D-B5A4-3BA3AF5DC45A}"/>
              </a:ext>
            </a:extLst>
          </p:cNvPr>
          <p:cNvSpPr txBox="1"/>
          <p:nvPr/>
        </p:nvSpPr>
        <p:spPr>
          <a:xfrm>
            <a:off x="4381083" y="3055938"/>
            <a:ext cx="29743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AF0F8">
                    <a:lumMod val="50000"/>
                  </a:srgbClr>
                </a:solidFill>
                <a:effectLst/>
                <a:uLnTx/>
                <a:uFillTx/>
                <a:latin typeface="Aptos"/>
                <a:ea typeface="+mn-ea"/>
                <a:cs typeface="+mn-cs"/>
              </a:rPr>
              <a:t>Impact to HHS</a:t>
            </a:r>
          </a:p>
        </p:txBody>
      </p:sp>
      <p:sp>
        <p:nvSpPr>
          <p:cNvPr id="16" name="TextBox 15">
            <a:extLst>
              <a:ext uri="{FF2B5EF4-FFF2-40B4-BE49-F238E27FC236}">
                <a16:creationId xmlns:a16="http://schemas.microsoft.com/office/drawing/2014/main" id="{568433D8-CD0C-A0BA-DA56-8F806749A8AE}"/>
              </a:ext>
            </a:extLst>
          </p:cNvPr>
          <p:cNvSpPr txBox="1"/>
          <p:nvPr/>
        </p:nvSpPr>
        <p:spPr>
          <a:xfrm>
            <a:off x="4381083" y="3565165"/>
            <a:ext cx="297431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Directs Divisions to assess all contracts and report determinations, targeting $13.6B (or ~33%) in annual savings. </a:t>
            </a:r>
          </a:p>
        </p:txBody>
      </p:sp>
      <p:pic>
        <p:nvPicPr>
          <p:cNvPr id="17" name="Graphic 16">
            <a:extLst>
              <a:ext uri="{FF2B5EF4-FFF2-40B4-BE49-F238E27FC236}">
                <a16:creationId xmlns:a16="http://schemas.microsoft.com/office/drawing/2014/main" id="{43A23360-7022-D804-2A2C-DCFF0447EFA8}"/>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700639" y="1697102"/>
            <a:ext cx="1364901" cy="1364901"/>
          </a:xfrm>
          <a:prstGeom prst="rect">
            <a:avLst/>
          </a:prstGeom>
        </p:spPr>
      </p:pic>
      <p:sp>
        <p:nvSpPr>
          <p:cNvPr id="18" name="TextBox 17">
            <a:extLst>
              <a:ext uri="{FF2B5EF4-FFF2-40B4-BE49-F238E27FC236}">
                <a16:creationId xmlns:a16="http://schemas.microsoft.com/office/drawing/2014/main" id="{83E9FBE6-F80E-E03D-F3BC-CC18F4C5903D}"/>
              </a:ext>
            </a:extLst>
          </p:cNvPr>
          <p:cNvSpPr txBox="1"/>
          <p:nvPr/>
        </p:nvSpPr>
        <p:spPr>
          <a:xfrm>
            <a:off x="7849042" y="3055938"/>
            <a:ext cx="29743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A81C4">
                    <a:lumMod val="40000"/>
                    <a:lumOff val="60000"/>
                  </a:srgbClr>
                </a:solidFill>
                <a:effectLst/>
                <a:uLnTx/>
                <a:uFillTx/>
                <a:latin typeface="Aptos"/>
                <a:ea typeface="+mn-ea"/>
                <a:cs typeface="+mn-cs"/>
              </a:rPr>
              <a:t>HHS’s Actions</a:t>
            </a:r>
          </a:p>
        </p:txBody>
      </p:sp>
      <p:sp>
        <p:nvSpPr>
          <p:cNvPr id="19" name="TextBox 18">
            <a:extLst>
              <a:ext uri="{FF2B5EF4-FFF2-40B4-BE49-F238E27FC236}">
                <a16:creationId xmlns:a16="http://schemas.microsoft.com/office/drawing/2014/main" id="{409355F6-4512-5D18-DC88-98828ABADCBA}"/>
              </a:ext>
            </a:extLst>
          </p:cNvPr>
          <p:cNvSpPr txBox="1"/>
          <p:nvPr/>
        </p:nvSpPr>
        <p:spPr>
          <a:xfrm>
            <a:off x="7849041" y="3565165"/>
            <a:ext cx="4143551"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Review over 21,000 contracts as part of the HHS Cost Efficiency Initiative, resulting in $16.3B in annual savings (target was $13.6B).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5,582 contract terminations reported in FY25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Monitor and report (in alignment with Radical Transparency) all terminations in FPDS-NG to ensure the progress of HCEI initiative.</a:t>
            </a:r>
          </a:p>
        </p:txBody>
      </p:sp>
      <p:sp>
        <p:nvSpPr>
          <p:cNvPr id="20" name="Arrow: Down 19">
            <a:extLst>
              <a:ext uri="{FF2B5EF4-FFF2-40B4-BE49-F238E27FC236}">
                <a16:creationId xmlns:a16="http://schemas.microsoft.com/office/drawing/2014/main" id="{85F79444-5ED3-AF36-C182-1609253DF20D}"/>
              </a:ext>
              <a:ext uri="{C183D7F6-B498-43B3-948B-1728B52AA6E4}">
                <adec:decorative xmlns:adec="http://schemas.microsoft.com/office/drawing/2017/decorative" val="1"/>
              </a:ext>
            </a:extLst>
          </p:cNvPr>
          <p:cNvSpPr/>
          <p:nvPr/>
        </p:nvSpPr>
        <p:spPr>
          <a:xfrm rot="16200000">
            <a:off x="3981800" y="2968321"/>
            <a:ext cx="241161" cy="68019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21" name="Arrow: Down 20">
            <a:extLst>
              <a:ext uri="{FF2B5EF4-FFF2-40B4-BE49-F238E27FC236}">
                <a16:creationId xmlns:a16="http://schemas.microsoft.com/office/drawing/2014/main" id="{148A9388-E1B7-95A6-6BED-4035DADC1EF0}"/>
              </a:ext>
              <a:ext uri="{C183D7F6-B498-43B3-948B-1728B52AA6E4}">
                <adec:decorative xmlns:adec="http://schemas.microsoft.com/office/drawing/2017/decorative" val="1"/>
              </a:ext>
            </a:extLst>
          </p:cNvPr>
          <p:cNvSpPr/>
          <p:nvPr/>
        </p:nvSpPr>
        <p:spPr>
          <a:xfrm rot="16200000">
            <a:off x="7574913" y="2968321"/>
            <a:ext cx="241161" cy="68019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3" name="Footer Placeholder 3">
            <a:extLst>
              <a:ext uri="{FF2B5EF4-FFF2-40B4-BE49-F238E27FC236}">
                <a16:creationId xmlns:a16="http://schemas.microsoft.com/office/drawing/2014/main" id="{5976E50A-0D0B-CFD8-30E6-EAA12AEA4580}"/>
              </a:ext>
              <a:ext uri="{C183D7F6-B498-43B3-948B-1728B52AA6E4}">
                <adec:decorative xmlns:adec="http://schemas.microsoft.com/office/drawing/2017/decorative" val="1"/>
              </a:ext>
            </a:extLst>
          </p:cNvPr>
          <p:cNvSpPr txBox="1">
            <a:spLocks/>
          </p:cNvSpPr>
          <p:nvPr/>
        </p:nvSpPr>
        <p:spPr>
          <a:xfrm>
            <a:off x="4038600" y="6512746"/>
            <a:ext cx="4114800" cy="35661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a:ea typeface="+mn-ea"/>
                <a:cs typeface="+mn-cs"/>
              </a:rPr>
              <a:t>HHS Office of Acquisitions</a:t>
            </a:r>
          </a:p>
        </p:txBody>
      </p:sp>
      <p:sp>
        <p:nvSpPr>
          <p:cNvPr id="4" name="Slide Number Placeholder 3">
            <a:extLst>
              <a:ext uri="{FF2B5EF4-FFF2-40B4-BE49-F238E27FC236}">
                <a16:creationId xmlns:a16="http://schemas.microsoft.com/office/drawing/2014/main" id="{AF354814-90AF-8489-4EA5-44A27B6D84BF}"/>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3426803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CA4FB-0D49-AB5A-3B7C-BD2937F1863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269B813-2FA4-0FE9-2E4F-204CA723F33B}"/>
              </a:ext>
              <a:ext uri="{C183D7F6-B498-43B3-948B-1728B52AA6E4}">
                <adec:decorative xmlns:adec="http://schemas.microsoft.com/office/drawing/2017/decorative" val="1"/>
              </a:ext>
            </a:extLst>
          </p:cNvPr>
          <p:cNvSpPr/>
          <p:nvPr/>
        </p:nvSpPr>
        <p:spPr>
          <a:xfrm>
            <a:off x="0" y="2202"/>
            <a:ext cx="3171490" cy="6512023"/>
          </a:xfrm>
          <a:prstGeom prst="rect">
            <a:avLst/>
          </a:prstGeom>
          <a:solidFill>
            <a:srgbClr val="072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graphicFrame>
        <p:nvGraphicFramePr>
          <p:cNvPr id="6" name="Object 5" hidden="1">
            <a:extLst>
              <a:ext uri="{FF2B5EF4-FFF2-40B4-BE49-F238E27FC236}">
                <a16:creationId xmlns:a16="http://schemas.microsoft.com/office/drawing/2014/main" id="{3E1A7391-B69E-92AC-28D5-69E78405A25B}"/>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3E1A7391-B69E-92AC-28D5-69E78405A25B}"/>
                          </a:ext>
                          <a:ext uri="{C183D7F6-B498-43B3-948B-1728B52AA6E4}">
                            <adec:decorative xmlns:adec="http://schemas.microsoft.com/office/drawing/2017/decorative" val="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CD416DC-8103-5556-470F-591DFA1CA7E7}"/>
              </a:ext>
              <a:ext uri="{C183D7F6-B498-43B3-948B-1728B52AA6E4}">
                <adec:decorative xmlns:adec="http://schemas.microsoft.com/office/drawing/2017/decorative" val="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8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hronicle Display Black" pitchFamily="50" charset="0"/>
              <a:ea typeface="+mn-ea"/>
              <a:cs typeface="+mn-cs"/>
              <a:sym typeface="Chronicle Display Black" pitchFamily="50" charset="0"/>
            </a:endParaRPr>
          </a:p>
        </p:txBody>
      </p:sp>
      <p:sp>
        <p:nvSpPr>
          <p:cNvPr id="2" name="Title 1">
            <a:extLst>
              <a:ext uri="{FF2B5EF4-FFF2-40B4-BE49-F238E27FC236}">
                <a16:creationId xmlns:a16="http://schemas.microsoft.com/office/drawing/2014/main" id="{254D05C4-E557-CD13-6F03-AA3B8779E24E}"/>
              </a:ext>
            </a:extLst>
          </p:cNvPr>
          <p:cNvSpPr>
            <a:spLocks noGrp="1"/>
          </p:cNvSpPr>
          <p:nvPr>
            <p:ph type="title" idx="4294967295"/>
          </p:nvPr>
        </p:nvSpPr>
        <p:spPr>
          <a:xfrm>
            <a:off x="199408" y="3055938"/>
            <a:ext cx="3562874" cy="2420937"/>
          </a:xfrm>
        </p:spPr>
        <p:txBody>
          <a:bodyPr anchor="t">
            <a:normAutofit/>
          </a:bodyPr>
          <a:lstStyle/>
          <a:p>
            <a:pPr>
              <a:lnSpc>
                <a:spcPct val="100000"/>
              </a:lnSpc>
            </a:pPr>
            <a:r>
              <a:rPr lang="en-US" sz="2500" noProof="0" dirty="0"/>
              <a:t>Executive Order 14240</a:t>
            </a:r>
            <a:br>
              <a:rPr lang="en-US" sz="3600" noProof="0" dirty="0"/>
            </a:br>
            <a:r>
              <a:rPr lang="en-US" sz="2000" b="0" noProof="0" dirty="0">
                <a:hlinkClick r:id="rId7">
                  <a:extLst>
                    <a:ext uri="{A12FA001-AC4F-418D-AE19-62706E023703}">
                      <ahyp:hlinkClr xmlns:ahyp="http://schemas.microsoft.com/office/drawing/2018/hyperlinkcolor" val="tx"/>
                    </a:ext>
                  </a:extLst>
                </a:hlinkClick>
              </a:rPr>
              <a:t>Eliminating Waste and Saving Taxpayer Dollars by Consolidating Procurement</a:t>
            </a:r>
            <a:endParaRPr lang="en-US" sz="2000" b="0" noProof="0" dirty="0"/>
          </a:p>
        </p:txBody>
      </p:sp>
      <p:pic>
        <p:nvPicPr>
          <p:cNvPr id="47" name="Picture 6">
            <a:extLst>
              <a:ext uri="{FF2B5EF4-FFF2-40B4-BE49-F238E27FC236}">
                <a16:creationId xmlns:a16="http://schemas.microsoft.com/office/drawing/2014/main" id="{45E18EE2-810C-F009-4CC7-FE04ECC2D4E8}"/>
              </a:ext>
              <a:ext uri="{C183D7F6-B498-43B3-948B-1728B52AA6E4}">
                <adec:decorative xmlns:adec="http://schemas.microsoft.com/office/drawing/2017/decorative" val="1"/>
              </a:ext>
            </a:extLst>
          </p:cNvPr>
          <p:cNvPicPr>
            <a:picLocks noChangeAspect="1" noChangeArrowheads="1"/>
          </p:cNvPicPr>
          <p:nvPr/>
        </p:nvPicPr>
        <p:blipFill>
          <a:blip r:embed="rId8" cstate="email">
            <a:clrChange>
              <a:clrFrom>
                <a:srgbClr val="0E122B"/>
              </a:clrFrom>
              <a:clrTo>
                <a:srgbClr val="0E122B">
                  <a:alpha val="0"/>
                </a:srgbClr>
              </a:clrTo>
            </a:clrChange>
            <a:extLst>
              <a:ext uri="{28A0092B-C50C-407E-A947-70E740481C1C}">
                <a14:useLocalDpi xmlns:a14="http://schemas.microsoft.com/office/drawing/2010/main"/>
              </a:ext>
            </a:extLst>
          </a:blip>
          <a:srcRect/>
          <a:stretch>
            <a:fillRect/>
          </a:stretch>
        </p:blipFill>
        <p:spPr bwMode="auto">
          <a:xfrm>
            <a:off x="119697" y="1106082"/>
            <a:ext cx="2849768" cy="16029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BC40854-9844-F4A4-5327-7610C7C04677}"/>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952" y="41280"/>
            <a:ext cx="608319" cy="60831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B8D9C869-033F-8EC5-C856-C1F90080EA34}"/>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3134" y="25777"/>
            <a:ext cx="727443" cy="623344"/>
          </a:xfrm>
          <a:prstGeom prst="rect">
            <a:avLst/>
          </a:prstGeom>
        </p:spPr>
      </p:pic>
      <p:sp>
        <p:nvSpPr>
          <p:cNvPr id="55" name="Rectangle 54">
            <a:extLst>
              <a:ext uri="{FF2B5EF4-FFF2-40B4-BE49-F238E27FC236}">
                <a16:creationId xmlns:a16="http://schemas.microsoft.com/office/drawing/2014/main" id="{BBEB3216-46BE-2109-ECFA-4E12A6EFA686}"/>
              </a:ext>
              <a:ext uri="{C183D7F6-B498-43B3-948B-1728B52AA6E4}">
                <adec:decorative xmlns:adec="http://schemas.microsoft.com/office/drawing/2017/decorative" val="1"/>
              </a:ext>
            </a:extLst>
          </p:cNvPr>
          <p:cNvSpPr/>
          <p:nvPr/>
        </p:nvSpPr>
        <p:spPr bwMode="gray">
          <a:xfrm>
            <a:off x="0" y="6514226"/>
            <a:ext cx="12192000" cy="355136"/>
          </a:xfrm>
          <a:prstGeom prst="rect">
            <a:avLst/>
          </a:prstGeom>
          <a:solidFill>
            <a:srgbClr val="072133"/>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srgbClr val="FFFFFF"/>
              </a:solidFill>
              <a:effectLst/>
              <a:uLnTx/>
              <a:uFillTx/>
              <a:latin typeface="Aptos"/>
              <a:ea typeface="+mn-ea"/>
              <a:cs typeface="+mn-cs"/>
            </a:endParaRPr>
          </a:p>
        </p:txBody>
      </p:sp>
      <p:sp>
        <p:nvSpPr>
          <p:cNvPr id="61" name="Slide Number Placeholder 5">
            <a:extLst>
              <a:ext uri="{FF2B5EF4-FFF2-40B4-BE49-F238E27FC236}">
                <a16:creationId xmlns:a16="http://schemas.microsoft.com/office/drawing/2014/main" id="{5E946AF6-1C6C-3535-B9F2-F8D757550EE5}"/>
              </a:ext>
              <a:ext uri="{C183D7F6-B498-43B3-948B-1728B52AA6E4}">
                <adec:decorative xmlns:adec="http://schemas.microsoft.com/office/drawing/2017/decorative" val="1"/>
              </a:ext>
            </a:extLst>
          </p:cNvPr>
          <p:cNvSpPr txBox="1">
            <a:spLocks/>
          </p:cNvSpPr>
          <p:nvPr/>
        </p:nvSpPr>
        <p:spPr>
          <a:xfrm>
            <a:off x="11149149" y="6514226"/>
            <a:ext cx="1042851" cy="35513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pic>
        <p:nvPicPr>
          <p:cNvPr id="14" name="Graphic 13">
            <a:extLst>
              <a:ext uri="{FF2B5EF4-FFF2-40B4-BE49-F238E27FC236}">
                <a16:creationId xmlns:a16="http://schemas.microsoft.com/office/drawing/2014/main" id="{79AFFA92-7146-A41E-C410-C61B1D2C37D2}"/>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32680" y="1697102"/>
            <a:ext cx="1364901" cy="1364901"/>
          </a:xfrm>
          <a:prstGeom prst="rect">
            <a:avLst/>
          </a:prstGeom>
        </p:spPr>
      </p:pic>
      <p:sp>
        <p:nvSpPr>
          <p:cNvPr id="15" name="TextBox 14">
            <a:extLst>
              <a:ext uri="{FF2B5EF4-FFF2-40B4-BE49-F238E27FC236}">
                <a16:creationId xmlns:a16="http://schemas.microsoft.com/office/drawing/2014/main" id="{D489B21A-779F-FFC8-C8D4-D23CF4F57DA6}"/>
              </a:ext>
            </a:extLst>
          </p:cNvPr>
          <p:cNvSpPr txBox="1"/>
          <p:nvPr/>
        </p:nvSpPr>
        <p:spPr>
          <a:xfrm>
            <a:off x="4381083" y="3055938"/>
            <a:ext cx="29743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AF0F8">
                    <a:lumMod val="50000"/>
                  </a:srgbClr>
                </a:solidFill>
                <a:effectLst/>
                <a:uLnTx/>
                <a:uFillTx/>
                <a:latin typeface="Aptos"/>
                <a:ea typeface="+mn-ea"/>
                <a:cs typeface="+mn-cs"/>
              </a:rPr>
              <a:t>Impact to HHS</a:t>
            </a:r>
          </a:p>
        </p:txBody>
      </p:sp>
      <p:sp>
        <p:nvSpPr>
          <p:cNvPr id="16" name="TextBox 15">
            <a:extLst>
              <a:ext uri="{FF2B5EF4-FFF2-40B4-BE49-F238E27FC236}">
                <a16:creationId xmlns:a16="http://schemas.microsoft.com/office/drawing/2014/main" id="{38757092-C308-0655-2F73-8842140E85C6}"/>
              </a:ext>
            </a:extLst>
          </p:cNvPr>
          <p:cNvSpPr txBox="1"/>
          <p:nvPr/>
        </p:nvSpPr>
        <p:spPr>
          <a:xfrm>
            <a:off x="4381083" y="3565165"/>
            <a:ext cx="29743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Mandates the consolidation of procurement for common goods and services</a:t>
            </a:r>
          </a:p>
        </p:txBody>
      </p:sp>
      <p:pic>
        <p:nvPicPr>
          <p:cNvPr id="17" name="Graphic 16">
            <a:extLst>
              <a:ext uri="{FF2B5EF4-FFF2-40B4-BE49-F238E27FC236}">
                <a16:creationId xmlns:a16="http://schemas.microsoft.com/office/drawing/2014/main" id="{4D3EEFB7-9C1E-607E-2E45-F368CAE62C07}"/>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700639" y="1697102"/>
            <a:ext cx="1364901" cy="1364901"/>
          </a:xfrm>
          <a:prstGeom prst="rect">
            <a:avLst/>
          </a:prstGeom>
        </p:spPr>
      </p:pic>
      <p:sp>
        <p:nvSpPr>
          <p:cNvPr id="18" name="TextBox 17">
            <a:extLst>
              <a:ext uri="{FF2B5EF4-FFF2-40B4-BE49-F238E27FC236}">
                <a16:creationId xmlns:a16="http://schemas.microsoft.com/office/drawing/2014/main" id="{69C3D66C-C50D-CDD3-8F7A-A568D417F3F7}"/>
              </a:ext>
            </a:extLst>
          </p:cNvPr>
          <p:cNvSpPr txBox="1"/>
          <p:nvPr/>
        </p:nvSpPr>
        <p:spPr>
          <a:xfrm>
            <a:off x="7849042" y="3055938"/>
            <a:ext cx="29743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A81C4">
                    <a:lumMod val="40000"/>
                    <a:lumOff val="60000"/>
                  </a:srgbClr>
                </a:solidFill>
                <a:effectLst/>
                <a:uLnTx/>
                <a:uFillTx/>
                <a:latin typeface="Aptos"/>
                <a:ea typeface="+mn-ea"/>
                <a:cs typeface="+mn-cs"/>
              </a:rPr>
              <a:t>HHS’s Actions</a:t>
            </a:r>
          </a:p>
        </p:txBody>
      </p:sp>
      <p:sp>
        <p:nvSpPr>
          <p:cNvPr id="19" name="TextBox 18">
            <a:extLst>
              <a:ext uri="{FF2B5EF4-FFF2-40B4-BE49-F238E27FC236}">
                <a16:creationId xmlns:a16="http://schemas.microsoft.com/office/drawing/2014/main" id="{3F73FFB6-79B6-D0FF-FC2D-F05E93868AA2}"/>
              </a:ext>
            </a:extLst>
          </p:cNvPr>
          <p:cNvSpPr txBox="1"/>
          <p:nvPr/>
        </p:nvSpPr>
        <p:spPr>
          <a:xfrm>
            <a:off x="7849041" y="3565165"/>
            <a:ext cx="4143551"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Submit agency-wide procurement consolidation proposal to GSA, identifying over 3,600 contracts (~$12.3T in total value) for potential transfer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Recommends retirement of HHS NIH Information Technology Acquisition and Assessment Center (NITAAC) program.</a:t>
            </a:r>
          </a:p>
        </p:txBody>
      </p:sp>
      <p:sp>
        <p:nvSpPr>
          <p:cNvPr id="20" name="Arrow: Down 19">
            <a:extLst>
              <a:ext uri="{FF2B5EF4-FFF2-40B4-BE49-F238E27FC236}">
                <a16:creationId xmlns:a16="http://schemas.microsoft.com/office/drawing/2014/main" id="{AFE1609C-A9F8-C836-D0CF-B64D09AF3750}"/>
              </a:ext>
              <a:ext uri="{C183D7F6-B498-43B3-948B-1728B52AA6E4}">
                <adec:decorative xmlns:adec="http://schemas.microsoft.com/office/drawing/2017/decorative" val="1"/>
              </a:ext>
            </a:extLst>
          </p:cNvPr>
          <p:cNvSpPr/>
          <p:nvPr/>
        </p:nvSpPr>
        <p:spPr>
          <a:xfrm rot="16200000">
            <a:off x="3981800" y="2968321"/>
            <a:ext cx="241161" cy="68019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21" name="Arrow: Down 20">
            <a:extLst>
              <a:ext uri="{FF2B5EF4-FFF2-40B4-BE49-F238E27FC236}">
                <a16:creationId xmlns:a16="http://schemas.microsoft.com/office/drawing/2014/main" id="{FB065858-90CB-7175-E9DB-25BD4C8388BD}"/>
              </a:ext>
              <a:ext uri="{C183D7F6-B498-43B3-948B-1728B52AA6E4}">
                <adec:decorative xmlns:adec="http://schemas.microsoft.com/office/drawing/2017/decorative" val="1"/>
              </a:ext>
            </a:extLst>
          </p:cNvPr>
          <p:cNvSpPr/>
          <p:nvPr/>
        </p:nvSpPr>
        <p:spPr>
          <a:xfrm rot="16200000">
            <a:off x="7574913" y="2968321"/>
            <a:ext cx="241161" cy="68019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3" name="Footer Placeholder 3">
            <a:extLst>
              <a:ext uri="{FF2B5EF4-FFF2-40B4-BE49-F238E27FC236}">
                <a16:creationId xmlns:a16="http://schemas.microsoft.com/office/drawing/2014/main" id="{9899766A-523B-D745-14DC-D198D976F719}"/>
              </a:ext>
              <a:ext uri="{C183D7F6-B498-43B3-948B-1728B52AA6E4}">
                <adec:decorative xmlns:adec="http://schemas.microsoft.com/office/drawing/2017/decorative" val="1"/>
              </a:ext>
            </a:extLst>
          </p:cNvPr>
          <p:cNvSpPr txBox="1">
            <a:spLocks/>
          </p:cNvSpPr>
          <p:nvPr/>
        </p:nvSpPr>
        <p:spPr>
          <a:xfrm>
            <a:off x="4038600" y="6512746"/>
            <a:ext cx="4114800" cy="35661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a:ea typeface="+mn-ea"/>
                <a:cs typeface="+mn-cs"/>
              </a:rPr>
              <a:t>HHS Office of Acquisitions</a:t>
            </a:r>
          </a:p>
        </p:txBody>
      </p:sp>
      <p:sp>
        <p:nvSpPr>
          <p:cNvPr id="4" name="Slide Number Placeholder 3">
            <a:extLst>
              <a:ext uri="{FF2B5EF4-FFF2-40B4-BE49-F238E27FC236}">
                <a16:creationId xmlns:a16="http://schemas.microsoft.com/office/drawing/2014/main" id="{9A0802E2-0475-D852-32F1-7DBCAD3A048C}"/>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5645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8D8C1-7E49-B66D-3EA8-BA2F02A0A36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E2C985A-D24B-7C6A-B921-1DD099EB0F18}"/>
              </a:ext>
              <a:ext uri="{C183D7F6-B498-43B3-948B-1728B52AA6E4}">
                <adec:decorative xmlns:adec="http://schemas.microsoft.com/office/drawing/2017/decorative" val="1"/>
              </a:ext>
            </a:extLst>
          </p:cNvPr>
          <p:cNvSpPr/>
          <p:nvPr/>
        </p:nvSpPr>
        <p:spPr>
          <a:xfrm>
            <a:off x="0" y="2202"/>
            <a:ext cx="3171490" cy="6512023"/>
          </a:xfrm>
          <a:prstGeom prst="rect">
            <a:avLst/>
          </a:prstGeom>
          <a:solidFill>
            <a:srgbClr val="072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graphicFrame>
        <p:nvGraphicFramePr>
          <p:cNvPr id="6" name="Object 5" hidden="1">
            <a:extLst>
              <a:ext uri="{FF2B5EF4-FFF2-40B4-BE49-F238E27FC236}">
                <a16:creationId xmlns:a16="http://schemas.microsoft.com/office/drawing/2014/main" id="{126FF2CD-627B-27DD-F446-CC67B35C73C4}"/>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126FF2CD-627B-27DD-F446-CC67B35C73C4}"/>
                          </a:ext>
                          <a:ext uri="{C183D7F6-B498-43B3-948B-1728B52AA6E4}">
                            <adec:decorative xmlns:adec="http://schemas.microsoft.com/office/drawing/2017/decorative" val="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EE085C9-321F-2257-654B-34AD39A83EC5}"/>
              </a:ext>
              <a:ext uri="{C183D7F6-B498-43B3-948B-1728B52AA6E4}">
                <adec:decorative xmlns:adec="http://schemas.microsoft.com/office/drawing/2017/decorative" val="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8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hronicle Display Black" pitchFamily="50" charset="0"/>
              <a:ea typeface="+mn-ea"/>
              <a:cs typeface="+mn-cs"/>
              <a:sym typeface="Chronicle Display Black" pitchFamily="50" charset="0"/>
            </a:endParaRPr>
          </a:p>
        </p:txBody>
      </p:sp>
      <p:sp>
        <p:nvSpPr>
          <p:cNvPr id="2" name="Title 1">
            <a:extLst>
              <a:ext uri="{FF2B5EF4-FFF2-40B4-BE49-F238E27FC236}">
                <a16:creationId xmlns:a16="http://schemas.microsoft.com/office/drawing/2014/main" id="{3D7AF994-066C-112B-3FF0-683BA73FE396}"/>
              </a:ext>
            </a:extLst>
          </p:cNvPr>
          <p:cNvSpPr>
            <a:spLocks noGrp="1"/>
          </p:cNvSpPr>
          <p:nvPr>
            <p:ph type="title" idx="4294967295"/>
          </p:nvPr>
        </p:nvSpPr>
        <p:spPr>
          <a:xfrm>
            <a:off x="199408" y="3055938"/>
            <a:ext cx="3171490" cy="2420937"/>
          </a:xfrm>
        </p:spPr>
        <p:txBody>
          <a:bodyPr anchor="t">
            <a:normAutofit/>
          </a:bodyPr>
          <a:lstStyle/>
          <a:p>
            <a:pPr>
              <a:lnSpc>
                <a:spcPct val="100000"/>
              </a:lnSpc>
            </a:pPr>
            <a:r>
              <a:rPr lang="en-US" sz="2500" noProof="0" dirty="0"/>
              <a:t>Executive Order 14271 </a:t>
            </a:r>
            <a:br>
              <a:rPr lang="en-US" sz="3600" noProof="0" dirty="0"/>
            </a:br>
            <a:r>
              <a:rPr lang="en-US" sz="2000" b="0" u="sng" noProof="0" dirty="0">
                <a:hlinkClick r:id="rId7">
                  <a:extLst>
                    <a:ext uri="{A12FA001-AC4F-418D-AE19-62706E023703}">
                      <ahyp:hlinkClr xmlns:ahyp="http://schemas.microsoft.com/office/drawing/2018/hyperlinkcolor" val="tx"/>
                    </a:ext>
                  </a:extLst>
                </a:hlinkClick>
              </a:rPr>
              <a:t>Ensuring Commercial, Cost-Effective Solutions in Federal Contracts</a:t>
            </a:r>
            <a:endParaRPr lang="en-US" sz="2000" b="0" noProof="0" dirty="0"/>
          </a:p>
        </p:txBody>
      </p:sp>
      <p:pic>
        <p:nvPicPr>
          <p:cNvPr id="47" name="Picture 6">
            <a:extLst>
              <a:ext uri="{FF2B5EF4-FFF2-40B4-BE49-F238E27FC236}">
                <a16:creationId xmlns:a16="http://schemas.microsoft.com/office/drawing/2014/main" id="{1E75E318-26BA-BA8A-DE69-51A985A52D9D}"/>
              </a:ext>
              <a:ext uri="{C183D7F6-B498-43B3-948B-1728B52AA6E4}">
                <adec:decorative xmlns:adec="http://schemas.microsoft.com/office/drawing/2017/decorative" val="1"/>
              </a:ext>
            </a:extLst>
          </p:cNvPr>
          <p:cNvPicPr>
            <a:picLocks noChangeAspect="1" noChangeArrowheads="1"/>
          </p:cNvPicPr>
          <p:nvPr/>
        </p:nvPicPr>
        <p:blipFill>
          <a:blip r:embed="rId8" cstate="email">
            <a:clrChange>
              <a:clrFrom>
                <a:srgbClr val="0E122B"/>
              </a:clrFrom>
              <a:clrTo>
                <a:srgbClr val="0E122B">
                  <a:alpha val="0"/>
                </a:srgbClr>
              </a:clrTo>
            </a:clrChange>
            <a:extLst>
              <a:ext uri="{28A0092B-C50C-407E-A947-70E740481C1C}">
                <a14:useLocalDpi xmlns:a14="http://schemas.microsoft.com/office/drawing/2010/main"/>
              </a:ext>
            </a:extLst>
          </a:blip>
          <a:srcRect/>
          <a:stretch>
            <a:fillRect/>
          </a:stretch>
        </p:blipFill>
        <p:spPr bwMode="auto">
          <a:xfrm>
            <a:off x="119697" y="1106082"/>
            <a:ext cx="2849768" cy="16029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6EC1F07-42DF-02EC-912D-08291DB11572}"/>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952" y="41280"/>
            <a:ext cx="608319" cy="60831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9729FB32-FB30-6FD7-B750-0A0348BC3064}"/>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3134" y="25777"/>
            <a:ext cx="727443" cy="623344"/>
          </a:xfrm>
          <a:prstGeom prst="rect">
            <a:avLst/>
          </a:prstGeom>
        </p:spPr>
      </p:pic>
      <p:sp>
        <p:nvSpPr>
          <p:cNvPr id="55" name="Rectangle 54">
            <a:extLst>
              <a:ext uri="{FF2B5EF4-FFF2-40B4-BE49-F238E27FC236}">
                <a16:creationId xmlns:a16="http://schemas.microsoft.com/office/drawing/2014/main" id="{A034A866-5933-C533-0573-E801AB7204EC}"/>
              </a:ext>
              <a:ext uri="{C183D7F6-B498-43B3-948B-1728B52AA6E4}">
                <adec:decorative xmlns:adec="http://schemas.microsoft.com/office/drawing/2017/decorative" val="1"/>
              </a:ext>
            </a:extLst>
          </p:cNvPr>
          <p:cNvSpPr/>
          <p:nvPr/>
        </p:nvSpPr>
        <p:spPr bwMode="gray">
          <a:xfrm>
            <a:off x="0" y="6514226"/>
            <a:ext cx="12192000" cy="355136"/>
          </a:xfrm>
          <a:prstGeom prst="rect">
            <a:avLst/>
          </a:prstGeom>
          <a:solidFill>
            <a:srgbClr val="072133"/>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srgbClr val="FFFFFF"/>
              </a:solidFill>
              <a:effectLst/>
              <a:uLnTx/>
              <a:uFillTx/>
              <a:latin typeface="Aptos"/>
              <a:ea typeface="+mn-ea"/>
              <a:cs typeface="+mn-cs"/>
            </a:endParaRPr>
          </a:p>
        </p:txBody>
      </p:sp>
      <p:sp>
        <p:nvSpPr>
          <p:cNvPr id="61" name="Slide Number Placeholder 5">
            <a:extLst>
              <a:ext uri="{FF2B5EF4-FFF2-40B4-BE49-F238E27FC236}">
                <a16:creationId xmlns:a16="http://schemas.microsoft.com/office/drawing/2014/main" id="{BBB92350-0A11-18D7-5FA5-AF50C04078EC}"/>
              </a:ext>
              <a:ext uri="{C183D7F6-B498-43B3-948B-1728B52AA6E4}">
                <adec:decorative xmlns:adec="http://schemas.microsoft.com/office/drawing/2017/decorative" val="1"/>
              </a:ext>
            </a:extLst>
          </p:cNvPr>
          <p:cNvSpPr txBox="1">
            <a:spLocks/>
          </p:cNvSpPr>
          <p:nvPr/>
        </p:nvSpPr>
        <p:spPr>
          <a:xfrm>
            <a:off x="11149149" y="6514226"/>
            <a:ext cx="1042851" cy="35513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pic>
        <p:nvPicPr>
          <p:cNvPr id="14" name="Graphic 13">
            <a:extLst>
              <a:ext uri="{FF2B5EF4-FFF2-40B4-BE49-F238E27FC236}">
                <a16:creationId xmlns:a16="http://schemas.microsoft.com/office/drawing/2014/main" id="{96DF341A-B1A7-4F01-CE95-61F6DCE0A3B3}"/>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32680" y="1697102"/>
            <a:ext cx="1364901" cy="1364901"/>
          </a:xfrm>
          <a:prstGeom prst="rect">
            <a:avLst/>
          </a:prstGeom>
        </p:spPr>
      </p:pic>
      <p:sp>
        <p:nvSpPr>
          <p:cNvPr id="15" name="TextBox 14">
            <a:extLst>
              <a:ext uri="{FF2B5EF4-FFF2-40B4-BE49-F238E27FC236}">
                <a16:creationId xmlns:a16="http://schemas.microsoft.com/office/drawing/2014/main" id="{0B6F736E-7C02-88DD-2F6C-5C0D0F56374A}"/>
              </a:ext>
            </a:extLst>
          </p:cNvPr>
          <p:cNvSpPr txBox="1"/>
          <p:nvPr/>
        </p:nvSpPr>
        <p:spPr>
          <a:xfrm>
            <a:off x="4381083" y="3055938"/>
            <a:ext cx="29743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AF0F8">
                    <a:lumMod val="50000"/>
                  </a:srgbClr>
                </a:solidFill>
                <a:effectLst/>
                <a:uLnTx/>
                <a:uFillTx/>
                <a:latin typeface="Aptos"/>
                <a:ea typeface="+mn-ea"/>
                <a:cs typeface="+mn-cs"/>
              </a:rPr>
              <a:t>Impact to HHS</a:t>
            </a:r>
          </a:p>
        </p:txBody>
      </p:sp>
      <p:sp>
        <p:nvSpPr>
          <p:cNvPr id="16" name="TextBox 15">
            <a:extLst>
              <a:ext uri="{FF2B5EF4-FFF2-40B4-BE49-F238E27FC236}">
                <a16:creationId xmlns:a16="http://schemas.microsoft.com/office/drawing/2014/main" id="{75F58C49-4617-2E3A-4475-81A784BC883A}"/>
              </a:ext>
            </a:extLst>
          </p:cNvPr>
          <p:cNvSpPr txBox="1"/>
          <p:nvPr/>
        </p:nvSpPr>
        <p:spPr>
          <a:xfrm>
            <a:off x="4381083" y="3565165"/>
            <a:ext cx="297431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Requires HHS to prioritize commercial solutions over custom procurements, cutting costs and accelerating acquisition timelines</a:t>
            </a:r>
          </a:p>
        </p:txBody>
      </p:sp>
      <p:pic>
        <p:nvPicPr>
          <p:cNvPr id="17" name="Graphic 16">
            <a:extLst>
              <a:ext uri="{FF2B5EF4-FFF2-40B4-BE49-F238E27FC236}">
                <a16:creationId xmlns:a16="http://schemas.microsoft.com/office/drawing/2014/main" id="{B8287097-9D9B-F7F0-E823-AF165FD2F9D6}"/>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700639" y="1697102"/>
            <a:ext cx="1364901" cy="1364901"/>
          </a:xfrm>
          <a:prstGeom prst="rect">
            <a:avLst/>
          </a:prstGeom>
        </p:spPr>
      </p:pic>
      <p:sp>
        <p:nvSpPr>
          <p:cNvPr id="18" name="TextBox 17">
            <a:extLst>
              <a:ext uri="{FF2B5EF4-FFF2-40B4-BE49-F238E27FC236}">
                <a16:creationId xmlns:a16="http://schemas.microsoft.com/office/drawing/2014/main" id="{214C4451-D61F-A8E2-8FBB-80C0C552B35F}"/>
              </a:ext>
            </a:extLst>
          </p:cNvPr>
          <p:cNvSpPr txBox="1"/>
          <p:nvPr/>
        </p:nvSpPr>
        <p:spPr>
          <a:xfrm>
            <a:off x="7849042" y="3055938"/>
            <a:ext cx="29743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A81C4">
                    <a:lumMod val="40000"/>
                    <a:lumOff val="60000"/>
                  </a:srgbClr>
                </a:solidFill>
                <a:effectLst/>
                <a:uLnTx/>
                <a:uFillTx/>
                <a:latin typeface="Aptos"/>
                <a:ea typeface="+mn-ea"/>
                <a:cs typeface="+mn-cs"/>
              </a:rPr>
              <a:t>HHS’s Actions</a:t>
            </a:r>
          </a:p>
        </p:txBody>
      </p:sp>
      <p:sp>
        <p:nvSpPr>
          <p:cNvPr id="19" name="TextBox 18">
            <a:extLst>
              <a:ext uri="{FF2B5EF4-FFF2-40B4-BE49-F238E27FC236}">
                <a16:creationId xmlns:a16="http://schemas.microsoft.com/office/drawing/2014/main" id="{2FB0139E-71B8-CBA6-2DBB-F31625571CE4}"/>
              </a:ext>
            </a:extLst>
          </p:cNvPr>
          <p:cNvSpPr txBox="1"/>
          <p:nvPr/>
        </p:nvSpPr>
        <p:spPr>
          <a:xfrm>
            <a:off x="7849041" y="3565165"/>
            <a:ext cx="4143551" cy="20621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Review all open solicitations for non-commercial products/services and FASA compliance.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Report annually to OMB on compliance and implementation progress.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Encourage commercial solutions and require justification for non-commercial buys.</a:t>
            </a:r>
          </a:p>
        </p:txBody>
      </p:sp>
      <p:sp>
        <p:nvSpPr>
          <p:cNvPr id="20" name="Arrow: Down 19">
            <a:extLst>
              <a:ext uri="{FF2B5EF4-FFF2-40B4-BE49-F238E27FC236}">
                <a16:creationId xmlns:a16="http://schemas.microsoft.com/office/drawing/2014/main" id="{225A8E68-C6CC-724B-37F5-E9227F3DC01D}"/>
              </a:ext>
              <a:ext uri="{C183D7F6-B498-43B3-948B-1728B52AA6E4}">
                <adec:decorative xmlns:adec="http://schemas.microsoft.com/office/drawing/2017/decorative" val="1"/>
              </a:ext>
            </a:extLst>
          </p:cNvPr>
          <p:cNvSpPr/>
          <p:nvPr/>
        </p:nvSpPr>
        <p:spPr>
          <a:xfrm rot="16200000">
            <a:off x="3981800" y="2968321"/>
            <a:ext cx="241161" cy="68019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21" name="Arrow: Down 20">
            <a:extLst>
              <a:ext uri="{FF2B5EF4-FFF2-40B4-BE49-F238E27FC236}">
                <a16:creationId xmlns:a16="http://schemas.microsoft.com/office/drawing/2014/main" id="{2E3209BA-C473-A1DB-B029-9B8BCD2C68A1}"/>
              </a:ext>
              <a:ext uri="{C183D7F6-B498-43B3-948B-1728B52AA6E4}">
                <adec:decorative xmlns:adec="http://schemas.microsoft.com/office/drawing/2017/decorative" val="1"/>
              </a:ext>
            </a:extLst>
          </p:cNvPr>
          <p:cNvSpPr/>
          <p:nvPr/>
        </p:nvSpPr>
        <p:spPr>
          <a:xfrm rot="16200000">
            <a:off x="7574913" y="2968321"/>
            <a:ext cx="241161" cy="68019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3" name="Footer Placeholder 3">
            <a:extLst>
              <a:ext uri="{FF2B5EF4-FFF2-40B4-BE49-F238E27FC236}">
                <a16:creationId xmlns:a16="http://schemas.microsoft.com/office/drawing/2014/main" id="{999A0A56-9857-52DB-14AA-0B336923DEC0}"/>
              </a:ext>
              <a:ext uri="{C183D7F6-B498-43B3-948B-1728B52AA6E4}">
                <adec:decorative xmlns:adec="http://schemas.microsoft.com/office/drawing/2017/decorative" val="1"/>
              </a:ext>
            </a:extLst>
          </p:cNvPr>
          <p:cNvSpPr txBox="1">
            <a:spLocks/>
          </p:cNvSpPr>
          <p:nvPr/>
        </p:nvSpPr>
        <p:spPr>
          <a:xfrm>
            <a:off x="4038600" y="6512746"/>
            <a:ext cx="4114800" cy="35661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a:ea typeface="+mn-ea"/>
                <a:cs typeface="+mn-cs"/>
              </a:rPr>
              <a:t>HHS Office of Acquisitions</a:t>
            </a:r>
          </a:p>
        </p:txBody>
      </p:sp>
      <p:sp>
        <p:nvSpPr>
          <p:cNvPr id="4" name="Slide Number Placeholder 3">
            <a:extLst>
              <a:ext uri="{FF2B5EF4-FFF2-40B4-BE49-F238E27FC236}">
                <a16:creationId xmlns:a16="http://schemas.microsoft.com/office/drawing/2014/main" id="{02265CCD-981D-5E90-FEF0-727F608CF279}"/>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3927882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E1B9B-5863-1E20-23D8-014628E3062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3D9BC5C-101B-0263-D71C-B0C6C3CF07DE}"/>
              </a:ext>
              <a:ext uri="{C183D7F6-B498-43B3-948B-1728B52AA6E4}">
                <adec:decorative xmlns:adec="http://schemas.microsoft.com/office/drawing/2017/decorative" val="1"/>
              </a:ext>
            </a:extLst>
          </p:cNvPr>
          <p:cNvSpPr/>
          <p:nvPr/>
        </p:nvSpPr>
        <p:spPr>
          <a:xfrm>
            <a:off x="0" y="2202"/>
            <a:ext cx="3171490" cy="6512023"/>
          </a:xfrm>
          <a:prstGeom prst="rect">
            <a:avLst/>
          </a:prstGeom>
          <a:solidFill>
            <a:srgbClr val="072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graphicFrame>
        <p:nvGraphicFramePr>
          <p:cNvPr id="6" name="Object 5" hidden="1">
            <a:extLst>
              <a:ext uri="{FF2B5EF4-FFF2-40B4-BE49-F238E27FC236}">
                <a16:creationId xmlns:a16="http://schemas.microsoft.com/office/drawing/2014/main" id="{735FD593-D15A-62B3-8F27-BD9E79F2C9AB}"/>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5" imgH="416" progId="TCLayout.ActiveDocument.1">
                  <p:embed/>
                </p:oleObj>
              </mc:Choice>
              <mc:Fallback>
                <p:oleObj name="think-cell Slide" r:id="rId5" imgW="415" imgH="416" progId="TCLayout.ActiveDocument.1">
                  <p:embed/>
                  <p:pic>
                    <p:nvPicPr>
                      <p:cNvPr id="6" name="Object 5" hidden="1">
                        <a:extLst>
                          <a:ext uri="{FF2B5EF4-FFF2-40B4-BE49-F238E27FC236}">
                            <a16:creationId xmlns:a16="http://schemas.microsoft.com/office/drawing/2014/main" id="{735FD593-D15A-62B3-8F27-BD9E79F2C9AB}"/>
                          </a:ext>
                          <a:ext uri="{C183D7F6-B498-43B3-948B-1728B52AA6E4}">
                            <adec:decorative xmlns:adec="http://schemas.microsoft.com/office/drawing/2017/decorative" val="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97E5238-BB2A-5DA6-21C4-EEC2DE11B7F6}"/>
              </a:ext>
              <a:ext uri="{C183D7F6-B498-43B3-948B-1728B52AA6E4}">
                <adec:decorative xmlns:adec="http://schemas.microsoft.com/office/drawing/2017/decorative" val="1"/>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8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hronicle Display Black" pitchFamily="50" charset="0"/>
              <a:ea typeface="+mn-ea"/>
              <a:cs typeface="+mn-cs"/>
              <a:sym typeface="Chronicle Display Black" pitchFamily="50" charset="0"/>
            </a:endParaRPr>
          </a:p>
        </p:txBody>
      </p:sp>
      <p:sp>
        <p:nvSpPr>
          <p:cNvPr id="2" name="Title 1">
            <a:extLst>
              <a:ext uri="{FF2B5EF4-FFF2-40B4-BE49-F238E27FC236}">
                <a16:creationId xmlns:a16="http://schemas.microsoft.com/office/drawing/2014/main" id="{451F406F-53B0-EF17-52EE-B0AD567570E6}"/>
              </a:ext>
            </a:extLst>
          </p:cNvPr>
          <p:cNvSpPr>
            <a:spLocks noGrp="1"/>
          </p:cNvSpPr>
          <p:nvPr>
            <p:ph type="title" idx="4294967295"/>
          </p:nvPr>
        </p:nvSpPr>
        <p:spPr>
          <a:xfrm>
            <a:off x="199408" y="3055938"/>
            <a:ext cx="3171490" cy="2420937"/>
          </a:xfrm>
        </p:spPr>
        <p:txBody>
          <a:bodyPr anchor="t">
            <a:normAutofit/>
          </a:bodyPr>
          <a:lstStyle/>
          <a:p>
            <a:pPr marL="0" lvl="2" indent="0" algn="l"/>
            <a:r>
              <a:rPr lang="en-US" sz="2500" b="1" kern="1200" noProof="0" dirty="0">
                <a:solidFill>
                  <a:schemeClr val="bg1"/>
                </a:solidFill>
                <a:latin typeface="+mj-lt"/>
              </a:rPr>
              <a:t>Executive Order 14275 </a:t>
            </a:r>
            <a:br>
              <a:rPr lang="en-US" sz="1200" b="1" kern="1200" noProof="0" dirty="0">
                <a:solidFill>
                  <a:schemeClr val="bg1"/>
                </a:solidFill>
              </a:rPr>
            </a:br>
            <a:r>
              <a:rPr lang="en-US" sz="2000" u="sng" kern="1200" noProof="0" dirty="0">
                <a:solidFill>
                  <a:schemeClr val="bg1"/>
                </a:solidFill>
                <a:latin typeface="+mj-lt"/>
                <a:hlinkClick r:id="rId7">
                  <a:extLst>
                    <a:ext uri="{A12FA001-AC4F-418D-AE19-62706E023703}">
                      <ahyp:hlinkClr xmlns:ahyp="http://schemas.microsoft.com/office/drawing/2018/hyperlinkcolor" val="tx"/>
                    </a:ext>
                  </a:extLst>
                </a:hlinkClick>
              </a:rPr>
              <a:t>Restoring Common Sense to Federal Procurement</a:t>
            </a:r>
            <a:r>
              <a:rPr lang="en-US" sz="2000" kern="1200" noProof="0" dirty="0">
                <a:solidFill>
                  <a:schemeClr val="bg1"/>
                </a:solidFill>
                <a:latin typeface="+mj-lt"/>
              </a:rPr>
              <a:t> </a:t>
            </a:r>
          </a:p>
        </p:txBody>
      </p:sp>
      <p:pic>
        <p:nvPicPr>
          <p:cNvPr id="47" name="Picture 6">
            <a:extLst>
              <a:ext uri="{FF2B5EF4-FFF2-40B4-BE49-F238E27FC236}">
                <a16:creationId xmlns:a16="http://schemas.microsoft.com/office/drawing/2014/main" id="{72A177A6-E509-669E-2068-41CB624B69AA}"/>
              </a:ext>
              <a:ext uri="{C183D7F6-B498-43B3-948B-1728B52AA6E4}">
                <adec:decorative xmlns:adec="http://schemas.microsoft.com/office/drawing/2017/decorative" val="1"/>
              </a:ext>
            </a:extLst>
          </p:cNvPr>
          <p:cNvPicPr>
            <a:picLocks noChangeAspect="1" noChangeArrowheads="1"/>
          </p:cNvPicPr>
          <p:nvPr/>
        </p:nvPicPr>
        <p:blipFill>
          <a:blip r:embed="rId8" cstate="email">
            <a:clrChange>
              <a:clrFrom>
                <a:srgbClr val="0E122B"/>
              </a:clrFrom>
              <a:clrTo>
                <a:srgbClr val="0E122B">
                  <a:alpha val="0"/>
                </a:srgbClr>
              </a:clrTo>
            </a:clrChange>
            <a:extLst>
              <a:ext uri="{28A0092B-C50C-407E-A947-70E740481C1C}">
                <a14:useLocalDpi xmlns:a14="http://schemas.microsoft.com/office/drawing/2010/main"/>
              </a:ext>
            </a:extLst>
          </a:blip>
          <a:srcRect/>
          <a:stretch>
            <a:fillRect/>
          </a:stretch>
        </p:blipFill>
        <p:spPr bwMode="auto">
          <a:xfrm>
            <a:off x="119697" y="1106082"/>
            <a:ext cx="2849768" cy="16029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625DC94-4215-525B-523B-9F198F74A6CC}"/>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952" y="41280"/>
            <a:ext cx="608319" cy="60831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24237CED-9F92-A647-C2DC-6039033CE672}"/>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3134" y="25777"/>
            <a:ext cx="727443" cy="623344"/>
          </a:xfrm>
          <a:prstGeom prst="rect">
            <a:avLst/>
          </a:prstGeom>
        </p:spPr>
      </p:pic>
      <p:sp>
        <p:nvSpPr>
          <p:cNvPr id="55" name="Rectangle 54">
            <a:extLst>
              <a:ext uri="{FF2B5EF4-FFF2-40B4-BE49-F238E27FC236}">
                <a16:creationId xmlns:a16="http://schemas.microsoft.com/office/drawing/2014/main" id="{64FDBFAA-4E1D-37A8-FAA9-BC220172F1E0}"/>
              </a:ext>
              <a:ext uri="{C183D7F6-B498-43B3-948B-1728B52AA6E4}">
                <adec:decorative xmlns:adec="http://schemas.microsoft.com/office/drawing/2017/decorative" val="1"/>
              </a:ext>
            </a:extLst>
          </p:cNvPr>
          <p:cNvSpPr/>
          <p:nvPr/>
        </p:nvSpPr>
        <p:spPr bwMode="gray">
          <a:xfrm>
            <a:off x="0" y="6514226"/>
            <a:ext cx="12192000" cy="355136"/>
          </a:xfrm>
          <a:prstGeom prst="rect">
            <a:avLst/>
          </a:prstGeom>
          <a:solidFill>
            <a:srgbClr val="072133"/>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srgbClr val="FFFFFF"/>
              </a:solidFill>
              <a:effectLst/>
              <a:uLnTx/>
              <a:uFillTx/>
              <a:latin typeface="Aptos"/>
              <a:ea typeface="+mn-ea"/>
              <a:cs typeface="+mn-cs"/>
            </a:endParaRPr>
          </a:p>
        </p:txBody>
      </p:sp>
      <p:sp>
        <p:nvSpPr>
          <p:cNvPr id="61" name="Slide Number Placeholder 5">
            <a:extLst>
              <a:ext uri="{FF2B5EF4-FFF2-40B4-BE49-F238E27FC236}">
                <a16:creationId xmlns:a16="http://schemas.microsoft.com/office/drawing/2014/main" id="{9318BE4E-D684-FFDB-8E1C-687C368573BF}"/>
              </a:ext>
              <a:ext uri="{C183D7F6-B498-43B3-948B-1728B52AA6E4}">
                <adec:decorative xmlns:adec="http://schemas.microsoft.com/office/drawing/2017/decorative" val="1"/>
              </a:ext>
            </a:extLst>
          </p:cNvPr>
          <p:cNvSpPr txBox="1">
            <a:spLocks/>
          </p:cNvSpPr>
          <p:nvPr/>
        </p:nvSpPr>
        <p:spPr>
          <a:xfrm>
            <a:off x="11149149" y="6514226"/>
            <a:ext cx="1042851" cy="355136"/>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pic>
        <p:nvPicPr>
          <p:cNvPr id="14" name="Graphic 13">
            <a:extLst>
              <a:ext uri="{FF2B5EF4-FFF2-40B4-BE49-F238E27FC236}">
                <a16:creationId xmlns:a16="http://schemas.microsoft.com/office/drawing/2014/main" id="{2FA65C51-BF70-C0B1-588B-FF76F2D548EA}"/>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32680" y="1697102"/>
            <a:ext cx="1364901" cy="1364901"/>
          </a:xfrm>
          <a:prstGeom prst="rect">
            <a:avLst/>
          </a:prstGeom>
        </p:spPr>
      </p:pic>
      <p:sp>
        <p:nvSpPr>
          <p:cNvPr id="15" name="TextBox 14">
            <a:extLst>
              <a:ext uri="{FF2B5EF4-FFF2-40B4-BE49-F238E27FC236}">
                <a16:creationId xmlns:a16="http://schemas.microsoft.com/office/drawing/2014/main" id="{85630CA7-E182-C6D3-77B7-D4408A1A7D9A}"/>
              </a:ext>
            </a:extLst>
          </p:cNvPr>
          <p:cNvSpPr txBox="1"/>
          <p:nvPr/>
        </p:nvSpPr>
        <p:spPr>
          <a:xfrm>
            <a:off x="4381083" y="3055938"/>
            <a:ext cx="29743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AF0F8">
                    <a:lumMod val="50000"/>
                  </a:srgbClr>
                </a:solidFill>
                <a:effectLst/>
                <a:uLnTx/>
                <a:uFillTx/>
                <a:latin typeface="Aptos"/>
                <a:ea typeface="+mn-ea"/>
                <a:cs typeface="+mn-cs"/>
              </a:rPr>
              <a:t>Impact to HHS</a:t>
            </a:r>
          </a:p>
        </p:txBody>
      </p:sp>
      <p:sp>
        <p:nvSpPr>
          <p:cNvPr id="16" name="TextBox 15">
            <a:extLst>
              <a:ext uri="{FF2B5EF4-FFF2-40B4-BE49-F238E27FC236}">
                <a16:creationId xmlns:a16="http://schemas.microsoft.com/office/drawing/2014/main" id="{2A47223C-036F-143A-C326-E2D0F85B3ABF}"/>
              </a:ext>
            </a:extLst>
          </p:cNvPr>
          <p:cNvSpPr txBox="1"/>
          <p:nvPr/>
        </p:nvSpPr>
        <p:spPr>
          <a:xfrm>
            <a:off x="4381083" y="3565165"/>
            <a:ext cx="29743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a:ea typeface="+mn-ea"/>
                <a:cs typeface="+mn-cs"/>
              </a:rPr>
              <a:t>Overhauls acquisition policies to eliminate non-statutory FAR rules and streamline procurement.</a:t>
            </a:r>
          </a:p>
        </p:txBody>
      </p:sp>
      <p:pic>
        <p:nvPicPr>
          <p:cNvPr id="17" name="Graphic 16">
            <a:extLst>
              <a:ext uri="{FF2B5EF4-FFF2-40B4-BE49-F238E27FC236}">
                <a16:creationId xmlns:a16="http://schemas.microsoft.com/office/drawing/2014/main" id="{B7239380-5206-F389-48B2-58776BE26572}"/>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8700639" y="1697102"/>
            <a:ext cx="1364901" cy="1364901"/>
          </a:xfrm>
          <a:prstGeom prst="rect">
            <a:avLst/>
          </a:prstGeom>
        </p:spPr>
      </p:pic>
      <p:sp>
        <p:nvSpPr>
          <p:cNvPr id="18" name="TextBox 17">
            <a:extLst>
              <a:ext uri="{FF2B5EF4-FFF2-40B4-BE49-F238E27FC236}">
                <a16:creationId xmlns:a16="http://schemas.microsoft.com/office/drawing/2014/main" id="{18A8A176-EDBE-1249-F408-24C4FB96E31E}"/>
              </a:ext>
            </a:extLst>
          </p:cNvPr>
          <p:cNvSpPr txBox="1"/>
          <p:nvPr/>
        </p:nvSpPr>
        <p:spPr>
          <a:xfrm>
            <a:off x="7849042" y="3055938"/>
            <a:ext cx="29743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A81C4">
                    <a:lumMod val="40000"/>
                    <a:lumOff val="60000"/>
                  </a:srgbClr>
                </a:solidFill>
                <a:effectLst/>
                <a:uLnTx/>
                <a:uFillTx/>
                <a:latin typeface="Aptos"/>
                <a:ea typeface="+mn-ea"/>
                <a:cs typeface="+mn-cs"/>
              </a:rPr>
              <a:t>HHS’s Actions</a:t>
            </a:r>
          </a:p>
        </p:txBody>
      </p:sp>
      <p:sp>
        <p:nvSpPr>
          <p:cNvPr id="19" name="TextBox 18">
            <a:extLst>
              <a:ext uri="{FF2B5EF4-FFF2-40B4-BE49-F238E27FC236}">
                <a16:creationId xmlns:a16="http://schemas.microsoft.com/office/drawing/2014/main" id="{1DE5CEE3-E8A8-CC42-0C8D-BF4C15708F79}"/>
              </a:ext>
            </a:extLst>
          </p:cNvPr>
          <p:cNvSpPr txBox="1"/>
          <p:nvPr/>
        </p:nvSpPr>
        <p:spPr>
          <a:xfrm>
            <a:off x="7849041" y="3565165"/>
            <a:ext cx="4143551" cy="20621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Issue policy deviations to implement deregulated FAR coverage, including combined multi-part deviations.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Report quarterly to OFPP on regulatory updates and implementation progress.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Pilot new methods using deviations and buying guide strategies to test innovative approaches.</a:t>
            </a:r>
          </a:p>
        </p:txBody>
      </p:sp>
      <p:sp>
        <p:nvSpPr>
          <p:cNvPr id="20" name="Arrow: Down 19">
            <a:extLst>
              <a:ext uri="{FF2B5EF4-FFF2-40B4-BE49-F238E27FC236}">
                <a16:creationId xmlns:a16="http://schemas.microsoft.com/office/drawing/2014/main" id="{7CA2B9F1-C391-05A1-840C-4502FF68CCA1}"/>
              </a:ext>
              <a:ext uri="{C183D7F6-B498-43B3-948B-1728B52AA6E4}">
                <adec:decorative xmlns:adec="http://schemas.microsoft.com/office/drawing/2017/decorative" val="1"/>
              </a:ext>
            </a:extLst>
          </p:cNvPr>
          <p:cNvSpPr/>
          <p:nvPr/>
        </p:nvSpPr>
        <p:spPr>
          <a:xfrm rot="16200000">
            <a:off x="3981800" y="2968321"/>
            <a:ext cx="241161" cy="68019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21" name="Arrow: Down 20">
            <a:extLst>
              <a:ext uri="{FF2B5EF4-FFF2-40B4-BE49-F238E27FC236}">
                <a16:creationId xmlns:a16="http://schemas.microsoft.com/office/drawing/2014/main" id="{FF069701-CFB6-5B06-2485-D9E67A674736}"/>
              </a:ext>
              <a:ext uri="{C183D7F6-B498-43B3-948B-1728B52AA6E4}">
                <adec:decorative xmlns:adec="http://schemas.microsoft.com/office/drawing/2017/decorative" val="1"/>
              </a:ext>
            </a:extLst>
          </p:cNvPr>
          <p:cNvSpPr/>
          <p:nvPr/>
        </p:nvSpPr>
        <p:spPr>
          <a:xfrm rot="16200000">
            <a:off x="7574913" y="2968321"/>
            <a:ext cx="241161" cy="680197"/>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3" name="Footer Placeholder 3">
            <a:extLst>
              <a:ext uri="{FF2B5EF4-FFF2-40B4-BE49-F238E27FC236}">
                <a16:creationId xmlns:a16="http://schemas.microsoft.com/office/drawing/2014/main" id="{DF6C17D9-2B5A-D4DD-220D-1B47C62B3508}"/>
              </a:ext>
              <a:ext uri="{C183D7F6-B498-43B3-948B-1728B52AA6E4}">
                <adec:decorative xmlns:adec="http://schemas.microsoft.com/office/drawing/2017/decorative" val="1"/>
              </a:ext>
            </a:extLst>
          </p:cNvPr>
          <p:cNvSpPr txBox="1">
            <a:spLocks/>
          </p:cNvSpPr>
          <p:nvPr/>
        </p:nvSpPr>
        <p:spPr>
          <a:xfrm>
            <a:off x="4038600" y="6512746"/>
            <a:ext cx="4114800" cy="35661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a:ea typeface="+mn-ea"/>
                <a:cs typeface="+mn-cs"/>
              </a:rPr>
              <a:t>HHS Office of Acquisitions</a:t>
            </a:r>
          </a:p>
        </p:txBody>
      </p:sp>
      <p:sp>
        <p:nvSpPr>
          <p:cNvPr id="4" name="Slide Number Placeholder 3">
            <a:extLst>
              <a:ext uri="{FF2B5EF4-FFF2-40B4-BE49-F238E27FC236}">
                <a16:creationId xmlns:a16="http://schemas.microsoft.com/office/drawing/2014/main" id="{D50C604F-FD1E-3EDE-4AAE-0C3AF5C810A1}"/>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3229853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DDB9B-1BE1-A9D0-C664-CDAA8734BB9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D626EE3-22A9-0040-65B5-9A7E6D49C78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724274" y="4126168"/>
            <a:ext cx="4467726" cy="2386579"/>
          </a:xfrm>
          <a:prstGeom prst="rect">
            <a:avLst/>
          </a:prstGeom>
          <a:blipFill>
            <a:blip r:embed="rId4" cstate="email">
              <a:alphaModFix amt="10000"/>
              <a:extLst>
                <a:ext uri="{28A0092B-C50C-407E-A947-70E740481C1C}">
                  <a14:useLocalDpi xmlns:a14="http://schemas.microsoft.com/office/drawing/2010/main"/>
                </a:ext>
              </a:extLst>
            </a:blip>
            <a:stretch>
              <a:fillRect/>
            </a:stretch>
          </a:blipFill>
        </p:spPr>
      </p:pic>
      <p:sp>
        <p:nvSpPr>
          <p:cNvPr id="5" name="Rectangle 4">
            <a:extLst>
              <a:ext uri="{FF2B5EF4-FFF2-40B4-BE49-F238E27FC236}">
                <a16:creationId xmlns:a16="http://schemas.microsoft.com/office/drawing/2014/main" id="{436F7E45-C9FD-3D05-8738-161BE0627F81}"/>
              </a:ext>
              <a:ext uri="{C183D7F6-B498-43B3-948B-1728B52AA6E4}">
                <adec:decorative xmlns:adec="http://schemas.microsoft.com/office/drawing/2017/decorative" val="1"/>
              </a:ext>
            </a:extLst>
          </p:cNvPr>
          <p:cNvSpPr/>
          <p:nvPr/>
        </p:nvSpPr>
        <p:spPr>
          <a:xfrm>
            <a:off x="0" y="58076"/>
            <a:ext cx="12192000" cy="6512747"/>
          </a:xfrm>
          <a:prstGeom prst="rect">
            <a:avLst/>
          </a:prstGeom>
          <a:solidFill>
            <a:schemeClr val="accent2">
              <a:lumMod val="50000"/>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3" name="Slide Number Placeholder 2">
            <a:extLst>
              <a:ext uri="{FF2B5EF4-FFF2-40B4-BE49-F238E27FC236}">
                <a16:creationId xmlns:a16="http://schemas.microsoft.com/office/drawing/2014/main" id="{5F7FFDBF-A488-0833-9BFB-5A649A4D19E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
        <p:nvSpPr>
          <p:cNvPr id="6" name="Title 1">
            <a:extLst>
              <a:ext uri="{FF2B5EF4-FFF2-40B4-BE49-F238E27FC236}">
                <a16:creationId xmlns:a16="http://schemas.microsoft.com/office/drawing/2014/main" id="{213D39D3-C272-6C4D-E0E5-E4DDC563FF7D}"/>
              </a:ext>
            </a:extLst>
          </p:cNvPr>
          <p:cNvSpPr txBox="1">
            <a:spLocks noGrp="1"/>
          </p:cNvSpPr>
          <p:nvPr>
            <p:ph type="title" idx="4294967295"/>
          </p:nvPr>
        </p:nvSpPr>
        <p:spPr>
          <a:xfrm>
            <a:off x="865351" y="459987"/>
            <a:ext cx="10515600" cy="4811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j-lt"/>
                <a:ea typeface="+mj-ea"/>
                <a:cs typeface="+mj-cs"/>
              </a:rPr>
              <a:t>President’s Management Agenda (PMA) Was Released in Dec ‘25</a:t>
            </a:r>
          </a:p>
        </p:txBody>
      </p:sp>
      <p:sp>
        <p:nvSpPr>
          <p:cNvPr id="7" name="Text Placeholder 4">
            <a:extLst>
              <a:ext uri="{FF2B5EF4-FFF2-40B4-BE49-F238E27FC236}">
                <a16:creationId xmlns:a16="http://schemas.microsoft.com/office/drawing/2014/main" id="{FF99CD1B-8EEA-2CF9-C102-B0BAC7C2C301}"/>
              </a:ext>
            </a:extLst>
          </p:cNvPr>
          <p:cNvSpPr txBox="1">
            <a:spLocks/>
          </p:cNvSpPr>
          <p:nvPr/>
        </p:nvSpPr>
        <p:spPr>
          <a:xfrm>
            <a:off x="838200" y="1043260"/>
            <a:ext cx="10515600" cy="38753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FFFF"/>
                </a:solidFill>
                <a:effectLst/>
                <a:uLnTx/>
                <a:uFillTx/>
                <a:latin typeface="Aptos"/>
                <a:ea typeface="+mn-ea"/>
                <a:cs typeface="+mn-cs"/>
              </a:rPr>
              <a:t>PMA sets clear expectations for how HHS and its divisions acquire solutions in support of mission delivery </a:t>
            </a:r>
          </a:p>
        </p:txBody>
      </p:sp>
      <p:grpSp>
        <p:nvGrpSpPr>
          <p:cNvPr id="21" name="Group 20">
            <a:extLst>
              <a:ext uri="{FF2B5EF4-FFF2-40B4-BE49-F238E27FC236}">
                <a16:creationId xmlns:a16="http://schemas.microsoft.com/office/drawing/2014/main" id="{EA8DEFAC-8F67-5BA6-8263-549A7F0A2800}"/>
              </a:ext>
              <a:ext uri="{C183D7F6-B498-43B3-948B-1728B52AA6E4}">
                <adec:decorative xmlns:adec="http://schemas.microsoft.com/office/drawing/2017/decorative" val="1"/>
              </a:ext>
            </a:extLst>
          </p:cNvPr>
          <p:cNvGrpSpPr/>
          <p:nvPr/>
        </p:nvGrpSpPr>
        <p:grpSpPr>
          <a:xfrm>
            <a:off x="10810543" y="58076"/>
            <a:ext cx="1308474" cy="539271"/>
            <a:chOff x="8528896" y="204996"/>
            <a:chExt cx="1308474" cy="539271"/>
          </a:xfrm>
        </p:grpSpPr>
        <p:pic>
          <p:nvPicPr>
            <p:cNvPr id="22" name="Picture 21">
              <a:extLst>
                <a:ext uri="{FF2B5EF4-FFF2-40B4-BE49-F238E27FC236}">
                  <a16:creationId xmlns:a16="http://schemas.microsoft.com/office/drawing/2014/main" id="{832FED27-8391-3ABC-430D-0EF5FE6E586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9188562" y="204996"/>
              <a:ext cx="648808" cy="539271"/>
            </a:xfrm>
            <a:prstGeom prst="rect">
              <a:avLst/>
            </a:prstGeom>
          </p:spPr>
        </p:pic>
        <p:pic>
          <p:nvPicPr>
            <p:cNvPr id="23" name="Picture 2">
              <a:extLst>
                <a:ext uri="{FF2B5EF4-FFF2-40B4-BE49-F238E27FC236}">
                  <a16:creationId xmlns:a16="http://schemas.microsoft.com/office/drawing/2014/main" id="{87D26E52-A813-7273-3AF5-8E1879B17C57}"/>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p:blipFill>
          <p:spPr bwMode="auto">
            <a:xfrm>
              <a:off x="8528896" y="234057"/>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E718D274-6ED0-41BD-D39A-CC0006C902ED}"/>
                </a:ext>
              </a:extLst>
            </p:cNvPr>
            <p:cNvCxnSpPr/>
            <p:nvPr userDrawn="1"/>
          </p:nvCxnSpPr>
          <p:spPr>
            <a:xfrm>
              <a:off x="9135292" y="251917"/>
              <a:ext cx="0" cy="445429"/>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graphicFrame>
        <p:nvGraphicFramePr>
          <p:cNvPr id="18" name="Table 17">
            <a:extLst>
              <a:ext uri="{FF2B5EF4-FFF2-40B4-BE49-F238E27FC236}">
                <a16:creationId xmlns:a16="http://schemas.microsoft.com/office/drawing/2014/main" id="{87E1FC68-9642-457E-E78D-F2E44847DFCE}"/>
              </a:ext>
            </a:extLst>
          </p:cNvPr>
          <p:cNvGraphicFramePr>
            <a:graphicFrameLocks noGrp="1"/>
          </p:cNvGraphicFramePr>
          <p:nvPr/>
        </p:nvGraphicFramePr>
        <p:xfrm>
          <a:off x="838200" y="1453078"/>
          <a:ext cx="10809918" cy="3215640"/>
        </p:xfrm>
        <a:graphic>
          <a:graphicData uri="http://schemas.openxmlformats.org/drawingml/2006/table">
            <a:tbl>
              <a:tblPr firstRow="1" bandRow="1">
                <a:tableStyleId>{5C22544A-7EE6-4342-B048-85BDC9FD1C3A}</a:tableStyleId>
              </a:tblPr>
              <a:tblGrid>
                <a:gridCol w="3603306">
                  <a:extLst>
                    <a:ext uri="{9D8B030D-6E8A-4147-A177-3AD203B41FA5}">
                      <a16:colId xmlns:a16="http://schemas.microsoft.com/office/drawing/2014/main" val="86935061"/>
                    </a:ext>
                  </a:extLst>
                </a:gridCol>
                <a:gridCol w="3603306">
                  <a:extLst>
                    <a:ext uri="{9D8B030D-6E8A-4147-A177-3AD203B41FA5}">
                      <a16:colId xmlns:a16="http://schemas.microsoft.com/office/drawing/2014/main" val="1343511614"/>
                    </a:ext>
                  </a:extLst>
                </a:gridCol>
                <a:gridCol w="3603306">
                  <a:extLst>
                    <a:ext uri="{9D8B030D-6E8A-4147-A177-3AD203B41FA5}">
                      <a16:colId xmlns:a16="http://schemas.microsoft.com/office/drawing/2014/main" val="2176864827"/>
                    </a:ext>
                  </a:extLst>
                </a:gridCol>
              </a:tblGrid>
              <a:tr h="0">
                <a:tc>
                  <a:txBody>
                    <a:bodyPr/>
                    <a:lstStyle/>
                    <a:p>
                      <a:pPr algn="ctr"/>
                      <a:r>
                        <a:rPr lang="en-US" sz="1300" noProof="0" dirty="0"/>
                        <a:t>Shrink the Government &amp; Eliminate Waste</a:t>
                      </a:r>
                    </a:p>
                  </a:txBody>
                  <a:tcPr>
                    <a:solidFill>
                      <a:schemeClr val="accent2">
                        <a:lumMod val="50000"/>
                        <a:alpha val="79000"/>
                      </a:schemeClr>
                    </a:solidFill>
                  </a:tcPr>
                </a:tc>
                <a:tc>
                  <a:txBody>
                    <a:bodyPr/>
                    <a:lstStyle/>
                    <a:p>
                      <a:pPr algn="ctr"/>
                      <a:r>
                        <a:rPr lang="en-US" sz="1300" noProof="0" dirty="0"/>
                        <a:t>Ensure Accountability for Americans </a:t>
                      </a:r>
                    </a:p>
                  </a:txBody>
                  <a:tcPr>
                    <a:solidFill>
                      <a:schemeClr val="accent4">
                        <a:lumMod val="25000"/>
                        <a:alpha val="79000"/>
                      </a:schemeClr>
                    </a:solidFill>
                  </a:tcPr>
                </a:tc>
                <a:tc>
                  <a:txBody>
                    <a:bodyPr/>
                    <a:lstStyle/>
                    <a:p>
                      <a:pPr algn="ctr"/>
                      <a:r>
                        <a:rPr lang="en-US" sz="1300" noProof="0" dirty="0"/>
                        <a:t>Deliver Results, Buy American </a:t>
                      </a:r>
                    </a:p>
                  </a:txBody>
                  <a:tcPr>
                    <a:solidFill>
                      <a:schemeClr val="accent5">
                        <a:lumMod val="50000"/>
                        <a:alpha val="79000"/>
                      </a:schemeClr>
                    </a:solidFill>
                  </a:tcPr>
                </a:tc>
                <a:extLst>
                  <a:ext uri="{0D108BD9-81ED-4DB2-BD59-A6C34878D82A}">
                    <a16:rowId xmlns:a16="http://schemas.microsoft.com/office/drawing/2014/main" val="2455715559"/>
                  </a:ext>
                </a:extLst>
              </a:tr>
              <a:tr h="673105">
                <a:tc>
                  <a:txBody>
                    <a:bodyPr/>
                    <a:lstStyle/>
                    <a:p>
                      <a:pPr marL="285750" indent="-285750">
                        <a:spcAft>
                          <a:spcPts val="1800"/>
                        </a:spcAft>
                        <a:buFont typeface="Arial" panose="020B0604020202020204" pitchFamily="34" charset="0"/>
                        <a:buChar char="•"/>
                      </a:pPr>
                      <a:r>
                        <a:rPr lang="en-US" sz="1300" b="1" noProof="0" dirty="0"/>
                        <a:t>Eliminate Woke, Weaponization, and Waste: </a:t>
                      </a:r>
                      <a:r>
                        <a:rPr lang="en-US" sz="1300" noProof="0" dirty="0"/>
                        <a:t>Cut ineffective and radical programs and funding and prioritize work that puts American citizens first. </a:t>
                      </a:r>
                    </a:p>
                    <a:p>
                      <a:pPr marL="285750" indent="-285750">
                        <a:spcAft>
                          <a:spcPts val="1800"/>
                        </a:spcAft>
                        <a:buFont typeface="Arial" panose="020B0604020202020204" pitchFamily="34" charset="0"/>
                        <a:buChar char="•"/>
                      </a:pPr>
                      <a:r>
                        <a:rPr lang="en-US" sz="1300" b="1" noProof="0" dirty="0"/>
                        <a:t>Downsize the Federal Workforce: </a:t>
                      </a:r>
                      <a:r>
                        <a:rPr lang="en-US" sz="1300" noProof="0" dirty="0"/>
                        <a:t>Reduce the federal workforce by eliminating unnecessary positions and removing poor performers. </a:t>
                      </a:r>
                    </a:p>
                    <a:p>
                      <a:pPr marL="285750" indent="-285750">
                        <a:buFont typeface="Arial" panose="020B0604020202020204" pitchFamily="34" charset="0"/>
                        <a:buChar char="•"/>
                      </a:pPr>
                      <a:r>
                        <a:rPr lang="en-US" sz="1300" b="1" noProof="0" dirty="0"/>
                        <a:t>Optimize Federal Real Estate:</a:t>
                      </a:r>
                      <a:r>
                        <a:rPr lang="en-US" sz="1300" noProof="0" dirty="0"/>
                        <a:t> Shrink the Federal real estate portfolio to save American Taxpayers money.</a:t>
                      </a:r>
                    </a:p>
                  </a:txBody>
                  <a:tcPr>
                    <a:solidFill>
                      <a:schemeClr val="tx2">
                        <a:lumMod val="10000"/>
                        <a:lumOff val="90000"/>
                        <a:alpha val="79000"/>
                      </a:schemeClr>
                    </a:solidFill>
                  </a:tcPr>
                </a:tc>
                <a:tc>
                  <a:txBody>
                    <a:bodyPr/>
                    <a:lstStyle/>
                    <a:p>
                      <a:pPr marL="285750" indent="-285750">
                        <a:spcAft>
                          <a:spcPts val="1800"/>
                        </a:spcAft>
                        <a:buFont typeface="Arial" panose="020B0604020202020204" pitchFamily="34" charset="0"/>
                        <a:buChar char="•"/>
                      </a:pPr>
                      <a:r>
                        <a:rPr lang="en-US" sz="1300" b="1" kern="1200" noProof="0" dirty="0">
                          <a:solidFill>
                            <a:schemeClr val="dk1"/>
                          </a:solidFill>
                          <a:latin typeface="+mn-lt"/>
                          <a:ea typeface="+mn-ea"/>
                          <a:cs typeface="+mn-cs"/>
                        </a:rPr>
                        <a:t>Foster Merit-Based Federal Workforce: </a:t>
                      </a:r>
                      <a:r>
                        <a:rPr lang="en-US" sz="1300" kern="1200" noProof="0" dirty="0">
                          <a:solidFill>
                            <a:schemeClr val="dk1"/>
                          </a:solidFill>
                          <a:latin typeface="+mn-lt"/>
                          <a:ea typeface="+mn-ea"/>
                          <a:cs typeface="+mn-cs"/>
                        </a:rPr>
                        <a:t>Hire based on merit and skills and hold employees accountable for results aligned with Presidential policies. </a:t>
                      </a:r>
                    </a:p>
                    <a:p>
                      <a:pPr marL="285750" indent="-285750">
                        <a:spcAft>
                          <a:spcPts val="1800"/>
                        </a:spcAft>
                        <a:buFont typeface="Arial" panose="020B0604020202020204" pitchFamily="34" charset="0"/>
                        <a:buChar char="•"/>
                      </a:pPr>
                      <a:r>
                        <a:rPr lang="en-US" sz="1300" b="1" noProof="0" dirty="0"/>
                        <a:t>End Censorship and Over-Classification: </a:t>
                      </a:r>
                      <a:r>
                        <a:rPr lang="en-US" sz="1300" noProof="0" dirty="0"/>
                        <a:t>Promote transparency and eliminate government overreach that infringes on constitutional rights.</a:t>
                      </a:r>
                      <a:endParaRPr lang="en-US" sz="1300" kern="1200" noProof="0" dirty="0">
                        <a:solidFill>
                          <a:schemeClr val="dk1"/>
                        </a:solidFill>
                        <a:latin typeface="+mn-lt"/>
                        <a:ea typeface="+mn-ea"/>
                        <a:cs typeface="+mn-cs"/>
                      </a:endParaRPr>
                    </a:p>
                    <a:p>
                      <a:pPr marL="285750" indent="-285750">
                        <a:buFont typeface="Arial" panose="020B0604020202020204" pitchFamily="34" charset="0"/>
                        <a:buChar char="•"/>
                      </a:pPr>
                      <a:r>
                        <a:rPr lang="en-US" sz="1300" b="1" noProof="0" dirty="0"/>
                        <a:t>Demand Partners Who Deliver: </a:t>
                      </a:r>
                      <a:r>
                        <a:rPr lang="en-US" sz="1300" noProof="0" dirty="0"/>
                        <a:t>Ensure contracts and grants go only to high-performing recipients to advance America First priorities. </a:t>
                      </a:r>
                      <a:endParaRPr lang="en-US" sz="1300" kern="1200" noProof="0" dirty="0">
                        <a:solidFill>
                          <a:schemeClr val="dk1"/>
                        </a:solidFill>
                        <a:latin typeface="+mn-lt"/>
                        <a:ea typeface="+mn-ea"/>
                        <a:cs typeface="+mn-cs"/>
                      </a:endParaRPr>
                    </a:p>
                  </a:txBody>
                  <a:tcPr>
                    <a:solidFill>
                      <a:schemeClr val="accent4">
                        <a:lumMod val="90000"/>
                        <a:alpha val="79000"/>
                      </a:schemeClr>
                    </a:solidFill>
                  </a:tcPr>
                </a:tc>
                <a:tc>
                  <a:txBody>
                    <a:bodyPr/>
                    <a:lstStyle/>
                    <a:p>
                      <a:pPr marL="285750" indent="-285750">
                        <a:spcAft>
                          <a:spcPts val="1800"/>
                        </a:spcAft>
                        <a:buFont typeface="Arial" panose="020B0604020202020204" pitchFamily="34" charset="0"/>
                        <a:buChar char="•"/>
                      </a:pPr>
                      <a:r>
                        <a:rPr lang="en-US" sz="1300" b="1" noProof="0" dirty="0"/>
                        <a:t>Efficiently Deploy the Buying Power of the Federal Government and Buy American: </a:t>
                      </a:r>
                      <a:r>
                        <a:rPr lang="en-US" sz="1300" noProof="0" dirty="0"/>
                        <a:t>Consolidate procurement and eliminate bureaucracy to maximize taxpayer value and enhance operational efficiency. </a:t>
                      </a:r>
                    </a:p>
                    <a:p>
                      <a:pPr marL="285750" indent="-285750">
                        <a:buFont typeface="Arial" panose="020B0604020202020204" pitchFamily="34" charset="0"/>
                        <a:buChar char="•"/>
                      </a:pPr>
                      <a:r>
                        <a:rPr lang="en-US" sz="1300" b="1" noProof="0" dirty="0"/>
                        <a:t>Leverage Technology to Deliver Faster, More Secure Services: </a:t>
                      </a:r>
                      <a:r>
                        <a:rPr lang="en-US" sz="1300" noProof="0" dirty="0"/>
                        <a:t>Eliminate bureaucratic barriers and build a government fit for the 21st century. </a:t>
                      </a:r>
                    </a:p>
                  </a:txBody>
                  <a:tcPr>
                    <a:solidFill>
                      <a:schemeClr val="accent5">
                        <a:lumMod val="20000"/>
                        <a:lumOff val="80000"/>
                        <a:alpha val="79000"/>
                      </a:schemeClr>
                    </a:solidFill>
                  </a:tcPr>
                </a:tc>
                <a:extLst>
                  <a:ext uri="{0D108BD9-81ED-4DB2-BD59-A6C34878D82A}">
                    <a16:rowId xmlns:a16="http://schemas.microsoft.com/office/drawing/2014/main" val="1416098708"/>
                  </a:ext>
                </a:extLst>
              </a:tr>
            </a:tbl>
          </a:graphicData>
        </a:graphic>
      </p:graphicFrame>
      <p:sp>
        <p:nvSpPr>
          <p:cNvPr id="28" name="TextBox 27">
            <a:extLst>
              <a:ext uri="{FF2B5EF4-FFF2-40B4-BE49-F238E27FC236}">
                <a16:creationId xmlns:a16="http://schemas.microsoft.com/office/drawing/2014/main" id="{C6B59DB9-F166-8917-399D-F124831D7FD9}"/>
              </a:ext>
            </a:extLst>
          </p:cNvPr>
          <p:cNvSpPr txBox="1"/>
          <p:nvPr/>
        </p:nvSpPr>
        <p:spPr>
          <a:xfrm>
            <a:off x="838200" y="4691006"/>
            <a:ext cx="8065168" cy="37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ptos"/>
                <a:ea typeface="+mn-ea"/>
                <a:cs typeface="+mn-cs"/>
              </a:rPr>
              <a:t>What it Means for Industry Partners</a:t>
            </a:r>
          </a:p>
        </p:txBody>
      </p:sp>
      <p:sp>
        <p:nvSpPr>
          <p:cNvPr id="25" name="TextBox 24">
            <a:extLst>
              <a:ext uri="{FF2B5EF4-FFF2-40B4-BE49-F238E27FC236}">
                <a16:creationId xmlns:a16="http://schemas.microsoft.com/office/drawing/2014/main" id="{40DF5E91-9231-2484-797D-394401CC1376}"/>
              </a:ext>
            </a:extLst>
          </p:cNvPr>
          <p:cNvSpPr txBox="1"/>
          <p:nvPr/>
        </p:nvSpPr>
        <p:spPr>
          <a:xfrm>
            <a:off x="780047" y="4798727"/>
            <a:ext cx="8181474" cy="1772096"/>
          </a:xfrm>
          <a:prstGeom prst="roundRect">
            <a:avLst>
              <a:gd name="adj" fmla="val 16154"/>
            </a:avLst>
          </a:prstGeom>
          <a:solidFill>
            <a:schemeClr val="bg1"/>
          </a:solidFill>
          <a:ln>
            <a:prstDash val="sys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ptos"/>
                <a:ea typeface="+mn-ea"/>
                <a:cs typeface="+mn-cs"/>
              </a:rPr>
              <a:t>Under PMA acquisitions are increasingly focused on reducing duplication, accelerating delivery, and maximizing taxpayer value. Ultimately shaping how industry partners are expected to design and scale solutions.</a:t>
            </a:r>
          </a:p>
          <a:p>
            <a:pPr marL="288925" marR="0" lvl="1"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ptos"/>
                <a:ea typeface="+mn-ea"/>
                <a:cs typeface="+mn-cs"/>
              </a:rPr>
              <a:t>Buy as an enterprise: </a:t>
            </a:r>
            <a:r>
              <a:rPr kumimoji="0" lang="en-US" sz="1200" b="0" i="0" u="none" strike="noStrike" kern="1200" cap="none" spc="0" normalizeH="0" baseline="0" noProof="0" dirty="0">
                <a:ln>
                  <a:noFill/>
                </a:ln>
                <a:solidFill>
                  <a:srgbClr val="000000"/>
                </a:solidFill>
                <a:effectLst/>
                <a:uLnTx/>
                <a:uFillTx/>
                <a:latin typeface="Aptos"/>
                <a:ea typeface="+mn-ea"/>
                <a:cs typeface="+mn-cs"/>
              </a:rPr>
              <a:t>Solutions should scale and support consolidated, category-based procurement.</a:t>
            </a:r>
          </a:p>
          <a:p>
            <a:pPr marL="288925" marR="0" lvl="1"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ptos"/>
                <a:ea typeface="+mn-ea"/>
                <a:cs typeface="+mn-cs"/>
              </a:rPr>
              <a:t>Deliver results faster: </a:t>
            </a:r>
            <a:r>
              <a:rPr kumimoji="0" lang="en-US" sz="1200" b="0" i="0" u="none" strike="noStrike" kern="1200" cap="none" spc="0" normalizeH="0" baseline="0" noProof="0" dirty="0">
                <a:ln>
                  <a:noFill/>
                </a:ln>
                <a:solidFill>
                  <a:srgbClr val="000000"/>
                </a:solidFill>
                <a:effectLst/>
                <a:uLnTx/>
                <a:uFillTx/>
                <a:latin typeface="Aptos"/>
                <a:ea typeface="+mn-ea"/>
                <a:cs typeface="+mn-cs"/>
              </a:rPr>
              <a:t>Flexible, modular offerings that enable rapid deployment and measurable impact are prioritized.</a:t>
            </a:r>
          </a:p>
          <a:p>
            <a:pPr marL="288925" marR="0" lvl="1"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Aptos"/>
                <a:ea typeface="+mn-ea"/>
                <a:cs typeface="+mn-cs"/>
              </a:rPr>
              <a:t>Prove performance: </a:t>
            </a:r>
            <a:r>
              <a:rPr kumimoji="0" lang="en-US" sz="1200" b="0" i="0" u="none" strike="noStrike" kern="1200" cap="none" spc="0" normalizeH="0" baseline="0" noProof="0" dirty="0">
                <a:ln>
                  <a:noFill/>
                </a:ln>
                <a:solidFill>
                  <a:srgbClr val="000000"/>
                </a:solidFill>
                <a:effectLst/>
                <a:uLnTx/>
                <a:uFillTx/>
                <a:latin typeface="Aptos"/>
                <a:ea typeface="+mn-ea"/>
                <a:cs typeface="+mn-cs"/>
              </a:rPr>
              <a:t>Vendors are expected to demonstrate outcomes, efficiency gains, and value through data and evidence.</a:t>
            </a:r>
          </a:p>
        </p:txBody>
      </p:sp>
    </p:spTree>
    <p:extLst>
      <p:ext uri="{BB962C8B-B14F-4D97-AF65-F5344CB8AC3E}">
        <p14:creationId xmlns:p14="http://schemas.microsoft.com/office/powerpoint/2010/main" val="517624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1833D-ACF4-60F4-B523-3F42C40FCC6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0937990-007E-213F-C9F4-263CCC4795BF}"/>
              </a:ext>
            </a:extLst>
          </p:cNvPr>
          <p:cNvSpPr>
            <a:spLocks noGrp="1"/>
          </p:cNvSpPr>
          <p:nvPr>
            <p:ph type="title"/>
          </p:nvPr>
        </p:nvSpPr>
        <p:spPr>
          <a:xfrm>
            <a:off x="735503" y="100379"/>
            <a:ext cx="10360587" cy="4491879"/>
          </a:xfrm>
        </p:spPr>
        <p:txBody>
          <a:bodyPr/>
          <a:lstStyle/>
          <a:p>
            <a:pPr algn="ctr"/>
            <a:br>
              <a:rPr lang="en-US" dirty="0"/>
            </a:br>
            <a:r>
              <a:rPr lang="en-US" dirty="0"/>
              <a:t>Welcome and </a:t>
            </a:r>
            <a:br>
              <a:rPr lang="en-US" dirty="0"/>
            </a:br>
            <a:r>
              <a:rPr lang="en-US" dirty="0"/>
              <a:t>Opening Remarks</a:t>
            </a:r>
            <a:br>
              <a:rPr lang="en-US" dirty="0"/>
            </a:br>
            <a:br>
              <a:rPr lang="en-US" dirty="0"/>
            </a:br>
            <a:r>
              <a:rPr lang="en-US" sz="3200" dirty="0"/>
              <a:t>Douglas Bergevin, Acting Director, Office of Acquisition and Grants Management (OAGM)</a:t>
            </a:r>
            <a:br>
              <a:rPr lang="en-US" sz="3200" dirty="0"/>
            </a:br>
            <a:br>
              <a:rPr lang="en-US" sz="3200" dirty="0"/>
            </a:br>
            <a:endParaRPr lang="en-US" sz="32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9C6378B3-449D-31FC-6830-42947CFDA82E}"/>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3052F31B-CBEF-C65D-CF1D-68BE80A6C1FC}"/>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3</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874642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CF15C-7F7A-1CC7-1FE2-089327949ABD}"/>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079C836-F35F-B7E0-D69D-FA73E3EE91BB}"/>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p:pic>
      <p:sp>
        <p:nvSpPr>
          <p:cNvPr id="3" name="Title 2">
            <a:extLst>
              <a:ext uri="{FF2B5EF4-FFF2-40B4-BE49-F238E27FC236}">
                <a16:creationId xmlns:a16="http://schemas.microsoft.com/office/drawing/2014/main" id="{1F8B767A-7A10-4776-BC67-268B784F038D}"/>
              </a:ext>
            </a:extLst>
          </p:cNvPr>
          <p:cNvSpPr>
            <a:spLocks noGrp="1"/>
          </p:cNvSpPr>
          <p:nvPr>
            <p:ph type="title"/>
          </p:nvPr>
        </p:nvSpPr>
        <p:spPr/>
        <p:txBody>
          <a:bodyPr>
            <a:normAutofit fontScale="90000"/>
          </a:bodyPr>
          <a:lstStyle/>
          <a:p>
            <a:r>
              <a:rPr lang="en-US" noProof="0" dirty="0"/>
              <a:t>Co-Creating the Future of HHS Acquisitions </a:t>
            </a:r>
          </a:p>
        </p:txBody>
      </p:sp>
      <p:sp>
        <p:nvSpPr>
          <p:cNvPr id="2" name="Slide Number Placeholder 2">
            <a:extLst>
              <a:ext uri="{FF2B5EF4-FFF2-40B4-BE49-F238E27FC236}">
                <a16:creationId xmlns:a16="http://schemas.microsoft.com/office/drawing/2014/main" id="{EA166B44-F8AF-1E53-21D1-56D0A7D2E918}"/>
              </a:ext>
              <a:ext uri="{C183D7F6-B498-43B3-948B-1728B52AA6E4}">
                <adec:decorative xmlns:adec="http://schemas.microsoft.com/office/drawing/2017/decorative" val="1"/>
              </a:ext>
            </a:extLst>
          </p:cNvPr>
          <p:cNvSpPr txBox="1">
            <a:spLocks/>
          </p:cNvSpPr>
          <p:nvPr/>
        </p:nvSpPr>
        <p:spPr>
          <a:xfrm>
            <a:off x="11149149" y="6514226"/>
            <a:ext cx="1042851" cy="355136"/>
          </a:xfrm>
          <a:prstGeom prst="homePlate">
            <a:avLst>
              <a:gd name="adj" fmla="val 56454"/>
            </a:avLst>
          </a:prstGeom>
        </p:spPr>
        <p:txBody>
          <a:bodyPr vert="horz" lIns="91440" tIns="45720" rIns="91440" bIns="45720" rtlCol="0" anchor="ctr">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4003438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A82A44D-3D2D-653E-0313-6D271F0D0F7D}"/>
              </a:ext>
              <a:ext uri="{C183D7F6-B498-43B3-948B-1728B52AA6E4}">
                <adec:decorative xmlns:adec="http://schemas.microsoft.com/office/drawing/2017/decorative" val="1"/>
              </a:ext>
            </a:extLst>
          </p:cNvPr>
          <p:cNvSpPr/>
          <p:nvPr/>
        </p:nvSpPr>
        <p:spPr>
          <a:xfrm>
            <a:off x="5794872" y="0"/>
            <a:ext cx="6397128" cy="6857999"/>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4" name="Title 3">
            <a:extLst>
              <a:ext uri="{FF2B5EF4-FFF2-40B4-BE49-F238E27FC236}">
                <a16:creationId xmlns:a16="http://schemas.microsoft.com/office/drawing/2014/main" id="{C0BCABB2-B092-52EA-92D4-28906A057ED7}"/>
              </a:ext>
            </a:extLst>
          </p:cNvPr>
          <p:cNvSpPr>
            <a:spLocks noGrp="1"/>
          </p:cNvSpPr>
          <p:nvPr>
            <p:ph type="title" idx="4294967295"/>
          </p:nvPr>
        </p:nvSpPr>
        <p:spPr>
          <a:xfrm>
            <a:off x="0" y="1"/>
            <a:ext cx="12192000" cy="1162050"/>
          </a:xfrm>
        </p:spPr>
        <p:txBody>
          <a:bodyPr>
            <a:noAutofit/>
          </a:bodyPr>
          <a:lstStyle/>
          <a:p>
            <a:r>
              <a:rPr lang="en-US" sz="3600" noProof="0" dirty="0"/>
              <a:t>Co-Creating the Future of HHS Acquisitions – </a:t>
            </a:r>
            <a:r>
              <a:rPr lang="en-US" sz="3600" noProof="0" dirty="0">
                <a:solidFill>
                  <a:schemeClr val="accent1"/>
                </a:solidFill>
              </a:rPr>
              <a:t>With Industry </a:t>
            </a:r>
          </a:p>
        </p:txBody>
      </p:sp>
      <p:pic>
        <p:nvPicPr>
          <p:cNvPr id="2052" name="Picture 4" descr="We Want You Pointing Finger Icon Stock Vector | Adobe Stock">
            <a:extLst>
              <a:ext uri="{FF2B5EF4-FFF2-40B4-BE49-F238E27FC236}">
                <a16:creationId xmlns:a16="http://schemas.microsoft.com/office/drawing/2014/main" id="{3E395C6D-9DF1-4A47-39F6-BF333397D228}"/>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flipH="1">
            <a:off x="947878" y="1877806"/>
            <a:ext cx="3454369" cy="34543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89A9BE5-B99E-0B62-8CE7-8A6B8F126E95}"/>
              </a:ext>
            </a:extLst>
          </p:cNvPr>
          <p:cNvSpPr txBox="1"/>
          <p:nvPr/>
        </p:nvSpPr>
        <p:spPr>
          <a:xfrm>
            <a:off x="7730397" y="1051768"/>
            <a:ext cx="4312920"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1A81C4">
                    <a:lumMod val="20000"/>
                    <a:lumOff val="80000"/>
                  </a:srgbClr>
                </a:solidFill>
                <a:effectLst/>
                <a:uLnTx/>
                <a:uFillTx/>
                <a:latin typeface="Aptos"/>
                <a:ea typeface="+mn-ea"/>
                <a:cs typeface="+mn-cs"/>
              </a:rPr>
              <a:t>LISTEN</a:t>
            </a:r>
            <a:endParaRPr kumimoji="0" lang="en-US" sz="1800" b="1" i="0" u="none" strike="noStrike" kern="1200" cap="none" spc="0" normalizeH="0" baseline="0" noProof="0" dirty="0">
              <a:ln>
                <a:noFill/>
              </a:ln>
              <a:solidFill>
                <a:srgbClr val="1A81C4">
                  <a:lumMod val="20000"/>
                  <a:lumOff val="80000"/>
                </a:srgbClr>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a:ea typeface="+mn-ea"/>
                <a:cs typeface="+mn-cs"/>
              </a:rPr>
              <a:t>What are missing? What is working? </a:t>
            </a: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sp>
        <p:nvSpPr>
          <p:cNvPr id="10" name="Freeform 8">
            <a:extLst>
              <a:ext uri="{FF2B5EF4-FFF2-40B4-BE49-F238E27FC236}">
                <a16:creationId xmlns:a16="http://schemas.microsoft.com/office/drawing/2014/main" id="{C228D00D-8FBA-1F1B-7FA4-68214F8F86AC}"/>
              </a:ext>
              <a:ext uri="{C183D7F6-B498-43B3-948B-1728B52AA6E4}">
                <adec:decorative xmlns:adec="http://schemas.microsoft.com/office/drawing/2017/decorative" val="1"/>
              </a:ext>
            </a:extLst>
          </p:cNvPr>
          <p:cNvSpPr>
            <a:spLocks noEditPoints="1"/>
          </p:cNvSpPr>
          <p:nvPr/>
        </p:nvSpPr>
        <p:spPr bwMode="auto">
          <a:xfrm>
            <a:off x="6463990" y="1118536"/>
            <a:ext cx="1139619" cy="989048"/>
          </a:xfrm>
          <a:custGeom>
            <a:avLst/>
            <a:gdLst>
              <a:gd name="T0" fmla="*/ 313 w 658"/>
              <a:gd name="T1" fmla="*/ 657 h 657"/>
              <a:gd name="T2" fmla="*/ 264 w 658"/>
              <a:gd name="T3" fmla="*/ 650 h 657"/>
              <a:gd name="T4" fmla="*/ 202 w 658"/>
              <a:gd name="T5" fmla="*/ 631 h 657"/>
              <a:gd name="T6" fmla="*/ 121 w 658"/>
              <a:gd name="T7" fmla="*/ 582 h 657"/>
              <a:gd name="T8" fmla="*/ 57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1 w 658"/>
              <a:gd name="T21" fmla="*/ 172 h 657"/>
              <a:gd name="T22" fmla="*/ 97 w 658"/>
              <a:gd name="T23" fmla="*/ 97 h 657"/>
              <a:gd name="T24" fmla="*/ 174 w 658"/>
              <a:gd name="T25" fmla="*/ 39 h 657"/>
              <a:gd name="T26" fmla="*/ 247 w 658"/>
              <a:gd name="T27" fmla="*/ 9 h 657"/>
              <a:gd name="T28" fmla="*/ 296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2 w 658"/>
              <a:gd name="T43" fmla="*/ 262 h 657"/>
              <a:gd name="T44" fmla="*/ 658 w 658"/>
              <a:gd name="T45" fmla="*/ 312 h 657"/>
              <a:gd name="T46" fmla="*/ 658 w 658"/>
              <a:gd name="T47" fmla="*/ 345 h 657"/>
              <a:gd name="T48" fmla="*/ 652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7 w 658"/>
              <a:gd name="T67" fmla="*/ 87 h 657"/>
              <a:gd name="T68" fmla="*/ 105 w 658"/>
              <a:gd name="T69" fmla="*/ 144 h 657"/>
              <a:gd name="T70" fmla="*/ 62 w 658"/>
              <a:gd name="T71" fmla="*/ 215 h 657"/>
              <a:gd name="T72" fmla="*/ 41 w 658"/>
              <a:gd name="T73" fmla="*/ 298 h 657"/>
              <a:gd name="T74" fmla="*/ 41 w 658"/>
              <a:gd name="T75" fmla="*/ 359 h 657"/>
              <a:gd name="T76" fmla="*/ 62 w 658"/>
              <a:gd name="T77" fmla="*/ 442 h 657"/>
              <a:gd name="T78" fmla="*/ 105 w 658"/>
              <a:gd name="T79" fmla="*/ 513 h 657"/>
              <a:gd name="T80" fmla="*/ 167 w 658"/>
              <a:gd name="T81" fmla="*/ 570 h 657"/>
              <a:gd name="T82" fmla="*/ 243 w 658"/>
              <a:gd name="T83" fmla="*/ 607 h 657"/>
              <a:gd name="T84" fmla="*/ 329 w 658"/>
              <a:gd name="T85" fmla="*/ 619 h 657"/>
              <a:gd name="T86" fmla="*/ 388 w 658"/>
              <a:gd name="T87" fmla="*/ 614 h 657"/>
              <a:gd name="T88" fmla="*/ 468 w 658"/>
              <a:gd name="T89" fmla="*/ 584 h 657"/>
              <a:gd name="T90" fmla="*/ 535 w 658"/>
              <a:gd name="T91" fmla="*/ 535 h 657"/>
              <a:gd name="T92" fmla="*/ 586 w 658"/>
              <a:gd name="T93" fmla="*/ 467 h 657"/>
              <a:gd name="T94" fmla="*/ 615 w 658"/>
              <a:gd name="T95" fmla="*/ 387 h 657"/>
              <a:gd name="T96" fmla="*/ 621 w 658"/>
              <a:gd name="T97" fmla="*/ 329 h 657"/>
              <a:gd name="T98" fmla="*/ 607 w 658"/>
              <a:gd name="T99" fmla="*/ 242 h 657"/>
              <a:gd name="T100" fmla="*/ 571 w 658"/>
              <a:gd name="T101" fmla="*/ 165 h 657"/>
              <a:gd name="T102" fmla="*/ 515 w 658"/>
              <a:gd name="T103" fmla="*/ 103 h 657"/>
              <a:gd name="T104" fmla="*/ 444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6" y="655"/>
                </a:lnTo>
                <a:lnTo>
                  <a:pt x="280" y="653"/>
                </a:lnTo>
                <a:lnTo>
                  <a:pt x="264" y="650"/>
                </a:lnTo>
                <a:lnTo>
                  <a:pt x="247" y="647"/>
                </a:lnTo>
                <a:lnTo>
                  <a:pt x="233" y="642"/>
                </a:lnTo>
                <a:lnTo>
                  <a:pt x="202" y="631"/>
                </a:lnTo>
                <a:lnTo>
                  <a:pt x="174" y="618"/>
                </a:lnTo>
                <a:lnTo>
                  <a:pt x="145" y="600"/>
                </a:lnTo>
                <a:lnTo>
                  <a:pt x="121" y="582"/>
                </a:lnTo>
                <a:lnTo>
                  <a:pt x="97" y="561"/>
                </a:lnTo>
                <a:lnTo>
                  <a:pt x="76" y="537"/>
                </a:lnTo>
                <a:lnTo>
                  <a:pt x="57" y="512"/>
                </a:lnTo>
                <a:lnTo>
                  <a:pt x="41" y="485"/>
                </a:lnTo>
                <a:lnTo>
                  <a:pt x="27" y="457"/>
                </a:lnTo>
                <a:lnTo>
                  <a:pt x="15" y="426"/>
                </a:lnTo>
                <a:lnTo>
                  <a:pt x="11" y="411"/>
                </a:lnTo>
                <a:lnTo>
                  <a:pt x="7" y="395"/>
                </a:lnTo>
                <a:lnTo>
                  <a:pt x="4" y="379"/>
                </a:lnTo>
                <a:lnTo>
                  <a:pt x="3" y="363"/>
                </a:lnTo>
                <a:lnTo>
                  <a:pt x="2" y="345"/>
                </a:lnTo>
                <a:lnTo>
                  <a:pt x="0" y="329"/>
                </a:lnTo>
                <a:lnTo>
                  <a:pt x="0" y="329"/>
                </a:lnTo>
                <a:lnTo>
                  <a:pt x="2" y="312"/>
                </a:lnTo>
                <a:lnTo>
                  <a:pt x="3" y="295"/>
                </a:lnTo>
                <a:lnTo>
                  <a:pt x="4" y="278"/>
                </a:lnTo>
                <a:lnTo>
                  <a:pt x="7" y="262"/>
                </a:lnTo>
                <a:lnTo>
                  <a:pt x="11" y="246"/>
                </a:lnTo>
                <a:lnTo>
                  <a:pt x="15" y="231"/>
                </a:lnTo>
                <a:lnTo>
                  <a:pt x="27" y="200"/>
                </a:lnTo>
                <a:lnTo>
                  <a:pt x="41" y="172"/>
                </a:lnTo>
                <a:lnTo>
                  <a:pt x="57" y="145"/>
                </a:lnTo>
                <a:lnTo>
                  <a:pt x="76" y="120"/>
                </a:lnTo>
                <a:lnTo>
                  <a:pt x="97" y="97"/>
                </a:lnTo>
                <a:lnTo>
                  <a:pt x="121" y="75"/>
                </a:lnTo>
                <a:lnTo>
                  <a:pt x="145" y="56"/>
                </a:lnTo>
                <a:lnTo>
                  <a:pt x="174" y="39"/>
                </a:lnTo>
                <a:lnTo>
                  <a:pt x="202" y="26"/>
                </a:lnTo>
                <a:lnTo>
                  <a:pt x="233" y="15"/>
                </a:lnTo>
                <a:lnTo>
                  <a:pt x="247" y="9"/>
                </a:lnTo>
                <a:lnTo>
                  <a:pt x="264" y="7"/>
                </a:lnTo>
                <a:lnTo>
                  <a:pt x="280" y="4"/>
                </a:lnTo>
                <a:lnTo>
                  <a:pt x="296" y="1"/>
                </a:lnTo>
                <a:lnTo>
                  <a:pt x="313" y="0"/>
                </a:lnTo>
                <a:lnTo>
                  <a:pt x="329" y="0"/>
                </a:lnTo>
                <a:lnTo>
                  <a:pt x="329" y="0"/>
                </a:lnTo>
                <a:lnTo>
                  <a:pt x="347" y="0"/>
                </a:lnTo>
                <a:lnTo>
                  <a:pt x="363" y="1"/>
                </a:lnTo>
                <a:lnTo>
                  <a:pt x="379" y="4"/>
                </a:lnTo>
                <a:lnTo>
                  <a:pt x="397" y="7"/>
                </a:lnTo>
                <a:lnTo>
                  <a:pt x="411" y="9"/>
                </a:lnTo>
                <a:lnTo>
                  <a:pt x="427" y="15"/>
                </a:lnTo>
                <a:lnTo>
                  <a:pt x="457" y="26"/>
                </a:lnTo>
                <a:lnTo>
                  <a:pt x="487" y="39"/>
                </a:lnTo>
                <a:lnTo>
                  <a:pt x="513" y="56"/>
                </a:lnTo>
                <a:lnTo>
                  <a:pt x="539" y="75"/>
                </a:lnTo>
                <a:lnTo>
                  <a:pt x="562" y="97"/>
                </a:lnTo>
                <a:lnTo>
                  <a:pt x="583" y="120"/>
                </a:lnTo>
                <a:lnTo>
                  <a:pt x="602" y="145"/>
                </a:lnTo>
                <a:lnTo>
                  <a:pt x="618" y="172"/>
                </a:lnTo>
                <a:lnTo>
                  <a:pt x="633" y="200"/>
                </a:lnTo>
                <a:lnTo>
                  <a:pt x="644" y="231"/>
                </a:lnTo>
                <a:lnTo>
                  <a:pt x="648" y="246"/>
                </a:lnTo>
                <a:lnTo>
                  <a:pt x="652" y="262"/>
                </a:lnTo>
                <a:lnTo>
                  <a:pt x="654" y="278"/>
                </a:lnTo>
                <a:lnTo>
                  <a:pt x="657" y="295"/>
                </a:lnTo>
                <a:lnTo>
                  <a:pt x="658" y="312"/>
                </a:lnTo>
                <a:lnTo>
                  <a:pt x="658" y="329"/>
                </a:lnTo>
                <a:lnTo>
                  <a:pt x="658" y="329"/>
                </a:lnTo>
                <a:lnTo>
                  <a:pt x="658" y="345"/>
                </a:lnTo>
                <a:lnTo>
                  <a:pt x="657" y="363"/>
                </a:lnTo>
                <a:lnTo>
                  <a:pt x="654" y="379"/>
                </a:lnTo>
                <a:lnTo>
                  <a:pt x="652" y="395"/>
                </a:lnTo>
                <a:lnTo>
                  <a:pt x="648" y="411"/>
                </a:lnTo>
                <a:lnTo>
                  <a:pt x="644" y="426"/>
                </a:lnTo>
                <a:lnTo>
                  <a:pt x="633" y="457"/>
                </a:lnTo>
                <a:lnTo>
                  <a:pt x="618" y="485"/>
                </a:lnTo>
                <a:lnTo>
                  <a:pt x="602" y="512"/>
                </a:lnTo>
                <a:lnTo>
                  <a:pt x="583" y="537"/>
                </a:lnTo>
                <a:lnTo>
                  <a:pt x="562" y="561"/>
                </a:lnTo>
                <a:lnTo>
                  <a:pt x="539" y="582"/>
                </a:lnTo>
                <a:lnTo>
                  <a:pt x="513" y="600"/>
                </a:lnTo>
                <a:lnTo>
                  <a:pt x="487" y="618"/>
                </a:lnTo>
                <a:lnTo>
                  <a:pt x="457" y="631"/>
                </a:lnTo>
                <a:lnTo>
                  <a:pt x="427" y="642"/>
                </a:lnTo>
                <a:lnTo>
                  <a:pt x="411" y="647"/>
                </a:lnTo>
                <a:lnTo>
                  <a:pt x="397" y="650"/>
                </a:lnTo>
                <a:lnTo>
                  <a:pt x="379" y="653"/>
                </a:lnTo>
                <a:lnTo>
                  <a:pt x="363" y="655"/>
                </a:lnTo>
                <a:lnTo>
                  <a:pt x="347" y="657"/>
                </a:lnTo>
                <a:lnTo>
                  <a:pt x="329" y="657"/>
                </a:lnTo>
                <a:lnTo>
                  <a:pt x="329" y="657"/>
                </a:lnTo>
                <a:close/>
                <a:moveTo>
                  <a:pt x="329" y="38"/>
                </a:moveTo>
                <a:lnTo>
                  <a:pt x="329" y="38"/>
                </a:lnTo>
                <a:lnTo>
                  <a:pt x="300" y="39"/>
                </a:lnTo>
                <a:lnTo>
                  <a:pt x="272" y="43"/>
                </a:lnTo>
                <a:lnTo>
                  <a:pt x="243" y="51"/>
                </a:lnTo>
                <a:lnTo>
                  <a:pt x="217" y="60"/>
                </a:lnTo>
                <a:lnTo>
                  <a:pt x="191" y="73"/>
                </a:lnTo>
                <a:lnTo>
                  <a:pt x="167" y="87"/>
                </a:lnTo>
                <a:lnTo>
                  <a:pt x="144" y="103"/>
                </a:lnTo>
                <a:lnTo>
                  <a:pt x="124" y="122"/>
                </a:lnTo>
                <a:lnTo>
                  <a:pt x="105" y="144"/>
                </a:lnTo>
                <a:lnTo>
                  <a:pt x="89" y="165"/>
                </a:lnTo>
                <a:lnTo>
                  <a:pt x="74" y="189"/>
                </a:lnTo>
                <a:lnTo>
                  <a:pt x="62" y="215"/>
                </a:lnTo>
                <a:lnTo>
                  <a:pt x="51" y="242"/>
                </a:lnTo>
                <a:lnTo>
                  <a:pt x="45" y="270"/>
                </a:lnTo>
                <a:lnTo>
                  <a:pt x="41" y="298"/>
                </a:lnTo>
                <a:lnTo>
                  <a:pt x="38" y="329"/>
                </a:lnTo>
                <a:lnTo>
                  <a:pt x="38" y="329"/>
                </a:lnTo>
                <a:lnTo>
                  <a:pt x="41" y="359"/>
                </a:lnTo>
                <a:lnTo>
                  <a:pt x="45" y="387"/>
                </a:lnTo>
                <a:lnTo>
                  <a:pt x="51" y="415"/>
                </a:lnTo>
                <a:lnTo>
                  <a:pt x="62" y="442"/>
                </a:lnTo>
                <a:lnTo>
                  <a:pt x="74" y="467"/>
                </a:lnTo>
                <a:lnTo>
                  <a:pt x="89" y="492"/>
                </a:lnTo>
                <a:lnTo>
                  <a:pt x="105" y="513"/>
                </a:lnTo>
                <a:lnTo>
                  <a:pt x="124" y="535"/>
                </a:lnTo>
                <a:lnTo>
                  <a:pt x="144" y="553"/>
                </a:lnTo>
                <a:lnTo>
                  <a:pt x="167" y="570"/>
                </a:lnTo>
                <a:lnTo>
                  <a:pt x="191" y="584"/>
                </a:lnTo>
                <a:lnTo>
                  <a:pt x="217" y="596"/>
                </a:lnTo>
                <a:lnTo>
                  <a:pt x="243" y="607"/>
                </a:lnTo>
                <a:lnTo>
                  <a:pt x="272" y="614"/>
                </a:lnTo>
                <a:lnTo>
                  <a:pt x="300" y="618"/>
                </a:lnTo>
                <a:lnTo>
                  <a:pt x="329" y="619"/>
                </a:lnTo>
                <a:lnTo>
                  <a:pt x="329" y="619"/>
                </a:lnTo>
                <a:lnTo>
                  <a:pt x="359" y="618"/>
                </a:lnTo>
                <a:lnTo>
                  <a:pt x="388" y="614"/>
                </a:lnTo>
                <a:lnTo>
                  <a:pt x="417" y="607"/>
                </a:lnTo>
                <a:lnTo>
                  <a:pt x="444" y="596"/>
                </a:lnTo>
                <a:lnTo>
                  <a:pt x="468" y="584"/>
                </a:lnTo>
                <a:lnTo>
                  <a:pt x="492" y="570"/>
                </a:lnTo>
                <a:lnTo>
                  <a:pt x="515" y="553"/>
                </a:lnTo>
                <a:lnTo>
                  <a:pt x="535" y="535"/>
                </a:lnTo>
                <a:lnTo>
                  <a:pt x="554" y="513"/>
                </a:lnTo>
                <a:lnTo>
                  <a:pt x="571" y="492"/>
                </a:lnTo>
                <a:lnTo>
                  <a:pt x="586" y="467"/>
                </a:lnTo>
                <a:lnTo>
                  <a:pt x="598" y="442"/>
                </a:lnTo>
                <a:lnTo>
                  <a:pt x="607" y="415"/>
                </a:lnTo>
                <a:lnTo>
                  <a:pt x="615" y="387"/>
                </a:lnTo>
                <a:lnTo>
                  <a:pt x="620" y="359"/>
                </a:lnTo>
                <a:lnTo>
                  <a:pt x="621" y="329"/>
                </a:lnTo>
                <a:lnTo>
                  <a:pt x="621" y="329"/>
                </a:lnTo>
                <a:lnTo>
                  <a:pt x="620" y="298"/>
                </a:lnTo>
                <a:lnTo>
                  <a:pt x="615" y="270"/>
                </a:lnTo>
                <a:lnTo>
                  <a:pt x="607" y="242"/>
                </a:lnTo>
                <a:lnTo>
                  <a:pt x="598" y="215"/>
                </a:lnTo>
                <a:lnTo>
                  <a:pt x="586" y="189"/>
                </a:lnTo>
                <a:lnTo>
                  <a:pt x="571" y="165"/>
                </a:lnTo>
                <a:lnTo>
                  <a:pt x="554" y="144"/>
                </a:lnTo>
                <a:lnTo>
                  <a:pt x="535" y="122"/>
                </a:lnTo>
                <a:lnTo>
                  <a:pt x="515" y="103"/>
                </a:lnTo>
                <a:lnTo>
                  <a:pt x="492" y="87"/>
                </a:lnTo>
                <a:lnTo>
                  <a:pt x="468" y="73"/>
                </a:lnTo>
                <a:lnTo>
                  <a:pt x="444" y="60"/>
                </a:lnTo>
                <a:lnTo>
                  <a:pt x="417" y="51"/>
                </a:lnTo>
                <a:lnTo>
                  <a:pt x="388" y="43"/>
                </a:lnTo>
                <a:lnTo>
                  <a:pt x="359" y="39"/>
                </a:lnTo>
                <a:lnTo>
                  <a:pt x="329" y="38"/>
                </a:lnTo>
                <a:lnTo>
                  <a:pt x="329" y="38"/>
                </a:lnTo>
                <a:close/>
              </a:path>
            </a:pathLst>
          </a:custGeom>
          <a:solidFill>
            <a:schemeClr val="accent3">
              <a:lumMod val="20000"/>
              <a:lumOff val="80000"/>
            </a:schemeClr>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13" name="Graphic 12">
            <a:extLst>
              <a:ext uri="{FF2B5EF4-FFF2-40B4-BE49-F238E27FC236}">
                <a16:creationId xmlns:a16="http://schemas.microsoft.com/office/drawing/2014/main" id="{8A7BE603-1D95-260E-6CA5-FE491C44B07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69520" y="1159131"/>
            <a:ext cx="948453" cy="948453"/>
          </a:xfrm>
          <a:prstGeom prst="rect">
            <a:avLst/>
          </a:prstGeom>
        </p:spPr>
      </p:pic>
      <p:sp>
        <p:nvSpPr>
          <p:cNvPr id="20" name="TextBox 19">
            <a:extLst>
              <a:ext uri="{FF2B5EF4-FFF2-40B4-BE49-F238E27FC236}">
                <a16:creationId xmlns:a16="http://schemas.microsoft.com/office/drawing/2014/main" id="{F45267C3-9B5D-7720-5EB6-30AE892D711A}"/>
              </a:ext>
            </a:extLst>
          </p:cNvPr>
          <p:cNvSpPr txBox="1"/>
          <p:nvPr/>
        </p:nvSpPr>
        <p:spPr>
          <a:xfrm>
            <a:off x="7730397" y="2456265"/>
            <a:ext cx="4312920"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FFC000"/>
                </a:solidFill>
                <a:effectLst/>
                <a:uLnTx/>
                <a:uFillTx/>
                <a:latin typeface="Aptos"/>
                <a:ea typeface="+mn-ea"/>
                <a:cs typeface="+mn-cs"/>
              </a:rPr>
              <a:t>LEARN</a:t>
            </a:r>
            <a:endParaRPr kumimoji="0" lang="en-US" sz="1800" b="1" i="0" u="none" strike="noStrike" kern="1200" cap="none" spc="0" normalizeH="0" baseline="0" noProof="0" dirty="0">
              <a:ln>
                <a:noFill/>
              </a:ln>
              <a:solidFill>
                <a:srgbClr val="FFC000"/>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a:ea typeface="+mn-ea"/>
                <a:cs typeface="+mn-cs"/>
              </a:rPr>
              <a:t>Data, benchmarks, best practices </a:t>
            </a: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sp>
        <p:nvSpPr>
          <p:cNvPr id="21" name="Freeform 8">
            <a:extLst>
              <a:ext uri="{FF2B5EF4-FFF2-40B4-BE49-F238E27FC236}">
                <a16:creationId xmlns:a16="http://schemas.microsoft.com/office/drawing/2014/main" id="{DF01F766-FA35-E7B4-315F-91BA8EAC9688}"/>
              </a:ext>
              <a:ext uri="{C183D7F6-B498-43B3-948B-1728B52AA6E4}">
                <adec:decorative xmlns:adec="http://schemas.microsoft.com/office/drawing/2017/decorative" val="1"/>
              </a:ext>
            </a:extLst>
          </p:cNvPr>
          <p:cNvSpPr>
            <a:spLocks noEditPoints="1"/>
          </p:cNvSpPr>
          <p:nvPr/>
        </p:nvSpPr>
        <p:spPr bwMode="auto">
          <a:xfrm>
            <a:off x="6463990" y="2523033"/>
            <a:ext cx="1139619" cy="989048"/>
          </a:xfrm>
          <a:custGeom>
            <a:avLst/>
            <a:gdLst>
              <a:gd name="T0" fmla="*/ 313 w 658"/>
              <a:gd name="T1" fmla="*/ 657 h 657"/>
              <a:gd name="T2" fmla="*/ 264 w 658"/>
              <a:gd name="T3" fmla="*/ 650 h 657"/>
              <a:gd name="T4" fmla="*/ 202 w 658"/>
              <a:gd name="T5" fmla="*/ 631 h 657"/>
              <a:gd name="T6" fmla="*/ 121 w 658"/>
              <a:gd name="T7" fmla="*/ 582 h 657"/>
              <a:gd name="T8" fmla="*/ 57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1 w 658"/>
              <a:gd name="T21" fmla="*/ 172 h 657"/>
              <a:gd name="T22" fmla="*/ 97 w 658"/>
              <a:gd name="T23" fmla="*/ 97 h 657"/>
              <a:gd name="T24" fmla="*/ 174 w 658"/>
              <a:gd name="T25" fmla="*/ 39 h 657"/>
              <a:gd name="T26" fmla="*/ 247 w 658"/>
              <a:gd name="T27" fmla="*/ 9 h 657"/>
              <a:gd name="T28" fmla="*/ 296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2 w 658"/>
              <a:gd name="T43" fmla="*/ 262 h 657"/>
              <a:gd name="T44" fmla="*/ 658 w 658"/>
              <a:gd name="T45" fmla="*/ 312 h 657"/>
              <a:gd name="T46" fmla="*/ 658 w 658"/>
              <a:gd name="T47" fmla="*/ 345 h 657"/>
              <a:gd name="T48" fmla="*/ 652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7 w 658"/>
              <a:gd name="T67" fmla="*/ 87 h 657"/>
              <a:gd name="T68" fmla="*/ 105 w 658"/>
              <a:gd name="T69" fmla="*/ 144 h 657"/>
              <a:gd name="T70" fmla="*/ 62 w 658"/>
              <a:gd name="T71" fmla="*/ 215 h 657"/>
              <a:gd name="T72" fmla="*/ 41 w 658"/>
              <a:gd name="T73" fmla="*/ 298 h 657"/>
              <a:gd name="T74" fmla="*/ 41 w 658"/>
              <a:gd name="T75" fmla="*/ 359 h 657"/>
              <a:gd name="T76" fmla="*/ 62 w 658"/>
              <a:gd name="T77" fmla="*/ 442 h 657"/>
              <a:gd name="T78" fmla="*/ 105 w 658"/>
              <a:gd name="T79" fmla="*/ 513 h 657"/>
              <a:gd name="T80" fmla="*/ 167 w 658"/>
              <a:gd name="T81" fmla="*/ 570 h 657"/>
              <a:gd name="T82" fmla="*/ 243 w 658"/>
              <a:gd name="T83" fmla="*/ 607 h 657"/>
              <a:gd name="T84" fmla="*/ 329 w 658"/>
              <a:gd name="T85" fmla="*/ 619 h 657"/>
              <a:gd name="T86" fmla="*/ 388 w 658"/>
              <a:gd name="T87" fmla="*/ 614 h 657"/>
              <a:gd name="T88" fmla="*/ 468 w 658"/>
              <a:gd name="T89" fmla="*/ 584 h 657"/>
              <a:gd name="T90" fmla="*/ 535 w 658"/>
              <a:gd name="T91" fmla="*/ 535 h 657"/>
              <a:gd name="T92" fmla="*/ 586 w 658"/>
              <a:gd name="T93" fmla="*/ 467 h 657"/>
              <a:gd name="T94" fmla="*/ 615 w 658"/>
              <a:gd name="T95" fmla="*/ 387 h 657"/>
              <a:gd name="T96" fmla="*/ 621 w 658"/>
              <a:gd name="T97" fmla="*/ 329 h 657"/>
              <a:gd name="T98" fmla="*/ 607 w 658"/>
              <a:gd name="T99" fmla="*/ 242 h 657"/>
              <a:gd name="T100" fmla="*/ 571 w 658"/>
              <a:gd name="T101" fmla="*/ 165 h 657"/>
              <a:gd name="T102" fmla="*/ 515 w 658"/>
              <a:gd name="T103" fmla="*/ 103 h 657"/>
              <a:gd name="T104" fmla="*/ 444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6" y="655"/>
                </a:lnTo>
                <a:lnTo>
                  <a:pt x="280" y="653"/>
                </a:lnTo>
                <a:lnTo>
                  <a:pt x="264" y="650"/>
                </a:lnTo>
                <a:lnTo>
                  <a:pt x="247" y="647"/>
                </a:lnTo>
                <a:lnTo>
                  <a:pt x="233" y="642"/>
                </a:lnTo>
                <a:lnTo>
                  <a:pt x="202" y="631"/>
                </a:lnTo>
                <a:lnTo>
                  <a:pt x="174" y="618"/>
                </a:lnTo>
                <a:lnTo>
                  <a:pt x="145" y="600"/>
                </a:lnTo>
                <a:lnTo>
                  <a:pt x="121" y="582"/>
                </a:lnTo>
                <a:lnTo>
                  <a:pt x="97" y="561"/>
                </a:lnTo>
                <a:lnTo>
                  <a:pt x="76" y="537"/>
                </a:lnTo>
                <a:lnTo>
                  <a:pt x="57" y="512"/>
                </a:lnTo>
                <a:lnTo>
                  <a:pt x="41" y="485"/>
                </a:lnTo>
                <a:lnTo>
                  <a:pt x="27" y="457"/>
                </a:lnTo>
                <a:lnTo>
                  <a:pt x="15" y="426"/>
                </a:lnTo>
                <a:lnTo>
                  <a:pt x="11" y="411"/>
                </a:lnTo>
                <a:lnTo>
                  <a:pt x="7" y="395"/>
                </a:lnTo>
                <a:lnTo>
                  <a:pt x="4" y="379"/>
                </a:lnTo>
                <a:lnTo>
                  <a:pt x="3" y="363"/>
                </a:lnTo>
                <a:lnTo>
                  <a:pt x="2" y="345"/>
                </a:lnTo>
                <a:lnTo>
                  <a:pt x="0" y="329"/>
                </a:lnTo>
                <a:lnTo>
                  <a:pt x="0" y="329"/>
                </a:lnTo>
                <a:lnTo>
                  <a:pt x="2" y="312"/>
                </a:lnTo>
                <a:lnTo>
                  <a:pt x="3" y="295"/>
                </a:lnTo>
                <a:lnTo>
                  <a:pt x="4" y="278"/>
                </a:lnTo>
                <a:lnTo>
                  <a:pt x="7" y="262"/>
                </a:lnTo>
                <a:lnTo>
                  <a:pt x="11" y="246"/>
                </a:lnTo>
                <a:lnTo>
                  <a:pt x="15" y="231"/>
                </a:lnTo>
                <a:lnTo>
                  <a:pt x="27" y="200"/>
                </a:lnTo>
                <a:lnTo>
                  <a:pt x="41" y="172"/>
                </a:lnTo>
                <a:lnTo>
                  <a:pt x="57" y="145"/>
                </a:lnTo>
                <a:lnTo>
                  <a:pt x="76" y="120"/>
                </a:lnTo>
                <a:lnTo>
                  <a:pt x="97" y="97"/>
                </a:lnTo>
                <a:lnTo>
                  <a:pt x="121" y="75"/>
                </a:lnTo>
                <a:lnTo>
                  <a:pt x="145" y="56"/>
                </a:lnTo>
                <a:lnTo>
                  <a:pt x="174" y="39"/>
                </a:lnTo>
                <a:lnTo>
                  <a:pt x="202" y="26"/>
                </a:lnTo>
                <a:lnTo>
                  <a:pt x="233" y="15"/>
                </a:lnTo>
                <a:lnTo>
                  <a:pt x="247" y="9"/>
                </a:lnTo>
                <a:lnTo>
                  <a:pt x="264" y="7"/>
                </a:lnTo>
                <a:lnTo>
                  <a:pt x="280" y="4"/>
                </a:lnTo>
                <a:lnTo>
                  <a:pt x="296" y="1"/>
                </a:lnTo>
                <a:lnTo>
                  <a:pt x="313" y="0"/>
                </a:lnTo>
                <a:lnTo>
                  <a:pt x="329" y="0"/>
                </a:lnTo>
                <a:lnTo>
                  <a:pt x="329" y="0"/>
                </a:lnTo>
                <a:lnTo>
                  <a:pt x="347" y="0"/>
                </a:lnTo>
                <a:lnTo>
                  <a:pt x="363" y="1"/>
                </a:lnTo>
                <a:lnTo>
                  <a:pt x="379" y="4"/>
                </a:lnTo>
                <a:lnTo>
                  <a:pt x="397" y="7"/>
                </a:lnTo>
                <a:lnTo>
                  <a:pt x="411" y="9"/>
                </a:lnTo>
                <a:lnTo>
                  <a:pt x="427" y="15"/>
                </a:lnTo>
                <a:lnTo>
                  <a:pt x="457" y="26"/>
                </a:lnTo>
                <a:lnTo>
                  <a:pt x="487" y="39"/>
                </a:lnTo>
                <a:lnTo>
                  <a:pt x="513" y="56"/>
                </a:lnTo>
                <a:lnTo>
                  <a:pt x="539" y="75"/>
                </a:lnTo>
                <a:lnTo>
                  <a:pt x="562" y="97"/>
                </a:lnTo>
                <a:lnTo>
                  <a:pt x="583" y="120"/>
                </a:lnTo>
                <a:lnTo>
                  <a:pt x="602" y="145"/>
                </a:lnTo>
                <a:lnTo>
                  <a:pt x="618" y="172"/>
                </a:lnTo>
                <a:lnTo>
                  <a:pt x="633" y="200"/>
                </a:lnTo>
                <a:lnTo>
                  <a:pt x="644" y="231"/>
                </a:lnTo>
                <a:lnTo>
                  <a:pt x="648" y="246"/>
                </a:lnTo>
                <a:lnTo>
                  <a:pt x="652" y="262"/>
                </a:lnTo>
                <a:lnTo>
                  <a:pt x="654" y="278"/>
                </a:lnTo>
                <a:lnTo>
                  <a:pt x="657" y="295"/>
                </a:lnTo>
                <a:lnTo>
                  <a:pt x="658" y="312"/>
                </a:lnTo>
                <a:lnTo>
                  <a:pt x="658" y="329"/>
                </a:lnTo>
                <a:lnTo>
                  <a:pt x="658" y="329"/>
                </a:lnTo>
                <a:lnTo>
                  <a:pt x="658" y="345"/>
                </a:lnTo>
                <a:lnTo>
                  <a:pt x="657" y="363"/>
                </a:lnTo>
                <a:lnTo>
                  <a:pt x="654" y="379"/>
                </a:lnTo>
                <a:lnTo>
                  <a:pt x="652" y="395"/>
                </a:lnTo>
                <a:lnTo>
                  <a:pt x="648" y="411"/>
                </a:lnTo>
                <a:lnTo>
                  <a:pt x="644" y="426"/>
                </a:lnTo>
                <a:lnTo>
                  <a:pt x="633" y="457"/>
                </a:lnTo>
                <a:lnTo>
                  <a:pt x="618" y="485"/>
                </a:lnTo>
                <a:lnTo>
                  <a:pt x="602" y="512"/>
                </a:lnTo>
                <a:lnTo>
                  <a:pt x="583" y="537"/>
                </a:lnTo>
                <a:lnTo>
                  <a:pt x="562" y="561"/>
                </a:lnTo>
                <a:lnTo>
                  <a:pt x="539" y="582"/>
                </a:lnTo>
                <a:lnTo>
                  <a:pt x="513" y="600"/>
                </a:lnTo>
                <a:lnTo>
                  <a:pt x="487" y="618"/>
                </a:lnTo>
                <a:lnTo>
                  <a:pt x="457" y="631"/>
                </a:lnTo>
                <a:lnTo>
                  <a:pt x="427" y="642"/>
                </a:lnTo>
                <a:lnTo>
                  <a:pt x="411" y="647"/>
                </a:lnTo>
                <a:lnTo>
                  <a:pt x="397" y="650"/>
                </a:lnTo>
                <a:lnTo>
                  <a:pt x="379" y="653"/>
                </a:lnTo>
                <a:lnTo>
                  <a:pt x="363" y="655"/>
                </a:lnTo>
                <a:lnTo>
                  <a:pt x="347" y="657"/>
                </a:lnTo>
                <a:lnTo>
                  <a:pt x="329" y="657"/>
                </a:lnTo>
                <a:lnTo>
                  <a:pt x="329" y="657"/>
                </a:lnTo>
                <a:close/>
                <a:moveTo>
                  <a:pt x="329" y="38"/>
                </a:moveTo>
                <a:lnTo>
                  <a:pt x="329" y="38"/>
                </a:lnTo>
                <a:lnTo>
                  <a:pt x="300" y="39"/>
                </a:lnTo>
                <a:lnTo>
                  <a:pt x="272" y="43"/>
                </a:lnTo>
                <a:lnTo>
                  <a:pt x="243" y="51"/>
                </a:lnTo>
                <a:lnTo>
                  <a:pt x="217" y="60"/>
                </a:lnTo>
                <a:lnTo>
                  <a:pt x="191" y="73"/>
                </a:lnTo>
                <a:lnTo>
                  <a:pt x="167" y="87"/>
                </a:lnTo>
                <a:lnTo>
                  <a:pt x="144" y="103"/>
                </a:lnTo>
                <a:lnTo>
                  <a:pt x="124" y="122"/>
                </a:lnTo>
                <a:lnTo>
                  <a:pt x="105" y="144"/>
                </a:lnTo>
                <a:lnTo>
                  <a:pt x="89" y="165"/>
                </a:lnTo>
                <a:lnTo>
                  <a:pt x="74" y="189"/>
                </a:lnTo>
                <a:lnTo>
                  <a:pt x="62" y="215"/>
                </a:lnTo>
                <a:lnTo>
                  <a:pt x="51" y="242"/>
                </a:lnTo>
                <a:lnTo>
                  <a:pt x="45" y="270"/>
                </a:lnTo>
                <a:lnTo>
                  <a:pt x="41" y="298"/>
                </a:lnTo>
                <a:lnTo>
                  <a:pt x="38" y="329"/>
                </a:lnTo>
                <a:lnTo>
                  <a:pt x="38" y="329"/>
                </a:lnTo>
                <a:lnTo>
                  <a:pt x="41" y="359"/>
                </a:lnTo>
                <a:lnTo>
                  <a:pt x="45" y="387"/>
                </a:lnTo>
                <a:lnTo>
                  <a:pt x="51" y="415"/>
                </a:lnTo>
                <a:lnTo>
                  <a:pt x="62" y="442"/>
                </a:lnTo>
                <a:lnTo>
                  <a:pt x="74" y="467"/>
                </a:lnTo>
                <a:lnTo>
                  <a:pt x="89" y="492"/>
                </a:lnTo>
                <a:lnTo>
                  <a:pt x="105" y="513"/>
                </a:lnTo>
                <a:lnTo>
                  <a:pt x="124" y="535"/>
                </a:lnTo>
                <a:lnTo>
                  <a:pt x="144" y="553"/>
                </a:lnTo>
                <a:lnTo>
                  <a:pt x="167" y="570"/>
                </a:lnTo>
                <a:lnTo>
                  <a:pt x="191" y="584"/>
                </a:lnTo>
                <a:lnTo>
                  <a:pt x="217" y="596"/>
                </a:lnTo>
                <a:lnTo>
                  <a:pt x="243" y="607"/>
                </a:lnTo>
                <a:lnTo>
                  <a:pt x="272" y="614"/>
                </a:lnTo>
                <a:lnTo>
                  <a:pt x="300" y="618"/>
                </a:lnTo>
                <a:lnTo>
                  <a:pt x="329" y="619"/>
                </a:lnTo>
                <a:lnTo>
                  <a:pt x="329" y="619"/>
                </a:lnTo>
                <a:lnTo>
                  <a:pt x="359" y="618"/>
                </a:lnTo>
                <a:lnTo>
                  <a:pt x="388" y="614"/>
                </a:lnTo>
                <a:lnTo>
                  <a:pt x="417" y="607"/>
                </a:lnTo>
                <a:lnTo>
                  <a:pt x="444" y="596"/>
                </a:lnTo>
                <a:lnTo>
                  <a:pt x="468" y="584"/>
                </a:lnTo>
                <a:lnTo>
                  <a:pt x="492" y="570"/>
                </a:lnTo>
                <a:lnTo>
                  <a:pt x="515" y="553"/>
                </a:lnTo>
                <a:lnTo>
                  <a:pt x="535" y="535"/>
                </a:lnTo>
                <a:lnTo>
                  <a:pt x="554" y="513"/>
                </a:lnTo>
                <a:lnTo>
                  <a:pt x="571" y="492"/>
                </a:lnTo>
                <a:lnTo>
                  <a:pt x="586" y="467"/>
                </a:lnTo>
                <a:lnTo>
                  <a:pt x="598" y="442"/>
                </a:lnTo>
                <a:lnTo>
                  <a:pt x="607" y="415"/>
                </a:lnTo>
                <a:lnTo>
                  <a:pt x="615" y="387"/>
                </a:lnTo>
                <a:lnTo>
                  <a:pt x="620" y="359"/>
                </a:lnTo>
                <a:lnTo>
                  <a:pt x="621" y="329"/>
                </a:lnTo>
                <a:lnTo>
                  <a:pt x="621" y="329"/>
                </a:lnTo>
                <a:lnTo>
                  <a:pt x="620" y="298"/>
                </a:lnTo>
                <a:lnTo>
                  <a:pt x="615" y="270"/>
                </a:lnTo>
                <a:lnTo>
                  <a:pt x="607" y="242"/>
                </a:lnTo>
                <a:lnTo>
                  <a:pt x="598" y="215"/>
                </a:lnTo>
                <a:lnTo>
                  <a:pt x="586" y="189"/>
                </a:lnTo>
                <a:lnTo>
                  <a:pt x="571" y="165"/>
                </a:lnTo>
                <a:lnTo>
                  <a:pt x="554" y="144"/>
                </a:lnTo>
                <a:lnTo>
                  <a:pt x="535" y="122"/>
                </a:lnTo>
                <a:lnTo>
                  <a:pt x="515" y="103"/>
                </a:lnTo>
                <a:lnTo>
                  <a:pt x="492" y="87"/>
                </a:lnTo>
                <a:lnTo>
                  <a:pt x="468" y="73"/>
                </a:lnTo>
                <a:lnTo>
                  <a:pt x="444" y="60"/>
                </a:lnTo>
                <a:lnTo>
                  <a:pt x="417" y="51"/>
                </a:lnTo>
                <a:lnTo>
                  <a:pt x="388" y="43"/>
                </a:lnTo>
                <a:lnTo>
                  <a:pt x="359" y="39"/>
                </a:lnTo>
                <a:lnTo>
                  <a:pt x="329" y="38"/>
                </a:lnTo>
                <a:lnTo>
                  <a:pt x="329" y="38"/>
                </a:lnTo>
                <a:close/>
              </a:path>
            </a:pathLst>
          </a:custGeom>
          <a:solidFill>
            <a:srgbClr val="FFC000"/>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22" name="Graphic 3">
            <a:extLst>
              <a:ext uri="{FF2B5EF4-FFF2-40B4-BE49-F238E27FC236}">
                <a16:creationId xmlns:a16="http://schemas.microsoft.com/office/drawing/2014/main" id="{C4108607-DD3A-56F8-937B-1C43AFB39136}"/>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69520" y="2563628"/>
            <a:ext cx="948453" cy="948453"/>
          </a:xfrm>
          <a:prstGeom prst="rect">
            <a:avLst/>
          </a:prstGeom>
        </p:spPr>
      </p:pic>
      <p:sp>
        <p:nvSpPr>
          <p:cNvPr id="24" name="TextBox 23">
            <a:extLst>
              <a:ext uri="{FF2B5EF4-FFF2-40B4-BE49-F238E27FC236}">
                <a16:creationId xmlns:a16="http://schemas.microsoft.com/office/drawing/2014/main" id="{5470BE0B-25FF-935A-1276-88641774FF99}"/>
              </a:ext>
            </a:extLst>
          </p:cNvPr>
          <p:cNvSpPr txBox="1"/>
          <p:nvPr/>
        </p:nvSpPr>
        <p:spPr>
          <a:xfrm>
            <a:off x="7730397" y="3693502"/>
            <a:ext cx="4312920" cy="14003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CAF0F8">
                    <a:lumMod val="50000"/>
                  </a:srgbClr>
                </a:solidFill>
                <a:effectLst/>
                <a:uLnTx/>
                <a:uFillTx/>
                <a:latin typeface="Aptos"/>
                <a:ea typeface="+mn-ea"/>
                <a:cs typeface="+mn-cs"/>
              </a:rPr>
              <a:t>CO-CREATE</a:t>
            </a:r>
            <a:endParaRPr kumimoji="0" lang="en-US" sz="1800" b="1" i="0" u="none" strike="noStrike" kern="1200" cap="none" spc="0" normalizeH="0" baseline="0" noProof="0" dirty="0">
              <a:ln>
                <a:noFill/>
              </a:ln>
              <a:solidFill>
                <a:srgbClr val="CAF0F8">
                  <a:lumMod val="50000"/>
                </a:srgbClr>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a:ea typeface="+mn-ea"/>
                <a:cs typeface="+mn-cs"/>
              </a:rPr>
              <a:t>Shape consolidation, category management, smarter vehicles</a:t>
            </a: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sp>
        <p:nvSpPr>
          <p:cNvPr id="25" name="Freeform 8">
            <a:extLst>
              <a:ext uri="{FF2B5EF4-FFF2-40B4-BE49-F238E27FC236}">
                <a16:creationId xmlns:a16="http://schemas.microsoft.com/office/drawing/2014/main" id="{FC7A6874-5A70-F31A-2FD4-3149391CEBFB}"/>
              </a:ext>
              <a:ext uri="{C183D7F6-B498-43B3-948B-1728B52AA6E4}">
                <adec:decorative xmlns:adec="http://schemas.microsoft.com/office/drawing/2017/decorative" val="1"/>
              </a:ext>
            </a:extLst>
          </p:cNvPr>
          <p:cNvSpPr>
            <a:spLocks noEditPoints="1"/>
          </p:cNvSpPr>
          <p:nvPr/>
        </p:nvSpPr>
        <p:spPr bwMode="auto">
          <a:xfrm>
            <a:off x="6463990" y="3760270"/>
            <a:ext cx="1139619" cy="989048"/>
          </a:xfrm>
          <a:custGeom>
            <a:avLst/>
            <a:gdLst>
              <a:gd name="T0" fmla="*/ 313 w 658"/>
              <a:gd name="T1" fmla="*/ 657 h 657"/>
              <a:gd name="T2" fmla="*/ 264 w 658"/>
              <a:gd name="T3" fmla="*/ 650 h 657"/>
              <a:gd name="T4" fmla="*/ 202 w 658"/>
              <a:gd name="T5" fmla="*/ 631 h 657"/>
              <a:gd name="T6" fmla="*/ 121 w 658"/>
              <a:gd name="T7" fmla="*/ 582 h 657"/>
              <a:gd name="T8" fmla="*/ 57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1 w 658"/>
              <a:gd name="T21" fmla="*/ 172 h 657"/>
              <a:gd name="T22" fmla="*/ 97 w 658"/>
              <a:gd name="T23" fmla="*/ 97 h 657"/>
              <a:gd name="T24" fmla="*/ 174 w 658"/>
              <a:gd name="T25" fmla="*/ 39 h 657"/>
              <a:gd name="T26" fmla="*/ 247 w 658"/>
              <a:gd name="T27" fmla="*/ 9 h 657"/>
              <a:gd name="T28" fmla="*/ 296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2 w 658"/>
              <a:gd name="T43" fmla="*/ 262 h 657"/>
              <a:gd name="T44" fmla="*/ 658 w 658"/>
              <a:gd name="T45" fmla="*/ 312 h 657"/>
              <a:gd name="T46" fmla="*/ 658 w 658"/>
              <a:gd name="T47" fmla="*/ 345 h 657"/>
              <a:gd name="T48" fmla="*/ 652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7 w 658"/>
              <a:gd name="T67" fmla="*/ 87 h 657"/>
              <a:gd name="T68" fmla="*/ 105 w 658"/>
              <a:gd name="T69" fmla="*/ 144 h 657"/>
              <a:gd name="T70" fmla="*/ 62 w 658"/>
              <a:gd name="T71" fmla="*/ 215 h 657"/>
              <a:gd name="T72" fmla="*/ 41 w 658"/>
              <a:gd name="T73" fmla="*/ 298 h 657"/>
              <a:gd name="T74" fmla="*/ 41 w 658"/>
              <a:gd name="T75" fmla="*/ 359 h 657"/>
              <a:gd name="T76" fmla="*/ 62 w 658"/>
              <a:gd name="T77" fmla="*/ 442 h 657"/>
              <a:gd name="T78" fmla="*/ 105 w 658"/>
              <a:gd name="T79" fmla="*/ 513 h 657"/>
              <a:gd name="T80" fmla="*/ 167 w 658"/>
              <a:gd name="T81" fmla="*/ 570 h 657"/>
              <a:gd name="T82" fmla="*/ 243 w 658"/>
              <a:gd name="T83" fmla="*/ 607 h 657"/>
              <a:gd name="T84" fmla="*/ 329 w 658"/>
              <a:gd name="T85" fmla="*/ 619 h 657"/>
              <a:gd name="T86" fmla="*/ 388 w 658"/>
              <a:gd name="T87" fmla="*/ 614 h 657"/>
              <a:gd name="T88" fmla="*/ 468 w 658"/>
              <a:gd name="T89" fmla="*/ 584 h 657"/>
              <a:gd name="T90" fmla="*/ 535 w 658"/>
              <a:gd name="T91" fmla="*/ 535 h 657"/>
              <a:gd name="T92" fmla="*/ 586 w 658"/>
              <a:gd name="T93" fmla="*/ 467 h 657"/>
              <a:gd name="T94" fmla="*/ 615 w 658"/>
              <a:gd name="T95" fmla="*/ 387 h 657"/>
              <a:gd name="T96" fmla="*/ 621 w 658"/>
              <a:gd name="T97" fmla="*/ 329 h 657"/>
              <a:gd name="T98" fmla="*/ 607 w 658"/>
              <a:gd name="T99" fmla="*/ 242 h 657"/>
              <a:gd name="T100" fmla="*/ 571 w 658"/>
              <a:gd name="T101" fmla="*/ 165 h 657"/>
              <a:gd name="T102" fmla="*/ 515 w 658"/>
              <a:gd name="T103" fmla="*/ 103 h 657"/>
              <a:gd name="T104" fmla="*/ 444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6" y="655"/>
                </a:lnTo>
                <a:lnTo>
                  <a:pt x="280" y="653"/>
                </a:lnTo>
                <a:lnTo>
                  <a:pt x="264" y="650"/>
                </a:lnTo>
                <a:lnTo>
                  <a:pt x="247" y="647"/>
                </a:lnTo>
                <a:lnTo>
                  <a:pt x="233" y="642"/>
                </a:lnTo>
                <a:lnTo>
                  <a:pt x="202" y="631"/>
                </a:lnTo>
                <a:lnTo>
                  <a:pt x="174" y="618"/>
                </a:lnTo>
                <a:lnTo>
                  <a:pt x="145" y="600"/>
                </a:lnTo>
                <a:lnTo>
                  <a:pt x="121" y="582"/>
                </a:lnTo>
                <a:lnTo>
                  <a:pt x="97" y="561"/>
                </a:lnTo>
                <a:lnTo>
                  <a:pt x="76" y="537"/>
                </a:lnTo>
                <a:lnTo>
                  <a:pt x="57" y="512"/>
                </a:lnTo>
                <a:lnTo>
                  <a:pt x="41" y="485"/>
                </a:lnTo>
                <a:lnTo>
                  <a:pt x="27" y="457"/>
                </a:lnTo>
                <a:lnTo>
                  <a:pt x="15" y="426"/>
                </a:lnTo>
                <a:lnTo>
                  <a:pt x="11" y="411"/>
                </a:lnTo>
                <a:lnTo>
                  <a:pt x="7" y="395"/>
                </a:lnTo>
                <a:lnTo>
                  <a:pt x="4" y="379"/>
                </a:lnTo>
                <a:lnTo>
                  <a:pt x="3" y="363"/>
                </a:lnTo>
                <a:lnTo>
                  <a:pt x="2" y="345"/>
                </a:lnTo>
                <a:lnTo>
                  <a:pt x="0" y="329"/>
                </a:lnTo>
                <a:lnTo>
                  <a:pt x="0" y="329"/>
                </a:lnTo>
                <a:lnTo>
                  <a:pt x="2" y="312"/>
                </a:lnTo>
                <a:lnTo>
                  <a:pt x="3" y="295"/>
                </a:lnTo>
                <a:lnTo>
                  <a:pt x="4" y="278"/>
                </a:lnTo>
                <a:lnTo>
                  <a:pt x="7" y="262"/>
                </a:lnTo>
                <a:lnTo>
                  <a:pt x="11" y="246"/>
                </a:lnTo>
                <a:lnTo>
                  <a:pt x="15" y="231"/>
                </a:lnTo>
                <a:lnTo>
                  <a:pt x="27" y="200"/>
                </a:lnTo>
                <a:lnTo>
                  <a:pt x="41" y="172"/>
                </a:lnTo>
                <a:lnTo>
                  <a:pt x="57" y="145"/>
                </a:lnTo>
                <a:lnTo>
                  <a:pt x="76" y="120"/>
                </a:lnTo>
                <a:lnTo>
                  <a:pt x="97" y="97"/>
                </a:lnTo>
                <a:lnTo>
                  <a:pt x="121" y="75"/>
                </a:lnTo>
                <a:lnTo>
                  <a:pt x="145" y="56"/>
                </a:lnTo>
                <a:lnTo>
                  <a:pt x="174" y="39"/>
                </a:lnTo>
                <a:lnTo>
                  <a:pt x="202" y="26"/>
                </a:lnTo>
                <a:lnTo>
                  <a:pt x="233" y="15"/>
                </a:lnTo>
                <a:lnTo>
                  <a:pt x="247" y="9"/>
                </a:lnTo>
                <a:lnTo>
                  <a:pt x="264" y="7"/>
                </a:lnTo>
                <a:lnTo>
                  <a:pt x="280" y="4"/>
                </a:lnTo>
                <a:lnTo>
                  <a:pt x="296" y="1"/>
                </a:lnTo>
                <a:lnTo>
                  <a:pt x="313" y="0"/>
                </a:lnTo>
                <a:lnTo>
                  <a:pt x="329" y="0"/>
                </a:lnTo>
                <a:lnTo>
                  <a:pt x="329" y="0"/>
                </a:lnTo>
                <a:lnTo>
                  <a:pt x="347" y="0"/>
                </a:lnTo>
                <a:lnTo>
                  <a:pt x="363" y="1"/>
                </a:lnTo>
                <a:lnTo>
                  <a:pt x="379" y="4"/>
                </a:lnTo>
                <a:lnTo>
                  <a:pt x="397" y="7"/>
                </a:lnTo>
                <a:lnTo>
                  <a:pt x="411" y="9"/>
                </a:lnTo>
                <a:lnTo>
                  <a:pt x="427" y="15"/>
                </a:lnTo>
                <a:lnTo>
                  <a:pt x="457" y="26"/>
                </a:lnTo>
                <a:lnTo>
                  <a:pt x="487" y="39"/>
                </a:lnTo>
                <a:lnTo>
                  <a:pt x="513" y="56"/>
                </a:lnTo>
                <a:lnTo>
                  <a:pt x="539" y="75"/>
                </a:lnTo>
                <a:lnTo>
                  <a:pt x="562" y="97"/>
                </a:lnTo>
                <a:lnTo>
                  <a:pt x="583" y="120"/>
                </a:lnTo>
                <a:lnTo>
                  <a:pt x="602" y="145"/>
                </a:lnTo>
                <a:lnTo>
                  <a:pt x="618" y="172"/>
                </a:lnTo>
                <a:lnTo>
                  <a:pt x="633" y="200"/>
                </a:lnTo>
                <a:lnTo>
                  <a:pt x="644" y="231"/>
                </a:lnTo>
                <a:lnTo>
                  <a:pt x="648" y="246"/>
                </a:lnTo>
                <a:lnTo>
                  <a:pt x="652" y="262"/>
                </a:lnTo>
                <a:lnTo>
                  <a:pt x="654" y="278"/>
                </a:lnTo>
                <a:lnTo>
                  <a:pt x="657" y="295"/>
                </a:lnTo>
                <a:lnTo>
                  <a:pt x="658" y="312"/>
                </a:lnTo>
                <a:lnTo>
                  <a:pt x="658" y="329"/>
                </a:lnTo>
                <a:lnTo>
                  <a:pt x="658" y="329"/>
                </a:lnTo>
                <a:lnTo>
                  <a:pt x="658" y="345"/>
                </a:lnTo>
                <a:lnTo>
                  <a:pt x="657" y="363"/>
                </a:lnTo>
                <a:lnTo>
                  <a:pt x="654" y="379"/>
                </a:lnTo>
                <a:lnTo>
                  <a:pt x="652" y="395"/>
                </a:lnTo>
                <a:lnTo>
                  <a:pt x="648" y="411"/>
                </a:lnTo>
                <a:lnTo>
                  <a:pt x="644" y="426"/>
                </a:lnTo>
                <a:lnTo>
                  <a:pt x="633" y="457"/>
                </a:lnTo>
                <a:lnTo>
                  <a:pt x="618" y="485"/>
                </a:lnTo>
                <a:lnTo>
                  <a:pt x="602" y="512"/>
                </a:lnTo>
                <a:lnTo>
                  <a:pt x="583" y="537"/>
                </a:lnTo>
                <a:lnTo>
                  <a:pt x="562" y="561"/>
                </a:lnTo>
                <a:lnTo>
                  <a:pt x="539" y="582"/>
                </a:lnTo>
                <a:lnTo>
                  <a:pt x="513" y="600"/>
                </a:lnTo>
                <a:lnTo>
                  <a:pt x="487" y="618"/>
                </a:lnTo>
                <a:lnTo>
                  <a:pt x="457" y="631"/>
                </a:lnTo>
                <a:lnTo>
                  <a:pt x="427" y="642"/>
                </a:lnTo>
                <a:lnTo>
                  <a:pt x="411" y="647"/>
                </a:lnTo>
                <a:lnTo>
                  <a:pt x="397" y="650"/>
                </a:lnTo>
                <a:lnTo>
                  <a:pt x="379" y="653"/>
                </a:lnTo>
                <a:lnTo>
                  <a:pt x="363" y="655"/>
                </a:lnTo>
                <a:lnTo>
                  <a:pt x="347" y="657"/>
                </a:lnTo>
                <a:lnTo>
                  <a:pt x="329" y="657"/>
                </a:lnTo>
                <a:lnTo>
                  <a:pt x="329" y="657"/>
                </a:lnTo>
                <a:close/>
                <a:moveTo>
                  <a:pt x="329" y="38"/>
                </a:moveTo>
                <a:lnTo>
                  <a:pt x="329" y="38"/>
                </a:lnTo>
                <a:lnTo>
                  <a:pt x="300" y="39"/>
                </a:lnTo>
                <a:lnTo>
                  <a:pt x="272" y="43"/>
                </a:lnTo>
                <a:lnTo>
                  <a:pt x="243" y="51"/>
                </a:lnTo>
                <a:lnTo>
                  <a:pt x="217" y="60"/>
                </a:lnTo>
                <a:lnTo>
                  <a:pt x="191" y="73"/>
                </a:lnTo>
                <a:lnTo>
                  <a:pt x="167" y="87"/>
                </a:lnTo>
                <a:lnTo>
                  <a:pt x="144" y="103"/>
                </a:lnTo>
                <a:lnTo>
                  <a:pt x="124" y="122"/>
                </a:lnTo>
                <a:lnTo>
                  <a:pt x="105" y="144"/>
                </a:lnTo>
                <a:lnTo>
                  <a:pt x="89" y="165"/>
                </a:lnTo>
                <a:lnTo>
                  <a:pt x="74" y="189"/>
                </a:lnTo>
                <a:lnTo>
                  <a:pt x="62" y="215"/>
                </a:lnTo>
                <a:lnTo>
                  <a:pt x="51" y="242"/>
                </a:lnTo>
                <a:lnTo>
                  <a:pt x="45" y="270"/>
                </a:lnTo>
                <a:lnTo>
                  <a:pt x="41" y="298"/>
                </a:lnTo>
                <a:lnTo>
                  <a:pt x="38" y="329"/>
                </a:lnTo>
                <a:lnTo>
                  <a:pt x="38" y="329"/>
                </a:lnTo>
                <a:lnTo>
                  <a:pt x="41" y="359"/>
                </a:lnTo>
                <a:lnTo>
                  <a:pt x="45" y="387"/>
                </a:lnTo>
                <a:lnTo>
                  <a:pt x="51" y="415"/>
                </a:lnTo>
                <a:lnTo>
                  <a:pt x="62" y="442"/>
                </a:lnTo>
                <a:lnTo>
                  <a:pt x="74" y="467"/>
                </a:lnTo>
                <a:lnTo>
                  <a:pt x="89" y="492"/>
                </a:lnTo>
                <a:lnTo>
                  <a:pt x="105" y="513"/>
                </a:lnTo>
                <a:lnTo>
                  <a:pt x="124" y="535"/>
                </a:lnTo>
                <a:lnTo>
                  <a:pt x="144" y="553"/>
                </a:lnTo>
                <a:lnTo>
                  <a:pt x="167" y="570"/>
                </a:lnTo>
                <a:lnTo>
                  <a:pt x="191" y="584"/>
                </a:lnTo>
                <a:lnTo>
                  <a:pt x="217" y="596"/>
                </a:lnTo>
                <a:lnTo>
                  <a:pt x="243" y="607"/>
                </a:lnTo>
                <a:lnTo>
                  <a:pt x="272" y="614"/>
                </a:lnTo>
                <a:lnTo>
                  <a:pt x="300" y="618"/>
                </a:lnTo>
                <a:lnTo>
                  <a:pt x="329" y="619"/>
                </a:lnTo>
                <a:lnTo>
                  <a:pt x="329" y="619"/>
                </a:lnTo>
                <a:lnTo>
                  <a:pt x="359" y="618"/>
                </a:lnTo>
                <a:lnTo>
                  <a:pt x="388" y="614"/>
                </a:lnTo>
                <a:lnTo>
                  <a:pt x="417" y="607"/>
                </a:lnTo>
                <a:lnTo>
                  <a:pt x="444" y="596"/>
                </a:lnTo>
                <a:lnTo>
                  <a:pt x="468" y="584"/>
                </a:lnTo>
                <a:lnTo>
                  <a:pt x="492" y="570"/>
                </a:lnTo>
                <a:lnTo>
                  <a:pt x="515" y="553"/>
                </a:lnTo>
                <a:lnTo>
                  <a:pt x="535" y="535"/>
                </a:lnTo>
                <a:lnTo>
                  <a:pt x="554" y="513"/>
                </a:lnTo>
                <a:lnTo>
                  <a:pt x="571" y="492"/>
                </a:lnTo>
                <a:lnTo>
                  <a:pt x="586" y="467"/>
                </a:lnTo>
                <a:lnTo>
                  <a:pt x="598" y="442"/>
                </a:lnTo>
                <a:lnTo>
                  <a:pt x="607" y="415"/>
                </a:lnTo>
                <a:lnTo>
                  <a:pt x="615" y="387"/>
                </a:lnTo>
                <a:lnTo>
                  <a:pt x="620" y="359"/>
                </a:lnTo>
                <a:lnTo>
                  <a:pt x="621" y="329"/>
                </a:lnTo>
                <a:lnTo>
                  <a:pt x="621" y="329"/>
                </a:lnTo>
                <a:lnTo>
                  <a:pt x="620" y="298"/>
                </a:lnTo>
                <a:lnTo>
                  <a:pt x="615" y="270"/>
                </a:lnTo>
                <a:lnTo>
                  <a:pt x="607" y="242"/>
                </a:lnTo>
                <a:lnTo>
                  <a:pt x="598" y="215"/>
                </a:lnTo>
                <a:lnTo>
                  <a:pt x="586" y="189"/>
                </a:lnTo>
                <a:lnTo>
                  <a:pt x="571" y="165"/>
                </a:lnTo>
                <a:lnTo>
                  <a:pt x="554" y="144"/>
                </a:lnTo>
                <a:lnTo>
                  <a:pt x="535" y="122"/>
                </a:lnTo>
                <a:lnTo>
                  <a:pt x="515" y="103"/>
                </a:lnTo>
                <a:lnTo>
                  <a:pt x="492" y="87"/>
                </a:lnTo>
                <a:lnTo>
                  <a:pt x="468" y="73"/>
                </a:lnTo>
                <a:lnTo>
                  <a:pt x="444" y="60"/>
                </a:lnTo>
                <a:lnTo>
                  <a:pt x="417" y="51"/>
                </a:lnTo>
                <a:lnTo>
                  <a:pt x="388" y="43"/>
                </a:lnTo>
                <a:lnTo>
                  <a:pt x="359" y="39"/>
                </a:lnTo>
                <a:lnTo>
                  <a:pt x="329" y="38"/>
                </a:lnTo>
                <a:lnTo>
                  <a:pt x="329" y="38"/>
                </a:lnTo>
                <a:close/>
              </a:path>
            </a:pathLst>
          </a:custGeom>
          <a:solidFill>
            <a:schemeClr val="accent4">
              <a:lumMod val="50000"/>
            </a:schemeClr>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26" name="Graphic 25">
            <a:extLst>
              <a:ext uri="{FF2B5EF4-FFF2-40B4-BE49-F238E27FC236}">
                <a16:creationId xmlns:a16="http://schemas.microsoft.com/office/drawing/2014/main" id="{8655BC59-0388-BF42-79C5-C12822EEB286}"/>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569520" y="3800865"/>
            <a:ext cx="948453" cy="948453"/>
          </a:xfrm>
          <a:prstGeom prst="rect">
            <a:avLst/>
          </a:prstGeom>
        </p:spPr>
      </p:pic>
      <p:sp>
        <p:nvSpPr>
          <p:cNvPr id="28" name="TextBox 27">
            <a:extLst>
              <a:ext uri="{FF2B5EF4-FFF2-40B4-BE49-F238E27FC236}">
                <a16:creationId xmlns:a16="http://schemas.microsoft.com/office/drawing/2014/main" id="{CC8DB0DD-9768-09D6-085B-F8139E351C20}"/>
              </a:ext>
            </a:extLst>
          </p:cNvPr>
          <p:cNvSpPr txBox="1"/>
          <p:nvPr/>
        </p:nvSpPr>
        <p:spPr>
          <a:xfrm>
            <a:off x="7730397" y="5332175"/>
            <a:ext cx="4312920" cy="14003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A4EEEC"/>
                </a:solidFill>
                <a:effectLst/>
                <a:uLnTx/>
                <a:uFillTx/>
                <a:latin typeface="Aptos"/>
                <a:ea typeface="+mn-ea"/>
                <a:cs typeface="+mn-cs"/>
              </a:rPr>
              <a:t>DELIVER BETTER</a:t>
            </a:r>
            <a:endParaRPr kumimoji="0" lang="en-US" sz="1800" b="1" i="0" u="none" strike="noStrike" kern="1200" cap="none" spc="0" normalizeH="0" baseline="0" noProof="0" dirty="0">
              <a:ln>
                <a:noFill/>
              </a:ln>
              <a:solidFill>
                <a:srgbClr val="A4EEEC"/>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a:ea typeface="+mn-ea"/>
                <a:cs typeface="+mn-cs"/>
              </a:rPr>
              <a:t>Lower costs, faster timelines, stronger mission impact</a:t>
            </a:r>
            <a:endParaRPr kumimoji="0" lang="en-US" sz="1200" b="0" i="0" u="none" strike="noStrike" kern="1200" cap="none" spc="0" normalizeH="0" baseline="0" noProof="0" dirty="0">
              <a:ln>
                <a:noFill/>
              </a:ln>
              <a:solidFill>
                <a:srgbClr val="FFFFFF"/>
              </a:solidFill>
              <a:effectLst/>
              <a:uLnTx/>
              <a:uFillTx/>
              <a:latin typeface="Aptos"/>
              <a:ea typeface="+mn-ea"/>
              <a:cs typeface="+mn-cs"/>
            </a:endParaRPr>
          </a:p>
        </p:txBody>
      </p:sp>
      <p:sp>
        <p:nvSpPr>
          <p:cNvPr id="29" name="Freeform 8">
            <a:extLst>
              <a:ext uri="{FF2B5EF4-FFF2-40B4-BE49-F238E27FC236}">
                <a16:creationId xmlns:a16="http://schemas.microsoft.com/office/drawing/2014/main" id="{ACFFFE13-95E4-5853-FA96-639965CE85B5}"/>
              </a:ext>
              <a:ext uri="{C183D7F6-B498-43B3-948B-1728B52AA6E4}">
                <adec:decorative xmlns:adec="http://schemas.microsoft.com/office/drawing/2017/decorative" val="1"/>
              </a:ext>
            </a:extLst>
          </p:cNvPr>
          <p:cNvSpPr>
            <a:spLocks noEditPoints="1"/>
          </p:cNvSpPr>
          <p:nvPr/>
        </p:nvSpPr>
        <p:spPr bwMode="auto">
          <a:xfrm>
            <a:off x="6463990" y="5398943"/>
            <a:ext cx="1139619" cy="989048"/>
          </a:xfrm>
          <a:custGeom>
            <a:avLst/>
            <a:gdLst>
              <a:gd name="T0" fmla="*/ 313 w 658"/>
              <a:gd name="T1" fmla="*/ 657 h 657"/>
              <a:gd name="T2" fmla="*/ 264 w 658"/>
              <a:gd name="T3" fmla="*/ 650 h 657"/>
              <a:gd name="T4" fmla="*/ 202 w 658"/>
              <a:gd name="T5" fmla="*/ 631 h 657"/>
              <a:gd name="T6" fmla="*/ 121 w 658"/>
              <a:gd name="T7" fmla="*/ 582 h 657"/>
              <a:gd name="T8" fmla="*/ 57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1 w 658"/>
              <a:gd name="T21" fmla="*/ 172 h 657"/>
              <a:gd name="T22" fmla="*/ 97 w 658"/>
              <a:gd name="T23" fmla="*/ 97 h 657"/>
              <a:gd name="T24" fmla="*/ 174 w 658"/>
              <a:gd name="T25" fmla="*/ 39 h 657"/>
              <a:gd name="T26" fmla="*/ 247 w 658"/>
              <a:gd name="T27" fmla="*/ 9 h 657"/>
              <a:gd name="T28" fmla="*/ 296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2 w 658"/>
              <a:gd name="T43" fmla="*/ 262 h 657"/>
              <a:gd name="T44" fmla="*/ 658 w 658"/>
              <a:gd name="T45" fmla="*/ 312 h 657"/>
              <a:gd name="T46" fmla="*/ 658 w 658"/>
              <a:gd name="T47" fmla="*/ 345 h 657"/>
              <a:gd name="T48" fmla="*/ 652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7 w 658"/>
              <a:gd name="T67" fmla="*/ 87 h 657"/>
              <a:gd name="T68" fmla="*/ 105 w 658"/>
              <a:gd name="T69" fmla="*/ 144 h 657"/>
              <a:gd name="T70" fmla="*/ 62 w 658"/>
              <a:gd name="T71" fmla="*/ 215 h 657"/>
              <a:gd name="T72" fmla="*/ 41 w 658"/>
              <a:gd name="T73" fmla="*/ 298 h 657"/>
              <a:gd name="T74" fmla="*/ 41 w 658"/>
              <a:gd name="T75" fmla="*/ 359 h 657"/>
              <a:gd name="T76" fmla="*/ 62 w 658"/>
              <a:gd name="T77" fmla="*/ 442 h 657"/>
              <a:gd name="T78" fmla="*/ 105 w 658"/>
              <a:gd name="T79" fmla="*/ 513 h 657"/>
              <a:gd name="T80" fmla="*/ 167 w 658"/>
              <a:gd name="T81" fmla="*/ 570 h 657"/>
              <a:gd name="T82" fmla="*/ 243 w 658"/>
              <a:gd name="T83" fmla="*/ 607 h 657"/>
              <a:gd name="T84" fmla="*/ 329 w 658"/>
              <a:gd name="T85" fmla="*/ 619 h 657"/>
              <a:gd name="T86" fmla="*/ 388 w 658"/>
              <a:gd name="T87" fmla="*/ 614 h 657"/>
              <a:gd name="T88" fmla="*/ 468 w 658"/>
              <a:gd name="T89" fmla="*/ 584 h 657"/>
              <a:gd name="T90" fmla="*/ 535 w 658"/>
              <a:gd name="T91" fmla="*/ 535 h 657"/>
              <a:gd name="T92" fmla="*/ 586 w 658"/>
              <a:gd name="T93" fmla="*/ 467 h 657"/>
              <a:gd name="T94" fmla="*/ 615 w 658"/>
              <a:gd name="T95" fmla="*/ 387 h 657"/>
              <a:gd name="T96" fmla="*/ 621 w 658"/>
              <a:gd name="T97" fmla="*/ 329 h 657"/>
              <a:gd name="T98" fmla="*/ 607 w 658"/>
              <a:gd name="T99" fmla="*/ 242 h 657"/>
              <a:gd name="T100" fmla="*/ 571 w 658"/>
              <a:gd name="T101" fmla="*/ 165 h 657"/>
              <a:gd name="T102" fmla="*/ 515 w 658"/>
              <a:gd name="T103" fmla="*/ 103 h 657"/>
              <a:gd name="T104" fmla="*/ 444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6" y="655"/>
                </a:lnTo>
                <a:lnTo>
                  <a:pt x="280" y="653"/>
                </a:lnTo>
                <a:lnTo>
                  <a:pt x="264" y="650"/>
                </a:lnTo>
                <a:lnTo>
                  <a:pt x="247" y="647"/>
                </a:lnTo>
                <a:lnTo>
                  <a:pt x="233" y="642"/>
                </a:lnTo>
                <a:lnTo>
                  <a:pt x="202" y="631"/>
                </a:lnTo>
                <a:lnTo>
                  <a:pt x="174" y="618"/>
                </a:lnTo>
                <a:lnTo>
                  <a:pt x="145" y="600"/>
                </a:lnTo>
                <a:lnTo>
                  <a:pt x="121" y="582"/>
                </a:lnTo>
                <a:lnTo>
                  <a:pt x="97" y="561"/>
                </a:lnTo>
                <a:lnTo>
                  <a:pt x="76" y="537"/>
                </a:lnTo>
                <a:lnTo>
                  <a:pt x="57" y="512"/>
                </a:lnTo>
                <a:lnTo>
                  <a:pt x="41" y="485"/>
                </a:lnTo>
                <a:lnTo>
                  <a:pt x="27" y="457"/>
                </a:lnTo>
                <a:lnTo>
                  <a:pt x="15" y="426"/>
                </a:lnTo>
                <a:lnTo>
                  <a:pt x="11" y="411"/>
                </a:lnTo>
                <a:lnTo>
                  <a:pt x="7" y="395"/>
                </a:lnTo>
                <a:lnTo>
                  <a:pt x="4" y="379"/>
                </a:lnTo>
                <a:lnTo>
                  <a:pt x="3" y="363"/>
                </a:lnTo>
                <a:lnTo>
                  <a:pt x="2" y="345"/>
                </a:lnTo>
                <a:lnTo>
                  <a:pt x="0" y="329"/>
                </a:lnTo>
                <a:lnTo>
                  <a:pt x="0" y="329"/>
                </a:lnTo>
                <a:lnTo>
                  <a:pt x="2" y="312"/>
                </a:lnTo>
                <a:lnTo>
                  <a:pt x="3" y="295"/>
                </a:lnTo>
                <a:lnTo>
                  <a:pt x="4" y="278"/>
                </a:lnTo>
                <a:lnTo>
                  <a:pt x="7" y="262"/>
                </a:lnTo>
                <a:lnTo>
                  <a:pt x="11" y="246"/>
                </a:lnTo>
                <a:lnTo>
                  <a:pt x="15" y="231"/>
                </a:lnTo>
                <a:lnTo>
                  <a:pt x="27" y="200"/>
                </a:lnTo>
                <a:lnTo>
                  <a:pt x="41" y="172"/>
                </a:lnTo>
                <a:lnTo>
                  <a:pt x="57" y="145"/>
                </a:lnTo>
                <a:lnTo>
                  <a:pt x="76" y="120"/>
                </a:lnTo>
                <a:lnTo>
                  <a:pt x="97" y="97"/>
                </a:lnTo>
                <a:lnTo>
                  <a:pt x="121" y="75"/>
                </a:lnTo>
                <a:lnTo>
                  <a:pt x="145" y="56"/>
                </a:lnTo>
                <a:lnTo>
                  <a:pt x="174" y="39"/>
                </a:lnTo>
                <a:lnTo>
                  <a:pt x="202" y="26"/>
                </a:lnTo>
                <a:lnTo>
                  <a:pt x="233" y="15"/>
                </a:lnTo>
                <a:lnTo>
                  <a:pt x="247" y="9"/>
                </a:lnTo>
                <a:lnTo>
                  <a:pt x="264" y="7"/>
                </a:lnTo>
                <a:lnTo>
                  <a:pt x="280" y="4"/>
                </a:lnTo>
                <a:lnTo>
                  <a:pt x="296" y="1"/>
                </a:lnTo>
                <a:lnTo>
                  <a:pt x="313" y="0"/>
                </a:lnTo>
                <a:lnTo>
                  <a:pt x="329" y="0"/>
                </a:lnTo>
                <a:lnTo>
                  <a:pt x="329" y="0"/>
                </a:lnTo>
                <a:lnTo>
                  <a:pt x="347" y="0"/>
                </a:lnTo>
                <a:lnTo>
                  <a:pt x="363" y="1"/>
                </a:lnTo>
                <a:lnTo>
                  <a:pt x="379" y="4"/>
                </a:lnTo>
                <a:lnTo>
                  <a:pt x="397" y="7"/>
                </a:lnTo>
                <a:lnTo>
                  <a:pt x="411" y="9"/>
                </a:lnTo>
                <a:lnTo>
                  <a:pt x="427" y="15"/>
                </a:lnTo>
                <a:lnTo>
                  <a:pt x="457" y="26"/>
                </a:lnTo>
                <a:lnTo>
                  <a:pt x="487" y="39"/>
                </a:lnTo>
                <a:lnTo>
                  <a:pt x="513" y="56"/>
                </a:lnTo>
                <a:lnTo>
                  <a:pt x="539" y="75"/>
                </a:lnTo>
                <a:lnTo>
                  <a:pt x="562" y="97"/>
                </a:lnTo>
                <a:lnTo>
                  <a:pt x="583" y="120"/>
                </a:lnTo>
                <a:lnTo>
                  <a:pt x="602" y="145"/>
                </a:lnTo>
                <a:lnTo>
                  <a:pt x="618" y="172"/>
                </a:lnTo>
                <a:lnTo>
                  <a:pt x="633" y="200"/>
                </a:lnTo>
                <a:lnTo>
                  <a:pt x="644" y="231"/>
                </a:lnTo>
                <a:lnTo>
                  <a:pt x="648" y="246"/>
                </a:lnTo>
                <a:lnTo>
                  <a:pt x="652" y="262"/>
                </a:lnTo>
                <a:lnTo>
                  <a:pt x="654" y="278"/>
                </a:lnTo>
                <a:lnTo>
                  <a:pt x="657" y="295"/>
                </a:lnTo>
                <a:lnTo>
                  <a:pt x="658" y="312"/>
                </a:lnTo>
                <a:lnTo>
                  <a:pt x="658" y="329"/>
                </a:lnTo>
                <a:lnTo>
                  <a:pt x="658" y="329"/>
                </a:lnTo>
                <a:lnTo>
                  <a:pt x="658" y="345"/>
                </a:lnTo>
                <a:lnTo>
                  <a:pt x="657" y="363"/>
                </a:lnTo>
                <a:lnTo>
                  <a:pt x="654" y="379"/>
                </a:lnTo>
                <a:lnTo>
                  <a:pt x="652" y="395"/>
                </a:lnTo>
                <a:lnTo>
                  <a:pt x="648" y="411"/>
                </a:lnTo>
                <a:lnTo>
                  <a:pt x="644" y="426"/>
                </a:lnTo>
                <a:lnTo>
                  <a:pt x="633" y="457"/>
                </a:lnTo>
                <a:lnTo>
                  <a:pt x="618" y="485"/>
                </a:lnTo>
                <a:lnTo>
                  <a:pt x="602" y="512"/>
                </a:lnTo>
                <a:lnTo>
                  <a:pt x="583" y="537"/>
                </a:lnTo>
                <a:lnTo>
                  <a:pt x="562" y="561"/>
                </a:lnTo>
                <a:lnTo>
                  <a:pt x="539" y="582"/>
                </a:lnTo>
                <a:lnTo>
                  <a:pt x="513" y="600"/>
                </a:lnTo>
                <a:lnTo>
                  <a:pt x="487" y="618"/>
                </a:lnTo>
                <a:lnTo>
                  <a:pt x="457" y="631"/>
                </a:lnTo>
                <a:lnTo>
                  <a:pt x="427" y="642"/>
                </a:lnTo>
                <a:lnTo>
                  <a:pt x="411" y="647"/>
                </a:lnTo>
                <a:lnTo>
                  <a:pt x="397" y="650"/>
                </a:lnTo>
                <a:lnTo>
                  <a:pt x="379" y="653"/>
                </a:lnTo>
                <a:lnTo>
                  <a:pt x="363" y="655"/>
                </a:lnTo>
                <a:lnTo>
                  <a:pt x="347" y="657"/>
                </a:lnTo>
                <a:lnTo>
                  <a:pt x="329" y="657"/>
                </a:lnTo>
                <a:lnTo>
                  <a:pt x="329" y="657"/>
                </a:lnTo>
                <a:close/>
                <a:moveTo>
                  <a:pt x="329" y="38"/>
                </a:moveTo>
                <a:lnTo>
                  <a:pt x="329" y="38"/>
                </a:lnTo>
                <a:lnTo>
                  <a:pt x="300" y="39"/>
                </a:lnTo>
                <a:lnTo>
                  <a:pt x="272" y="43"/>
                </a:lnTo>
                <a:lnTo>
                  <a:pt x="243" y="51"/>
                </a:lnTo>
                <a:lnTo>
                  <a:pt x="217" y="60"/>
                </a:lnTo>
                <a:lnTo>
                  <a:pt x="191" y="73"/>
                </a:lnTo>
                <a:lnTo>
                  <a:pt x="167" y="87"/>
                </a:lnTo>
                <a:lnTo>
                  <a:pt x="144" y="103"/>
                </a:lnTo>
                <a:lnTo>
                  <a:pt x="124" y="122"/>
                </a:lnTo>
                <a:lnTo>
                  <a:pt x="105" y="144"/>
                </a:lnTo>
                <a:lnTo>
                  <a:pt x="89" y="165"/>
                </a:lnTo>
                <a:lnTo>
                  <a:pt x="74" y="189"/>
                </a:lnTo>
                <a:lnTo>
                  <a:pt x="62" y="215"/>
                </a:lnTo>
                <a:lnTo>
                  <a:pt x="51" y="242"/>
                </a:lnTo>
                <a:lnTo>
                  <a:pt x="45" y="270"/>
                </a:lnTo>
                <a:lnTo>
                  <a:pt x="41" y="298"/>
                </a:lnTo>
                <a:lnTo>
                  <a:pt x="38" y="329"/>
                </a:lnTo>
                <a:lnTo>
                  <a:pt x="38" y="329"/>
                </a:lnTo>
                <a:lnTo>
                  <a:pt x="41" y="359"/>
                </a:lnTo>
                <a:lnTo>
                  <a:pt x="45" y="387"/>
                </a:lnTo>
                <a:lnTo>
                  <a:pt x="51" y="415"/>
                </a:lnTo>
                <a:lnTo>
                  <a:pt x="62" y="442"/>
                </a:lnTo>
                <a:lnTo>
                  <a:pt x="74" y="467"/>
                </a:lnTo>
                <a:lnTo>
                  <a:pt x="89" y="492"/>
                </a:lnTo>
                <a:lnTo>
                  <a:pt x="105" y="513"/>
                </a:lnTo>
                <a:lnTo>
                  <a:pt x="124" y="535"/>
                </a:lnTo>
                <a:lnTo>
                  <a:pt x="144" y="553"/>
                </a:lnTo>
                <a:lnTo>
                  <a:pt x="167" y="570"/>
                </a:lnTo>
                <a:lnTo>
                  <a:pt x="191" y="584"/>
                </a:lnTo>
                <a:lnTo>
                  <a:pt x="217" y="596"/>
                </a:lnTo>
                <a:lnTo>
                  <a:pt x="243" y="607"/>
                </a:lnTo>
                <a:lnTo>
                  <a:pt x="272" y="614"/>
                </a:lnTo>
                <a:lnTo>
                  <a:pt x="300" y="618"/>
                </a:lnTo>
                <a:lnTo>
                  <a:pt x="329" y="619"/>
                </a:lnTo>
                <a:lnTo>
                  <a:pt x="329" y="619"/>
                </a:lnTo>
                <a:lnTo>
                  <a:pt x="359" y="618"/>
                </a:lnTo>
                <a:lnTo>
                  <a:pt x="388" y="614"/>
                </a:lnTo>
                <a:lnTo>
                  <a:pt x="417" y="607"/>
                </a:lnTo>
                <a:lnTo>
                  <a:pt x="444" y="596"/>
                </a:lnTo>
                <a:lnTo>
                  <a:pt x="468" y="584"/>
                </a:lnTo>
                <a:lnTo>
                  <a:pt x="492" y="570"/>
                </a:lnTo>
                <a:lnTo>
                  <a:pt x="515" y="553"/>
                </a:lnTo>
                <a:lnTo>
                  <a:pt x="535" y="535"/>
                </a:lnTo>
                <a:lnTo>
                  <a:pt x="554" y="513"/>
                </a:lnTo>
                <a:lnTo>
                  <a:pt x="571" y="492"/>
                </a:lnTo>
                <a:lnTo>
                  <a:pt x="586" y="467"/>
                </a:lnTo>
                <a:lnTo>
                  <a:pt x="598" y="442"/>
                </a:lnTo>
                <a:lnTo>
                  <a:pt x="607" y="415"/>
                </a:lnTo>
                <a:lnTo>
                  <a:pt x="615" y="387"/>
                </a:lnTo>
                <a:lnTo>
                  <a:pt x="620" y="359"/>
                </a:lnTo>
                <a:lnTo>
                  <a:pt x="621" y="329"/>
                </a:lnTo>
                <a:lnTo>
                  <a:pt x="621" y="329"/>
                </a:lnTo>
                <a:lnTo>
                  <a:pt x="620" y="298"/>
                </a:lnTo>
                <a:lnTo>
                  <a:pt x="615" y="270"/>
                </a:lnTo>
                <a:lnTo>
                  <a:pt x="607" y="242"/>
                </a:lnTo>
                <a:lnTo>
                  <a:pt x="598" y="215"/>
                </a:lnTo>
                <a:lnTo>
                  <a:pt x="586" y="189"/>
                </a:lnTo>
                <a:lnTo>
                  <a:pt x="571" y="165"/>
                </a:lnTo>
                <a:lnTo>
                  <a:pt x="554" y="144"/>
                </a:lnTo>
                <a:lnTo>
                  <a:pt x="535" y="122"/>
                </a:lnTo>
                <a:lnTo>
                  <a:pt x="515" y="103"/>
                </a:lnTo>
                <a:lnTo>
                  <a:pt x="492" y="87"/>
                </a:lnTo>
                <a:lnTo>
                  <a:pt x="468" y="73"/>
                </a:lnTo>
                <a:lnTo>
                  <a:pt x="444" y="60"/>
                </a:lnTo>
                <a:lnTo>
                  <a:pt x="417" y="51"/>
                </a:lnTo>
                <a:lnTo>
                  <a:pt x="388" y="43"/>
                </a:lnTo>
                <a:lnTo>
                  <a:pt x="359" y="39"/>
                </a:lnTo>
                <a:lnTo>
                  <a:pt x="329" y="38"/>
                </a:lnTo>
                <a:lnTo>
                  <a:pt x="329" y="38"/>
                </a:lnTo>
                <a:close/>
              </a:path>
            </a:pathLst>
          </a:custGeom>
          <a:solidFill>
            <a:srgbClr val="A4EEEC"/>
          </a:solidFill>
          <a:ln>
            <a:solidFill>
              <a:schemeClr val="accen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30" name="Graphic 29">
            <a:extLst>
              <a:ext uri="{FF2B5EF4-FFF2-40B4-BE49-F238E27FC236}">
                <a16:creationId xmlns:a16="http://schemas.microsoft.com/office/drawing/2014/main" id="{7228DDB2-402F-9790-0112-16ACD839903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69520" y="5439538"/>
            <a:ext cx="948453" cy="948453"/>
          </a:xfrm>
          <a:prstGeom prst="rect">
            <a:avLst/>
          </a:prstGeom>
        </p:spPr>
      </p:pic>
      <p:sp>
        <p:nvSpPr>
          <p:cNvPr id="2" name="Slide Number Placeholder 2">
            <a:extLst>
              <a:ext uri="{FF2B5EF4-FFF2-40B4-BE49-F238E27FC236}">
                <a16:creationId xmlns:a16="http://schemas.microsoft.com/office/drawing/2014/main" id="{1426CF17-C359-8631-7FC6-78F139550FF7}"/>
              </a:ext>
              <a:ext uri="{C183D7F6-B498-43B3-948B-1728B52AA6E4}">
                <adec:decorative xmlns:adec="http://schemas.microsoft.com/office/drawing/2017/decorative" val="1"/>
              </a:ext>
            </a:extLst>
          </p:cNvPr>
          <p:cNvSpPr txBox="1">
            <a:spLocks/>
          </p:cNvSpPr>
          <p:nvPr/>
        </p:nvSpPr>
        <p:spPr>
          <a:xfrm>
            <a:off x="11149149" y="6514226"/>
            <a:ext cx="1042851" cy="355136"/>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3837780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1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8BAF256-F4F7-CE7F-051F-72FB3F8922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F48AAD-0A96-7C53-DFFF-1EB099CBD7F1}"/>
              </a:ext>
            </a:extLst>
          </p:cNvPr>
          <p:cNvSpPr>
            <a:spLocks noGrp="1"/>
          </p:cNvSpPr>
          <p:nvPr>
            <p:ph type="title" idx="4294967295"/>
          </p:nvPr>
        </p:nvSpPr>
        <p:spPr>
          <a:xfrm>
            <a:off x="0" y="1"/>
            <a:ext cx="12192000" cy="1162050"/>
          </a:xfrm>
          <a:solidFill>
            <a:srgbClr val="181A1D"/>
          </a:solidFill>
        </p:spPr>
        <p:txBody>
          <a:bodyPr>
            <a:noAutofit/>
          </a:bodyPr>
          <a:lstStyle/>
          <a:p>
            <a:r>
              <a:rPr lang="en-US" sz="3600" noProof="0" dirty="0"/>
              <a:t>… and this is how YOU can plug in – </a:t>
            </a:r>
            <a:r>
              <a:rPr lang="en-US" sz="3600" noProof="0" dirty="0">
                <a:solidFill>
                  <a:srgbClr val="FFDB69"/>
                </a:solidFill>
              </a:rPr>
              <a:t>with HHS</a:t>
            </a:r>
          </a:p>
        </p:txBody>
      </p:sp>
      <p:sp>
        <p:nvSpPr>
          <p:cNvPr id="2" name="Oval 1">
            <a:extLst>
              <a:ext uri="{FF2B5EF4-FFF2-40B4-BE49-F238E27FC236}">
                <a16:creationId xmlns:a16="http://schemas.microsoft.com/office/drawing/2014/main" id="{D6A5E091-84CB-2B3E-7C47-D730116A0397}"/>
              </a:ext>
              <a:ext uri="{C183D7F6-B498-43B3-948B-1728B52AA6E4}">
                <adec:decorative xmlns:adec="http://schemas.microsoft.com/office/drawing/2017/decorative" val="1"/>
              </a:ext>
            </a:extLst>
          </p:cNvPr>
          <p:cNvSpPr/>
          <p:nvPr/>
        </p:nvSpPr>
        <p:spPr>
          <a:xfrm>
            <a:off x="472869" y="2065590"/>
            <a:ext cx="2377440" cy="2377440"/>
          </a:xfrm>
          <a:prstGeom prst="ellipse">
            <a:avLst/>
          </a:prstGeom>
          <a:solidFill>
            <a:schemeClr val="accent2">
              <a:lumMod val="50000"/>
              <a:alpha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5" name="TextBox 4">
            <a:extLst>
              <a:ext uri="{FF2B5EF4-FFF2-40B4-BE49-F238E27FC236}">
                <a16:creationId xmlns:a16="http://schemas.microsoft.com/office/drawing/2014/main" id="{4A8EF620-E2EC-E319-BAC9-0FF1C54F123F}"/>
              </a:ext>
            </a:extLst>
          </p:cNvPr>
          <p:cNvSpPr txBox="1"/>
          <p:nvPr/>
        </p:nvSpPr>
        <p:spPr>
          <a:xfrm>
            <a:off x="472869" y="3394343"/>
            <a:ext cx="233500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ptos"/>
                <a:ea typeface="+mn-ea"/>
                <a:cs typeface="+mn-cs"/>
              </a:rPr>
              <a:t>Respond Early</a:t>
            </a:r>
          </a:p>
        </p:txBody>
      </p:sp>
      <p:sp>
        <p:nvSpPr>
          <p:cNvPr id="9" name="Oval 8">
            <a:extLst>
              <a:ext uri="{FF2B5EF4-FFF2-40B4-BE49-F238E27FC236}">
                <a16:creationId xmlns:a16="http://schemas.microsoft.com/office/drawing/2014/main" id="{9419F0D6-BEF2-DE5E-42DC-77954ADC4A9C}"/>
              </a:ext>
              <a:ext uri="{C183D7F6-B498-43B3-948B-1728B52AA6E4}">
                <adec:decorative xmlns:adec="http://schemas.microsoft.com/office/drawing/2017/decorative" val="1"/>
              </a:ext>
            </a:extLst>
          </p:cNvPr>
          <p:cNvSpPr/>
          <p:nvPr/>
        </p:nvSpPr>
        <p:spPr>
          <a:xfrm>
            <a:off x="3476419" y="2065590"/>
            <a:ext cx="2377440" cy="2377440"/>
          </a:xfrm>
          <a:prstGeom prst="ellipse">
            <a:avLst/>
          </a:prstGeom>
          <a:solidFill>
            <a:schemeClr val="accent2">
              <a:lumMod val="50000"/>
              <a:alpha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11" name="TextBox 10">
            <a:extLst>
              <a:ext uri="{FF2B5EF4-FFF2-40B4-BE49-F238E27FC236}">
                <a16:creationId xmlns:a16="http://schemas.microsoft.com/office/drawing/2014/main" id="{AB2F4254-E58E-6809-886B-F0A5B54506A8}"/>
              </a:ext>
            </a:extLst>
          </p:cNvPr>
          <p:cNvSpPr txBox="1"/>
          <p:nvPr/>
        </p:nvSpPr>
        <p:spPr>
          <a:xfrm>
            <a:off x="3476419" y="3394343"/>
            <a:ext cx="233500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ptos"/>
                <a:ea typeface="+mn-ea"/>
                <a:cs typeface="+mn-cs"/>
              </a:rPr>
              <a:t>Differentiate Yourself</a:t>
            </a:r>
          </a:p>
        </p:txBody>
      </p:sp>
      <p:sp>
        <p:nvSpPr>
          <p:cNvPr id="14" name="Oval 13">
            <a:extLst>
              <a:ext uri="{FF2B5EF4-FFF2-40B4-BE49-F238E27FC236}">
                <a16:creationId xmlns:a16="http://schemas.microsoft.com/office/drawing/2014/main" id="{C9FAD9F8-2D69-4CDF-A51B-817068D84C12}"/>
              </a:ext>
              <a:ext uri="{C183D7F6-B498-43B3-948B-1728B52AA6E4}">
                <adec:decorative xmlns:adec="http://schemas.microsoft.com/office/drawing/2017/decorative" val="1"/>
              </a:ext>
            </a:extLst>
          </p:cNvPr>
          <p:cNvSpPr/>
          <p:nvPr/>
        </p:nvSpPr>
        <p:spPr>
          <a:xfrm>
            <a:off x="6479969" y="2065590"/>
            <a:ext cx="2377440" cy="2377440"/>
          </a:xfrm>
          <a:prstGeom prst="ellipse">
            <a:avLst/>
          </a:prstGeom>
          <a:solidFill>
            <a:schemeClr val="accent2">
              <a:lumMod val="50000"/>
              <a:alpha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15" name="TextBox 14">
            <a:extLst>
              <a:ext uri="{FF2B5EF4-FFF2-40B4-BE49-F238E27FC236}">
                <a16:creationId xmlns:a16="http://schemas.microsoft.com/office/drawing/2014/main" id="{ED67C629-CFA8-6CCF-D4A0-2763726D2E03}"/>
              </a:ext>
            </a:extLst>
          </p:cNvPr>
          <p:cNvSpPr txBox="1"/>
          <p:nvPr/>
        </p:nvSpPr>
        <p:spPr>
          <a:xfrm>
            <a:off x="6479969" y="3394343"/>
            <a:ext cx="233500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ptos"/>
                <a:ea typeface="+mn-ea"/>
                <a:cs typeface="+mn-cs"/>
              </a:rPr>
              <a:t>Bring Ideas</a:t>
            </a:r>
          </a:p>
        </p:txBody>
      </p:sp>
      <p:sp>
        <p:nvSpPr>
          <p:cNvPr id="17" name="Oval 16">
            <a:extLst>
              <a:ext uri="{FF2B5EF4-FFF2-40B4-BE49-F238E27FC236}">
                <a16:creationId xmlns:a16="http://schemas.microsoft.com/office/drawing/2014/main" id="{FF60A899-8356-B6C4-DA46-CF4C06ECABD2}"/>
              </a:ext>
              <a:ext uri="{C183D7F6-B498-43B3-948B-1728B52AA6E4}">
                <adec:decorative xmlns:adec="http://schemas.microsoft.com/office/drawing/2017/decorative" val="1"/>
              </a:ext>
            </a:extLst>
          </p:cNvPr>
          <p:cNvSpPr/>
          <p:nvPr/>
        </p:nvSpPr>
        <p:spPr>
          <a:xfrm>
            <a:off x="9483519" y="2065590"/>
            <a:ext cx="2377440" cy="2377440"/>
          </a:xfrm>
          <a:prstGeom prst="ellipse">
            <a:avLst/>
          </a:prstGeom>
          <a:solidFill>
            <a:schemeClr val="accent2">
              <a:lumMod val="50000"/>
              <a:alpha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32" name="TextBox 31">
            <a:extLst>
              <a:ext uri="{FF2B5EF4-FFF2-40B4-BE49-F238E27FC236}">
                <a16:creationId xmlns:a16="http://schemas.microsoft.com/office/drawing/2014/main" id="{B30AE9DC-C909-37F2-4DA3-50649F8B3CA3}"/>
              </a:ext>
            </a:extLst>
          </p:cNvPr>
          <p:cNvSpPr txBox="1"/>
          <p:nvPr/>
        </p:nvSpPr>
        <p:spPr>
          <a:xfrm>
            <a:off x="9483519" y="3394343"/>
            <a:ext cx="233500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ptos"/>
                <a:ea typeface="+mn-ea"/>
                <a:cs typeface="+mn-cs"/>
              </a:rPr>
              <a:t>Be Transparent</a:t>
            </a:r>
          </a:p>
        </p:txBody>
      </p:sp>
      <p:pic>
        <p:nvPicPr>
          <p:cNvPr id="34" name="Graphic 33">
            <a:extLst>
              <a:ext uri="{FF2B5EF4-FFF2-40B4-BE49-F238E27FC236}">
                <a16:creationId xmlns:a16="http://schemas.microsoft.com/office/drawing/2014/main" id="{86F808EB-ECB7-61E5-4C2B-123E319B801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062897" y="2148941"/>
            <a:ext cx="1162051" cy="1162051"/>
          </a:xfrm>
          <a:prstGeom prst="rect">
            <a:avLst/>
          </a:prstGeom>
        </p:spPr>
      </p:pic>
      <p:pic>
        <p:nvPicPr>
          <p:cNvPr id="37" name="Graphic 36">
            <a:extLst>
              <a:ext uri="{FF2B5EF4-FFF2-40B4-BE49-F238E27FC236}">
                <a16:creationId xmlns:a16="http://schemas.microsoft.com/office/drawing/2014/main" id="{6930C92B-4B19-C7BB-17B1-0F906C5F6D3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066447" y="2148941"/>
            <a:ext cx="1162051" cy="1162051"/>
          </a:xfrm>
          <a:prstGeom prst="rect">
            <a:avLst/>
          </a:prstGeom>
        </p:spPr>
      </p:pic>
      <p:pic>
        <p:nvPicPr>
          <p:cNvPr id="38" name="Graphic 37">
            <a:extLst>
              <a:ext uri="{FF2B5EF4-FFF2-40B4-BE49-F238E27FC236}">
                <a16:creationId xmlns:a16="http://schemas.microsoft.com/office/drawing/2014/main" id="{F8ABDC75-367D-A57C-CCA8-32B182EDB7A9}"/>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9347" y="2148941"/>
            <a:ext cx="1162051" cy="1162051"/>
          </a:xfrm>
          <a:prstGeom prst="rect">
            <a:avLst/>
          </a:prstGeom>
        </p:spPr>
      </p:pic>
      <p:pic>
        <p:nvPicPr>
          <p:cNvPr id="39" name="Graphic 38">
            <a:extLst>
              <a:ext uri="{FF2B5EF4-FFF2-40B4-BE49-F238E27FC236}">
                <a16:creationId xmlns:a16="http://schemas.microsoft.com/office/drawing/2014/main" id="{1D5C0402-11D9-3397-9F8F-CE3ECF736174}"/>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069997" y="2148941"/>
            <a:ext cx="1162051" cy="1162051"/>
          </a:xfrm>
          <a:prstGeom prst="rect">
            <a:avLst/>
          </a:prstGeom>
        </p:spPr>
      </p:pic>
      <p:grpSp>
        <p:nvGrpSpPr>
          <p:cNvPr id="40" name="Group 39">
            <a:extLst>
              <a:ext uri="{FF2B5EF4-FFF2-40B4-BE49-F238E27FC236}">
                <a16:creationId xmlns:a16="http://schemas.microsoft.com/office/drawing/2014/main" id="{0F6CE15F-00BE-E30F-2B09-5859A5785311}"/>
              </a:ext>
              <a:ext uri="{C183D7F6-B498-43B3-948B-1728B52AA6E4}">
                <adec:decorative xmlns:adec="http://schemas.microsoft.com/office/drawing/2017/decorative" val="1"/>
              </a:ext>
            </a:extLst>
          </p:cNvPr>
          <p:cNvGrpSpPr/>
          <p:nvPr/>
        </p:nvGrpSpPr>
        <p:grpSpPr>
          <a:xfrm>
            <a:off x="10810543" y="58076"/>
            <a:ext cx="1308474" cy="539271"/>
            <a:chOff x="8528896" y="204996"/>
            <a:chExt cx="1308474" cy="539271"/>
          </a:xfrm>
        </p:grpSpPr>
        <p:pic>
          <p:nvPicPr>
            <p:cNvPr id="41" name="Picture 40">
              <a:extLst>
                <a:ext uri="{FF2B5EF4-FFF2-40B4-BE49-F238E27FC236}">
                  <a16:creationId xmlns:a16="http://schemas.microsoft.com/office/drawing/2014/main" id="{280E0727-938A-EAFE-5B65-74003661EF48}"/>
                </a:ext>
              </a:extLst>
            </p:cNvPr>
            <p:cNvPicPr>
              <a:picLocks noChangeAspect="1"/>
            </p:cNvPicPr>
            <p:nvPr userDrawn="1"/>
          </p:nvPicPr>
          <p:blipFill>
            <a:blip r:embed="rId12" cstate="email">
              <a:extLst>
                <a:ext uri="{28A0092B-C50C-407E-A947-70E740481C1C}">
                  <a14:useLocalDpi xmlns:a14="http://schemas.microsoft.com/office/drawing/2010/main"/>
                </a:ext>
              </a:extLst>
            </a:blip>
            <a:srcRect/>
            <a:stretch/>
          </p:blipFill>
          <p:spPr>
            <a:xfrm>
              <a:off x="9188562" y="204996"/>
              <a:ext cx="648808" cy="539271"/>
            </a:xfrm>
            <a:prstGeom prst="rect">
              <a:avLst/>
            </a:prstGeom>
          </p:spPr>
        </p:pic>
        <p:pic>
          <p:nvPicPr>
            <p:cNvPr id="42" name="Picture 2">
              <a:extLst>
                <a:ext uri="{FF2B5EF4-FFF2-40B4-BE49-F238E27FC236}">
                  <a16:creationId xmlns:a16="http://schemas.microsoft.com/office/drawing/2014/main" id="{BA65E944-A04C-A45C-D9AE-A4A16BD85026}"/>
                </a:ext>
              </a:extLst>
            </p:cNvPr>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p:blipFill>
          <p:spPr bwMode="auto">
            <a:xfrm>
              <a:off x="8528896" y="234057"/>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Connector 42">
              <a:extLst>
                <a:ext uri="{FF2B5EF4-FFF2-40B4-BE49-F238E27FC236}">
                  <a16:creationId xmlns:a16="http://schemas.microsoft.com/office/drawing/2014/main" id="{4AF7A0F3-06CE-B8FF-DDB4-611A3BDFBCAA}"/>
                </a:ext>
              </a:extLst>
            </p:cNvPr>
            <p:cNvCxnSpPr/>
            <p:nvPr userDrawn="1"/>
          </p:nvCxnSpPr>
          <p:spPr>
            <a:xfrm>
              <a:off x="9135292" y="251917"/>
              <a:ext cx="0" cy="445429"/>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3" name="Slide Number Placeholder 2">
            <a:extLst>
              <a:ext uri="{FF2B5EF4-FFF2-40B4-BE49-F238E27FC236}">
                <a16:creationId xmlns:a16="http://schemas.microsoft.com/office/drawing/2014/main" id="{C54A7700-FE70-D46F-38F7-5A182C2E5910}"/>
              </a:ext>
              <a:ext uri="{C183D7F6-B498-43B3-948B-1728B52AA6E4}">
                <adec:decorative xmlns:adec="http://schemas.microsoft.com/office/drawing/2017/decorative" val="1"/>
              </a:ext>
            </a:extLst>
          </p:cNvPr>
          <p:cNvSpPr txBox="1">
            <a:spLocks/>
          </p:cNvSpPr>
          <p:nvPr/>
        </p:nvSpPr>
        <p:spPr>
          <a:xfrm>
            <a:off x="11149149" y="6514226"/>
            <a:ext cx="1042851" cy="355136"/>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218381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81612-13B3-5437-DCBE-8C83E6A0FB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A84AA9-266C-D1B4-1D62-8CE778269D39}"/>
              </a:ext>
            </a:extLst>
          </p:cNvPr>
          <p:cNvSpPr>
            <a:spLocks noGrp="1"/>
          </p:cNvSpPr>
          <p:nvPr>
            <p:ph type="title"/>
          </p:nvPr>
        </p:nvSpPr>
        <p:spPr/>
        <p:txBody>
          <a:bodyPr/>
          <a:lstStyle/>
          <a:p>
            <a:r>
              <a:rPr lang="en-US" noProof="0" dirty="0"/>
              <a:t>How Vendors Can Stay Informed</a:t>
            </a:r>
          </a:p>
        </p:txBody>
      </p:sp>
      <p:sp>
        <p:nvSpPr>
          <p:cNvPr id="3" name="Rectangle: Rounded Corners 2">
            <a:extLst>
              <a:ext uri="{FF2B5EF4-FFF2-40B4-BE49-F238E27FC236}">
                <a16:creationId xmlns:a16="http://schemas.microsoft.com/office/drawing/2014/main" id="{C409C6BD-0E3C-29D7-1A46-38C06B8D2037}"/>
              </a:ext>
            </a:extLst>
          </p:cNvPr>
          <p:cNvSpPr/>
          <p:nvPr/>
        </p:nvSpPr>
        <p:spPr>
          <a:xfrm>
            <a:off x="1147453" y="2328273"/>
            <a:ext cx="2743200" cy="27432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ptos"/>
                <a:ea typeface="+mn-ea"/>
                <a:cs typeface="+mn-cs"/>
              </a:rPr>
              <a:t>GPE “Special Notices</a:t>
            </a:r>
            <a:r>
              <a:rPr kumimoji="0" lang="en-US" sz="1800" b="1" i="0" u="none" strike="noStrike" kern="1200" cap="none" spc="0" normalizeH="0" baseline="0" noProof="0" dirty="0">
                <a:ln>
                  <a:noFill/>
                </a:ln>
                <a:solidFill>
                  <a:srgbClr val="000000"/>
                </a:solidFill>
                <a:effectLst/>
                <a:uLnTx/>
                <a:uFillTx/>
                <a:latin typeface="Aptos"/>
                <a:ea typeface="+mn-ea"/>
                <a:cs typeface="+mn-cs"/>
              </a:rPr>
              <a:t>”</a:t>
            </a:r>
          </a:p>
        </p:txBody>
      </p:sp>
      <p:pic>
        <p:nvPicPr>
          <p:cNvPr id="11" name="Picture 10" descr="Image of the GPE &quot;Special Notices&quot; QR code">
            <a:extLst>
              <a:ext uri="{FF2B5EF4-FFF2-40B4-BE49-F238E27FC236}">
                <a16:creationId xmlns:a16="http://schemas.microsoft.com/office/drawing/2014/main" id="{67400861-C048-327B-07B1-18342B2C04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5123" y="3304397"/>
            <a:ext cx="1327859" cy="1327859"/>
          </a:xfrm>
          <a:prstGeom prst="rect">
            <a:avLst/>
          </a:prstGeom>
        </p:spPr>
      </p:pic>
      <p:sp>
        <p:nvSpPr>
          <p:cNvPr id="4" name="Rectangle: Rounded Corners 3">
            <a:extLst>
              <a:ext uri="{FF2B5EF4-FFF2-40B4-BE49-F238E27FC236}">
                <a16:creationId xmlns:a16="http://schemas.microsoft.com/office/drawing/2014/main" id="{F36DCE44-92FC-BFF2-94EE-5ED9FE3795F2}"/>
              </a:ext>
            </a:extLst>
          </p:cNvPr>
          <p:cNvSpPr/>
          <p:nvPr/>
        </p:nvSpPr>
        <p:spPr>
          <a:xfrm>
            <a:off x="4680361" y="2328273"/>
            <a:ext cx="2743200" cy="2743200"/>
          </a:xfrm>
          <a:prstGeom prst="roundRect">
            <a:avLst/>
          </a:prstGeom>
          <a:solidFill>
            <a:srgbClr val="FFDB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ptos"/>
                <a:ea typeface="+mn-ea"/>
                <a:cs typeface="+mn-cs"/>
              </a:rPr>
              <a:t>OSDBU SBCX Site</a:t>
            </a:r>
          </a:p>
        </p:txBody>
      </p:sp>
      <p:pic>
        <p:nvPicPr>
          <p:cNvPr id="8" name="Picture 7" descr="Image of the OSDBU SBCX Site QR code">
            <a:extLst>
              <a:ext uri="{FF2B5EF4-FFF2-40B4-BE49-F238E27FC236}">
                <a16:creationId xmlns:a16="http://schemas.microsoft.com/office/drawing/2014/main" id="{51D7E6A7-1A4F-DC58-7E5A-F4CA60739E5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8031" y="3304399"/>
            <a:ext cx="1327859" cy="1327859"/>
          </a:xfrm>
          <a:prstGeom prst="rect">
            <a:avLst/>
          </a:prstGeom>
        </p:spPr>
      </p:pic>
      <p:sp>
        <p:nvSpPr>
          <p:cNvPr id="9" name="Rectangle: Rounded Corners 8">
            <a:extLst>
              <a:ext uri="{FF2B5EF4-FFF2-40B4-BE49-F238E27FC236}">
                <a16:creationId xmlns:a16="http://schemas.microsoft.com/office/drawing/2014/main" id="{6A5C742E-B698-41AB-C1D2-C00E5CF421B0}"/>
              </a:ext>
            </a:extLst>
          </p:cNvPr>
          <p:cNvSpPr/>
          <p:nvPr/>
        </p:nvSpPr>
        <p:spPr>
          <a:xfrm>
            <a:off x="8213270" y="2328273"/>
            <a:ext cx="2743200" cy="2743200"/>
          </a:xfrm>
          <a:prstGeom prst="roundRect">
            <a:avLst/>
          </a:prstGeom>
          <a:solidFill>
            <a:schemeClr val="accent4">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ptos"/>
                <a:ea typeface="+mn-ea"/>
                <a:cs typeface="+mn-cs"/>
              </a:rPr>
              <a:t>HHS Forecast</a:t>
            </a:r>
          </a:p>
        </p:txBody>
      </p:sp>
      <p:pic>
        <p:nvPicPr>
          <p:cNvPr id="6" name="Picture 5" descr="Image of the HHS Forecast QR code">
            <a:extLst>
              <a:ext uri="{FF2B5EF4-FFF2-40B4-BE49-F238E27FC236}">
                <a16:creationId xmlns:a16="http://schemas.microsoft.com/office/drawing/2014/main" id="{67959865-6165-18E0-FDAA-AE942024CE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20940" y="3304398"/>
            <a:ext cx="1327859" cy="1327859"/>
          </a:xfrm>
          <a:prstGeom prst="rect">
            <a:avLst/>
          </a:prstGeom>
        </p:spPr>
      </p:pic>
      <p:sp>
        <p:nvSpPr>
          <p:cNvPr id="5" name="Footer Placeholder 3">
            <a:extLst>
              <a:ext uri="{FF2B5EF4-FFF2-40B4-BE49-F238E27FC236}">
                <a16:creationId xmlns:a16="http://schemas.microsoft.com/office/drawing/2014/main" id="{55B4E472-81B1-9970-A214-837FBB0EDFC8}"/>
              </a:ext>
              <a:ext uri="{C183D7F6-B498-43B3-948B-1728B52AA6E4}">
                <adec:decorative xmlns:adec="http://schemas.microsoft.com/office/drawing/2017/decorative" val="1"/>
              </a:ext>
            </a:extLst>
          </p:cNvPr>
          <p:cNvSpPr txBox="1">
            <a:spLocks/>
          </p:cNvSpPr>
          <p:nvPr/>
        </p:nvSpPr>
        <p:spPr>
          <a:xfrm>
            <a:off x="4038600" y="6523632"/>
            <a:ext cx="4114800" cy="356616"/>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ptos"/>
                <a:ea typeface="+mn-ea"/>
                <a:cs typeface="+mn-cs"/>
              </a:rPr>
              <a:t>HHS Office of Acquisitions</a:t>
            </a:r>
          </a:p>
        </p:txBody>
      </p:sp>
      <p:sp>
        <p:nvSpPr>
          <p:cNvPr id="7" name="Slide Number Placeholder 6">
            <a:extLst>
              <a:ext uri="{FF2B5EF4-FFF2-40B4-BE49-F238E27FC236}">
                <a16:creationId xmlns:a16="http://schemas.microsoft.com/office/drawing/2014/main" id="{67B18BDB-6FFF-FFAC-35E7-C91B5FB19328}"/>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1042440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D33BB-3D2D-132B-185C-E4A21529DCB0}"/>
              </a:ext>
            </a:extLst>
          </p:cNvPr>
          <p:cNvSpPr>
            <a:spLocks noGrp="1"/>
          </p:cNvSpPr>
          <p:nvPr>
            <p:ph type="title"/>
          </p:nvPr>
        </p:nvSpPr>
        <p:spPr/>
        <p:txBody>
          <a:bodyPr/>
          <a:lstStyle/>
          <a:p>
            <a:r>
              <a:rPr lang="en-US" noProof="0" dirty="0"/>
              <a:t>THANK YOU</a:t>
            </a:r>
          </a:p>
        </p:txBody>
      </p:sp>
      <p:grpSp>
        <p:nvGrpSpPr>
          <p:cNvPr id="6" name="Group 5" descr="Image of Jennifer Johnson, Acting Senior Procurement Executive&#10;">
            <a:extLst>
              <a:ext uri="{FF2B5EF4-FFF2-40B4-BE49-F238E27FC236}">
                <a16:creationId xmlns:a16="http://schemas.microsoft.com/office/drawing/2014/main" id="{34899B36-2EB9-7931-CD32-35A8645B2C6D}"/>
              </a:ext>
            </a:extLst>
          </p:cNvPr>
          <p:cNvGrpSpPr/>
          <p:nvPr/>
        </p:nvGrpSpPr>
        <p:grpSpPr>
          <a:xfrm>
            <a:off x="377897" y="802838"/>
            <a:ext cx="1016724" cy="1016724"/>
            <a:chOff x="377897" y="1212413"/>
            <a:chExt cx="1016724" cy="1016724"/>
          </a:xfrm>
        </p:grpSpPr>
        <p:sp>
          <p:nvSpPr>
            <p:cNvPr id="10" name="Oval 9">
              <a:extLst>
                <a:ext uri="{FF2B5EF4-FFF2-40B4-BE49-F238E27FC236}">
                  <a16:creationId xmlns:a16="http://schemas.microsoft.com/office/drawing/2014/main" id="{B6A053BF-A8EF-CBC4-7DA9-03F1D4E33DF8}"/>
                </a:ext>
              </a:extLst>
            </p:cNvPr>
            <p:cNvSpPr/>
            <p:nvPr/>
          </p:nvSpPr>
          <p:spPr>
            <a:xfrm>
              <a:off x="377897" y="1212413"/>
              <a:ext cx="1016724" cy="1016724"/>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a:ea typeface="+mn-ea"/>
                <a:cs typeface="+mn-cs"/>
              </a:endParaRPr>
            </a:p>
          </p:txBody>
        </p:sp>
        <p:sp>
          <p:nvSpPr>
            <p:cNvPr id="5" name="Freeform 4">
              <a:extLst>
                <a:ext uri="{FF2B5EF4-FFF2-40B4-BE49-F238E27FC236}">
                  <a16:creationId xmlns:a16="http://schemas.microsoft.com/office/drawing/2014/main" id="{BEECB83E-5E03-4586-6902-30DEB4780855}"/>
                </a:ext>
              </a:extLst>
            </p:cNvPr>
            <p:cNvSpPr/>
            <p:nvPr/>
          </p:nvSpPr>
          <p:spPr>
            <a:xfrm>
              <a:off x="443904" y="1278422"/>
              <a:ext cx="884711" cy="884707"/>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a:ea typeface="+mn-ea"/>
                <a:cs typeface="+mn-cs"/>
              </a:endParaRPr>
            </a:p>
          </p:txBody>
        </p:sp>
      </p:grpSp>
      <p:sp>
        <p:nvSpPr>
          <p:cNvPr id="4" name="Text Placeholder 2">
            <a:extLst>
              <a:ext uri="{FF2B5EF4-FFF2-40B4-BE49-F238E27FC236}">
                <a16:creationId xmlns:a16="http://schemas.microsoft.com/office/drawing/2014/main" id="{C9DCFA30-D80E-A0AC-F39E-5A89A74841C3}"/>
              </a:ext>
            </a:extLst>
          </p:cNvPr>
          <p:cNvSpPr txBox="1">
            <a:spLocks/>
          </p:cNvSpPr>
          <p:nvPr/>
        </p:nvSpPr>
        <p:spPr>
          <a:xfrm>
            <a:off x="1557732" y="754973"/>
            <a:ext cx="3421212" cy="11124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Aptos"/>
                <a:ea typeface="+mn-ea"/>
                <a:cs typeface="+mn-cs"/>
              </a:rPr>
              <a:t>Jennifer Johnson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FFFFFF"/>
                </a:solidFill>
                <a:effectLst/>
                <a:uLnTx/>
                <a:uFillTx/>
                <a:latin typeface="Aptos"/>
                <a:ea typeface="+mn-ea"/>
                <a:cs typeface="+mn-cs"/>
              </a:rPr>
              <a:t>Acting Senior Procurement Executive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srgbClr val="072133">
                    <a:lumMod val="25000"/>
                    <a:lumOff val="75000"/>
                  </a:srgbClr>
                </a:solidFill>
                <a:effectLst/>
                <a:uLnTx/>
                <a:uFillTx/>
                <a:latin typeface="Aptos"/>
                <a:ea typeface="+mn-ea"/>
                <a:cs typeface="+mn-cs"/>
                <a:hlinkClick r:id="rId4">
                  <a:extLst>
                    <a:ext uri="{A12FA001-AC4F-418D-AE19-62706E023703}">
                      <ahyp:hlinkClr xmlns:ahyp="http://schemas.microsoft.com/office/drawing/2018/hyperlinkcolor" val="tx"/>
                    </a:ext>
                  </a:extLst>
                </a:hlinkClick>
              </a:rPr>
              <a:t>Jennifer.Johnson@hhs.gov</a:t>
            </a:r>
            <a:endParaRPr kumimoji="0" lang="en-US" sz="1600" b="0" i="1" u="none" strike="noStrike" kern="1200" cap="none" spc="0" normalizeH="0" baseline="0" noProof="0" dirty="0">
              <a:ln>
                <a:noFill/>
              </a:ln>
              <a:solidFill>
                <a:srgbClr val="072133">
                  <a:lumMod val="25000"/>
                  <a:lumOff val="75000"/>
                </a:srgbClr>
              </a:solidFill>
              <a:effectLst/>
              <a:uLnTx/>
              <a:uFillTx/>
              <a:latin typeface="Aptos"/>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1" u="none" strike="noStrike" kern="1200" cap="none" spc="0" normalizeH="0" baseline="0" noProof="0" dirty="0">
              <a:ln>
                <a:noFill/>
              </a:ln>
              <a:solidFill>
                <a:srgbClr val="FFFFFF"/>
              </a:solidFill>
              <a:effectLst/>
              <a:uLnTx/>
              <a:uFillTx/>
              <a:latin typeface="Aptos"/>
              <a:ea typeface="+mn-ea"/>
              <a:cs typeface="+mn-cs"/>
            </a:endParaRPr>
          </a:p>
        </p:txBody>
      </p:sp>
      <p:sp>
        <p:nvSpPr>
          <p:cNvPr id="3" name="Slide Number Placeholder 2">
            <a:extLst>
              <a:ext uri="{FF2B5EF4-FFF2-40B4-BE49-F238E27FC236}">
                <a16:creationId xmlns:a16="http://schemas.microsoft.com/office/drawing/2014/main" id="{CBA9670A-2DE1-D295-20E7-B2FF00AEFF72}"/>
              </a:ext>
              <a:ext uri="{C183D7F6-B498-43B3-948B-1728B52AA6E4}">
                <adec:decorative xmlns:adec="http://schemas.microsoft.com/office/drawing/2017/decorative" val="1"/>
              </a:ext>
            </a:extLst>
          </p:cNvPr>
          <p:cNvSpPr txBox="1">
            <a:spLocks/>
          </p:cNvSpPr>
          <p:nvPr/>
        </p:nvSpPr>
        <p:spPr>
          <a:xfrm>
            <a:off x="11149149" y="6514226"/>
            <a:ext cx="1042851" cy="355136"/>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498413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CDFD3-AF3B-97C0-22CE-928250D0726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6A78764-D705-93DF-2EC0-BE115B3C9B73}"/>
              </a:ext>
            </a:extLst>
          </p:cNvPr>
          <p:cNvSpPr>
            <a:spLocks noGrp="1"/>
          </p:cNvSpPr>
          <p:nvPr>
            <p:ph type="title"/>
          </p:nvPr>
        </p:nvSpPr>
        <p:spPr>
          <a:xfrm>
            <a:off x="2922205" y="2871188"/>
            <a:ext cx="5791093" cy="2785577"/>
          </a:xfrm>
        </p:spPr>
        <p:txBody>
          <a:bodyPr/>
          <a:lstStyle/>
          <a:p>
            <a:pPr algn="ctr"/>
            <a:r>
              <a:rPr lang="en-US" sz="1800" dirty="0"/>
              <a:t>Please take this time to scan the QR code and </a:t>
            </a:r>
            <a:r>
              <a:rPr lang="en-US" sz="2000" dirty="0"/>
              <a:t>fill out the survey.</a:t>
            </a:r>
            <a:br>
              <a:rPr lang="en-US" sz="2000" dirty="0"/>
            </a:br>
            <a:br>
              <a:rPr lang="en-US" sz="2000" dirty="0"/>
            </a:br>
            <a:r>
              <a:rPr lang="en-US" sz="2000" dirty="0"/>
              <a:t>Virtual attendees: Please use the following URL to access </a:t>
            </a:r>
            <a:r>
              <a:rPr lang="en-US" sz="2000" dirty="0" err="1"/>
              <a:t>Slido</a:t>
            </a:r>
            <a:r>
              <a:rPr lang="en-US" sz="2000" dirty="0"/>
              <a:t> to ask live Q&amp;As during the presentations (https://www.slido.com); Enter code CMS26</a:t>
            </a:r>
            <a:br>
              <a:rPr lang="en-US" dirty="0"/>
            </a:br>
            <a:br>
              <a:rPr lang="en-US" dirty="0"/>
            </a:br>
            <a:endParaRPr lang="en-US" sz="20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CECE9E4A-EB95-AB66-FBAD-52FA884D90ED}"/>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67" dirty="0">
                <a:solidFill>
                  <a:prstClr val="white"/>
                </a:solidFill>
              </a:rPr>
              <a:t>February 19</a:t>
            </a: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2026</a:t>
            </a:r>
          </a:p>
        </p:txBody>
      </p:sp>
      <p:sp>
        <p:nvSpPr>
          <p:cNvPr id="10" name="Slide Number Placeholder 9">
            <a:extLst>
              <a:ext uri="{FF2B5EF4-FFF2-40B4-BE49-F238E27FC236}">
                <a16:creationId xmlns:a16="http://schemas.microsoft.com/office/drawing/2014/main" id="{BACDB5A4-6958-0F8C-5749-8B6A2AA17812}"/>
              </a:ext>
            </a:extLst>
          </p:cNvPr>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Object 1">
            <a:extLst>
              <a:ext uri="{FF2B5EF4-FFF2-40B4-BE49-F238E27FC236}">
                <a16:creationId xmlns:a16="http://schemas.microsoft.com/office/drawing/2014/main" id="{F875160B-9102-1EB0-16DF-ABD930DF23D1}"/>
              </a:ext>
            </a:extLst>
          </p:cNvPr>
          <p:cNvGraphicFramePr>
            <a:graphicFrameLocks noChangeAspect="1"/>
          </p:cNvGraphicFramePr>
          <p:nvPr/>
        </p:nvGraphicFramePr>
        <p:xfrm>
          <a:off x="4484039" y="77776"/>
          <a:ext cx="2667426" cy="2667426"/>
        </p:xfrm>
        <a:graphic>
          <a:graphicData uri="http://schemas.openxmlformats.org/presentationml/2006/ole">
            <mc:AlternateContent xmlns:mc="http://schemas.openxmlformats.org/markup-compatibility/2006">
              <mc:Choice xmlns:v="urn:schemas-microsoft-com:vml" Requires="v">
                <p:oleObj name="Acrobat Document" r:id="rId2" imgW="52016000" imgH="52015729" progId="Acrobat.Document.DC">
                  <p:embed/>
                </p:oleObj>
              </mc:Choice>
              <mc:Fallback>
                <p:oleObj name="Acrobat Document" r:id="rId2" imgW="52016000" imgH="52015729" progId="Acrobat.Document.DC">
                  <p:embed/>
                  <p:pic>
                    <p:nvPicPr>
                      <p:cNvPr id="2" name="Object 1">
                        <a:extLst>
                          <a:ext uri="{FF2B5EF4-FFF2-40B4-BE49-F238E27FC236}">
                            <a16:creationId xmlns:a16="http://schemas.microsoft.com/office/drawing/2014/main" id="{F875160B-9102-1EB0-16DF-ABD930DF23D1}"/>
                          </a:ext>
                        </a:extLst>
                      </p:cNvPr>
                      <p:cNvPicPr/>
                      <p:nvPr/>
                    </p:nvPicPr>
                    <p:blipFill>
                      <a:blip r:embed="rId3"/>
                      <a:stretch>
                        <a:fillRect/>
                      </a:stretch>
                    </p:blipFill>
                    <p:spPr>
                      <a:xfrm>
                        <a:off x="4484039" y="77776"/>
                        <a:ext cx="2667426" cy="2667426"/>
                      </a:xfrm>
                      <a:prstGeom prst="rect">
                        <a:avLst/>
                      </a:prstGeom>
                    </p:spPr>
                  </p:pic>
                </p:oleObj>
              </mc:Fallback>
            </mc:AlternateContent>
          </a:graphicData>
        </a:graphic>
      </p:graphicFrame>
    </p:spTree>
    <p:extLst>
      <p:ext uri="{BB962C8B-B14F-4D97-AF65-F5344CB8AC3E}">
        <p14:creationId xmlns:p14="http://schemas.microsoft.com/office/powerpoint/2010/main" val="2422086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90837-865A-47F2-5CBD-49E2A0BEE88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397CEF1-EF8F-6AB3-E846-C595E37F71EC}"/>
              </a:ext>
            </a:extLst>
          </p:cNvPr>
          <p:cNvSpPr>
            <a:spLocks noGrp="1"/>
          </p:cNvSpPr>
          <p:nvPr>
            <p:ph type="title"/>
          </p:nvPr>
        </p:nvSpPr>
        <p:spPr>
          <a:xfrm>
            <a:off x="508001" y="317274"/>
            <a:ext cx="11321246" cy="4125417"/>
          </a:xfrm>
        </p:spPr>
        <p:txBody>
          <a:bodyPr/>
          <a:lstStyle/>
          <a:p>
            <a:pPr algn="ctr"/>
            <a:r>
              <a:rPr lang="en-US" dirty="0"/>
              <a:t>Our Next Session:</a:t>
            </a:r>
            <a:br>
              <a:rPr lang="en-US" dirty="0"/>
            </a:br>
            <a:br>
              <a:rPr lang="en-US" dirty="0"/>
            </a:br>
            <a:r>
              <a:rPr lang="en-US" sz="4800" dirty="0"/>
              <a:t>Shannon Jackson, Executive Director, Office of Small and Disadvantaged Business Utilization, U.S. Department of Health and Human Services </a:t>
            </a:r>
            <a:endParaRPr lang="en-US" sz="48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E94A977C-953D-DE5B-F79D-9D4BAC72598E}"/>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0FFCCAE4-0DC1-B690-79BA-4101D9C5386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36</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755572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8FA94AB-D5D0-3762-24CB-7C95B6BC0C33}"/>
              </a:ext>
              <a:ext uri="{C183D7F6-B498-43B3-948B-1728B52AA6E4}">
                <adec:decorative xmlns:adec="http://schemas.microsoft.com/office/drawing/2017/decorative" val="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700" r="9700"/>
          <a:stretch/>
        </p:blipFill>
        <p:spPr/>
      </p:pic>
      <p:sp>
        <p:nvSpPr>
          <p:cNvPr id="4" name="Title 3">
            <a:extLst>
              <a:ext uri="{FF2B5EF4-FFF2-40B4-BE49-F238E27FC236}">
                <a16:creationId xmlns:a16="http://schemas.microsoft.com/office/drawing/2014/main" id="{E8E0C3E3-3CF6-B573-6F39-3B51DAA0A11F}"/>
              </a:ext>
            </a:extLst>
          </p:cNvPr>
          <p:cNvSpPr>
            <a:spLocks noGrp="1"/>
          </p:cNvSpPr>
          <p:nvPr>
            <p:ph type="title"/>
          </p:nvPr>
        </p:nvSpPr>
        <p:spPr>
          <a:xfrm>
            <a:off x="108758" y="2507673"/>
            <a:ext cx="4587933" cy="1519797"/>
          </a:xfrm>
        </p:spPr>
        <p:txBody>
          <a:bodyPr/>
          <a:lstStyle/>
          <a:p>
            <a:pPr algn="ctr"/>
            <a:r>
              <a:rPr lang="en-US" sz="2400" noProof="0" dirty="0"/>
              <a:t>Office of Small and Disadvantaged Business Utilization (OSDBU)</a:t>
            </a:r>
          </a:p>
        </p:txBody>
      </p:sp>
      <p:sp>
        <p:nvSpPr>
          <p:cNvPr id="3" name="Text Placeholder 2">
            <a:extLst>
              <a:ext uri="{FF2B5EF4-FFF2-40B4-BE49-F238E27FC236}">
                <a16:creationId xmlns:a16="http://schemas.microsoft.com/office/drawing/2014/main" id="{B6F31957-5AF6-2473-030A-15F61A310856}"/>
              </a:ext>
            </a:extLst>
          </p:cNvPr>
          <p:cNvSpPr>
            <a:spLocks noGrp="1"/>
          </p:cNvSpPr>
          <p:nvPr>
            <p:ph type="body" sz="quarter" idx="4294967295"/>
          </p:nvPr>
        </p:nvSpPr>
        <p:spPr>
          <a:xfrm>
            <a:off x="741357" y="3681461"/>
            <a:ext cx="3570053" cy="362167"/>
          </a:xfrm>
        </p:spPr>
        <p:txBody>
          <a:bodyPr>
            <a:normAutofit/>
          </a:bodyPr>
          <a:lstStyle/>
          <a:p>
            <a:pPr algn="ctr"/>
            <a:r>
              <a:rPr lang="en-US" sz="1600" b="1" dirty="0"/>
              <a:t>February</a:t>
            </a:r>
            <a:r>
              <a:rPr lang="en-US" sz="1600" b="1" noProof="0" dirty="0"/>
              <a:t> 2026</a:t>
            </a:r>
          </a:p>
        </p:txBody>
      </p:sp>
      <p:pic>
        <p:nvPicPr>
          <p:cNvPr id="5" name="Picture 4" descr="Office of Small and Disadvantaged Business Utilization logo">
            <a:extLst>
              <a:ext uri="{FF2B5EF4-FFF2-40B4-BE49-F238E27FC236}">
                <a16:creationId xmlns:a16="http://schemas.microsoft.com/office/drawing/2014/main" id="{E7DFC9BA-5F68-1472-94D6-ABE7567B1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1141" y="679608"/>
            <a:ext cx="3457575" cy="883697"/>
          </a:xfrm>
          <a:prstGeom prst="rect">
            <a:avLst/>
          </a:prstGeom>
        </p:spPr>
      </p:pic>
    </p:spTree>
    <p:extLst>
      <p:ext uri="{BB962C8B-B14F-4D97-AF65-F5344CB8AC3E}">
        <p14:creationId xmlns:p14="http://schemas.microsoft.com/office/powerpoint/2010/main" val="753084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2C3A57-393D-4013-0F03-43327F6E9EFE}"/>
              </a:ext>
            </a:extLst>
          </p:cNvPr>
          <p:cNvSpPr>
            <a:spLocks noGrp="1"/>
          </p:cNvSpPr>
          <p:nvPr>
            <p:ph type="title"/>
          </p:nvPr>
        </p:nvSpPr>
        <p:spPr>
          <a:xfrm>
            <a:off x="8042529" y="578714"/>
            <a:ext cx="1604010" cy="481012"/>
          </a:xfrm>
        </p:spPr>
        <p:txBody>
          <a:bodyPr/>
          <a:lstStyle/>
          <a:p>
            <a:r>
              <a:rPr lang="en-US" noProof="0" dirty="0"/>
              <a:t>Agenda</a:t>
            </a:r>
          </a:p>
        </p:txBody>
      </p:sp>
      <p:sp>
        <p:nvSpPr>
          <p:cNvPr id="3" name="Slide Number Placeholder 2">
            <a:extLst>
              <a:ext uri="{FF2B5EF4-FFF2-40B4-BE49-F238E27FC236}">
                <a16:creationId xmlns:a16="http://schemas.microsoft.com/office/drawing/2014/main" id="{BA3B5A8A-4288-7378-670D-4C2184E26CD6}"/>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
        <p:nvSpPr>
          <p:cNvPr id="9" name="Text Placeholder 4">
            <a:extLst>
              <a:ext uri="{FF2B5EF4-FFF2-40B4-BE49-F238E27FC236}">
                <a16:creationId xmlns:a16="http://schemas.microsoft.com/office/drawing/2014/main" id="{F10F1EE1-EEA4-47AB-05F6-FC969BB4BFD0}"/>
              </a:ext>
            </a:extLst>
          </p:cNvPr>
          <p:cNvSpPr txBox="1">
            <a:spLocks noGrp="1"/>
          </p:cNvSpPr>
          <p:nvPr>
            <p:ph type="body" sz="quarter" idx="13"/>
          </p:nvPr>
        </p:nvSpPr>
        <p:spPr bwMode="gray">
          <a:xfrm>
            <a:off x="7242429" y="1301161"/>
            <a:ext cx="3204210" cy="308293"/>
          </a:xfrm>
          <a:prstGeom prst="rect">
            <a:avLst/>
          </a:prstGeom>
          <a:noFill/>
        </p:spPr>
        <p:txBody>
          <a:bodyPr vert="horz" lIns="0" tIns="0" rIns="0" bIns="0" rtlCol="0">
            <a:noAutofit/>
          </a:bodyPr>
          <a:lstStyle>
            <a:lvl1pPr marL="0" indent="0" algn="l" defTabSz="914400" rtl="0" eaLnBrk="1" latinLnBrk="0" hangingPunct="1">
              <a:spcBef>
                <a:spcPts val="1200"/>
              </a:spcBef>
              <a:buSzPct val="100000"/>
              <a:buFont typeface="Arial" panose="020B0604020202020204" pitchFamily="34" charset="0"/>
              <a:buNone/>
              <a:defRPr sz="1800" b="0" kern="1200">
                <a:solidFill>
                  <a:schemeClr val="tx2"/>
                </a:solidFill>
                <a:latin typeface="+mn-lt"/>
                <a:ea typeface="+mn-ea"/>
                <a:cs typeface="+mn-cs"/>
              </a:defRPr>
            </a:lvl1pPr>
            <a:lvl2pPr marL="203200" indent="-203200" algn="l" defTabSz="914400" rtl="0" eaLnBrk="1" latinLnBrk="0" hangingPunct="1">
              <a:spcBef>
                <a:spcPts val="600"/>
              </a:spcBef>
              <a:buClrTx/>
              <a:buSzPct val="100000"/>
              <a:buFont typeface="Arial"/>
              <a:buChar char="•"/>
              <a:defRPr lang="en-US" sz="1800" kern="1200" dirty="0" smtClean="0">
                <a:solidFill>
                  <a:schemeClr val="tx2"/>
                </a:solidFill>
                <a:latin typeface="+mn-lt"/>
                <a:ea typeface="+mn-ea"/>
                <a:cs typeface="+mn-cs"/>
              </a:defRPr>
            </a:lvl2pPr>
            <a:lvl3pPr marL="431800" indent="-203200" algn="l" defTabSz="914400" rtl="0" eaLnBrk="1" latinLnBrk="0" hangingPunct="1">
              <a:spcBef>
                <a:spcPts val="600"/>
              </a:spcBef>
              <a:buClrTx/>
              <a:buSzPct val="100000"/>
              <a:buFont typeface="Arial"/>
              <a:buChar char="−"/>
              <a:defRPr lang="en-US" sz="1800" kern="1200" dirty="0" smtClean="0">
                <a:solidFill>
                  <a:schemeClr val="tx2"/>
                </a:solidFill>
                <a:latin typeface="+mn-lt"/>
                <a:ea typeface="+mn-ea"/>
                <a:cs typeface="+mn-cs"/>
              </a:defRPr>
            </a:lvl3pPr>
            <a:lvl4pPr marL="660400" indent="-203200" algn="l" defTabSz="914400" rtl="0" eaLnBrk="1" latinLnBrk="0" hangingPunct="1">
              <a:spcBef>
                <a:spcPts val="600"/>
              </a:spcBef>
              <a:buClrTx/>
              <a:buSzPct val="100000"/>
              <a:buFont typeface="Arial"/>
              <a:buChar char="◦"/>
              <a:defRPr lang="en-US" sz="1600" kern="1200" baseline="0" dirty="0" smtClean="0">
                <a:solidFill>
                  <a:schemeClr val="tx2"/>
                </a:solidFill>
                <a:latin typeface="+mn-lt"/>
                <a:ea typeface="+mn-ea"/>
                <a:cs typeface="+mn-cs"/>
              </a:defRPr>
            </a:lvl4pPr>
            <a:lvl5pPr marL="889000" indent="-203200" algn="l" defTabSz="798513" rtl="0" eaLnBrk="1" latinLnBrk="0" hangingPunct="1">
              <a:spcBef>
                <a:spcPts val="600"/>
              </a:spcBef>
              <a:buClrTx/>
              <a:buSzPct val="100000"/>
              <a:buFont typeface="Arial"/>
              <a:buChar char="−"/>
              <a:tabLst/>
              <a:defRPr lang="en-US" sz="1600" kern="1200" baseline="0" dirty="0" smtClean="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761147" rtl="0" eaLnBrk="1" fontAlgn="auto" latinLnBrk="0" hangingPunct="1">
              <a:lnSpc>
                <a:spcPct val="120000"/>
              </a:lnSpc>
              <a:spcBef>
                <a:spcPts val="0"/>
              </a:spcBef>
              <a:spcAft>
                <a:spcPts val="0"/>
              </a:spcAft>
              <a:buClrTx/>
              <a:buSzPct val="100000"/>
              <a:buFont typeface="Arial" panose="020B0604020202020204" pitchFamily="34" charset="0"/>
              <a:buNone/>
              <a:tabLst/>
              <a:defRPr/>
            </a:pPr>
            <a:r>
              <a:rPr kumimoji="0" lang="en-US" sz="1600" b="1" i="0" u="none" strike="noStrike" kern="900" cap="all" spc="133" normalizeH="0" baseline="0" noProof="0" dirty="0">
                <a:ln>
                  <a:noFill/>
                </a:ln>
                <a:solidFill>
                  <a:schemeClr val="accent2"/>
                </a:solidFill>
                <a:effectLst/>
                <a:uLnTx/>
                <a:uFillTx/>
                <a:ea typeface="+mn-ea"/>
                <a:cs typeface="+mn-cs"/>
              </a:rPr>
              <a:t>Overview of </a:t>
            </a:r>
            <a:r>
              <a:rPr lang="en-US" sz="1600" b="1" i="0" kern="900" cap="all" spc="133" noProof="0" dirty="0">
                <a:solidFill>
                  <a:schemeClr val="accent2"/>
                </a:solidFill>
              </a:rPr>
              <a:t>today’s BRIEF</a:t>
            </a:r>
            <a:endParaRPr kumimoji="0" lang="en-US" sz="1600" b="1" i="0" u="none" strike="noStrike" kern="900" cap="all" spc="133" normalizeH="0" baseline="0" noProof="0" dirty="0">
              <a:ln>
                <a:noFill/>
              </a:ln>
              <a:solidFill>
                <a:schemeClr val="accent2"/>
              </a:solidFill>
              <a:effectLst/>
              <a:uLnTx/>
              <a:uFillTx/>
              <a:ea typeface="+mn-ea"/>
              <a:cs typeface="+mn-cs"/>
            </a:endParaRPr>
          </a:p>
        </p:txBody>
      </p:sp>
      <p:sp>
        <p:nvSpPr>
          <p:cNvPr id="6" name="Text Placeholder 5">
            <a:extLst>
              <a:ext uri="{FF2B5EF4-FFF2-40B4-BE49-F238E27FC236}">
                <a16:creationId xmlns:a16="http://schemas.microsoft.com/office/drawing/2014/main" id="{7F23B61B-26AC-925E-3C8A-014B20723AAA}"/>
              </a:ext>
            </a:extLst>
          </p:cNvPr>
          <p:cNvSpPr>
            <a:spLocks noGrp="1"/>
          </p:cNvSpPr>
          <p:nvPr>
            <p:ph type="body" sz="quarter" idx="12"/>
          </p:nvPr>
        </p:nvSpPr>
        <p:spPr>
          <a:xfrm>
            <a:off x="6880860" y="1750423"/>
            <a:ext cx="3927348" cy="2044337"/>
          </a:xfrm>
        </p:spPr>
        <p:txBody>
          <a:bodyPr>
            <a:normAutofit/>
          </a:bodyPr>
          <a:lstStyle/>
          <a:p>
            <a:pPr marL="457200" indent="-457200">
              <a:buFont typeface="+mj-lt"/>
              <a:buAutoNum type="arabicPeriod"/>
            </a:pPr>
            <a:r>
              <a:rPr lang="en-US" sz="1600" b="1" kern="600" noProof="0" dirty="0">
                <a:solidFill>
                  <a:srgbClr val="1E1E1E"/>
                </a:solidFill>
                <a:ea typeface="Verdana" panose="020B0604030504040204" pitchFamily="34" charset="0"/>
              </a:rPr>
              <a:t>HHS FY 25 SMALL BUSINESS PERFORMANCE </a:t>
            </a:r>
            <a:endParaRPr lang="en-US" sz="1600" noProof="0" dirty="0"/>
          </a:p>
          <a:p>
            <a:pPr marL="457200" indent="-457200">
              <a:buFont typeface="+mj-lt"/>
              <a:buAutoNum type="arabicPeriod"/>
            </a:pPr>
            <a:r>
              <a:rPr lang="en-US" sz="1600" b="1" kern="600" noProof="0" dirty="0">
                <a:solidFill>
                  <a:srgbClr val="1E1E1E"/>
                </a:solidFill>
                <a:ea typeface="Verdana" panose="020B0604030504040204" pitchFamily="34" charset="0"/>
              </a:rPr>
              <a:t>FY26 STRATEGIC FOCUS AREAS</a:t>
            </a:r>
            <a:endParaRPr lang="en-US" sz="1600" noProof="0" dirty="0"/>
          </a:p>
          <a:p>
            <a:pPr marL="457200" indent="-457200">
              <a:buFont typeface="+mj-lt"/>
              <a:buAutoNum type="arabicPeriod"/>
            </a:pPr>
            <a:r>
              <a:rPr lang="en-US" sz="1600" b="1" kern="600" noProof="0" dirty="0">
                <a:solidFill>
                  <a:srgbClr val="1E1E1E"/>
                </a:solidFill>
                <a:ea typeface="Verdana" panose="020B0604030504040204" pitchFamily="34" charset="0"/>
              </a:rPr>
              <a:t>FY26 FOCUS AREAS</a:t>
            </a:r>
            <a:endParaRPr lang="en-US" sz="1600" noProof="0" dirty="0"/>
          </a:p>
          <a:p>
            <a:pPr marL="457200" indent="-457200">
              <a:buFont typeface="+mj-lt"/>
              <a:buAutoNum type="arabicPeriod"/>
            </a:pPr>
            <a:r>
              <a:rPr lang="en-US" sz="1600" b="1" kern="600" noProof="0" dirty="0">
                <a:solidFill>
                  <a:srgbClr val="1E1E1E"/>
                </a:solidFill>
                <a:ea typeface="Verdana" panose="020B0604030504040204" pitchFamily="34" charset="0"/>
              </a:rPr>
              <a:t>FY26 FOCUS AREAS</a:t>
            </a:r>
            <a:endParaRPr lang="en-US" sz="1600" noProof="0" dirty="0"/>
          </a:p>
          <a:p>
            <a:pPr marL="457200" indent="-457200">
              <a:buFont typeface="+mj-lt"/>
              <a:buAutoNum type="arabicPeriod"/>
            </a:pPr>
            <a:r>
              <a:rPr lang="en-US" sz="1600" b="1" kern="600" noProof="0" dirty="0">
                <a:solidFill>
                  <a:srgbClr val="1E1E1E"/>
                </a:solidFill>
                <a:ea typeface="Verdana" panose="020B0604030504040204" pitchFamily="34" charset="0"/>
                <a:cs typeface="Verdana" panose="020B0604030504040204" pitchFamily="34" charset="0"/>
              </a:rPr>
              <a:t>SBCX PORTAL</a:t>
            </a:r>
          </a:p>
        </p:txBody>
      </p:sp>
      <p:pic>
        <p:nvPicPr>
          <p:cNvPr id="2" name="Picture 1">
            <a:extLst>
              <a:ext uri="{FF2B5EF4-FFF2-40B4-BE49-F238E27FC236}">
                <a16:creationId xmlns:a16="http://schemas.microsoft.com/office/drawing/2014/main" id="{4EDF1404-A49C-A1F0-864F-4D8EF417BCE8}"/>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l="19999" r="19999"/>
          <a:stretch/>
        </p:blipFill>
        <p:spPr>
          <a:xfrm>
            <a:off x="1" y="-18790"/>
            <a:ext cx="5229546" cy="6536725"/>
          </a:xfrm>
          <a:prstGeom prst="rect">
            <a:avLst/>
          </a:prstGeom>
        </p:spPr>
      </p:pic>
      <p:pic>
        <p:nvPicPr>
          <p:cNvPr id="7" name="Picture 6">
            <a:extLst>
              <a:ext uri="{FF2B5EF4-FFF2-40B4-BE49-F238E27FC236}">
                <a16:creationId xmlns:a16="http://schemas.microsoft.com/office/drawing/2014/main" id="{ECB13D8B-F393-209C-CE66-761F11E1DDA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60044" y="1609454"/>
            <a:ext cx="5910530" cy="4797820"/>
          </a:xfrm>
          <a:prstGeom prst="rect">
            <a:avLst/>
          </a:prstGeom>
        </p:spPr>
      </p:pic>
    </p:spTree>
    <p:extLst>
      <p:ext uri="{BB962C8B-B14F-4D97-AF65-F5344CB8AC3E}">
        <p14:creationId xmlns:p14="http://schemas.microsoft.com/office/powerpoint/2010/main" val="3596073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811D1-A436-D878-EE05-EA750D6775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6B0C76-2FE8-CC59-2F55-2DEFE9EF92C4}"/>
              </a:ext>
            </a:extLst>
          </p:cNvPr>
          <p:cNvSpPr>
            <a:spLocks noGrp="1"/>
          </p:cNvSpPr>
          <p:nvPr>
            <p:ph type="title"/>
          </p:nvPr>
        </p:nvSpPr>
        <p:spPr/>
        <p:txBody>
          <a:bodyPr/>
          <a:lstStyle/>
          <a:p>
            <a:r>
              <a:rPr lang="en-US" noProof="0" dirty="0"/>
              <a:t>HHS FY 25 Small Business Performance </a:t>
            </a:r>
          </a:p>
        </p:txBody>
      </p:sp>
      <p:sp>
        <p:nvSpPr>
          <p:cNvPr id="11" name="Content Placeholder 10">
            <a:extLst>
              <a:ext uri="{FF2B5EF4-FFF2-40B4-BE49-F238E27FC236}">
                <a16:creationId xmlns:a16="http://schemas.microsoft.com/office/drawing/2014/main" id="{0957FECF-914B-51A3-AADE-A757CAA1A3C9}"/>
              </a:ext>
            </a:extLst>
          </p:cNvPr>
          <p:cNvSpPr>
            <a:spLocks noGrp="1"/>
          </p:cNvSpPr>
          <p:nvPr>
            <p:ph idx="1"/>
          </p:nvPr>
        </p:nvSpPr>
        <p:spPr>
          <a:xfrm>
            <a:off x="756006" y="1825625"/>
            <a:ext cx="10515600" cy="3876532"/>
          </a:xfrm>
        </p:spPr>
        <p:txBody>
          <a:bodyPr/>
          <a:lstStyle/>
          <a:p>
            <a:r>
              <a:rPr lang="en-US" sz="1050" b="1" noProof="0" dirty="0">
                <a:hlinkClick r:id="" action="ppaction://noaction">
                  <a:extLst>
                    <a:ext uri="{A12FA001-AC4F-418D-AE19-62706E023703}">
                      <ahyp:hlinkClr xmlns:ahyp="http://schemas.microsoft.com/office/drawing/2018/hyperlinkcolor" val="tx"/>
                    </a:ext>
                  </a:extLst>
                </a:hlinkClick>
              </a:rPr>
              <a:t>OSDBU Functional Areas </a:t>
            </a:r>
            <a:endParaRPr lang="en-US" sz="1050" b="1" noProof="0" dirty="0"/>
          </a:p>
          <a:p>
            <a:r>
              <a:rPr lang="en-US" sz="1050" noProof="0" dirty="0"/>
              <a:t>under 15 U.S. Code </a:t>
            </a:r>
            <a:r>
              <a:rPr lang="en-US" sz="1050" kern="0" noProof="0" dirty="0">
                <a:cs typeface="Helvetica" panose="020B0604020202020204" pitchFamily="34" charset="0"/>
              </a:rPr>
              <a:t>§ 644K, advice, market research, training, compliance, policy, reporting, advocacy and liaison, agency and office operations.</a:t>
            </a:r>
          </a:p>
          <a:p>
            <a:r>
              <a:rPr lang="en-US" sz="1050" kern="0" noProof="0" dirty="0">
                <a:cs typeface="Helvetica" panose="020B0604020202020204" pitchFamily="34" charset="0"/>
              </a:rPr>
              <a:t>Mission, </a:t>
            </a:r>
            <a:r>
              <a:rPr lang="en-US" sz="1050" noProof="0" dirty="0">
                <a:latin typeface="Aptos" panose="020B0004020202020204" pitchFamily="34" charset="0"/>
              </a:rPr>
              <a:t>Maximize the use of small businesses across the acquisition portfolio through outreach, policy, advocacy, and training to support the health and well-being of the American people. Vision, Maximize the use of small businesses across the acquisition portfolio through outreach, policy, advocacy, and training to support the health and well-being of the American people.</a:t>
            </a:r>
            <a:endParaRPr lang="en-US" sz="1050" i="1" noProof="0" dirty="0">
              <a:latin typeface="Aptos" panose="020B0004020202020204" pitchFamily="34" charset="0"/>
            </a:endParaRPr>
          </a:p>
          <a:p>
            <a:r>
              <a:rPr lang="en-US" sz="1050" noProof="0" dirty="0">
                <a:latin typeface="Aptos" panose="020B0004020202020204" pitchFamily="34" charset="0"/>
              </a:rPr>
              <a:t>Primary responsibilities</a:t>
            </a:r>
          </a:p>
          <a:p>
            <a:pPr marL="171450" indent="-171450">
              <a:buFont typeface="Arial" panose="020B0604020202020204" pitchFamily="34" charset="0"/>
              <a:buChar char="•"/>
            </a:pPr>
            <a:r>
              <a:rPr lang="en-US" sz="1050" noProof="0" dirty="0">
                <a:latin typeface="Aptos" panose="020B0004020202020204" pitchFamily="34" charset="0"/>
              </a:rPr>
              <a:t>Ensure </a:t>
            </a:r>
            <a:r>
              <a:rPr lang="en-US" sz="1050" b="1" noProof="0" dirty="0">
                <a:latin typeface="Aptos" panose="020B0004020202020204" pitchFamily="34" charset="0"/>
              </a:rPr>
              <a:t>small business programs </a:t>
            </a:r>
            <a:r>
              <a:rPr lang="en-US" sz="1050" noProof="0" dirty="0">
                <a:latin typeface="Aptos" panose="020B0004020202020204" pitchFamily="34" charset="0"/>
              </a:rPr>
              <a:t>within the Department </a:t>
            </a:r>
            <a:r>
              <a:rPr lang="en-US" sz="1050" b="1" noProof="0" dirty="0">
                <a:latin typeface="Aptos" panose="020B0004020202020204" pitchFamily="34" charset="0"/>
              </a:rPr>
              <a:t>advance the HHS mission</a:t>
            </a:r>
            <a:r>
              <a:rPr lang="en-US" sz="1050" noProof="0" dirty="0">
                <a:latin typeface="Aptos" panose="020B0004020202020204" pitchFamily="34" charset="0"/>
              </a:rPr>
              <a:t>, priorities, and align with statutes, regulations, and federal policies.</a:t>
            </a:r>
          </a:p>
          <a:p>
            <a:pPr marL="171450" indent="-171450">
              <a:buFont typeface="Arial" panose="020B0604020202020204" pitchFamily="34" charset="0"/>
              <a:buChar char="•"/>
            </a:pPr>
            <a:r>
              <a:rPr lang="en-US" sz="1050" noProof="0" dirty="0">
                <a:latin typeface="Aptos" panose="020B0004020202020204" pitchFamily="34" charset="0"/>
              </a:rPr>
              <a:t>Ensure </a:t>
            </a:r>
            <a:r>
              <a:rPr lang="en-US" sz="1050" b="1" noProof="0" dirty="0">
                <a:latin typeface="Aptos" panose="020B0004020202020204" pitchFamily="34" charset="0"/>
              </a:rPr>
              <a:t>improved entry points </a:t>
            </a:r>
            <a:r>
              <a:rPr lang="en-US" sz="1050" noProof="0" dirty="0">
                <a:latin typeface="Aptos" panose="020B0004020202020204" pitchFamily="34" charset="0"/>
              </a:rPr>
              <a:t>for small businesses into the healthcare market to enhance </a:t>
            </a:r>
            <a:r>
              <a:rPr lang="en-US" sz="1050" b="1" noProof="0" dirty="0">
                <a:latin typeface="Aptos" panose="020B0004020202020204" pitchFamily="34" charset="0"/>
              </a:rPr>
              <a:t>current and future procurement opportunities</a:t>
            </a:r>
          </a:p>
          <a:p>
            <a:pPr marL="171450" indent="-171450">
              <a:buFont typeface="Arial" panose="020B0604020202020204" pitchFamily="34" charset="0"/>
              <a:buChar char="•"/>
            </a:pPr>
            <a:r>
              <a:rPr lang="en-US" sz="1050" b="1" noProof="0" dirty="0">
                <a:ln/>
                <a:solidFill>
                  <a:srgbClr val="000000">
                    <a:hueOff val="0"/>
                    <a:satOff val="0"/>
                    <a:lumOff val="0"/>
                    <a:alphaOff val="0"/>
                  </a:srgbClr>
                </a:solidFill>
                <a:latin typeface="Aptos" panose="020B0004020202020204" pitchFamily="34" charset="0"/>
              </a:rPr>
              <a:t>Facilitate</a:t>
            </a:r>
            <a:r>
              <a:rPr lang="en-US" sz="1050" noProof="0" dirty="0">
                <a:ln/>
                <a:solidFill>
                  <a:srgbClr val="000000">
                    <a:hueOff val="0"/>
                    <a:satOff val="0"/>
                    <a:lumOff val="0"/>
                    <a:alphaOff val="0"/>
                  </a:srgbClr>
                </a:solidFill>
                <a:latin typeface="Aptos" panose="020B0004020202020204" pitchFamily="34" charset="0"/>
              </a:rPr>
              <a:t> </a:t>
            </a:r>
            <a:r>
              <a:rPr lang="en-US" sz="1050" b="1" noProof="0" dirty="0">
                <a:ln/>
                <a:solidFill>
                  <a:srgbClr val="000000">
                    <a:hueOff val="0"/>
                    <a:satOff val="0"/>
                    <a:lumOff val="0"/>
                    <a:alphaOff val="0"/>
                  </a:srgbClr>
                </a:solidFill>
                <a:latin typeface="Aptos" panose="020B0004020202020204" pitchFamily="34" charset="0"/>
              </a:rPr>
              <a:t>coordinated outreach activities </a:t>
            </a:r>
            <a:r>
              <a:rPr lang="en-US" sz="1050" noProof="0" dirty="0">
                <a:ln/>
                <a:solidFill>
                  <a:srgbClr val="000000">
                    <a:hueOff val="0"/>
                    <a:satOff val="0"/>
                    <a:lumOff val="0"/>
                    <a:alphaOff val="0"/>
                  </a:srgbClr>
                </a:solidFill>
                <a:latin typeface="Aptos" panose="020B0004020202020204" pitchFamily="34" charset="0"/>
              </a:rPr>
              <a:t>to small businesses through partnerships with internal and external stakeholders.</a:t>
            </a:r>
          </a:p>
          <a:p>
            <a:r>
              <a:rPr lang="en-US" sz="1050" noProof="0" dirty="0">
                <a:ln/>
                <a:solidFill>
                  <a:srgbClr val="000000">
                    <a:hueOff val="0"/>
                    <a:satOff val="0"/>
                    <a:lumOff val="0"/>
                    <a:alphaOff val="0"/>
                  </a:srgbClr>
                </a:solidFill>
                <a:latin typeface="Aptos" panose="020B0004020202020204" pitchFamily="34" charset="0"/>
              </a:rPr>
              <a:t>FY25 H </a:t>
            </a:r>
            <a:r>
              <a:rPr lang="en-US" sz="1050" noProof="0" dirty="0" err="1">
                <a:ln/>
                <a:solidFill>
                  <a:srgbClr val="000000">
                    <a:hueOff val="0"/>
                    <a:satOff val="0"/>
                    <a:lumOff val="0"/>
                    <a:alphaOff val="0"/>
                  </a:srgbClr>
                </a:solidFill>
                <a:latin typeface="Aptos" panose="020B0004020202020204" pitchFamily="34" charset="0"/>
              </a:rPr>
              <a:t>H</a:t>
            </a:r>
            <a:r>
              <a:rPr lang="en-US" sz="1050" noProof="0" dirty="0">
                <a:ln/>
                <a:solidFill>
                  <a:srgbClr val="000000">
                    <a:hueOff val="0"/>
                    <a:satOff val="0"/>
                    <a:lumOff val="0"/>
                    <a:alphaOff val="0"/>
                  </a:srgbClr>
                </a:solidFill>
                <a:latin typeface="Aptos" panose="020B0004020202020204" pitchFamily="34" charset="0"/>
              </a:rPr>
              <a:t> S Small business numbers, graphic, circle chart showing $28.2 billion each year HHS does $28 B in contracting</a:t>
            </a:r>
          </a:p>
          <a:p>
            <a:r>
              <a:rPr lang="en-US" sz="1050" noProof="0" dirty="0">
                <a:ln/>
                <a:solidFill>
                  <a:srgbClr val="000000">
                    <a:hueOff val="0"/>
                    <a:satOff val="0"/>
                    <a:lumOff val="0"/>
                    <a:alphaOff val="0"/>
                  </a:srgbClr>
                </a:solidFill>
                <a:latin typeface="Aptos" panose="020B0004020202020204" pitchFamily="34" charset="0"/>
              </a:rPr>
              <a:t>Graphic, circle chart showing 26.45% or $7.45 billion of the $28.2 billion went to small business utilization. Exceeding the goal of 24.5%.</a:t>
            </a:r>
          </a:p>
          <a:p>
            <a:r>
              <a:rPr lang="en-US" sz="1050" noProof="0" dirty="0">
                <a:ln/>
                <a:solidFill>
                  <a:srgbClr val="000000">
                    <a:hueOff val="0"/>
                    <a:satOff val="0"/>
                    <a:lumOff val="0"/>
                    <a:alphaOff val="0"/>
                  </a:srgbClr>
                </a:solidFill>
                <a:latin typeface="Aptos" panose="020B0004020202020204" pitchFamily="34" charset="0"/>
              </a:rPr>
              <a:t>Graphic, circle chart showing 6.36% or $1.79 billion went to women owned small business, equal to approximately $1.79B, exceeding the goal of 5%.</a:t>
            </a:r>
          </a:p>
          <a:p>
            <a:r>
              <a:rPr lang="en-US" sz="1050" noProof="0" dirty="0">
                <a:ln/>
                <a:solidFill>
                  <a:srgbClr val="000000">
                    <a:hueOff val="0"/>
                    <a:satOff val="0"/>
                    <a:lumOff val="0"/>
                    <a:alphaOff val="0"/>
                  </a:srgbClr>
                </a:solidFill>
                <a:latin typeface="Aptos" panose="020B0004020202020204" pitchFamily="34" charset="0"/>
              </a:rPr>
              <a:t>Graphic, circle chart showing 15.75% or $4.44 billion went to small disadvantaged business, exceeding the goal of 5%.</a:t>
            </a:r>
          </a:p>
          <a:p>
            <a:r>
              <a:rPr lang="en-US" sz="1050" noProof="0" dirty="0">
                <a:ln/>
                <a:solidFill>
                  <a:srgbClr val="000000">
                    <a:hueOff val="0"/>
                    <a:satOff val="0"/>
                    <a:lumOff val="0"/>
                    <a:alphaOff val="0"/>
                  </a:srgbClr>
                </a:solidFill>
                <a:latin typeface="Aptos" panose="020B0004020202020204" pitchFamily="34" charset="0"/>
              </a:rPr>
              <a:t>Graphic, circle chart showing 3.52% or $993 million went to historically underutilized business zones, exceeding the goal of 3%.</a:t>
            </a:r>
          </a:p>
          <a:p>
            <a:r>
              <a:rPr lang="en-US" sz="1050" noProof="0" dirty="0">
                <a:ln/>
                <a:solidFill>
                  <a:srgbClr val="000000">
                    <a:hueOff val="0"/>
                    <a:satOff val="0"/>
                    <a:lumOff val="0"/>
                    <a:alphaOff val="0"/>
                  </a:srgbClr>
                </a:solidFill>
                <a:latin typeface="Aptos" panose="020B0004020202020204" pitchFamily="34" charset="0"/>
              </a:rPr>
              <a:t>Graphic, circle chart showing 2.69% or $758 million went to service-disabled veteran owned small business, failing to meet the goal of 5%.</a:t>
            </a:r>
            <a:endParaRPr lang="en-US" sz="1050" noProof="0" dirty="0"/>
          </a:p>
        </p:txBody>
      </p:sp>
      <p:pic>
        <p:nvPicPr>
          <p:cNvPr id="8" name="Picture 7">
            <a:extLst>
              <a:ext uri="{FF2B5EF4-FFF2-40B4-BE49-F238E27FC236}">
                <a16:creationId xmlns:a16="http://schemas.microsoft.com/office/drawing/2014/main" id="{95B7757C-69EC-B321-0656-E22B68E9327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34555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13369-F73F-42E1-751F-C082EEA65BB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FA6151C-700D-C332-5DCC-D63FAB91F925}"/>
              </a:ext>
            </a:extLst>
          </p:cNvPr>
          <p:cNvSpPr>
            <a:spLocks noGrp="1"/>
          </p:cNvSpPr>
          <p:nvPr>
            <p:ph type="title"/>
          </p:nvPr>
        </p:nvSpPr>
        <p:spPr>
          <a:xfrm>
            <a:off x="735503" y="326701"/>
            <a:ext cx="10515600" cy="4100921"/>
          </a:xfrm>
        </p:spPr>
        <p:txBody>
          <a:bodyPr/>
          <a:lstStyle/>
          <a:p>
            <a:pPr algn="ctr"/>
            <a:r>
              <a:rPr lang="en-US" dirty="0"/>
              <a:t>Virtual Attendees: Please use this URL to ask your questions for the following presentations: https://www.slido.com</a:t>
            </a:r>
            <a:br>
              <a:rPr lang="en-US" dirty="0"/>
            </a:br>
            <a:r>
              <a:rPr lang="en-US" dirty="0"/>
              <a:t>Enter code CMS26 </a:t>
            </a:r>
            <a:endParaRPr lang="en-US"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15FD04A3-93D0-E7FE-84E5-90BA259268CF}"/>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21F44988-9B24-373B-B6A3-06883276CC70}"/>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4</a:t>
            </a:fld>
            <a:endParaRPr lang="en-US" dirty="0">
              <a:solidFill>
                <a:prstClr val="white"/>
              </a:solidFill>
              <a:latin typeface="Calibri" panose="020F0502020204030204"/>
            </a:endParaRPr>
          </a:p>
        </p:txBody>
      </p:sp>
      <p:graphicFrame>
        <p:nvGraphicFramePr>
          <p:cNvPr id="2" name="Object 1">
            <a:extLst>
              <a:ext uri="{FF2B5EF4-FFF2-40B4-BE49-F238E27FC236}">
                <a16:creationId xmlns:a16="http://schemas.microsoft.com/office/drawing/2014/main" id="{1FA831B9-3FE2-EFED-82EF-D82408CF5E42}"/>
              </a:ext>
            </a:extLst>
          </p:cNvPr>
          <p:cNvGraphicFramePr>
            <a:graphicFrameLocks noChangeAspect="1"/>
          </p:cNvGraphicFramePr>
          <p:nvPr>
            <p:extLst>
              <p:ext uri="{D42A27DB-BD31-4B8C-83A1-F6EECF244321}">
                <p14:modId xmlns:p14="http://schemas.microsoft.com/office/powerpoint/2010/main" val="1707197236"/>
              </p:ext>
            </p:extLst>
          </p:nvPr>
        </p:nvGraphicFramePr>
        <p:xfrm>
          <a:off x="98425" y="98425"/>
          <a:ext cx="74613" cy="5418138"/>
        </p:xfrm>
        <a:graphic>
          <a:graphicData uri="http://schemas.openxmlformats.org/presentationml/2006/ole">
            <mc:AlternateContent xmlns:mc="http://schemas.openxmlformats.org/markup-compatibility/2006">
              <mc:Choice xmlns:v="urn:schemas-microsoft-com:vml" Requires="v">
                <p:oleObj name="Macro-Enabled Worksheet" r:id="rId2" imgW="2444881" imgH="176974500" progId="Excel.SheetMacroEnabled.12">
                  <p:embed/>
                </p:oleObj>
              </mc:Choice>
              <mc:Fallback>
                <p:oleObj name="Macro-Enabled Worksheet" r:id="rId2" imgW="2444881" imgH="176974500" progId="Excel.SheetMacroEnabled.12">
                  <p:embed/>
                  <p:pic>
                    <p:nvPicPr>
                      <p:cNvPr id="2" name="Object 1">
                        <a:extLst>
                          <a:ext uri="{FF2B5EF4-FFF2-40B4-BE49-F238E27FC236}">
                            <a16:creationId xmlns:a16="http://schemas.microsoft.com/office/drawing/2014/main" id="{1FA831B9-3FE2-EFED-82EF-D82408CF5E42}"/>
                          </a:ext>
                        </a:extLst>
                      </p:cNvPr>
                      <p:cNvPicPr/>
                      <p:nvPr/>
                    </p:nvPicPr>
                    <p:blipFill>
                      <a:blip r:embed="rId3"/>
                      <a:stretch>
                        <a:fillRect/>
                      </a:stretch>
                    </p:blipFill>
                    <p:spPr>
                      <a:xfrm>
                        <a:off x="98425" y="98425"/>
                        <a:ext cx="74613" cy="5418138"/>
                      </a:xfrm>
                      <a:prstGeom prst="rect">
                        <a:avLst/>
                      </a:prstGeom>
                    </p:spPr>
                  </p:pic>
                </p:oleObj>
              </mc:Fallback>
            </mc:AlternateContent>
          </a:graphicData>
        </a:graphic>
      </p:graphicFrame>
    </p:spTree>
    <p:extLst>
      <p:ext uri="{BB962C8B-B14F-4D97-AF65-F5344CB8AC3E}">
        <p14:creationId xmlns:p14="http://schemas.microsoft.com/office/powerpoint/2010/main" val="3603204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E1DCB-D64F-C005-95B3-A5C4AAE5EA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30E6EE-652E-CB71-3367-10040AADD111}"/>
              </a:ext>
            </a:extLst>
          </p:cNvPr>
          <p:cNvSpPr>
            <a:spLocks noGrp="1"/>
          </p:cNvSpPr>
          <p:nvPr>
            <p:ph type="title"/>
          </p:nvPr>
        </p:nvSpPr>
        <p:spPr/>
        <p:txBody>
          <a:bodyPr/>
          <a:lstStyle/>
          <a:p>
            <a:r>
              <a:rPr lang="en-US" noProof="0" dirty="0"/>
              <a:t>HHS FY 25 Small Business Performance continued </a:t>
            </a:r>
          </a:p>
        </p:txBody>
      </p:sp>
      <p:sp>
        <p:nvSpPr>
          <p:cNvPr id="11" name="Content Placeholder 10">
            <a:extLst>
              <a:ext uri="{FF2B5EF4-FFF2-40B4-BE49-F238E27FC236}">
                <a16:creationId xmlns:a16="http://schemas.microsoft.com/office/drawing/2014/main" id="{3E4540D3-BAA3-F909-004D-551C9E331437}"/>
              </a:ext>
            </a:extLst>
          </p:cNvPr>
          <p:cNvSpPr>
            <a:spLocks noGrp="1"/>
          </p:cNvSpPr>
          <p:nvPr>
            <p:ph idx="1"/>
          </p:nvPr>
        </p:nvSpPr>
        <p:spPr>
          <a:xfrm>
            <a:off x="756006" y="1825625"/>
            <a:ext cx="10515600" cy="3876532"/>
          </a:xfrm>
        </p:spPr>
        <p:txBody>
          <a:bodyPr/>
          <a:lstStyle/>
          <a:p>
            <a:r>
              <a:rPr lang="en-US" sz="1050" b="1" noProof="0" dirty="0">
                <a:hlinkClick r:id="" action="ppaction://noaction">
                  <a:extLst>
                    <a:ext uri="{A12FA001-AC4F-418D-AE19-62706E023703}">
                      <ahyp:hlinkClr xmlns:ahyp="http://schemas.microsoft.com/office/drawing/2018/hyperlinkcolor" val="tx"/>
                    </a:ext>
                  </a:extLst>
                </a:hlinkClick>
              </a:rPr>
              <a:t>OSDBU Functional Areas </a:t>
            </a:r>
            <a:endParaRPr lang="en-US" sz="1050" b="1" noProof="0" dirty="0"/>
          </a:p>
          <a:p>
            <a:r>
              <a:rPr lang="en-US" sz="1050" noProof="0" dirty="0"/>
              <a:t>under 15 U.S. Code </a:t>
            </a:r>
            <a:r>
              <a:rPr lang="en-US" sz="1050" kern="0" noProof="0" dirty="0">
                <a:cs typeface="Helvetica" panose="020B0604020202020204" pitchFamily="34" charset="0"/>
              </a:rPr>
              <a:t>§ 644K, advice, market research, training, compliance, policy, reporting, advocacy and liaison, agency and office operations.</a:t>
            </a:r>
          </a:p>
          <a:p>
            <a:r>
              <a:rPr lang="en-US" sz="1050" kern="0" noProof="0" dirty="0">
                <a:cs typeface="Helvetica" panose="020B0604020202020204" pitchFamily="34" charset="0"/>
              </a:rPr>
              <a:t>Mission, </a:t>
            </a:r>
            <a:r>
              <a:rPr lang="en-US" sz="1050" noProof="0" dirty="0">
                <a:latin typeface="Aptos" panose="020B0004020202020204" pitchFamily="34" charset="0"/>
              </a:rPr>
              <a:t>Maximize the use of small businesses across the acquisition portfolio through outreach, policy, advocacy, and training to support the health and well-being of the American people. Vision, Maximize the use of small businesses across the acquisition portfolio through outreach, policy, advocacy, and training to support the health and well-being of the American people.</a:t>
            </a:r>
            <a:endParaRPr lang="en-US" sz="1050" i="1" noProof="0" dirty="0">
              <a:latin typeface="Aptos" panose="020B0004020202020204" pitchFamily="34" charset="0"/>
            </a:endParaRPr>
          </a:p>
          <a:p>
            <a:r>
              <a:rPr lang="en-US" sz="1050" noProof="0" dirty="0">
                <a:latin typeface="Aptos" panose="020B0004020202020204" pitchFamily="34" charset="0"/>
              </a:rPr>
              <a:t>Primary responsibilities</a:t>
            </a:r>
          </a:p>
          <a:p>
            <a:pPr marL="171450" indent="-171450">
              <a:buFont typeface="Arial" panose="020B0604020202020204" pitchFamily="34" charset="0"/>
              <a:buChar char="•"/>
            </a:pPr>
            <a:r>
              <a:rPr lang="en-US" sz="1050" noProof="0" dirty="0">
                <a:latin typeface="Aptos" panose="020B0004020202020204" pitchFamily="34" charset="0"/>
              </a:rPr>
              <a:t>Ensure </a:t>
            </a:r>
            <a:r>
              <a:rPr lang="en-US" sz="1050" b="1" noProof="0" dirty="0">
                <a:latin typeface="Aptos" panose="020B0004020202020204" pitchFamily="34" charset="0"/>
              </a:rPr>
              <a:t>small business programs </a:t>
            </a:r>
            <a:r>
              <a:rPr lang="en-US" sz="1050" noProof="0" dirty="0">
                <a:latin typeface="Aptos" panose="020B0004020202020204" pitchFamily="34" charset="0"/>
              </a:rPr>
              <a:t>within the Department </a:t>
            </a:r>
            <a:r>
              <a:rPr lang="en-US" sz="1050" b="1" noProof="0" dirty="0">
                <a:latin typeface="Aptos" panose="020B0004020202020204" pitchFamily="34" charset="0"/>
              </a:rPr>
              <a:t>advance the HHS mission</a:t>
            </a:r>
            <a:r>
              <a:rPr lang="en-US" sz="1050" noProof="0" dirty="0">
                <a:latin typeface="Aptos" panose="020B0004020202020204" pitchFamily="34" charset="0"/>
              </a:rPr>
              <a:t>, priorities, and align with statutes, regulations, and federal policies.</a:t>
            </a:r>
          </a:p>
          <a:p>
            <a:pPr marL="171450" indent="-171450">
              <a:buFont typeface="Arial" panose="020B0604020202020204" pitchFamily="34" charset="0"/>
              <a:buChar char="•"/>
            </a:pPr>
            <a:r>
              <a:rPr lang="en-US" sz="1050" noProof="0" dirty="0">
                <a:latin typeface="Aptos" panose="020B0004020202020204" pitchFamily="34" charset="0"/>
              </a:rPr>
              <a:t>Ensure </a:t>
            </a:r>
            <a:r>
              <a:rPr lang="en-US" sz="1050" b="1" noProof="0" dirty="0">
                <a:latin typeface="Aptos" panose="020B0004020202020204" pitchFamily="34" charset="0"/>
              </a:rPr>
              <a:t>improved entry points </a:t>
            </a:r>
            <a:r>
              <a:rPr lang="en-US" sz="1050" noProof="0" dirty="0">
                <a:latin typeface="Aptos" panose="020B0004020202020204" pitchFamily="34" charset="0"/>
              </a:rPr>
              <a:t>for small businesses into the healthcare market to enhance </a:t>
            </a:r>
            <a:r>
              <a:rPr lang="en-US" sz="1050" b="1" noProof="0" dirty="0">
                <a:latin typeface="Aptos" panose="020B0004020202020204" pitchFamily="34" charset="0"/>
              </a:rPr>
              <a:t>current and future procurement opportunities</a:t>
            </a:r>
          </a:p>
          <a:p>
            <a:pPr marL="171450" indent="-171450">
              <a:buFont typeface="Arial" panose="020B0604020202020204" pitchFamily="34" charset="0"/>
              <a:buChar char="•"/>
            </a:pPr>
            <a:r>
              <a:rPr lang="en-US" sz="1050" b="1" noProof="0" dirty="0">
                <a:ln/>
                <a:solidFill>
                  <a:srgbClr val="000000">
                    <a:hueOff val="0"/>
                    <a:satOff val="0"/>
                    <a:lumOff val="0"/>
                    <a:alphaOff val="0"/>
                  </a:srgbClr>
                </a:solidFill>
                <a:latin typeface="Aptos" panose="020B0004020202020204" pitchFamily="34" charset="0"/>
              </a:rPr>
              <a:t>Facilitate</a:t>
            </a:r>
            <a:r>
              <a:rPr lang="en-US" sz="1050" noProof="0" dirty="0">
                <a:ln/>
                <a:solidFill>
                  <a:srgbClr val="000000">
                    <a:hueOff val="0"/>
                    <a:satOff val="0"/>
                    <a:lumOff val="0"/>
                    <a:alphaOff val="0"/>
                  </a:srgbClr>
                </a:solidFill>
                <a:latin typeface="Aptos" panose="020B0004020202020204" pitchFamily="34" charset="0"/>
              </a:rPr>
              <a:t> </a:t>
            </a:r>
            <a:r>
              <a:rPr lang="en-US" sz="1050" b="1" noProof="0" dirty="0">
                <a:ln/>
                <a:solidFill>
                  <a:srgbClr val="000000">
                    <a:hueOff val="0"/>
                    <a:satOff val="0"/>
                    <a:lumOff val="0"/>
                    <a:alphaOff val="0"/>
                  </a:srgbClr>
                </a:solidFill>
                <a:latin typeface="Aptos" panose="020B0004020202020204" pitchFamily="34" charset="0"/>
              </a:rPr>
              <a:t>coordinated outreach activities </a:t>
            </a:r>
            <a:r>
              <a:rPr lang="en-US" sz="1050" noProof="0" dirty="0">
                <a:ln/>
                <a:solidFill>
                  <a:srgbClr val="000000">
                    <a:hueOff val="0"/>
                    <a:satOff val="0"/>
                    <a:lumOff val="0"/>
                    <a:alphaOff val="0"/>
                  </a:srgbClr>
                </a:solidFill>
                <a:latin typeface="Aptos" panose="020B0004020202020204" pitchFamily="34" charset="0"/>
              </a:rPr>
              <a:t>to small businesses through partnerships with internal and external stakeholders.</a:t>
            </a:r>
          </a:p>
          <a:p>
            <a:r>
              <a:rPr lang="en-US" sz="1050" noProof="0" dirty="0">
                <a:ln/>
                <a:solidFill>
                  <a:srgbClr val="000000">
                    <a:hueOff val="0"/>
                    <a:satOff val="0"/>
                    <a:lumOff val="0"/>
                    <a:alphaOff val="0"/>
                  </a:srgbClr>
                </a:solidFill>
                <a:latin typeface="Aptos" panose="020B0004020202020204" pitchFamily="34" charset="0"/>
              </a:rPr>
              <a:t>FY25 H </a:t>
            </a:r>
            <a:r>
              <a:rPr lang="en-US" sz="1050" noProof="0" dirty="0" err="1">
                <a:ln/>
                <a:solidFill>
                  <a:srgbClr val="000000">
                    <a:hueOff val="0"/>
                    <a:satOff val="0"/>
                    <a:lumOff val="0"/>
                    <a:alphaOff val="0"/>
                  </a:srgbClr>
                </a:solidFill>
                <a:latin typeface="Aptos" panose="020B0004020202020204" pitchFamily="34" charset="0"/>
              </a:rPr>
              <a:t>H</a:t>
            </a:r>
            <a:r>
              <a:rPr lang="en-US" sz="1050" noProof="0" dirty="0">
                <a:ln/>
                <a:solidFill>
                  <a:srgbClr val="000000">
                    <a:hueOff val="0"/>
                    <a:satOff val="0"/>
                    <a:lumOff val="0"/>
                    <a:alphaOff val="0"/>
                  </a:srgbClr>
                </a:solidFill>
                <a:latin typeface="Aptos" panose="020B0004020202020204" pitchFamily="34" charset="0"/>
              </a:rPr>
              <a:t> S Small business numbers, graphic, circle chart showing $28.2 billion each year HHS does $28 B in contracting</a:t>
            </a:r>
          </a:p>
          <a:p>
            <a:r>
              <a:rPr lang="en-US" sz="1050" noProof="0" dirty="0">
                <a:ln/>
                <a:solidFill>
                  <a:srgbClr val="000000">
                    <a:hueOff val="0"/>
                    <a:satOff val="0"/>
                    <a:lumOff val="0"/>
                    <a:alphaOff val="0"/>
                  </a:srgbClr>
                </a:solidFill>
                <a:latin typeface="Aptos" panose="020B0004020202020204" pitchFamily="34" charset="0"/>
              </a:rPr>
              <a:t>Graphic, circle chart showing 20.86% or $1.65 billion of the $28.2 billion H </a:t>
            </a:r>
            <a:r>
              <a:rPr lang="en-US" sz="1050" noProof="0" dirty="0" err="1">
                <a:ln/>
                <a:solidFill>
                  <a:srgbClr val="000000">
                    <a:hueOff val="0"/>
                    <a:satOff val="0"/>
                    <a:lumOff val="0"/>
                    <a:alphaOff val="0"/>
                  </a:srgbClr>
                </a:solidFill>
                <a:latin typeface="Aptos" panose="020B0004020202020204" pitchFamily="34" charset="0"/>
              </a:rPr>
              <a:t>H</a:t>
            </a:r>
            <a:r>
              <a:rPr lang="en-US" sz="1050" noProof="0" dirty="0">
                <a:ln/>
                <a:solidFill>
                  <a:srgbClr val="000000">
                    <a:hueOff val="0"/>
                    <a:satOff val="0"/>
                    <a:lumOff val="0"/>
                    <a:alphaOff val="0"/>
                  </a:srgbClr>
                </a:solidFill>
                <a:latin typeface="Aptos" panose="020B0004020202020204" pitchFamily="34" charset="0"/>
              </a:rPr>
              <a:t> S had an overall small business utilization of 20.86%. Failing to meet the goal of 22.5%.</a:t>
            </a:r>
          </a:p>
          <a:p>
            <a:r>
              <a:rPr lang="en-US" sz="1050" noProof="0" dirty="0">
                <a:ln/>
                <a:solidFill>
                  <a:srgbClr val="000000">
                    <a:hueOff val="0"/>
                    <a:satOff val="0"/>
                    <a:lumOff val="0"/>
                    <a:alphaOff val="0"/>
                  </a:srgbClr>
                </a:solidFill>
                <a:latin typeface="Aptos" panose="020B0004020202020204" pitchFamily="34" charset="0"/>
              </a:rPr>
              <a:t>Graphic, circle chart showing 5.84% or $460 million went to women owned small business, exceeding the goal of 5%.</a:t>
            </a:r>
          </a:p>
          <a:p>
            <a:r>
              <a:rPr lang="en-US" sz="1050" noProof="0" dirty="0">
                <a:ln/>
                <a:solidFill>
                  <a:srgbClr val="000000">
                    <a:hueOff val="0"/>
                    <a:satOff val="0"/>
                    <a:lumOff val="0"/>
                    <a:alphaOff val="0"/>
                  </a:srgbClr>
                </a:solidFill>
                <a:latin typeface="Aptos" panose="020B0004020202020204" pitchFamily="34" charset="0"/>
              </a:rPr>
              <a:t>Graphic, circle chart showing 12.89% or $1.01 billion went to small disadvantaged business, exceeding the goal of 5%.</a:t>
            </a:r>
          </a:p>
          <a:p>
            <a:r>
              <a:rPr lang="en-US" sz="1050" noProof="0" dirty="0">
                <a:ln/>
                <a:solidFill>
                  <a:srgbClr val="000000">
                    <a:hueOff val="0"/>
                    <a:satOff val="0"/>
                    <a:lumOff val="0"/>
                    <a:alphaOff val="0"/>
                  </a:srgbClr>
                </a:solidFill>
                <a:latin typeface="Aptos" panose="020B0004020202020204" pitchFamily="34" charset="0"/>
              </a:rPr>
              <a:t>Graphic, circle chart showing 5.13% or $404 million went to historically underutilized business zones, exceeding the goal of 4.5%.</a:t>
            </a:r>
          </a:p>
          <a:p>
            <a:r>
              <a:rPr lang="en-US" sz="1050" noProof="0" dirty="0">
                <a:ln/>
                <a:solidFill>
                  <a:srgbClr val="000000">
                    <a:hueOff val="0"/>
                    <a:satOff val="0"/>
                    <a:lumOff val="0"/>
                    <a:alphaOff val="0"/>
                  </a:srgbClr>
                </a:solidFill>
                <a:latin typeface="Aptos" panose="020B0004020202020204" pitchFamily="34" charset="0"/>
              </a:rPr>
              <a:t>Graphic, circle chart showing 1.56% or $122 million went to service-disabled veteran owned small business, failing to meet the goal of 3%.</a:t>
            </a:r>
            <a:endParaRPr lang="en-US" sz="1050" noProof="0" dirty="0"/>
          </a:p>
        </p:txBody>
      </p:sp>
      <p:pic>
        <p:nvPicPr>
          <p:cNvPr id="6" name="Picture 5">
            <a:extLst>
              <a:ext uri="{FF2B5EF4-FFF2-40B4-BE49-F238E27FC236}">
                <a16:creationId xmlns:a16="http://schemas.microsoft.com/office/drawing/2014/main" id="{2CBA5BB9-B9E3-2610-4D8B-9F259F786B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12192000" cy="6857999"/>
          </a:xfrm>
          <a:prstGeom prst="rect">
            <a:avLst/>
          </a:prstGeom>
        </p:spPr>
      </p:pic>
      <p:sp>
        <p:nvSpPr>
          <p:cNvPr id="2" name="TextBox 1">
            <a:extLst>
              <a:ext uri="{FF2B5EF4-FFF2-40B4-BE49-F238E27FC236}">
                <a16:creationId xmlns:a16="http://schemas.microsoft.com/office/drawing/2014/main" id="{13D0C0BF-D6E8-FCDC-7F01-D6B57C42A87A}"/>
              </a:ext>
            </a:extLst>
          </p:cNvPr>
          <p:cNvSpPr txBox="1"/>
          <p:nvPr/>
        </p:nvSpPr>
        <p:spPr>
          <a:xfrm>
            <a:off x="11763737" y="6539696"/>
            <a:ext cx="428263"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ptos"/>
                <a:ea typeface="+mn-ea"/>
                <a:cs typeface="+mn-cs"/>
              </a:rPr>
              <a:t>4</a:t>
            </a:r>
          </a:p>
        </p:txBody>
      </p:sp>
    </p:spTree>
    <p:extLst>
      <p:ext uri="{BB962C8B-B14F-4D97-AF65-F5344CB8AC3E}">
        <p14:creationId xmlns:p14="http://schemas.microsoft.com/office/powerpoint/2010/main" val="3040312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8EE56-2F80-AC79-3B45-7A0E913BCB9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CC087AD-0D26-E9EE-0B01-358D325E09E0}"/>
              </a:ext>
            </a:extLst>
          </p:cNvPr>
          <p:cNvSpPr>
            <a:spLocks noGrp="1"/>
          </p:cNvSpPr>
          <p:nvPr>
            <p:ph type="title"/>
          </p:nvPr>
        </p:nvSpPr>
        <p:spPr/>
        <p:txBody>
          <a:bodyPr/>
          <a:lstStyle/>
          <a:p>
            <a:r>
              <a:rPr lang="en-US" noProof="0" dirty="0"/>
              <a:t>F Y 26 Strategic Focus Areas</a:t>
            </a:r>
          </a:p>
        </p:txBody>
      </p:sp>
      <p:sp>
        <p:nvSpPr>
          <p:cNvPr id="11" name="Content Placeholder 10">
            <a:extLst>
              <a:ext uri="{FF2B5EF4-FFF2-40B4-BE49-F238E27FC236}">
                <a16:creationId xmlns:a16="http://schemas.microsoft.com/office/drawing/2014/main" id="{53165E60-A33F-6159-D033-6A6060F4653A}"/>
              </a:ext>
            </a:extLst>
          </p:cNvPr>
          <p:cNvSpPr>
            <a:spLocks noGrp="1"/>
          </p:cNvSpPr>
          <p:nvPr>
            <p:ph idx="1"/>
          </p:nvPr>
        </p:nvSpPr>
        <p:spPr/>
        <p:txBody>
          <a:bodyPr>
            <a:normAutofit/>
          </a:bodyPr>
          <a:lstStyle/>
          <a:p>
            <a:r>
              <a:rPr lang="en-US" sz="1200" noProof="0" dirty="0"/>
              <a:t>Strategic areas designed to expand opportunities and deliver enterprise-wide impact.</a:t>
            </a:r>
          </a:p>
          <a:p>
            <a:r>
              <a:rPr lang="en-US" sz="1200" spc="-75" noProof="0" dirty="0">
                <a:ea typeface="Open Sans Light" panose="020B0306030504020204" pitchFamily="34" charset="0"/>
                <a:cs typeface="Open Sans Light" panose="020B0306030504020204" pitchFamily="34" charset="0"/>
                <a:sym typeface="Verdana"/>
              </a:rPr>
              <a:t>Increase Small Business Industrial Base</a:t>
            </a:r>
          </a:p>
          <a:p>
            <a:pPr lvl="0" fontAlgn="base">
              <a:lnSpc>
                <a:spcPct val="150000"/>
              </a:lnSpc>
              <a:spcBef>
                <a:spcPct val="0"/>
              </a:spcBef>
              <a:spcAft>
                <a:spcPct val="0"/>
              </a:spcAft>
              <a:defRPr/>
            </a:pPr>
            <a:r>
              <a:rPr lang="en-US" sz="1200" noProof="0" dirty="0">
                <a:ea typeface="ＭＳ Ｐゴシック"/>
                <a:cs typeface="Arial" charset="0"/>
              </a:rPr>
              <a:t>Align small business engagement with ASPR’s Center for IBMSC </a:t>
            </a:r>
            <a:r>
              <a:rPr lang="en-US" sz="1200" noProof="0" dirty="0">
                <a:ea typeface="Times New Roman" panose="02020603050405020304" pitchFamily="18" charset="0"/>
                <a:cs typeface="Aptos" panose="020B0004020202020204" pitchFamily="34" charset="0"/>
              </a:rPr>
              <a:t>to develop an </a:t>
            </a:r>
            <a:r>
              <a:rPr lang="en-US" sz="1200" b="1" i="1" noProof="0" dirty="0">
                <a:ea typeface="Times New Roman" panose="02020603050405020304" pitchFamily="18" charset="0"/>
                <a:cs typeface="Aptos" panose="020B0004020202020204" pitchFamily="34" charset="0"/>
              </a:rPr>
              <a:t>agile public health supply chain</a:t>
            </a:r>
            <a:r>
              <a:rPr lang="en-US" sz="1200" noProof="0" dirty="0">
                <a:ea typeface="Times New Roman" panose="02020603050405020304" pitchFamily="18" charset="0"/>
                <a:cs typeface="Aptos" panose="020B0004020202020204" pitchFamily="34" charset="0"/>
              </a:rPr>
              <a:t> and </a:t>
            </a:r>
            <a:r>
              <a:rPr lang="en-US" sz="1200" b="1" i="1" noProof="0" dirty="0">
                <a:ea typeface="Times New Roman" panose="02020603050405020304" pitchFamily="18" charset="0"/>
                <a:cs typeface="Aptos" panose="020B0004020202020204" pitchFamily="34" charset="0"/>
              </a:rPr>
              <a:t>sustained, long-term manufacturing capabilities.</a:t>
            </a:r>
            <a:endParaRPr lang="en-US" sz="1200" b="1" kern="0" noProof="0" dirty="0">
              <a:latin typeface="Arial"/>
            </a:endParaRPr>
          </a:p>
          <a:p>
            <a:pPr lvl="0" fontAlgn="base">
              <a:lnSpc>
                <a:spcPct val="150000"/>
              </a:lnSpc>
              <a:spcBef>
                <a:spcPct val="0"/>
              </a:spcBef>
              <a:spcAft>
                <a:spcPct val="0"/>
              </a:spcAft>
              <a:defRPr/>
            </a:pPr>
            <a:r>
              <a:rPr lang="en-US" sz="1200" noProof="0" dirty="0">
                <a:ea typeface="ＭＳ Ｐゴシック"/>
                <a:cs typeface="Arial" charset="0"/>
              </a:rPr>
              <a:t>Strengthen focus on </a:t>
            </a:r>
            <a:r>
              <a:rPr lang="en-US" sz="1200" noProof="0" dirty="0"/>
              <a:t>industrial base growth </a:t>
            </a:r>
            <a:r>
              <a:rPr lang="en-US" sz="1200" i="1" noProof="0" dirty="0">
                <a:ea typeface="ＭＳ Ｐゴシック"/>
                <a:cs typeface="Arial" charset="0"/>
              </a:rPr>
              <a:t>by</a:t>
            </a:r>
            <a:r>
              <a:rPr lang="en-US" sz="1200" noProof="0" dirty="0">
                <a:ea typeface="ＭＳ Ｐゴシック"/>
                <a:cs typeface="Arial" charset="0"/>
              </a:rPr>
              <a:t> </a:t>
            </a:r>
            <a:r>
              <a:rPr lang="en-US" sz="1200" b="1" i="1" noProof="0" dirty="0">
                <a:ea typeface="ＭＳ Ｐゴシック"/>
                <a:cs typeface="Arial" charset="0"/>
              </a:rPr>
              <a:t>ramping-up small business</a:t>
            </a:r>
            <a:r>
              <a:rPr lang="en-US" sz="1200" noProof="0" dirty="0">
                <a:ea typeface="ＭＳ Ｐゴシック"/>
                <a:cs typeface="Arial" charset="0"/>
              </a:rPr>
              <a:t> </a:t>
            </a:r>
            <a:r>
              <a:rPr lang="en-US" sz="1200" b="1" i="1" noProof="0" dirty="0">
                <a:ea typeface="ＭＳ Ｐゴシック"/>
                <a:cs typeface="Arial" charset="0"/>
              </a:rPr>
              <a:t>manufacturing capacity</a:t>
            </a:r>
            <a:r>
              <a:rPr lang="en-US" sz="1200" noProof="0" dirty="0">
                <a:ea typeface="ＭＳ Ｐゴシック"/>
                <a:cs typeface="Arial" charset="0"/>
              </a:rPr>
              <a:t>, retaining </a:t>
            </a:r>
            <a:r>
              <a:rPr lang="en-US" sz="1200" b="1" i="1" noProof="0" dirty="0">
                <a:ea typeface="ＭＳ Ｐゴシック"/>
                <a:cs typeface="Arial" charset="0"/>
              </a:rPr>
              <a:t>new and current small businesses</a:t>
            </a:r>
            <a:r>
              <a:rPr lang="en-US" sz="1200" noProof="0" dirty="0">
                <a:ea typeface="ＭＳ Ｐゴシック"/>
                <a:cs typeface="Arial" charset="0"/>
              </a:rPr>
              <a:t>, among other areas.</a:t>
            </a:r>
          </a:p>
          <a:p>
            <a:pPr fontAlgn="base">
              <a:lnSpc>
                <a:spcPct val="150000"/>
              </a:lnSpc>
              <a:spcBef>
                <a:spcPct val="0"/>
              </a:spcBef>
              <a:spcAft>
                <a:spcPct val="0"/>
              </a:spcAft>
              <a:defRPr/>
            </a:pPr>
            <a:r>
              <a:rPr lang="en-US" sz="1200" spc="-75" noProof="0" dirty="0">
                <a:ea typeface="Open Sans Light" panose="020B0306030504020204" pitchFamily="34" charset="0"/>
                <a:cs typeface="Open Sans Light" panose="020B0306030504020204" pitchFamily="34" charset="0"/>
                <a:sym typeface="Verdana"/>
              </a:rPr>
              <a:t>Advance Buy Indian Initiatives &amp; Events</a:t>
            </a:r>
          </a:p>
          <a:p>
            <a:pPr fontAlgn="base">
              <a:lnSpc>
                <a:spcPct val="150000"/>
              </a:lnSpc>
              <a:spcBef>
                <a:spcPct val="0"/>
              </a:spcBef>
              <a:spcAft>
                <a:spcPct val="0"/>
              </a:spcAft>
              <a:defRPr/>
            </a:pPr>
            <a:r>
              <a:rPr lang="en-US" sz="1200" noProof="0" dirty="0">
                <a:ea typeface="ＭＳ Ｐゴシック"/>
                <a:cs typeface="Arial" charset="0"/>
              </a:rPr>
              <a:t>Host </a:t>
            </a:r>
            <a:r>
              <a:rPr lang="en-US" sz="1200" b="1" i="1" noProof="0" dirty="0">
                <a:ea typeface="ＭＳ Ｐゴシック"/>
                <a:cs typeface="Arial" charset="0"/>
              </a:rPr>
              <a:t>Native American Small Business Industry Forum </a:t>
            </a:r>
            <a:r>
              <a:rPr lang="en-US" sz="1200" noProof="0" dirty="0">
                <a:ea typeface="ＭＳ Ｐゴシック"/>
                <a:cs typeface="Arial" charset="0"/>
              </a:rPr>
              <a:t>to support Buy Indian Act Initiatives, which </a:t>
            </a:r>
            <a:r>
              <a:rPr lang="en-US" sz="1200" b="1" i="1" noProof="0" dirty="0">
                <a:ea typeface="ＭＳ Ｐゴシック"/>
                <a:cs typeface="Arial" charset="0"/>
              </a:rPr>
              <a:t>brings together </a:t>
            </a:r>
            <a:r>
              <a:rPr lang="en-US" sz="1200" noProof="0" dirty="0">
                <a:ea typeface="ＭＳ Ｐゴシック"/>
                <a:cs typeface="Arial" charset="0"/>
              </a:rPr>
              <a:t>executives, acquisition leadership, and program officials to </a:t>
            </a:r>
            <a:r>
              <a:rPr lang="en-US" sz="1200" b="1" i="1" noProof="0" dirty="0">
                <a:ea typeface="ＭＳ Ｐゴシック"/>
                <a:cs typeface="Arial" charset="0"/>
              </a:rPr>
              <a:t>connect with Native American-owned and Tribally owned businesses. </a:t>
            </a:r>
            <a:endParaRPr lang="en-US" sz="1200" noProof="0" dirty="0">
              <a:ea typeface="ＭＳ Ｐゴシック"/>
              <a:cs typeface="Arial" charset="0"/>
            </a:endParaRPr>
          </a:p>
          <a:p>
            <a:pPr fontAlgn="base">
              <a:lnSpc>
                <a:spcPct val="150000"/>
              </a:lnSpc>
              <a:spcBef>
                <a:spcPct val="0"/>
              </a:spcBef>
              <a:spcAft>
                <a:spcPct val="0"/>
              </a:spcAft>
              <a:defRPr/>
            </a:pPr>
            <a:r>
              <a:rPr lang="en-US" sz="1200" spc="-75" noProof="0" dirty="0">
                <a:ea typeface="Open Sans Light" panose="020B0306030504020204" pitchFamily="34" charset="0"/>
                <a:cs typeface="Open Sans Light" panose="020B0306030504020204" pitchFamily="34" charset="0"/>
                <a:sym typeface="Verdana"/>
              </a:rPr>
              <a:t>Host an Innovation Summit</a:t>
            </a:r>
          </a:p>
          <a:p>
            <a:pPr fontAlgn="base">
              <a:lnSpc>
                <a:spcPct val="150000"/>
              </a:lnSpc>
              <a:spcBef>
                <a:spcPct val="0"/>
              </a:spcBef>
              <a:spcAft>
                <a:spcPct val="0"/>
              </a:spcAft>
              <a:defRPr/>
            </a:pPr>
            <a:r>
              <a:rPr lang="en-US" sz="1200" noProof="0" dirty="0">
                <a:ea typeface="ＭＳ Ｐゴシック"/>
                <a:cs typeface="Arial" charset="0"/>
              </a:rPr>
              <a:t>Facilitate Biotech Accelerator to advance the Secretary’s </a:t>
            </a:r>
            <a:r>
              <a:rPr lang="en-US" sz="1200" b="1" i="1" noProof="0" dirty="0">
                <a:ea typeface="ＭＳ Ｐゴシック"/>
                <a:cs typeface="Arial" charset="0"/>
              </a:rPr>
              <a:t>Make America Healthy Again (MAHA) priorities</a:t>
            </a:r>
            <a:r>
              <a:rPr lang="en-US" sz="1200" noProof="0" dirty="0">
                <a:ea typeface="ＭＳ Ｐゴシック"/>
                <a:cs typeface="Arial" charset="0"/>
              </a:rPr>
              <a:t> to identify and </a:t>
            </a:r>
            <a:r>
              <a:rPr lang="en-US" sz="1200" b="1" i="1" noProof="0" dirty="0">
                <a:ea typeface="ＭＳ Ｐゴシック"/>
                <a:cs typeface="Arial" charset="0"/>
              </a:rPr>
              <a:t>expand procurement opportunities </a:t>
            </a:r>
            <a:r>
              <a:rPr lang="en-US" sz="1200" noProof="0" dirty="0">
                <a:ea typeface="ＭＳ Ｐゴシック"/>
                <a:cs typeface="Arial" charset="0"/>
              </a:rPr>
              <a:t>for small businesses. Work in </a:t>
            </a:r>
            <a:r>
              <a:rPr lang="en-US" sz="1200" b="1" i="1" noProof="0" dirty="0">
                <a:ea typeface="ＭＳ Ｐゴシック"/>
                <a:cs typeface="Arial" charset="0"/>
              </a:rPr>
              <a:t>partnership with Operating Divisions and Staff Divisions </a:t>
            </a:r>
            <a:r>
              <a:rPr lang="en-US" sz="1200" noProof="0" dirty="0">
                <a:ea typeface="ＭＳ Ｐゴシック"/>
                <a:cs typeface="Arial" charset="0"/>
              </a:rPr>
              <a:t>on industry engagements such as a summit to drive healthcare innovation and efficiency</a:t>
            </a:r>
          </a:p>
          <a:p>
            <a:r>
              <a:rPr lang="en-US" sz="1200" noProof="0" dirty="0">
                <a:solidFill>
                  <a:srgbClr val="000000"/>
                </a:solidFill>
              </a:rPr>
              <a:t>*Initiatives are dependent on OSDBU having the resources to execute</a:t>
            </a:r>
          </a:p>
        </p:txBody>
      </p:sp>
      <p:pic>
        <p:nvPicPr>
          <p:cNvPr id="13" name="Picture 12">
            <a:extLst>
              <a:ext uri="{FF2B5EF4-FFF2-40B4-BE49-F238E27FC236}">
                <a16:creationId xmlns:a16="http://schemas.microsoft.com/office/drawing/2014/main" id="{AB6D7E4E-3FA1-4B66-7A1E-A072729EE9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935817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4CACA-702D-4DCA-BAAB-F56CA8ACC37B}"/>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23599854-8928-9A7C-1AB1-3A6BBC22DAA5}"/>
              </a:ext>
            </a:extLst>
          </p:cNvPr>
          <p:cNvSpPr>
            <a:spLocks noGrp="1"/>
          </p:cNvSpPr>
          <p:nvPr>
            <p:ph type="title"/>
          </p:nvPr>
        </p:nvSpPr>
        <p:spPr/>
        <p:txBody>
          <a:bodyPr/>
          <a:lstStyle/>
          <a:p>
            <a:r>
              <a:rPr lang="en-US" noProof="0" dirty="0"/>
              <a:t>F Y 26 Focus Areas</a:t>
            </a:r>
          </a:p>
        </p:txBody>
      </p:sp>
      <p:sp>
        <p:nvSpPr>
          <p:cNvPr id="7" name="Text Placeholder 6">
            <a:extLst>
              <a:ext uri="{FF2B5EF4-FFF2-40B4-BE49-F238E27FC236}">
                <a16:creationId xmlns:a16="http://schemas.microsoft.com/office/drawing/2014/main" id="{D0001EEA-2970-6D89-3E47-80C35B2F6351}"/>
              </a:ext>
            </a:extLst>
          </p:cNvPr>
          <p:cNvSpPr>
            <a:spLocks noGrp="1"/>
          </p:cNvSpPr>
          <p:nvPr>
            <p:ph type="body" sz="quarter" idx="13"/>
          </p:nvPr>
        </p:nvSpPr>
        <p:spPr>
          <a:xfrm>
            <a:off x="838200" y="1223555"/>
            <a:ext cx="5911921" cy="4673811"/>
          </a:xfrm>
        </p:spPr>
        <p:txBody>
          <a:bodyPr>
            <a:normAutofit/>
          </a:bodyPr>
          <a:lstStyle/>
          <a:p>
            <a:r>
              <a:rPr lang="en-US" sz="1100" noProof="0" dirty="0"/>
              <a:t>Strategic areas designed to expand opportunities and deliver enterprise-wide impact.</a:t>
            </a:r>
          </a:p>
          <a:p>
            <a:r>
              <a:rPr lang="en-US" sz="1100" i="0" noProof="0" dirty="0"/>
              <a:t>Growth</a:t>
            </a:r>
          </a:p>
          <a:p>
            <a:pPr marL="171450" indent="-171450">
              <a:buFont typeface="Arial" panose="020B0604020202020204" pitchFamily="34" charset="0"/>
              <a:buChar char="•"/>
            </a:pPr>
            <a:r>
              <a:rPr lang="en-US" sz="1100" b="1" noProof="0" dirty="0"/>
              <a:t>Industrial Base Growth</a:t>
            </a:r>
          </a:p>
          <a:p>
            <a:pPr marL="398463" lvl="1" indent="-171450">
              <a:buFont typeface="Courier New" panose="02070309020205020404" pitchFamily="49" charset="0"/>
              <a:buChar char="o"/>
            </a:pPr>
            <a:r>
              <a:rPr lang="en-US" sz="1100" noProof="0" dirty="0"/>
              <a:t>Manufacturing</a:t>
            </a:r>
          </a:p>
          <a:p>
            <a:pPr marL="398463" lvl="1" indent="-171450">
              <a:buFont typeface="Courier New" panose="02070309020205020404" pitchFamily="49" charset="0"/>
              <a:buChar char="o"/>
            </a:pPr>
            <a:r>
              <a:rPr lang="en-US" sz="1100" noProof="0" dirty="0"/>
              <a:t>Innovation</a:t>
            </a:r>
          </a:p>
          <a:p>
            <a:pPr marL="398463" lvl="1" indent="-171450">
              <a:buFont typeface="Courier New" panose="02070309020205020404" pitchFamily="49" charset="0"/>
              <a:buChar char="o"/>
            </a:pPr>
            <a:r>
              <a:rPr lang="en-US" sz="1100" noProof="0" dirty="0"/>
              <a:t>Knowledge Base Services</a:t>
            </a:r>
            <a:endParaRPr lang="en-US" sz="1100" b="1" noProof="0" dirty="0"/>
          </a:p>
          <a:p>
            <a:pPr marL="171450" indent="-171450">
              <a:buFont typeface="Arial" panose="020B0604020202020204" pitchFamily="34" charset="0"/>
              <a:buChar char="•"/>
            </a:pPr>
            <a:r>
              <a:rPr lang="en-US" sz="1100" b="1" noProof="0" dirty="0"/>
              <a:t>Strategic Partnerships Growth</a:t>
            </a:r>
          </a:p>
          <a:p>
            <a:pPr marL="171450" indent="-171450">
              <a:buFont typeface="Arial" panose="020B0604020202020204" pitchFamily="34" charset="0"/>
              <a:buChar char="•"/>
            </a:pPr>
            <a:r>
              <a:rPr lang="en-US" sz="1100" b="1" noProof="0" dirty="0"/>
              <a:t>Growth in New Entrants</a:t>
            </a:r>
          </a:p>
          <a:p>
            <a:r>
              <a:rPr lang="en-US" sz="1100" i="0" noProof="0" dirty="0"/>
              <a:t>Predictability</a:t>
            </a:r>
          </a:p>
          <a:p>
            <a:pPr marL="342900" indent="-342900">
              <a:lnSpc>
                <a:spcPct val="100000"/>
              </a:lnSpc>
              <a:spcBef>
                <a:spcPts val="0"/>
              </a:spcBef>
              <a:buFont typeface="Arial" panose="020B0604020202020204" pitchFamily="34" charset="0"/>
              <a:buChar char="•"/>
            </a:pPr>
            <a:r>
              <a:rPr lang="en-US" sz="1100" i="0" noProof="0" dirty="0"/>
              <a:t>Resources</a:t>
            </a:r>
          </a:p>
          <a:p>
            <a:pPr marL="342900" indent="-342900">
              <a:lnSpc>
                <a:spcPct val="100000"/>
              </a:lnSpc>
              <a:spcBef>
                <a:spcPts val="0"/>
              </a:spcBef>
              <a:buFont typeface="Arial" panose="020B0604020202020204" pitchFamily="34" charset="0"/>
              <a:buChar char="•"/>
            </a:pPr>
            <a:r>
              <a:rPr lang="en-US" sz="1100" i="0" noProof="0" dirty="0"/>
              <a:t>Requirements</a:t>
            </a:r>
          </a:p>
          <a:p>
            <a:pPr marL="342900" indent="-342900">
              <a:lnSpc>
                <a:spcPct val="100000"/>
              </a:lnSpc>
              <a:spcBef>
                <a:spcPts val="0"/>
              </a:spcBef>
              <a:buFont typeface="Arial" panose="020B0604020202020204" pitchFamily="34" charset="0"/>
              <a:buChar char="•"/>
            </a:pPr>
            <a:r>
              <a:rPr lang="en-US" sz="1100" i="0" noProof="0" dirty="0"/>
              <a:t>Customer Focus</a:t>
            </a:r>
          </a:p>
          <a:p>
            <a:pPr marL="342900" indent="-342900">
              <a:lnSpc>
                <a:spcPct val="100000"/>
              </a:lnSpc>
              <a:spcBef>
                <a:spcPts val="0"/>
              </a:spcBef>
              <a:buFont typeface="Arial" panose="020B0604020202020204" pitchFamily="34" charset="0"/>
              <a:buChar char="•"/>
            </a:pPr>
            <a:r>
              <a:rPr lang="en-US" sz="1100" i="0" noProof="0" dirty="0"/>
              <a:t>Accurate Acquisition Forecast</a:t>
            </a:r>
          </a:p>
          <a:p>
            <a:pPr>
              <a:lnSpc>
                <a:spcPct val="100000"/>
              </a:lnSpc>
              <a:spcBef>
                <a:spcPts val="0"/>
              </a:spcBef>
            </a:pPr>
            <a:r>
              <a:rPr lang="en-US" sz="1100" i="0" noProof="0" dirty="0"/>
              <a:t>Synchronization</a:t>
            </a:r>
          </a:p>
          <a:p>
            <a:pPr marL="171450" indent="-171450">
              <a:lnSpc>
                <a:spcPct val="100000"/>
              </a:lnSpc>
              <a:spcBef>
                <a:spcPts val="0"/>
              </a:spcBef>
              <a:buFont typeface="Arial" panose="020B0604020202020204" pitchFamily="34" charset="0"/>
              <a:buChar char="•"/>
            </a:pPr>
            <a:r>
              <a:rPr lang="en-US" sz="1100" i="0" noProof="0" dirty="0"/>
              <a:t>Partnerships with industry</a:t>
            </a:r>
          </a:p>
          <a:p>
            <a:pPr marL="171450" indent="-171450">
              <a:lnSpc>
                <a:spcPct val="100000"/>
              </a:lnSpc>
              <a:spcBef>
                <a:spcPts val="0"/>
              </a:spcBef>
              <a:buFont typeface="Arial" panose="020B0604020202020204" pitchFamily="34" charset="0"/>
              <a:buChar char="•"/>
            </a:pPr>
            <a:r>
              <a:rPr lang="en-US" sz="1100" i="0" noProof="0" dirty="0"/>
              <a:t>Partnerships with operating and staff divisions</a:t>
            </a:r>
          </a:p>
          <a:p>
            <a:pPr marL="171450" indent="-171450">
              <a:lnSpc>
                <a:spcPct val="100000"/>
              </a:lnSpc>
              <a:spcBef>
                <a:spcPts val="0"/>
              </a:spcBef>
              <a:buFont typeface="Arial" panose="020B0604020202020204" pitchFamily="34" charset="0"/>
              <a:buChar char="•"/>
            </a:pPr>
            <a:r>
              <a:rPr lang="en-US" sz="1100" i="0" noProof="0" dirty="0"/>
              <a:t>Industrial base ramp-up</a:t>
            </a:r>
          </a:p>
          <a:p>
            <a:pPr marL="171450" indent="-171450">
              <a:lnSpc>
                <a:spcPct val="100000"/>
              </a:lnSpc>
              <a:spcBef>
                <a:spcPts val="0"/>
              </a:spcBef>
              <a:buFont typeface="Arial" panose="020B0604020202020204" pitchFamily="34" charset="0"/>
              <a:buChar char="•"/>
            </a:pPr>
            <a:r>
              <a:rPr lang="en-US" sz="1100" i="0" noProof="0" dirty="0"/>
              <a:t>Accountability</a:t>
            </a:r>
          </a:p>
          <a:p>
            <a:pPr>
              <a:lnSpc>
                <a:spcPct val="100000"/>
              </a:lnSpc>
              <a:spcBef>
                <a:spcPts val="0"/>
              </a:spcBef>
            </a:pPr>
            <a:r>
              <a:rPr lang="en-US" sz="1100" i="0" noProof="0" dirty="0"/>
              <a:t>Sustainability</a:t>
            </a:r>
          </a:p>
          <a:p>
            <a:pPr marL="171450" indent="-171450">
              <a:lnSpc>
                <a:spcPct val="100000"/>
              </a:lnSpc>
              <a:spcBef>
                <a:spcPts val="0"/>
              </a:spcBef>
              <a:buFont typeface="Arial" panose="020B0604020202020204" pitchFamily="34" charset="0"/>
              <a:buChar char="•"/>
            </a:pPr>
            <a:r>
              <a:rPr lang="en-US" sz="1100" i="0" noProof="0" dirty="0"/>
              <a:t>Standardized small business resources</a:t>
            </a:r>
          </a:p>
          <a:p>
            <a:pPr marL="171450" indent="-171450">
              <a:lnSpc>
                <a:spcPct val="100000"/>
              </a:lnSpc>
              <a:spcBef>
                <a:spcPts val="0"/>
              </a:spcBef>
              <a:buFont typeface="Arial" panose="020B0604020202020204" pitchFamily="34" charset="0"/>
              <a:buChar char="•"/>
            </a:pPr>
            <a:r>
              <a:rPr lang="en-US" sz="1100" i="0" noProof="0" dirty="0"/>
              <a:t>Retain new and current small businesses</a:t>
            </a:r>
          </a:p>
          <a:p>
            <a:pPr marL="171450" indent="-171450">
              <a:lnSpc>
                <a:spcPct val="100000"/>
              </a:lnSpc>
              <a:spcBef>
                <a:spcPts val="0"/>
              </a:spcBef>
              <a:buFont typeface="Arial" panose="020B0604020202020204" pitchFamily="34" charset="0"/>
              <a:buChar char="•"/>
            </a:pPr>
            <a:r>
              <a:rPr lang="en-US" sz="1100" i="0" noProof="0" dirty="0"/>
              <a:t>Continuous education</a:t>
            </a:r>
          </a:p>
          <a:p>
            <a:pPr marL="171450" indent="-171450">
              <a:lnSpc>
                <a:spcPct val="100000"/>
              </a:lnSpc>
              <a:spcBef>
                <a:spcPts val="0"/>
              </a:spcBef>
              <a:buFont typeface="Arial" panose="020B0604020202020204" pitchFamily="34" charset="0"/>
              <a:buChar char="•"/>
            </a:pPr>
            <a:r>
              <a:rPr lang="en-US" sz="1100" i="0" noProof="0" dirty="0"/>
              <a:t>Meeting current needs of the department while preserving for the future</a:t>
            </a:r>
          </a:p>
        </p:txBody>
      </p:sp>
      <p:pic>
        <p:nvPicPr>
          <p:cNvPr id="19" name="Picture 18">
            <a:extLst>
              <a:ext uri="{FF2B5EF4-FFF2-40B4-BE49-F238E27FC236}">
                <a16:creationId xmlns:a16="http://schemas.microsoft.com/office/drawing/2014/main" id="{60C87072-79D7-CEEA-10B0-B95CB7F577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10526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C0F41-5D1A-39AC-E08B-2D29ADACF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F69AF7-7787-32EE-D34D-C6BF7434CF4C}"/>
              </a:ext>
            </a:extLst>
          </p:cNvPr>
          <p:cNvSpPr>
            <a:spLocks noGrp="1"/>
          </p:cNvSpPr>
          <p:nvPr>
            <p:ph type="title"/>
          </p:nvPr>
        </p:nvSpPr>
        <p:spPr/>
        <p:txBody>
          <a:bodyPr/>
          <a:lstStyle/>
          <a:p>
            <a:r>
              <a:rPr lang="en-US" noProof="0" dirty="0"/>
              <a:t>F Y 2026 Industry Engagement Schedule</a:t>
            </a:r>
          </a:p>
        </p:txBody>
      </p:sp>
      <p:sp>
        <p:nvSpPr>
          <p:cNvPr id="6" name="Text Placeholder 5">
            <a:extLst>
              <a:ext uri="{FF2B5EF4-FFF2-40B4-BE49-F238E27FC236}">
                <a16:creationId xmlns:a16="http://schemas.microsoft.com/office/drawing/2014/main" id="{115CC3CD-9EAC-CAA4-50F2-445A2627C053}"/>
              </a:ext>
            </a:extLst>
          </p:cNvPr>
          <p:cNvSpPr>
            <a:spLocks noGrp="1"/>
          </p:cNvSpPr>
          <p:nvPr>
            <p:ph type="body" sz="quarter" idx="13"/>
          </p:nvPr>
        </p:nvSpPr>
        <p:spPr>
          <a:xfrm>
            <a:off x="838200" y="1223555"/>
            <a:ext cx="10515600" cy="4149829"/>
          </a:xfrm>
        </p:spPr>
        <p:txBody>
          <a:bodyPr>
            <a:normAutofit/>
          </a:bodyPr>
          <a:lstStyle/>
          <a:p>
            <a:r>
              <a:rPr lang="en-US" noProof="0" dirty="0"/>
              <a:t>OSDBU’s key upcoming events in F Y 26.</a:t>
            </a:r>
          </a:p>
          <a:p>
            <a:r>
              <a:rPr lang="en-US" noProof="0" dirty="0"/>
              <a:t>H </a:t>
            </a:r>
            <a:r>
              <a:rPr lang="en-US" noProof="0" dirty="0" err="1"/>
              <a:t>H</a:t>
            </a:r>
            <a:r>
              <a:rPr lang="en-US" noProof="0" dirty="0"/>
              <a:t> S power hour with industry, February 20</a:t>
            </a:r>
            <a:r>
              <a:rPr lang="en-US" baseline="30000" noProof="0" dirty="0"/>
              <a:t>th</a:t>
            </a:r>
            <a:r>
              <a:rPr lang="en-US" noProof="0" dirty="0"/>
              <a:t>, 2026. Health resources and services administration logo. Substance abuse and mental health services administration logo. </a:t>
            </a:r>
          </a:p>
          <a:p>
            <a:r>
              <a:rPr lang="en-US" noProof="0" dirty="0"/>
              <a:t>March 2026, National Institute of Health logo.</a:t>
            </a:r>
          </a:p>
          <a:p>
            <a:r>
              <a:rPr lang="en-US" noProof="0" dirty="0"/>
              <a:t>H </a:t>
            </a:r>
            <a:r>
              <a:rPr lang="en-US" noProof="0" dirty="0" err="1"/>
              <a:t>H</a:t>
            </a:r>
            <a:r>
              <a:rPr lang="en-US" noProof="0" dirty="0"/>
              <a:t> S and National Veteran Small Business Coalition, March 11</a:t>
            </a:r>
            <a:r>
              <a:rPr lang="en-US" baseline="30000" noProof="0" dirty="0"/>
              <a:t>th</a:t>
            </a:r>
            <a:r>
              <a:rPr lang="en-US" noProof="0" dirty="0"/>
              <a:t> , 2026. National Veteran Small Business Coalition logo.</a:t>
            </a:r>
          </a:p>
          <a:p>
            <a:r>
              <a:rPr lang="en-US" noProof="0" dirty="0"/>
              <a:t>H R S A Industry Day, March 25</a:t>
            </a:r>
            <a:r>
              <a:rPr lang="en-US" baseline="30000" noProof="0" dirty="0"/>
              <a:t>th</a:t>
            </a:r>
            <a:r>
              <a:rPr lang="en-US" noProof="0" dirty="0"/>
              <a:t> , 2026. Health resources and services administration logo.</a:t>
            </a:r>
          </a:p>
          <a:p>
            <a:r>
              <a:rPr lang="en-US" noProof="0" dirty="0"/>
              <a:t>H </a:t>
            </a:r>
            <a:r>
              <a:rPr lang="en-US" noProof="0" dirty="0" err="1"/>
              <a:t>H</a:t>
            </a:r>
            <a:r>
              <a:rPr lang="en-US" noProof="0" dirty="0"/>
              <a:t> S and D O I B I A Industry Day April 17</a:t>
            </a:r>
            <a:r>
              <a:rPr lang="en-US" baseline="30000" noProof="0" dirty="0"/>
              <a:t>th</a:t>
            </a:r>
            <a:r>
              <a:rPr lang="en-US" noProof="0" dirty="0"/>
              <a:t> – 28</a:t>
            </a:r>
            <a:r>
              <a:rPr lang="en-US" baseline="30000" noProof="0" dirty="0"/>
              <a:t>th</a:t>
            </a:r>
            <a:r>
              <a:rPr lang="en-US" noProof="0" dirty="0"/>
              <a:t> , 2026. Department of Health and Human Services logo. U S Department of the interior logo.</a:t>
            </a:r>
          </a:p>
        </p:txBody>
      </p:sp>
      <p:pic>
        <p:nvPicPr>
          <p:cNvPr id="22" name="Picture 21">
            <a:extLst>
              <a:ext uri="{FF2B5EF4-FFF2-40B4-BE49-F238E27FC236}">
                <a16:creationId xmlns:a16="http://schemas.microsoft.com/office/drawing/2014/main" id="{934DD994-9465-8B8B-5D7F-A74670FAC2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54455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30187-0154-2538-A2BD-7384FCFCB17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2D1B637-D1D4-EE62-7603-9F121F0D99CE}"/>
              </a:ext>
            </a:extLst>
          </p:cNvPr>
          <p:cNvSpPr>
            <a:spLocks noGrp="1"/>
          </p:cNvSpPr>
          <p:nvPr>
            <p:ph type="title"/>
          </p:nvPr>
        </p:nvSpPr>
        <p:spPr/>
        <p:txBody>
          <a:bodyPr/>
          <a:lstStyle/>
          <a:p>
            <a:r>
              <a:rPr lang="en-US" noProof="0" dirty="0"/>
              <a:t>H </a:t>
            </a:r>
            <a:r>
              <a:rPr lang="en-US" noProof="0" dirty="0" err="1"/>
              <a:t>H</a:t>
            </a:r>
            <a:r>
              <a:rPr lang="en-US" noProof="0" dirty="0"/>
              <a:t> S Small Business Customer Experience (SBCX) Portal</a:t>
            </a:r>
          </a:p>
        </p:txBody>
      </p:sp>
      <p:sp>
        <p:nvSpPr>
          <p:cNvPr id="9" name="Content Placeholder 8">
            <a:extLst>
              <a:ext uri="{FF2B5EF4-FFF2-40B4-BE49-F238E27FC236}">
                <a16:creationId xmlns:a16="http://schemas.microsoft.com/office/drawing/2014/main" id="{16DC6772-2A5B-B207-B129-3EE66CB51517}"/>
              </a:ext>
            </a:extLst>
          </p:cNvPr>
          <p:cNvSpPr>
            <a:spLocks noGrp="1"/>
          </p:cNvSpPr>
          <p:nvPr>
            <p:ph idx="1"/>
          </p:nvPr>
        </p:nvSpPr>
        <p:spPr/>
        <p:txBody>
          <a:bodyPr>
            <a:normAutofit/>
          </a:bodyPr>
          <a:lstStyle/>
          <a:p>
            <a:pPr marL="285750" lvl="0" indent="-285750" eaLnBrk="0" fontAlgn="base" hangingPunct="0">
              <a:lnSpc>
                <a:spcPct val="150000"/>
              </a:lnSpc>
              <a:spcBef>
                <a:spcPct val="0"/>
              </a:spcBef>
              <a:spcAft>
                <a:spcPct val="0"/>
              </a:spcAft>
              <a:buFont typeface="Arial" panose="020B0604020202020204" pitchFamily="34" charset="0"/>
              <a:buChar char="•"/>
            </a:pPr>
            <a:r>
              <a:rPr lang="en-US" sz="1200" b="1" noProof="0" dirty="0">
                <a:latin typeface="Aptos" panose="020B0004020202020204" pitchFamily="34" charset="0"/>
              </a:rPr>
              <a:t> Supports more than 11,000 small businesses across the federal industrial base.</a:t>
            </a:r>
          </a:p>
          <a:p>
            <a:pPr marL="285750" lvl="0" indent="-285750" eaLnBrk="0" fontAlgn="base" hangingPunct="0">
              <a:lnSpc>
                <a:spcPct val="150000"/>
              </a:lnSpc>
              <a:spcBef>
                <a:spcPct val="0"/>
              </a:spcBef>
              <a:spcAft>
                <a:spcPct val="0"/>
              </a:spcAft>
              <a:buFont typeface="Arial" panose="020B0604020202020204" pitchFamily="34" charset="0"/>
              <a:buChar char="•"/>
            </a:pPr>
            <a:r>
              <a:rPr lang="en-US" sz="1200" b="1" noProof="0" dirty="0">
                <a:latin typeface="Aptos" panose="020B0004020202020204" pitchFamily="34" charset="0"/>
              </a:rPr>
              <a:t> Functions as the central hub for all HHS small business acquisition activity.</a:t>
            </a:r>
            <a:endParaRPr lang="en-US" sz="1200" noProof="0" dirty="0">
              <a:latin typeface="Aptos" panose="020B0004020202020204" pitchFamily="34" charset="0"/>
            </a:endParaRPr>
          </a:p>
          <a:p>
            <a:pPr marL="285750" lvl="0" indent="-285750" eaLnBrk="0" fontAlgn="base" hangingPunct="0">
              <a:lnSpc>
                <a:spcPct val="150000"/>
              </a:lnSpc>
              <a:spcBef>
                <a:spcPct val="0"/>
              </a:spcBef>
              <a:spcAft>
                <a:spcPct val="0"/>
              </a:spcAft>
              <a:buFont typeface="Arial" panose="020B0604020202020204" pitchFamily="34" charset="0"/>
              <a:buChar char="•"/>
            </a:pPr>
            <a:r>
              <a:rPr lang="en-US" sz="1200" b="1" noProof="0" dirty="0">
                <a:latin typeface="Aptos" panose="020B0004020202020204" pitchFamily="34" charset="0"/>
              </a:rPr>
              <a:t> Delivers end-to-end capability for opportunity searches, capability reviews, and compliance oversight.</a:t>
            </a:r>
          </a:p>
          <a:p>
            <a:pPr marL="285750" lvl="0" indent="-285750" eaLnBrk="0" fontAlgn="base" hangingPunct="0">
              <a:lnSpc>
                <a:spcPct val="150000"/>
              </a:lnSpc>
              <a:spcBef>
                <a:spcPct val="0"/>
              </a:spcBef>
              <a:spcAft>
                <a:spcPct val="0"/>
              </a:spcAft>
              <a:buFont typeface="Arial" panose="020B0604020202020204" pitchFamily="34" charset="0"/>
              <a:buChar char="•"/>
            </a:pPr>
            <a:r>
              <a:rPr lang="en-US" sz="1200" b="1" noProof="0" dirty="0"/>
              <a:t>Reducing barriers for entry and strengthening transparency across the Department.</a:t>
            </a:r>
          </a:p>
          <a:p>
            <a:pPr lvl="0" eaLnBrk="0" fontAlgn="base" hangingPunct="0">
              <a:lnSpc>
                <a:spcPct val="150000"/>
              </a:lnSpc>
              <a:spcBef>
                <a:spcPct val="0"/>
              </a:spcBef>
              <a:spcAft>
                <a:spcPct val="0"/>
              </a:spcAft>
            </a:pPr>
            <a:r>
              <a:rPr lang="en-US" sz="1200" b="1" noProof="0" dirty="0"/>
              <a:t>Graphic, flowchart, acquisition management, government and vendor connection, vendor support services, engagement and events, business discovery.</a:t>
            </a:r>
            <a:endParaRPr lang="en-US" sz="1200" noProof="0" dirty="0"/>
          </a:p>
        </p:txBody>
      </p:sp>
      <p:sp>
        <p:nvSpPr>
          <p:cNvPr id="3" name="Slide Number Placeholder 2">
            <a:extLst>
              <a:ext uri="{FF2B5EF4-FFF2-40B4-BE49-F238E27FC236}">
                <a16:creationId xmlns:a16="http://schemas.microsoft.com/office/drawing/2014/main" id="{C69134C7-2FCF-1EC8-A6A8-CB2FBB9FC8C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pic>
        <p:nvPicPr>
          <p:cNvPr id="11" name="Picture 10">
            <a:extLst>
              <a:ext uri="{FF2B5EF4-FFF2-40B4-BE49-F238E27FC236}">
                <a16:creationId xmlns:a16="http://schemas.microsoft.com/office/drawing/2014/main" id="{7F29390C-5E92-6342-F6EE-431117C5064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
            <a:ext cx="12192000" cy="6851883"/>
          </a:xfrm>
          <a:prstGeom prst="rect">
            <a:avLst/>
          </a:prstGeom>
        </p:spPr>
      </p:pic>
    </p:spTree>
    <p:extLst>
      <p:ext uri="{BB962C8B-B14F-4D97-AF65-F5344CB8AC3E}">
        <p14:creationId xmlns:p14="http://schemas.microsoft.com/office/powerpoint/2010/main" val="3651188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FBCE38-C6B7-7622-6004-D41E3228E9B1}"/>
              </a:ext>
            </a:extLst>
          </p:cNvPr>
          <p:cNvSpPr>
            <a:spLocks noGrp="1"/>
          </p:cNvSpPr>
          <p:nvPr>
            <p:ph type="title"/>
          </p:nvPr>
        </p:nvSpPr>
        <p:spPr/>
        <p:txBody>
          <a:bodyPr/>
          <a:lstStyle/>
          <a:p>
            <a:r>
              <a:rPr lang="en-US" noProof="0" dirty="0"/>
              <a:t>Questions?</a:t>
            </a:r>
          </a:p>
        </p:txBody>
      </p:sp>
      <p:pic>
        <p:nvPicPr>
          <p:cNvPr id="5" name="Picture Placeholder 4">
            <a:extLst>
              <a:ext uri="{FF2B5EF4-FFF2-40B4-BE49-F238E27FC236}">
                <a16:creationId xmlns:a16="http://schemas.microsoft.com/office/drawing/2014/main" id="{A87E14AC-083C-9113-7A4F-6F5785401777}"/>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6" name="Group 5" descr="Shannan Jackson, Executive Director, Office of Small and Disadvantaged Business Utilization">
            <a:extLst>
              <a:ext uri="{FF2B5EF4-FFF2-40B4-BE49-F238E27FC236}">
                <a16:creationId xmlns:a16="http://schemas.microsoft.com/office/drawing/2014/main" id="{7C2E5552-DB2F-D1EB-BCAF-64C4451B02BF}"/>
              </a:ext>
              <a:ext uri="{C183D7F6-B498-43B3-948B-1728B52AA6E4}">
                <adec:decorative xmlns:adec="http://schemas.microsoft.com/office/drawing/2017/decorative" val="0"/>
              </a:ext>
            </a:extLst>
          </p:cNvPr>
          <p:cNvGrpSpPr/>
          <p:nvPr/>
        </p:nvGrpSpPr>
        <p:grpSpPr>
          <a:xfrm>
            <a:off x="4223939" y="354795"/>
            <a:ext cx="6224995" cy="1544512"/>
            <a:chOff x="4955440" y="453982"/>
            <a:chExt cx="6224995" cy="1544512"/>
          </a:xfrm>
        </p:grpSpPr>
        <p:pic>
          <p:nvPicPr>
            <p:cNvPr id="2" name="Picture 2">
              <a:extLst>
                <a:ext uri="{FF2B5EF4-FFF2-40B4-BE49-F238E27FC236}">
                  <a16:creationId xmlns:a16="http://schemas.microsoft.com/office/drawing/2014/main" id="{AAFF8675-CB1B-5C80-8E03-E42C53905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955440" y="453982"/>
              <a:ext cx="1544512" cy="1544512"/>
            </a:xfrm>
            <a:prstGeom prst="ellipse">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D8C28C5-366C-0A1E-351A-CD18C53FF50F}"/>
                </a:ext>
              </a:extLst>
            </p:cNvPr>
            <p:cNvSpPr txBox="1">
              <a:spLocks/>
            </p:cNvSpPr>
            <p:nvPr/>
          </p:nvSpPr>
          <p:spPr>
            <a:xfrm>
              <a:off x="6623027" y="915004"/>
              <a:ext cx="4557408" cy="622468"/>
            </a:xfrm>
            <a:prstGeom prst="rect">
              <a:avLst/>
            </a:prstGeom>
          </p:spPr>
          <p:txBody>
            <a:bodyPr anchor="ct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ptos Narrow"/>
                  <a:ea typeface="+mj-ea"/>
                  <a:cs typeface="+mj-cs"/>
                </a:rPr>
                <a:t>Shannon Jackson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ptos"/>
                  <a:ea typeface="+mj-ea"/>
                  <a:cs typeface="+mj-cs"/>
                </a:rPr>
                <a:t>Executive Director, Office of Small and Disadvantaged Business Utilization</a:t>
              </a:r>
            </a:p>
          </p:txBody>
        </p:sp>
      </p:grpSp>
    </p:spTree>
    <p:extLst>
      <p:ext uri="{BB962C8B-B14F-4D97-AF65-F5344CB8AC3E}">
        <p14:creationId xmlns:p14="http://schemas.microsoft.com/office/powerpoint/2010/main" val="2236352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C6B8E-727C-8D08-AFB8-08B31B2B62C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E75133A-7106-90C3-940A-A17454113C9A}"/>
              </a:ext>
            </a:extLst>
          </p:cNvPr>
          <p:cNvSpPr>
            <a:spLocks noGrp="1"/>
          </p:cNvSpPr>
          <p:nvPr>
            <p:ph type="title"/>
          </p:nvPr>
        </p:nvSpPr>
        <p:spPr>
          <a:xfrm>
            <a:off x="2922205" y="2871188"/>
            <a:ext cx="5791093" cy="2785577"/>
          </a:xfrm>
        </p:spPr>
        <p:txBody>
          <a:bodyPr/>
          <a:lstStyle/>
          <a:p>
            <a:pPr algn="ctr"/>
            <a:r>
              <a:rPr lang="en-US" sz="1800" dirty="0"/>
              <a:t>Please take this time to scan the QR code and </a:t>
            </a:r>
            <a:r>
              <a:rPr lang="en-US" sz="2000" dirty="0"/>
              <a:t>fill out the survey.</a:t>
            </a:r>
            <a:br>
              <a:rPr lang="en-US" sz="2000" dirty="0"/>
            </a:br>
            <a:br>
              <a:rPr lang="en-US" sz="2000" dirty="0"/>
            </a:br>
            <a:r>
              <a:rPr lang="en-US" sz="2000" dirty="0"/>
              <a:t>Virtual attendees: Please use the following URL to access </a:t>
            </a:r>
            <a:r>
              <a:rPr lang="en-US" sz="2000" dirty="0" err="1"/>
              <a:t>Slido</a:t>
            </a:r>
            <a:r>
              <a:rPr lang="en-US" sz="2000" dirty="0"/>
              <a:t> to ask live Q&amp;As during the presentations (</a:t>
            </a:r>
            <a:r>
              <a:rPr lang="en-US" sz="2000" dirty="0">
                <a:hlinkClick r:id="rId2">
                  <a:extLst>
                    <a:ext uri="{A12FA001-AC4F-418D-AE19-62706E023703}">
                      <ahyp:hlinkClr xmlns:ahyp="http://schemas.microsoft.com/office/drawing/2018/hyperlinkcolor" val="tx"/>
                    </a:ext>
                  </a:extLst>
                </a:hlinkClick>
              </a:rPr>
              <a:t>https://www.slido.com/</a:t>
            </a:r>
            <a:r>
              <a:rPr lang="en-US" sz="2000" dirty="0"/>
              <a:t>); Enter code CMS26</a:t>
            </a:r>
            <a:br>
              <a:rPr lang="en-US" dirty="0"/>
            </a:br>
            <a:br>
              <a:rPr lang="en-US" dirty="0"/>
            </a:br>
            <a:endParaRPr lang="en-US" sz="20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127A49F1-E5F6-8FEE-E919-6860B14F1B60}"/>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67" dirty="0">
                <a:solidFill>
                  <a:prstClr val="white"/>
                </a:solidFill>
              </a:rPr>
              <a:t>February 19</a:t>
            </a: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2026</a:t>
            </a:r>
          </a:p>
        </p:txBody>
      </p:sp>
      <p:sp>
        <p:nvSpPr>
          <p:cNvPr id="10" name="Slide Number Placeholder 9">
            <a:extLst>
              <a:ext uri="{FF2B5EF4-FFF2-40B4-BE49-F238E27FC236}">
                <a16:creationId xmlns:a16="http://schemas.microsoft.com/office/drawing/2014/main" id="{670E5A27-4570-99BA-663A-958B0A811969}"/>
              </a:ext>
            </a:extLst>
          </p:cNvPr>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Object 1">
            <a:extLst>
              <a:ext uri="{FF2B5EF4-FFF2-40B4-BE49-F238E27FC236}">
                <a16:creationId xmlns:a16="http://schemas.microsoft.com/office/drawing/2014/main" id="{6491521C-DF80-6CA1-1C36-C9D811D43A6E}"/>
              </a:ext>
            </a:extLst>
          </p:cNvPr>
          <p:cNvGraphicFramePr>
            <a:graphicFrameLocks noChangeAspect="1"/>
          </p:cNvGraphicFramePr>
          <p:nvPr/>
        </p:nvGraphicFramePr>
        <p:xfrm>
          <a:off x="4484039" y="77776"/>
          <a:ext cx="2667426" cy="2667426"/>
        </p:xfrm>
        <a:graphic>
          <a:graphicData uri="http://schemas.openxmlformats.org/presentationml/2006/ole">
            <mc:AlternateContent xmlns:mc="http://schemas.openxmlformats.org/markup-compatibility/2006">
              <mc:Choice xmlns:v="urn:schemas-microsoft-com:vml" Requires="v">
                <p:oleObj name="Acrobat Document" r:id="rId3" imgW="52016000" imgH="52015729" progId="Acrobat.Document.DC">
                  <p:embed/>
                </p:oleObj>
              </mc:Choice>
              <mc:Fallback>
                <p:oleObj name="Acrobat Document" r:id="rId3" imgW="52016000" imgH="52015729" progId="Acrobat.Document.DC">
                  <p:embed/>
                  <p:pic>
                    <p:nvPicPr>
                      <p:cNvPr id="2" name="Object 1">
                        <a:extLst>
                          <a:ext uri="{FF2B5EF4-FFF2-40B4-BE49-F238E27FC236}">
                            <a16:creationId xmlns:a16="http://schemas.microsoft.com/office/drawing/2014/main" id="{6491521C-DF80-6CA1-1C36-C9D811D43A6E}"/>
                          </a:ext>
                        </a:extLst>
                      </p:cNvPr>
                      <p:cNvPicPr/>
                      <p:nvPr/>
                    </p:nvPicPr>
                    <p:blipFill>
                      <a:blip r:embed="rId4"/>
                      <a:stretch>
                        <a:fillRect/>
                      </a:stretch>
                    </p:blipFill>
                    <p:spPr>
                      <a:xfrm>
                        <a:off x="4484039" y="77776"/>
                        <a:ext cx="2667426" cy="2667426"/>
                      </a:xfrm>
                      <a:prstGeom prst="rect">
                        <a:avLst/>
                      </a:prstGeom>
                    </p:spPr>
                  </p:pic>
                </p:oleObj>
              </mc:Fallback>
            </mc:AlternateContent>
          </a:graphicData>
        </a:graphic>
      </p:graphicFrame>
    </p:spTree>
    <p:extLst>
      <p:ext uri="{BB962C8B-B14F-4D97-AF65-F5344CB8AC3E}">
        <p14:creationId xmlns:p14="http://schemas.microsoft.com/office/powerpoint/2010/main" val="23602509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A4C3F-D75A-24D4-9254-CDA498B4E0D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4574569-CAA8-7124-6B66-8EA03248AC4A}"/>
              </a:ext>
            </a:extLst>
          </p:cNvPr>
          <p:cNvSpPr>
            <a:spLocks noGrp="1"/>
          </p:cNvSpPr>
          <p:nvPr>
            <p:ph type="title"/>
          </p:nvPr>
        </p:nvSpPr>
        <p:spPr>
          <a:xfrm>
            <a:off x="735503" y="326701"/>
            <a:ext cx="10515600" cy="4337663"/>
          </a:xfrm>
        </p:spPr>
        <p:txBody>
          <a:bodyPr/>
          <a:lstStyle/>
          <a:p>
            <a:pPr algn="ctr"/>
            <a:r>
              <a:rPr lang="en-US" dirty="0"/>
              <a:t>We Are Now on a Break. </a:t>
            </a:r>
            <a:br>
              <a:rPr lang="en-US" dirty="0"/>
            </a:br>
            <a:r>
              <a:rPr lang="en-US" dirty="0"/>
              <a:t>Please Take This Time To Visit The Exhibit Hall.</a:t>
            </a:r>
            <a:br>
              <a:rPr lang="en-US" dirty="0"/>
            </a:br>
            <a:br>
              <a:rPr lang="en-US" dirty="0"/>
            </a:br>
            <a:r>
              <a:rPr lang="en-US" dirty="0"/>
              <a:t>The Next Session Will Begin At 10:40 AM.</a:t>
            </a:r>
            <a:endParaRPr lang="en-US"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57B4B1EC-6F58-2654-899D-1AB412A6FD06}"/>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D74EA38F-87B7-CDDE-0F5A-FC8BB239E362}"/>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47</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1563249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3BF23-CED4-DC8B-CB36-7CC2EC90F14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1B0FCA4-B517-2BAF-F5B3-0ABD219803DC}"/>
              </a:ext>
            </a:extLst>
          </p:cNvPr>
          <p:cNvSpPr>
            <a:spLocks noGrp="1"/>
          </p:cNvSpPr>
          <p:nvPr>
            <p:ph type="title"/>
          </p:nvPr>
        </p:nvSpPr>
        <p:spPr>
          <a:xfrm>
            <a:off x="735503" y="326701"/>
            <a:ext cx="10515600" cy="4100921"/>
          </a:xfrm>
        </p:spPr>
        <p:txBody>
          <a:bodyPr/>
          <a:lstStyle/>
          <a:p>
            <a:pPr algn="ctr"/>
            <a:r>
              <a:rPr lang="en-US" dirty="0"/>
              <a:t>Our Next Session:</a:t>
            </a:r>
            <a:br>
              <a:rPr lang="en-US" dirty="0"/>
            </a:br>
            <a:br>
              <a:rPr lang="en-US" dirty="0"/>
            </a:br>
            <a:r>
              <a:rPr lang="en-US" dirty="0"/>
              <a:t>Leveraging AI to Optimize Healthcare Quality and Safety</a:t>
            </a:r>
            <a:endParaRPr lang="en-US"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43FDBFB9-B332-88A8-8F73-3ABF672BA35E}"/>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5452D986-6B9B-B4E2-838F-60C098B1C0FD}"/>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48</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1106833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2FF87-1946-1329-8BF6-6BAC3C5491F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5014F3F-BB6A-9B36-AB2E-6C1BD85E973D}"/>
              </a:ext>
            </a:extLst>
          </p:cNvPr>
          <p:cNvSpPr>
            <a:spLocks noGrp="1"/>
          </p:cNvSpPr>
          <p:nvPr>
            <p:ph type="title"/>
          </p:nvPr>
        </p:nvSpPr>
        <p:spPr>
          <a:xfrm>
            <a:off x="735503" y="326701"/>
            <a:ext cx="10515600" cy="4100921"/>
          </a:xfrm>
        </p:spPr>
        <p:txBody>
          <a:bodyPr/>
          <a:lstStyle/>
          <a:p>
            <a:pPr algn="ctr"/>
            <a:r>
              <a:rPr lang="en-US" dirty="0"/>
              <a:t>Leveraging AI to Optimize Healthcare Quality and Safety</a:t>
            </a:r>
            <a:br>
              <a:rPr lang="en-US" dirty="0"/>
            </a:br>
            <a:br>
              <a:rPr lang="en-US" dirty="0"/>
            </a:br>
            <a:r>
              <a:rPr lang="en-US" sz="4400" dirty="0"/>
              <a:t>Mark Plaugher, Director, Information Systems Group (ISG), Center for Clinical Standards and Quality (CCSQ)</a:t>
            </a:r>
            <a:endParaRPr lang="en-US"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03C026EE-6CAD-2655-7F83-B7AC7EFEB068}"/>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13353234-9F54-A2E0-A881-D2F2AA2AD53B}"/>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49</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2460440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66AA6-3E41-F83B-8690-04E37B0F84D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8924BCF-9753-DF36-F999-13E575438904}"/>
              </a:ext>
            </a:extLst>
          </p:cNvPr>
          <p:cNvSpPr>
            <a:spLocks noGrp="1"/>
          </p:cNvSpPr>
          <p:nvPr>
            <p:ph type="title"/>
          </p:nvPr>
        </p:nvSpPr>
        <p:spPr>
          <a:xfrm>
            <a:off x="735503" y="100379"/>
            <a:ext cx="10360587" cy="4491879"/>
          </a:xfrm>
        </p:spPr>
        <p:txBody>
          <a:bodyPr/>
          <a:lstStyle/>
          <a:p>
            <a:pPr algn="ctr"/>
            <a:br>
              <a:rPr lang="en-US" dirty="0"/>
            </a:br>
            <a:r>
              <a:rPr lang="en-US" dirty="0"/>
              <a:t>Welcome and </a:t>
            </a:r>
            <a:br>
              <a:rPr lang="en-US" dirty="0"/>
            </a:br>
            <a:r>
              <a:rPr lang="en-US" dirty="0"/>
              <a:t>Opening Remarks</a:t>
            </a:r>
            <a:br>
              <a:rPr lang="en-US" dirty="0"/>
            </a:br>
            <a:br>
              <a:rPr lang="en-US" dirty="0"/>
            </a:br>
            <a:r>
              <a:rPr lang="en-US" sz="3200" dirty="0"/>
              <a:t>Kimberly Brandt, Deputy Administrator &amp; </a:t>
            </a:r>
            <a:br>
              <a:rPr lang="en-US" sz="3200" dirty="0"/>
            </a:br>
            <a:r>
              <a:rPr lang="en-US" sz="3200" dirty="0"/>
              <a:t>Chief Operating Officer</a:t>
            </a:r>
            <a:br>
              <a:rPr lang="en-US" sz="3200" dirty="0"/>
            </a:br>
            <a:endParaRPr lang="en-US" sz="32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222C134A-F823-28CE-A8EC-D14C2EE4E98E}"/>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093CF580-76EC-8CE9-E71F-6D1255B892B4}"/>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5</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3285845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74D65-643F-A54D-B9C9-EED88B22C6CB}"/>
              </a:ext>
            </a:extLst>
          </p:cNvPr>
          <p:cNvSpPr>
            <a:spLocks noGrp="1"/>
          </p:cNvSpPr>
          <p:nvPr>
            <p:ph type="title"/>
          </p:nvPr>
        </p:nvSpPr>
        <p:spPr/>
        <p:txBody>
          <a:bodyPr/>
          <a:lstStyle/>
          <a:p>
            <a:pPr>
              <a:spcBef>
                <a:spcPts val="2400"/>
              </a:spcBef>
              <a:spcAft>
                <a:spcPts val="2400"/>
              </a:spcAft>
            </a:pPr>
            <a:r>
              <a:rPr lang="en-US" dirty="0">
                <a:ea typeface="Calibri"/>
                <a:cs typeface="Calibri"/>
              </a:rPr>
              <a:t>Leveraging AI to Optimize </a:t>
            </a:r>
            <a:br>
              <a:rPr lang="en-US" dirty="0">
                <a:ea typeface="Calibri"/>
                <a:cs typeface="Calibri"/>
              </a:rPr>
            </a:br>
            <a:r>
              <a:rPr lang="en-US" dirty="0">
                <a:ea typeface="Calibri"/>
                <a:cs typeface="Calibri"/>
              </a:rPr>
              <a:t>Healthcare Quality and Safety</a:t>
            </a:r>
            <a:endParaRPr lang="en-US" i="1" dirty="0"/>
          </a:p>
        </p:txBody>
      </p:sp>
      <p:sp>
        <p:nvSpPr>
          <p:cNvPr id="3" name="Text Placeholder 2">
            <a:extLst>
              <a:ext uri="{FF2B5EF4-FFF2-40B4-BE49-F238E27FC236}">
                <a16:creationId xmlns:a16="http://schemas.microsoft.com/office/drawing/2014/main" id="{50F965BF-6810-B7E0-9B55-973B05781341}"/>
              </a:ext>
            </a:extLst>
          </p:cNvPr>
          <p:cNvSpPr>
            <a:spLocks noGrp="1"/>
          </p:cNvSpPr>
          <p:nvPr>
            <p:ph type="body" sz="quarter" idx="13"/>
          </p:nvPr>
        </p:nvSpPr>
        <p:spPr/>
        <p:txBody>
          <a:bodyPr/>
          <a:lstStyle/>
          <a:p>
            <a:r>
              <a:rPr lang="en-US" sz="3200" dirty="0">
                <a:ea typeface="Calibri"/>
                <a:cs typeface="Calibri"/>
              </a:rPr>
              <a:t>A Call to Action</a:t>
            </a:r>
            <a:endParaRPr lang="en-US" dirty="0"/>
          </a:p>
        </p:txBody>
      </p:sp>
      <p:sp>
        <p:nvSpPr>
          <p:cNvPr id="4" name="Text Placeholder 3">
            <a:extLst>
              <a:ext uri="{FF2B5EF4-FFF2-40B4-BE49-F238E27FC236}">
                <a16:creationId xmlns:a16="http://schemas.microsoft.com/office/drawing/2014/main" id="{615D8EA9-0821-A1B4-92CD-C8E34F0761D0}"/>
              </a:ext>
            </a:extLst>
          </p:cNvPr>
          <p:cNvSpPr>
            <a:spLocks noGrp="1"/>
          </p:cNvSpPr>
          <p:nvPr>
            <p:ph type="body" sz="quarter" idx="14"/>
          </p:nvPr>
        </p:nvSpPr>
        <p:spPr>
          <a:xfrm>
            <a:off x="734483" y="4073952"/>
            <a:ext cx="5361516" cy="447651"/>
          </a:xfrm>
        </p:spPr>
        <p:txBody>
          <a:bodyPr/>
          <a:lstStyle/>
          <a:p>
            <a:r>
              <a:rPr lang="en-US" sz="2133" i="1" dirty="0"/>
              <a:t>Center for Clinical Standards and Quality</a:t>
            </a:r>
          </a:p>
        </p:txBody>
      </p:sp>
      <p:sp>
        <p:nvSpPr>
          <p:cNvPr id="5" name="Slide Number Placeholder 4">
            <a:extLst>
              <a:ext uri="{FF2B5EF4-FFF2-40B4-BE49-F238E27FC236}">
                <a16:creationId xmlns:a16="http://schemas.microsoft.com/office/drawing/2014/main" id="{0C3C9D9B-2E71-0D4D-8F78-C1AE2C04A8CC}"/>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50</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3429167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44F674-984D-8D48-8199-DB97CBC860D8}"/>
              </a:ext>
            </a:extLst>
          </p:cNvPr>
          <p:cNvSpPr>
            <a:spLocks noGrp="1"/>
          </p:cNvSpPr>
          <p:nvPr>
            <p:ph type="title"/>
          </p:nvPr>
        </p:nvSpPr>
        <p:spPr>
          <a:xfrm>
            <a:off x="707149" y="146472"/>
            <a:ext cx="10515600" cy="1068963"/>
          </a:xfrm>
        </p:spPr>
        <p:txBody>
          <a:bodyPr/>
          <a:lstStyle/>
          <a:p>
            <a:r>
              <a:rPr lang="en-US" sz="3733" dirty="0"/>
              <a:t>Center for Clinical Standards &amp; Quality</a:t>
            </a:r>
          </a:p>
        </p:txBody>
      </p:sp>
      <p:sp>
        <p:nvSpPr>
          <p:cNvPr id="7" name="Content Placeholder 6">
            <a:extLst>
              <a:ext uri="{FF2B5EF4-FFF2-40B4-BE49-F238E27FC236}">
                <a16:creationId xmlns:a16="http://schemas.microsoft.com/office/drawing/2014/main" id="{5B052FA7-8582-1E4A-8CEE-8E76B5481100}"/>
              </a:ext>
            </a:extLst>
          </p:cNvPr>
          <p:cNvSpPr>
            <a:spLocks noGrp="1"/>
          </p:cNvSpPr>
          <p:nvPr>
            <p:ph sz="quarter" idx="13"/>
          </p:nvPr>
        </p:nvSpPr>
        <p:spPr>
          <a:xfrm>
            <a:off x="735502" y="1079862"/>
            <a:ext cx="10864236" cy="4008137"/>
          </a:xfrm>
        </p:spPr>
        <p:txBody>
          <a:bodyPr/>
          <a:lstStyle/>
          <a:p>
            <a:pPr marL="0" indent="0">
              <a:buNone/>
            </a:pPr>
            <a:r>
              <a:rPr lang="en-US" sz="2133" b="1" dirty="0"/>
              <a:t>Who we are:</a:t>
            </a:r>
          </a:p>
          <a:p>
            <a:pPr marL="0" indent="0">
              <a:spcAft>
                <a:spcPts val="1600"/>
              </a:spcAft>
              <a:buNone/>
            </a:pPr>
            <a:r>
              <a:rPr lang="en-US" sz="1600" dirty="0">
                <a:cs typeface="Arial"/>
              </a:rPr>
              <a:t>CCSQ is the national clinical and health care quality leader at the Centers for Medicare &amp; Medicaid Services. Our work will </a:t>
            </a:r>
            <a:r>
              <a:rPr lang="en-US" sz="1600" b="1" dirty="0">
                <a:cs typeface="Arial"/>
              </a:rPr>
              <a:t>Make America Healthy and improve health outcomes through prevention and wellness, safe and high-quality care, and coverage </a:t>
            </a:r>
            <a:r>
              <a:rPr lang="en-US" sz="1600" dirty="0">
                <a:cs typeface="Arial"/>
              </a:rPr>
              <a:t>in our nation's health and long-term care systems.</a:t>
            </a:r>
            <a:endParaRPr lang="en-US" sz="1600" dirty="0">
              <a:solidFill>
                <a:schemeClr val="tx1"/>
              </a:solidFill>
              <a:cs typeface="Arial"/>
            </a:endParaRPr>
          </a:p>
          <a:p>
            <a:pPr marL="0" indent="0">
              <a:buNone/>
            </a:pPr>
            <a:r>
              <a:rPr lang="en-US" sz="2133" b="1" dirty="0"/>
              <a:t>The work we do:</a:t>
            </a:r>
          </a:p>
          <a:p>
            <a:pPr marL="0" indent="0">
              <a:buNone/>
            </a:pPr>
            <a:r>
              <a:rPr lang="en-US" sz="1600" dirty="0"/>
              <a:t>CCSQ promotes optimal health for patients and long-term care residents by:</a:t>
            </a:r>
          </a:p>
          <a:p>
            <a:r>
              <a:rPr lang="en-US" sz="1600" dirty="0"/>
              <a:t>Establishing </a:t>
            </a:r>
            <a:r>
              <a:rPr lang="en-US" sz="1600" b="1" dirty="0"/>
              <a:t>national health and safety regulations </a:t>
            </a:r>
            <a:r>
              <a:rPr lang="en-US" sz="1600" dirty="0"/>
              <a:t>for Medicare and Medicaid certified providers, suppliers, and labs, which are assessed and enforced through </a:t>
            </a:r>
            <a:r>
              <a:rPr lang="en-US" sz="1600" b="1" dirty="0"/>
              <a:t>survey and certification</a:t>
            </a:r>
            <a:r>
              <a:rPr lang="en-US" sz="1600" dirty="0"/>
              <a:t>. </a:t>
            </a:r>
          </a:p>
          <a:p>
            <a:r>
              <a:rPr lang="en-US" sz="1600" dirty="0"/>
              <a:t>Maintaining and leading the agency’s </a:t>
            </a:r>
            <a:r>
              <a:rPr lang="en-US" sz="1600" b="1" dirty="0"/>
              <a:t>quality measure development and reporting </a:t>
            </a:r>
            <a:r>
              <a:rPr lang="en-US" sz="1600" dirty="0"/>
              <a:t>programs and providing </a:t>
            </a:r>
            <a:r>
              <a:rPr lang="en-US" sz="1600" b="1" dirty="0"/>
              <a:t>quality improvement </a:t>
            </a:r>
            <a:r>
              <a:rPr lang="en-US" sz="1600" dirty="0"/>
              <a:t>technical assistance.</a:t>
            </a:r>
          </a:p>
          <a:p>
            <a:r>
              <a:rPr lang="en-US" sz="1600" dirty="0"/>
              <a:t>Making </a:t>
            </a:r>
            <a:r>
              <a:rPr lang="en-US" sz="1600" b="1" dirty="0"/>
              <a:t>evidence-based coverage decisions </a:t>
            </a:r>
            <a:r>
              <a:rPr lang="en-US" sz="1600" dirty="0"/>
              <a:t>about treatments, procedures, and drugs for people </a:t>
            </a:r>
            <a:br>
              <a:rPr lang="en-US" sz="1600" dirty="0"/>
            </a:br>
            <a:r>
              <a:rPr lang="en-US" sz="1600" dirty="0"/>
              <a:t>with Medicare.</a:t>
            </a:r>
          </a:p>
        </p:txBody>
      </p:sp>
      <p:sp>
        <p:nvSpPr>
          <p:cNvPr id="10" name="Slide Number Placeholder 9">
            <a:extLst>
              <a:ext uri="{FF2B5EF4-FFF2-40B4-BE49-F238E27FC236}">
                <a16:creationId xmlns:a16="http://schemas.microsoft.com/office/drawing/2014/main" id="{FB8CFBF2-E684-3B42-9A72-106BCE9C08BE}"/>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51</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1559480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B82A6-E0AD-8376-8635-FBAD498888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13619C-94CE-A536-71B8-D08E84999035}"/>
              </a:ext>
            </a:extLst>
          </p:cNvPr>
          <p:cNvSpPr>
            <a:spLocks noGrp="1"/>
          </p:cNvSpPr>
          <p:nvPr>
            <p:ph type="title"/>
          </p:nvPr>
        </p:nvSpPr>
        <p:spPr>
          <a:xfrm>
            <a:off x="543330" y="41283"/>
            <a:ext cx="4606521" cy="790575"/>
          </a:xfrm>
        </p:spPr>
        <p:txBody>
          <a:bodyPr/>
          <a:lstStyle/>
          <a:p>
            <a:r>
              <a:rPr lang="en-US" sz="3733" b="1" dirty="0"/>
              <a:t>CCSQ’s Challenge</a:t>
            </a:r>
          </a:p>
        </p:txBody>
      </p:sp>
      <p:sp>
        <p:nvSpPr>
          <p:cNvPr id="3" name="Content Placeholder 2">
            <a:extLst>
              <a:ext uri="{FF2B5EF4-FFF2-40B4-BE49-F238E27FC236}">
                <a16:creationId xmlns:a16="http://schemas.microsoft.com/office/drawing/2014/main" id="{BDE3AF73-1CE4-C501-5743-F57CF0AEF885}"/>
              </a:ext>
            </a:extLst>
          </p:cNvPr>
          <p:cNvSpPr>
            <a:spLocks noGrp="1"/>
          </p:cNvSpPr>
          <p:nvPr>
            <p:ph type="body" sz="quarter" idx="13"/>
          </p:nvPr>
        </p:nvSpPr>
        <p:spPr>
          <a:xfrm>
            <a:off x="63501" y="766233"/>
            <a:ext cx="6680457" cy="4041096"/>
          </a:xfrm>
        </p:spPr>
        <p:txBody>
          <a:bodyPr/>
          <a:lstStyle/>
          <a:p>
            <a:r>
              <a:rPr lang="en-US" sz="1867" dirty="0">
                <a:latin typeface="Arial" panose="020B0604020202020204" pitchFamily="34" charset="0"/>
                <a:cs typeface="Arial" panose="020B0604020202020204" pitchFamily="34" charset="0"/>
              </a:rPr>
              <a:t>The U.S. spends more on healthcare than any other nation – yet ranks LAST among industrialized countries for most quality metrics.</a:t>
            </a:r>
          </a:p>
          <a:p>
            <a:r>
              <a:rPr lang="en-US" sz="1867" dirty="0">
                <a:latin typeface="Arial" panose="020B0604020202020204" pitchFamily="34" charset="0"/>
                <a:cs typeface="Arial" panose="020B0604020202020204" pitchFamily="34" charset="0"/>
              </a:rPr>
              <a:t>Congress has established numerous, to improve healthcare quality.</a:t>
            </a:r>
          </a:p>
          <a:p>
            <a:r>
              <a:rPr lang="en-US" sz="1867" dirty="0">
                <a:latin typeface="Arial" panose="020B0604020202020204" pitchFamily="34" charset="0"/>
                <a:cs typeface="Arial" panose="020B0604020202020204" pitchFamily="34" charset="0"/>
              </a:rPr>
              <a:t>CCSQ collects a </a:t>
            </a:r>
            <a:r>
              <a:rPr lang="en-US" sz="1867" b="1" dirty="0">
                <a:latin typeface="Arial" panose="020B0604020202020204" pitchFamily="34" charset="0"/>
                <a:cs typeface="Arial" panose="020B0604020202020204" pitchFamily="34" charset="0"/>
              </a:rPr>
              <a:t>staggering amount of data </a:t>
            </a:r>
            <a:r>
              <a:rPr lang="en-US" sz="1867" dirty="0">
                <a:latin typeface="Arial" panose="020B0604020202020204" pitchFamily="34" charset="0"/>
                <a:cs typeface="Arial" panose="020B0604020202020204" pitchFamily="34" charset="0"/>
              </a:rPr>
              <a:t>in support of these quality programs.</a:t>
            </a:r>
          </a:p>
          <a:p>
            <a:r>
              <a:rPr lang="en-US" sz="1867" dirty="0">
                <a:latin typeface="Arial" panose="020B0604020202020204" pitchFamily="34" charset="0"/>
                <a:cs typeface="Arial" panose="020B0604020202020204" pitchFamily="34" charset="0"/>
              </a:rPr>
              <a:t>However, our data is siloed across multiple programs, making it difficult to extract meaningful insights and leverage the full value of information to improve patient outcomes.</a:t>
            </a:r>
          </a:p>
          <a:p>
            <a:r>
              <a:rPr lang="en-US" sz="1867" dirty="0">
                <a:latin typeface="Arial" panose="020B0604020202020204" pitchFamily="34" charset="0"/>
                <a:cs typeface="Arial" panose="020B0604020202020204" pitchFamily="34" charset="0"/>
              </a:rPr>
              <a:t>CCSQ drives incredible improvements in healthcare quality and outcomes. AI positions us to build on this success and solve challenges that have remained out of reach.</a:t>
            </a:r>
          </a:p>
        </p:txBody>
      </p:sp>
      <p:sp>
        <p:nvSpPr>
          <p:cNvPr id="6" name="Text Placeholder 5">
            <a:extLst>
              <a:ext uri="{FF2B5EF4-FFF2-40B4-BE49-F238E27FC236}">
                <a16:creationId xmlns:a16="http://schemas.microsoft.com/office/drawing/2014/main" id="{EB7BC868-E8BF-F078-7E66-3E2DDF537A6E}"/>
              </a:ext>
            </a:extLst>
          </p:cNvPr>
          <p:cNvSpPr>
            <a:spLocks noGrp="1"/>
          </p:cNvSpPr>
          <p:nvPr>
            <p:ph type="body" sz="quarter" idx="14"/>
          </p:nvPr>
        </p:nvSpPr>
        <p:spPr>
          <a:xfrm>
            <a:off x="6845299" y="-12699"/>
            <a:ext cx="5346700" cy="904876"/>
          </a:xfrm>
        </p:spPr>
        <p:txBody>
          <a:bodyPr/>
          <a:lstStyle/>
          <a:p>
            <a:r>
              <a:rPr lang="en-US" dirty="0"/>
              <a:t>Scale &amp; Reach</a:t>
            </a:r>
          </a:p>
        </p:txBody>
      </p:sp>
      <p:sp>
        <p:nvSpPr>
          <p:cNvPr id="7" name="Text Placeholder 6">
            <a:extLst>
              <a:ext uri="{FF2B5EF4-FFF2-40B4-BE49-F238E27FC236}">
                <a16:creationId xmlns:a16="http://schemas.microsoft.com/office/drawing/2014/main" id="{19477424-C0E2-449D-0227-4242D630C5A0}"/>
              </a:ext>
            </a:extLst>
          </p:cNvPr>
          <p:cNvSpPr>
            <a:spLocks noGrp="1"/>
          </p:cNvSpPr>
          <p:nvPr>
            <p:ph type="body" sz="quarter" idx="15"/>
          </p:nvPr>
        </p:nvSpPr>
        <p:spPr>
          <a:xfrm>
            <a:off x="6845299" y="892177"/>
            <a:ext cx="5346700" cy="4141256"/>
          </a:xfrm>
        </p:spPr>
        <p:txBody>
          <a:bodyPr/>
          <a:lstStyle/>
          <a:p>
            <a:pPr marL="380990" indent="-380990">
              <a:lnSpc>
                <a:spcPct val="85000"/>
              </a:lnSpc>
              <a:defRPr/>
            </a:pPr>
            <a:r>
              <a:rPr lang="en-US" sz="1840" b="1" dirty="0">
                <a:latin typeface="Aptos"/>
                <a:cs typeface="Arial"/>
              </a:rPr>
              <a:t>~4,500 </a:t>
            </a:r>
            <a:r>
              <a:rPr lang="en-US" sz="1840" dirty="0">
                <a:latin typeface="Aptos"/>
                <a:cs typeface="Arial"/>
              </a:rPr>
              <a:t>Hospitals </a:t>
            </a:r>
            <a:r>
              <a:rPr lang="en-US" sz="1840" b="1" dirty="0">
                <a:latin typeface="Aptos"/>
                <a:cs typeface="Arial"/>
              </a:rPr>
              <a:t>~15,000 </a:t>
            </a:r>
            <a:r>
              <a:rPr lang="en-US" sz="1840" dirty="0">
                <a:latin typeface="Aptos"/>
                <a:cs typeface="Arial"/>
              </a:rPr>
              <a:t>Skilled Nursing Facilities |</a:t>
            </a:r>
            <a:r>
              <a:rPr lang="en-US" sz="1840" b="1" dirty="0">
                <a:latin typeface="Aptos"/>
                <a:cs typeface="Arial"/>
              </a:rPr>
              <a:t> ~12,000 </a:t>
            </a:r>
            <a:r>
              <a:rPr lang="en-US" sz="1840" dirty="0">
                <a:latin typeface="Aptos"/>
                <a:cs typeface="Arial"/>
              </a:rPr>
              <a:t>Home Health Agencies </a:t>
            </a:r>
            <a:r>
              <a:rPr lang="en-US" sz="1840" b="1" dirty="0">
                <a:latin typeface="Aptos"/>
                <a:cs typeface="Arial"/>
              </a:rPr>
              <a:t>| ~4,500 </a:t>
            </a:r>
            <a:r>
              <a:rPr lang="en-US" sz="1840" dirty="0">
                <a:latin typeface="Aptos"/>
                <a:cs typeface="Arial"/>
              </a:rPr>
              <a:t>Hospices</a:t>
            </a:r>
            <a:endParaRPr lang="en-US" sz="1840" b="1" dirty="0">
              <a:latin typeface="Aptos"/>
              <a:cs typeface="Arial"/>
            </a:endParaRPr>
          </a:p>
          <a:p>
            <a:pPr marL="380990" indent="-380990">
              <a:lnSpc>
                <a:spcPct val="85000"/>
              </a:lnSpc>
              <a:defRPr/>
            </a:pPr>
            <a:r>
              <a:rPr lang="en-US" sz="1840" b="1" dirty="0">
                <a:latin typeface="Aptos"/>
                <a:cs typeface="Arial"/>
              </a:rPr>
              <a:t>~1.2M </a:t>
            </a:r>
            <a:r>
              <a:rPr lang="en-US" sz="1840" dirty="0">
                <a:latin typeface="Aptos"/>
                <a:cs typeface="Arial"/>
              </a:rPr>
              <a:t>Clinicians (</a:t>
            </a:r>
            <a:r>
              <a:rPr lang="en-US" sz="1840" b="1" dirty="0">
                <a:latin typeface="Aptos"/>
                <a:cs typeface="Arial"/>
              </a:rPr>
              <a:t>3.5M</a:t>
            </a:r>
            <a:r>
              <a:rPr lang="en-US" sz="1840" dirty="0">
                <a:latin typeface="Aptos"/>
                <a:cs typeface="Arial"/>
              </a:rPr>
              <a:t> reporting transactions annually</a:t>
            </a:r>
            <a:r>
              <a:rPr lang="en-US" sz="1840" b="1" dirty="0">
                <a:latin typeface="Aptos"/>
                <a:cs typeface="Arial"/>
              </a:rPr>
              <a:t>) | ~1M </a:t>
            </a:r>
            <a:r>
              <a:rPr lang="en-US" sz="1840" dirty="0">
                <a:latin typeface="Aptos"/>
                <a:cs typeface="Arial"/>
              </a:rPr>
              <a:t>Prescribers of Part D Controlled Substances </a:t>
            </a:r>
            <a:endParaRPr lang="en-US" sz="1840" b="1" dirty="0">
              <a:latin typeface="Aptos"/>
              <a:cs typeface="Arial"/>
            </a:endParaRPr>
          </a:p>
          <a:p>
            <a:pPr marL="380990" indent="-380990">
              <a:lnSpc>
                <a:spcPct val="85000"/>
              </a:lnSpc>
              <a:defRPr/>
            </a:pPr>
            <a:r>
              <a:rPr lang="en-US" sz="1840" b="1" dirty="0">
                <a:latin typeface="Aptos"/>
                <a:cs typeface="Arial"/>
              </a:rPr>
              <a:t>~7,600 </a:t>
            </a:r>
            <a:r>
              <a:rPr lang="en-US" sz="1840" dirty="0">
                <a:latin typeface="Aptos"/>
                <a:cs typeface="Arial"/>
              </a:rPr>
              <a:t>Dialysis Facilities </a:t>
            </a:r>
            <a:r>
              <a:rPr lang="en-US" sz="1840" b="1" dirty="0">
                <a:latin typeface="Aptos"/>
                <a:cs typeface="Arial"/>
              </a:rPr>
              <a:t>| 940k </a:t>
            </a:r>
            <a:r>
              <a:rPr lang="en-US" sz="1840" dirty="0">
                <a:latin typeface="Aptos"/>
                <a:cs typeface="Arial"/>
              </a:rPr>
              <a:t>ESRD beneficiaries | </a:t>
            </a:r>
            <a:r>
              <a:rPr lang="en-US" sz="1840" b="1" dirty="0"/>
              <a:t>43M </a:t>
            </a:r>
            <a:r>
              <a:rPr lang="en-US" sz="1840" dirty="0"/>
              <a:t>file transactions measuring quality of care in the last 12 months</a:t>
            </a:r>
            <a:endParaRPr lang="en-US" sz="1840" b="1" dirty="0">
              <a:latin typeface="Aptos"/>
              <a:cs typeface="Arial"/>
            </a:endParaRPr>
          </a:p>
          <a:p>
            <a:pPr marL="380990" indent="-380990">
              <a:lnSpc>
                <a:spcPct val="85000"/>
              </a:lnSpc>
              <a:defRPr/>
            </a:pPr>
            <a:r>
              <a:rPr lang="en-US" sz="1840" b="1" dirty="0"/>
              <a:t>All 50 states &amp; territories </a:t>
            </a:r>
            <a:r>
              <a:rPr lang="en-US" sz="1840" dirty="0"/>
              <a:t>(survey activity across 17 provider types)</a:t>
            </a:r>
          </a:p>
          <a:p>
            <a:pPr marL="380990" indent="-380990">
              <a:lnSpc>
                <a:spcPct val="85000"/>
              </a:lnSpc>
              <a:defRPr/>
            </a:pPr>
            <a:r>
              <a:rPr lang="en-US" sz="1840" b="1" dirty="0"/>
              <a:t>30-40M patient assessments </a:t>
            </a:r>
            <a:r>
              <a:rPr lang="en-US" sz="1840" dirty="0"/>
              <a:t>from multiple provider types received annually | retain a repository of 6M</a:t>
            </a:r>
          </a:p>
        </p:txBody>
      </p:sp>
      <p:sp>
        <p:nvSpPr>
          <p:cNvPr id="8" name="Slide Number Placeholder 13">
            <a:extLst>
              <a:ext uri="{FF2B5EF4-FFF2-40B4-BE49-F238E27FC236}">
                <a16:creationId xmlns:a16="http://schemas.microsoft.com/office/drawing/2014/main" id="{20B30790-B8A4-0791-0192-5A82FA8DC067}"/>
              </a:ext>
              <a:ext uri="{C183D7F6-B498-43B3-948B-1728B52AA6E4}">
                <adec:decorative xmlns:adec="http://schemas.microsoft.com/office/drawing/2017/decorative" val="1"/>
              </a:ext>
            </a:extLst>
          </p:cNvPr>
          <p:cNvSpPr txBox="1">
            <a:spLocks/>
          </p:cNvSpPr>
          <p:nvPr/>
        </p:nvSpPr>
        <p:spPr>
          <a:xfrm>
            <a:off x="11834326" y="4624767"/>
            <a:ext cx="459015" cy="365125"/>
          </a:xfrm>
          <a:prstGeom prst="rect">
            <a:avLst/>
          </a:prstGeom>
        </p:spPr>
        <p:txBody>
          <a:bodyPr vert="horz" lIns="121920" tIns="60960" rIns="121920" bIns="60960" rtlCol="0" anchor="ctr"/>
          <a:lstStyle>
            <a:defPPr>
              <a:defRPr lang="en-US"/>
            </a:defPPr>
            <a:lvl1pPr marL="0" algn="l" defTabSz="685800" rtl="0" eaLnBrk="1" latinLnBrk="0" hangingPunct="1">
              <a:defRPr sz="90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fld id="{48F63A3B-78C7-47BE-AE5E-E10140E04643}" type="slidenum">
              <a:rPr lang="en-US" sz="1200">
                <a:solidFill>
                  <a:prstClr val="black"/>
                </a:solidFill>
                <a:latin typeface="Calibri" panose="020F0502020204030204"/>
              </a:rPr>
              <a:pPr defTabSz="914377"/>
              <a:t>52</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2728494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DCCB4-CE27-A3D3-98A0-2B0482F74F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6C7BAC-48C8-C8AB-C328-AE97450F3CD1}"/>
              </a:ext>
            </a:extLst>
          </p:cNvPr>
          <p:cNvSpPr>
            <a:spLocks noGrp="1"/>
          </p:cNvSpPr>
          <p:nvPr>
            <p:ph type="title"/>
          </p:nvPr>
        </p:nvSpPr>
        <p:spPr>
          <a:xfrm>
            <a:off x="175029" y="365126"/>
            <a:ext cx="6894440" cy="790575"/>
          </a:xfrm>
        </p:spPr>
        <p:txBody>
          <a:bodyPr/>
          <a:lstStyle/>
          <a:p>
            <a:r>
              <a:rPr lang="en-US" sz="3733" dirty="0"/>
              <a:t>How Can Industry Help?</a:t>
            </a:r>
          </a:p>
        </p:txBody>
      </p:sp>
      <p:sp>
        <p:nvSpPr>
          <p:cNvPr id="3" name="Content Placeholder 2">
            <a:extLst>
              <a:ext uri="{FF2B5EF4-FFF2-40B4-BE49-F238E27FC236}">
                <a16:creationId xmlns:a16="http://schemas.microsoft.com/office/drawing/2014/main" id="{BA00DBBA-200F-DA8D-7964-411285E5C3DC}"/>
              </a:ext>
            </a:extLst>
          </p:cNvPr>
          <p:cNvSpPr>
            <a:spLocks noGrp="1"/>
          </p:cNvSpPr>
          <p:nvPr>
            <p:ph sz="half" idx="1"/>
          </p:nvPr>
        </p:nvSpPr>
        <p:spPr>
          <a:xfrm>
            <a:off x="556161" y="1350435"/>
            <a:ext cx="10908099" cy="3682320"/>
          </a:xfrm>
        </p:spPr>
        <p:txBody>
          <a:bodyPr/>
          <a:lstStyle/>
          <a:p>
            <a:r>
              <a:rPr lang="en-US" sz="2400" dirty="0"/>
              <a:t>Partner with us to develop innovative solutions that integrate, standardize, and analyze quality data —transforming it into actionable intelligence that drives better healthcare for millions of Americans.</a:t>
            </a:r>
          </a:p>
          <a:p>
            <a:r>
              <a:rPr lang="en-US" sz="2400" dirty="0"/>
              <a:t>We’re interested in maximizing the value of AI applications. For example, how can we:</a:t>
            </a:r>
          </a:p>
          <a:p>
            <a:pPr marL="914377" lvl="1">
              <a:buFont typeface="Courier New" panose="02070309020205020404" pitchFamily="49" charset="0"/>
              <a:buChar char="o"/>
            </a:pPr>
            <a:r>
              <a:rPr lang="en-US" sz="2133" dirty="0"/>
              <a:t>Accelerate data standardization and interoperability?</a:t>
            </a:r>
          </a:p>
          <a:p>
            <a:pPr marL="914377" lvl="1">
              <a:buFont typeface="Courier New" panose="02070309020205020404" pitchFamily="49" charset="0"/>
              <a:buChar char="o"/>
            </a:pPr>
            <a:r>
              <a:rPr lang="en-US" sz="2133" dirty="0"/>
              <a:t>Enable meaningful cross-program analytics?</a:t>
            </a:r>
          </a:p>
          <a:p>
            <a:pPr marL="914377" lvl="1">
              <a:buFont typeface="Courier New" panose="02070309020205020404" pitchFamily="49" charset="0"/>
              <a:buChar char="o"/>
            </a:pPr>
            <a:r>
              <a:rPr lang="en-US" sz="2133" dirty="0"/>
              <a:t>Transform unstructured data into actionable information?</a:t>
            </a:r>
          </a:p>
          <a:p>
            <a:pPr marL="914377" lvl="1">
              <a:buFont typeface="Courier New" panose="02070309020205020404" pitchFamily="49" charset="0"/>
              <a:buChar char="o"/>
            </a:pPr>
            <a:r>
              <a:rPr lang="en-US" sz="2133" dirty="0"/>
              <a:t>Improve transparency for providers and patients?</a:t>
            </a:r>
          </a:p>
        </p:txBody>
      </p:sp>
      <p:sp>
        <p:nvSpPr>
          <p:cNvPr id="14" name="Slide Number Placeholder 13">
            <a:extLst>
              <a:ext uri="{FF2B5EF4-FFF2-40B4-BE49-F238E27FC236}">
                <a16:creationId xmlns:a16="http://schemas.microsoft.com/office/drawing/2014/main" id="{E968D73E-940D-0C6E-CC63-1E81A246FA80}"/>
              </a:ext>
              <a:ext uri="{C183D7F6-B498-43B3-948B-1728B52AA6E4}">
                <adec:decorative xmlns:adec="http://schemas.microsoft.com/office/drawing/2017/decorative" val="1"/>
              </a:ext>
            </a:extLst>
          </p:cNvPr>
          <p:cNvSpPr>
            <a:spLocks noGrp="1"/>
          </p:cNvSpPr>
          <p:nvPr>
            <p:ph type="sldNum" sz="quarter" idx="12"/>
          </p:nvPr>
        </p:nvSpPr>
        <p:spPr>
          <a:xfrm>
            <a:off x="11550315" y="4667630"/>
            <a:ext cx="459015" cy="365125"/>
          </a:xfrm>
        </p:spPr>
        <p:txBody>
          <a:bodyPr/>
          <a:lstStyle/>
          <a:p>
            <a:pPr defTabSz="914377"/>
            <a:fld id="{48F63A3B-78C7-47BE-AE5E-E10140E04643}" type="slidenum">
              <a:rPr lang="en-US">
                <a:solidFill>
                  <a:prstClr val="white"/>
                </a:solidFill>
                <a:latin typeface="Calibri" panose="020F0502020204030204"/>
              </a:rPr>
              <a:pPr defTabSz="914377"/>
              <a:t>53</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1258350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362FB-B2B3-046C-F0B0-CD2EB854C3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8865B1-68CA-F2D5-98BD-ECECD3E7F817}"/>
              </a:ext>
            </a:extLst>
          </p:cNvPr>
          <p:cNvSpPr>
            <a:spLocks noGrp="1"/>
          </p:cNvSpPr>
          <p:nvPr>
            <p:ph type="title"/>
          </p:nvPr>
        </p:nvSpPr>
        <p:spPr>
          <a:xfrm>
            <a:off x="175029" y="26951"/>
            <a:ext cx="10908099" cy="790575"/>
          </a:xfrm>
        </p:spPr>
        <p:txBody>
          <a:bodyPr/>
          <a:lstStyle/>
          <a:p>
            <a:r>
              <a:rPr lang="en-US" sz="3733" dirty="0"/>
              <a:t>CCSQ-Specific Opportunities: AI Applications</a:t>
            </a:r>
          </a:p>
        </p:txBody>
      </p:sp>
      <p:sp>
        <p:nvSpPr>
          <p:cNvPr id="3" name="Content Placeholder 2">
            <a:extLst>
              <a:ext uri="{FF2B5EF4-FFF2-40B4-BE49-F238E27FC236}">
                <a16:creationId xmlns:a16="http://schemas.microsoft.com/office/drawing/2014/main" id="{1F67DAC2-867B-69A7-DBE2-858A5795CA8B}"/>
              </a:ext>
            </a:extLst>
          </p:cNvPr>
          <p:cNvSpPr>
            <a:spLocks noGrp="1"/>
          </p:cNvSpPr>
          <p:nvPr>
            <p:ph sz="half" idx="1"/>
          </p:nvPr>
        </p:nvSpPr>
        <p:spPr>
          <a:xfrm>
            <a:off x="556161" y="775020"/>
            <a:ext cx="11229439" cy="4117515"/>
          </a:xfrm>
        </p:spPr>
        <p:txBody>
          <a:bodyPr/>
          <a:lstStyle/>
          <a:p>
            <a:r>
              <a:rPr lang="en-US" sz="2133" dirty="0"/>
              <a:t>Quality Measurement Modernization</a:t>
            </a:r>
          </a:p>
          <a:p>
            <a:pPr marL="914377" lvl="1">
              <a:buFont typeface="Courier New" panose="02070309020205020404" pitchFamily="49" charset="0"/>
              <a:buChar char="o"/>
            </a:pPr>
            <a:r>
              <a:rPr lang="en-US" sz="1867" dirty="0"/>
              <a:t>Reduce provider burden through automated data validation and streamlined reporting</a:t>
            </a:r>
          </a:p>
          <a:p>
            <a:pPr marL="914377" lvl="1">
              <a:buFont typeface="Courier New" panose="02070309020205020404" pitchFamily="49" charset="0"/>
              <a:buChar char="o"/>
            </a:pPr>
            <a:r>
              <a:rPr lang="en-US" sz="1867" dirty="0"/>
              <a:t>Deliver real-time feedback to providers at the point of quality data submission</a:t>
            </a:r>
          </a:p>
          <a:p>
            <a:pPr marL="914377" lvl="1">
              <a:buFont typeface="Courier New" panose="02070309020205020404" pitchFamily="49" charset="0"/>
              <a:buChar char="o"/>
            </a:pPr>
            <a:r>
              <a:rPr lang="en-US" sz="1867" dirty="0"/>
              <a:t>Enable faster course correction and continuous quality improvement</a:t>
            </a:r>
          </a:p>
          <a:p>
            <a:r>
              <a:rPr lang="en-US" sz="2133" dirty="0"/>
              <a:t>Innovative Risk Prediction Models</a:t>
            </a:r>
          </a:p>
          <a:p>
            <a:pPr marL="914377" lvl="1">
              <a:buFont typeface="Courier New" panose="02070309020205020404" pitchFamily="49" charset="0"/>
              <a:buChar char="o"/>
            </a:pPr>
            <a:r>
              <a:rPr lang="en-US" sz="1867" dirty="0"/>
              <a:t>Identify proactive interventions that prevent complications and improve outcomes</a:t>
            </a:r>
          </a:p>
          <a:p>
            <a:pPr marL="914377" lvl="1">
              <a:buFont typeface="Courier New" panose="02070309020205020404" pitchFamily="49" charset="0"/>
              <a:buChar char="o"/>
            </a:pPr>
            <a:r>
              <a:rPr lang="en-US" sz="1867" dirty="0"/>
              <a:t>Optimize resource allocation to high-need populations</a:t>
            </a:r>
          </a:p>
          <a:p>
            <a:r>
              <a:rPr lang="en-US" sz="2133" dirty="0"/>
              <a:t>Safety Surveillance &amp; Oversight</a:t>
            </a:r>
          </a:p>
          <a:p>
            <a:pPr marL="914377" lvl="1">
              <a:buFont typeface="Courier New" panose="02070309020205020404" pitchFamily="49" charset="0"/>
              <a:buChar char="o"/>
            </a:pPr>
            <a:r>
              <a:rPr lang="en-US" sz="1867" dirty="0"/>
              <a:t>Detect early adverse event patterns across programs</a:t>
            </a:r>
          </a:p>
          <a:p>
            <a:pPr marL="914377" lvl="1">
              <a:buFont typeface="Courier New" panose="02070309020205020404" pitchFamily="49" charset="0"/>
              <a:buChar char="o"/>
            </a:pPr>
            <a:r>
              <a:rPr lang="en-US" sz="1867" dirty="0"/>
              <a:t>Prioritize high-risk cases for timely human review</a:t>
            </a:r>
          </a:p>
          <a:p>
            <a:pPr marL="914377" lvl="1">
              <a:buFont typeface="Courier New" panose="02070309020205020404" pitchFamily="49" charset="0"/>
              <a:buChar char="o"/>
            </a:pPr>
            <a:r>
              <a:rPr lang="en-US" sz="1867" dirty="0"/>
              <a:t>Accelerate response times for corrective actions</a:t>
            </a:r>
          </a:p>
          <a:p>
            <a:r>
              <a:rPr lang="en-US" sz="2133" dirty="0"/>
              <a:t>These are just </a:t>
            </a:r>
            <a:r>
              <a:rPr lang="en-US" sz="2133" i="1" dirty="0"/>
              <a:t>some</a:t>
            </a:r>
            <a:r>
              <a:rPr lang="en-US" sz="2133" dirty="0"/>
              <a:t> opportunities for innovation in Quality programs.</a:t>
            </a:r>
          </a:p>
        </p:txBody>
      </p:sp>
      <p:sp>
        <p:nvSpPr>
          <p:cNvPr id="14" name="Slide Number Placeholder 13">
            <a:extLst>
              <a:ext uri="{FF2B5EF4-FFF2-40B4-BE49-F238E27FC236}">
                <a16:creationId xmlns:a16="http://schemas.microsoft.com/office/drawing/2014/main" id="{5623F4EA-7AC7-37DB-BF3F-D60A4AF2FF67}"/>
              </a:ext>
              <a:ext uri="{C183D7F6-B498-43B3-948B-1728B52AA6E4}">
                <adec:decorative xmlns:adec="http://schemas.microsoft.com/office/drawing/2017/decorative" val="1"/>
              </a:ext>
            </a:extLst>
          </p:cNvPr>
          <p:cNvSpPr>
            <a:spLocks noGrp="1"/>
          </p:cNvSpPr>
          <p:nvPr>
            <p:ph type="sldNum" sz="quarter" idx="12"/>
          </p:nvPr>
        </p:nvSpPr>
        <p:spPr>
          <a:xfrm>
            <a:off x="11550315" y="4667630"/>
            <a:ext cx="459015" cy="365125"/>
          </a:xfrm>
        </p:spPr>
        <p:txBody>
          <a:bodyPr/>
          <a:lstStyle/>
          <a:p>
            <a:pPr defTabSz="914377"/>
            <a:fld id="{48F63A3B-78C7-47BE-AE5E-E10140E04643}" type="slidenum">
              <a:rPr lang="en-US">
                <a:solidFill>
                  <a:prstClr val="white"/>
                </a:solidFill>
                <a:latin typeface="Calibri" panose="020F0502020204030204"/>
              </a:rPr>
              <a:pPr defTabSz="914377"/>
              <a:t>54</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2693232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D70B4-9A9F-4495-82F0-DACDF5F460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6036B-C61D-BB9B-8D23-FC42BDCB5DB4}"/>
              </a:ext>
            </a:extLst>
          </p:cNvPr>
          <p:cNvSpPr>
            <a:spLocks noGrp="1"/>
          </p:cNvSpPr>
          <p:nvPr>
            <p:ph type="title"/>
          </p:nvPr>
        </p:nvSpPr>
        <p:spPr>
          <a:xfrm>
            <a:off x="642216" y="365126"/>
            <a:ext cx="10908099" cy="790575"/>
          </a:xfrm>
        </p:spPr>
        <p:txBody>
          <a:bodyPr/>
          <a:lstStyle/>
          <a:p>
            <a:pPr algn="l"/>
            <a:r>
              <a:rPr lang="en-US" sz="3200" dirty="0"/>
              <a:t>CCSQ’s Information Systems Group: Promoting Innovation Through Partnerships </a:t>
            </a:r>
          </a:p>
        </p:txBody>
      </p:sp>
      <p:sp>
        <p:nvSpPr>
          <p:cNvPr id="3" name="Content Placeholder 2">
            <a:extLst>
              <a:ext uri="{FF2B5EF4-FFF2-40B4-BE49-F238E27FC236}">
                <a16:creationId xmlns:a16="http://schemas.microsoft.com/office/drawing/2014/main" id="{07DD566B-5399-D6A6-C55D-DCB1B439B877}"/>
              </a:ext>
            </a:extLst>
          </p:cNvPr>
          <p:cNvSpPr>
            <a:spLocks noGrp="1"/>
          </p:cNvSpPr>
          <p:nvPr>
            <p:ph sz="half" idx="1"/>
          </p:nvPr>
        </p:nvSpPr>
        <p:spPr>
          <a:xfrm>
            <a:off x="556161" y="1411792"/>
            <a:ext cx="10908099" cy="5293808"/>
          </a:xfrm>
        </p:spPr>
        <p:txBody>
          <a:bodyPr/>
          <a:lstStyle/>
          <a:p>
            <a:r>
              <a:rPr lang="en-US" sz="2667" dirty="0"/>
              <a:t>Performance-Based Contracting </a:t>
            </a:r>
          </a:p>
          <a:p>
            <a:pPr marL="914377" lvl="1">
              <a:buFont typeface="Courier New" panose="02070309020205020404" pitchFamily="49" charset="0"/>
              <a:buChar char="o"/>
            </a:pPr>
            <a:r>
              <a:rPr lang="en-US" sz="2133" dirty="0"/>
              <a:t>Focus on outcomes instead of prescriptive requirements </a:t>
            </a:r>
          </a:p>
          <a:p>
            <a:pPr marL="914377" lvl="1">
              <a:buFont typeface="Courier New" panose="02070309020205020404" pitchFamily="49" charset="0"/>
              <a:buChar char="o"/>
            </a:pPr>
            <a:r>
              <a:rPr lang="en-US" sz="2133" dirty="0"/>
              <a:t>Encourage creative solutions</a:t>
            </a:r>
          </a:p>
          <a:p>
            <a:r>
              <a:rPr lang="en-US" sz="2667" dirty="0"/>
              <a:t>Contract Applications </a:t>
            </a:r>
          </a:p>
          <a:p>
            <a:pPr marL="914377" lvl="1">
              <a:buFont typeface="Courier New" panose="02070309020205020404" pitchFamily="49" charset="0"/>
              <a:buChar char="o"/>
            </a:pPr>
            <a:r>
              <a:rPr lang="en-US" sz="2133" dirty="0"/>
              <a:t>Incorporation of AI metrics into Quality Assurance Surveillance Plans (QASPs)</a:t>
            </a:r>
          </a:p>
          <a:p>
            <a:pPr marL="914377" lvl="1">
              <a:buFont typeface="Courier New" panose="02070309020205020404" pitchFamily="49" charset="0"/>
              <a:buChar char="o"/>
            </a:pPr>
            <a:r>
              <a:rPr lang="en-US" sz="2133" dirty="0"/>
              <a:t>Emphasis on innovation in CPARS evaluations </a:t>
            </a:r>
          </a:p>
          <a:p>
            <a:pPr marL="914377" lvl="1">
              <a:buFont typeface="Courier New" panose="02070309020205020404" pitchFamily="49" charset="0"/>
              <a:buChar char="o"/>
            </a:pPr>
            <a:r>
              <a:rPr lang="en-US" sz="2133" dirty="0"/>
              <a:t>Standard contract language in existing and new contracts</a:t>
            </a:r>
          </a:p>
          <a:p>
            <a:pPr marL="914377" lvl="1">
              <a:buFont typeface="Courier New" panose="02070309020205020404" pitchFamily="49" charset="0"/>
              <a:buChar char="o"/>
            </a:pPr>
            <a:r>
              <a:rPr lang="en-US" sz="2133" dirty="0"/>
              <a:t>Use of betterment evaluation criteria in solicitations to incentivize meaningful, high impact proposals</a:t>
            </a:r>
          </a:p>
        </p:txBody>
      </p:sp>
      <p:sp>
        <p:nvSpPr>
          <p:cNvPr id="14" name="Slide Number Placeholder 13">
            <a:extLst>
              <a:ext uri="{FF2B5EF4-FFF2-40B4-BE49-F238E27FC236}">
                <a16:creationId xmlns:a16="http://schemas.microsoft.com/office/drawing/2014/main" id="{D5BBB7E1-194A-7F44-37E4-E995EA984DB0}"/>
              </a:ext>
              <a:ext uri="{C183D7F6-B498-43B3-948B-1728B52AA6E4}">
                <adec:decorative xmlns:adec="http://schemas.microsoft.com/office/drawing/2017/decorative" val="1"/>
              </a:ext>
            </a:extLst>
          </p:cNvPr>
          <p:cNvSpPr>
            <a:spLocks noGrp="1"/>
          </p:cNvSpPr>
          <p:nvPr>
            <p:ph type="sldNum" sz="quarter" idx="12"/>
          </p:nvPr>
        </p:nvSpPr>
        <p:spPr>
          <a:xfrm>
            <a:off x="11550315" y="4667630"/>
            <a:ext cx="459015" cy="365125"/>
          </a:xfrm>
        </p:spPr>
        <p:txBody>
          <a:bodyPr/>
          <a:lstStyle/>
          <a:p>
            <a:pPr defTabSz="914377"/>
            <a:fld id="{48F63A3B-78C7-47BE-AE5E-E10140E04643}" type="slidenum">
              <a:rPr lang="en-US">
                <a:solidFill>
                  <a:prstClr val="white"/>
                </a:solidFill>
                <a:latin typeface="Calibri" panose="020F0502020204030204"/>
              </a:rPr>
              <a:pPr defTabSz="914377"/>
              <a:t>55</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2089322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6A8AA-FCF1-3B4E-604F-FD37A0F696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64DDD-1C9D-2775-970C-4BA8EE04D30F}"/>
              </a:ext>
            </a:extLst>
          </p:cNvPr>
          <p:cNvSpPr>
            <a:spLocks noGrp="1"/>
          </p:cNvSpPr>
          <p:nvPr>
            <p:ph type="title"/>
          </p:nvPr>
        </p:nvSpPr>
        <p:spPr>
          <a:xfrm>
            <a:off x="642216" y="427814"/>
            <a:ext cx="10908099" cy="790575"/>
          </a:xfrm>
        </p:spPr>
        <p:txBody>
          <a:bodyPr/>
          <a:lstStyle/>
          <a:p>
            <a:pPr algn="l"/>
            <a:r>
              <a:rPr lang="en-US" sz="3733" dirty="0"/>
              <a:t>Closing &amp; Call to Action</a:t>
            </a:r>
          </a:p>
        </p:txBody>
      </p:sp>
      <p:sp>
        <p:nvSpPr>
          <p:cNvPr id="3" name="Content Placeholder 2">
            <a:extLst>
              <a:ext uri="{FF2B5EF4-FFF2-40B4-BE49-F238E27FC236}">
                <a16:creationId xmlns:a16="http://schemas.microsoft.com/office/drawing/2014/main" id="{2F37F42F-4F32-2819-D3A9-E6F6F0CCD5A2}"/>
              </a:ext>
            </a:extLst>
          </p:cNvPr>
          <p:cNvSpPr>
            <a:spLocks noGrp="1"/>
          </p:cNvSpPr>
          <p:nvPr>
            <p:ph sz="half" idx="1"/>
          </p:nvPr>
        </p:nvSpPr>
        <p:spPr>
          <a:xfrm>
            <a:off x="556161" y="1378715"/>
            <a:ext cx="10473345" cy="2951987"/>
          </a:xfrm>
        </p:spPr>
        <p:txBody>
          <a:bodyPr/>
          <a:lstStyle/>
          <a:p>
            <a:r>
              <a:rPr lang="en-US" sz="2400" dirty="0"/>
              <a:t>CCSQ is committed to responsible, mission-driven innovation that puts beneficiaries first.</a:t>
            </a:r>
          </a:p>
          <a:p>
            <a:r>
              <a:rPr lang="en-US" sz="2400" dirty="0"/>
              <a:t>AI is a force multiplier —amplifying our ability to deliver safer, higher-quality healthcare at scale.</a:t>
            </a:r>
          </a:p>
          <a:p>
            <a:r>
              <a:rPr lang="en-US" sz="2400" b="1" dirty="0"/>
              <a:t>We're calling on industry partners to join us in this mission. </a:t>
            </a:r>
            <a:r>
              <a:rPr lang="en-US" sz="2400" dirty="0"/>
              <a:t>Together, we can co-create transformative solutions that advance quality care for millions of beneficiaries across every care setting.</a:t>
            </a:r>
          </a:p>
        </p:txBody>
      </p:sp>
      <p:sp>
        <p:nvSpPr>
          <p:cNvPr id="14" name="Slide Number Placeholder 13">
            <a:extLst>
              <a:ext uri="{FF2B5EF4-FFF2-40B4-BE49-F238E27FC236}">
                <a16:creationId xmlns:a16="http://schemas.microsoft.com/office/drawing/2014/main" id="{1AFC79D4-C526-0794-FDBB-EF7A76843934}"/>
              </a:ext>
              <a:ext uri="{C183D7F6-B498-43B3-948B-1728B52AA6E4}">
                <adec:decorative xmlns:adec="http://schemas.microsoft.com/office/drawing/2017/decorative" val="1"/>
              </a:ext>
            </a:extLst>
          </p:cNvPr>
          <p:cNvSpPr>
            <a:spLocks noGrp="1"/>
          </p:cNvSpPr>
          <p:nvPr>
            <p:ph type="sldNum" sz="quarter" idx="12"/>
          </p:nvPr>
        </p:nvSpPr>
        <p:spPr>
          <a:xfrm>
            <a:off x="11550315" y="4667630"/>
            <a:ext cx="459015" cy="365125"/>
          </a:xfrm>
        </p:spPr>
        <p:txBody>
          <a:bodyPr/>
          <a:lstStyle/>
          <a:p>
            <a:pPr defTabSz="914377"/>
            <a:fld id="{48F63A3B-78C7-47BE-AE5E-E10140E04643}" type="slidenum">
              <a:rPr lang="en-US">
                <a:solidFill>
                  <a:prstClr val="white"/>
                </a:solidFill>
                <a:latin typeface="Calibri" panose="020F0502020204030204"/>
              </a:rPr>
              <a:pPr defTabSz="914377"/>
              <a:t>56</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38106802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F2D94-FDF2-6502-FEBE-95BA0771BA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D1FA5-634A-0DA9-83FA-607FDDA8954F}"/>
              </a:ext>
            </a:extLst>
          </p:cNvPr>
          <p:cNvSpPr>
            <a:spLocks noGrp="1"/>
          </p:cNvSpPr>
          <p:nvPr>
            <p:ph type="title"/>
          </p:nvPr>
        </p:nvSpPr>
        <p:spPr>
          <a:xfrm>
            <a:off x="642216" y="111302"/>
            <a:ext cx="10908099" cy="790575"/>
          </a:xfrm>
        </p:spPr>
        <p:txBody>
          <a:bodyPr/>
          <a:lstStyle/>
          <a:p>
            <a:pPr algn="l"/>
            <a:r>
              <a:rPr lang="en-US" sz="3733" dirty="0"/>
              <a:t>CCSQ\ISG Acquisition Plan for CY 2026</a:t>
            </a:r>
          </a:p>
        </p:txBody>
      </p:sp>
      <p:sp>
        <p:nvSpPr>
          <p:cNvPr id="14" name="Slide Number Placeholder 13">
            <a:extLst>
              <a:ext uri="{FF2B5EF4-FFF2-40B4-BE49-F238E27FC236}">
                <a16:creationId xmlns:a16="http://schemas.microsoft.com/office/drawing/2014/main" id="{7AF2EFAF-9FF8-77CB-72A7-D3E420BC59CC}"/>
              </a:ext>
              <a:ext uri="{C183D7F6-B498-43B3-948B-1728B52AA6E4}">
                <adec:decorative xmlns:adec="http://schemas.microsoft.com/office/drawing/2017/decorative" val="1"/>
              </a:ext>
            </a:extLst>
          </p:cNvPr>
          <p:cNvSpPr>
            <a:spLocks noGrp="1"/>
          </p:cNvSpPr>
          <p:nvPr>
            <p:ph type="sldNum" sz="quarter" idx="12"/>
          </p:nvPr>
        </p:nvSpPr>
        <p:spPr>
          <a:xfrm>
            <a:off x="11550315" y="4667630"/>
            <a:ext cx="459015" cy="365125"/>
          </a:xfrm>
        </p:spPr>
        <p:txBody>
          <a:bodyPr/>
          <a:lstStyle/>
          <a:p>
            <a:fld id="{48F63A3B-78C7-47BE-AE5E-E10140E04643}" type="slidenum">
              <a:rPr lang="en-US" noProof="0" smtClean="0"/>
              <a:t>57</a:t>
            </a:fld>
            <a:endParaRPr lang="en-US" noProof="0" dirty="0"/>
          </a:p>
        </p:txBody>
      </p:sp>
      <p:graphicFrame>
        <p:nvGraphicFramePr>
          <p:cNvPr id="6" name="Content Placeholder 5">
            <a:extLst>
              <a:ext uri="{FF2B5EF4-FFF2-40B4-BE49-F238E27FC236}">
                <a16:creationId xmlns:a16="http://schemas.microsoft.com/office/drawing/2014/main" id="{3C23F315-8C43-97A2-1FB7-CD307E8A166F}"/>
              </a:ext>
            </a:extLst>
          </p:cNvPr>
          <p:cNvGraphicFramePr>
            <a:graphicFrameLocks noGrp="1"/>
          </p:cNvGraphicFramePr>
          <p:nvPr>
            <p:ph sz="half" idx="1"/>
          </p:nvPr>
        </p:nvGraphicFramePr>
        <p:xfrm>
          <a:off x="812635" y="900403"/>
          <a:ext cx="10371179" cy="3386666"/>
        </p:xfrm>
        <a:graphic>
          <a:graphicData uri="http://schemas.openxmlformats.org/drawingml/2006/table">
            <a:tbl>
              <a:tblPr firstRow="1" firstCol="1" bandRow="1">
                <a:tableStyleId>{B301B821-A1FF-4177-AEE7-76D212191A09}</a:tableStyleId>
              </a:tblPr>
              <a:tblGrid>
                <a:gridCol w="5201303">
                  <a:extLst>
                    <a:ext uri="{9D8B030D-6E8A-4147-A177-3AD203B41FA5}">
                      <a16:colId xmlns:a16="http://schemas.microsoft.com/office/drawing/2014/main" val="591505830"/>
                    </a:ext>
                  </a:extLst>
                </a:gridCol>
                <a:gridCol w="1934308">
                  <a:extLst>
                    <a:ext uri="{9D8B030D-6E8A-4147-A177-3AD203B41FA5}">
                      <a16:colId xmlns:a16="http://schemas.microsoft.com/office/drawing/2014/main" val="2099971371"/>
                    </a:ext>
                  </a:extLst>
                </a:gridCol>
                <a:gridCol w="1465384">
                  <a:extLst>
                    <a:ext uri="{9D8B030D-6E8A-4147-A177-3AD203B41FA5}">
                      <a16:colId xmlns:a16="http://schemas.microsoft.com/office/drawing/2014/main" val="2527368899"/>
                    </a:ext>
                  </a:extLst>
                </a:gridCol>
                <a:gridCol w="1770184">
                  <a:extLst>
                    <a:ext uri="{9D8B030D-6E8A-4147-A177-3AD203B41FA5}">
                      <a16:colId xmlns:a16="http://schemas.microsoft.com/office/drawing/2014/main" val="3876539340"/>
                    </a:ext>
                  </a:extLst>
                </a:gridCol>
              </a:tblGrid>
              <a:tr h="772160">
                <a:tc>
                  <a:txBody>
                    <a:bodyPr/>
                    <a:lstStyle/>
                    <a:p>
                      <a:pPr algn="ctr"/>
                      <a:r>
                        <a:rPr lang="en-US" sz="2100" noProof="0" dirty="0"/>
                        <a:t>Contracts</a:t>
                      </a:r>
                    </a:p>
                  </a:txBody>
                  <a:tcPr marL="121920" marR="121920" marT="60960" marB="60960"/>
                </a:tc>
                <a:tc>
                  <a:txBody>
                    <a:bodyPr/>
                    <a:lstStyle/>
                    <a:p>
                      <a:pPr algn="ctr"/>
                      <a:r>
                        <a:rPr lang="en-US" sz="2100" noProof="0" dirty="0"/>
                        <a:t>Estimated Award</a:t>
                      </a:r>
                    </a:p>
                  </a:txBody>
                  <a:tcPr marL="121920" marR="121920" marT="60960" marB="60960"/>
                </a:tc>
                <a:tc>
                  <a:txBody>
                    <a:bodyPr/>
                    <a:lstStyle/>
                    <a:p>
                      <a:pPr algn="ctr"/>
                      <a:r>
                        <a:rPr lang="en-US" sz="2100" noProof="0" dirty="0"/>
                        <a:t>Term</a:t>
                      </a:r>
                    </a:p>
                  </a:txBody>
                  <a:tcPr marL="121920" marR="121920" marT="60960" marB="60960"/>
                </a:tc>
                <a:tc>
                  <a:txBody>
                    <a:bodyPr/>
                    <a:lstStyle/>
                    <a:p>
                      <a:pPr algn="ctr"/>
                      <a:r>
                        <a:rPr lang="en-US" sz="2100" noProof="0" dirty="0"/>
                        <a:t>Contract Vehicle</a:t>
                      </a:r>
                    </a:p>
                  </a:txBody>
                  <a:tcPr marL="121920" marR="121920" marT="60960" marB="60960"/>
                </a:tc>
                <a:extLst>
                  <a:ext uri="{0D108BD9-81ED-4DB2-BD59-A6C34878D82A}">
                    <a16:rowId xmlns:a16="http://schemas.microsoft.com/office/drawing/2014/main" val="2652026335"/>
                  </a:ext>
                </a:extLst>
              </a:tr>
              <a:tr h="772160">
                <a:tc>
                  <a:txBody>
                    <a:bodyPr/>
                    <a:lstStyle/>
                    <a:p>
                      <a:pPr algn="ctr"/>
                      <a:r>
                        <a:rPr lang="en-US" sz="2100" noProof="0" dirty="0"/>
                        <a:t>Hospital Quality Reporting Enhancement &amp; Advancement Technologies (HEAT)</a:t>
                      </a:r>
                    </a:p>
                  </a:txBody>
                  <a:tcPr marL="121920" marR="121920" marT="60960" marB="60960"/>
                </a:tc>
                <a:tc>
                  <a:txBody>
                    <a:bodyPr/>
                    <a:lstStyle/>
                    <a:p>
                      <a:pPr algn="ctr"/>
                      <a:r>
                        <a:rPr lang="en-US" sz="2100" noProof="0" dirty="0"/>
                        <a:t>Feb 2026 </a:t>
                      </a:r>
                    </a:p>
                  </a:txBody>
                  <a:tcPr marL="121920" marR="121920" marT="60960" marB="60960"/>
                </a:tc>
                <a:tc>
                  <a:txBody>
                    <a:bodyPr/>
                    <a:lstStyle/>
                    <a:p>
                      <a:pPr algn="ctr"/>
                      <a:r>
                        <a:rPr lang="en-US" sz="2100" noProof="0" dirty="0"/>
                        <a:t>4 Years</a:t>
                      </a:r>
                    </a:p>
                  </a:txBody>
                  <a:tcPr marL="121920" marR="121920" marT="60960" marB="60960"/>
                </a:tc>
                <a:tc>
                  <a:txBody>
                    <a:bodyPr/>
                    <a:lstStyle/>
                    <a:p>
                      <a:pPr algn="ctr"/>
                      <a:r>
                        <a:rPr lang="en-US" sz="2100" noProof="0" dirty="0"/>
                        <a:t>ACME BPA</a:t>
                      </a:r>
                    </a:p>
                  </a:txBody>
                  <a:tcPr marL="121920" marR="121920" marT="60960" marB="60960"/>
                </a:tc>
                <a:extLst>
                  <a:ext uri="{0D108BD9-81ED-4DB2-BD59-A6C34878D82A}">
                    <a16:rowId xmlns:a16="http://schemas.microsoft.com/office/drawing/2014/main" val="169247091"/>
                  </a:ext>
                </a:extLst>
              </a:tr>
              <a:tr h="494453">
                <a:tc>
                  <a:txBody>
                    <a:bodyPr/>
                    <a:lstStyle/>
                    <a:p>
                      <a:pPr algn="ctr"/>
                      <a:r>
                        <a:rPr lang="en-US" sz="2100" noProof="0" dirty="0"/>
                        <a:t>Security Innovation and Operations (SIO)</a:t>
                      </a:r>
                    </a:p>
                  </a:txBody>
                  <a:tcPr marL="121920" marR="121920" marT="60960" marB="60960"/>
                </a:tc>
                <a:tc>
                  <a:txBody>
                    <a:bodyPr/>
                    <a:lstStyle/>
                    <a:p>
                      <a:pPr algn="ctr"/>
                      <a:r>
                        <a:rPr lang="en-US" sz="2100" noProof="0" dirty="0"/>
                        <a:t>April 2026 </a:t>
                      </a:r>
                    </a:p>
                  </a:txBody>
                  <a:tcPr marL="121920" marR="121920" marT="60960" marB="60960"/>
                </a:tc>
                <a:tc>
                  <a:txBody>
                    <a:bodyPr/>
                    <a:lstStyle/>
                    <a:p>
                      <a:pPr algn="ctr"/>
                      <a:r>
                        <a:rPr lang="en-US" sz="2100" noProof="0" dirty="0"/>
                        <a:t>5 Years</a:t>
                      </a:r>
                    </a:p>
                  </a:txBody>
                  <a:tcPr marL="121920" marR="121920" marT="60960" marB="60960"/>
                </a:tc>
                <a:tc>
                  <a:txBody>
                    <a:bodyPr/>
                    <a:lstStyle/>
                    <a:p>
                      <a:pPr algn="ctr"/>
                      <a:r>
                        <a:rPr lang="en-US" sz="2100" noProof="0" dirty="0"/>
                        <a:t>GSA MAS</a:t>
                      </a:r>
                    </a:p>
                  </a:txBody>
                  <a:tcPr marL="121920" marR="121920" marT="60960" marB="60960"/>
                </a:tc>
                <a:extLst>
                  <a:ext uri="{0D108BD9-81ED-4DB2-BD59-A6C34878D82A}">
                    <a16:rowId xmlns:a16="http://schemas.microsoft.com/office/drawing/2014/main" val="942072881"/>
                  </a:ext>
                </a:extLst>
              </a:tr>
              <a:tr h="494453">
                <a:tc>
                  <a:txBody>
                    <a:bodyPr/>
                    <a:lstStyle/>
                    <a:p>
                      <a:pPr algn="ctr"/>
                      <a:r>
                        <a:rPr lang="en-US" sz="2100" noProof="0" dirty="0"/>
                        <a:t>Quality Data Analytics Services II (QDAS II) </a:t>
                      </a:r>
                    </a:p>
                  </a:txBody>
                  <a:tcPr marL="121920" marR="121920" marT="60960" marB="60960"/>
                </a:tc>
                <a:tc>
                  <a:txBody>
                    <a:bodyPr/>
                    <a:lstStyle/>
                    <a:p>
                      <a:pPr algn="ctr"/>
                      <a:r>
                        <a:rPr lang="en-US" sz="2100" noProof="0" dirty="0"/>
                        <a:t>April 2026</a:t>
                      </a:r>
                    </a:p>
                  </a:txBody>
                  <a:tcPr marL="121920" marR="121920" marT="60960" marB="60960"/>
                </a:tc>
                <a:tc>
                  <a:txBody>
                    <a:bodyPr/>
                    <a:lstStyle/>
                    <a:p>
                      <a:pPr algn="ctr"/>
                      <a:r>
                        <a:rPr lang="en-US" sz="2100" noProof="0" dirty="0"/>
                        <a:t>5 Years</a:t>
                      </a:r>
                    </a:p>
                  </a:txBody>
                  <a:tcPr marL="121920" marR="121920" marT="60960" marB="60960"/>
                </a:tc>
                <a:tc>
                  <a:txBody>
                    <a:bodyPr/>
                    <a:lstStyle/>
                    <a:p>
                      <a:pPr algn="ctr"/>
                      <a:r>
                        <a:rPr lang="en-US" sz="2100" noProof="0" dirty="0"/>
                        <a:t>DASH BPA</a:t>
                      </a:r>
                    </a:p>
                  </a:txBody>
                  <a:tcPr marL="121920" marR="121920" marT="60960" marB="60960"/>
                </a:tc>
                <a:extLst>
                  <a:ext uri="{0D108BD9-81ED-4DB2-BD59-A6C34878D82A}">
                    <a16:rowId xmlns:a16="http://schemas.microsoft.com/office/drawing/2014/main" val="2208070391"/>
                  </a:ext>
                </a:extLst>
              </a:tr>
              <a:tr h="853440">
                <a:tc>
                  <a:txBody>
                    <a:bodyPr/>
                    <a:lstStyle/>
                    <a:p>
                      <a:pPr algn="ctr"/>
                      <a:r>
                        <a:rPr lang="en-US" sz="2400" noProof="0" dirty="0"/>
                        <a:t>Service Center II</a:t>
                      </a:r>
                    </a:p>
                  </a:txBody>
                  <a:tcPr marL="121920" marR="121920" marT="60960" marB="60960"/>
                </a:tc>
                <a:tc>
                  <a:txBody>
                    <a:bodyPr/>
                    <a:lstStyle/>
                    <a:p>
                      <a:pPr algn="ctr"/>
                      <a:r>
                        <a:rPr lang="en-US" sz="2400" noProof="0" dirty="0"/>
                        <a:t>June 2026</a:t>
                      </a:r>
                    </a:p>
                  </a:txBody>
                  <a:tcPr marL="121920" marR="121920" marT="60960" marB="60960"/>
                </a:tc>
                <a:tc>
                  <a:txBody>
                    <a:bodyPr/>
                    <a:lstStyle/>
                    <a:p>
                      <a:pPr algn="ctr"/>
                      <a:r>
                        <a:rPr lang="en-US" sz="2400" noProof="0" dirty="0"/>
                        <a:t>5 Years</a:t>
                      </a:r>
                    </a:p>
                  </a:txBody>
                  <a:tcPr marL="121920" marR="121920" marT="60960" marB="60960"/>
                </a:tc>
                <a:tc>
                  <a:txBody>
                    <a:bodyPr/>
                    <a:lstStyle/>
                    <a:p>
                      <a:pPr algn="ctr"/>
                      <a:r>
                        <a:rPr lang="en-US" sz="2400" noProof="0" dirty="0"/>
                        <a:t>8(a) GSA MAS</a:t>
                      </a:r>
                    </a:p>
                  </a:txBody>
                  <a:tcPr marL="121920" marR="121920" marT="60960" marB="60960"/>
                </a:tc>
                <a:extLst>
                  <a:ext uri="{0D108BD9-81ED-4DB2-BD59-A6C34878D82A}">
                    <a16:rowId xmlns:a16="http://schemas.microsoft.com/office/drawing/2014/main" val="522104116"/>
                  </a:ext>
                </a:extLst>
              </a:tr>
            </a:tbl>
          </a:graphicData>
        </a:graphic>
      </p:graphicFrame>
      <p:sp>
        <p:nvSpPr>
          <p:cNvPr id="7" name="TextBox 6">
            <a:extLst>
              <a:ext uri="{FF2B5EF4-FFF2-40B4-BE49-F238E27FC236}">
                <a16:creationId xmlns:a16="http://schemas.microsoft.com/office/drawing/2014/main" id="{AA756669-91AC-0741-9079-DE1C11295DA7}"/>
              </a:ext>
            </a:extLst>
          </p:cNvPr>
          <p:cNvSpPr txBox="1"/>
          <p:nvPr/>
        </p:nvSpPr>
        <p:spPr>
          <a:xfrm>
            <a:off x="544174" y="4247507"/>
            <a:ext cx="10908099" cy="748795"/>
          </a:xfrm>
          <a:prstGeom prst="rect">
            <a:avLst/>
          </a:prstGeom>
          <a:noFill/>
        </p:spPr>
        <p:txBody>
          <a:bodyPr wrap="square" rtlCol="0">
            <a:spAutoFit/>
          </a:bodyPr>
          <a:lstStyle/>
          <a:p>
            <a:pPr algn="ctr"/>
            <a:r>
              <a:rPr lang="en-US" sz="2133" dirty="0">
                <a:solidFill>
                  <a:srgbClr val="B3D0EB"/>
                </a:solidFill>
                <a:hlinkClick r:id="rId3">
                  <a:extLst>
                    <a:ext uri="{A12FA001-AC4F-418D-AE19-62706E023703}">
                      <ahyp:hlinkClr xmlns:ahyp="http://schemas.microsoft.com/office/drawing/2018/hyperlinkcolor" val="tx"/>
                    </a:ext>
                  </a:extLst>
                </a:hlinkClick>
              </a:rPr>
              <a:t>Continue to check the CMS Forecast Opportunities posted by OAGM</a:t>
            </a:r>
            <a:endParaRPr lang="en-US" sz="2133" dirty="0">
              <a:solidFill>
                <a:srgbClr val="B3D0EB"/>
              </a:solidFill>
            </a:endParaRPr>
          </a:p>
          <a:p>
            <a:pPr algn="ctr"/>
            <a:r>
              <a:rPr lang="en-US" sz="2133" dirty="0">
                <a:solidFill>
                  <a:srgbClr val="B3D0EB"/>
                </a:solidFill>
              </a:rPr>
              <a:t>https://www.cms.gov/about-cms/work-us/business-resources/contract-opportunities</a:t>
            </a:r>
          </a:p>
        </p:txBody>
      </p:sp>
    </p:spTree>
    <p:extLst>
      <p:ext uri="{BB962C8B-B14F-4D97-AF65-F5344CB8AC3E}">
        <p14:creationId xmlns:p14="http://schemas.microsoft.com/office/powerpoint/2010/main" val="12620250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5C850-7F26-8727-3F25-87D51779B26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83110BF-7B29-FB63-83E4-5AF22E48E717}"/>
              </a:ext>
            </a:extLst>
          </p:cNvPr>
          <p:cNvSpPr>
            <a:spLocks noGrp="1"/>
          </p:cNvSpPr>
          <p:nvPr>
            <p:ph type="title"/>
          </p:nvPr>
        </p:nvSpPr>
        <p:spPr>
          <a:xfrm>
            <a:off x="2922205" y="2871188"/>
            <a:ext cx="5791093" cy="2785577"/>
          </a:xfrm>
        </p:spPr>
        <p:txBody>
          <a:bodyPr/>
          <a:lstStyle/>
          <a:p>
            <a:pPr algn="ctr"/>
            <a:r>
              <a:rPr lang="en-US" sz="1800" dirty="0"/>
              <a:t>Please take this time to scan the QR code and </a:t>
            </a:r>
            <a:r>
              <a:rPr lang="en-US" sz="2000" dirty="0"/>
              <a:t>fill out the survey.</a:t>
            </a:r>
            <a:br>
              <a:rPr lang="en-US" sz="2000" dirty="0"/>
            </a:br>
            <a:br>
              <a:rPr lang="en-US" sz="2000" dirty="0"/>
            </a:br>
            <a:r>
              <a:rPr lang="en-US" sz="2000" dirty="0"/>
              <a:t>Virtual attendees: Please use the following URL to access </a:t>
            </a:r>
            <a:r>
              <a:rPr lang="en-US" sz="2000" dirty="0" err="1"/>
              <a:t>Slido</a:t>
            </a:r>
            <a:r>
              <a:rPr lang="en-US" sz="2000" dirty="0"/>
              <a:t> to ask live Q&amp;A’s during the presentations (https://www.slido.com); Enter code CMS26</a:t>
            </a:r>
            <a:br>
              <a:rPr lang="en-US" dirty="0"/>
            </a:br>
            <a:br>
              <a:rPr lang="en-US" dirty="0"/>
            </a:br>
            <a:endParaRPr lang="en-US" sz="20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6659FCDC-4598-D04E-B6D6-65765DA9F770}"/>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67" dirty="0">
                <a:solidFill>
                  <a:prstClr val="white"/>
                </a:solidFill>
              </a:rPr>
              <a:t>February 19</a:t>
            </a: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2026</a:t>
            </a:r>
          </a:p>
        </p:txBody>
      </p:sp>
      <p:sp>
        <p:nvSpPr>
          <p:cNvPr id="10" name="Slide Number Placeholder 9">
            <a:extLst>
              <a:ext uri="{FF2B5EF4-FFF2-40B4-BE49-F238E27FC236}">
                <a16:creationId xmlns:a16="http://schemas.microsoft.com/office/drawing/2014/main" id="{A7BD29E1-E7A5-4694-AD1B-97A63FF0ABD5}"/>
              </a:ext>
            </a:extLst>
          </p:cNvPr>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Object 1">
            <a:extLst>
              <a:ext uri="{FF2B5EF4-FFF2-40B4-BE49-F238E27FC236}">
                <a16:creationId xmlns:a16="http://schemas.microsoft.com/office/drawing/2014/main" id="{ADA85C97-6525-00FE-895B-E8EBE94ECA5C}"/>
              </a:ext>
            </a:extLst>
          </p:cNvPr>
          <p:cNvGraphicFramePr>
            <a:graphicFrameLocks noChangeAspect="1"/>
          </p:cNvGraphicFramePr>
          <p:nvPr/>
        </p:nvGraphicFramePr>
        <p:xfrm>
          <a:off x="4484039" y="77776"/>
          <a:ext cx="2667426" cy="2667426"/>
        </p:xfrm>
        <a:graphic>
          <a:graphicData uri="http://schemas.openxmlformats.org/presentationml/2006/ole">
            <mc:AlternateContent xmlns:mc="http://schemas.openxmlformats.org/markup-compatibility/2006">
              <mc:Choice xmlns:v="urn:schemas-microsoft-com:vml" Requires="v">
                <p:oleObj name="Acrobat Document" r:id="rId2" imgW="52016000" imgH="52015729" progId="Acrobat.Document.DC">
                  <p:embed/>
                </p:oleObj>
              </mc:Choice>
              <mc:Fallback>
                <p:oleObj name="Acrobat Document" r:id="rId2" imgW="52016000" imgH="52015729" progId="Acrobat.Document.DC">
                  <p:embed/>
                  <p:pic>
                    <p:nvPicPr>
                      <p:cNvPr id="2" name="Object 1">
                        <a:extLst>
                          <a:ext uri="{FF2B5EF4-FFF2-40B4-BE49-F238E27FC236}">
                            <a16:creationId xmlns:a16="http://schemas.microsoft.com/office/drawing/2014/main" id="{ADA85C97-6525-00FE-895B-E8EBE94ECA5C}"/>
                          </a:ext>
                        </a:extLst>
                      </p:cNvPr>
                      <p:cNvPicPr/>
                      <p:nvPr/>
                    </p:nvPicPr>
                    <p:blipFill>
                      <a:blip r:embed="rId3"/>
                      <a:stretch>
                        <a:fillRect/>
                      </a:stretch>
                    </p:blipFill>
                    <p:spPr>
                      <a:xfrm>
                        <a:off x="4484039" y="77776"/>
                        <a:ext cx="2667426" cy="2667426"/>
                      </a:xfrm>
                      <a:prstGeom prst="rect">
                        <a:avLst/>
                      </a:prstGeom>
                    </p:spPr>
                  </p:pic>
                </p:oleObj>
              </mc:Fallback>
            </mc:AlternateContent>
          </a:graphicData>
        </a:graphic>
      </p:graphicFrame>
    </p:spTree>
    <p:extLst>
      <p:ext uri="{BB962C8B-B14F-4D97-AF65-F5344CB8AC3E}">
        <p14:creationId xmlns:p14="http://schemas.microsoft.com/office/powerpoint/2010/main" val="4795562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399E4-79D1-9E04-ADBD-F16373BAAD8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F6F60E9-60EC-F9AD-E5B8-063F2375EAF0}"/>
              </a:ext>
            </a:extLst>
          </p:cNvPr>
          <p:cNvSpPr>
            <a:spLocks noGrp="1"/>
          </p:cNvSpPr>
          <p:nvPr>
            <p:ph type="title"/>
          </p:nvPr>
        </p:nvSpPr>
        <p:spPr>
          <a:xfrm>
            <a:off x="735503" y="326701"/>
            <a:ext cx="11200858" cy="4100921"/>
          </a:xfrm>
        </p:spPr>
        <p:txBody>
          <a:bodyPr/>
          <a:lstStyle/>
          <a:p>
            <a:pPr algn="ctr"/>
            <a:r>
              <a:rPr lang="en-US" sz="4800" dirty="0"/>
              <a:t>Our Next Session:</a:t>
            </a:r>
            <a:br>
              <a:rPr lang="en-US" sz="4800" dirty="0"/>
            </a:br>
            <a:br>
              <a:rPr lang="en-US" sz="4800" dirty="0"/>
            </a:br>
            <a:r>
              <a:rPr lang="en-US" sz="4800" dirty="0"/>
              <a:t>Center for Medicare and Medicaid Innovation (CMMI) – CMS Innovation Center: Contract Opportunities and Strategic Updates</a:t>
            </a:r>
            <a:endParaRPr lang="en-US" sz="48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D9EE9135-D92B-DFA1-77CE-4B4AC2F43331}"/>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0D4C3383-95A4-EFF3-9B3A-F4F5BBBA4C23}"/>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59</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2033284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BE946-61E5-A124-3EE1-AF8B0731355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F55F3D2-5251-0556-3A9D-A131E6AA1BDC}"/>
              </a:ext>
            </a:extLst>
          </p:cNvPr>
          <p:cNvSpPr>
            <a:spLocks noGrp="1"/>
          </p:cNvSpPr>
          <p:nvPr>
            <p:ph type="title"/>
          </p:nvPr>
        </p:nvSpPr>
        <p:spPr>
          <a:xfrm>
            <a:off x="-79290" y="288440"/>
            <a:ext cx="12350579" cy="4042825"/>
          </a:xfrm>
        </p:spPr>
        <p:txBody>
          <a:bodyPr/>
          <a:lstStyle/>
          <a:p>
            <a:pPr algn="ctr"/>
            <a:r>
              <a:rPr lang="en-US" dirty="0">
                <a:latin typeface="Arial" panose="020B0604020202020204" pitchFamily="34" charset="0"/>
                <a:cs typeface="Arial" panose="020B0604020202020204" pitchFamily="34" charset="0"/>
              </a:rPr>
              <a:t>John Czajkowski</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Deputy Chief Operating Officer,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CMS</a:t>
            </a:r>
          </a:p>
        </p:txBody>
      </p:sp>
      <p:sp>
        <p:nvSpPr>
          <p:cNvPr id="8" name="Date Placeholder 7">
            <a:extLst>
              <a:ext uri="{FF2B5EF4-FFF2-40B4-BE49-F238E27FC236}">
                <a16:creationId xmlns:a16="http://schemas.microsoft.com/office/drawing/2014/main" id="{30A69866-5CBB-1FE1-56E9-234EBB0B9EC4}"/>
              </a:ext>
            </a:extLst>
          </p:cNvPr>
          <p:cNvSpPr>
            <a:spLocks noGrp="1"/>
          </p:cNvSpPr>
          <p:nvPr>
            <p:ph type="dt" sz="half" idx="10"/>
          </p:nvPr>
        </p:nvSpPr>
        <p:spPr>
          <a:xfrm>
            <a:off x="1206558" y="4548147"/>
            <a:ext cx="2743200" cy="365125"/>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67" dirty="0">
                <a:solidFill>
                  <a:prstClr val="white"/>
                </a:solidFill>
              </a:rPr>
              <a:t>February 19</a:t>
            </a: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2026</a:t>
            </a:r>
          </a:p>
        </p:txBody>
      </p:sp>
      <p:sp>
        <p:nvSpPr>
          <p:cNvPr id="10" name="Slide Number Placeholder 9">
            <a:extLst>
              <a:ext uri="{FF2B5EF4-FFF2-40B4-BE49-F238E27FC236}">
                <a16:creationId xmlns:a16="http://schemas.microsoft.com/office/drawing/2014/main" id="{3429C784-1B5A-1E9B-BFA9-67A8762FE3F3}"/>
              </a:ext>
            </a:extLst>
          </p:cNvPr>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9685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93F8A-370D-C3E2-D080-C0EAB48F751A}"/>
              </a:ext>
            </a:extLst>
          </p:cNvPr>
          <p:cNvSpPr>
            <a:spLocks noGrp="1"/>
          </p:cNvSpPr>
          <p:nvPr>
            <p:ph type="title"/>
          </p:nvPr>
        </p:nvSpPr>
        <p:spPr>
          <a:xfrm>
            <a:off x="778305" y="1017011"/>
            <a:ext cx="11227715" cy="3334079"/>
          </a:xfrm>
        </p:spPr>
        <p:txBody>
          <a:bodyPr/>
          <a:lstStyle/>
          <a:p>
            <a:pPr>
              <a:spcAft>
                <a:spcPts val="800"/>
              </a:spcAft>
            </a:pPr>
            <a:r>
              <a:rPr lang="en-US" sz="4267" dirty="0"/>
              <a:t>CMS Innovation Center: Contract Opportunities and Strategic Updates</a:t>
            </a:r>
            <a:br>
              <a:rPr lang="en-US" sz="4267" dirty="0"/>
            </a:br>
            <a:br>
              <a:rPr lang="en-US" sz="4267" dirty="0"/>
            </a:br>
            <a:r>
              <a:rPr lang="en-US" sz="3733" dirty="0"/>
              <a:t>CMS Industry Day</a:t>
            </a:r>
            <a:br>
              <a:rPr lang="en-US" sz="3733" dirty="0"/>
            </a:br>
            <a:br>
              <a:rPr lang="en-US" sz="4267" dirty="0"/>
            </a:br>
            <a:r>
              <a:rPr lang="en-US" sz="3200" dirty="0"/>
              <a:t>February 19, 2026</a:t>
            </a:r>
            <a:endParaRPr lang="en-US" sz="4267" dirty="0"/>
          </a:p>
        </p:txBody>
      </p:sp>
      <p:sp>
        <p:nvSpPr>
          <p:cNvPr id="8" name="TextBox 7">
            <a:extLst>
              <a:ext uri="{FF2B5EF4-FFF2-40B4-BE49-F238E27FC236}">
                <a16:creationId xmlns:a16="http://schemas.microsoft.com/office/drawing/2014/main" id="{D7C70984-6517-B2F7-0805-DB20B767667B}"/>
              </a:ext>
            </a:extLst>
          </p:cNvPr>
          <p:cNvSpPr txBox="1"/>
          <p:nvPr/>
        </p:nvSpPr>
        <p:spPr>
          <a:xfrm>
            <a:off x="1121863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60</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3599977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E9B681-C8C5-9048-901B-B8BD924998E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Overview</a:t>
            </a:r>
          </a:p>
        </p:txBody>
      </p:sp>
      <p:sp>
        <p:nvSpPr>
          <p:cNvPr id="8" name="TextBox 7">
            <a:extLst>
              <a:ext uri="{FF2B5EF4-FFF2-40B4-BE49-F238E27FC236}">
                <a16:creationId xmlns:a16="http://schemas.microsoft.com/office/drawing/2014/main" id="{0485D9D6-8D17-84D2-23F7-208F5EBB3AA0}"/>
              </a:ext>
            </a:extLst>
          </p:cNvPr>
          <p:cNvSpPr txBox="1"/>
          <p:nvPr/>
        </p:nvSpPr>
        <p:spPr>
          <a:xfrm>
            <a:off x="928256" y="1399829"/>
            <a:ext cx="11070704" cy="4196662"/>
          </a:xfrm>
          <a:prstGeom prst="rect">
            <a:avLst/>
          </a:prstGeom>
          <a:noFill/>
        </p:spPr>
        <p:txBody>
          <a:bodyPr wrap="square">
            <a:spAutoFit/>
          </a:bodyPr>
          <a:lstStyle/>
          <a:p>
            <a:pPr defTabSz="914377"/>
            <a:r>
              <a:rPr lang="en-US" sz="2667" b="1" dirty="0">
                <a:solidFill>
                  <a:prstClr val="white"/>
                </a:solidFill>
                <a:latin typeface="Arial" panose="020B0604020202020204" pitchFamily="34" charset="0"/>
                <a:cs typeface="Arial" panose="020B0604020202020204" pitchFamily="34" charset="0"/>
              </a:rPr>
              <a:t>Purpose: </a:t>
            </a:r>
            <a:r>
              <a:rPr lang="en-US" sz="2667" dirty="0">
                <a:solidFill>
                  <a:prstClr val="white"/>
                </a:solidFill>
                <a:latin typeface="Arial" panose="020B0604020202020204" pitchFamily="34" charset="0"/>
                <a:cs typeface="Arial" panose="020B0604020202020204" pitchFamily="34" charset="0"/>
              </a:rPr>
              <a:t>To help you understand the CMS Innovation Center’s 2025 strategic vision, contracting strategy (especially if you’re new to this space), and 2026 priorities. </a:t>
            </a:r>
          </a:p>
          <a:p>
            <a:pPr defTabSz="914377"/>
            <a:endParaRPr lang="en-US" sz="2667" dirty="0">
              <a:solidFill>
                <a:prstClr val="white"/>
              </a:solidFill>
              <a:latin typeface="Arial" panose="020B0604020202020204" pitchFamily="34" charset="0"/>
              <a:cs typeface="Arial" panose="020B0604020202020204" pitchFamily="34" charset="0"/>
            </a:endParaRPr>
          </a:p>
          <a:p>
            <a:pPr defTabSz="914377"/>
            <a:r>
              <a:rPr lang="en-US" sz="2667" b="1" dirty="0">
                <a:solidFill>
                  <a:prstClr val="white"/>
                </a:solidFill>
                <a:latin typeface="Arial" panose="020B0604020202020204" pitchFamily="34" charset="0"/>
                <a:cs typeface="Arial" panose="020B0604020202020204" pitchFamily="34" charset="0"/>
              </a:rPr>
              <a:t>Topics</a:t>
            </a:r>
          </a:p>
          <a:p>
            <a:pPr marL="914377" lvl="1" indent="-457189" defTabSz="914377">
              <a:buFontTx/>
              <a:buAutoNum type="arabicPeriod"/>
            </a:pPr>
            <a:r>
              <a:rPr lang="en-US" sz="2667" dirty="0">
                <a:solidFill>
                  <a:prstClr val="white"/>
                </a:solidFill>
                <a:latin typeface="Arial" panose="020B0604020202020204" pitchFamily="34" charset="0"/>
                <a:cs typeface="Arial" panose="020B0604020202020204" pitchFamily="34" charset="0"/>
              </a:rPr>
              <a:t>Introduction to the CMS Innovation Center (10 minutes).</a:t>
            </a:r>
          </a:p>
          <a:p>
            <a:pPr marL="914377" lvl="1" indent="-457189" defTabSz="914377">
              <a:buFontTx/>
              <a:buAutoNum type="arabicPeriod"/>
            </a:pPr>
            <a:r>
              <a:rPr lang="en-US" sz="2667" dirty="0">
                <a:solidFill>
                  <a:prstClr val="white"/>
                </a:solidFill>
                <a:latin typeface="Arial" panose="020B0604020202020204" pitchFamily="34" charset="0"/>
                <a:cs typeface="Arial" panose="020B0604020202020204" pitchFamily="34" charset="0"/>
              </a:rPr>
              <a:t>2025 Contracting Strategy (8 minutes).</a:t>
            </a:r>
          </a:p>
          <a:p>
            <a:pPr marL="914377" lvl="1" indent="-457189" defTabSz="914377">
              <a:buFontTx/>
              <a:buAutoNum type="arabicPeriod"/>
            </a:pPr>
            <a:r>
              <a:rPr lang="en-US" sz="2667" dirty="0">
                <a:solidFill>
                  <a:prstClr val="white"/>
                </a:solidFill>
                <a:latin typeface="Arial" panose="020B0604020202020204" pitchFamily="34" charset="0"/>
                <a:cs typeface="Arial" panose="020B0604020202020204" pitchFamily="34" charset="0"/>
              </a:rPr>
              <a:t>2025/2026 Updates and priorities  (5 minutes).</a:t>
            </a:r>
          </a:p>
          <a:p>
            <a:pPr marL="457189" lvl="1" defTabSz="914377"/>
            <a:endParaRPr lang="en-US" sz="2667" dirty="0">
              <a:solidFill>
                <a:prstClr val="white"/>
              </a:solidFill>
              <a:latin typeface="Calibri" panose="020F0502020204030204"/>
            </a:endParaRPr>
          </a:p>
          <a:p>
            <a:pPr marL="457189" lvl="1" defTabSz="914377"/>
            <a:endParaRPr lang="en-US" sz="2667" dirty="0">
              <a:solidFill>
                <a:prstClr val="white"/>
              </a:solidFill>
              <a:latin typeface="Calibri" panose="020F0502020204030204"/>
            </a:endParaRPr>
          </a:p>
        </p:txBody>
      </p:sp>
      <p:sp>
        <p:nvSpPr>
          <p:cNvPr id="4" name="TextBox 3">
            <a:extLst>
              <a:ext uri="{FF2B5EF4-FFF2-40B4-BE49-F238E27FC236}">
                <a16:creationId xmlns:a16="http://schemas.microsoft.com/office/drawing/2014/main" id="{CDC7F063-24F1-6668-5AA0-D6E05C8C59E4}"/>
              </a:ext>
            </a:extLst>
          </p:cNvPr>
          <p:cNvSpPr txBox="1"/>
          <p:nvPr/>
        </p:nvSpPr>
        <p:spPr>
          <a:xfrm>
            <a:off x="1121863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61</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596335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E9B681-C8C5-9048-901B-B8BD924998EF}"/>
              </a:ext>
            </a:extLst>
          </p:cNvPr>
          <p:cNvSpPr>
            <a:spLocks noGrp="1"/>
          </p:cNvSpPr>
          <p:nvPr>
            <p:ph type="title"/>
          </p:nvPr>
        </p:nvSpPr>
        <p:spPr>
          <a:xfrm>
            <a:off x="838200" y="365126"/>
            <a:ext cx="11599877" cy="831503"/>
          </a:xfrm>
        </p:spPr>
        <p:txBody>
          <a:bodyPr/>
          <a:lstStyle/>
          <a:p>
            <a:pPr defTabSz="1219170">
              <a:lnSpc>
                <a:spcPct val="100000"/>
              </a:lnSpc>
              <a:spcBef>
                <a:spcPts val="0"/>
              </a:spcBef>
              <a:spcAft>
                <a:spcPts val="800"/>
              </a:spcAft>
              <a:defRPr/>
            </a:pPr>
            <a:r>
              <a:rPr lang="en-US" sz="4267" dirty="0"/>
              <a:t>What do we do?</a:t>
            </a:r>
          </a:p>
        </p:txBody>
      </p:sp>
      <p:sp>
        <p:nvSpPr>
          <p:cNvPr id="2" name="TextBox 1">
            <a:extLst>
              <a:ext uri="{FF2B5EF4-FFF2-40B4-BE49-F238E27FC236}">
                <a16:creationId xmlns:a16="http://schemas.microsoft.com/office/drawing/2014/main" id="{BF739C7F-B9A7-B505-65F0-639153EDED96}"/>
              </a:ext>
            </a:extLst>
          </p:cNvPr>
          <p:cNvSpPr txBox="1"/>
          <p:nvPr/>
        </p:nvSpPr>
        <p:spPr>
          <a:xfrm>
            <a:off x="953729" y="1386845"/>
            <a:ext cx="1956619" cy="2575556"/>
          </a:xfrm>
          <a:prstGeom prst="rect">
            <a:avLst/>
          </a:prstGeom>
          <a:solidFill>
            <a:srgbClr val="E7E6E6"/>
          </a:solidFill>
        </p:spPr>
        <p:txBody>
          <a:bodyPr wrap="square" rtlCol="0" anchor="ctr" anchorCtr="0">
            <a:noAutofit/>
          </a:bodyPr>
          <a:lstStyle>
            <a:defPPr>
              <a:defRPr lang="en-US"/>
            </a:defPPr>
            <a:lvl1pPr marR="0" lvl="0" indent="0" fontAlgn="auto">
              <a:lnSpc>
                <a:spcPct val="100000"/>
              </a:lnSpc>
              <a:spcBef>
                <a:spcPts val="0"/>
              </a:spcBef>
              <a:spcAft>
                <a:spcPts val="0"/>
              </a:spcAft>
              <a:buClrTx/>
              <a:buSzTx/>
              <a:buFontTx/>
              <a:buNone/>
              <a:tabLst/>
              <a:defRPr kumimoji="0" sz="2400" b="1" i="0" u="none" strike="noStrike" kern="0" cap="none" spc="-5" normalizeH="0" baseline="0">
                <a:ln>
                  <a:noFill/>
                </a:ln>
                <a:solidFill>
                  <a:srgbClr val="1F487C"/>
                </a:solidFill>
                <a:effectLst/>
                <a:uLnTx/>
                <a:uFillTx/>
                <a:latin typeface="+mj-lt"/>
                <a:cs typeface="Arial" panose="020B0604020202020204" pitchFamily="34" charset="0"/>
              </a:defRPr>
            </a:lvl1pPr>
          </a:lstStyle>
          <a:p>
            <a:pPr algn="ctr" defTabSz="1219170"/>
            <a:r>
              <a:rPr lang="en-US" sz="2667" spc="-7" dirty="0">
                <a:latin typeface="Arial" panose="020B0604020202020204" pitchFamily="34" charset="0"/>
              </a:rPr>
              <a:t>CMS Innovation Center</a:t>
            </a:r>
          </a:p>
        </p:txBody>
      </p:sp>
      <p:sp>
        <p:nvSpPr>
          <p:cNvPr id="6" name="TextBox 5">
            <a:extLst>
              <a:ext uri="{FF2B5EF4-FFF2-40B4-BE49-F238E27FC236}">
                <a16:creationId xmlns:a16="http://schemas.microsoft.com/office/drawing/2014/main" id="{D912A6C7-3B4D-31A3-9014-CAFC012C5A7D}"/>
              </a:ext>
            </a:extLst>
          </p:cNvPr>
          <p:cNvSpPr txBox="1"/>
          <p:nvPr/>
        </p:nvSpPr>
        <p:spPr>
          <a:xfrm>
            <a:off x="2801802" y="1507300"/>
            <a:ext cx="9258839" cy="2723729"/>
          </a:xfrm>
          <a:prstGeom prst="rect">
            <a:avLst/>
          </a:prstGeom>
        </p:spPr>
        <p:txBody>
          <a:bodyPr vert="horz" lIns="121920" tIns="60960" rIns="121920" bIns="60960" rtlCol="0" anchor="t">
            <a:noAutofit/>
          </a:bodyPr>
          <a:lstStyle/>
          <a:p>
            <a:pPr marL="152396" defTabSz="1219170">
              <a:spcAft>
                <a:spcPts val="800"/>
              </a:spcAft>
              <a:defRPr/>
            </a:pPr>
            <a:r>
              <a:rPr lang="en-US" sz="3200" dirty="0">
                <a:solidFill>
                  <a:prstClr val="white"/>
                </a:solidFill>
                <a:latin typeface="Arial" panose="020B0604020202020204" pitchFamily="34" charset="0"/>
                <a:cs typeface="Arial" panose="020B0604020202020204" pitchFamily="34" charset="0"/>
              </a:rPr>
              <a:t>D</a:t>
            </a:r>
            <a:r>
              <a:rPr lang="en-US" sz="3200" dirty="0" err="1">
                <a:solidFill>
                  <a:prstClr val="white"/>
                </a:solidFill>
                <a:latin typeface="Arial" panose="020B0604020202020204" pitchFamily="34" charset="0"/>
                <a:cs typeface="Arial" panose="020B0604020202020204" pitchFamily="34" charset="0"/>
              </a:rPr>
              <a:t>evelop</a:t>
            </a:r>
            <a:r>
              <a:rPr lang="en-US" sz="3200" dirty="0">
                <a:solidFill>
                  <a:prstClr val="white"/>
                </a:solidFill>
                <a:latin typeface="Arial" panose="020B0604020202020204" pitchFamily="34" charset="0"/>
                <a:cs typeface="Arial" panose="020B0604020202020204" pitchFamily="34" charset="0"/>
              </a:rPr>
              <a:t> and test new ways to improve the quality of care delivered to Medicare, Medicaid and CHIP beneficiaries, and reduce Federal spending.</a:t>
            </a:r>
            <a:br>
              <a:rPr lang="en-US" sz="2400" dirty="0">
                <a:solidFill>
                  <a:prstClr val="white"/>
                </a:solidFill>
                <a:latin typeface="Arial" panose="020B0604020202020204" pitchFamily="34" charset="0"/>
                <a:cs typeface="Arial" panose="020B0604020202020204" pitchFamily="34" charset="0"/>
              </a:rPr>
            </a:br>
            <a:r>
              <a:rPr lang="en-US" sz="2400" dirty="0">
                <a:solidFill>
                  <a:prstClr val="white"/>
                </a:solidFill>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11696DE7-075D-3546-6E5D-082EF55E69B0}"/>
              </a:ext>
            </a:extLst>
          </p:cNvPr>
          <p:cNvSpPr txBox="1"/>
          <p:nvPr/>
        </p:nvSpPr>
        <p:spPr>
          <a:xfrm>
            <a:off x="1121863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62</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14696233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E9B681-C8C5-9048-901B-B8BD924998EF}"/>
              </a:ext>
            </a:extLst>
          </p:cNvPr>
          <p:cNvSpPr>
            <a:spLocks noGrp="1"/>
          </p:cNvSpPr>
          <p:nvPr>
            <p:ph type="title"/>
          </p:nvPr>
        </p:nvSpPr>
        <p:spPr>
          <a:xfrm>
            <a:off x="838200" y="230579"/>
            <a:ext cx="11599877" cy="831503"/>
          </a:xfrm>
        </p:spPr>
        <p:txBody>
          <a:bodyPr/>
          <a:lstStyle/>
          <a:p>
            <a:pPr defTabSz="1219170">
              <a:lnSpc>
                <a:spcPct val="100000"/>
              </a:lnSpc>
              <a:spcBef>
                <a:spcPts val="0"/>
              </a:spcBef>
              <a:spcAft>
                <a:spcPts val="800"/>
              </a:spcAft>
              <a:defRPr/>
            </a:pPr>
            <a:r>
              <a:rPr lang="en-US" sz="4267" dirty="0"/>
              <a:t>Vision: To build healthier lives.</a:t>
            </a:r>
          </a:p>
        </p:txBody>
      </p:sp>
      <p:sp>
        <p:nvSpPr>
          <p:cNvPr id="9" name="Rectangle 8">
            <a:extLst>
              <a:ext uri="{FF2B5EF4-FFF2-40B4-BE49-F238E27FC236}">
                <a16:creationId xmlns:a16="http://schemas.microsoft.com/office/drawing/2014/main" id="{F30F5E51-917F-FD7F-5B83-8147835E299F}"/>
              </a:ext>
            </a:extLst>
          </p:cNvPr>
          <p:cNvSpPr/>
          <p:nvPr/>
        </p:nvSpPr>
        <p:spPr>
          <a:xfrm>
            <a:off x="4389880" y="993720"/>
            <a:ext cx="7369003" cy="3717171"/>
          </a:xfrm>
          <a:prstGeom prst="rect">
            <a:avLst/>
          </a:prstGeom>
        </p:spPr>
        <p:txBody>
          <a:bodyPr wrap="square">
            <a:spAutoFit/>
          </a:bodyPr>
          <a:lstStyle/>
          <a:p>
            <a:pPr defTabSz="1219170">
              <a:lnSpc>
                <a:spcPct val="110000"/>
              </a:lnSpc>
              <a:defRPr/>
            </a:pPr>
            <a:endParaRPr lang="en-US" sz="2400" b="1" kern="100" dirty="0">
              <a:solidFill>
                <a:prstClr val="white"/>
              </a:solidFill>
              <a:latin typeface="Arial" panose="020B0604020202020204" pitchFamily="34" charset="0"/>
              <a:ea typeface="Tahoma" panose="020B0604030504040204" pitchFamily="34" charset="0"/>
              <a:cs typeface="Arial" panose="020B0604020202020204" pitchFamily="34" charset="0"/>
            </a:endParaRPr>
          </a:p>
          <a:p>
            <a:pPr defTabSz="1219170">
              <a:lnSpc>
                <a:spcPct val="110000"/>
              </a:lnSpc>
              <a:defRPr/>
            </a:pPr>
            <a:r>
              <a:rPr lang="en-US" sz="2400" b="1" kern="100" dirty="0">
                <a:solidFill>
                  <a:prstClr val="white"/>
                </a:solidFill>
                <a:latin typeface="Arial" panose="020B0604020202020204" pitchFamily="34" charset="0"/>
                <a:ea typeface="Tahoma" panose="020B0604030504040204" pitchFamily="34" charset="0"/>
                <a:cs typeface="Arial" panose="020B0604020202020204" pitchFamily="34" charset="0"/>
              </a:rPr>
              <a:t>Pillars</a:t>
            </a:r>
          </a:p>
          <a:p>
            <a:pPr marL="380990" indent="-380990" defTabSz="1219170">
              <a:lnSpc>
                <a:spcPct val="110000"/>
              </a:lnSpc>
              <a:buFont typeface="Wingdings" panose="05000000000000000000" pitchFamily="2" charset="2"/>
              <a:buChar char="§"/>
              <a:defRPr/>
            </a:pPr>
            <a:r>
              <a:rPr lang="en-US" sz="2400" kern="100" dirty="0">
                <a:solidFill>
                  <a:prstClr val="white"/>
                </a:solidFill>
                <a:latin typeface="Arial" panose="020B0604020202020204" pitchFamily="34" charset="0"/>
                <a:ea typeface="Tahoma" panose="020B0604030504040204" pitchFamily="34" charset="0"/>
                <a:cs typeface="Arial" panose="020B0604020202020204" pitchFamily="34" charset="0"/>
              </a:rPr>
              <a:t>Promote evidence-based prevention.</a:t>
            </a:r>
          </a:p>
          <a:p>
            <a:pPr marL="380990" indent="-380990" defTabSz="1219170">
              <a:lnSpc>
                <a:spcPct val="110000"/>
              </a:lnSpc>
              <a:buFont typeface="Wingdings" panose="05000000000000000000" pitchFamily="2" charset="2"/>
              <a:buChar char="§"/>
              <a:defRPr/>
            </a:pPr>
            <a:r>
              <a:rPr lang="en-US" sz="2400" kern="100" dirty="0">
                <a:solidFill>
                  <a:prstClr val="white"/>
                </a:solidFill>
                <a:latin typeface="Arial" panose="020B0604020202020204" pitchFamily="34" charset="0"/>
                <a:ea typeface="Tahoma" panose="020B0604030504040204" pitchFamily="34" charset="0"/>
                <a:cs typeface="Arial" panose="020B0604020202020204" pitchFamily="34" charset="0"/>
              </a:rPr>
              <a:t>Empower people to achieve their health goals.</a:t>
            </a:r>
          </a:p>
          <a:p>
            <a:pPr marL="380990" indent="-380990" defTabSz="1219170">
              <a:lnSpc>
                <a:spcPct val="110000"/>
              </a:lnSpc>
              <a:buFont typeface="Wingdings" panose="05000000000000000000" pitchFamily="2" charset="2"/>
              <a:buChar char="§"/>
              <a:defRPr/>
            </a:pPr>
            <a:r>
              <a:rPr lang="en-US" sz="2400" kern="100" dirty="0">
                <a:solidFill>
                  <a:prstClr val="white"/>
                </a:solidFill>
                <a:latin typeface="Arial" panose="020B0604020202020204" pitchFamily="34" charset="0"/>
                <a:ea typeface="Tahoma" panose="020B0604030504040204" pitchFamily="34" charset="0"/>
                <a:cs typeface="Arial" panose="020B0604020202020204" pitchFamily="34" charset="0"/>
              </a:rPr>
              <a:t>Drive choice and competition.</a:t>
            </a:r>
          </a:p>
          <a:p>
            <a:pPr defTabSz="1219170">
              <a:lnSpc>
                <a:spcPct val="110000"/>
              </a:lnSpc>
              <a:defRPr/>
            </a:pPr>
            <a:endParaRPr lang="en-US" sz="2400" b="1" kern="100" dirty="0">
              <a:solidFill>
                <a:prstClr val="white"/>
              </a:solidFill>
              <a:latin typeface="Arial" panose="020B0604020202020204" pitchFamily="34" charset="0"/>
              <a:ea typeface="Tahoma" panose="020B0604030504040204" pitchFamily="34" charset="0"/>
              <a:cs typeface="Arial" panose="020B0604020202020204" pitchFamily="34" charset="0"/>
            </a:endParaRPr>
          </a:p>
          <a:p>
            <a:pPr defTabSz="1219170">
              <a:lnSpc>
                <a:spcPct val="110000"/>
              </a:lnSpc>
              <a:defRPr/>
            </a:pPr>
            <a:r>
              <a:rPr lang="en-US" sz="2400" b="1" kern="100" dirty="0">
                <a:solidFill>
                  <a:prstClr val="white"/>
                </a:solidFill>
                <a:latin typeface="Arial" panose="020B0604020202020204" pitchFamily="34" charset="0"/>
                <a:ea typeface="Tahoma" panose="020B0604030504040204" pitchFamily="34" charset="0"/>
                <a:cs typeface="Arial" panose="020B0604020202020204" pitchFamily="34" charset="0"/>
              </a:rPr>
              <a:t>Foundational principle: </a:t>
            </a:r>
            <a:r>
              <a:rPr lang="en-US" sz="2400" kern="100" dirty="0">
                <a:solidFill>
                  <a:prstClr val="white"/>
                </a:solidFill>
                <a:latin typeface="Arial" panose="020B0604020202020204" pitchFamily="34" charset="0"/>
                <a:ea typeface="Tahoma" panose="020B0604030504040204" pitchFamily="34" charset="0"/>
                <a:cs typeface="Arial" panose="020B0604020202020204" pitchFamily="34" charset="0"/>
              </a:rPr>
              <a:t>Protect federal taxpayers in all CMS Innovation Center models and other activities. </a:t>
            </a:r>
          </a:p>
        </p:txBody>
      </p:sp>
      <p:sp>
        <p:nvSpPr>
          <p:cNvPr id="4" name="TextBox 3">
            <a:extLst>
              <a:ext uri="{FF2B5EF4-FFF2-40B4-BE49-F238E27FC236}">
                <a16:creationId xmlns:a16="http://schemas.microsoft.com/office/drawing/2014/main" id="{933D5709-DD36-E342-ECEF-B76D938EFB7F}"/>
              </a:ext>
            </a:extLst>
          </p:cNvPr>
          <p:cNvSpPr txBox="1"/>
          <p:nvPr/>
        </p:nvSpPr>
        <p:spPr>
          <a:xfrm>
            <a:off x="1121863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63</a:t>
            </a:fld>
            <a:endParaRPr lang="en-US" b="1"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D13D61B0-1E1B-4C00-79B9-FCB1D285DA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5301" y="1221121"/>
            <a:ext cx="3182320" cy="3623392"/>
          </a:xfrm>
          <a:prstGeom prst="rect">
            <a:avLst/>
          </a:prstGeom>
        </p:spPr>
      </p:pic>
    </p:spTree>
    <p:extLst>
      <p:ext uri="{BB962C8B-B14F-4D97-AF65-F5344CB8AC3E}">
        <p14:creationId xmlns:p14="http://schemas.microsoft.com/office/powerpoint/2010/main" val="40558096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E9B681-C8C5-9048-901B-B8BD924998EF}"/>
              </a:ext>
            </a:extLst>
          </p:cNvPr>
          <p:cNvSpPr>
            <a:spLocks noGrp="1"/>
          </p:cNvSpPr>
          <p:nvPr>
            <p:ph type="title"/>
          </p:nvPr>
        </p:nvSpPr>
        <p:spPr>
          <a:xfrm>
            <a:off x="838200" y="365126"/>
            <a:ext cx="11599877" cy="831503"/>
          </a:xfrm>
        </p:spPr>
        <p:txBody>
          <a:bodyPr/>
          <a:lstStyle/>
          <a:p>
            <a:pPr defTabSz="1219170">
              <a:lnSpc>
                <a:spcPct val="100000"/>
              </a:lnSpc>
              <a:spcBef>
                <a:spcPts val="0"/>
              </a:spcBef>
              <a:spcAft>
                <a:spcPts val="800"/>
              </a:spcAft>
              <a:defRPr/>
            </a:pPr>
            <a:r>
              <a:rPr lang="en-US" sz="4267" dirty="0"/>
              <a:t>We pursue our vision through model tests.</a:t>
            </a:r>
          </a:p>
        </p:txBody>
      </p:sp>
      <p:sp>
        <p:nvSpPr>
          <p:cNvPr id="6" name="TextBox 5">
            <a:extLst>
              <a:ext uri="{FF2B5EF4-FFF2-40B4-BE49-F238E27FC236}">
                <a16:creationId xmlns:a16="http://schemas.microsoft.com/office/drawing/2014/main" id="{D912A6C7-3B4D-31A3-9014-CAFC012C5A7D}"/>
              </a:ext>
            </a:extLst>
          </p:cNvPr>
          <p:cNvSpPr txBox="1"/>
          <p:nvPr/>
        </p:nvSpPr>
        <p:spPr>
          <a:xfrm>
            <a:off x="928254" y="1350312"/>
            <a:ext cx="10958945" cy="2914441"/>
          </a:xfrm>
          <a:prstGeom prst="rect">
            <a:avLst/>
          </a:prstGeom>
        </p:spPr>
        <p:txBody>
          <a:bodyPr vert="horz" lIns="121920" tIns="60960" rIns="121920" bIns="60960" rtlCol="0" anchor="t">
            <a:noAutofit/>
          </a:bodyPr>
          <a:lstStyle/>
          <a:p>
            <a:pPr defTabSz="1219170">
              <a:lnSpc>
                <a:spcPct val="110000"/>
              </a:lnSpc>
              <a:defRPr/>
            </a:pPr>
            <a:r>
              <a:rPr lang="en-US" sz="2400" b="1" kern="100" dirty="0">
                <a:solidFill>
                  <a:prstClr val="white"/>
                </a:solidFill>
                <a:latin typeface="Arial" panose="020B0604020202020204" pitchFamily="34" charset="0"/>
                <a:ea typeface="Tahoma" panose="020B0604030504040204" pitchFamily="34" charset="0"/>
                <a:cs typeface="Arial" panose="020B0604020202020204" pitchFamily="34" charset="0"/>
              </a:rPr>
              <a:t>A CMMI model . . .</a:t>
            </a:r>
          </a:p>
          <a:p>
            <a:pPr marL="838179" lvl="1" indent="-380990" defTabSz="1219170">
              <a:spcAft>
                <a:spcPts val="800"/>
              </a:spcAft>
              <a:buFont typeface="Wingdings" panose="05000000000000000000" pitchFamily="2" charset="2"/>
              <a:buChar char="§"/>
              <a:defRPr/>
            </a:pPr>
            <a:r>
              <a:rPr lang="en-US" sz="2400" kern="100" dirty="0">
                <a:solidFill>
                  <a:prstClr val="white"/>
                </a:solidFill>
                <a:latin typeface="Arial" panose="020B0604020202020204" pitchFamily="34" charset="0"/>
                <a:ea typeface="Tahoma" panose="020B0604030504040204" pitchFamily="34" charset="0"/>
                <a:cs typeface="Arial" panose="020B0604020202020204" pitchFamily="34" charset="0"/>
              </a:rPr>
              <a:t>Is not Artificial Intelligence or a mathematical algorithm</a:t>
            </a:r>
          </a:p>
          <a:p>
            <a:pPr marL="838179" lvl="1" indent="-380990" defTabSz="1219170">
              <a:spcAft>
                <a:spcPts val="800"/>
              </a:spcAft>
              <a:buFont typeface="Wingdings" panose="05000000000000000000" pitchFamily="2" charset="2"/>
              <a:buChar char="§"/>
              <a:defRPr/>
            </a:pPr>
            <a:r>
              <a:rPr lang="en-US" sz="2400" kern="100" dirty="0">
                <a:solidFill>
                  <a:prstClr val="white"/>
                </a:solidFill>
                <a:latin typeface="Arial" panose="020B0604020202020204" pitchFamily="34" charset="0"/>
                <a:ea typeface="Tahoma" panose="020B0604030504040204" pitchFamily="34" charset="0"/>
                <a:cs typeface="Arial" panose="020B0604020202020204" pitchFamily="34" charset="0"/>
              </a:rPr>
              <a:t>Pilots a policy and/or payment change and impacts real providers and beneficiaries</a:t>
            </a:r>
          </a:p>
          <a:p>
            <a:pPr marL="838179" lvl="1" indent="-380990" defTabSz="1219170">
              <a:spcAft>
                <a:spcPts val="800"/>
              </a:spcAft>
              <a:buFont typeface="Wingdings" panose="05000000000000000000" pitchFamily="2" charset="2"/>
              <a:buChar char="§"/>
              <a:defRPr/>
            </a:pPr>
            <a:r>
              <a:rPr lang="en-US" sz="2400" kern="100" dirty="0">
                <a:solidFill>
                  <a:prstClr val="white"/>
                </a:solidFill>
                <a:latin typeface="Arial" panose="020B0604020202020204" pitchFamily="34" charset="0"/>
                <a:ea typeface="Tahoma" panose="020B0604030504040204" pitchFamily="34" charset="0"/>
                <a:cs typeface="Arial" panose="020B0604020202020204" pitchFamily="34" charset="0"/>
              </a:rPr>
              <a:t>Tests new ways to incentivize providers to adopt novel approaches to delivering cost-efficient, high-quality care </a:t>
            </a:r>
          </a:p>
          <a:p>
            <a:pPr marL="838179" lvl="1" indent="-380990" defTabSz="1219170">
              <a:spcAft>
                <a:spcPts val="800"/>
              </a:spcAft>
              <a:buFont typeface="Wingdings" panose="05000000000000000000" pitchFamily="2" charset="2"/>
              <a:buChar char="§"/>
              <a:defRPr/>
            </a:pPr>
            <a:r>
              <a:rPr lang="en-US" sz="2400" kern="100" dirty="0">
                <a:solidFill>
                  <a:prstClr val="white"/>
                </a:solidFill>
                <a:latin typeface="Arial" panose="020B0604020202020204" pitchFamily="34" charset="0"/>
                <a:ea typeface="Tahoma" panose="020B0604030504040204" pitchFamily="34" charset="0"/>
                <a:cs typeface="Arial" panose="020B0604020202020204" pitchFamily="34" charset="0"/>
              </a:rPr>
              <a:t>May be voluntary or mandatory</a:t>
            </a:r>
          </a:p>
          <a:p>
            <a:pPr marL="838179" lvl="1" indent="-380990" defTabSz="1219170">
              <a:spcAft>
                <a:spcPts val="800"/>
              </a:spcAft>
              <a:buFont typeface="Wingdings" panose="05000000000000000000" pitchFamily="2" charset="2"/>
              <a:buChar char="§"/>
              <a:defRPr/>
            </a:pPr>
            <a:r>
              <a:rPr lang="en-US" sz="2400" kern="100" dirty="0">
                <a:solidFill>
                  <a:prstClr val="white"/>
                </a:solidFill>
                <a:latin typeface="Arial" panose="020B0604020202020204" pitchFamily="34" charset="0"/>
                <a:ea typeface="Tahoma" panose="020B0604030504040204" pitchFamily="34" charset="0"/>
                <a:cs typeface="Arial" panose="020B0604020202020204" pitchFamily="34" charset="0"/>
              </a:rPr>
              <a:t>Has a set duration (typically five or seven to ten years)</a:t>
            </a:r>
          </a:p>
        </p:txBody>
      </p:sp>
      <p:sp>
        <p:nvSpPr>
          <p:cNvPr id="13" name="Date Placeholder 9">
            <a:extLst>
              <a:ext uri="{FF2B5EF4-FFF2-40B4-BE49-F238E27FC236}">
                <a16:creationId xmlns:a16="http://schemas.microsoft.com/office/drawing/2014/main" id="{7D025AEC-8709-3F45-BB21-777986C5ED79}"/>
              </a:ext>
              <a:ext uri="{C183D7F6-B498-43B3-948B-1728B52AA6E4}">
                <adec:decorative xmlns:adec="http://schemas.microsoft.com/office/drawing/2017/decorative" val="1"/>
              </a:ext>
            </a:extLst>
          </p:cNvPr>
          <p:cNvSpPr txBox="1">
            <a:spLocks/>
          </p:cNvSpPr>
          <p:nvPr/>
        </p:nvSpPr>
        <p:spPr>
          <a:xfrm>
            <a:off x="1727200" y="9084733"/>
            <a:ext cx="3657600" cy="486833"/>
          </a:xfrm>
          <a:prstGeom prst="rect">
            <a:avLst/>
          </a:prstGeom>
        </p:spPr>
        <p:txBody>
          <a:bodyPr/>
          <a:lstStyle>
            <a:defPPr>
              <a:defRPr lang="en-US"/>
            </a:defPPr>
            <a:lvl1pPr marL="0" algn="l"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endParaRPr lang="en-US" sz="1800" dirty="0">
              <a:solidFill>
                <a:prstClr val="white"/>
              </a:solidFill>
              <a:latin typeface="Calibri" panose="020F0502020204030204"/>
            </a:endParaRPr>
          </a:p>
          <a:p>
            <a:pPr defTabSz="914377"/>
            <a:endParaRPr lang="en-US" sz="1800" dirty="0">
              <a:solidFill>
                <a:prstClr val="white"/>
              </a:solidFill>
              <a:latin typeface="Calibri" panose="020F0502020204030204"/>
            </a:endParaRPr>
          </a:p>
          <a:p>
            <a:pPr defTabSz="914377"/>
            <a:endParaRPr lang="en-US" sz="1800" dirty="0">
              <a:solidFill>
                <a:prstClr val="white"/>
              </a:solidFill>
              <a:latin typeface="Calibri" panose="020F0502020204030204"/>
            </a:endParaRPr>
          </a:p>
          <a:p>
            <a:pPr defTabSz="914377"/>
            <a:endParaRPr lang="en-US" sz="1800" dirty="0">
              <a:solidFill>
                <a:prstClr val="white"/>
              </a:solidFill>
              <a:latin typeface="Calibri" panose="020F0502020204030204"/>
            </a:endParaRPr>
          </a:p>
          <a:p>
            <a:pPr defTabSz="914377"/>
            <a:endParaRPr lang="en-US" sz="1800" dirty="0">
              <a:solidFill>
                <a:prstClr val="white"/>
              </a:solidFill>
              <a:latin typeface="Calibri" panose="020F0502020204030204"/>
            </a:endParaRPr>
          </a:p>
          <a:p>
            <a:pPr defTabSz="914377"/>
            <a:endParaRPr lang="en-US" sz="1800" dirty="0">
              <a:solidFill>
                <a:prstClr val="white"/>
              </a:solidFill>
              <a:latin typeface="Calibri" panose="020F0502020204030204"/>
            </a:endParaRPr>
          </a:p>
          <a:p>
            <a:pPr defTabSz="914377"/>
            <a:endParaRPr lang="en-US" sz="1800" dirty="0">
              <a:solidFill>
                <a:prstClr val="white"/>
              </a:solidFill>
              <a:latin typeface="Calibri" panose="020F0502020204030204"/>
            </a:endParaRPr>
          </a:p>
          <a:p>
            <a:pPr defTabSz="914377"/>
            <a:endParaRPr lang="en-US" sz="1800" dirty="0">
              <a:solidFill>
                <a:prstClr val="white"/>
              </a:solidFill>
              <a:latin typeface="Calibri" panose="020F0502020204030204"/>
            </a:endParaRPr>
          </a:p>
          <a:p>
            <a:pPr defTabSz="914377"/>
            <a:endParaRPr lang="en-US" sz="1800" dirty="0">
              <a:solidFill>
                <a:prstClr val="white"/>
              </a:solidFill>
              <a:latin typeface="Calibri" panose="020F0502020204030204"/>
            </a:endParaRPr>
          </a:p>
          <a:p>
            <a:pPr defTabSz="914377"/>
            <a:endParaRPr lang="en-US" sz="1800" dirty="0">
              <a:solidFill>
                <a:prstClr val="white"/>
              </a:solidFill>
              <a:latin typeface="Calibri" panose="020F0502020204030204"/>
            </a:endParaRPr>
          </a:p>
          <a:p>
            <a:pPr defTabSz="914377"/>
            <a:endParaRPr lang="en-US" sz="1800" dirty="0">
              <a:solidFill>
                <a:prstClr val="white"/>
              </a:solidFill>
              <a:latin typeface="Calibri" panose="020F0502020204030204"/>
            </a:endParaRPr>
          </a:p>
          <a:p>
            <a:pPr defTabSz="914377"/>
            <a:endParaRPr lang="en-US" sz="1800" dirty="0">
              <a:solidFill>
                <a:prstClr val="white"/>
              </a:solidFill>
              <a:latin typeface="Calibri" panose="020F0502020204030204"/>
            </a:endParaRPr>
          </a:p>
          <a:p>
            <a:pPr defTabSz="914377"/>
            <a:endParaRPr lang="en-US" sz="1800" dirty="0">
              <a:solidFill>
                <a:prstClr val="white"/>
              </a:solidFill>
              <a:latin typeface="Calibri" panose="020F0502020204030204"/>
            </a:endParaRPr>
          </a:p>
          <a:p>
            <a:pPr defTabSz="914377"/>
            <a:endParaRPr lang="en-US" sz="1800" dirty="0">
              <a:solidFill>
                <a:prstClr val="white"/>
              </a:solidFill>
              <a:latin typeface="Calibri" panose="020F0502020204030204"/>
            </a:endParaRPr>
          </a:p>
        </p:txBody>
      </p:sp>
      <p:sp>
        <p:nvSpPr>
          <p:cNvPr id="4" name="TextBox 3">
            <a:extLst>
              <a:ext uri="{FF2B5EF4-FFF2-40B4-BE49-F238E27FC236}">
                <a16:creationId xmlns:a16="http://schemas.microsoft.com/office/drawing/2014/main" id="{95E3DA56-920F-769A-A6AD-5459793E5BBB}"/>
              </a:ext>
            </a:extLst>
          </p:cNvPr>
          <p:cNvSpPr txBox="1"/>
          <p:nvPr/>
        </p:nvSpPr>
        <p:spPr>
          <a:xfrm>
            <a:off x="1121863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64</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27440388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E9B681-C8C5-9048-901B-B8BD924998EF}"/>
              </a:ext>
            </a:extLst>
          </p:cNvPr>
          <p:cNvSpPr>
            <a:spLocks noGrp="1"/>
          </p:cNvSpPr>
          <p:nvPr>
            <p:ph type="title"/>
          </p:nvPr>
        </p:nvSpPr>
        <p:spPr>
          <a:xfrm>
            <a:off x="1054671" y="318642"/>
            <a:ext cx="10152935" cy="831503"/>
          </a:xfrm>
        </p:spPr>
        <p:txBody>
          <a:bodyPr/>
          <a:lstStyle/>
          <a:p>
            <a:pPr defTabSz="1219170">
              <a:lnSpc>
                <a:spcPct val="100000"/>
              </a:lnSpc>
              <a:spcBef>
                <a:spcPts val="0"/>
              </a:spcBef>
              <a:spcAft>
                <a:spcPts val="800"/>
              </a:spcAft>
              <a:defRPr/>
            </a:pPr>
            <a:r>
              <a:rPr lang="en-US" sz="4267" dirty="0"/>
              <a:t>A model test can expand in duration </a:t>
            </a:r>
            <a:br>
              <a:rPr lang="en-US" sz="4267" dirty="0"/>
            </a:br>
            <a:r>
              <a:rPr lang="en-US" sz="4267" dirty="0"/>
              <a:t>and scope if . . .</a:t>
            </a:r>
          </a:p>
        </p:txBody>
      </p:sp>
      <p:sp>
        <p:nvSpPr>
          <p:cNvPr id="65" name="TextBox 12">
            <a:extLst>
              <a:ext uri="{FF2B5EF4-FFF2-40B4-BE49-F238E27FC236}">
                <a16:creationId xmlns:a16="http://schemas.microsoft.com/office/drawing/2014/main" id="{14E052D9-E53F-14C1-5E2B-CC98CDBC3106}"/>
              </a:ext>
              <a:ext uri="{C183D7F6-B498-43B3-948B-1728B52AA6E4}">
                <adec:decorative xmlns:adec="http://schemas.microsoft.com/office/drawing/2017/decorative" val="0"/>
              </a:ext>
            </a:extLst>
          </p:cNvPr>
          <p:cNvSpPr txBox="1"/>
          <p:nvPr/>
        </p:nvSpPr>
        <p:spPr>
          <a:xfrm>
            <a:off x="229941" y="3293055"/>
            <a:ext cx="3604953" cy="1231299"/>
          </a:xfrm>
          <a:prstGeom prst="rect">
            <a:avLst/>
          </a:prstGeom>
        </p:spPr>
        <p:txBody>
          <a:bodyPr wrap="square" lIns="0" tIns="0" rIns="0" bIns="0" rtlCol="0" anchor="t">
            <a:spAutoFit/>
          </a:bodyPr>
          <a:lstStyle/>
          <a:p>
            <a:pPr algn="ctr" defTabSz="1219170"/>
            <a:r>
              <a:rPr lang="en-US" sz="2667" b="1" dirty="0">
                <a:solidFill>
                  <a:prstClr val="white"/>
                </a:solidFill>
                <a:latin typeface="Arial" panose="020B0604020202020204" pitchFamily="34" charset="0"/>
                <a:ea typeface="Tahoma" panose="020B0604030504040204" pitchFamily="34" charset="0"/>
                <a:cs typeface="Arial" panose="020B0604020202020204" pitchFamily="34" charset="0"/>
              </a:rPr>
              <a:t>Costs are reduced, quality remains neutral </a:t>
            </a:r>
          </a:p>
        </p:txBody>
      </p:sp>
      <p:sp>
        <p:nvSpPr>
          <p:cNvPr id="70" name="TextBox 40">
            <a:extLst>
              <a:ext uri="{FF2B5EF4-FFF2-40B4-BE49-F238E27FC236}">
                <a16:creationId xmlns:a16="http://schemas.microsoft.com/office/drawing/2014/main" id="{67CD3643-13D7-124D-DCB6-CEAC37823FF8}"/>
              </a:ext>
            </a:extLst>
          </p:cNvPr>
          <p:cNvSpPr txBox="1"/>
          <p:nvPr/>
        </p:nvSpPr>
        <p:spPr>
          <a:xfrm>
            <a:off x="4345951" y="3293055"/>
            <a:ext cx="3586124" cy="1231299"/>
          </a:xfrm>
          <a:prstGeom prst="rect">
            <a:avLst/>
          </a:prstGeom>
        </p:spPr>
        <p:txBody>
          <a:bodyPr wrap="square" lIns="0" tIns="0" rIns="0" bIns="0" rtlCol="0" anchor="t">
            <a:spAutoFit/>
          </a:bodyPr>
          <a:lstStyle/>
          <a:p>
            <a:pPr algn="ctr" defTabSz="1219170"/>
            <a:r>
              <a:rPr lang="en-US" sz="2667" b="1" dirty="0">
                <a:solidFill>
                  <a:prstClr val="white"/>
                </a:solidFill>
                <a:latin typeface="Arial" panose="020B0604020202020204" pitchFamily="34" charset="0"/>
                <a:ea typeface="Tahoma" panose="020B0604030504040204" pitchFamily="34" charset="0"/>
                <a:cs typeface="Arial" panose="020B0604020202020204" pitchFamily="34" charset="0"/>
              </a:rPr>
              <a:t>Quality improves, costs remain neutral</a:t>
            </a:r>
          </a:p>
          <a:p>
            <a:pPr algn="ctr" defTabSz="1219170"/>
            <a:endParaRPr lang="en-US" sz="2667" dirty="0">
              <a:solidFill>
                <a:prstClr val="white"/>
              </a:solidFill>
              <a:latin typeface="Arial" panose="020B0604020202020204" pitchFamily="34" charset="0"/>
              <a:cs typeface="Arial" panose="020B0604020202020204" pitchFamily="34" charset="0"/>
            </a:endParaRPr>
          </a:p>
        </p:txBody>
      </p:sp>
      <p:sp>
        <p:nvSpPr>
          <p:cNvPr id="69" name="TextBox 19">
            <a:extLst>
              <a:ext uri="{FF2B5EF4-FFF2-40B4-BE49-F238E27FC236}">
                <a16:creationId xmlns:a16="http://schemas.microsoft.com/office/drawing/2014/main" id="{0340528F-1F0F-ACC6-240E-A55FECD989C6}"/>
              </a:ext>
            </a:extLst>
          </p:cNvPr>
          <p:cNvSpPr txBox="1"/>
          <p:nvPr/>
        </p:nvSpPr>
        <p:spPr>
          <a:xfrm>
            <a:off x="8518244" y="3293055"/>
            <a:ext cx="3420376" cy="1313373"/>
          </a:xfrm>
          <a:prstGeom prst="rect">
            <a:avLst/>
          </a:prstGeom>
        </p:spPr>
        <p:txBody>
          <a:bodyPr wrap="square" lIns="0" tIns="0" rIns="0" bIns="0" rtlCol="0" anchor="t">
            <a:spAutoFit/>
          </a:bodyPr>
          <a:lstStyle/>
          <a:p>
            <a:pPr algn="ctr" defTabSz="1219170">
              <a:lnSpc>
                <a:spcPct val="110000"/>
              </a:lnSpc>
            </a:pPr>
            <a:r>
              <a:rPr lang="en-US" sz="2667" b="1" dirty="0">
                <a:solidFill>
                  <a:prstClr val="white"/>
                </a:solidFill>
                <a:latin typeface="Arial" panose="020B0604020202020204" pitchFamily="34" charset="0"/>
                <a:ea typeface="Tahoma" panose="020B0604030504040204" pitchFamily="34" charset="0"/>
                <a:cs typeface="Arial" panose="020B0604020202020204" pitchFamily="34" charset="0"/>
              </a:rPr>
              <a:t>Quality improves, costs are reduced </a:t>
            </a:r>
          </a:p>
          <a:p>
            <a:pPr algn="ctr" defTabSz="1219170"/>
            <a:endParaRPr lang="en-US" sz="2667" dirty="0">
              <a:solidFill>
                <a:prstClr val="white"/>
              </a:solidFill>
              <a:latin typeface="Arial" panose="020B0604020202020204" pitchFamily="34" charset="0"/>
              <a:cs typeface="Arial" panose="020B0604020202020204" pitchFamily="34" charset="0"/>
            </a:endParaRPr>
          </a:p>
        </p:txBody>
      </p:sp>
      <p:sp>
        <p:nvSpPr>
          <p:cNvPr id="14" name="Slide Number Placeholder 11">
            <a:extLst>
              <a:ext uri="{FF2B5EF4-FFF2-40B4-BE49-F238E27FC236}">
                <a16:creationId xmlns:a16="http://schemas.microsoft.com/office/drawing/2014/main" id="{FFE4093C-FDCC-6E49-ABC8-6B7F1CF7BBC2}"/>
              </a:ext>
              <a:ext uri="{C183D7F6-B498-43B3-948B-1728B52AA6E4}">
                <adec:decorative xmlns:adec="http://schemas.microsoft.com/office/drawing/2017/decorative" val="1"/>
              </a:ext>
            </a:extLst>
          </p:cNvPr>
          <p:cNvSpPr txBox="1">
            <a:spLocks/>
          </p:cNvSpPr>
          <p:nvPr/>
        </p:nvSpPr>
        <p:spPr>
          <a:xfrm>
            <a:off x="12090400" y="9084733"/>
            <a:ext cx="3657600" cy="486833"/>
          </a:xfrm>
          <a:prstGeom prst="rect">
            <a:avLst/>
          </a:prstGeom>
        </p:spPr>
        <p:txBody>
          <a:bodyPr/>
          <a:lstStyle>
            <a:defPPr>
              <a:defRPr lang="en-US"/>
            </a:defPPr>
            <a:lvl1pPr marL="0" algn="r" defTabSz="685800" rtl="0" eaLnBrk="1" latinLnBrk="0" hangingPunct="1">
              <a:defRPr sz="1350"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fld id="{A8293F48-28FC-5446-B693-64BAD680F382}" type="slidenum">
              <a:rPr lang="en-US" sz="1800">
                <a:solidFill>
                  <a:prstClr val="white"/>
                </a:solidFill>
                <a:latin typeface="Calibri" panose="020F0502020204030204"/>
              </a:rPr>
              <a:pPr defTabSz="914377"/>
              <a:t>65</a:t>
            </a:fld>
            <a:endParaRPr lang="en-US" sz="1800" dirty="0">
              <a:solidFill>
                <a:prstClr val="white"/>
              </a:solidFill>
              <a:latin typeface="Calibri" panose="020F0502020204030204"/>
            </a:endParaRPr>
          </a:p>
        </p:txBody>
      </p:sp>
      <p:pic>
        <p:nvPicPr>
          <p:cNvPr id="71" name="Graphic 70">
            <a:extLst>
              <a:ext uri="{FF2B5EF4-FFF2-40B4-BE49-F238E27FC236}">
                <a16:creationId xmlns:a16="http://schemas.microsoft.com/office/drawing/2014/main" id="{AA8BACBA-A18A-A850-EE4F-BD319B88327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4387" y="1803496"/>
            <a:ext cx="1529251" cy="1529251"/>
          </a:xfrm>
          <a:prstGeom prst="rect">
            <a:avLst/>
          </a:prstGeom>
        </p:spPr>
      </p:pic>
      <p:sp>
        <p:nvSpPr>
          <p:cNvPr id="72" name="Freeform 32">
            <a:extLst>
              <a:ext uri="{FF2B5EF4-FFF2-40B4-BE49-F238E27FC236}">
                <a16:creationId xmlns:a16="http://schemas.microsoft.com/office/drawing/2014/main" id="{9D846758-F54D-33F9-E738-E0BA2DD3D33E}"/>
              </a:ext>
              <a:ext uri="{C183D7F6-B498-43B3-948B-1728B52AA6E4}">
                <adec:decorative xmlns:adec="http://schemas.microsoft.com/office/drawing/2017/decorative" val="1"/>
              </a:ext>
            </a:extLst>
          </p:cNvPr>
          <p:cNvSpPr/>
          <p:nvPr/>
        </p:nvSpPr>
        <p:spPr>
          <a:xfrm>
            <a:off x="9508790" y="1934199"/>
            <a:ext cx="1439285" cy="1323648"/>
          </a:xfrm>
          <a:custGeom>
            <a:avLst/>
            <a:gdLst/>
            <a:ahLst/>
            <a:cxnLst/>
            <a:rect l="l" t="t" r="r" b="b"/>
            <a:pathLst>
              <a:path w="947635" h="949361">
                <a:moveTo>
                  <a:pt x="0" y="0"/>
                </a:moveTo>
                <a:lnTo>
                  <a:pt x="947636" y="0"/>
                </a:lnTo>
                <a:lnTo>
                  <a:pt x="947636" y="949362"/>
                </a:lnTo>
                <a:lnTo>
                  <a:pt x="0" y="94936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pPr defTabSz="1219170">
              <a:defRPr/>
            </a:pPr>
            <a:endParaRPr lang="en-US" sz="2400" kern="0" dirty="0">
              <a:solidFill>
                <a:prstClr val="black"/>
              </a:solidFill>
              <a:latin typeface="Calibri" panose="020F0502020204030204"/>
            </a:endParaRPr>
          </a:p>
        </p:txBody>
      </p:sp>
      <p:sp>
        <p:nvSpPr>
          <p:cNvPr id="73" name="Freeform 11">
            <a:extLst>
              <a:ext uri="{FF2B5EF4-FFF2-40B4-BE49-F238E27FC236}">
                <a16:creationId xmlns:a16="http://schemas.microsoft.com/office/drawing/2014/main" id="{1B597BC4-F113-4BBC-8700-3307E4637E4C}"/>
              </a:ext>
              <a:ext uri="{C183D7F6-B498-43B3-948B-1728B52AA6E4}">
                <adec:decorative xmlns:adec="http://schemas.microsoft.com/office/drawing/2017/decorative" val="1"/>
              </a:ext>
            </a:extLst>
          </p:cNvPr>
          <p:cNvSpPr/>
          <p:nvPr/>
        </p:nvSpPr>
        <p:spPr>
          <a:xfrm>
            <a:off x="1062879" y="1922938"/>
            <a:ext cx="1939076" cy="1290367"/>
          </a:xfrm>
          <a:custGeom>
            <a:avLst/>
            <a:gdLst/>
            <a:ahLst/>
            <a:cxnLst/>
            <a:rect l="l" t="t" r="r" b="b"/>
            <a:pathLst>
              <a:path w="841683" h="560102">
                <a:moveTo>
                  <a:pt x="0" y="0"/>
                </a:moveTo>
                <a:lnTo>
                  <a:pt x="841683" y="0"/>
                </a:lnTo>
                <a:lnTo>
                  <a:pt x="841683" y="560102"/>
                </a:lnTo>
                <a:lnTo>
                  <a:pt x="0" y="560102"/>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defTabSz="1219170">
              <a:defRPr/>
            </a:pPr>
            <a:endParaRPr lang="en-US" sz="1600" kern="0" dirty="0">
              <a:solidFill>
                <a:prstClr val="white"/>
              </a:solidFill>
              <a:latin typeface="Calibri" panose="020F0502020204030204"/>
            </a:endParaRPr>
          </a:p>
        </p:txBody>
      </p:sp>
      <p:sp>
        <p:nvSpPr>
          <p:cNvPr id="4" name="TextBox 3">
            <a:extLst>
              <a:ext uri="{FF2B5EF4-FFF2-40B4-BE49-F238E27FC236}">
                <a16:creationId xmlns:a16="http://schemas.microsoft.com/office/drawing/2014/main" id="{0CAA1675-B939-F58A-8611-F6E62CF34D6D}"/>
              </a:ext>
            </a:extLst>
          </p:cNvPr>
          <p:cNvSpPr txBox="1"/>
          <p:nvPr/>
        </p:nvSpPr>
        <p:spPr>
          <a:xfrm>
            <a:off x="1121863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65</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667960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E9B681-C8C5-9048-901B-B8BD924998EF}"/>
              </a:ext>
            </a:extLst>
          </p:cNvPr>
          <p:cNvSpPr>
            <a:spLocks noGrp="1"/>
          </p:cNvSpPr>
          <p:nvPr>
            <p:ph type="title"/>
          </p:nvPr>
        </p:nvSpPr>
        <p:spPr>
          <a:xfrm>
            <a:off x="296062" y="329698"/>
            <a:ext cx="11599877" cy="831503"/>
          </a:xfrm>
        </p:spPr>
        <p:txBody>
          <a:bodyPr/>
          <a:lstStyle/>
          <a:p>
            <a:pPr defTabSz="1219170">
              <a:lnSpc>
                <a:spcPct val="100000"/>
              </a:lnSpc>
              <a:spcBef>
                <a:spcPts val="0"/>
              </a:spcBef>
              <a:spcAft>
                <a:spcPts val="800"/>
              </a:spcAft>
              <a:defRPr/>
            </a:pPr>
            <a:r>
              <a:rPr lang="en-US" sz="4267" dirty="0"/>
              <a:t>Models are diverse. We have launched over 40 models.</a:t>
            </a:r>
          </a:p>
        </p:txBody>
      </p:sp>
      <p:sp>
        <p:nvSpPr>
          <p:cNvPr id="8" name="Rectangle: Rounded Corners 7">
            <a:extLst>
              <a:ext uri="{FF2B5EF4-FFF2-40B4-BE49-F238E27FC236}">
                <a16:creationId xmlns:a16="http://schemas.microsoft.com/office/drawing/2014/main" id="{B94926A6-9B6B-A8C5-DA36-F5F2DD3D9042}"/>
              </a:ext>
              <a:ext uri="{C183D7F6-B498-43B3-948B-1728B52AA6E4}">
                <adec:decorative xmlns:adec="http://schemas.microsoft.com/office/drawing/2017/decorative" val="0"/>
              </a:ext>
            </a:extLst>
          </p:cNvPr>
          <p:cNvSpPr/>
          <p:nvPr/>
        </p:nvSpPr>
        <p:spPr>
          <a:xfrm>
            <a:off x="401136" y="1613151"/>
            <a:ext cx="2579837" cy="2024552"/>
          </a:xfrm>
          <a:prstGeom prst="roundRect">
            <a:avLst/>
          </a:prstGeom>
          <a:solidFill>
            <a:srgbClr val="297FD5">
              <a:lumMod val="20000"/>
              <a:lumOff val="80000"/>
            </a:srgbClr>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srgbClr val="262626"/>
                </a:solidFill>
                <a:latin typeface="Arial" panose="020B0604020202020204" pitchFamily="34" charset="0"/>
                <a:cs typeface="Arial" panose="020B0604020202020204" pitchFamily="34" charset="0"/>
              </a:rPr>
              <a:t>Accountable Care Models</a:t>
            </a:r>
          </a:p>
        </p:txBody>
      </p:sp>
      <p:sp>
        <p:nvSpPr>
          <p:cNvPr id="19" name="Rectangle: Rounded Corners 18">
            <a:extLst>
              <a:ext uri="{FF2B5EF4-FFF2-40B4-BE49-F238E27FC236}">
                <a16:creationId xmlns:a16="http://schemas.microsoft.com/office/drawing/2014/main" id="{40E95D1B-79C4-4311-8F95-287E50AB2AF9}"/>
              </a:ext>
              <a:ext uri="{C183D7F6-B498-43B3-948B-1728B52AA6E4}">
                <adec:decorative xmlns:adec="http://schemas.microsoft.com/office/drawing/2017/decorative" val="0"/>
              </a:ext>
            </a:extLst>
          </p:cNvPr>
          <p:cNvSpPr/>
          <p:nvPr/>
        </p:nvSpPr>
        <p:spPr>
          <a:xfrm>
            <a:off x="3437612" y="1613151"/>
            <a:ext cx="2579837" cy="2024552"/>
          </a:xfrm>
          <a:prstGeom prst="roundRect">
            <a:avLst/>
          </a:prstGeom>
          <a:solidFill>
            <a:srgbClr val="297FD5">
              <a:lumMod val="20000"/>
              <a:lumOff val="80000"/>
            </a:srgbClr>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srgbClr val="262626"/>
                </a:solidFill>
                <a:latin typeface="Arial" panose="020B0604020202020204" pitchFamily="34" charset="0"/>
                <a:cs typeface="Arial" panose="020B0604020202020204" pitchFamily="34" charset="0"/>
              </a:rPr>
              <a:t>Disease-Specific &amp; Episode-Based Payment Models</a:t>
            </a:r>
          </a:p>
        </p:txBody>
      </p:sp>
      <p:sp>
        <p:nvSpPr>
          <p:cNvPr id="21" name="Rectangle: Rounded Corners 20">
            <a:extLst>
              <a:ext uri="{FF2B5EF4-FFF2-40B4-BE49-F238E27FC236}">
                <a16:creationId xmlns:a16="http://schemas.microsoft.com/office/drawing/2014/main" id="{6E1C68EF-0CCE-6FF8-FCE7-C6C37D6FACA5}"/>
              </a:ext>
              <a:ext uri="{C183D7F6-B498-43B3-948B-1728B52AA6E4}">
                <adec:decorative xmlns:adec="http://schemas.microsoft.com/office/drawing/2017/decorative" val="0"/>
              </a:ext>
            </a:extLst>
          </p:cNvPr>
          <p:cNvSpPr/>
          <p:nvPr/>
        </p:nvSpPr>
        <p:spPr>
          <a:xfrm>
            <a:off x="6474088" y="1613151"/>
            <a:ext cx="2579837" cy="2024552"/>
          </a:xfrm>
          <a:prstGeom prst="roundRect">
            <a:avLst/>
          </a:prstGeom>
          <a:solidFill>
            <a:srgbClr val="297FD5">
              <a:lumMod val="20000"/>
              <a:lumOff val="80000"/>
            </a:srgbClr>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srgbClr val="262626"/>
                </a:solidFill>
                <a:latin typeface="Arial" panose="020B0604020202020204" pitchFamily="34" charset="0"/>
                <a:cs typeface="Arial" panose="020B0604020202020204" pitchFamily="34" charset="0"/>
              </a:rPr>
              <a:t>State &amp; Community-Based Models</a:t>
            </a:r>
          </a:p>
        </p:txBody>
      </p:sp>
      <p:sp>
        <p:nvSpPr>
          <p:cNvPr id="22" name="Rectangle: Rounded Corners 21">
            <a:extLst>
              <a:ext uri="{FF2B5EF4-FFF2-40B4-BE49-F238E27FC236}">
                <a16:creationId xmlns:a16="http://schemas.microsoft.com/office/drawing/2014/main" id="{DF4BFB58-CA5C-4876-8F18-946D21546362}"/>
              </a:ext>
              <a:ext uri="{C183D7F6-B498-43B3-948B-1728B52AA6E4}">
                <adec:decorative xmlns:adec="http://schemas.microsoft.com/office/drawing/2017/decorative" val="0"/>
              </a:ext>
            </a:extLst>
          </p:cNvPr>
          <p:cNvSpPr/>
          <p:nvPr/>
        </p:nvSpPr>
        <p:spPr>
          <a:xfrm>
            <a:off x="9510563" y="1613151"/>
            <a:ext cx="2579837" cy="2024552"/>
          </a:xfrm>
          <a:prstGeom prst="roundRect">
            <a:avLst/>
          </a:prstGeom>
          <a:solidFill>
            <a:srgbClr val="297FD5">
              <a:lumMod val="20000"/>
              <a:lumOff val="80000"/>
            </a:srgbClr>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prstClr val="black"/>
                </a:solidFill>
                <a:latin typeface="Arial" panose="020B0604020202020204" pitchFamily="34" charset="0"/>
                <a:cs typeface="Arial" panose="020B0604020202020204" pitchFamily="34" charset="0"/>
              </a:rPr>
              <a:t>Medicare Advantage and Prescription </a:t>
            </a:r>
            <a:r>
              <a:rPr lang="en-US" sz="2133" b="1" kern="0" dirty="0">
                <a:solidFill>
                  <a:srgbClr val="262626"/>
                </a:solidFill>
                <a:latin typeface="Arial" panose="020B0604020202020204" pitchFamily="34" charset="0"/>
                <a:cs typeface="Arial" panose="020B0604020202020204" pitchFamily="34" charset="0"/>
              </a:rPr>
              <a:t>Drug Models</a:t>
            </a:r>
          </a:p>
        </p:txBody>
      </p:sp>
      <p:sp>
        <p:nvSpPr>
          <p:cNvPr id="4" name="TextBox 3">
            <a:extLst>
              <a:ext uri="{FF2B5EF4-FFF2-40B4-BE49-F238E27FC236}">
                <a16:creationId xmlns:a16="http://schemas.microsoft.com/office/drawing/2014/main" id="{BBF3C049-9D06-24E3-F55D-76E5E4DD3E70}"/>
              </a:ext>
            </a:extLst>
          </p:cNvPr>
          <p:cNvSpPr txBox="1"/>
          <p:nvPr/>
        </p:nvSpPr>
        <p:spPr>
          <a:xfrm>
            <a:off x="1121863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66</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30035018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339A4611-9C95-3A19-6123-16ACDB5CBB22}"/>
              </a:ext>
            </a:extLst>
          </p:cNvPr>
          <p:cNvSpPr>
            <a:spLocks noGrp="1"/>
          </p:cNvSpPr>
          <p:nvPr>
            <p:ph type="title"/>
          </p:nvPr>
        </p:nvSpPr>
        <p:spPr>
          <a:xfrm>
            <a:off x="381949" y="19260"/>
            <a:ext cx="9235332" cy="888661"/>
          </a:xfrm>
        </p:spPr>
        <p:txBody>
          <a:bodyPr/>
          <a:lstStyle/>
          <a:p>
            <a:pPr algn="ctr" defTabSz="1219170">
              <a:lnSpc>
                <a:spcPct val="100000"/>
              </a:lnSpc>
              <a:spcBef>
                <a:spcPts val="0"/>
              </a:spcBef>
              <a:spcAft>
                <a:spcPts val="800"/>
              </a:spcAft>
              <a:defRPr/>
            </a:pPr>
            <a:r>
              <a:rPr lang="en-US" sz="4267" b="1" dirty="0"/>
              <a:t>Each model test follows a lifecycle</a:t>
            </a:r>
          </a:p>
        </p:txBody>
      </p:sp>
      <p:sp>
        <p:nvSpPr>
          <p:cNvPr id="10" name="Freeform: Shape 9">
            <a:extLst>
              <a:ext uri="{FF2B5EF4-FFF2-40B4-BE49-F238E27FC236}">
                <a16:creationId xmlns:a16="http://schemas.microsoft.com/office/drawing/2014/main" id="{F329DB08-599F-DE0D-A696-22D5B99DEAA1}"/>
              </a:ext>
            </a:extLst>
          </p:cNvPr>
          <p:cNvSpPr/>
          <p:nvPr/>
        </p:nvSpPr>
        <p:spPr>
          <a:xfrm>
            <a:off x="244117" y="2265743"/>
            <a:ext cx="2544296" cy="1056039"/>
          </a:xfrm>
          <a:custGeom>
            <a:avLst/>
            <a:gdLst>
              <a:gd name="connsiteX0" fmla="*/ 0 w 1908223"/>
              <a:gd name="connsiteY0" fmla="*/ 0 h 763289"/>
              <a:gd name="connsiteX1" fmla="*/ 1526579 w 1908223"/>
              <a:gd name="connsiteY1" fmla="*/ 0 h 763289"/>
              <a:gd name="connsiteX2" fmla="*/ 1908223 w 1908223"/>
              <a:gd name="connsiteY2" fmla="*/ 381645 h 763289"/>
              <a:gd name="connsiteX3" fmla="*/ 1526579 w 1908223"/>
              <a:gd name="connsiteY3" fmla="*/ 763289 h 763289"/>
              <a:gd name="connsiteX4" fmla="*/ 0 w 1908223"/>
              <a:gd name="connsiteY4" fmla="*/ 763289 h 763289"/>
              <a:gd name="connsiteX5" fmla="*/ 381645 w 1908223"/>
              <a:gd name="connsiteY5" fmla="*/ 381645 h 763289"/>
              <a:gd name="connsiteX6" fmla="*/ 0 w 1908223"/>
              <a:gd name="connsiteY6" fmla="*/ 0 h 76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8223" h="763289">
                <a:moveTo>
                  <a:pt x="0" y="0"/>
                </a:moveTo>
                <a:lnTo>
                  <a:pt x="1526579" y="0"/>
                </a:lnTo>
                <a:lnTo>
                  <a:pt x="1908223" y="381645"/>
                </a:lnTo>
                <a:lnTo>
                  <a:pt x="1526579" y="763289"/>
                </a:lnTo>
                <a:lnTo>
                  <a:pt x="0" y="763289"/>
                </a:lnTo>
                <a:lnTo>
                  <a:pt x="381645" y="381645"/>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4872" tIns="32004" rIns="540863" bIns="32004" numCol="1" spcCol="1270" anchor="ctr" anchorCtr="0">
            <a:noAutofit/>
          </a:bodyPr>
          <a:lstStyle/>
          <a:p>
            <a:pPr algn="ctr" defTabSz="1066773">
              <a:lnSpc>
                <a:spcPct val="90000"/>
              </a:lnSpc>
              <a:spcBef>
                <a:spcPct val="0"/>
              </a:spcBef>
              <a:spcAft>
                <a:spcPct val="35000"/>
              </a:spcAft>
            </a:pPr>
            <a:r>
              <a:rPr lang="en-US" sz="2400" dirty="0">
                <a:solidFill>
                  <a:prstClr val="white"/>
                </a:solidFill>
                <a:latin typeface="Arial" panose="020B0604020202020204" pitchFamily="34" charset="0"/>
                <a:cs typeface="Arial" panose="020B0604020202020204" pitchFamily="34" charset="0"/>
              </a:rPr>
              <a:t>Idea &amp; Concept</a:t>
            </a:r>
          </a:p>
        </p:txBody>
      </p:sp>
      <p:sp>
        <p:nvSpPr>
          <p:cNvPr id="11" name="Freeform: Shape 10">
            <a:extLst>
              <a:ext uri="{FF2B5EF4-FFF2-40B4-BE49-F238E27FC236}">
                <a16:creationId xmlns:a16="http://schemas.microsoft.com/office/drawing/2014/main" id="{B32B5066-3592-5982-FDA9-3C7FC0ECCABB}"/>
              </a:ext>
            </a:extLst>
          </p:cNvPr>
          <p:cNvSpPr/>
          <p:nvPr/>
        </p:nvSpPr>
        <p:spPr>
          <a:xfrm>
            <a:off x="2533984" y="2304063"/>
            <a:ext cx="2544297" cy="1017719"/>
          </a:xfrm>
          <a:custGeom>
            <a:avLst/>
            <a:gdLst>
              <a:gd name="connsiteX0" fmla="*/ 0 w 1908223"/>
              <a:gd name="connsiteY0" fmla="*/ 0 h 763289"/>
              <a:gd name="connsiteX1" fmla="*/ 1526579 w 1908223"/>
              <a:gd name="connsiteY1" fmla="*/ 0 h 763289"/>
              <a:gd name="connsiteX2" fmla="*/ 1908223 w 1908223"/>
              <a:gd name="connsiteY2" fmla="*/ 381645 h 763289"/>
              <a:gd name="connsiteX3" fmla="*/ 1526579 w 1908223"/>
              <a:gd name="connsiteY3" fmla="*/ 763289 h 763289"/>
              <a:gd name="connsiteX4" fmla="*/ 0 w 1908223"/>
              <a:gd name="connsiteY4" fmla="*/ 763289 h 763289"/>
              <a:gd name="connsiteX5" fmla="*/ 381645 w 1908223"/>
              <a:gd name="connsiteY5" fmla="*/ 381645 h 763289"/>
              <a:gd name="connsiteX6" fmla="*/ 0 w 1908223"/>
              <a:gd name="connsiteY6" fmla="*/ 0 h 76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8223" h="763289">
                <a:moveTo>
                  <a:pt x="0" y="0"/>
                </a:moveTo>
                <a:lnTo>
                  <a:pt x="1526579" y="0"/>
                </a:lnTo>
                <a:lnTo>
                  <a:pt x="1908223" y="381645"/>
                </a:lnTo>
                <a:lnTo>
                  <a:pt x="1526579" y="763289"/>
                </a:lnTo>
                <a:lnTo>
                  <a:pt x="0" y="763289"/>
                </a:lnTo>
                <a:lnTo>
                  <a:pt x="381645" y="381645"/>
                </a:lnTo>
                <a:lnTo>
                  <a:pt x="0" y="0"/>
                </a:lnTo>
                <a:close/>
              </a:path>
            </a:pathLst>
          </a:custGeom>
          <a:solidFill>
            <a:srgbClr val="27298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4872" tIns="32004" rIns="540863" bIns="32004" numCol="1" spcCol="1270" anchor="ctr" anchorCtr="0">
            <a:noAutofit/>
          </a:bodyPr>
          <a:lstStyle/>
          <a:p>
            <a:pPr algn="ctr" defTabSz="1066773">
              <a:lnSpc>
                <a:spcPct val="90000"/>
              </a:lnSpc>
              <a:spcBef>
                <a:spcPct val="0"/>
              </a:spcBef>
              <a:spcAft>
                <a:spcPct val="35000"/>
              </a:spcAft>
            </a:pPr>
            <a:r>
              <a:rPr lang="en-US" sz="2400" dirty="0">
                <a:solidFill>
                  <a:prstClr val="white"/>
                </a:solidFill>
                <a:latin typeface="Arial" panose="020B0604020202020204" pitchFamily="34" charset="0"/>
                <a:cs typeface="Arial" panose="020B0604020202020204" pitchFamily="34" charset="0"/>
              </a:rPr>
              <a:t>Planning &amp; Design</a:t>
            </a:r>
          </a:p>
        </p:txBody>
      </p:sp>
      <p:sp>
        <p:nvSpPr>
          <p:cNvPr id="2" name="Speech Bubble: Rectangle with Corners Rounded 1">
            <a:extLst>
              <a:ext uri="{FF2B5EF4-FFF2-40B4-BE49-F238E27FC236}">
                <a16:creationId xmlns:a16="http://schemas.microsoft.com/office/drawing/2014/main" id="{009A4C23-C475-864A-D479-4D8B98B56729}"/>
              </a:ext>
            </a:extLst>
          </p:cNvPr>
          <p:cNvSpPr/>
          <p:nvPr/>
        </p:nvSpPr>
        <p:spPr>
          <a:xfrm>
            <a:off x="3947640" y="1500861"/>
            <a:ext cx="1168400" cy="632172"/>
          </a:xfrm>
          <a:prstGeom prst="wedgeRoundRectCallout">
            <a:avLst>
              <a:gd name="adj1" fmla="val 13225"/>
              <a:gd name="adj2" fmla="val 8125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defTabSz="914377"/>
            <a:r>
              <a:rPr lang="en-US" sz="2133" dirty="0">
                <a:solidFill>
                  <a:prstClr val="black"/>
                </a:solidFill>
                <a:latin typeface="Calibri" panose="020F0502020204030204"/>
              </a:rPr>
              <a:t>Cleared</a:t>
            </a:r>
          </a:p>
        </p:txBody>
      </p:sp>
      <p:sp>
        <p:nvSpPr>
          <p:cNvPr id="12" name="Freeform: Shape 11">
            <a:extLst>
              <a:ext uri="{FF2B5EF4-FFF2-40B4-BE49-F238E27FC236}">
                <a16:creationId xmlns:a16="http://schemas.microsoft.com/office/drawing/2014/main" id="{BBFF240F-A7D9-3D1D-76CB-22B26D512A1F}"/>
              </a:ext>
            </a:extLst>
          </p:cNvPr>
          <p:cNvSpPr/>
          <p:nvPr/>
        </p:nvSpPr>
        <p:spPr>
          <a:xfrm>
            <a:off x="4823852" y="2304063"/>
            <a:ext cx="2544297" cy="1017719"/>
          </a:xfrm>
          <a:custGeom>
            <a:avLst/>
            <a:gdLst>
              <a:gd name="connsiteX0" fmla="*/ 0 w 1908223"/>
              <a:gd name="connsiteY0" fmla="*/ 0 h 763289"/>
              <a:gd name="connsiteX1" fmla="*/ 1526579 w 1908223"/>
              <a:gd name="connsiteY1" fmla="*/ 0 h 763289"/>
              <a:gd name="connsiteX2" fmla="*/ 1908223 w 1908223"/>
              <a:gd name="connsiteY2" fmla="*/ 381645 h 763289"/>
              <a:gd name="connsiteX3" fmla="*/ 1526579 w 1908223"/>
              <a:gd name="connsiteY3" fmla="*/ 763289 h 763289"/>
              <a:gd name="connsiteX4" fmla="*/ 0 w 1908223"/>
              <a:gd name="connsiteY4" fmla="*/ 763289 h 763289"/>
              <a:gd name="connsiteX5" fmla="*/ 381645 w 1908223"/>
              <a:gd name="connsiteY5" fmla="*/ 381645 h 763289"/>
              <a:gd name="connsiteX6" fmla="*/ 0 w 1908223"/>
              <a:gd name="connsiteY6" fmla="*/ 0 h 76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8223" h="763289">
                <a:moveTo>
                  <a:pt x="0" y="0"/>
                </a:moveTo>
                <a:lnTo>
                  <a:pt x="1526579" y="0"/>
                </a:lnTo>
                <a:lnTo>
                  <a:pt x="1908223" y="381645"/>
                </a:lnTo>
                <a:lnTo>
                  <a:pt x="1526579" y="763289"/>
                </a:lnTo>
                <a:lnTo>
                  <a:pt x="0" y="763289"/>
                </a:lnTo>
                <a:lnTo>
                  <a:pt x="381645" y="381645"/>
                </a:lnTo>
                <a:lnTo>
                  <a:pt x="0" y="0"/>
                </a:lnTo>
                <a:close/>
              </a:path>
            </a:pathLst>
          </a:cu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4872" tIns="32004" rIns="540863" bIns="32004" numCol="1" spcCol="1270" anchor="ctr" anchorCtr="0">
            <a:noAutofit/>
          </a:bodyPr>
          <a:lstStyle/>
          <a:p>
            <a:pPr algn="ctr" defTabSz="1066773">
              <a:lnSpc>
                <a:spcPct val="90000"/>
              </a:lnSpc>
              <a:spcBef>
                <a:spcPct val="0"/>
              </a:spcBef>
              <a:spcAft>
                <a:spcPct val="35000"/>
              </a:spcAft>
            </a:pPr>
            <a:r>
              <a:rPr lang="en-US" sz="2400" dirty="0">
                <a:solidFill>
                  <a:prstClr val="white"/>
                </a:solidFill>
                <a:latin typeface="Arial" panose="020B0604020202020204" pitchFamily="34" charset="0"/>
                <a:cs typeface="Arial" panose="020B0604020202020204" pitchFamily="34" charset="0"/>
              </a:rPr>
              <a:t>Solicit &amp; Build</a:t>
            </a:r>
          </a:p>
        </p:txBody>
      </p:sp>
      <p:sp>
        <p:nvSpPr>
          <p:cNvPr id="7" name="Speech Bubble: Rectangle with Corners Rounded 6">
            <a:extLst>
              <a:ext uri="{FF2B5EF4-FFF2-40B4-BE49-F238E27FC236}">
                <a16:creationId xmlns:a16="http://schemas.microsoft.com/office/drawing/2014/main" id="{F32CD4B9-8BBD-D0EA-4561-84066DFEAA5C}"/>
              </a:ext>
            </a:extLst>
          </p:cNvPr>
          <p:cNvSpPr/>
          <p:nvPr/>
        </p:nvSpPr>
        <p:spPr>
          <a:xfrm>
            <a:off x="6282267" y="1500861"/>
            <a:ext cx="1168400" cy="632172"/>
          </a:xfrm>
          <a:prstGeom prst="wedgeRoundRectCallout">
            <a:avLst>
              <a:gd name="adj1" fmla="val 13225"/>
              <a:gd name="adj2" fmla="val 8125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defTabSz="914377"/>
            <a:r>
              <a:rPr lang="en-US" sz="2133" dirty="0">
                <a:solidFill>
                  <a:prstClr val="black"/>
                </a:solidFill>
                <a:latin typeface="Calibri" panose="020F0502020204030204"/>
              </a:rPr>
              <a:t>Launch</a:t>
            </a:r>
          </a:p>
        </p:txBody>
      </p:sp>
      <p:sp>
        <p:nvSpPr>
          <p:cNvPr id="13" name="Freeform: Shape 12">
            <a:extLst>
              <a:ext uri="{FF2B5EF4-FFF2-40B4-BE49-F238E27FC236}">
                <a16:creationId xmlns:a16="http://schemas.microsoft.com/office/drawing/2014/main" id="{C3D7101A-636E-0626-26DB-9764A02F0C8A}"/>
              </a:ext>
            </a:extLst>
          </p:cNvPr>
          <p:cNvSpPr/>
          <p:nvPr/>
        </p:nvSpPr>
        <p:spPr>
          <a:xfrm>
            <a:off x="7113720" y="2304063"/>
            <a:ext cx="2544297" cy="1017719"/>
          </a:xfrm>
          <a:custGeom>
            <a:avLst/>
            <a:gdLst>
              <a:gd name="connsiteX0" fmla="*/ 0 w 1908223"/>
              <a:gd name="connsiteY0" fmla="*/ 0 h 763289"/>
              <a:gd name="connsiteX1" fmla="*/ 1526579 w 1908223"/>
              <a:gd name="connsiteY1" fmla="*/ 0 h 763289"/>
              <a:gd name="connsiteX2" fmla="*/ 1908223 w 1908223"/>
              <a:gd name="connsiteY2" fmla="*/ 381645 h 763289"/>
              <a:gd name="connsiteX3" fmla="*/ 1526579 w 1908223"/>
              <a:gd name="connsiteY3" fmla="*/ 763289 h 763289"/>
              <a:gd name="connsiteX4" fmla="*/ 0 w 1908223"/>
              <a:gd name="connsiteY4" fmla="*/ 763289 h 763289"/>
              <a:gd name="connsiteX5" fmla="*/ 381645 w 1908223"/>
              <a:gd name="connsiteY5" fmla="*/ 381645 h 763289"/>
              <a:gd name="connsiteX6" fmla="*/ 0 w 1908223"/>
              <a:gd name="connsiteY6" fmla="*/ 0 h 76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8223" h="763289">
                <a:moveTo>
                  <a:pt x="0" y="0"/>
                </a:moveTo>
                <a:lnTo>
                  <a:pt x="1526579" y="0"/>
                </a:lnTo>
                <a:lnTo>
                  <a:pt x="1908223" y="381645"/>
                </a:lnTo>
                <a:lnTo>
                  <a:pt x="1526579" y="763289"/>
                </a:lnTo>
                <a:lnTo>
                  <a:pt x="0" y="763289"/>
                </a:lnTo>
                <a:lnTo>
                  <a:pt x="381645" y="381645"/>
                </a:lnTo>
                <a:lnTo>
                  <a:pt x="0" y="0"/>
                </a:lnTo>
                <a:close/>
              </a:path>
            </a:pathLst>
          </a:custGeom>
          <a:solidFill>
            <a:srgbClr val="00823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4872" tIns="32004" rIns="540863" bIns="32004" numCol="1" spcCol="1270" anchor="ctr" anchorCtr="0">
            <a:noAutofit/>
          </a:bodyPr>
          <a:lstStyle/>
          <a:p>
            <a:pPr algn="ctr" defTabSz="1066773">
              <a:lnSpc>
                <a:spcPct val="90000"/>
              </a:lnSpc>
              <a:spcBef>
                <a:spcPct val="0"/>
              </a:spcBef>
              <a:spcAft>
                <a:spcPct val="35000"/>
              </a:spcAft>
            </a:pPr>
            <a:r>
              <a:rPr lang="en-US" sz="2400" dirty="0">
                <a:solidFill>
                  <a:prstClr val="white"/>
                </a:solidFill>
                <a:latin typeface="Arial" panose="020B0604020202020204" pitchFamily="34" charset="0"/>
                <a:cs typeface="Arial" panose="020B0604020202020204" pitchFamily="34" charset="0"/>
              </a:rPr>
              <a:t>Run, Evaluate, &amp; Expand</a:t>
            </a:r>
          </a:p>
        </p:txBody>
      </p:sp>
      <p:sp>
        <p:nvSpPr>
          <p:cNvPr id="14" name="Freeform: Shape 13">
            <a:extLst>
              <a:ext uri="{FF2B5EF4-FFF2-40B4-BE49-F238E27FC236}">
                <a16:creationId xmlns:a16="http://schemas.microsoft.com/office/drawing/2014/main" id="{2FCF3725-6301-ADFB-F310-A7DC8A439AAA}"/>
              </a:ext>
            </a:extLst>
          </p:cNvPr>
          <p:cNvSpPr/>
          <p:nvPr/>
        </p:nvSpPr>
        <p:spPr>
          <a:xfrm>
            <a:off x="9403586" y="2304063"/>
            <a:ext cx="2544297" cy="1017719"/>
          </a:xfrm>
          <a:custGeom>
            <a:avLst/>
            <a:gdLst>
              <a:gd name="connsiteX0" fmla="*/ 0 w 1908223"/>
              <a:gd name="connsiteY0" fmla="*/ 0 h 763289"/>
              <a:gd name="connsiteX1" fmla="*/ 1526579 w 1908223"/>
              <a:gd name="connsiteY1" fmla="*/ 0 h 763289"/>
              <a:gd name="connsiteX2" fmla="*/ 1908223 w 1908223"/>
              <a:gd name="connsiteY2" fmla="*/ 381645 h 763289"/>
              <a:gd name="connsiteX3" fmla="*/ 1526579 w 1908223"/>
              <a:gd name="connsiteY3" fmla="*/ 763289 h 763289"/>
              <a:gd name="connsiteX4" fmla="*/ 0 w 1908223"/>
              <a:gd name="connsiteY4" fmla="*/ 763289 h 763289"/>
              <a:gd name="connsiteX5" fmla="*/ 381645 w 1908223"/>
              <a:gd name="connsiteY5" fmla="*/ 381645 h 763289"/>
              <a:gd name="connsiteX6" fmla="*/ 0 w 1908223"/>
              <a:gd name="connsiteY6" fmla="*/ 0 h 76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8223" h="763289">
                <a:moveTo>
                  <a:pt x="0" y="0"/>
                </a:moveTo>
                <a:lnTo>
                  <a:pt x="1526579" y="0"/>
                </a:lnTo>
                <a:lnTo>
                  <a:pt x="1908223" y="381645"/>
                </a:lnTo>
                <a:lnTo>
                  <a:pt x="1526579" y="763289"/>
                </a:lnTo>
                <a:lnTo>
                  <a:pt x="0" y="763289"/>
                </a:lnTo>
                <a:lnTo>
                  <a:pt x="381645" y="381645"/>
                </a:lnTo>
                <a:lnTo>
                  <a:pt x="0" y="0"/>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4872" tIns="32004" rIns="540863" bIns="32004" numCol="1" spcCol="1270" anchor="ctr" anchorCtr="0">
            <a:noAutofit/>
          </a:bodyPr>
          <a:lstStyle/>
          <a:p>
            <a:pPr algn="ctr" defTabSz="1066773">
              <a:lnSpc>
                <a:spcPct val="90000"/>
              </a:lnSpc>
              <a:spcBef>
                <a:spcPct val="0"/>
              </a:spcBef>
              <a:spcAft>
                <a:spcPct val="35000"/>
              </a:spcAft>
            </a:pPr>
            <a:r>
              <a:rPr lang="en-US" sz="2400" dirty="0">
                <a:solidFill>
                  <a:prstClr val="white"/>
                </a:solidFill>
                <a:latin typeface="Arial" panose="020B0604020202020204" pitchFamily="34" charset="0"/>
                <a:cs typeface="Arial" panose="020B0604020202020204" pitchFamily="34" charset="0"/>
              </a:rPr>
              <a:t>Closing</a:t>
            </a:r>
          </a:p>
        </p:txBody>
      </p:sp>
      <p:sp>
        <p:nvSpPr>
          <p:cNvPr id="3" name="TextBox 2">
            <a:extLst>
              <a:ext uri="{FF2B5EF4-FFF2-40B4-BE49-F238E27FC236}">
                <a16:creationId xmlns:a16="http://schemas.microsoft.com/office/drawing/2014/main" id="{F3C86FDC-E572-3E67-00C6-7211071D8A66}"/>
              </a:ext>
              <a:ext uri="{C183D7F6-B498-43B3-948B-1728B52AA6E4}">
                <adec:decorative xmlns:adec="http://schemas.microsoft.com/office/drawing/2017/decorative" val="1"/>
              </a:ext>
            </a:extLst>
          </p:cNvPr>
          <p:cNvSpPr txBox="1"/>
          <p:nvPr/>
        </p:nvSpPr>
        <p:spPr>
          <a:xfrm>
            <a:off x="11032651" y="4614025"/>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67</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41449757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3DED891A-A6A8-F105-D2D5-222374EA0AD3}"/>
              </a:ext>
            </a:extLst>
          </p:cNvPr>
          <p:cNvSpPr txBox="1">
            <a:spLocks noGrp="1"/>
          </p:cNvSpPr>
          <p:nvPr>
            <p:ph type="title" idx="4294967295"/>
          </p:nvPr>
        </p:nvSpPr>
        <p:spPr>
          <a:xfrm>
            <a:off x="296061" y="144070"/>
            <a:ext cx="11968264" cy="831503"/>
          </a:xfrm>
          <a:prstGeom prst="rect">
            <a:avLst/>
          </a:prstGeom>
          <a:noFill/>
          <a:ln>
            <a:noFill/>
            <a:prstDash/>
          </a:ln>
          <a:effectLst>
            <a:outerShdw blurRad="596900" dist="241300" dir="4140000" sx="94000" sy="94000" algn="ctr" rotWithShape="0">
              <a:srgbClr val="000000">
                <a:alpha val="43137"/>
              </a:srgbClr>
            </a:outerShdw>
            <a:reflection stA="45000" endPos="0" dist="50800" dir="5400000" sy="-100000" algn="bl" rotWithShape="0"/>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6600" b="0" i="0" kern="1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defTabSz="1219170">
              <a:lnSpc>
                <a:spcPct val="100000"/>
              </a:lnSpc>
              <a:spcBef>
                <a:spcPts val="0"/>
              </a:spcBef>
              <a:defRPr/>
            </a:pPr>
            <a:r>
              <a:rPr lang="en-US" sz="3733" b="1" dirty="0"/>
              <a:t>The CMS Innovation Center’s Organizational Structure </a:t>
            </a:r>
          </a:p>
        </p:txBody>
      </p:sp>
      <p:sp>
        <p:nvSpPr>
          <p:cNvPr id="25" name="TextBox 24">
            <a:extLst>
              <a:ext uri="{FF2B5EF4-FFF2-40B4-BE49-F238E27FC236}">
                <a16:creationId xmlns:a16="http://schemas.microsoft.com/office/drawing/2014/main" id="{CE2D0738-C54E-6BC2-63FB-968D7A751E6D}"/>
              </a:ext>
            </a:extLst>
          </p:cNvPr>
          <p:cNvSpPr txBox="1"/>
          <p:nvPr/>
        </p:nvSpPr>
        <p:spPr>
          <a:xfrm>
            <a:off x="3091725" y="888435"/>
            <a:ext cx="6720927" cy="425437"/>
          </a:xfrm>
          <a:prstGeom prst="rect">
            <a:avLst/>
          </a:prstGeom>
          <a:noFill/>
        </p:spPr>
        <p:txBody>
          <a:bodyPr wrap="square" rtlCol="0">
            <a:spAutoFit/>
          </a:bodyPr>
          <a:lstStyle/>
          <a:p>
            <a:pPr defTabSz="914377">
              <a:lnSpc>
                <a:spcPct val="110000"/>
              </a:lnSpc>
              <a:spcAft>
                <a:spcPts val="267"/>
              </a:spcAft>
            </a:pPr>
            <a:r>
              <a:rPr lang="en-US" sz="2133" b="1" dirty="0">
                <a:solidFill>
                  <a:prstClr val="white"/>
                </a:solidFill>
                <a:latin typeface="Arial" panose="020B0604020202020204" pitchFamily="34" charset="0"/>
                <a:cs typeface="Arial" panose="020B0604020202020204" pitchFamily="34" charset="0"/>
              </a:rPr>
              <a:t>Three Groups design and operate models</a:t>
            </a:r>
          </a:p>
        </p:txBody>
      </p:sp>
      <p:sp>
        <p:nvSpPr>
          <p:cNvPr id="23" name="Flowchart: Process 22">
            <a:extLst>
              <a:ext uri="{FF2B5EF4-FFF2-40B4-BE49-F238E27FC236}">
                <a16:creationId xmlns:a16="http://schemas.microsoft.com/office/drawing/2014/main" id="{2134D7C2-EB33-BE59-5EDB-4B334DEAA21D}"/>
              </a:ext>
            </a:extLst>
          </p:cNvPr>
          <p:cNvSpPr/>
          <p:nvPr/>
        </p:nvSpPr>
        <p:spPr>
          <a:xfrm>
            <a:off x="1981978" y="1326695"/>
            <a:ext cx="2480997" cy="1463040"/>
          </a:xfrm>
          <a:prstGeom prst="flowChartProcess">
            <a:avLst/>
          </a:prstGeom>
          <a:solidFill>
            <a:srgbClr val="297FD5">
              <a:lumMod val="20000"/>
              <a:lumOff val="80000"/>
            </a:srgbClr>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r>
              <a:rPr lang="en-US" sz="2133" b="1" kern="0" dirty="0">
                <a:solidFill>
                  <a:prstClr val="black"/>
                </a:solidFill>
                <a:latin typeface="Arial" panose="020B0604020202020204" pitchFamily="34" charset="0"/>
                <a:cs typeface="Arial" panose="020B0604020202020204" pitchFamily="34" charset="0"/>
              </a:rPr>
              <a:t>Seamless Care Models Group (SCMG)</a:t>
            </a:r>
          </a:p>
        </p:txBody>
      </p:sp>
      <p:sp>
        <p:nvSpPr>
          <p:cNvPr id="8" name="Flowchart: Process 7">
            <a:extLst>
              <a:ext uri="{FF2B5EF4-FFF2-40B4-BE49-F238E27FC236}">
                <a16:creationId xmlns:a16="http://schemas.microsoft.com/office/drawing/2014/main" id="{7C8D5727-8370-59A2-C6D6-1CE616D330B0}"/>
              </a:ext>
            </a:extLst>
          </p:cNvPr>
          <p:cNvSpPr/>
          <p:nvPr/>
        </p:nvSpPr>
        <p:spPr>
          <a:xfrm>
            <a:off x="5010015" y="1335341"/>
            <a:ext cx="2480997" cy="1463040"/>
          </a:xfrm>
          <a:prstGeom prst="flowChartProcess">
            <a:avLst/>
          </a:prstGeom>
          <a:solidFill>
            <a:srgbClr val="297FD5">
              <a:lumMod val="20000"/>
              <a:lumOff val="80000"/>
            </a:srgbClr>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r>
              <a:rPr lang="en-US" sz="2133" b="1" kern="0" dirty="0">
                <a:solidFill>
                  <a:prstClr val="black"/>
                </a:solidFill>
                <a:latin typeface="Arial" panose="020B0604020202020204" pitchFamily="34" charset="0"/>
                <a:cs typeface="Arial" panose="020B0604020202020204" pitchFamily="34" charset="0"/>
              </a:rPr>
              <a:t>Patient Care Models Group (PCMG)</a:t>
            </a:r>
          </a:p>
        </p:txBody>
      </p:sp>
      <p:sp>
        <p:nvSpPr>
          <p:cNvPr id="9" name="Flowchart: Process 8">
            <a:extLst>
              <a:ext uri="{FF2B5EF4-FFF2-40B4-BE49-F238E27FC236}">
                <a16:creationId xmlns:a16="http://schemas.microsoft.com/office/drawing/2014/main" id="{6F7C98E1-0841-1F52-A2BD-F036C434B63B}"/>
              </a:ext>
            </a:extLst>
          </p:cNvPr>
          <p:cNvSpPr/>
          <p:nvPr/>
        </p:nvSpPr>
        <p:spPr>
          <a:xfrm>
            <a:off x="8029404" y="1352635"/>
            <a:ext cx="2480997" cy="1463040"/>
          </a:xfrm>
          <a:prstGeom prst="flowChartProcess">
            <a:avLst/>
          </a:prstGeom>
          <a:solidFill>
            <a:srgbClr val="297FD5">
              <a:lumMod val="20000"/>
              <a:lumOff val="80000"/>
            </a:srgbClr>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r>
              <a:rPr lang="en-US" sz="2133" b="1" kern="0" dirty="0">
                <a:solidFill>
                  <a:prstClr val="black"/>
                </a:solidFill>
                <a:latin typeface="Arial" panose="020B0604020202020204" pitchFamily="34" charset="0"/>
                <a:cs typeface="Arial" panose="020B0604020202020204" pitchFamily="34" charset="0"/>
              </a:rPr>
              <a:t>State &amp; Population Health Group (SPHG)</a:t>
            </a:r>
          </a:p>
        </p:txBody>
      </p:sp>
      <p:sp>
        <p:nvSpPr>
          <p:cNvPr id="2" name="TextBox 1">
            <a:extLst>
              <a:ext uri="{FF2B5EF4-FFF2-40B4-BE49-F238E27FC236}">
                <a16:creationId xmlns:a16="http://schemas.microsoft.com/office/drawing/2014/main" id="{4797CFE1-BA33-5D98-4B26-4F43FC7C3303}"/>
              </a:ext>
            </a:extLst>
          </p:cNvPr>
          <p:cNvSpPr txBox="1"/>
          <p:nvPr/>
        </p:nvSpPr>
        <p:spPr>
          <a:xfrm>
            <a:off x="1247156" y="2812338"/>
            <a:ext cx="10002553" cy="425437"/>
          </a:xfrm>
          <a:prstGeom prst="rect">
            <a:avLst/>
          </a:prstGeom>
          <a:noFill/>
        </p:spPr>
        <p:txBody>
          <a:bodyPr wrap="square" rtlCol="0">
            <a:spAutoFit/>
          </a:bodyPr>
          <a:lstStyle/>
          <a:p>
            <a:pPr defTabSz="914377">
              <a:lnSpc>
                <a:spcPct val="110000"/>
              </a:lnSpc>
              <a:spcAft>
                <a:spcPts val="267"/>
              </a:spcAft>
            </a:pPr>
            <a:r>
              <a:rPr lang="en-US" sz="2133" b="1" dirty="0">
                <a:solidFill>
                  <a:prstClr val="white"/>
                </a:solidFill>
                <a:latin typeface="Arial" panose="020B0604020202020204" pitchFamily="34" charset="0"/>
                <a:cs typeface="Arial" panose="020B0604020202020204" pitchFamily="34" charset="0"/>
              </a:rPr>
              <a:t>Four Cross-Cutting Groups provide shared services to model teams</a:t>
            </a:r>
          </a:p>
        </p:txBody>
      </p:sp>
      <p:sp>
        <p:nvSpPr>
          <p:cNvPr id="27" name="Flowchart: Process 26">
            <a:extLst>
              <a:ext uri="{FF2B5EF4-FFF2-40B4-BE49-F238E27FC236}">
                <a16:creationId xmlns:a16="http://schemas.microsoft.com/office/drawing/2014/main" id="{BDB4E1E7-C680-4144-0928-9DE08C118603}"/>
              </a:ext>
            </a:extLst>
          </p:cNvPr>
          <p:cNvSpPr/>
          <p:nvPr/>
        </p:nvSpPr>
        <p:spPr>
          <a:xfrm>
            <a:off x="146996" y="3232438"/>
            <a:ext cx="2673085" cy="1723647"/>
          </a:xfrm>
          <a:prstGeom prst="flowChartProcess">
            <a:avLst/>
          </a:prstGeom>
          <a:solidFill>
            <a:srgbClr val="FBE5D6"/>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r>
              <a:rPr lang="en-US" sz="2133" b="1" kern="0" dirty="0">
                <a:solidFill>
                  <a:prstClr val="black"/>
                </a:solidFill>
                <a:latin typeface="Arial" panose="020B0604020202020204" pitchFamily="34" charset="0"/>
                <a:cs typeface="Arial" panose="020B0604020202020204" pitchFamily="34" charset="0"/>
              </a:rPr>
              <a:t>Research &amp; Rapid-Cycle Evaluation Group (RREG)</a:t>
            </a:r>
          </a:p>
          <a:p>
            <a:pPr algn="ctr" defTabSz="1219170"/>
            <a:endParaRPr lang="en-US" sz="2133" b="1" kern="0" dirty="0">
              <a:solidFill>
                <a:prstClr val="black"/>
              </a:solidFill>
              <a:latin typeface="Arial" panose="020B0604020202020204" pitchFamily="34" charset="0"/>
              <a:cs typeface="Arial" panose="020B0604020202020204" pitchFamily="34" charset="0"/>
            </a:endParaRPr>
          </a:p>
          <a:p>
            <a:pPr algn="ctr" defTabSz="1219170"/>
            <a:r>
              <a:rPr lang="en-US" sz="2133" kern="0" dirty="0">
                <a:solidFill>
                  <a:prstClr val="black"/>
                </a:solidFill>
                <a:latin typeface="Arial" panose="020B0604020202020204" pitchFamily="34" charset="0"/>
                <a:cs typeface="Arial" panose="020B0604020202020204" pitchFamily="34" charset="0"/>
              </a:rPr>
              <a:t>Evaluation</a:t>
            </a:r>
          </a:p>
        </p:txBody>
      </p:sp>
      <p:sp>
        <p:nvSpPr>
          <p:cNvPr id="6" name="Flowchart: Process 5">
            <a:extLst>
              <a:ext uri="{FF2B5EF4-FFF2-40B4-BE49-F238E27FC236}">
                <a16:creationId xmlns:a16="http://schemas.microsoft.com/office/drawing/2014/main" id="{B486936C-9C5E-09BA-AFEF-9CAA364E6F78}"/>
              </a:ext>
            </a:extLst>
          </p:cNvPr>
          <p:cNvSpPr/>
          <p:nvPr/>
        </p:nvSpPr>
        <p:spPr>
          <a:xfrm>
            <a:off x="3073134" y="3249731"/>
            <a:ext cx="2849929" cy="1723647"/>
          </a:xfrm>
          <a:prstGeom prst="flowChartProcess">
            <a:avLst/>
          </a:prstGeom>
          <a:solidFill>
            <a:srgbClr val="FBE5D6"/>
          </a:solidFill>
          <a:ln w="12700" cap="flat" cmpd="sng" algn="ctr">
            <a:solidFill>
              <a:srgbClr val="000000"/>
            </a:solidFill>
            <a:prstDash val="solid"/>
          </a:ln>
          <a:effectLst>
            <a:outerShdw blurRad="107950" dist="12700" dir="5400000" algn="ctr">
              <a:srgbClr val="000000"/>
            </a:outerShdw>
          </a:effectLst>
        </p:spPr>
        <p:txBody>
          <a:bodyPr rtlCol="0" anchor="t" anchorCtr="0"/>
          <a:lstStyle/>
          <a:p>
            <a:pPr algn="ctr" defTabSz="1219170"/>
            <a:r>
              <a:rPr lang="en-US" sz="2133" b="1" kern="0" dirty="0">
                <a:solidFill>
                  <a:prstClr val="black"/>
                </a:solidFill>
                <a:latin typeface="Arial" panose="020B0604020202020204" pitchFamily="34" charset="0"/>
                <a:cs typeface="Arial" panose="020B0604020202020204" pitchFamily="34" charset="0"/>
              </a:rPr>
              <a:t>Learning &amp; Diffusion Group (LDG)</a:t>
            </a:r>
          </a:p>
          <a:p>
            <a:pPr algn="ctr" defTabSz="1219170"/>
            <a:endParaRPr lang="en-US" sz="2133" kern="0" dirty="0">
              <a:solidFill>
                <a:prstClr val="black"/>
              </a:solidFill>
              <a:latin typeface="Arial" panose="020B0604020202020204" pitchFamily="34" charset="0"/>
              <a:cs typeface="Arial" panose="020B0604020202020204" pitchFamily="34" charset="0"/>
            </a:endParaRPr>
          </a:p>
          <a:p>
            <a:pPr algn="ctr" defTabSz="1219170"/>
            <a:r>
              <a:rPr lang="en-US" sz="2133" kern="0" dirty="0">
                <a:solidFill>
                  <a:prstClr val="black"/>
                </a:solidFill>
                <a:latin typeface="Arial" panose="020B0604020202020204" pitchFamily="34" charset="0"/>
                <a:cs typeface="Arial" panose="020B0604020202020204" pitchFamily="34" charset="0"/>
              </a:rPr>
              <a:t>Learning</a:t>
            </a:r>
          </a:p>
          <a:p>
            <a:pPr algn="ctr" defTabSz="1219170"/>
            <a:endParaRPr lang="en-US" sz="2133" b="1" kern="0" dirty="0">
              <a:solidFill>
                <a:prstClr val="black"/>
              </a:solidFill>
              <a:latin typeface="Arial" panose="020B0604020202020204" pitchFamily="34" charset="0"/>
              <a:cs typeface="Arial" panose="020B0604020202020204" pitchFamily="34" charset="0"/>
            </a:endParaRPr>
          </a:p>
        </p:txBody>
      </p:sp>
      <p:sp>
        <p:nvSpPr>
          <p:cNvPr id="7" name="Flowchart: Process 6">
            <a:extLst>
              <a:ext uri="{FF2B5EF4-FFF2-40B4-BE49-F238E27FC236}">
                <a16:creationId xmlns:a16="http://schemas.microsoft.com/office/drawing/2014/main" id="{B0CCEB37-ADBA-FC89-2EEC-0BC340738BA3}"/>
              </a:ext>
            </a:extLst>
          </p:cNvPr>
          <p:cNvSpPr/>
          <p:nvPr/>
        </p:nvSpPr>
        <p:spPr>
          <a:xfrm>
            <a:off x="6130587" y="3215145"/>
            <a:ext cx="2788803" cy="1723647"/>
          </a:xfrm>
          <a:prstGeom prst="flowChartProcess">
            <a:avLst/>
          </a:prstGeom>
          <a:solidFill>
            <a:srgbClr val="FBE5D6"/>
          </a:solidFill>
          <a:ln w="12700" cap="flat" cmpd="sng" algn="ctr">
            <a:solidFill>
              <a:srgbClr val="000000"/>
            </a:solidFill>
            <a:prstDash val="solid"/>
          </a:ln>
          <a:effectLst>
            <a:outerShdw blurRad="107950" dist="12700" dir="5400000" algn="ctr">
              <a:srgbClr val="000000"/>
            </a:outerShdw>
          </a:effectLst>
        </p:spPr>
        <p:txBody>
          <a:bodyPr rtlCol="0" anchor="t" anchorCtr="0"/>
          <a:lstStyle/>
          <a:p>
            <a:pPr algn="ctr" defTabSz="1219170"/>
            <a:r>
              <a:rPr lang="en-US" sz="2133" b="1" kern="0" dirty="0">
                <a:solidFill>
                  <a:prstClr val="black"/>
                </a:solidFill>
                <a:latin typeface="Arial" panose="020B0604020202020204" pitchFamily="34" charset="0"/>
                <a:cs typeface="Arial" panose="020B0604020202020204" pitchFamily="34" charset="0"/>
              </a:rPr>
              <a:t>Policy &amp; Programs Group (PPG)</a:t>
            </a:r>
          </a:p>
          <a:p>
            <a:pPr algn="ctr" defTabSz="1219170"/>
            <a:endParaRPr lang="en-US" sz="2133" kern="0" dirty="0">
              <a:solidFill>
                <a:prstClr val="black"/>
              </a:solidFill>
              <a:latin typeface="Arial" panose="020B0604020202020204" pitchFamily="34" charset="0"/>
              <a:cs typeface="Arial" panose="020B0604020202020204" pitchFamily="34" charset="0"/>
            </a:endParaRPr>
          </a:p>
          <a:p>
            <a:pPr algn="ctr" defTabSz="1219170"/>
            <a:r>
              <a:rPr lang="en-US" sz="2133" kern="0" dirty="0">
                <a:solidFill>
                  <a:prstClr val="black"/>
                </a:solidFill>
                <a:latin typeface="Arial" panose="020B0604020202020204" pitchFamily="34" charset="0"/>
                <a:cs typeface="Arial" panose="020B0604020202020204" pitchFamily="34" charset="0"/>
              </a:rPr>
              <a:t>Legal, Quality, Analytics, Comms </a:t>
            </a:r>
          </a:p>
          <a:p>
            <a:pPr algn="ctr" defTabSz="1219170"/>
            <a:endParaRPr lang="en-US" sz="2133" b="1" kern="0" dirty="0">
              <a:solidFill>
                <a:prstClr val="black"/>
              </a:solidFill>
              <a:latin typeface="Arial" panose="020B0604020202020204" pitchFamily="34" charset="0"/>
              <a:cs typeface="Arial" panose="020B0604020202020204" pitchFamily="34" charset="0"/>
            </a:endParaRPr>
          </a:p>
        </p:txBody>
      </p:sp>
      <p:sp>
        <p:nvSpPr>
          <p:cNvPr id="10" name="Flowchart: Process 9">
            <a:extLst>
              <a:ext uri="{FF2B5EF4-FFF2-40B4-BE49-F238E27FC236}">
                <a16:creationId xmlns:a16="http://schemas.microsoft.com/office/drawing/2014/main" id="{F41EAF00-1B9C-5FE9-7BE8-81DC77D1CC6D}"/>
              </a:ext>
            </a:extLst>
          </p:cNvPr>
          <p:cNvSpPr/>
          <p:nvPr/>
        </p:nvSpPr>
        <p:spPr>
          <a:xfrm>
            <a:off x="9165618" y="3215145"/>
            <a:ext cx="2782668" cy="1723647"/>
          </a:xfrm>
          <a:prstGeom prst="flowChartProcess">
            <a:avLst/>
          </a:prstGeom>
          <a:solidFill>
            <a:srgbClr val="FBE5D6"/>
          </a:solidFill>
          <a:ln w="12700" cap="flat" cmpd="sng" algn="ctr">
            <a:solidFill>
              <a:srgbClr val="000000"/>
            </a:solidFill>
            <a:prstDash val="solid"/>
          </a:ln>
          <a:effectLst>
            <a:outerShdw blurRad="107950" dist="12700" dir="5400000" algn="ctr">
              <a:srgbClr val="000000"/>
            </a:outerShdw>
          </a:effectLst>
        </p:spPr>
        <p:txBody>
          <a:bodyPr rtlCol="0" anchor="t" anchorCtr="0"/>
          <a:lstStyle/>
          <a:p>
            <a:pPr algn="ctr" defTabSz="1219170"/>
            <a:r>
              <a:rPr lang="en-US" sz="2133" b="1" kern="0" dirty="0">
                <a:solidFill>
                  <a:prstClr val="black"/>
                </a:solidFill>
                <a:latin typeface="Arial" panose="020B0604020202020204" pitchFamily="34" charset="0"/>
                <a:cs typeface="Arial" panose="020B0604020202020204" pitchFamily="34" charset="0"/>
              </a:rPr>
              <a:t>Business Services Group (BSG)</a:t>
            </a:r>
          </a:p>
          <a:p>
            <a:pPr algn="ctr" defTabSz="1219170"/>
            <a:endParaRPr lang="en-US" sz="2133" b="1" kern="0" dirty="0">
              <a:solidFill>
                <a:prstClr val="black"/>
              </a:solidFill>
              <a:latin typeface="Arial" panose="020B0604020202020204" pitchFamily="34" charset="0"/>
              <a:cs typeface="Arial" panose="020B0604020202020204" pitchFamily="34" charset="0"/>
            </a:endParaRPr>
          </a:p>
          <a:p>
            <a:pPr algn="ctr" defTabSz="1219170"/>
            <a:r>
              <a:rPr lang="en-US" sz="2133" kern="0" dirty="0">
                <a:solidFill>
                  <a:prstClr val="black"/>
                </a:solidFill>
                <a:latin typeface="Arial" panose="020B0604020202020204" pitchFamily="34" charset="0"/>
                <a:cs typeface="Arial" panose="020B0604020202020204" pitchFamily="34" charset="0"/>
              </a:rPr>
              <a:t>Budget, Contracts, Technology</a:t>
            </a:r>
          </a:p>
        </p:txBody>
      </p:sp>
      <p:sp>
        <p:nvSpPr>
          <p:cNvPr id="3" name="TextBox 2">
            <a:extLst>
              <a:ext uri="{FF2B5EF4-FFF2-40B4-BE49-F238E27FC236}">
                <a16:creationId xmlns:a16="http://schemas.microsoft.com/office/drawing/2014/main" id="{94ABE82F-B5A5-BA91-A57D-B5504B7ED915}"/>
              </a:ext>
            </a:extLst>
          </p:cNvPr>
          <p:cNvSpPr txBox="1"/>
          <p:nvPr/>
        </p:nvSpPr>
        <p:spPr>
          <a:xfrm>
            <a:off x="1142527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68</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55061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animBg="1"/>
      <p:bldP spid="6" grpId="0" animBg="1"/>
      <p:bldP spid="7"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8778ACB4-A7B4-591D-9047-4316E17F4851}"/>
              </a:ext>
            </a:extLst>
          </p:cNvPr>
          <p:cNvSpPr txBox="1">
            <a:spLocks noGrp="1"/>
          </p:cNvSpPr>
          <p:nvPr>
            <p:ph type="title" idx="4294967295"/>
          </p:nvPr>
        </p:nvSpPr>
        <p:spPr>
          <a:xfrm>
            <a:off x="296061" y="48658"/>
            <a:ext cx="12212931" cy="831503"/>
          </a:xfrm>
          <a:prstGeom prst="rect">
            <a:avLst/>
          </a:prstGeom>
          <a:noFill/>
          <a:ln>
            <a:noFill/>
            <a:prstDash/>
          </a:ln>
          <a:effectLst>
            <a:outerShdw blurRad="596900" dist="241300" dir="4140000" sx="94000" sy="94000" algn="ctr" rotWithShape="0">
              <a:srgbClr val="000000">
                <a:alpha val="43137"/>
              </a:srgbClr>
            </a:outerShdw>
            <a:reflection stA="45000" endPos="0" dist="50800" dir="5400000" sy="-100000" algn="bl" rotWithShape="0"/>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6600" b="0" i="0" kern="1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defTabSz="1219170">
              <a:lnSpc>
                <a:spcPct val="100000"/>
              </a:lnSpc>
              <a:spcBef>
                <a:spcPts val="0"/>
              </a:spcBef>
              <a:spcAft>
                <a:spcPts val="800"/>
              </a:spcAft>
              <a:defRPr/>
            </a:pPr>
            <a:r>
              <a:rPr lang="en-US" sz="4267" b="1" dirty="0"/>
              <a:t>Model teams use contractors</a:t>
            </a:r>
          </a:p>
        </p:txBody>
      </p:sp>
      <p:grpSp>
        <p:nvGrpSpPr>
          <p:cNvPr id="2" name="Group 1" descr="Idea and Concept">
            <a:extLst>
              <a:ext uri="{FF2B5EF4-FFF2-40B4-BE49-F238E27FC236}">
                <a16:creationId xmlns:a16="http://schemas.microsoft.com/office/drawing/2014/main" id="{88107FE8-A68E-D3B6-7CD8-2131B57DAE1A}"/>
              </a:ext>
            </a:extLst>
          </p:cNvPr>
          <p:cNvGrpSpPr/>
          <p:nvPr/>
        </p:nvGrpSpPr>
        <p:grpSpPr>
          <a:xfrm>
            <a:off x="714570" y="944983"/>
            <a:ext cx="2544297" cy="853440"/>
            <a:chOff x="535927" y="708737"/>
            <a:chExt cx="1908223" cy="640080"/>
          </a:xfrm>
        </p:grpSpPr>
        <p:sp>
          <p:nvSpPr>
            <p:cNvPr id="26" name="Arrow: Chevron 25">
              <a:extLst>
                <a:ext uri="{FF2B5EF4-FFF2-40B4-BE49-F238E27FC236}">
                  <a16:creationId xmlns:a16="http://schemas.microsoft.com/office/drawing/2014/main" id="{B5CC3031-5B29-4987-78C5-DF2817506C6B}"/>
                </a:ext>
              </a:extLst>
            </p:cNvPr>
            <p:cNvSpPr/>
            <p:nvPr/>
          </p:nvSpPr>
          <p:spPr>
            <a:xfrm>
              <a:off x="535927" y="708737"/>
              <a:ext cx="1908223" cy="640080"/>
            </a:xfrm>
            <a:prstGeom prst="chevron">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endParaRPr lang="en-US" sz="2400" dirty="0">
                <a:solidFill>
                  <a:prstClr val="white"/>
                </a:solidFill>
                <a:latin typeface="Arial" panose="020B0604020202020204" pitchFamily="34" charset="0"/>
                <a:cs typeface="Arial" panose="020B0604020202020204" pitchFamily="34" charset="0"/>
              </a:endParaRPr>
            </a:p>
          </p:txBody>
        </p:sp>
        <p:sp>
          <p:nvSpPr>
            <p:cNvPr id="27" name="Arrow: Chevron 4">
              <a:extLst>
                <a:ext uri="{FF2B5EF4-FFF2-40B4-BE49-F238E27FC236}">
                  <a16:creationId xmlns:a16="http://schemas.microsoft.com/office/drawing/2014/main" id="{6BDE66A1-0887-86A9-0A2D-A9409470599C}"/>
                </a:ext>
              </a:extLst>
            </p:cNvPr>
            <p:cNvSpPr txBox="1"/>
            <p:nvPr/>
          </p:nvSpPr>
          <p:spPr>
            <a:xfrm>
              <a:off x="917572" y="708737"/>
              <a:ext cx="1144934" cy="640080"/>
            </a:xfrm>
            <a:prstGeom prst="rect">
              <a:avLst/>
            </a:prstGeom>
            <a:solidFill>
              <a:schemeClr val="accent2">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90679" tIns="30227" rIns="30227" bIns="30227" numCol="1" spcCol="1270" anchor="ctr" anchorCtr="0">
              <a:noAutofit/>
            </a:bodyPr>
            <a:lstStyle/>
            <a:p>
              <a:pPr algn="ctr" defTabSz="1007508">
                <a:lnSpc>
                  <a:spcPct val="90000"/>
                </a:lnSpc>
                <a:spcBef>
                  <a:spcPct val="0"/>
                </a:spcBef>
                <a:spcAft>
                  <a:spcPct val="35000"/>
                </a:spcAft>
              </a:pPr>
              <a:r>
                <a:rPr lang="en-US" sz="2400" dirty="0">
                  <a:solidFill>
                    <a:prstClr val="white"/>
                  </a:solidFill>
                  <a:latin typeface="Arial" panose="020B0604020202020204" pitchFamily="34" charset="0"/>
                  <a:cs typeface="Arial" panose="020B0604020202020204" pitchFamily="34" charset="0"/>
                </a:rPr>
                <a:t>Idea &amp; Concept</a:t>
              </a:r>
            </a:p>
          </p:txBody>
        </p:sp>
      </p:grpSp>
      <p:sp>
        <p:nvSpPr>
          <p:cNvPr id="4" name="Rectangle: Rounded Corners 3">
            <a:extLst>
              <a:ext uri="{FF2B5EF4-FFF2-40B4-BE49-F238E27FC236}">
                <a16:creationId xmlns:a16="http://schemas.microsoft.com/office/drawing/2014/main" id="{797819C4-AFC4-A31A-ADA3-CB9A8C953A8E}"/>
              </a:ext>
              <a:ext uri="{C183D7F6-B498-43B3-948B-1728B52AA6E4}">
                <adec:decorative xmlns:adec="http://schemas.microsoft.com/office/drawing/2017/decorative" val="0"/>
              </a:ext>
            </a:extLst>
          </p:cNvPr>
          <p:cNvSpPr/>
          <p:nvPr/>
        </p:nvSpPr>
        <p:spPr>
          <a:xfrm>
            <a:off x="696800" y="1967249"/>
            <a:ext cx="2579837" cy="1097280"/>
          </a:xfrm>
          <a:prstGeom prst="roundRect">
            <a:avLst/>
          </a:prstGeom>
          <a:solidFill>
            <a:srgbClr val="297FD5">
              <a:lumMod val="20000"/>
              <a:lumOff val="80000"/>
            </a:srgbClr>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srgbClr val="262626"/>
                </a:solidFill>
                <a:latin typeface="Arial" panose="020B0604020202020204" pitchFamily="34" charset="0"/>
                <a:cs typeface="Arial" panose="020B0604020202020204" pitchFamily="34" charset="0"/>
              </a:rPr>
              <a:t>Actuarial Contractor</a:t>
            </a:r>
          </a:p>
          <a:p>
            <a:pPr algn="ctr" defTabSz="1219170">
              <a:defRPr/>
            </a:pPr>
            <a:r>
              <a:rPr lang="en-US" sz="2133" kern="0" dirty="0">
                <a:solidFill>
                  <a:srgbClr val="262626"/>
                </a:solidFill>
                <a:latin typeface="Arial" panose="020B0604020202020204" pitchFamily="34" charset="0"/>
                <a:cs typeface="Arial" panose="020B0604020202020204" pitchFamily="34" charset="0"/>
              </a:rPr>
              <a:t>(Vehicle: ARDS)</a:t>
            </a:r>
          </a:p>
        </p:txBody>
      </p:sp>
      <p:grpSp>
        <p:nvGrpSpPr>
          <p:cNvPr id="29" name="Group 28" descr="Solicit and Build">
            <a:extLst>
              <a:ext uri="{FF2B5EF4-FFF2-40B4-BE49-F238E27FC236}">
                <a16:creationId xmlns:a16="http://schemas.microsoft.com/office/drawing/2014/main" id="{49CA09D0-C013-5C09-181E-1CD4DEBF2578}"/>
              </a:ext>
            </a:extLst>
          </p:cNvPr>
          <p:cNvGrpSpPr/>
          <p:nvPr/>
        </p:nvGrpSpPr>
        <p:grpSpPr>
          <a:xfrm>
            <a:off x="4497400" y="944984"/>
            <a:ext cx="2544297" cy="853440"/>
            <a:chOff x="3436945" y="2339207"/>
            <a:chExt cx="1908223" cy="763289"/>
          </a:xfrm>
        </p:grpSpPr>
        <p:sp>
          <p:nvSpPr>
            <p:cNvPr id="33" name="Arrow: Chevron 32">
              <a:extLst>
                <a:ext uri="{FF2B5EF4-FFF2-40B4-BE49-F238E27FC236}">
                  <a16:creationId xmlns:a16="http://schemas.microsoft.com/office/drawing/2014/main" id="{83CA02AF-BCFA-5B00-8FFB-64BC5A22A6F0}"/>
                </a:ext>
              </a:extLst>
            </p:cNvPr>
            <p:cNvSpPr/>
            <p:nvPr/>
          </p:nvSpPr>
          <p:spPr>
            <a:xfrm>
              <a:off x="3436945" y="2339207"/>
              <a:ext cx="1908223" cy="763289"/>
            </a:xfrm>
            <a:prstGeom prst="chevron">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endParaRPr lang="en-US" sz="2400" dirty="0">
                <a:solidFill>
                  <a:prstClr val="white"/>
                </a:solidFill>
                <a:latin typeface="Arial" panose="020B0604020202020204" pitchFamily="34" charset="0"/>
                <a:cs typeface="Arial" panose="020B0604020202020204" pitchFamily="34" charset="0"/>
              </a:endParaRPr>
            </a:p>
          </p:txBody>
        </p:sp>
        <p:sp>
          <p:nvSpPr>
            <p:cNvPr id="34" name="Arrow: Chevron 6">
              <a:extLst>
                <a:ext uri="{FF2B5EF4-FFF2-40B4-BE49-F238E27FC236}">
                  <a16:creationId xmlns:a16="http://schemas.microsoft.com/office/drawing/2014/main" id="{F15A336A-0704-9F77-5F26-012AADCE8183}"/>
                </a:ext>
              </a:extLst>
            </p:cNvPr>
            <p:cNvSpPr txBox="1"/>
            <p:nvPr/>
          </p:nvSpPr>
          <p:spPr>
            <a:xfrm>
              <a:off x="3818590" y="2339207"/>
              <a:ext cx="1144934" cy="7632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0679" tIns="30227" rIns="30227" bIns="30227" numCol="1" spcCol="1270" anchor="ctr" anchorCtr="0">
              <a:noAutofit/>
            </a:bodyPr>
            <a:lstStyle/>
            <a:p>
              <a:pPr algn="ctr" defTabSz="1007508">
                <a:lnSpc>
                  <a:spcPct val="90000"/>
                </a:lnSpc>
                <a:spcBef>
                  <a:spcPct val="0"/>
                </a:spcBef>
                <a:spcAft>
                  <a:spcPct val="35000"/>
                </a:spcAft>
              </a:pPr>
              <a:r>
                <a:rPr lang="en-US" sz="2400" dirty="0">
                  <a:solidFill>
                    <a:prstClr val="white"/>
                  </a:solidFill>
                  <a:latin typeface="Arial" panose="020B0604020202020204" pitchFamily="34" charset="0"/>
                  <a:cs typeface="Arial" panose="020B0604020202020204" pitchFamily="34" charset="0"/>
                </a:rPr>
                <a:t>Solicit &amp; Build</a:t>
              </a:r>
            </a:p>
          </p:txBody>
        </p:sp>
      </p:grpSp>
      <p:sp>
        <p:nvSpPr>
          <p:cNvPr id="10" name="Rectangle: Rounded Corners 9">
            <a:extLst>
              <a:ext uri="{FF2B5EF4-FFF2-40B4-BE49-F238E27FC236}">
                <a16:creationId xmlns:a16="http://schemas.microsoft.com/office/drawing/2014/main" id="{A146F155-4ED4-C34D-F06C-CC0FF3413E43}"/>
              </a:ext>
              <a:ext uri="{C183D7F6-B498-43B3-948B-1728B52AA6E4}">
                <adec:decorative xmlns:adec="http://schemas.microsoft.com/office/drawing/2017/decorative" val="0"/>
              </a:ext>
            </a:extLst>
          </p:cNvPr>
          <p:cNvSpPr/>
          <p:nvPr/>
        </p:nvSpPr>
        <p:spPr>
          <a:xfrm>
            <a:off x="4479628" y="1967251"/>
            <a:ext cx="2579837" cy="1097280"/>
          </a:xfrm>
          <a:prstGeom prst="roundRect">
            <a:avLst/>
          </a:prstGeom>
          <a:solidFill>
            <a:srgbClr val="297FD5">
              <a:lumMod val="20000"/>
              <a:lumOff val="80000"/>
            </a:srgbClr>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srgbClr val="262626"/>
                </a:solidFill>
                <a:latin typeface="Arial" panose="020B0604020202020204" pitchFamily="34" charset="0"/>
                <a:cs typeface="Arial" panose="020B0604020202020204" pitchFamily="34" charset="0"/>
              </a:rPr>
              <a:t>Application Contractor</a:t>
            </a:r>
          </a:p>
          <a:p>
            <a:pPr algn="ctr" defTabSz="1219170">
              <a:defRPr/>
            </a:pPr>
            <a:r>
              <a:rPr lang="en-US" sz="2133" kern="0" dirty="0">
                <a:solidFill>
                  <a:srgbClr val="262626"/>
                </a:solidFill>
                <a:latin typeface="Arial" panose="020B0604020202020204" pitchFamily="34" charset="0"/>
                <a:cs typeface="Arial" panose="020B0604020202020204" pitchFamily="34" charset="0"/>
              </a:rPr>
              <a:t>(Vehicle: RMADA)</a:t>
            </a:r>
          </a:p>
        </p:txBody>
      </p:sp>
      <p:grpSp>
        <p:nvGrpSpPr>
          <p:cNvPr id="30" name="Group 29" descr="Run, Evaluate, and Expand">
            <a:extLst>
              <a:ext uri="{FF2B5EF4-FFF2-40B4-BE49-F238E27FC236}">
                <a16:creationId xmlns:a16="http://schemas.microsoft.com/office/drawing/2014/main" id="{9C5ACB75-066D-3538-12B6-B3FDBCD8A3F8}"/>
              </a:ext>
            </a:extLst>
          </p:cNvPr>
          <p:cNvGrpSpPr/>
          <p:nvPr/>
        </p:nvGrpSpPr>
        <p:grpSpPr>
          <a:xfrm>
            <a:off x="8471905" y="760920"/>
            <a:ext cx="2544297" cy="1037505"/>
            <a:chOff x="5154346" y="2339207"/>
            <a:chExt cx="1908223" cy="763289"/>
          </a:xfrm>
        </p:grpSpPr>
        <p:sp>
          <p:nvSpPr>
            <p:cNvPr id="31" name="Arrow: Chevron 30">
              <a:extLst>
                <a:ext uri="{FF2B5EF4-FFF2-40B4-BE49-F238E27FC236}">
                  <a16:creationId xmlns:a16="http://schemas.microsoft.com/office/drawing/2014/main" id="{6EF2FF3F-3552-95EC-C8BF-7DD7F9927910}"/>
                </a:ext>
              </a:extLst>
            </p:cNvPr>
            <p:cNvSpPr/>
            <p:nvPr/>
          </p:nvSpPr>
          <p:spPr>
            <a:xfrm>
              <a:off x="5154346" y="2339207"/>
              <a:ext cx="1908223" cy="763289"/>
            </a:xfrm>
            <a:prstGeom prst="chevron">
              <a:avLst/>
            </a:prstGeom>
            <a:solidFill>
              <a:srgbClr val="00823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endParaRPr lang="en-US" sz="2400" dirty="0">
                <a:solidFill>
                  <a:prstClr val="white"/>
                </a:solidFill>
                <a:latin typeface="Arial" panose="020B0604020202020204" pitchFamily="34" charset="0"/>
                <a:cs typeface="Arial" panose="020B0604020202020204" pitchFamily="34" charset="0"/>
              </a:endParaRPr>
            </a:p>
          </p:txBody>
        </p:sp>
        <p:sp>
          <p:nvSpPr>
            <p:cNvPr id="32" name="Arrow: Chevron 8">
              <a:extLst>
                <a:ext uri="{FF2B5EF4-FFF2-40B4-BE49-F238E27FC236}">
                  <a16:creationId xmlns:a16="http://schemas.microsoft.com/office/drawing/2014/main" id="{022CD0A8-14AD-A203-9A1A-668610F58556}"/>
                </a:ext>
              </a:extLst>
            </p:cNvPr>
            <p:cNvSpPr txBox="1"/>
            <p:nvPr/>
          </p:nvSpPr>
          <p:spPr>
            <a:xfrm>
              <a:off x="5535991" y="2358826"/>
              <a:ext cx="1144934" cy="7436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0679" tIns="30227" rIns="30227" bIns="30227" numCol="1" spcCol="1270" anchor="ctr" anchorCtr="0">
              <a:noAutofit/>
            </a:bodyPr>
            <a:lstStyle/>
            <a:p>
              <a:pPr algn="ctr" defTabSz="1007508">
                <a:lnSpc>
                  <a:spcPct val="90000"/>
                </a:lnSpc>
                <a:spcBef>
                  <a:spcPct val="0"/>
                </a:spcBef>
                <a:spcAft>
                  <a:spcPct val="35000"/>
                </a:spcAft>
              </a:pPr>
              <a:r>
                <a:rPr lang="en-US" sz="2400" dirty="0">
                  <a:solidFill>
                    <a:prstClr val="white"/>
                  </a:solidFill>
                  <a:latin typeface="Arial" panose="020B0604020202020204" pitchFamily="34" charset="0"/>
                  <a:cs typeface="Arial" panose="020B0604020202020204" pitchFamily="34" charset="0"/>
                </a:rPr>
                <a:t>Run, Evaluate, &amp; Expand</a:t>
              </a:r>
            </a:p>
          </p:txBody>
        </p:sp>
      </p:grpSp>
      <p:sp>
        <p:nvSpPr>
          <p:cNvPr id="11" name="Rectangle: Rounded Corners 10">
            <a:extLst>
              <a:ext uri="{FF2B5EF4-FFF2-40B4-BE49-F238E27FC236}">
                <a16:creationId xmlns:a16="http://schemas.microsoft.com/office/drawing/2014/main" id="{7351C23B-0FD6-DFB8-6C12-D9F5437784C2}"/>
              </a:ext>
              <a:ext uri="{C183D7F6-B498-43B3-948B-1728B52AA6E4}">
                <adec:decorative xmlns:adec="http://schemas.microsoft.com/office/drawing/2017/decorative" val="0"/>
              </a:ext>
            </a:extLst>
          </p:cNvPr>
          <p:cNvSpPr/>
          <p:nvPr/>
        </p:nvSpPr>
        <p:spPr>
          <a:xfrm>
            <a:off x="8454134" y="1980332"/>
            <a:ext cx="2579837" cy="1097280"/>
          </a:xfrm>
          <a:prstGeom prst="roundRect">
            <a:avLst/>
          </a:prstGeom>
          <a:solidFill>
            <a:srgbClr val="297FD5">
              <a:lumMod val="20000"/>
              <a:lumOff val="80000"/>
            </a:srgbClr>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srgbClr val="262626"/>
                </a:solidFill>
                <a:latin typeface="Arial" panose="020B0604020202020204" pitchFamily="34" charset="0"/>
                <a:cs typeface="Arial" panose="020B0604020202020204" pitchFamily="34" charset="0"/>
              </a:rPr>
              <a:t>Implementation Contractor</a:t>
            </a:r>
          </a:p>
          <a:p>
            <a:pPr algn="ctr" defTabSz="1219170">
              <a:defRPr/>
            </a:pPr>
            <a:r>
              <a:rPr lang="en-US" sz="2133" kern="0" dirty="0">
                <a:solidFill>
                  <a:srgbClr val="262626"/>
                </a:solidFill>
                <a:latin typeface="Arial" panose="020B0604020202020204" pitchFamily="34" charset="0"/>
                <a:cs typeface="Arial" panose="020B0604020202020204" pitchFamily="34" charset="0"/>
              </a:rPr>
              <a:t>(Vehicle: RMADA)</a:t>
            </a:r>
          </a:p>
        </p:txBody>
      </p:sp>
      <p:sp>
        <p:nvSpPr>
          <p:cNvPr id="12" name="Rectangle: Rounded Corners 11">
            <a:extLst>
              <a:ext uri="{FF2B5EF4-FFF2-40B4-BE49-F238E27FC236}">
                <a16:creationId xmlns:a16="http://schemas.microsoft.com/office/drawing/2014/main" id="{2CEDCC09-39BD-4794-1B70-13E65043D926}"/>
              </a:ext>
              <a:ext uri="{C183D7F6-B498-43B3-948B-1728B52AA6E4}">
                <adec:decorative xmlns:adec="http://schemas.microsoft.com/office/drawing/2017/decorative" val="0"/>
              </a:ext>
            </a:extLst>
          </p:cNvPr>
          <p:cNvSpPr/>
          <p:nvPr/>
        </p:nvSpPr>
        <p:spPr>
          <a:xfrm>
            <a:off x="8454134" y="3259521"/>
            <a:ext cx="2579837" cy="1097280"/>
          </a:xfrm>
          <a:prstGeom prst="roundRect">
            <a:avLst/>
          </a:prstGeom>
          <a:solidFill>
            <a:srgbClr val="297FD5">
              <a:lumMod val="20000"/>
              <a:lumOff val="80000"/>
            </a:srgbClr>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srgbClr val="262626"/>
                </a:solidFill>
                <a:latin typeface="Arial" panose="020B0604020202020204" pitchFamily="34" charset="0"/>
                <a:cs typeface="Arial" panose="020B0604020202020204" pitchFamily="34" charset="0"/>
              </a:rPr>
              <a:t>Monitoring Contractor</a:t>
            </a:r>
          </a:p>
          <a:p>
            <a:pPr algn="ctr" defTabSz="1219170">
              <a:defRPr/>
            </a:pPr>
            <a:r>
              <a:rPr lang="en-US" sz="2133" kern="0" dirty="0">
                <a:solidFill>
                  <a:srgbClr val="262626"/>
                </a:solidFill>
                <a:latin typeface="Arial" panose="020B0604020202020204" pitchFamily="34" charset="0"/>
                <a:cs typeface="Arial" panose="020B0604020202020204" pitchFamily="34" charset="0"/>
              </a:rPr>
              <a:t>(Vehicle: RMADA)</a:t>
            </a:r>
          </a:p>
        </p:txBody>
      </p:sp>
      <p:sp>
        <p:nvSpPr>
          <p:cNvPr id="3" name="TextBox 2">
            <a:extLst>
              <a:ext uri="{FF2B5EF4-FFF2-40B4-BE49-F238E27FC236}">
                <a16:creationId xmlns:a16="http://schemas.microsoft.com/office/drawing/2014/main" id="{F3E43942-6EED-407F-BADC-5B9FAAA75EDA}"/>
              </a:ext>
            </a:extLst>
          </p:cNvPr>
          <p:cNvSpPr txBox="1"/>
          <p:nvPr/>
        </p:nvSpPr>
        <p:spPr>
          <a:xfrm>
            <a:off x="1121863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69</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1892080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3F6FC-0069-3675-7470-7292EE20714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E3D607D-BE22-E1A7-ECCC-D931AAE11AE5}"/>
              </a:ext>
            </a:extLst>
          </p:cNvPr>
          <p:cNvSpPr>
            <a:spLocks noGrp="1"/>
          </p:cNvSpPr>
          <p:nvPr>
            <p:ph type="title"/>
          </p:nvPr>
        </p:nvSpPr>
        <p:spPr>
          <a:xfrm>
            <a:off x="2922205" y="2871188"/>
            <a:ext cx="5791093" cy="2785577"/>
          </a:xfrm>
        </p:spPr>
        <p:txBody>
          <a:bodyPr/>
          <a:lstStyle/>
          <a:p>
            <a:pPr algn="ctr"/>
            <a:r>
              <a:rPr lang="en-US" sz="1800" dirty="0"/>
              <a:t>Please take this time to scan the QR code and </a:t>
            </a:r>
            <a:r>
              <a:rPr lang="en-US" sz="2000" dirty="0"/>
              <a:t>fill out the survey.</a:t>
            </a:r>
            <a:br>
              <a:rPr lang="en-US" sz="2000" dirty="0"/>
            </a:br>
            <a:br>
              <a:rPr lang="en-US" sz="2000" dirty="0"/>
            </a:br>
            <a:r>
              <a:rPr lang="en-US" sz="2000" dirty="0"/>
              <a:t>Virtual attendees: Please use the following URL to access </a:t>
            </a:r>
            <a:r>
              <a:rPr lang="en-US" sz="2000" dirty="0" err="1"/>
              <a:t>Slido</a:t>
            </a:r>
            <a:r>
              <a:rPr lang="en-US" sz="2000" dirty="0"/>
              <a:t> to ask live Q&amp;As during the presentations (https://www.slido.com); Enter code CMS26</a:t>
            </a:r>
            <a:br>
              <a:rPr lang="en-US" dirty="0"/>
            </a:br>
            <a:br>
              <a:rPr lang="en-US" dirty="0"/>
            </a:br>
            <a:endParaRPr lang="en-US" sz="20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29932A8C-EB3E-0537-9760-D7682B62AE1D}"/>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February 19, 2026</a:t>
            </a:r>
          </a:p>
        </p:txBody>
      </p:sp>
      <p:sp>
        <p:nvSpPr>
          <p:cNvPr id="10" name="Slide Number Placeholder 9">
            <a:extLst>
              <a:ext uri="{FF2B5EF4-FFF2-40B4-BE49-F238E27FC236}">
                <a16:creationId xmlns:a16="http://schemas.microsoft.com/office/drawing/2014/main" id="{53F4459A-85CB-7837-184C-8C0E24438DEE}"/>
              </a:ext>
            </a:extLst>
          </p:cNvPr>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Object 1">
            <a:extLst>
              <a:ext uri="{FF2B5EF4-FFF2-40B4-BE49-F238E27FC236}">
                <a16:creationId xmlns:a16="http://schemas.microsoft.com/office/drawing/2014/main" id="{4AEDCC41-F101-B887-E8D3-253BC6FFB4BF}"/>
              </a:ext>
            </a:extLst>
          </p:cNvPr>
          <p:cNvGraphicFramePr>
            <a:graphicFrameLocks noChangeAspect="1"/>
          </p:cNvGraphicFramePr>
          <p:nvPr/>
        </p:nvGraphicFramePr>
        <p:xfrm>
          <a:off x="4484039" y="77776"/>
          <a:ext cx="2667426" cy="2667426"/>
        </p:xfrm>
        <a:graphic>
          <a:graphicData uri="http://schemas.openxmlformats.org/presentationml/2006/ole">
            <mc:AlternateContent xmlns:mc="http://schemas.openxmlformats.org/markup-compatibility/2006">
              <mc:Choice xmlns:v="urn:schemas-microsoft-com:vml" Requires="v">
                <p:oleObj name="Acrobat Document" r:id="rId2" imgW="52016000" imgH="52015729" progId="Acrobat.Document.DC">
                  <p:embed/>
                </p:oleObj>
              </mc:Choice>
              <mc:Fallback>
                <p:oleObj name="Acrobat Document" r:id="rId2" imgW="52016000" imgH="52015729" progId="Acrobat.Document.DC">
                  <p:embed/>
                  <p:pic>
                    <p:nvPicPr>
                      <p:cNvPr id="2" name="Object 1">
                        <a:extLst>
                          <a:ext uri="{FF2B5EF4-FFF2-40B4-BE49-F238E27FC236}">
                            <a16:creationId xmlns:a16="http://schemas.microsoft.com/office/drawing/2014/main" id="{4AEDCC41-F101-B887-E8D3-253BC6FFB4BF}"/>
                          </a:ext>
                        </a:extLst>
                      </p:cNvPr>
                      <p:cNvPicPr/>
                      <p:nvPr/>
                    </p:nvPicPr>
                    <p:blipFill>
                      <a:blip r:embed="rId3"/>
                      <a:stretch>
                        <a:fillRect/>
                      </a:stretch>
                    </p:blipFill>
                    <p:spPr>
                      <a:xfrm>
                        <a:off x="4484039" y="77776"/>
                        <a:ext cx="2667426" cy="2667426"/>
                      </a:xfrm>
                      <a:prstGeom prst="rect">
                        <a:avLst/>
                      </a:prstGeom>
                    </p:spPr>
                  </p:pic>
                </p:oleObj>
              </mc:Fallback>
            </mc:AlternateContent>
          </a:graphicData>
        </a:graphic>
      </p:graphicFrame>
    </p:spTree>
    <p:extLst>
      <p:ext uri="{BB962C8B-B14F-4D97-AF65-F5344CB8AC3E}">
        <p14:creationId xmlns:p14="http://schemas.microsoft.com/office/powerpoint/2010/main" val="29757502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8778ACB4-A7B4-591D-9047-4316E17F4851}"/>
              </a:ext>
            </a:extLst>
          </p:cNvPr>
          <p:cNvSpPr txBox="1">
            <a:spLocks noGrp="1"/>
          </p:cNvSpPr>
          <p:nvPr>
            <p:ph type="title" idx="4294967295"/>
          </p:nvPr>
        </p:nvSpPr>
        <p:spPr>
          <a:xfrm>
            <a:off x="296061" y="48658"/>
            <a:ext cx="12212931" cy="831503"/>
          </a:xfrm>
          <a:prstGeom prst="rect">
            <a:avLst/>
          </a:prstGeom>
          <a:noFill/>
          <a:ln>
            <a:noFill/>
            <a:prstDash/>
          </a:ln>
          <a:effectLst>
            <a:outerShdw blurRad="596900" dist="241300" dir="4140000" sx="94000" sy="94000" algn="ctr" rotWithShape="0">
              <a:srgbClr val="000000">
                <a:alpha val="43137"/>
              </a:srgbClr>
            </a:outerShdw>
            <a:reflection stA="45000" endPos="0" dist="50800" dir="5400000" sy="-100000" algn="bl" rotWithShape="0"/>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6600" b="0" i="0" kern="1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defTabSz="1219170">
              <a:lnSpc>
                <a:spcPct val="100000"/>
              </a:lnSpc>
              <a:spcBef>
                <a:spcPts val="0"/>
              </a:spcBef>
              <a:spcAft>
                <a:spcPts val="800"/>
              </a:spcAft>
              <a:defRPr/>
            </a:pPr>
            <a:r>
              <a:rPr lang="en-US" sz="4267" b="1" dirty="0"/>
              <a:t>Cross-cutting Groups use contractors too</a:t>
            </a:r>
          </a:p>
        </p:txBody>
      </p:sp>
      <p:grpSp>
        <p:nvGrpSpPr>
          <p:cNvPr id="29" name="Group 28" descr="Solicit and Build">
            <a:extLst>
              <a:ext uri="{FF2B5EF4-FFF2-40B4-BE49-F238E27FC236}">
                <a16:creationId xmlns:a16="http://schemas.microsoft.com/office/drawing/2014/main" id="{49CA09D0-C013-5C09-181E-1CD4DEBF2578}"/>
              </a:ext>
            </a:extLst>
          </p:cNvPr>
          <p:cNvGrpSpPr/>
          <p:nvPr/>
        </p:nvGrpSpPr>
        <p:grpSpPr>
          <a:xfrm>
            <a:off x="1737266" y="944984"/>
            <a:ext cx="2544297" cy="975360"/>
            <a:chOff x="3436945" y="2339207"/>
            <a:chExt cx="1908223" cy="763289"/>
          </a:xfrm>
        </p:grpSpPr>
        <p:sp>
          <p:nvSpPr>
            <p:cNvPr id="33" name="Arrow: Chevron 32">
              <a:extLst>
                <a:ext uri="{FF2B5EF4-FFF2-40B4-BE49-F238E27FC236}">
                  <a16:creationId xmlns:a16="http://schemas.microsoft.com/office/drawing/2014/main" id="{83CA02AF-BCFA-5B00-8FFB-64BC5A22A6F0}"/>
                </a:ext>
              </a:extLst>
            </p:cNvPr>
            <p:cNvSpPr/>
            <p:nvPr/>
          </p:nvSpPr>
          <p:spPr>
            <a:xfrm>
              <a:off x="3436945" y="2339207"/>
              <a:ext cx="1908223" cy="763289"/>
            </a:xfrm>
            <a:prstGeom prst="chevron">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endParaRPr lang="en-US" sz="2400" dirty="0">
                <a:solidFill>
                  <a:prstClr val="white"/>
                </a:solidFill>
                <a:latin typeface="Arial" panose="020B0604020202020204" pitchFamily="34" charset="0"/>
                <a:cs typeface="Arial" panose="020B0604020202020204" pitchFamily="34" charset="0"/>
              </a:endParaRPr>
            </a:p>
          </p:txBody>
        </p:sp>
        <p:sp>
          <p:nvSpPr>
            <p:cNvPr id="34" name="Arrow: Chevron 6">
              <a:extLst>
                <a:ext uri="{FF2B5EF4-FFF2-40B4-BE49-F238E27FC236}">
                  <a16:creationId xmlns:a16="http://schemas.microsoft.com/office/drawing/2014/main" id="{F15A336A-0704-9F77-5F26-012AADCE8183}"/>
                </a:ext>
              </a:extLst>
            </p:cNvPr>
            <p:cNvSpPr txBox="1"/>
            <p:nvPr/>
          </p:nvSpPr>
          <p:spPr>
            <a:xfrm>
              <a:off x="3818590" y="2339207"/>
              <a:ext cx="1144934" cy="7632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0679" tIns="30227" rIns="30227" bIns="30227" numCol="1" spcCol="1270" anchor="ctr" anchorCtr="0">
              <a:noAutofit/>
            </a:bodyPr>
            <a:lstStyle/>
            <a:p>
              <a:pPr algn="ctr" defTabSz="1007508">
                <a:lnSpc>
                  <a:spcPct val="90000"/>
                </a:lnSpc>
                <a:spcBef>
                  <a:spcPct val="0"/>
                </a:spcBef>
                <a:spcAft>
                  <a:spcPct val="35000"/>
                </a:spcAft>
              </a:pPr>
              <a:r>
                <a:rPr lang="en-US" sz="2400" dirty="0">
                  <a:solidFill>
                    <a:prstClr val="white"/>
                  </a:solidFill>
                  <a:latin typeface="Arial" panose="020B0604020202020204" pitchFamily="34" charset="0"/>
                  <a:cs typeface="Arial" panose="020B0604020202020204" pitchFamily="34" charset="0"/>
                </a:rPr>
                <a:t>Solicit &amp; Build</a:t>
              </a:r>
            </a:p>
          </p:txBody>
        </p:sp>
      </p:grpSp>
      <p:grpSp>
        <p:nvGrpSpPr>
          <p:cNvPr id="30" name="Group 29" descr="Run, Evaluate, and Expand">
            <a:extLst>
              <a:ext uri="{FF2B5EF4-FFF2-40B4-BE49-F238E27FC236}">
                <a16:creationId xmlns:a16="http://schemas.microsoft.com/office/drawing/2014/main" id="{9C5ACB75-066D-3538-12B6-B3FDBCD8A3F8}"/>
              </a:ext>
            </a:extLst>
          </p:cNvPr>
          <p:cNvGrpSpPr/>
          <p:nvPr/>
        </p:nvGrpSpPr>
        <p:grpSpPr>
          <a:xfrm>
            <a:off x="7392985" y="944984"/>
            <a:ext cx="2544297" cy="975360"/>
            <a:chOff x="5154346" y="2339207"/>
            <a:chExt cx="1908223" cy="763289"/>
          </a:xfrm>
        </p:grpSpPr>
        <p:sp>
          <p:nvSpPr>
            <p:cNvPr id="31" name="Arrow: Chevron 30">
              <a:extLst>
                <a:ext uri="{FF2B5EF4-FFF2-40B4-BE49-F238E27FC236}">
                  <a16:creationId xmlns:a16="http://schemas.microsoft.com/office/drawing/2014/main" id="{6EF2FF3F-3552-95EC-C8BF-7DD7F9927910}"/>
                </a:ext>
              </a:extLst>
            </p:cNvPr>
            <p:cNvSpPr/>
            <p:nvPr/>
          </p:nvSpPr>
          <p:spPr>
            <a:xfrm>
              <a:off x="5154346" y="2339207"/>
              <a:ext cx="1908223" cy="763289"/>
            </a:xfrm>
            <a:prstGeom prst="chevron">
              <a:avLst/>
            </a:prstGeom>
            <a:solidFill>
              <a:srgbClr val="00823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endParaRPr lang="en-US" sz="2400" dirty="0">
                <a:solidFill>
                  <a:prstClr val="white"/>
                </a:solidFill>
                <a:latin typeface="Arial" panose="020B0604020202020204" pitchFamily="34" charset="0"/>
                <a:cs typeface="Arial" panose="020B0604020202020204" pitchFamily="34" charset="0"/>
              </a:endParaRPr>
            </a:p>
          </p:txBody>
        </p:sp>
        <p:sp>
          <p:nvSpPr>
            <p:cNvPr id="32" name="Arrow: Chevron 8">
              <a:extLst>
                <a:ext uri="{FF2B5EF4-FFF2-40B4-BE49-F238E27FC236}">
                  <a16:creationId xmlns:a16="http://schemas.microsoft.com/office/drawing/2014/main" id="{022CD0A8-14AD-A203-9A1A-668610F58556}"/>
                </a:ext>
              </a:extLst>
            </p:cNvPr>
            <p:cNvSpPr txBox="1"/>
            <p:nvPr/>
          </p:nvSpPr>
          <p:spPr>
            <a:xfrm>
              <a:off x="5535991" y="2339207"/>
              <a:ext cx="1144934" cy="7632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0679" tIns="30227" rIns="30227" bIns="30227" numCol="1" spcCol="1270" anchor="ctr" anchorCtr="0">
              <a:noAutofit/>
            </a:bodyPr>
            <a:lstStyle/>
            <a:p>
              <a:pPr algn="ctr" defTabSz="1007508">
                <a:lnSpc>
                  <a:spcPct val="90000"/>
                </a:lnSpc>
                <a:spcBef>
                  <a:spcPct val="0"/>
                </a:spcBef>
                <a:spcAft>
                  <a:spcPct val="35000"/>
                </a:spcAft>
              </a:pPr>
              <a:r>
                <a:rPr lang="en-US" sz="2400" dirty="0">
                  <a:solidFill>
                    <a:prstClr val="white"/>
                  </a:solidFill>
                  <a:latin typeface="Arial" panose="020B0604020202020204" pitchFamily="34" charset="0"/>
                  <a:cs typeface="Arial" panose="020B0604020202020204" pitchFamily="34" charset="0"/>
                </a:rPr>
                <a:t>Run, Evaluate, &amp; Expand</a:t>
              </a:r>
            </a:p>
          </p:txBody>
        </p:sp>
      </p:grpSp>
      <p:sp>
        <p:nvSpPr>
          <p:cNvPr id="10" name="Rectangle: Rounded Corners 9">
            <a:extLst>
              <a:ext uri="{FF2B5EF4-FFF2-40B4-BE49-F238E27FC236}">
                <a16:creationId xmlns:a16="http://schemas.microsoft.com/office/drawing/2014/main" id="{A146F155-4ED4-C34D-F06C-CC0FF3413E43}"/>
              </a:ext>
              <a:ext uri="{C183D7F6-B498-43B3-948B-1728B52AA6E4}">
                <adec:decorative xmlns:adec="http://schemas.microsoft.com/office/drawing/2017/decorative" val="0"/>
              </a:ext>
            </a:extLst>
          </p:cNvPr>
          <p:cNvSpPr/>
          <p:nvPr/>
        </p:nvSpPr>
        <p:spPr>
          <a:xfrm>
            <a:off x="1719495" y="2060147"/>
            <a:ext cx="2579837" cy="1608491"/>
          </a:xfrm>
          <a:prstGeom prst="roundRect">
            <a:avLst/>
          </a:prstGeom>
          <a:solidFill>
            <a:srgbClr val="FBE5D6"/>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srgbClr val="262626"/>
                </a:solidFill>
                <a:latin typeface="Arial" panose="020B0604020202020204" pitchFamily="34" charset="0"/>
                <a:cs typeface="Arial" panose="020B0604020202020204" pitchFamily="34" charset="0"/>
              </a:rPr>
              <a:t>Quality Contractors (PPG) </a:t>
            </a:r>
          </a:p>
          <a:p>
            <a:pPr algn="ctr" defTabSz="1219170">
              <a:defRPr/>
            </a:pPr>
            <a:r>
              <a:rPr lang="en-US" sz="2133" kern="0" dirty="0">
                <a:solidFill>
                  <a:srgbClr val="262626"/>
                </a:solidFill>
                <a:latin typeface="Arial" panose="020B0604020202020204" pitchFamily="34" charset="0"/>
                <a:cs typeface="Arial" panose="020B0604020202020204" pitchFamily="34" charset="0"/>
              </a:rPr>
              <a:t>(Vehicles: MIDS, RMD, NCQA)</a:t>
            </a:r>
          </a:p>
        </p:txBody>
      </p:sp>
      <p:sp>
        <p:nvSpPr>
          <p:cNvPr id="11" name="Rectangle: Rounded Corners 10">
            <a:extLst>
              <a:ext uri="{FF2B5EF4-FFF2-40B4-BE49-F238E27FC236}">
                <a16:creationId xmlns:a16="http://schemas.microsoft.com/office/drawing/2014/main" id="{7351C23B-0FD6-DFB8-6C12-D9F5437784C2}"/>
              </a:ext>
              <a:ext uri="{C183D7F6-B498-43B3-948B-1728B52AA6E4}">
                <adec:decorative xmlns:adec="http://schemas.microsoft.com/office/drawing/2017/decorative" val="0"/>
              </a:ext>
            </a:extLst>
          </p:cNvPr>
          <p:cNvSpPr/>
          <p:nvPr/>
        </p:nvSpPr>
        <p:spPr>
          <a:xfrm>
            <a:off x="7282317" y="2073228"/>
            <a:ext cx="2924128" cy="1097280"/>
          </a:xfrm>
          <a:prstGeom prst="roundRect">
            <a:avLst/>
          </a:prstGeom>
          <a:solidFill>
            <a:srgbClr val="FBE5D6"/>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srgbClr val="262626"/>
                </a:solidFill>
                <a:latin typeface="Arial" panose="020B0604020202020204" pitchFamily="34" charset="0"/>
                <a:cs typeface="Arial" panose="020B0604020202020204" pitchFamily="34" charset="0"/>
              </a:rPr>
              <a:t>Evaluation Contractor (RREG)</a:t>
            </a:r>
          </a:p>
          <a:p>
            <a:pPr algn="ctr" defTabSz="1219170">
              <a:defRPr/>
            </a:pPr>
            <a:r>
              <a:rPr lang="en-US" sz="2133" kern="0" dirty="0">
                <a:solidFill>
                  <a:srgbClr val="262626"/>
                </a:solidFill>
                <a:latin typeface="Arial" panose="020B0604020202020204" pitchFamily="34" charset="0"/>
                <a:cs typeface="Arial" panose="020B0604020202020204" pitchFamily="34" charset="0"/>
              </a:rPr>
              <a:t>(Vehicle: RMADA)</a:t>
            </a:r>
          </a:p>
        </p:txBody>
      </p:sp>
      <p:sp>
        <p:nvSpPr>
          <p:cNvPr id="2" name="Rectangle: Rounded Corners 1">
            <a:extLst>
              <a:ext uri="{FF2B5EF4-FFF2-40B4-BE49-F238E27FC236}">
                <a16:creationId xmlns:a16="http://schemas.microsoft.com/office/drawing/2014/main" id="{9E7E33D5-CE4A-B352-552B-D4826B70A356}"/>
              </a:ext>
              <a:ext uri="{C183D7F6-B498-43B3-948B-1728B52AA6E4}">
                <adec:decorative xmlns:adec="http://schemas.microsoft.com/office/drawing/2017/decorative" val="0"/>
              </a:ext>
            </a:extLst>
          </p:cNvPr>
          <p:cNvSpPr/>
          <p:nvPr/>
        </p:nvSpPr>
        <p:spPr>
          <a:xfrm>
            <a:off x="7300088" y="3351932"/>
            <a:ext cx="2924128" cy="1097280"/>
          </a:xfrm>
          <a:prstGeom prst="roundRect">
            <a:avLst/>
          </a:prstGeom>
          <a:solidFill>
            <a:srgbClr val="FBE5D6"/>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srgbClr val="262626"/>
                </a:solidFill>
                <a:latin typeface="Arial" panose="020B0604020202020204" pitchFamily="34" charset="0"/>
                <a:cs typeface="Arial" panose="020B0604020202020204" pitchFamily="34" charset="0"/>
              </a:rPr>
              <a:t>Learning Contractor (LDG)</a:t>
            </a:r>
          </a:p>
          <a:p>
            <a:pPr algn="ctr" defTabSz="1219170">
              <a:defRPr/>
            </a:pPr>
            <a:r>
              <a:rPr lang="en-US" sz="2133" kern="0" dirty="0">
                <a:solidFill>
                  <a:srgbClr val="262626"/>
                </a:solidFill>
                <a:latin typeface="Arial" panose="020B0604020202020204" pitchFamily="34" charset="0"/>
                <a:cs typeface="Arial" panose="020B0604020202020204" pitchFamily="34" charset="0"/>
              </a:rPr>
              <a:t>(Vehicle: RMADA)</a:t>
            </a:r>
          </a:p>
        </p:txBody>
      </p:sp>
      <p:sp>
        <p:nvSpPr>
          <p:cNvPr id="4" name="TextBox 3">
            <a:extLst>
              <a:ext uri="{FF2B5EF4-FFF2-40B4-BE49-F238E27FC236}">
                <a16:creationId xmlns:a16="http://schemas.microsoft.com/office/drawing/2014/main" id="{C0CC933C-7ED3-6C50-1096-ED21E3FD7C27}"/>
              </a:ext>
            </a:extLst>
          </p:cNvPr>
          <p:cNvSpPr txBox="1"/>
          <p:nvPr/>
        </p:nvSpPr>
        <p:spPr>
          <a:xfrm>
            <a:off x="1121863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70</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13014874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8778ACB4-A7B4-591D-9047-4316E17F4851}"/>
              </a:ext>
            </a:extLst>
          </p:cNvPr>
          <p:cNvSpPr txBox="1">
            <a:spLocks noGrp="1"/>
          </p:cNvSpPr>
          <p:nvPr>
            <p:ph type="title" idx="4294967295"/>
          </p:nvPr>
        </p:nvSpPr>
        <p:spPr>
          <a:xfrm>
            <a:off x="490795" y="210814"/>
            <a:ext cx="11820396" cy="831503"/>
          </a:xfrm>
          <a:prstGeom prst="rect">
            <a:avLst/>
          </a:prstGeom>
          <a:noFill/>
          <a:ln>
            <a:noFill/>
            <a:prstDash/>
          </a:ln>
          <a:effectLst>
            <a:outerShdw blurRad="596900" dist="241300" dir="4140000" sx="94000" sy="94000" algn="ctr" rotWithShape="0">
              <a:srgbClr val="000000">
                <a:alpha val="43137"/>
              </a:srgbClr>
            </a:outerShdw>
            <a:reflection stA="45000" endPos="0" dist="50800" dir="5400000" sy="-100000" algn="bl" rotWithShape="0"/>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6600" b="0" i="0" kern="1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defTabSz="1219170">
              <a:lnSpc>
                <a:spcPct val="100000"/>
              </a:lnSpc>
              <a:spcBef>
                <a:spcPts val="0"/>
              </a:spcBef>
              <a:spcAft>
                <a:spcPts val="800"/>
              </a:spcAft>
              <a:defRPr/>
            </a:pPr>
            <a:r>
              <a:rPr lang="en-US" sz="3733" b="1" dirty="0"/>
              <a:t>Our centralized ops &amp; tech contracts serve multiple models</a:t>
            </a:r>
          </a:p>
        </p:txBody>
      </p:sp>
      <p:sp>
        <p:nvSpPr>
          <p:cNvPr id="4" name="Rectangle: Rounded Corners 3">
            <a:extLst>
              <a:ext uri="{FF2B5EF4-FFF2-40B4-BE49-F238E27FC236}">
                <a16:creationId xmlns:a16="http://schemas.microsoft.com/office/drawing/2014/main" id="{797819C4-AFC4-A31A-ADA3-CB9A8C953A8E}"/>
              </a:ext>
              <a:ext uri="{C183D7F6-B498-43B3-948B-1728B52AA6E4}">
                <adec:decorative xmlns:adec="http://schemas.microsoft.com/office/drawing/2017/decorative" val="0"/>
              </a:ext>
            </a:extLst>
          </p:cNvPr>
          <p:cNvSpPr/>
          <p:nvPr/>
        </p:nvSpPr>
        <p:spPr>
          <a:xfrm>
            <a:off x="514139" y="1344413"/>
            <a:ext cx="2579837" cy="1097280"/>
          </a:xfrm>
          <a:prstGeom prst="roundRect">
            <a:avLst/>
          </a:prstGeom>
          <a:solidFill>
            <a:srgbClr val="FBE5D6"/>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prstClr val="black"/>
                </a:solidFill>
                <a:latin typeface="Arial" panose="020B0604020202020204" pitchFamily="34" charset="0"/>
                <a:cs typeface="Arial" panose="020B0604020202020204" pitchFamily="34" charset="0"/>
              </a:rPr>
              <a:t>Software Dev &amp; Related Work (BSG)</a:t>
            </a:r>
          </a:p>
        </p:txBody>
      </p:sp>
      <p:sp>
        <p:nvSpPr>
          <p:cNvPr id="10" name="Rectangle: Rounded Corners 9">
            <a:extLst>
              <a:ext uri="{FF2B5EF4-FFF2-40B4-BE49-F238E27FC236}">
                <a16:creationId xmlns:a16="http://schemas.microsoft.com/office/drawing/2014/main" id="{A146F155-4ED4-C34D-F06C-CC0FF3413E43}"/>
              </a:ext>
              <a:ext uri="{C183D7F6-B498-43B3-948B-1728B52AA6E4}">
                <adec:decorative xmlns:adec="http://schemas.microsoft.com/office/drawing/2017/decorative" val="0"/>
              </a:ext>
            </a:extLst>
          </p:cNvPr>
          <p:cNvSpPr/>
          <p:nvPr/>
        </p:nvSpPr>
        <p:spPr>
          <a:xfrm>
            <a:off x="3395627" y="1344413"/>
            <a:ext cx="2579837" cy="1097280"/>
          </a:xfrm>
          <a:prstGeom prst="roundRect">
            <a:avLst/>
          </a:prstGeom>
          <a:solidFill>
            <a:srgbClr val="FBE5D6"/>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srgbClr val="262626"/>
                </a:solidFill>
                <a:latin typeface="Arial" panose="020B0604020202020204" pitchFamily="34" charset="0"/>
                <a:cs typeface="Arial" panose="020B0604020202020204" pitchFamily="34" charset="0"/>
              </a:rPr>
              <a:t>Payment (BSG)</a:t>
            </a:r>
          </a:p>
        </p:txBody>
      </p:sp>
      <p:sp>
        <p:nvSpPr>
          <p:cNvPr id="11" name="Rectangle: Rounded Corners 10">
            <a:extLst>
              <a:ext uri="{FF2B5EF4-FFF2-40B4-BE49-F238E27FC236}">
                <a16:creationId xmlns:a16="http://schemas.microsoft.com/office/drawing/2014/main" id="{7351C23B-0FD6-DFB8-6C12-D9F5437784C2}"/>
              </a:ext>
              <a:ext uri="{C183D7F6-B498-43B3-948B-1728B52AA6E4}">
                <adec:decorative xmlns:adec="http://schemas.microsoft.com/office/drawing/2017/decorative" val="0"/>
              </a:ext>
            </a:extLst>
          </p:cNvPr>
          <p:cNvSpPr/>
          <p:nvPr/>
        </p:nvSpPr>
        <p:spPr>
          <a:xfrm>
            <a:off x="6333916" y="1344413"/>
            <a:ext cx="2755733" cy="1097280"/>
          </a:xfrm>
          <a:prstGeom prst="roundRect">
            <a:avLst/>
          </a:prstGeom>
          <a:solidFill>
            <a:srgbClr val="FBE5D6"/>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srgbClr val="262626"/>
                </a:solidFill>
                <a:latin typeface="Arial" panose="020B0604020202020204" pitchFamily="34" charset="0"/>
                <a:cs typeface="Arial" panose="020B0604020202020204" pitchFamily="34" charset="0"/>
              </a:rPr>
              <a:t>Data Aggregation &amp; Acquisition (BSG)</a:t>
            </a:r>
          </a:p>
        </p:txBody>
      </p:sp>
      <p:sp>
        <p:nvSpPr>
          <p:cNvPr id="2" name="Rectangle: Rounded Corners 1">
            <a:extLst>
              <a:ext uri="{FF2B5EF4-FFF2-40B4-BE49-F238E27FC236}">
                <a16:creationId xmlns:a16="http://schemas.microsoft.com/office/drawing/2014/main" id="{9E7E33D5-CE4A-B352-552B-D4826B70A356}"/>
              </a:ext>
              <a:ext uri="{C183D7F6-B498-43B3-948B-1728B52AA6E4}">
                <adec:decorative xmlns:adec="http://schemas.microsoft.com/office/drawing/2017/decorative" val="0"/>
              </a:ext>
            </a:extLst>
          </p:cNvPr>
          <p:cNvSpPr/>
          <p:nvPr/>
        </p:nvSpPr>
        <p:spPr>
          <a:xfrm>
            <a:off x="9360724" y="1344413"/>
            <a:ext cx="2755733" cy="1097280"/>
          </a:xfrm>
          <a:prstGeom prst="roundRect">
            <a:avLst/>
          </a:prstGeom>
          <a:solidFill>
            <a:srgbClr val="FBE5D6"/>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srgbClr val="262626"/>
                </a:solidFill>
                <a:latin typeface="Arial" panose="020B0604020202020204" pitchFamily="34" charset="0"/>
                <a:cs typeface="Arial" panose="020B0604020202020204" pitchFamily="34" charset="0"/>
              </a:rPr>
              <a:t>Internal Audit &amp; Analysis, Other Expertise</a:t>
            </a:r>
            <a:endParaRPr lang="en-US" sz="2133" kern="0" dirty="0">
              <a:solidFill>
                <a:srgbClr val="262626"/>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A82E6E9-0008-E0B9-5C45-CE98218B1041}"/>
              </a:ext>
            </a:extLst>
          </p:cNvPr>
          <p:cNvSpPr txBox="1">
            <a:spLocks/>
          </p:cNvSpPr>
          <p:nvPr/>
        </p:nvSpPr>
        <p:spPr>
          <a:xfrm>
            <a:off x="687325" y="2588555"/>
            <a:ext cx="1846491" cy="1528945"/>
          </a:xfrm>
          <a:prstGeom prst="rect">
            <a:avLst/>
          </a:prstGeom>
          <a:noFill/>
        </p:spPr>
        <p:txBody>
          <a:bodyPr wrap="square">
            <a:spAutoFit/>
          </a:bodyPr>
          <a:lstStyle/>
          <a:p>
            <a:pPr marL="152396" indent="-152396" defTabSz="914377">
              <a:buFont typeface="Wingdings" panose="05000000000000000000" pitchFamily="2" charset="2"/>
              <a:buChar char="§"/>
              <a:defRPr/>
            </a:pPr>
            <a:r>
              <a:rPr lang="en-US" sz="1867" dirty="0">
                <a:solidFill>
                  <a:prstClr val="white"/>
                </a:solidFill>
                <a:latin typeface="Arial" panose="020B0604020202020204" pitchFamily="34" charset="0"/>
                <a:cs typeface="Arial" panose="020B0604020202020204" pitchFamily="34" charset="0"/>
              </a:rPr>
              <a:t>IDDOC (OIT)</a:t>
            </a:r>
          </a:p>
          <a:p>
            <a:pPr marL="152396" indent="-152396" defTabSz="914377">
              <a:buFont typeface="Wingdings" panose="05000000000000000000" pitchFamily="2" charset="2"/>
              <a:buChar char="§"/>
              <a:defRPr/>
            </a:pPr>
            <a:r>
              <a:rPr lang="en-US" sz="1867" dirty="0">
                <a:solidFill>
                  <a:prstClr val="white"/>
                </a:solidFill>
                <a:latin typeface="Arial" panose="020B0604020202020204" pitchFamily="34" charset="0"/>
                <a:cs typeface="Arial" panose="020B0604020202020204" pitchFamily="34" charset="0"/>
              </a:rPr>
              <a:t>CTS</a:t>
            </a:r>
          </a:p>
          <a:p>
            <a:pPr marL="152396" indent="-152396" defTabSz="914377">
              <a:buFont typeface="Wingdings" panose="05000000000000000000" pitchFamily="2" charset="2"/>
              <a:buChar char="§"/>
              <a:defRPr/>
            </a:pPr>
            <a:r>
              <a:rPr lang="en-US" sz="1867" dirty="0">
                <a:solidFill>
                  <a:prstClr val="white"/>
                </a:solidFill>
                <a:latin typeface="Arial" panose="020B0604020202020204" pitchFamily="34" charset="0"/>
                <a:cs typeface="Arial" panose="020B0604020202020204" pitchFamily="34" charset="0"/>
              </a:rPr>
              <a:t>ISP</a:t>
            </a:r>
          </a:p>
          <a:p>
            <a:pPr marL="152396" indent="-152396" defTabSz="914377">
              <a:buFont typeface="Wingdings" panose="05000000000000000000" pitchFamily="2" charset="2"/>
              <a:buChar char="§"/>
              <a:defRPr/>
            </a:pPr>
            <a:r>
              <a:rPr lang="en-US" sz="1867" dirty="0">
                <a:solidFill>
                  <a:prstClr val="white"/>
                </a:solidFill>
                <a:latin typeface="Arial" panose="020B0604020202020204" pitchFamily="34" charset="0"/>
                <a:cs typeface="Arial" panose="020B0604020202020204" pitchFamily="34" charset="0"/>
              </a:rPr>
              <a:t>AMS</a:t>
            </a:r>
          </a:p>
          <a:p>
            <a:pPr marL="152396" indent="-152396" defTabSz="914377">
              <a:buFont typeface="Wingdings" panose="05000000000000000000" pitchFamily="2" charset="2"/>
              <a:buChar char="§"/>
              <a:defRPr/>
            </a:pPr>
            <a:r>
              <a:rPr lang="en-US" sz="1867" dirty="0">
                <a:solidFill>
                  <a:prstClr val="white"/>
                </a:solidFill>
                <a:latin typeface="Arial" panose="020B0604020202020204" pitchFamily="34" charset="0"/>
                <a:cs typeface="Arial" panose="020B0604020202020204" pitchFamily="34" charset="0"/>
              </a:rPr>
              <a:t>CBOSC</a:t>
            </a:r>
            <a:endParaRPr lang="en-US" dirty="0">
              <a:solidFill>
                <a:prstClr val="black"/>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E27E935-EA6F-4DF4-2827-8EB11FC6AE99}"/>
              </a:ext>
            </a:extLst>
          </p:cNvPr>
          <p:cNvSpPr txBox="1"/>
          <p:nvPr/>
        </p:nvSpPr>
        <p:spPr>
          <a:xfrm>
            <a:off x="3575650" y="2536743"/>
            <a:ext cx="1500025" cy="379656"/>
          </a:xfrm>
          <a:prstGeom prst="rect">
            <a:avLst/>
          </a:prstGeom>
          <a:noFill/>
        </p:spPr>
        <p:txBody>
          <a:bodyPr wrap="square">
            <a:spAutoFit/>
          </a:bodyPr>
          <a:lstStyle/>
          <a:p>
            <a:pPr marL="152396" indent="-152396" defTabSz="914377">
              <a:buFont typeface="Wingdings" panose="05000000000000000000" pitchFamily="2" charset="2"/>
              <a:buChar char="§"/>
            </a:pPr>
            <a:r>
              <a:rPr lang="en-US" sz="1867" dirty="0">
                <a:solidFill>
                  <a:prstClr val="white"/>
                </a:solidFill>
                <a:latin typeface="Arial" panose="020B0604020202020204" pitchFamily="34" charset="0"/>
                <a:cs typeface="Arial" panose="020B0604020202020204" pitchFamily="34" charset="0"/>
              </a:rPr>
              <a:t>IPC</a:t>
            </a:r>
            <a:endParaRPr lang="en-US" dirty="0">
              <a:solidFill>
                <a:prstClr val="black"/>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F43F036-513F-007C-844E-E3269408FE90}"/>
              </a:ext>
            </a:extLst>
          </p:cNvPr>
          <p:cNvSpPr txBox="1"/>
          <p:nvPr/>
        </p:nvSpPr>
        <p:spPr>
          <a:xfrm>
            <a:off x="6681438" y="2479645"/>
            <a:ext cx="2457661" cy="666977"/>
          </a:xfrm>
          <a:prstGeom prst="rect">
            <a:avLst/>
          </a:prstGeom>
          <a:noFill/>
        </p:spPr>
        <p:txBody>
          <a:bodyPr wrap="square">
            <a:spAutoFit/>
          </a:bodyPr>
          <a:lstStyle/>
          <a:p>
            <a:pPr marL="152396" indent="-152396" defTabSz="914377">
              <a:buFont typeface="Wingdings" panose="05000000000000000000" pitchFamily="2" charset="2"/>
              <a:buChar char="§"/>
            </a:pPr>
            <a:r>
              <a:rPr lang="en-US" sz="1867" dirty="0">
                <a:solidFill>
                  <a:prstClr val="white"/>
                </a:solidFill>
                <a:latin typeface="Arial" panose="020B0604020202020204" pitchFamily="34" charset="0"/>
                <a:cs typeface="Arial" panose="020B0604020202020204" pitchFamily="34" charset="0"/>
              </a:rPr>
              <a:t>CDAC</a:t>
            </a:r>
          </a:p>
          <a:p>
            <a:pPr marL="152396" indent="-152396" defTabSz="914377">
              <a:buFont typeface="Wingdings" panose="05000000000000000000" pitchFamily="2" charset="2"/>
              <a:buChar char="§"/>
            </a:pPr>
            <a:r>
              <a:rPr lang="en-US" sz="1867" dirty="0">
                <a:solidFill>
                  <a:prstClr val="white"/>
                </a:solidFill>
                <a:latin typeface="Arial" panose="020B0604020202020204" pitchFamily="34" charset="0"/>
                <a:cs typeface="Arial" panose="020B0604020202020204" pitchFamily="34" charset="0"/>
              </a:rPr>
              <a:t>PAM</a:t>
            </a:r>
          </a:p>
        </p:txBody>
      </p:sp>
      <p:sp>
        <p:nvSpPr>
          <p:cNvPr id="14" name="TextBox 13">
            <a:extLst>
              <a:ext uri="{FF2B5EF4-FFF2-40B4-BE49-F238E27FC236}">
                <a16:creationId xmlns:a16="http://schemas.microsoft.com/office/drawing/2014/main" id="{B56DBD26-C1F0-CB53-DDB7-63F18B320437}"/>
              </a:ext>
            </a:extLst>
          </p:cNvPr>
          <p:cNvSpPr txBox="1"/>
          <p:nvPr/>
        </p:nvSpPr>
        <p:spPr>
          <a:xfrm>
            <a:off x="9622935" y="2448488"/>
            <a:ext cx="2457661" cy="954300"/>
          </a:xfrm>
          <a:prstGeom prst="rect">
            <a:avLst/>
          </a:prstGeom>
          <a:noFill/>
        </p:spPr>
        <p:txBody>
          <a:bodyPr wrap="square">
            <a:spAutoFit/>
          </a:bodyPr>
          <a:lstStyle/>
          <a:p>
            <a:pPr marL="152396" indent="-152396" defTabSz="914377">
              <a:buFont typeface="Wingdings" panose="05000000000000000000" pitchFamily="2" charset="2"/>
              <a:buChar char="§"/>
            </a:pPr>
            <a:r>
              <a:rPr lang="en-US" sz="1867" dirty="0">
                <a:solidFill>
                  <a:prstClr val="white"/>
                </a:solidFill>
                <a:latin typeface="Arial" panose="020B0604020202020204" pitchFamily="34" charset="0"/>
                <a:cs typeface="Arial" panose="020B0604020202020204" pitchFamily="34" charset="0"/>
              </a:rPr>
              <a:t>IFAC (PPG)</a:t>
            </a:r>
          </a:p>
          <a:p>
            <a:pPr marL="152396" indent="-152396" defTabSz="914377">
              <a:buFont typeface="Wingdings" panose="05000000000000000000" pitchFamily="2" charset="2"/>
              <a:buChar char="§"/>
            </a:pPr>
            <a:r>
              <a:rPr lang="en-US" sz="1867" dirty="0">
                <a:solidFill>
                  <a:prstClr val="white"/>
                </a:solidFill>
                <a:latin typeface="Arial" panose="020B0604020202020204" pitchFamily="34" charset="0"/>
                <a:cs typeface="Arial" panose="020B0604020202020204" pitchFamily="34" charset="0"/>
              </a:rPr>
              <a:t>ARDS (BSG)</a:t>
            </a:r>
          </a:p>
          <a:p>
            <a:pPr marL="152396" indent="-152396" defTabSz="914377">
              <a:buFont typeface="Wingdings" panose="05000000000000000000" pitchFamily="2" charset="2"/>
              <a:buChar char="§"/>
            </a:pPr>
            <a:r>
              <a:rPr lang="en-US" sz="1867" dirty="0">
                <a:solidFill>
                  <a:prstClr val="white"/>
                </a:solidFill>
                <a:latin typeface="Arial" panose="020B0604020202020204" pitchFamily="34" charset="0"/>
                <a:cs typeface="Arial" panose="020B0604020202020204" pitchFamily="34" charset="0"/>
              </a:rPr>
              <a:t>INSPIRE (BSG)</a:t>
            </a:r>
          </a:p>
        </p:txBody>
      </p:sp>
      <p:sp>
        <p:nvSpPr>
          <p:cNvPr id="3" name="TextBox 2">
            <a:extLst>
              <a:ext uri="{FF2B5EF4-FFF2-40B4-BE49-F238E27FC236}">
                <a16:creationId xmlns:a16="http://schemas.microsoft.com/office/drawing/2014/main" id="{15ED607C-DF1E-8826-4C33-B1AB988C5DC1}"/>
              </a:ext>
            </a:extLst>
          </p:cNvPr>
          <p:cNvSpPr txBox="1"/>
          <p:nvPr/>
        </p:nvSpPr>
        <p:spPr>
          <a:xfrm>
            <a:off x="1121863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71</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5090719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5A54C34E-478B-A154-F14D-9A82CA161445}"/>
              </a:ext>
            </a:extLst>
          </p:cNvPr>
          <p:cNvSpPr txBox="1">
            <a:spLocks noGrp="1"/>
          </p:cNvSpPr>
          <p:nvPr>
            <p:ph type="title" idx="4294967295"/>
          </p:nvPr>
        </p:nvSpPr>
        <p:spPr>
          <a:xfrm>
            <a:off x="113975" y="-65458"/>
            <a:ext cx="12212931" cy="831503"/>
          </a:xfrm>
          <a:prstGeom prst="rect">
            <a:avLst/>
          </a:prstGeom>
          <a:noFill/>
          <a:ln>
            <a:noFill/>
            <a:prstDash/>
          </a:ln>
          <a:effectLst>
            <a:outerShdw blurRad="596900" dist="241300" dir="4140000" sx="94000" sy="94000" algn="ctr" rotWithShape="0">
              <a:srgbClr val="000000">
                <a:alpha val="43137"/>
              </a:srgbClr>
            </a:outerShdw>
            <a:reflection stA="45000" endPos="0" dist="50800" dir="5400000" sy="-100000" algn="bl" rotWithShape="0"/>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6600" b="0" i="0" kern="1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defTabSz="1219170">
              <a:lnSpc>
                <a:spcPct val="100000"/>
              </a:lnSpc>
              <a:spcBef>
                <a:spcPts val="0"/>
              </a:spcBef>
              <a:spcAft>
                <a:spcPts val="800"/>
              </a:spcAft>
              <a:defRPr/>
            </a:pPr>
            <a:r>
              <a:rPr lang="en-US" sz="4267" b="1" dirty="0"/>
              <a:t>Innovation Center Contract Names (1 of 2)</a:t>
            </a:r>
          </a:p>
        </p:txBody>
      </p:sp>
      <p:graphicFrame>
        <p:nvGraphicFramePr>
          <p:cNvPr id="6" name="Table 5" descr="An outline of the Innovation Center contract names along with their purpose and incumbents. ">
            <a:extLst>
              <a:ext uri="{FF2B5EF4-FFF2-40B4-BE49-F238E27FC236}">
                <a16:creationId xmlns:a16="http://schemas.microsoft.com/office/drawing/2014/main" id="{9098736A-17EC-1459-580D-38D3BF1991A4}"/>
              </a:ext>
            </a:extLst>
          </p:cNvPr>
          <p:cNvGraphicFramePr>
            <a:graphicFrameLocks noGrp="1"/>
          </p:cNvGraphicFramePr>
          <p:nvPr/>
        </p:nvGraphicFramePr>
        <p:xfrm>
          <a:off x="133248" y="720420"/>
          <a:ext cx="11275690" cy="3784772"/>
        </p:xfrm>
        <a:graphic>
          <a:graphicData uri="http://schemas.openxmlformats.org/drawingml/2006/table">
            <a:tbl>
              <a:tblPr firstRow="1" firstCol="1">
                <a:tableStyleId>{5C22544A-7EE6-4342-B048-85BDC9FD1C3A}</a:tableStyleId>
              </a:tblPr>
              <a:tblGrid>
                <a:gridCol w="4814776">
                  <a:extLst>
                    <a:ext uri="{9D8B030D-6E8A-4147-A177-3AD203B41FA5}">
                      <a16:colId xmlns:a16="http://schemas.microsoft.com/office/drawing/2014/main" val="2077707183"/>
                    </a:ext>
                  </a:extLst>
                </a:gridCol>
                <a:gridCol w="4555103">
                  <a:extLst>
                    <a:ext uri="{9D8B030D-6E8A-4147-A177-3AD203B41FA5}">
                      <a16:colId xmlns:a16="http://schemas.microsoft.com/office/drawing/2014/main" val="622117472"/>
                    </a:ext>
                  </a:extLst>
                </a:gridCol>
                <a:gridCol w="1905811">
                  <a:extLst>
                    <a:ext uri="{9D8B030D-6E8A-4147-A177-3AD203B41FA5}">
                      <a16:colId xmlns:a16="http://schemas.microsoft.com/office/drawing/2014/main" val="339773019"/>
                    </a:ext>
                  </a:extLst>
                </a:gridCol>
              </a:tblGrid>
              <a:tr h="295247">
                <a:tc>
                  <a:txBody>
                    <a:bodyPr/>
                    <a:lstStyle/>
                    <a:p>
                      <a:pPr algn="l" rtl="0" fontAlgn="ctr"/>
                      <a:r>
                        <a:rPr lang="en-US" sz="1900" b="1" u="none" strike="noStrike" dirty="0">
                          <a:solidFill>
                            <a:schemeClr val="tx1"/>
                          </a:solidFill>
                          <a:effectLst/>
                          <a:latin typeface="Arial" panose="020B0604020202020204" pitchFamily="34" charset="0"/>
                          <a:cs typeface="Arial" panose="020B0604020202020204" pitchFamily="34" charset="0"/>
                        </a:rPr>
                        <a:t>Contract </a:t>
                      </a:r>
                      <a:endParaRPr lang="en-US" sz="1900" b="1" i="0" u="none" strike="noStrike" dirty="0">
                        <a:solidFill>
                          <a:schemeClr val="tx1"/>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rtl="0" fontAlgn="ctr"/>
                      <a:r>
                        <a:rPr lang="en-US" sz="1900" b="1" u="none" strike="noStrike" dirty="0">
                          <a:solidFill>
                            <a:schemeClr val="tx1"/>
                          </a:solidFill>
                          <a:effectLst/>
                          <a:latin typeface="Arial" panose="020B0604020202020204" pitchFamily="34" charset="0"/>
                          <a:cs typeface="Arial" panose="020B0604020202020204" pitchFamily="34" charset="0"/>
                        </a:rPr>
                        <a:t>Purpose</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rtl="0" fontAlgn="ctr"/>
                      <a:r>
                        <a:rPr lang="en-US" sz="1900" b="1" i="0" u="none" strike="noStrike" dirty="0">
                          <a:solidFill>
                            <a:schemeClr val="tx1"/>
                          </a:solidFill>
                          <a:effectLst/>
                          <a:latin typeface="Arial" panose="020B0604020202020204" pitchFamily="34" charset="0"/>
                          <a:cs typeface="Arial" panose="020B0604020202020204" pitchFamily="34" charset="0"/>
                        </a:rPr>
                        <a:t>Incumbent</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27569120"/>
                  </a:ext>
                </a:extLst>
              </a:tr>
              <a:tr h="498447">
                <a:tc>
                  <a:txBody>
                    <a:bodyPr/>
                    <a:lstStyle/>
                    <a:p>
                      <a:pPr algn="l" rtl="0" fontAlgn="ctr"/>
                      <a:r>
                        <a:rPr lang="en-US" sz="1600" b="0" u="none" strike="noStrike" dirty="0">
                          <a:solidFill>
                            <a:schemeClr val="tx1"/>
                          </a:solidFill>
                          <a:effectLst/>
                          <a:latin typeface="Arial" panose="020B0604020202020204" pitchFamily="34" charset="0"/>
                          <a:cs typeface="Arial" panose="020B0604020202020204" pitchFamily="34" charset="0"/>
                        </a:rPr>
                        <a:t>Research Measurement Assessment Design and Analysis (RMADA) IDIQ</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u="none" strike="noStrike" dirty="0">
                          <a:effectLst/>
                          <a:latin typeface="Arial" panose="020B0604020202020204" pitchFamily="34" charset="0"/>
                          <a:cs typeface="Arial" panose="020B0604020202020204" pitchFamily="34" charset="0"/>
                        </a:rPr>
                        <a:t>Learning, Implementation, Monitoring, Evaluation</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Multiple award IDIQ</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90068863"/>
                  </a:ext>
                </a:extLst>
              </a:tr>
              <a:tr h="254607">
                <a:tc>
                  <a:txBody>
                    <a:bodyPr/>
                    <a:lstStyle/>
                    <a:p>
                      <a:pPr algn="l" rtl="0" fontAlgn="ctr"/>
                      <a:r>
                        <a:rPr lang="en-US" sz="1600" b="0" u="none" strike="noStrike" dirty="0">
                          <a:solidFill>
                            <a:schemeClr val="tx1"/>
                          </a:solidFill>
                          <a:effectLst/>
                          <a:latin typeface="Arial" panose="020B0604020202020204" pitchFamily="34" charset="0"/>
                          <a:cs typeface="Arial" panose="020B0604020202020204" pitchFamily="34" charset="0"/>
                        </a:rPr>
                        <a:t>Measure Instrument Development Services (MIDS) </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u="none" strike="noStrike" dirty="0">
                          <a:effectLst/>
                          <a:latin typeface="Arial" panose="020B0604020202020204" pitchFamily="34" charset="0"/>
                          <a:cs typeface="Arial" panose="020B0604020202020204" pitchFamily="34" charset="0"/>
                        </a:rPr>
                        <a:t>Design and support quality measures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Yale New Haven</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8791689"/>
                  </a:ext>
                </a:extLst>
              </a:tr>
              <a:tr h="472229">
                <a:tc>
                  <a:txBody>
                    <a:bodyPr/>
                    <a:lstStyle/>
                    <a:p>
                      <a:pPr algn="l" rtl="0" fontAlgn="ctr"/>
                      <a:r>
                        <a:rPr lang="en-US" sz="1600" b="0" u="none" strike="noStrike" dirty="0">
                          <a:solidFill>
                            <a:schemeClr val="tx1"/>
                          </a:solidFill>
                          <a:effectLst/>
                          <a:latin typeface="Arial" panose="020B0604020202020204" pitchFamily="34" charset="0"/>
                          <a:cs typeface="Arial" panose="020B0604020202020204" pitchFamily="34" charset="0"/>
                        </a:rPr>
                        <a:t>Rapid Measure Development (RMD)</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u="none" strike="noStrike" dirty="0">
                          <a:effectLst/>
                          <a:latin typeface="Arial" panose="020B0604020202020204" pitchFamily="34" charset="0"/>
                          <a:cs typeface="Arial" panose="020B0604020202020204" pitchFamily="34" charset="0"/>
                        </a:rPr>
                        <a:t>Design and support quality measures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Yale New Haven</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0073021"/>
                  </a:ext>
                </a:extLst>
              </a:tr>
              <a:tr h="254607">
                <a:tc>
                  <a:txBody>
                    <a:bodyPr/>
                    <a:lstStyle/>
                    <a:p>
                      <a:pPr marL="0" algn="l" defTabSz="685800" rtl="0" eaLnBrk="1" fontAlgn="ctr" latinLnBrk="0" hangingPunct="1"/>
                      <a:r>
                        <a:rPr lang="en-US" sz="1600" b="0" u="none" strike="noStrike" kern="1200" dirty="0">
                          <a:solidFill>
                            <a:schemeClr val="tx1"/>
                          </a:solidFill>
                          <a:effectLst/>
                          <a:latin typeface="Arial" panose="020B0604020202020204" pitchFamily="34" charset="0"/>
                          <a:ea typeface="+mn-ea"/>
                          <a:cs typeface="Arial" panose="020B0604020202020204" pitchFamily="34" charset="0"/>
                        </a:rPr>
                        <a:t>National Committee for Quality Assurance (NCQA).</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685800" rtl="0" eaLnBrk="1" fontAlgn="ctr" latinLnBrk="0" hangingPunct="1"/>
                      <a:r>
                        <a:rPr lang="en-US" sz="1600" u="none" strike="noStrike" kern="1200" dirty="0">
                          <a:solidFill>
                            <a:schemeClr val="dk1"/>
                          </a:solidFill>
                          <a:effectLst/>
                          <a:latin typeface="Arial" panose="020B0604020202020204" pitchFamily="34" charset="0"/>
                          <a:ea typeface="+mn-ea"/>
                          <a:cs typeface="Arial" panose="020B0604020202020204" pitchFamily="34" charset="0"/>
                        </a:rPr>
                        <a:t>Design and support quality measures</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685800" rtl="0" eaLnBrk="1" fontAlgn="ctr" latinLnBrk="0" hangingPunct="1"/>
                      <a:r>
                        <a:rPr lang="en-US" sz="1600" u="none" strike="noStrike" kern="1200" dirty="0">
                          <a:solidFill>
                            <a:schemeClr val="dk1"/>
                          </a:solidFill>
                          <a:effectLst/>
                          <a:latin typeface="Arial" panose="020B0604020202020204" pitchFamily="34" charset="0"/>
                          <a:ea typeface="+mn-ea"/>
                          <a:cs typeface="Arial" panose="020B0604020202020204" pitchFamily="34" charset="0"/>
                        </a:rPr>
                        <a:t>NCQA</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9324718"/>
                  </a:ext>
                </a:extLst>
              </a:tr>
              <a:tr h="254607">
                <a:tc>
                  <a:txBody>
                    <a:bodyPr/>
                    <a:lstStyle/>
                    <a:p>
                      <a:pPr algn="l" rtl="0" fontAlgn="ctr"/>
                      <a:r>
                        <a:rPr lang="en-US" sz="1600" b="0" u="none" strike="noStrike" dirty="0">
                          <a:solidFill>
                            <a:schemeClr val="tx1"/>
                          </a:solidFill>
                          <a:effectLst/>
                          <a:latin typeface="Arial" panose="020B0604020202020204" pitchFamily="34" charset="0"/>
                          <a:cs typeface="Arial" panose="020B0604020202020204" pitchFamily="34" charset="0"/>
                        </a:rPr>
                        <a:t>Innovation Support Platform (ISP)</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u="none" strike="noStrike" dirty="0">
                          <a:effectLst/>
                          <a:latin typeface="Arial" panose="020B0604020202020204" pitchFamily="34" charset="0"/>
                          <a:cs typeface="Arial" panose="020B0604020202020204" pitchFamily="34" charset="0"/>
                        </a:rPr>
                        <a:t>Configure and develop technology solutions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Global Alliant</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7355628"/>
                  </a:ext>
                </a:extLst>
              </a:tr>
              <a:tr h="254607">
                <a:tc>
                  <a:txBody>
                    <a:bodyPr/>
                    <a:lstStyle/>
                    <a:p>
                      <a:pPr algn="l" rtl="0" fontAlgn="ctr"/>
                      <a:r>
                        <a:rPr lang="en-US" sz="1600" b="0" u="none" strike="noStrike" dirty="0">
                          <a:solidFill>
                            <a:schemeClr val="tx1"/>
                          </a:solidFill>
                          <a:effectLst/>
                          <a:latin typeface="Arial" panose="020B0604020202020204" pitchFamily="34" charset="0"/>
                          <a:cs typeface="Arial" panose="020B0604020202020204" pitchFamily="34" charset="0"/>
                        </a:rPr>
                        <a:t>CMMI Technology Solutions (CTS)</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u="none" strike="noStrike" dirty="0">
                          <a:effectLst/>
                          <a:latin typeface="Arial" panose="020B0604020202020204" pitchFamily="34" charset="0"/>
                          <a:cs typeface="Arial" panose="020B0604020202020204" pitchFamily="34" charset="0"/>
                        </a:rPr>
                        <a:t>Configure and develop technology solutions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Tria/Softrams</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581841"/>
                  </a:ext>
                </a:extLst>
              </a:tr>
              <a:tr h="498447">
                <a:tc>
                  <a:txBody>
                    <a:bodyPr/>
                    <a:lstStyle/>
                    <a:p>
                      <a:pPr algn="l" rtl="0" fontAlgn="ctr"/>
                      <a:r>
                        <a:rPr lang="en-US" sz="1600" b="0" u="none" strike="noStrike" dirty="0">
                          <a:solidFill>
                            <a:schemeClr val="tx1"/>
                          </a:solidFill>
                          <a:effectLst/>
                          <a:latin typeface="Arial" panose="020B0604020202020204" pitchFamily="34" charset="0"/>
                          <a:cs typeface="Arial" panose="020B0604020202020204" pitchFamily="34" charset="0"/>
                        </a:rPr>
                        <a:t>CMMI Analysis &amp; Management System (AMS) Contract</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u="none" strike="noStrike" dirty="0">
                          <a:effectLst/>
                          <a:latin typeface="Arial" panose="020B0604020202020204" pitchFamily="34" charset="0"/>
                          <a:cs typeface="Arial" panose="020B0604020202020204" pitchFamily="34" charset="0"/>
                        </a:rPr>
                        <a:t>Configure and develop technology solutions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ICF</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9575585"/>
                  </a:ext>
                </a:extLst>
              </a:tr>
              <a:tr h="498447">
                <a:tc>
                  <a:txBody>
                    <a:bodyPr/>
                    <a:lstStyle/>
                    <a:p>
                      <a:pPr algn="l" rtl="0" fontAlgn="ctr"/>
                      <a:r>
                        <a:rPr lang="en-US" sz="1600" b="0" u="none" strike="noStrike" dirty="0">
                          <a:solidFill>
                            <a:schemeClr val="tx1"/>
                          </a:solidFill>
                          <a:effectLst/>
                          <a:latin typeface="Arial" panose="020B0604020202020204" pitchFamily="34" charset="0"/>
                          <a:cs typeface="Arial" panose="020B0604020202020204" pitchFamily="34" charset="0"/>
                        </a:rPr>
                        <a:t>Innovative Design, Development, &amp; Operations Contract (IDDOC) – OIT</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u="none" strike="noStrike" dirty="0">
                          <a:effectLst/>
                          <a:latin typeface="Arial" panose="020B0604020202020204" pitchFamily="34" charset="0"/>
                          <a:cs typeface="Arial" panose="020B0604020202020204" pitchFamily="34" charset="0"/>
                        </a:rPr>
                        <a:t>Configure and develop technology solutions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Tria/Softrams</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9018386"/>
                  </a:ext>
                </a:extLst>
              </a:tr>
              <a:tr h="498447">
                <a:tc>
                  <a:txBody>
                    <a:bodyPr/>
                    <a:lstStyle/>
                    <a:p>
                      <a:pPr algn="l" rtl="0" fontAlgn="ctr"/>
                      <a:r>
                        <a:rPr lang="en-US" sz="1600" b="0" u="none" strike="noStrike" dirty="0">
                          <a:solidFill>
                            <a:schemeClr val="tx1"/>
                          </a:solidFill>
                          <a:effectLst/>
                          <a:latin typeface="Arial" panose="020B0604020202020204" pitchFamily="34" charset="0"/>
                          <a:cs typeface="Arial" panose="020B0604020202020204" pitchFamily="34" charset="0"/>
                        </a:rPr>
                        <a:t>Centralized Business Operations Support Center (CBOSC)</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u="none" strike="noStrike" dirty="0">
                          <a:effectLst/>
                          <a:latin typeface="Arial" panose="020B0604020202020204" pitchFamily="34" charset="0"/>
                          <a:cs typeface="Arial" panose="020B0604020202020204" pitchFamily="34" charset="0"/>
                        </a:rPr>
                        <a:t>Supply help desk services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Tria/Softrams</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6208187"/>
                  </a:ext>
                </a:extLst>
              </a:tr>
            </a:tbl>
          </a:graphicData>
        </a:graphic>
      </p:graphicFrame>
      <p:sp>
        <p:nvSpPr>
          <p:cNvPr id="2" name="TextBox 1">
            <a:extLst>
              <a:ext uri="{FF2B5EF4-FFF2-40B4-BE49-F238E27FC236}">
                <a16:creationId xmlns:a16="http://schemas.microsoft.com/office/drawing/2014/main" id="{0EE7F19B-2CE2-0668-F002-B09F924CA926}"/>
              </a:ext>
            </a:extLst>
          </p:cNvPr>
          <p:cNvSpPr txBox="1"/>
          <p:nvPr/>
        </p:nvSpPr>
        <p:spPr>
          <a:xfrm>
            <a:off x="1121863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72</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17336580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5A54C34E-478B-A154-F14D-9A82CA161445}"/>
              </a:ext>
            </a:extLst>
          </p:cNvPr>
          <p:cNvSpPr txBox="1">
            <a:spLocks noGrp="1"/>
          </p:cNvSpPr>
          <p:nvPr>
            <p:ph type="title" idx="4294967295"/>
          </p:nvPr>
        </p:nvSpPr>
        <p:spPr>
          <a:xfrm>
            <a:off x="113975" y="-65458"/>
            <a:ext cx="12212931" cy="831503"/>
          </a:xfrm>
          <a:prstGeom prst="rect">
            <a:avLst/>
          </a:prstGeom>
          <a:noFill/>
          <a:ln>
            <a:noFill/>
            <a:prstDash/>
          </a:ln>
          <a:effectLst>
            <a:outerShdw blurRad="596900" dist="241300" dir="4140000" sx="94000" sy="94000" algn="ctr" rotWithShape="0">
              <a:srgbClr val="000000">
                <a:alpha val="43137"/>
              </a:srgbClr>
            </a:outerShdw>
            <a:reflection stA="45000" endPos="0" dist="50800" dir="5400000" sy="-100000" algn="bl" rotWithShape="0"/>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6600" b="0" i="0" kern="1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defTabSz="1219170">
              <a:lnSpc>
                <a:spcPct val="100000"/>
              </a:lnSpc>
              <a:spcBef>
                <a:spcPts val="0"/>
              </a:spcBef>
              <a:spcAft>
                <a:spcPts val="800"/>
              </a:spcAft>
              <a:defRPr/>
            </a:pPr>
            <a:r>
              <a:rPr lang="en-US" sz="4267" b="1" dirty="0"/>
              <a:t>Innovation Center Contract Names (2 of 2)</a:t>
            </a:r>
          </a:p>
        </p:txBody>
      </p:sp>
      <p:graphicFrame>
        <p:nvGraphicFramePr>
          <p:cNvPr id="6" name="Table 5" descr="An outline of the Innovation Center contract names along with their purpose and incumbents. ">
            <a:extLst>
              <a:ext uri="{FF2B5EF4-FFF2-40B4-BE49-F238E27FC236}">
                <a16:creationId xmlns:a16="http://schemas.microsoft.com/office/drawing/2014/main" id="{9098736A-17EC-1459-580D-38D3BF1991A4}"/>
              </a:ext>
            </a:extLst>
          </p:cNvPr>
          <p:cNvGraphicFramePr>
            <a:graphicFrameLocks noGrp="1"/>
          </p:cNvGraphicFramePr>
          <p:nvPr/>
        </p:nvGraphicFramePr>
        <p:xfrm>
          <a:off x="113975" y="683865"/>
          <a:ext cx="11485764" cy="3052968"/>
        </p:xfrm>
        <a:graphic>
          <a:graphicData uri="http://schemas.openxmlformats.org/drawingml/2006/table">
            <a:tbl>
              <a:tblPr firstRow="1" firstCol="1">
                <a:tableStyleId>{5C22544A-7EE6-4342-B048-85BDC9FD1C3A}</a:tableStyleId>
              </a:tblPr>
              <a:tblGrid>
                <a:gridCol w="4904480">
                  <a:extLst>
                    <a:ext uri="{9D8B030D-6E8A-4147-A177-3AD203B41FA5}">
                      <a16:colId xmlns:a16="http://schemas.microsoft.com/office/drawing/2014/main" val="2077707183"/>
                    </a:ext>
                  </a:extLst>
                </a:gridCol>
                <a:gridCol w="4639967">
                  <a:extLst>
                    <a:ext uri="{9D8B030D-6E8A-4147-A177-3AD203B41FA5}">
                      <a16:colId xmlns:a16="http://schemas.microsoft.com/office/drawing/2014/main" val="622117472"/>
                    </a:ext>
                  </a:extLst>
                </a:gridCol>
                <a:gridCol w="1941317">
                  <a:extLst>
                    <a:ext uri="{9D8B030D-6E8A-4147-A177-3AD203B41FA5}">
                      <a16:colId xmlns:a16="http://schemas.microsoft.com/office/drawing/2014/main" val="339773019"/>
                    </a:ext>
                  </a:extLst>
                </a:gridCol>
              </a:tblGrid>
              <a:tr h="295247">
                <a:tc>
                  <a:txBody>
                    <a:bodyPr/>
                    <a:lstStyle/>
                    <a:p>
                      <a:pPr algn="l" rtl="0" fontAlgn="ctr"/>
                      <a:r>
                        <a:rPr lang="en-US" sz="1900" b="1" u="none" strike="noStrike" dirty="0">
                          <a:solidFill>
                            <a:schemeClr val="tx1"/>
                          </a:solidFill>
                          <a:effectLst/>
                          <a:latin typeface="Arial" panose="020B0604020202020204" pitchFamily="34" charset="0"/>
                          <a:cs typeface="Arial" panose="020B0604020202020204" pitchFamily="34" charset="0"/>
                        </a:rPr>
                        <a:t>Contract </a:t>
                      </a:r>
                      <a:endParaRPr lang="en-US" sz="1900" b="1" i="0" u="none" strike="noStrike" dirty="0">
                        <a:solidFill>
                          <a:schemeClr val="tx1"/>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rtl="0" fontAlgn="ctr"/>
                      <a:r>
                        <a:rPr lang="en-US" sz="1900" b="1" u="none" strike="noStrike" dirty="0">
                          <a:solidFill>
                            <a:schemeClr val="tx1"/>
                          </a:solidFill>
                          <a:effectLst/>
                          <a:latin typeface="Arial" panose="020B0604020202020204" pitchFamily="34" charset="0"/>
                          <a:cs typeface="Arial" panose="020B0604020202020204" pitchFamily="34" charset="0"/>
                        </a:rPr>
                        <a:t>Purpose</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rtl="0" fontAlgn="ctr"/>
                      <a:r>
                        <a:rPr lang="en-US" sz="1900" b="1" i="0" u="none" strike="noStrike" dirty="0">
                          <a:solidFill>
                            <a:schemeClr val="tx1"/>
                          </a:solidFill>
                          <a:effectLst/>
                          <a:latin typeface="Arial" panose="020B0604020202020204" pitchFamily="34" charset="0"/>
                          <a:cs typeface="Arial" panose="020B0604020202020204" pitchFamily="34" charset="0"/>
                        </a:rPr>
                        <a:t>Incumbent</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27569120"/>
                  </a:ext>
                </a:extLst>
              </a:tr>
              <a:tr h="498447">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Innovation Payment Contractor (IPC)</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Make non-claims-based-payments</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National Government Services</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90068863"/>
                  </a:ext>
                </a:extLst>
              </a:tr>
              <a:tr h="500380">
                <a:tc>
                  <a:txBody>
                    <a:bodyPr/>
                    <a:lstStyle/>
                    <a:p>
                      <a:pPr algn="l" rtl="0" fontAlgn="ctr"/>
                      <a:r>
                        <a:rPr lang="en-US" sz="1600" b="0" i="0" u="none" strike="noStrike" noProof="0" dirty="0">
                          <a:solidFill>
                            <a:srgbClr val="000000"/>
                          </a:solidFill>
                          <a:effectLst/>
                          <a:latin typeface="Arial" panose="020B0604020202020204" pitchFamily="34" charset="0"/>
                          <a:cs typeface="Arial" panose="020B0604020202020204" pitchFamily="34" charset="0"/>
                        </a:rPr>
                        <a:t>CMMI Data Aggregation Contract (CDAC)</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Deliver multi-payer and multi-source data aggregation</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Deloitte</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8791689"/>
                  </a:ext>
                </a:extLst>
              </a:tr>
              <a:tr h="256540">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Patient Activation Measure (PAM)</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Obtain patient assessment data</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Phresia</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0073021"/>
                  </a:ext>
                </a:extLst>
              </a:tr>
              <a:tr h="498447">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Actuarial Research and Design Services (ARDS)</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Deliver actuarial analysis services</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Actuarial Research Corporation (ARC)</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9324718"/>
                  </a:ext>
                </a:extLst>
              </a:tr>
              <a:tr h="256540">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Integrated Financial Analysis Contract (IFAC)</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Deliver financial analysis services</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Deloitte</a:t>
                      </a: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9575585"/>
                  </a:ext>
                </a:extLst>
              </a:tr>
              <a:tr h="742287">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Initiative to Support Promising Research (INSPIRE)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u="none" strike="noStrike" dirty="0">
                          <a:solidFill>
                            <a:srgbClr val="000000"/>
                          </a:solidFill>
                          <a:effectLst/>
                          <a:latin typeface="Arial" panose="020B0604020202020204" pitchFamily="34" charset="0"/>
                          <a:cs typeface="Arial" panose="020B0604020202020204" pitchFamily="34" charset="0"/>
                        </a:rPr>
                        <a:t>Supply technical assistance</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600" b="0" i="0" kern="1200" dirty="0">
                          <a:solidFill>
                            <a:schemeClr val="dk1"/>
                          </a:solidFill>
                          <a:effectLst/>
                          <a:latin typeface="Arial" panose="020B0604020202020204" pitchFamily="34" charset="0"/>
                          <a:ea typeface="+mn-ea"/>
                          <a:cs typeface="Arial" panose="020B0604020202020204" pitchFamily="34" charset="0"/>
                        </a:rPr>
                        <a:t>Oak Ridge Associated Universities (ORAU)</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10767" marR="10767" marT="107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9018386"/>
                  </a:ext>
                </a:extLst>
              </a:tr>
            </a:tbl>
          </a:graphicData>
        </a:graphic>
      </p:graphicFrame>
      <p:sp>
        <p:nvSpPr>
          <p:cNvPr id="2" name="TextBox 1">
            <a:extLst>
              <a:ext uri="{FF2B5EF4-FFF2-40B4-BE49-F238E27FC236}">
                <a16:creationId xmlns:a16="http://schemas.microsoft.com/office/drawing/2014/main" id="{1316EDD2-80DE-3467-8640-290C71914EC7}"/>
              </a:ext>
            </a:extLst>
          </p:cNvPr>
          <p:cNvSpPr txBox="1"/>
          <p:nvPr/>
        </p:nvSpPr>
        <p:spPr>
          <a:xfrm>
            <a:off x="1121863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73</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21892902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
            <a:extLst>
              <a:ext uri="{FF2B5EF4-FFF2-40B4-BE49-F238E27FC236}">
                <a16:creationId xmlns:a16="http://schemas.microsoft.com/office/drawing/2014/main" id="{28A20E67-142E-86FD-6275-37252565D3D5}"/>
              </a:ext>
            </a:extLst>
          </p:cNvPr>
          <p:cNvSpPr txBox="1">
            <a:spLocks noGrp="1"/>
          </p:cNvSpPr>
          <p:nvPr>
            <p:ph type="title" idx="4294967295"/>
          </p:nvPr>
        </p:nvSpPr>
        <p:spPr>
          <a:xfrm>
            <a:off x="544285" y="285341"/>
            <a:ext cx="11549743" cy="1210169"/>
          </a:xfrm>
          <a:prstGeom prst="rect">
            <a:avLst/>
          </a:prstGeom>
          <a:noFill/>
          <a:ln>
            <a:noFill/>
            <a:prstDash/>
          </a:ln>
          <a:effectLst>
            <a:outerShdw blurRad="596900" dist="241300" dir="4140000" sx="94000" sy="94000" algn="ctr" rotWithShape="0">
              <a:srgbClr val="000000">
                <a:alpha val="43137"/>
              </a:srgbClr>
            </a:outerShdw>
            <a:reflection stA="45000" endPos="0" dist="50800" dir="5400000" sy="-100000" algn="bl" rotWithShape="0"/>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6600" b="0" i="0" kern="1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defTabSz="1219170">
              <a:lnSpc>
                <a:spcPct val="100000"/>
              </a:lnSpc>
              <a:spcBef>
                <a:spcPts val="0"/>
              </a:spcBef>
              <a:spcAft>
                <a:spcPts val="800"/>
              </a:spcAft>
              <a:defRPr/>
            </a:pPr>
            <a:r>
              <a:rPr lang="en-US" sz="4267" b="1" dirty="0"/>
              <a:t>Several contracts will need to be re-competed over the next three years</a:t>
            </a:r>
            <a:br>
              <a:rPr lang="en-US" sz="3733" b="1" dirty="0"/>
            </a:br>
            <a:endParaRPr lang="en-US" sz="3733" b="1" dirty="0"/>
          </a:p>
        </p:txBody>
      </p:sp>
      <p:grpSp>
        <p:nvGrpSpPr>
          <p:cNvPr id="7" name="Group 6" descr="2025">
            <a:extLst>
              <a:ext uri="{FF2B5EF4-FFF2-40B4-BE49-F238E27FC236}">
                <a16:creationId xmlns:a16="http://schemas.microsoft.com/office/drawing/2014/main" id="{8B51DDCF-7ACC-61E2-2F01-2AF14498F245}"/>
              </a:ext>
            </a:extLst>
          </p:cNvPr>
          <p:cNvGrpSpPr/>
          <p:nvPr/>
        </p:nvGrpSpPr>
        <p:grpSpPr>
          <a:xfrm>
            <a:off x="735504" y="1723064"/>
            <a:ext cx="2544297" cy="853440"/>
            <a:chOff x="3436945" y="2339207"/>
            <a:chExt cx="1908223" cy="763289"/>
          </a:xfrm>
          <a:solidFill>
            <a:schemeClr val="accent2">
              <a:lumMod val="75000"/>
            </a:schemeClr>
          </a:solidFill>
        </p:grpSpPr>
        <p:sp>
          <p:nvSpPr>
            <p:cNvPr id="8" name="Arrow: Chevron 7">
              <a:extLst>
                <a:ext uri="{FF2B5EF4-FFF2-40B4-BE49-F238E27FC236}">
                  <a16:creationId xmlns:a16="http://schemas.microsoft.com/office/drawing/2014/main" id="{02D058F7-C37E-D5A9-ABCA-A0F1C88DF759}"/>
                </a:ext>
              </a:extLst>
            </p:cNvPr>
            <p:cNvSpPr/>
            <p:nvPr/>
          </p:nvSpPr>
          <p:spPr>
            <a:xfrm>
              <a:off x="3436945" y="2339207"/>
              <a:ext cx="1908223" cy="763289"/>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endParaRPr lang="en-US" sz="2400" dirty="0">
                <a:solidFill>
                  <a:prstClr val="white"/>
                </a:solidFill>
                <a:latin typeface="Arial" panose="020B0604020202020204" pitchFamily="34" charset="0"/>
                <a:cs typeface="Arial" panose="020B0604020202020204" pitchFamily="34" charset="0"/>
              </a:endParaRPr>
            </a:p>
          </p:txBody>
        </p:sp>
        <p:sp>
          <p:nvSpPr>
            <p:cNvPr id="9" name="Arrow: Chevron 6">
              <a:extLst>
                <a:ext uri="{FF2B5EF4-FFF2-40B4-BE49-F238E27FC236}">
                  <a16:creationId xmlns:a16="http://schemas.microsoft.com/office/drawing/2014/main" id="{550B91EF-1883-9480-77EA-AB934B7EFA8F}"/>
                </a:ext>
              </a:extLst>
            </p:cNvPr>
            <p:cNvSpPr txBox="1"/>
            <p:nvPr/>
          </p:nvSpPr>
          <p:spPr>
            <a:xfrm>
              <a:off x="3818590" y="2339207"/>
              <a:ext cx="1144934" cy="763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0679" tIns="30227" rIns="30227" bIns="30227" numCol="1" spcCol="1270" anchor="ctr" anchorCtr="0">
              <a:noAutofit/>
            </a:bodyPr>
            <a:lstStyle/>
            <a:p>
              <a:pPr algn="ctr" defTabSz="1007508">
                <a:lnSpc>
                  <a:spcPct val="90000"/>
                </a:lnSpc>
                <a:spcBef>
                  <a:spcPct val="0"/>
                </a:spcBef>
                <a:spcAft>
                  <a:spcPct val="35000"/>
                </a:spcAft>
              </a:pPr>
              <a:r>
                <a:rPr lang="en-US" sz="2400" dirty="0">
                  <a:solidFill>
                    <a:prstClr val="white"/>
                  </a:solidFill>
                  <a:latin typeface="Arial" panose="020B0604020202020204" pitchFamily="34" charset="0"/>
                  <a:cs typeface="Arial" panose="020B0604020202020204" pitchFamily="34" charset="0"/>
                </a:rPr>
                <a:t>2025</a:t>
              </a:r>
            </a:p>
          </p:txBody>
        </p:sp>
      </p:grpSp>
      <p:sp>
        <p:nvSpPr>
          <p:cNvPr id="21" name="TextBox 20">
            <a:extLst>
              <a:ext uri="{FF2B5EF4-FFF2-40B4-BE49-F238E27FC236}">
                <a16:creationId xmlns:a16="http://schemas.microsoft.com/office/drawing/2014/main" id="{AF65F692-D537-384B-D116-45D43558B50E}"/>
              </a:ext>
            </a:extLst>
          </p:cNvPr>
          <p:cNvSpPr txBox="1"/>
          <p:nvPr/>
        </p:nvSpPr>
        <p:spPr>
          <a:xfrm>
            <a:off x="1539657" y="2664248"/>
            <a:ext cx="1486727" cy="666977"/>
          </a:xfrm>
          <a:prstGeom prst="rect">
            <a:avLst/>
          </a:prstGeom>
          <a:noFill/>
        </p:spPr>
        <p:txBody>
          <a:bodyPr wrap="square">
            <a:spAutoFit/>
          </a:bodyPr>
          <a:lstStyle/>
          <a:p>
            <a:pPr marL="152396" indent="-152396" defTabSz="914377">
              <a:buFont typeface="Wingdings" panose="05000000000000000000" pitchFamily="2" charset="2"/>
              <a:buChar char="§"/>
            </a:pPr>
            <a:r>
              <a:rPr lang="en-US" sz="1867" dirty="0">
                <a:solidFill>
                  <a:prstClr val="white"/>
                </a:solidFill>
                <a:latin typeface="Arial" panose="020B0604020202020204" pitchFamily="34" charset="0"/>
                <a:cs typeface="Arial" panose="020B0604020202020204" pitchFamily="34" charset="0"/>
              </a:rPr>
              <a:t>RMADA </a:t>
            </a:r>
          </a:p>
          <a:p>
            <a:pPr marL="152396" indent="-152396" defTabSz="914377">
              <a:buFont typeface="Wingdings" panose="05000000000000000000" pitchFamily="2" charset="2"/>
              <a:buChar char="§"/>
            </a:pPr>
            <a:r>
              <a:rPr lang="en-US" sz="1867" dirty="0">
                <a:solidFill>
                  <a:prstClr val="white"/>
                </a:solidFill>
                <a:latin typeface="Arial" panose="020B0604020202020204" pitchFamily="34" charset="0"/>
                <a:cs typeface="Arial" panose="020B0604020202020204" pitchFamily="34" charset="0"/>
              </a:rPr>
              <a:t>ARDS</a:t>
            </a:r>
          </a:p>
        </p:txBody>
      </p:sp>
      <p:grpSp>
        <p:nvGrpSpPr>
          <p:cNvPr id="14" name="Group 13" descr="2026">
            <a:extLst>
              <a:ext uri="{FF2B5EF4-FFF2-40B4-BE49-F238E27FC236}">
                <a16:creationId xmlns:a16="http://schemas.microsoft.com/office/drawing/2014/main" id="{AB95F5EB-C1C9-3246-176B-7B49B17B82F4}"/>
              </a:ext>
              <a:ext uri="{C183D7F6-B498-43B3-948B-1728B52AA6E4}">
                <adec:decorative xmlns:adec="http://schemas.microsoft.com/office/drawing/2017/decorative" val="0"/>
              </a:ext>
            </a:extLst>
          </p:cNvPr>
          <p:cNvGrpSpPr/>
          <p:nvPr/>
        </p:nvGrpSpPr>
        <p:grpSpPr>
          <a:xfrm>
            <a:off x="4344754" y="1723064"/>
            <a:ext cx="2544297" cy="853440"/>
            <a:chOff x="3436945" y="2339207"/>
            <a:chExt cx="1908223" cy="763289"/>
          </a:xfrm>
          <a:solidFill>
            <a:schemeClr val="accent2"/>
          </a:solidFill>
        </p:grpSpPr>
        <p:sp>
          <p:nvSpPr>
            <p:cNvPr id="15" name="Arrow: Chevron 14">
              <a:extLst>
                <a:ext uri="{FF2B5EF4-FFF2-40B4-BE49-F238E27FC236}">
                  <a16:creationId xmlns:a16="http://schemas.microsoft.com/office/drawing/2014/main" id="{7F47D222-DFC2-7EFA-B76C-1594D2D3A048}"/>
                </a:ext>
              </a:extLst>
            </p:cNvPr>
            <p:cNvSpPr/>
            <p:nvPr/>
          </p:nvSpPr>
          <p:spPr>
            <a:xfrm>
              <a:off x="3436945" y="2339207"/>
              <a:ext cx="1908223" cy="763289"/>
            </a:xfrm>
            <a:prstGeom prst="chevron">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endParaRPr lang="en-US" sz="2400" dirty="0">
                <a:solidFill>
                  <a:prstClr val="white"/>
                </a:solidFill>
                <a:latin typeface="Arial" panose="020B0604020202020204" pitchFamily="34" charset="0"/>
                <a:cs typeface="Arial" panose="020B0604020202020204" pitchFamily="34" charset="0"/>
              </a:endParaRPr>
            </a:p>
          </p:txBody>
        </p:sp>
        <p:sp>
          <p:nvSpPr>
            <p:cNvPr id="16" name="Arrow: Chevron 6">
              <a:extLst>
                <a:ext uri="{FF2B5EF4-FFF2-40B4-BE49-F238E27FC236}">
                  <a16:creationId xmlns:a16="http://schemas.microsoft.com/office/drawing/2014/main" id="{7E11AB28-BB71-3E39-7F19-D7F9DEC70D3C}"/>
                </a:ext>
              </a:extLst>
            </p:cNvPr>
            <p:cNvSpPr txBox="1"/>
            <p:nvPr/>
          </p:nvSpPr>
          <p:spPr>
            <a:xfrm>
              <a:off x="3818590" y="2339207"/>
              <a:ext cx="1144934" cy="763289"/>
            </a:xfrm>
            <a:prstGeom prst="rect">
              <a:avLst/>
            </a:prstGeom>
            <a:solidFill>
              <a:schemeClr val="accent2">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90679" tIns="30227" rIns="30227" bIns="30227" numCol="1" spcCol="1270" anchor="ctr" anchorCtr="0">
              <a:noAutofit/>
            </a:bodyPr>
            <a:lstStyle/>
            <a:p>
              <a:pPr algn="ctr" defTabSz="1007508">
                <a:lnSpc>
                  <a:spcPct val="90000"/>
                </a:lnSpc>
                <a:spcBef>
                  <a:spcPct val="0"/>
                </a:spcBef>
                <a:spcAft>
                  <a:spcPct val="35000"/>
                </a:spcAft>
              </a:pPr>
              <a:r>
                <a:rPr lang="en-US" sz="2400" dirty="0">
                  <a:solidFill>
                    <a:prstClr val="white"/>
                  </a:solidFill>
                  <a:latin typeface="Arial" panose="020B0604020202020204" pitchFamily="34" charset="0"/>
                  <a:cs typeface="Arial" panose="020B0604020202020204" pitchFamily="34" charset="0"/>
                </a:rPr>
                <a:t>2026</a:t>
              </a:r>
            </a:p>
          </p:txBody>
        </p:sp>
      </p:grpSp>
      <p:sp>
        <p:nvSpPr>
          <p:cNvPr id="22" name="TextBox 21">
            <a:extLst>
              <a:ext uri="{FF2B5EF4-FFF2-40B4-BE49-F238E27FC236}">
                <a16:creationId xmlns:a16="http://schemas.microsoft.com/office/drawing/2014/main" id="{00B479F3-D3F1-6075-4313-F7F94579290F}"/>
              </a:ext>
            </a:extLst>
          </p:cNvPr>
          <p:cNvSpPr txBox="1"/>
          <p:nvPr/>
        </p:nvSpPr>
        <p:spPr>
          <a:xfrm>
            <a:off x="5157169" y="2599453"/>
            <a:ext cx="1543723" cy="666977"/>
          </a:xfrm>
          <a:prstGeom prst="rect">
            <a:avLst/>
          </a:prstGeom>
          <a:noFill/>
        </p:spPr>
        <p:txBody>
          <a:bodyPr wrap="square">
            <a:spAutoFit/>
          </a:bodyPr>
          <a:lstStyle/>
          <a:p>
            <a:pPr marL="152396" indent="-152396" defTabSz="914377">
              <a:buFont typeface="Wingdings" panose="05000000000000000000" pitchFamily="2" charset="2"/>
              <a:buChar char="§"/>
            </a:pPr>
            <a:r>
              <a:rPr lang="en-US" sz="1867" dirty="0">
                <a:solidFill>
                  <a:prstClr val="white"/>
                </a:solidFill>
                <a:latin typeface="Arial" panose="020B0604020202020204" pitchFamily="34" charset="0"/>
                <a:cs typeface="Arial" panose="020B0604020202020204" pitchFamily="34" charset="0"/>
              </a:rPr>
              <a:t>PAM</a:t>
            </a:r>
          </a:p>
          <a:p>
            <a:pPr marL="152396" indent="-152396" defTabSz="914377">
              <a:buFont typeface="Wingdings" panose="05000000000000000000" pitchFamily="2" charset="2"/>
              <a:buChar char="§"/>
            </a:pPr>
            <a:r>
              <a:rPr lang="en-US" sz="1867" dirty="0">
                <a:solidFill>
                  <a:prstClr val="white"/>
                </a:solidFill>
                <a:latin typeface="Arial" panose="020B0604020202020204" pitchFamily="34" charset="0"/>
                <a:cs typeface="Arial" panose="020B0604020202020204" pitchFamily="34" charset="0"/>
              </a:rPr>
              <a:t>INSPIRE</a:t>
            </a:r>
          </a:p>
        </p:txBody>
      </p:sp>
      <p:grpSp>
        <p:nvGrpSpPr>
          <p:cNvPr id="18" name="Group 17" descr="2027">
            <a:extLst>
              <a:ext uri="{FF2B5EF4-FFF2-40B4-BE49-F238E27FC236}">
                <a16:creationId xmlns:a16="http://schemas.microsoft.com/office/drawing/2014/main" id="{43A5085F-61D0-408A-00FD-96CD5152EAAC}"/>
              </a:ext>
            </a:extLst>
          </p:cNvPr>
          <p:cNvGrpSpPr/>
          <p:nvPr/>
        </p:nvGrpSpPr>
        <p:grpSpPr>
          <a:xfrm>
            <a:off x="7906770" y="1723064"/>
            <a:ext cx="2544297" cy="853440"/>
            <a:chOff x="3436945" y="2339207"/>
            <a:chExt cx="1908223" cy="763289"/>
          </a:xfrm>
          <a:solidFill>
            <a:schemeClr val="accent2">
              <a:lumMod val="75000"/>
            </a:schemeClr>
          </a:solidFill>
        </p:grpSpPr>
        <p:sp>
          <p:nvSpPr>
            <p:cNvPr id="19" name="Arrow: Chevron 18">
              <a:extLst>
                <a:ext uri="{FF2B5EF4-FFF2-40B4-BE49-F238E27FC236}">
                  <a16:creationId xmlns:a16="http://schemas.microsoft.com/office/drawing/2014/main" id="{F813FCC1-F076-3425-BD06-EF130DA29053}"/>
                </a:ext>
              </a:extLst>
            </p:cNvPr>
            <p:cNvSpPr/>
            <p:nvPr/>
          </p:nvSpPr>
          <p:spPr>
            <a:xfrm>
              <a:off x="3436945" y="2339207"/>
              <a:ext cx="1908223" cy="763289"/>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914377"/>
              <a:endParaRPr lang="en-US" sz="2400" dirty="0">
                <a:solidFill>
                  <a:prstClr val="white"/>
                </a:solidFill>
                <a:latin typeface="Arial" panose="020B0604020202020204" pitchFamily="34" charset="0"/>
                <a:cs typeface="Arial" panose="020B0604020202020204" pitchFamily="34" charset="0"/>
              </a:endParaRPr>
            </a:p>
          </p:txBody>
        </p:sp>
        <p:sp>
          <p:nvSpPr>
            <p:cNvPr id="20" name="Arrow: Chevron 6">
              <a:extLst>
                <a:ext uri="{FF2B5EF4-FFF2-40B4-BE49-F238E27FC236}">
                  <a16:creationId xmlns:a16="http://schemas.microsoft.com/office/drawing/2014/main" id="{F65F82B8-EF15-F7CE-C649-69D4A10C848A}"/>
                </a:ext>
              </a:extLst>
            </p:cNvPr>
            <p:cNvSpPr txBox="1"/>
            <p:nvPr/>
          </p:nvSpPr>
          <p:spPr>
            <a:xfrm>
              <a:off x="3818590" y="2339207"/>
              <a:ext cx="1144934" cy="763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0679" tIns="30227" rIns="30227" bIns="30227" numCol="1" spcCol="1270" anchor="ctr" anchorCtr="0">
              <a:noAutofit/>
            </a:bodyPr>
            <a:lstStyle/>
            <a:p>
              <a:pPr algn="ctr" defTabSz="1007508">
                <a:lnSpc>
                  <a:spcPct val="90000"/>
                </a:lnSpc>
                <a:spcBef>
                  <a:spcPct val="0"/>
                </a:spcBef>
                <a:spcAft>
                  <a:spcPct val="35000"/>
                </a:spcAft>
              </a:pPr>
              <a:r>
                <a:rPr lang="en-US" sz="2400" dirty="0">
                  <a:solidFill>
                    <a:prstClr val="white"/>
                  </a:solidFill>
                  <a:latin typeface="Arial" panose="020B0604020202020204" pitchFamily="34" charset="0"/>
                  <a:cs typeface="Arial" panose="020B0604020202020204" pitchFamily="34" charset="0"/>
                </a:rPr>
                <a:t>2027</a:t>
              </a:r>
            </a:p>
          </p:txBody>
        </p:sp>
      </p:grpSp>
      <p:sp>
        <p:nvSpPr>
          <p:cNvPr id="2" name="TextBox 1">
            <a:extLst>
              <a:ext uri="{FF2B5EF4-FFF2-40B4-BE49-F238E27FC236}">
                <a16:creationId xmlns:a16="http://schemas.microsoft.com/office/drawing/2014/main" id="{BC62645D-02F2-85CA-3732-4E3DD10AC77F}"/>
              </a:ext>
            </a:extLst>
          </p:cNvPr>
          <p:cNvSpPr txBox="1"/>
          <p:nvPr/>
        </p:nvSpPr>
        <p:spPr>
          <a:xfrm>
            <a:off x="8744208" y="2618668"/>
            <a:ext cx="1199621" cy="954300"/>
          </a:xfrm>
          <a:prstGeom prst="rect">
            <a:avLst/>
          </a:prstGeom>
          <a:noFill/>
        </p:spPr>
        <p:txBody>
          <a:bodyPr wrap="square">
            <a:spAutoFit/>
          </a:bodyPr>
          <a:lstStyle/>
          <a:p>
            <a:pPr marL="152396" indent="-152396" defTabSz="914377">
              <a:buFont typeface="Wingdings" panose="05000000000000000000" pitchFamily="2" charset="2"/>
              <a:buChar char="§"/>
            </a:pPr>
            <a:r>
              <a:rPr lang="en-US" sz="1867" dirty="0">
                <a:solidFill>
                  <a:prstClr val="white"/>
                </a:solidFill>
                <a:latin typeface="Arial" panose="020B0604020202020204" pitchFamily="34" charset="0"/>
                <a:cs typeface="Arial" panose="020B0604020202020204" pitchFamily="34" charset="0"/>
              </a:rPr>
              <a:t>CTS</a:t>
            </a:r>
          </a:p>
          <a:p>
            <a:pPr marL="152396" indent="-152396" defTabSz="914377">
              <a:buFont typeface="Wingdings" panose="05000000000000000000" pitchFamily="2" charset="2"/>
              <a:buChar char="§"/>
            </a:pPr>
            <a:r>
              <a:rPr lang="en-US" sz="1867" dirty="0">
                <a:solidFill>
                  <a:prstClr val="white"/>
                </a:solidFill>
                <a:latin typeface="Arial" panose="020B0604020202020204" pitchFamily="34" charset="0"/>
                <a:cs typeface="Arial" panose="020B0604020202020204" pitchFamily="34" charset="0"/>
              </a:rPr>
              <a:t>IFAC</a:t>
            </a:r>
          </a:p>
          <a:p>
            <a:pPr marL="152396" indent="-152396" defTabSz="914377">
              <a:buFont typeface="Wingdings" panose="05000000000000000000" pitchFamily="2" charset="2"/>
              <a:buChar char="§"/>
            </a:pPr>
            <a:endParaRPr lang="en-US" sz="1867" dirty="0">
              <a:solidFill>
                <a:prstClr val="white"/>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C033B4A-758A-598A-7C05-76CC4D547D6E}"/>
              </a:ext>
            </a:extLst>
          </p:cNvPr>
          <p:cNvSpPr txBox="1"/>
          <p:nvPr/>
        </p:nvSpPr>
        <p:spPr>
          <a:xfrm>
            <a:off x="1121863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74</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11127300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2C3CC35-8EAD-A946-7839-5629BB2BBF45}"/>
              </a:ext>
            </a:extLst>
          </p:cNvPr>
          <p:cNvSpPr txBox="1">
            <a:spLocks noGrp="1"/>
          </p:cNvSpPr>
          <p:nvPr>
            <p:ph type="title" idx="4294967295"/>
          </p:nvPr>
        </p:nvSpPr>
        <p:spPr>
          <a:xfrm>
            <a:off x="553878" y="-20211"/>
            <a:ext cx="10996913" cy="1071928"/>
          </a:xfrm>
          <a:prstGeom prst="rect">
            <a:avLst/>
          </a:prstGeom>
          <a:noFill/>
          <a:ln>
            <a:noFill/>
            <a:prstDash/>
          </a:ln>
          <a:effectLst>
            <a:outerShdw blurRad="596900" dist="241300" dir="4140000" sx="94000" sy="94000" algn="ctr" rotWithShape="0">
              <a:srgbClr val="000000">
                <a:alpha val="43137"/>
              </a:srgbClr>
            </a:outerShdw>
            <a:reflection stA="45000" endPos="0" dist="50800" dir="5400000" sy="-100000" algn="bl" rotWithShape="0"/>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6600" b="0" i="0" kern="1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defTabSz="1219170">
              <a:lnSpc>
                <a:spcPct val="100000"/>
              </a:lnSpc>
              <a:spcBef>
                <a:spcPts val="0"/>
              </a:spcBef>
              <a:spcAft>
                <a:spcPts val="800"/>
              </a:spcAft>
              <a:defRPr/>
            </a:pPr>
            <a:r>
              <a:rPr lang="en-US" sz="3733" b="1" dirty="0"/>
              <a:t>Operating Principles</a:t>
            </a:r>
          </a:p>
        </p:txBody>
      </p:sp>
      <p:sp>
        <p:nvSpPr>
          <p:cNvPr id="8" name="TextBox 7">
            <a:extLst>
              <a:ext uri="{FF2B5EF4-FFF2-40B4-BE49-F238E27FC236}">
                <a16:creationId xmlns:a16="http://schemas.microsoft.com/office/drawing/2014/main" id="{3B088F01-8182-21E8-AA8B-5732B87380A8}"/>
              </a:ext>
            </a:extLst>
          </p:cNvPr>
          <p:cNvSpPr txBox="1"/>
          <p:nvPr/>
        </p:nvSpPr>
        <p:spPr>
          <a:xfrm>
            <a:off x="553877" y="1000058"/>
            <a:ext cx="11417544" cy="4570482"/>
          </a:xfrm>
          <a:prstGeom prst="rect">
            <a:avLst/>
          </a:prstGeom>
          <a:noFill/>
        </p:spPr>
        <p:txBody>
          <a:bodyPr wrap="square">
            <a:spAutoFit/>
          </a:bodyPr>
          <a:lstStyle/>
          <a:p>
            <a:pPr marL="228594" indent="-228594" defTabSz="914377">
              <a:lnSpc>
                <a:spcPct val="90000"/>
              </a:lnSpc>
              <a:spcBef>
                <a:spcPts val="1000"/>
              </a:spcBef>
              <a:spcAft>
                <a:spcPts val="800"/>
              </a:spcAft>
              <a:buFont typeface="Arial"/>
              <a:buChar char="•"/>
            </a:pPr>
            <a:r>
              <a:rPr lang="en-US" sz="2400" b="1" dirty="0">
                <a:solidFill>
                  <a:prstClr val="white"/>
                </a:solidFill>
                <a:latin typeface="Arial" panose="020B0604020202020204" pitchFamily="34" charset="0"/>
                <a:cs typeface="Arial" panose="020B0604020202020204" pitchFamily="34" charset="0"/>
              </a:rPr>
              <a:t>Collaboration – </a:t>
            </a:r>
            <a:r>
              <a:rPr lang="en-US" sz="2400" dirty="0">
                <a:solidFill>
                  <a:prstClr val="white"/>
                </a:solidFill>
                <a:latin typeface="Arial" panose="020B0604020202020204" pitchFamily="34" charset="0"/>
                <a:cs typeface="Arial" panose="020B0604020202020204" pitchFamily="34" charset="0"/>
              </a:rPr>
              <a:t>Work in partnership with all federal teams and other contractors supporting the model.</a:t>
            </a:r>
          </a:p>
          <a:p>
            <a:pPr marL="228594" indent="-228594" defTabSz="914377">
              <a:lnSpc>
                <a:spcPct val="90000"/>
              </a:lnSpc>
              <a:spcBef>
                <a:spcPts val="1000"/>
              </a:spcBef>
              <a:spcAft>
                <a:spcPts val="800"/>
              </a:spcAft>
              <a:buFont typeface="Arial"/>
              <a:buChar char="•"/>
            </a:pPr>
            <a:r>
              <a:rPr lang="en-US" sz="2400" b="1" dirty="0">
                <a:solidFill>
                  <a:prstClr val="white"/>
                </a:solidFill>
                <a:latin typeface="Arial" panose="020B0604020202020204" pitchFamily="34" charset="0"/>
                <a:cs typeface="Arial" panose="020B0604020202020204" pitchFamily="34" charset="0"/>
              </a:rPr>
              <a:t>Accountability – </a:t>
            </a:r>
            <a:r>
              <a:rPr lang="en-US" sz="2400" dirty="0">
                <a:solidFill>
                  <a:prstClr val="white"/>
                </a:solidFill>
                <a:latin typeface="Arial" panose="020B0604020202020204" pitchFamily="34" charset="0"/>
                <a:cs typeface="Arial" panose="020B0604020202020204" pitchFamily="34" charset="0"/>
              </a:rPr>
              <a:t>Join us in protecting the federal taxpayer, deliver on requirements, own mistakes and correct issues.</a:t>
            </a:r>
          </a:p>
          <a:p>
            <a:pPr marL="228594" indent="-228594" defTabSz="914377">
              <a:lnSpc>
                <a:spcPct val="90000"/>
              </a:lnSpc>
              <a:spcBef>
                <a:spcPts val="1000"/>
              </a:spcBef>
              <a:spcAft>
                <a:spcPts val="800"/>
              </a:spcAft>
              <a:buFont typeface="Arial"/>
              <a:buChar char="•"/>
            </a:pPr>
            <a:r>
              <a:rPr lang="en-US" sz="2400" b="1" dirty="0">
                <a:solidFill>
                  <a:prstClr val="white"/>
                </a:solidFill>
                <a:latin typeface="Arial" panose="020B0604020202020204" pitchFamily="34" charset="0"/>
                <a:cs typeface="Arial" panose="020B0604020202020204" pitchFamily="34" charset="0"/>
              </a:rPr>
              <a:t>Transparency – </a:t>
            </a:r>
            <a:r>
              <a:rPr lang="en-US" sz="2400" dirty="0">
                <a:solidFill>
                  <a:prstClr val="white"/>
                </a:solidFill>
                <a:latin typeface="Arial" panose="020B0604020202020204" pitchFamily="34" charset="0"/>
                <a:cs typeface="Arial" panose="020B0604020202020204" pitchFamily="34" charset="0"/>
              </a:rPr>
              <a:t>Communicate progress, challenges, risks, and changes openly and promptly.</a:t>
            </a:r>
          </a:p>
          <a:p>
            <a:pPr marL="228594" indent="-228594" defTabSz="914377">
              <a:lnSpc>
                <a:spcPct val="90000"/>
              </a:lnSpc>
              <a:spcBef>
                <a:spcPts val="1000"/>
              </a:spcBef>
              <a:spcAft>
                <a:spcPts val="800"/>
              </a:spcAft>
              <a:buFont typeface="Arial"/>
              <a:buChar char="•"/>
            </a:pPr>
            <a:r>
              <a:rPr lang="en-US" sz="2400" b="1" dirty="0">
                <a:solidFill>
                  <a:prstClr val="white"/>
                </a:solidFill>
                <a:latin typeface="Arial" panose="020B0604020202020204" pitchFamily="34" charset="0"/>
                <a:cs typeface="Arial" panose="020B0604020202020204" pitchFamily="34" charset="0"/>
              </a:rPr>
              <a:t>Tools and data – </a:t>
            </a:r>
            <a:r>
              <a:rPr lang="en-US" sz="2400" dirty="0">
                <a:solidFill>
                  <a:prstClr val="white"/>
                </a:solidFill>
                <a:latin typeface="Arial" panose="020B0604020202020204" pitchFamily="34" charset="0"/>
                <a:cs typeface="Arial" panose="020B0604020202020204" pitchFamily="34" charset="0"/>
              </a:rPr>
              <a:t>Use CMS-approved tools in CMS environments. </a:t>
            </a:r>
          </a:p>
          <a:p>
            <a:pPr marL="228594" indent="-228594" defTabSz="914377">
              <a:lnSpc>
                <a:spcPct val="90000"/>
              </a:lnSpc>
              <a:spcBef>
                <a:spcPts val="1000"/>
              </a:spcBef>
              <a:spcAft>
                <a:spcPts val="800"/>
              </a:spcAft>
              <a:buFont typeface="Arial"/>
              <a:buChar char="•"/>
            </a:pPr>
            <a:r>
              <a:rPr lang="en-US" sz="2400" b="1" dirty="0">
                <a:solidFill>
                  <a:prstClr val="white"/>
                </a:solidFill>
                <a:latin typeface="Arial" panose="020B0604020202020204" pitchFamily="34" charset="0"/>
                <a:cs typeface="Arial" panose="020B0604020202020204" pitchFamily="34" charset="0"/>
              </a:rPr>
              <a:t>Innovation – </a:t>
            </a:r>
            <a:r>
              <a:rPr lang="en-US" sz="2400" dirty="0">
                <a:solidFill>
                  <a:prstClr val="white"/>
                </a:solidFill>
                <a:latin typeface="Arial" panose="020B0604020202020204" pitchFamily="34" charset="0"/>
                <a:cs typeface="Arial" panose="020B0604020202020204" pitchFamily="34" charset="0"/>
              </a:rPr>
              <a:t>Design solutions that are scalable and sustainable for long-term improvements across models.</a:t>
            </a:r>
          </a:p>
          <a:p>
            <a:pPr marL="228594" indent="-228594" defTabSz="914377">
              <a:lnSpc>
                <a:spcPct val="90000"/>
              </a:lnSpc>
              <a:spcBef>
                <a:spcPts val="1000"/>
              </a:spcBef>
              <a:spcAft>
                <a:spcPts val="800"/>
              </a:spcAft>
              <a:buFont typeface="Arial"/>
              <a:buChar char="•"/>
            </a:pPr>
            <a:endParaRPr lang="en-US" sz="2400" dirty="0">
              <a:solidFill>
                <a:prstClr val="white"/>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A13A7350-7C33-307C-C88F-73C5F9CB9BA9}"/>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75</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10491244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E9B681-C8C5-9048-901B-B8BD924998EF}"/>
              </a:ext>
            </a:extLst>
          </p:cNvPr>
          <p:cNvSpPr>
            <a:spLocks noGrp="1"/>
          </p:cNvSpPr>
          <p:nvPr>
            <p:ph type="title"/>
          </p:nvPr>
        </p:nvSpPr>
        <p:spPr>
          <a:xfrm>
            <a:off x="553878" y="176097"/>
            <a:ext cx="10996913" cy="1071928"/>
          </a:xfrm>
        </p:spPr>
        <p:txBody>
          <a:bodyPr/>
          <a:lstStyle/>
          <a:p>
            <a:pPr defTabSz="1219170">
              <a:lnSpc>
                <a:spcPct val="100000"/>
              </a:lnSpc>
              <a:spcBef>
                <a:spcPts val="0"/>
              </a:spcBef>
              <a:spcAft>
                <a:spcPts val="800"/>
              </a:spcAft>
              <a:defRPr/>
            </a:pPr>
            <a:r>
              <a:rPr lang="en-US" sz="3733" dirty="0"/>
              <a:t>What’s new for 2026?</a:t>
            </a:r>
          </a:p>
        </p:txBody>
      </p:sp>
      <p:sp>
        <p:nvSpPr>
          <p:cNvPr id="21" name="Rectangle: Rounded Corners 20">
            <a:extLst>
              <a:ext uri="{FF2B5EF4-FFF2-40B4-BE49-F238E27FC236}">
                <a16:creationId xmlns:a16="http://schemas.microsoft.com/office/drawing/2014/main" id="{6E1C68EF-0CCE-6FF8-FCE7-C6C37D6FACA5}"/>
              </a:ext>
              <a:ext uri="{C183D7F6-B498-43B3-948B-1728B52AA6E4}">
                <adec:decorative xmlns:adec="http://schemas.microsoft.com/office/drawing/2017/decorative" val="0"/>
              </a:ext>
            </a:extLst>
          </p:cNvPr>
          <p:cNvSpPr/>
          <p:nvPr/>
        </p:nvSpPr>
        <p:spPr>
          <a:xfrm>
            <a:off x="1226367" y="1882587"/>
            <a:ext cx="2579837" cy="2024552"/>
          </a:xfrm>
          <a:prstGeom prst="roundRect">
            <a:avLst/>
          </a:prstGeom>
          <a:solidFill>
            <a:srgbClr val="297FD5">
              <a:lumMod val="20000"/>
              <a:lumOff val="80000"/>
            </a:srgbClr>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srgbClr val="262626"/>
                </a:solidFill>
                <a:latin typeface="Arial" panose="020B0604020202020204" pitchFamily="34" charset="0"/>
                <a:cs typeface="Arial" panose="020B0604020202020204" pitchFamily="34" charset="0"/>
              </a:rPr>
              <a:t>Updates to contracting strategy</a:t>
            </a:r>
          </a:p>
        </p:txBody>
      </p:sp>
      <p:sp>
        <p:nvSpPr>
          <p:cNvPr id="22" name="Rectangle: Rounded Corners 21">
            <a:extLst>
              <a:ext uri="{FF2B5EF4-FFF2-40B4-BE49-F238E27FC236}">
                <a16:creationId xmlns:a16="http://schemas.microsoft.com/office/drawing/2014/main" id="{DF4BFB58-CA5C-4876-8F18-946D21546362}"/>
              </a:ext>
              <a:ext uri="{C183D7F6-B498-43B3-948B-1728B52AA6E4}">
                <adec:decorative xmlns:adec="http://schemas.microsoft.com/office/drawing/2017/decorative" val="0"/>
              </a:ext>
            </a:extLst>
          </p:cNvPr>
          <p:cNvSpPr/>
          <p:nvPr/>
        </p:nvSpPr>
        <p:spPr>
          <a:xfrm>
            <a:off x="4569606" y="1882587"/>
            <a:ext cx="2579837" cy="2024552"/>
          </a:xfrm>
          <a:prstGeom prst="roundRect">
            <a:avLst/>
          </a:prstGeom>
          <a:solidFill>
            <a:srgbClr val="297FD5">
              <a:lumMod val="20000"/>
              <a:lumOff val="80000"/>
            </a:srgbClr>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srgbClr val="262626"/>
                </a:solidFill>
                <a:latin typeface="Arial" panose="020B0604020202020204" pitchFamily="34" charset="0"/>
                <a:cs typeface="Arial" panose="020B0604020202020204" pitchFamily="34" charset="0"/>
              </a:rPr>
              <a:t>Use CMS approved tools in CMS environments </a:t>
            </a:r>
          </a:p>
        </p:txBody>
      </p:sp>
      <p:sp>
        <p:nvSpPr>
          <p:cNvPr id="19" name="Rectangle: Rounded Corners 18">
            <a:extLst>
              <a:ext uri="{FF2B5EF4-FFF2-40B4-BE49-F238E27FC236}">
                <a16:creationId xmlns:a16="http://schemas.microsoft.com/office/drawing/2014/main" id="{40E95D1B-79C4-4311-8F95-287E50AB2AF9}"/>
              </a:ext>
              <a:ext uri="{C183D7F6-B498-43B3-948B-1728B52AA6E4}">
                <adec:decorative xmlns:adec="http://schemas.microsoft.com/office/drawing/2017/decorative" val="0"/>
              </a:ext>
            </a:extLst>
          </p:cNvPr>
          <p:cNvSpPr/>
          <p:nvPr/>
        </p:nvSpPr>
        <p:spPr>
          <a:xfrm>
            <a:off x="7912844" y="1882587"/>
            <a:ext cx="2579837" cy="2024552"/>
          </a:xfrm>
          <a:prstGeom prst="roundRect">
            <a:avLst/>
          </a:prstGeom>
          <a:solidFill>
            <a:srgbClr val="297FD5">
              <a:lumMod val="20000"/>
              <a:lumOff val="80000"/>
            </a:srgbClr>
          </a:solidFill>
          <a:ln w="12700" cap="flat" cmpd="sng" algn="ctr">
            <a:solidFill>
              <a:srgbClr val="000000"/>
            </a:solidFill>
            <a:prstDash val="solid"/>
          </a:ln>
          <a:effectLst>
            <a:outerShdw blurRad="107950" dist="12700" dir="5400000" algn="ctr">
              <a:srgbClr val="000000"/>
            </a:outerShdw>
          </a:effectLst>
        </p:spPr>
        <p:txBody>
          <a:bodyPr rtlCol="0" anchor="ctr"/>
          <a:lstStyle/>
          <a:p>
            <a:pPr algn="ctr" defTabSz="1219170">
              <a:defRPr/>
            </a:pPr>
            <a:r>
              <a:rPr lang="en-US" sz="2133" b="1" kern="0" dirty="0">
                <a:solidFill>
                  <a:srgbClr val="262626"/>
                </a:solidFill>
                <a:latin typeface="Arial" panose="020B0604020202020204" pitchFamily="34" charset="0"/>
                <a:cs typeface="Arial" panose="020B0604020202020204" pitchFamily="34" charset="0"/>
              </a:rPr>
              <a:t>Artificial Intelligence</a:t>
            </a:r>
          </a:p>
        </p:txBody>
      </p:sp>
      <p:sp>
        <p:nvSpPr>
          <p:cNvPr id="5" name="TextBox 4">
            <a:extLst>
              <a:ext uri="{FF2B5EF4-FFF2-40B4-BE49-F238E27FC236}">
                <a16:creationId xmlns:a16="http://schemas.microsoft.com/office/drawing/2014/main" id="{C60E39FF-4125-36D0-1A26-124F35224686}"/>
              </a:ext>
            </a:extLst>
          </p:cNvPr>
          <p:cNvSpPr txBox="1"/>
          <p:nvPr/>
        </p:nvSpPr>
        <p:spPr>
          <a:xfrm>
            <a:off x="1121863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76</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24033823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8472A-3757-D17F-E1AC-4ABE0C1607C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ED14300-B24C-AE11-EFA5-E03ED5119A2D}"/>
              </a:ext>
            </a:extLst>
          </p:cNvPr>
          <p:cNvSpPr>
            <a:spLocks noGrp="1"/>
          </p:cNvSpPr>
          <p:nvPr>
            <p:ph type="title"/>
          </p:nvPr>
        </p:nvSpPr>
        <p:spPr>
          <a:xfrm>
            <a:off x="703031" y="344169"/>
            <a:ext cx="11319435" cy="904452"/>
          </a:xfrm>
        </p:spPr>
        <p:txBody>
          <a:bodyPr/>
          <a:lstStyle/>
          <a:p>
            <a:r>
              <a:rPr lang="en-US" sz="4267" dirty="0"/>
              <a:t>We stopped independent software testing.</a:t>
            </a:r>
          </a:p>
        </p:txBody>
      </p:sp>
      <p:sp>
        <p:nvSpPr>
          <p:cNvPr id="7" name="Content Placeholder 6">
            <a:extLst>
              <a:ext uri="{FF2B5EF4-FFF2-40B4-BE49-F238E27FC236}">
                <a16:creationId xmlns:a16="http://schemas.microsoft.com/office/drawing/2014/main" id="{6A112712-9CF4-B7E7-2E6D-BF94FE233BC3}"/>
              </a:ext>
            </a:extLst>
          </p:cNvPr>
          <p:cNvSpPr>
            <a:spLocks noGrp="1"/>
          </p:cNvSpPr>
          <p:nvPr>
            <p:ph sz="quarter" idx="13"/>
          </p:nvPr>
        </p:nvSpPr>
        <p:spPr>
          <a:xfrm>
            <a:off x="703031" y="1828242"/>
            <a:ext cx="11138171" cy="3594141"/>
          </a:xfrm>
        </p:spPr>
        <p:txBody>
          <a:bodyPr/>
          <a:lstStyle/>
          <a:p>
            <a:r>
              <a:rPr lang="en-US" sz="2400" dirty="0"/>
              <a:t>We discontinued Independent Verification &amp; Validation (IV&amp;V) Testing </a:t>
            </a:r>
          </a:p>
          <a:p>
            <a:endParaRPr lang="en-US" sz="2400" dirty="0"/>
          </a:p>
          <a:p>
            <a:r>
              <a:rPr lang="en-US" sz="2400" dirty="0"/>
              <a:t>Software development contractors must deliver quality software products without third-party testing.</a:t>
            </a:r>
          </a:p>
          <a:p>
            <a:pPr marL="0" indent="0">
              <a:buNone/>
            </a:pPr>
            <a:endParaRPr lang="en-US" sz="2400" dirty="0"/>
          </a:p>
        </p:txBody>
      </p:sp>
      <p:sp>
        <p:nvSpPr>
          <p:cNvPr id="2" name="TextBox 1">
            <a:extLst>
              <a:ext uri="{FF2B5EF4-FFF2-40B4-BE49-F238E27FC236}">
                <a16:creationId xmlns:a16="http://schemas.microsoft.com/office/drawing/2014/main" id="{85DFA09B-5A0C-95CF-C768-B9F295A0BF4C}"/>
              </a:ext>
            </a:extLst>
          </p:cNvPr>
          <p:cNvSpPr txBox="1"/>
          <p:nvPr/>
        </p:nvSpPr>
        <p:spPr>
          <a:xfrm>
            <a:off x="1121863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77</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32879344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D9F7D-702E-5F89-B6A9-39E672EF8C5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63CF5CB-25B0-BE06-41A5-BE6392233C16}"/>
              </a:ext>
            </a:extLst>
          </p:cNvPr>
          <p:cNvSpPr>
            <a:spLocks noGrp="1"/>
          </p:cNvSpPr>
          <p:nvPr>
            <p:ph type="title"/>
          </p:nvPr>
        </p:nvSpPr>
        <p:spPr>
          <a:xfrm>
            <a:off x="735503" y="354499"/>
            <a:ext cx="10515600" cy="904452"/>
          </a:xfrm>
        </p:spPr>
        <p:txBody>
          <a:bodyPr/>
          <a:lstStyle/>
          <a:p>
            <a:r>
              <a:rPr lang="en-US" sz="4267" dirty="0"/>
              <a:t>Implementation contractors must use Model Space.</a:t>
            </a:r>
          </a:p>
        </p:txBody>
      </p:sp>
      <p:sp>
        <p:nvSpPr>
          <p:cNvPr id="7" name="Content Placeholder 6">
            <a:extLst>
              <a:ext uri="{FF2B5EF4-FFF2-40B4-BE49-F238E27FC236}">
                <a16:creationId xmlns:a16="http://schemas.microsoft.com/office/drawing/2014/main" id="{6783D7B5-7226-8E54-CC91-CB2EBFAD0A23}"/>
              </a:ext>
            </a:extLst>
          </p:cNvPr>
          <p:cNvSpPr>
            <a:spLocks noGrp="1"/>
          </p:cNvSpPr>
          <p:nvPr>
            <p:ph sz="quarter" idx="13"/>
          </p:nvPr>
        </p:nvSpPr>
        <p:spPr>
          <a:xfrm>
            <a:off x="735503" y="1559604"/>
            <a:ext cx="11319435" cy="3594141"/>
          </a:xfrm>
        </p:spPr>
        <p:txBody>
          <a:bodyPr/>
          <a:lstStyle/>
          <a:p>
            <a:r>
              <a:rPr lang="en-US" sz="2400" dirty="0"/>
              <a:t>Model Space is the Innovation Center’s Databricks instance.</a:t>
            </a:r>
          </a:p>
          <a:p>
            <a:endParaRPr lang="en-US" sz="2400" dirty="0"/>
          </a:p>
          <a:p>
            <a:r>
              <a:rPr lang="en-US" sz="2400" dirty="0"/>
              <a:t>New implementation contracts will require use of Model Space.</a:t>
            </a:r>
          </a:p>
          <a:p>
            <a:endParaRPr lang="en-US" sz="2400" dirty="0"/>
          </a:p>
          <a:p>
            <a:r>
              <a:rPr lang="en-US" sz="2400" dirty="0"/>
              <a:t>This is important for our efforts to </a:t>
            </a:r>
          </a:p>
          <a:p>
            <a:pPr lvl="1"/>
            <a:r>
              <a:rPr lang="en-US" sz="2000" dirty="0"/>
              <a:t>Support the migration away from SAS.</a:t>
            </a:r>
          </a:p>
          <a:p>
            <a:pPr lvl="1"/>
            <a:r>
              <a:rPr lang="en-US" sz="2000" dirty="0"/>
              <a:t>Simplify sharing across teams and contractors.</a:t>
            </a:r>
          </a:p>
          <a:p>
            <a:pPr lvl="1"/>
            <a:r>
              <a:rPr lang="en-US" sz="2000" dirty="0"/>
              <a:t>Increase re-use.</a:t>
            </a:r>
          </a:p>
        </p:txBody>
      </p:sp>
      <p:sp>
        <p:nvSpPr>
          <p:cNvPr id="2" name="TextBox 1">
            <a:extLst>
              <a:ext uri="{FF2B5EF4-FFF2-40B4-BE49-F238E27FC236}">
                <a16:creationId xmlns:a16="http://schemas.microsoft.com/office/drawing/2014/main" id="{2165956E-9988-AAF0-0B53-79CFA48839B0}"/>
              </a:ext>
            </a:extLst>
          </p:cNvPr>
          <p:cNvSpPr txBox="1"/>
          <p:nvPr/>
        </p:nvSpPr>
        <p:spPr>
          <a:xfrm>
            <a:off x="1121863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78</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9102567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52BF-AA77-94BC-F63C-D1AE76D894D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9DE2E3D-70A9-8C8F-091E-D11B4313CF4A}"/>
              </a:ext>
            </a:extLst>
          </p:cNvPr>
          <p:cNvSpPr>
            <a:spLocks noGrp="1"/>
          </p:cNvSpPr>
          <p:nvPr>
            <p:ph type="title"/>
          </p:nvPr>
        </p:nvSpPr>
        <p:spPr>
          <a:xfrm>
            <a:off x="735502" y="386305"/>
            <a:ext cx="11319433" cy="904452"/>
          </a:xfrm>
        </p:spPr>
        <p:txBody>
          <a:bodyPr/>
          <a:lstStyle/>
          <a:p>
            <a:r>
              <a:rPr lang="en-US" sz="4267" dirty="0"/>
              <a:t>Strategically leverage Artificial Intelligence to serve America’s Health Care Needs</a:t>
            </a:r>
          </a:p>
        </p:txBody>
      </p:sp>
      <p:sp>
        <p:nvSpPr>
          <p:cNvPr id="7" name="Content Placeholder 6">
            <a:extLst>
              <a:ext uri="{FF2B5EF4-FFF2-40B4-BE49-F238E27FC236}">
                <a16:creationId xmlns:a16="http://schemas.microsoft.com/office/drawing/2014/main" id="{015B0B58-A766-AE16-B34B-4633A6B30F35}"/>
              </a:ext>
            </a:extLst>
          </p:cNvPr>
          <p:cNvSpPr>
            <a:spLocks noGrp="1"/>
          </p:cNvSpPr>
          <p:nvPr>
            <p:ph sz="quarter" idx="13"/>
          </p:nvPr>
        </p:nvSpPr>
        <p:spPr>
          <a:xfrm>
            <a:off x="735503" y="1767283"/>
            <a:ext cx="11319435" cy="3121579"/>
          </a:xfrm>
        </p:spPr>
        <p:txBody>
          <a:bodyPr/>
          <a:lstStyle/>
          <a:p>
            <a:r>
              <a:rPr lang="en-US" sz="2400" dirty="0"/>
              <a:t>Plan to perform AI work in a CMS environment instead of your corporate environment.</a:t>
            </a:r>
          </a:p>
          <a:p>
            <a:pPr marL="0" indent="0">
              <a:buNone/>
            </a:pPr>
            <a:endParaRPr lang="en-US" sz="2400" dirty="0"/>
          </a:p>
          <a:p>
            <a:r>
              <a:rPr lang="en-US" sz="2400" dirty="0"/>
              <a:t>Align with Federal and CMS policies and values</a:t>
            </a:r>
          </a:p>
          <a:p>
            <a:endParaRPr lang="en-US" sz="2400" dirty="0"/>
          </a:p>
          <a:p>
            <a:r>
              <a:rPr lang="en-US" sz="2400" dirty="0"/>
              <a:t>Track and follow the HHS and CMS AI guidance</a:t>
            </a:r>
          </a:p>
          <a:p>
            <a:pPr lvl="1" fontAlgn="base"/>
            <a:r>
              <a:rPr lang="en-US" sz="1733" u="sng" dirty="0">
                <a:hlinkClick r:id="rId3">
                  <a:extLst>
                    <a:ext uri="{A12FA001-AC4F-418D-AE19-62706E023703}">
                      <ahyp:hlinkClr xmlns:ahyp="http://schemas.microsoft.com/office/drawing/2018/hyperlinkcolor" val="tx"/>
                    </a:ext>
                  </a:extLst>
                </a:hlinkClick>
              </a:rPr>
              <a:t>https://ai.cms.gov/</a:t>
            </a:r>
            <a:r>
              <a:rPr lang="en-US" sz="1733" dirty="0"/>
              <a:t> </a:t>
            </a:r>
          </a:p>
          <a:p>
            <a:pPr lvl="1" fontAlgn="base"/>
            <a:r>
              <a:rPr lang="en-US" sz="1733" u="sng" dirty="0"/>
              <a:t>https://www.hhs.gov/programs/topic-sites/ai/index.html</a:t>
            </a:r>
          </a:p>
          <a:p>
            <a:pPr marL="457189" lvl="1" indent="0" fontAlgn="base">
              <a:buNone/>
            </a:pPr>
            <a:endParaRPr lang="en-US" sz="1733" dirty="0"/>
          </a:p>
          <a:p>
            <a:pPr lvl="1"/>
            <a:endParaRPr lang="en-US" sz="2000" dirty="0"/>
          </a:p>
        </p:txBody>
      </p:sp>
      <p:sp>
        <p:nvSpPr>
          <p:cNvPr id="2" name="TextBox 1">
            <a:extLst>
              <a:ext uri="{FF2B5EF4-FFF2-40B4-BE49-F238E27FC236}">
                <a16:creationId xmlns:a16="http://schemas.microsoft.com/office/drawing/2014/main" id="{E30AA46B-30E6-1F06-562E-7F494B43C8AB}"/>
              </a:ext>
            </a:extLst>
          </p:cNvPr>
          <p:cNvSpPr txBox="1"/>
          <p:nvPr/>
        </p:nvSpPr>
        <p:spPr>
          <a:xfrm>
            <a:off x="11218631" y="4541700"/>
            <a:ext cx="1245141" cy="369332"/>
          </a:xfrm>
          <a:prstGeom prst="rect">
            <a:avLst/>
          </a:prstGeom>
          <a:noFill/>
        </p:spPr>
        <p:txBody>
          <a:bodyPr wrap="square" rtlCol="0">
            <a:spAutoFit/>
          </a:bodyPr>
          <a:lstStyle/>
          <a:p>
            <a:pPr algn="ctr" defTabSz="914377"/>
            <a:fld id="{0685D9E4-9B9D-4FEB-AF3E-43685F74662C}" type="slidenum">
              <a:rPr lang="en-US" b="1">
                <a:solidFill>
                  <a:prstClr val="white"/>
                </a:solidFill>
                <a:latin typeface="Calibri" panose="020F0502020204030204"/>
              </a:rPr>
              <a:pPr algn="ctr" defTabSz="914377"/>
              <a:t>79</a:t>
            </a:fld>
            <a:endParaRPr lang="en-US" b="1" dirty="0">
              <a:solidFill>
                <a:prstClr val="white"/>
              </a:solidFill>
              <a:latin typeface="Calibri" panose="020F0502020204030204"/>
            </a:endParaRPr>
          </a:p>
        </p:txBody>
      </p:sp>
    </p:spTree>
    <p:extLst>
      <p:ext uri="{BB962C8B-B14F-4D97-AF65-F5344CB8AC3E}">
        <p14:creationId xmlns:p14="http://schemas.microsoft.com/office/powerpoint/2010/main" val="1819281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3F6FC-0069-3675-7470-7292EE20714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E3D607D-BE22-E1A7-ECCC-D931AAE11AE5}"/>
              </a:ext>
            </a:extLst>
          </p:cNvPr>
          <p:cNvSpPr>
            <a:spLocks noGrp="1"/>
          </p:cNvSpPr>
          <p:nvPr>
            <p:ph type="title"/>
          </p:nvPr>
        </p:nvSpPr>
        <p:spPr>
          <a:xfrm>
            <a:off x="735503" y="215281"/>
            <a:ext cx="10515600" cy="4100921"/>
          </a:xfrm>
        </p:spPr>
        <p:txBody>
          <a:bodyPr/>
          <a:lstStyle/>
          <a:p>
            <a:pPr algn="ctr"/>
            <a:br>
              <a:rPr lang="en-US" dirty="0"/>
            </a:br>
            <a:r>
              <a:rPr lang="en-US" dirty="0"/>
              <a:t>Our Next Speaker:</a:t>
            </a:r>
            <a:br>
              <a:rPr lang="en-US" dirty="0"/>
            </a:br>
            <a:br>
              <a:rPr lang="en-US" dirty="0"/>
            </a:br>
            <a:r>
              <a:rPr lang="en-US" sz="5400" dirty="0"/>
              <a:t>Jennifer Johnson,</a:t>
            </a:r>
            <a:br>
              <a:rPr lang="en-US" sz="4800" dirty="0"/>
            </a:br>
            <a:r>
              <a:rPr lang="en-US" sz="4800" dirty="0"/>
              <a:t>Acting Deputy Assistant Secretary and Senior Procurement Executive, U.S. Department of Health and Human Services</a:t>
            </a:r>
            <a:endParaRPr lang="en-US" sz="48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29932A8C-EB3E-0537-9760-D7682B62AE1D}"/>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53F4459A-85CB-7837-184C-8C0E24438DEE}"/>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8</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39851278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4CBF9-D48F-E139-A9C2-2748170C00E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1C393F5-B909-6E1A-5FF9-9FFB77CE16DC}"/>
              </a:ext>
            </a:extLst>
          </p:cNvPr>
          <p:cNvSpPr>
            <a:spLocks noGrp="1"/>
          </p:cNvSpPr>
          <p:nvPr>
            <p:ph type="title"/>
          </p:nvPr>
        </p:nvSpPr>
        <p:spPr>
          <a:xfrm>
            <a:off x="2922205" y="2871188"/>
            <a:ext cx="5791093" cy="2785577"/>
          </a:xfrm>
        </p:spPr>
        <p:txBody>
          <a:bodyPr/>
          <a:lstStyle/>
          <a:p>
            <a:pPr algn="ctr"/>
            <a:r>
              <a:rPr lang="en-US" sz="1800" dirty="0"/>
              <a:t>Please take this time to scan the QR code and </a:t>
            </a:r>
            <a:r>
              <a:rPr lang="en-US" sz="2000" dirty="0"/>
              <a:t>fill out the survey.</a:t>
            </a:r>
            <a:br>
              <a:rPr lang="en-US" sz="2000" dirty="0"/>
            </a:br>
            <a:br>
              <a:rPr lang="en-US" sz="2000" dirty="0"/>
            </a:br>
            <a:r>
              <a:rPr lang="en-US" sz="2000" dirty="0"/>
              <a:t>Virtual attendees: Please use the following URL to access </a:t>
            </a:r>
            <a:r>
              <a:rPr lang="en-US" sz="2000" dirty="0" err="1"/>
              <a:t>Slido</a:t>
            </a:r>
            <a:r>
              <a:rPr lang="en-US" sz="2000" dirty="0"/>
              <a:t> to ask live Q&amp;A’s during the presentations (https://www.slido.com); Enter code CMS26</a:t>
            </a:r>
            <a:br>
              <a:rPr lang="en-US" dirty="0"/>
            </a:br>
            <a:br>
              <a:rPr lang="en-US" dirty="0"/>
            </a:br>
            <a:endParaRPr lang="en-US" sz="20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A0F2F794-119C-1A9D-6858-B329211E0CAA}"/>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67" dirty="0">
                <a:solidFill>
                  <a:prstClr val="white"/>
                </a:solidFill>
              </a:rPr>
              <a:t>February 19</a:t>
            </a: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2026</a:t>
            </a:r>
          </a:p>
        </p:txBody>
      </p:sp>
      <p:sp>
        <p:nvSpPr>
          <p:cNvPr id="10" name="Slide Number Placeholder 9">
            <a:extLst>
              <a:ext uri="{FF2B5EF4-FFF2-40B4-BE49-F238E27FC236}">
                <a16:creationId xmlns:a16="http://schemas.microsoft.com/office/drawing/2014/main" id="{8848D248-820B-1115-8E5B-B110A6AD8715}"/>
              </a:ext>
            </a:extLst>
          </p:cNvPr>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Object 1">
            <a:extLst>
              <a:ext uri="{FF2B5EF4-FFF2-40B4-BE49-F238E27FC236}">
                <a16:creationId xmlns:a16="http://schemas.microsoft.com/office/drawing/2014/main" id="{A66AF752-28E4-CB7D-D0A6-17634D15AC94}"/>
              </a:ext>
            </a:extLst>
          </p:cNvPr>
          <p:cNvGraphicFramePr>
            <a:graphicFrameLocks noChangeAspect="1"/>
          </p:cNvGraphicFramePr>
          <p:nvPr/>
        </p:nvGraphicFramePr>
        <p:xfrm>
          <a:off x="4484039" y="77776"/>
          <a:ext cx="2667426" cy="2667426"/>
        </p:xfrm>
        <a:graphic>
          <a:graphicData uri="http://schemas.openxmlformats.org/presentationml/2006/ole">
            <mc:AlternateContent xmlns:mc="http://schemas.openxmlformats.org/markup-compatibility/2006">
              <mc:Choice xmlns:v="urn:schemas-microsoft-com:vml" Requires="v">
                <p:oleObj name="Acrobat Document" r:id="rId2" imgW="52016000" imgH="52015729" progId="Acrobat.Document.DC">
                  <p:embed/>
                </p:oleObj>
              </mc:Choice>
              <mc:Fallback>
                <p:oleObj name="Acrobat Document" r:id="rId2" imgW="52016000" imgH="52015729" progId="Acrobat.Document.DC">
                  <p:embed/>
                  <p:pic>
                    <p:nvPicPr>
                      <p:cNvPr id="2" name="Object 1">
                        <a:extLst>
                          <a:ext uri="{FF2B5EF4-FFF2-40B4-BE49-F238E27FC236}">
                            <a16:creationId xmlns:a16="http://schemas.microsoft.com/office/drawing/2014/main" id="{A66AF752-28E4-CB7D-D0A6-17634D15AC94}"/>
                          </a:ext>
                        </a:extLst>
                      </p:cNvPr>
                      <p:cNvPicPr/>
                      <p:nvPr/>
                    </p:nvPicPr>
                    <p:blipFill>
                      <a:blip r:embed="rId3"/>
                      <a:stretch>
                        <a:fillRect/>
                      </a:stretch>
                    </p:blipFill>
                    <p:spPr>
                      <a:xfrm>
                        <a:off x="4484039" y="77776"/>
                        <a:ext cx="2667426" cy="2667426"/>
                      </a:xfrm>
                      <a:prstGeom prst="rect">
                        <a:avLst/>
                      </a:prstGeom>
                    </p:spPr>
                  </p:pic>
                </p:oleObj>
              </mc:Fallback>
            </mc:AlternateContent>
          </a:graphicData>
        </a:graphic>
      </p:graphicFrame>
    </p:spTree>
    <p:extLst>
      <p:ext uri="{BB962C8B-B14F-4D97-AF65-F5344CB8AC3E}">
        <p14:creationId xmlns:p14="http://schemas.microsoft.com/office/powerpoint/2010/main" val="189432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5C3D2-48FE-6270-1E93-EAF196D8DF3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AA7273D-AEB9-043D-8470-88BA74CFB4B0}"/>
              </a:ext>
            </a:extLst>
          </p:cNvPr>
          <p:cNvSpPr>
            <a:spLocks noGrp="1"/>
          </p:cNvSpPr>
          <p:nvPr>
            <p:ph type="title"/>
          </p:nvPr>
        </p:nvSpPr>
        <p:spPr>
          <a:xfrm>
            <a:off x="359552" y="473007"/>
            <a:ext cx="11240187" cy="4100921"/>
          </a:xfrm>
        </p:spPr>
        <p:txBody>
          <a:bodyPr/>
          <a:lstStyle/>
          <a:p>
            <a:pPr algn="ctr"/>
            <a:r>
              <a:rPr lang="en-US" dirty="0"/>
              <a:t>Introduce Remainder of the Day</a:t>
            </a:r>
            <a:br>
              <a:rPr lang="en-US" dirty="0"/>
            </a:br>
            <a:br>
              <a:rPr lang="en-US" dirty="0"/>
            </a:br>
            <a:r>
              <a:rPr lang="en-US" dirty="0"/>
              <a:t>Douglas Bergevin, Acting Director and Head of Contracting Activity, Office of Acquisition and Grants Management (OAGM)</a:t>
            </a:r>
            <a:endParaRPr lang="en-US"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5490AF42-4766-1A36-8752-DCA967644101}"/>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4574B8CE-E011-D439-6E70-84767315146A}"/>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81</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39769574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4B85A-42B9-A6E5-6A2E-2E01420D10C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AB5E958-377E-BAEA-8EDD-B53CB8183D87}"/>
              </a:ext>
            </a:extLst>
          </p:cNvPr>
          <p:cNvSpPr>
            <a:spLocks noGrp="1"/>
          </p:cNvSpPr>
          <p:nvPr>
            <p:ph type="title"/>
          </p:nvPr>
        </p:nvSpPr>
        <p:spPr>
          <a:xfrm>
            <a:off x="2922205" y="2871188"/>
            <a:ext cx="5791093" cy="2785577"/>
          </a:xfrm>
        </p:spPr>
        <p:txBody>
          <a:bodyPr/>
          <a:lstStyle/>
          <a:p>
            <a:pPr algn="ctr"/>
            <a:r>
              <a:rPr lang="en-US" sz="1800" dirty="0"/>
              <a:t>Please take this time to scan the QR code and </a:t>
            </a:r>
            <a:r>
              <a:rPr lang="en-US" sz="2000" dirty="0"/>
              <a:t>fill out the survey.</a:t>
            </a:r>
            <a:br>
              <a:rPr lang="en-US" sz="2000" dirty="0"/>
            </a:br>
            <a:br>
              <a:rPr lang="en-US" sz="2000" dirty="0"/>
            </a:br>
            <a:r>
              <a:rPr lang="en-US" sz="2000" dirty="0"/>
              <a:t>Virtual attendees: Please use the following URL to access </a:t>
            </a:r>
            <a:r>
              <a:rPr lang="en-US" sz="2000" dirty="0" err="1"/>
              <a:t>Slido</a:t>
            </a:r>
            <a:r>
              <a:rPr lang="en-US" sz="2000" dirty="0"/>
              <a:t> to ask live Q&amp;As during the presentations (https://www.slido.com); Enter code CMS26</a:t>
            </a:r>
            <a:br>
              <a:rPr lang="en-US" dirty="0"/>
            </a:br>
            <a:br>
              <a:rPr lang="en-US" dirty="0"/>
            </a:br>
            <a:endParaRPr lang="en-US" sz="20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BB6487D8-3CF1-1996-6575-1693FB91B7DF}"/>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67" dirty="0">
                <a:solidFill>
                  <a:prstClr val="white"/>
                </a:solidFill>
              </a:rPr>
              <a:t>February 19</a:t>
            </a: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2026</a:t>
            </a:r>
          </a:p>
        </p:txBody>
      </p:sp>
      <p:sp>
        <p:nvSpPr>
          <p:cNvPr id="10" name="Slide Number Placeholder 9">
            <a:extLst>
              <a:ext uri="{FF2B5EF4-FFF2-40B4-BE49-F238E27FC236}">
                <a16:creationId xmlns:a16="http://schemas.microsoft.com/office/drawing/2014/main" id="{F484C680-9663-3E24-0CEC-DFC9C75410EE}"/>
              </a:ext>
            </a:extLst>
          </p:cNvPr>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Object 1">
            <a:extLst>
              <a:ext uri="{FF2B5EF4-FFF2-40B4-BE49-F238E27FC236}">
                <a16:creationId xmlns:a16="http://schemas.microsoft.com/office/drawing/2014/main" id="{86D8E263-9327-2836-E6F1-6055A5348D41}"/>
              </a:ext>
            </a:extLst>
          </p:cNvPr>
          <p:cNvGraphicFramePr>
            <a:graphicFrameLocks noChangeAspect="1"/>
          </p:cNvGraphicFramePr>
          <p:nvPr/>
        </p:nvGraphicFramePr>
        <p:xfrm>
          <a:off x="4484039" y="77776"/>
          <a:ext cx="2667426" cy="2667426"/>
        </p:xfrm>
        <a:graphic>
          <a:graphicData uri="http://schemas.openxmlformats.org/presentationml/2006/ole">
            <mc:AlternateContent xmlns:mc="http://schemas.openxmlformats.org/markup-compatibility/2006">
              <mc:Choice xmlns:v="urn:schemas-microsoft-com:vml" Requires="v">
                <p:oleObj name="Acrobat Document" r:id="rId2" imgW="52016000" imgH="52015729" progId="Acrobat.Document.DC">
                  <p:embed/>
                </p:oleObj>
              </mc:Choice>
              <mc:Fallback>
                <p:oleObj name="Acrobat Document" r:id="rId2" imgW="52016000" imgH="52015729" progId="Acrobat.Document.DC">
                  <p:embed/>
                  <p:pic>
                    <p:nvPicPr>
                      <p:cNvPr id="2" name="Object 1">
                        <a:extLst>
                          <a:ext uri="{FF2B5EF4-FFF2-40B4-BE49-F238E27FC236}">
                            <a16:creationId xmlns:a16="http://schemas.microsoft.com/office/drawing/2014/main" id="{86D8E263-9327-2836-E6F1-6055A5348D41}"/>
                          </a:ext>
                        </a:extLst>
                      </p:cNvPr>
                      <p:cNvPicPr/>
                      <p:nvPr/>
                    </p:nvPicPr>
                    <p:blipFill>
                      <a:blip r:embed="rId3"/>
                      <a:stretch>
                        <a:fillRect/>
                      </a:stretch>
                    </p:blipFill>
                    <p:spPr>
                      <a:xfrm>
                        <a:off x="4484039" y="77776"/>
                        <a:ext cx="2667426" cy="2667426"/>
                      </a:xfrm>
                      <a:prstGeom prst="rect">
                        <a:avLst/>
                      </a:prstGeom>
                    </p:spPr>
                  </p:pic>
                </p:oleObj>
              </mc:Fallback>
            </mc:AlternateContent>
          </a:graphicData>
        </a:graphic>
      </p:graphicFrame>
    </p:spTree>
    <p:extLst>
      <p:ext uri="{BB962C8B-B14F-4D97-AF65-F5344CB8AC3E}">
        <p14:creationId xmlns:p14="http://schemas.microsoft.com/office/powerpoint/2010/main" val="23261535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ADCDF-EE0E-43CF-264A-B82B8698BE4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94E74F3-7CA3-107A-A878-D482B59E3E61}"/>
              </a:ext>
            </a:extLst>
          </p:cNvPr>
          <p:cNvSpPr>
            <a:spLocks noGrp="1"/>
          </p:cNvSpPr>
          <p:nvPr>
            <p:ph type="title"/>
          </p:nvPr>
        </p:nvSpPr>
        <p:spPr>
          <a:xfrm>
            <a:off x="372750" y="-101600"/>
            <a:ext cx="11348196" cy="5040653"/>
          </a:xfrm>
        </p:spPr>
        <p:txBody>
          <a:bodyPr/>
          <a:lstStyle/>
          <a:p>
            <a:pPr algn="ctr"/>
            <a:r>
              <a:rPr lang="en-US" dirty="0"/>
              <a:t>We Are Now On A Break For Lunch. Please Head Down To The Cafeteria If You Would Like To Purchase Food.</a:t>
            </a:r>
            <a:br>
              <a:rPr lang="en-US" dirty="0"/>
            </a:br>
            <a:br>
              <a:rPr lang="en-US" dirty="0"/>
            </a:br>
            <a:r>
              <a:rPr lang="en-US" sz="4400" dirty="0"/>
              <a:t>Remember To Visit The Exhibit Hall </a:t>
            </a:r>
            <a:br>
              <a:rPr lang="en-US" sz="4400" dirty="0"/>
            </a:br>
            <a:r>
              <a:rPr lang="en-US" sz="4000" dirty="0"/>
              <a:t>(Upstairs and Downstairs) </a:t>
            </a:r>
            <a:endParaRPr lang="en-US" sz="40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2B0974DB-0442-C2ED-A917-4E2BA5CED88A}"/>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C8B9C224-7B0B-F6DB-7669-09410309573A}"/>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83</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21088725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52C4E-9794-13BF-D08F-2AC762A790A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276107D-D2A1-A9F4-01AF-1874E81A7391}"/>
              </a:ext>
            </a:extLst>
          </p:cNvPr>
          <p:cNvSpPr>
            <a:spLocks noGrp="1"/>
          </p:cNvSpPr>
          <p:nvPr>
            <p:ph type="title"/>
          </p:nvPr>
        </p:nvSpPr>
        <p:spPr>
          <a:xfrm>
            <a:off x="175481" y="394349"/>
            <a:ext cx="11841038" cy="4100921"/>
          </a:xfrm>
        </p:spPr>
        <p:txBody>
          <a:bodyPr/>
          <a:lstStyle/>
          <a:p>
            <a:pPr algn="ctr"/>
            <a:r>
              <a:rPr lang="en-US" sz="4800" dirty="0"/>
              <a:t>Our Next Session Will Begin at 1:30 PM:</a:t>
            </a:r>
            <a:br>
              <a:rPr lang="en-US" sz="4800" dirty="0"/>
            </a:br>
            <a:br>
              <a:rPr lang="en-US" sz="4800" dirty="0"/>
            </a:br>
            <a:r>
              <a:rPr lang="en-US" sz="4800" dirty="0"/>
              <a:t>Office of Information Technology (OIT) – Modernization with Purpose: Turning IT Investments into Impact</a:t>
            </a:r>
            <a:endParaRPr lang="en-US" sz="48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CDC146DE-B008-DC82-461B-53AB676EF38F}"/>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17B7561A-C3BD-C547-0712-3DF73158CEBD}"/>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84</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39476920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44F674-984D-8D48-8199-DB97CBC860D8}"/>
              </a:ext>
            </a:extLst>
          </p:cNvPr>
          <p:cNvSpPr>
            <a:spLocks noGrp="1"/>
          </p:cNvSpPr>
          <p:nvPr>
            <p:ph type="title"/>
          </p:nvPr>
        </p:nvSpPr>
        <p:spPr>
          <a:xfrm>
            <a:off x="735503" y="326701"/>
            <a:ext cx="10515600" cy="4100921"/>
          </a:xfrm>
        </p:spPr>
        <p:txBody>
          <a:bodyPr/>
          <a:lstStyle/>
          <a:p>
            <a:r>
              <a:rPr lang="en-US" dirty="0"/>
              <a:t>Modernization with Purpose: Turning IT Investments into Impact</a:t>
            </a:r>
            <a:endParaRPr lang="en-US"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9AB93E68-8268-EF41-A261-743B9130D869}"/>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9" name="Footer Placeholder 8">
            <a:extLst>
              <a:ext uri="{FF2B5EF4-FFF2-40B4-BE49-F238E27FC236}">
                <a16:creationId xmlns:a16="http://schemas.microsoft.com/office/drawing/2014/main" id="{D596CEF8-A184-064B-A6DD-873ED62BBF33}"/>
              </a:ext>
            </a:extLst>
          </p:cNvPr>
          <p:cNvSpPr>
            <a:spLocks noGrp="1"/>
          </p:cNvSpPr>
          <p:nvPr>
            <p:ph type="ftr" sz="quarter" idx="11"/>
          </p:nvPr>
        </p:nvSpPr>
        <p:spPr>
          <a:xfrm>
            <a:off x="3935903" y="4592258"/>
            <a:ext cx="4777397" cy="365125"/>
          </a:xfrm>
        </p:spPr>
        <p:txBody>
          <a:bodyPr/>
          <a:lstStyle/>
          <a:p>
            <a:pPr defTabSz="914377"/>
            <a:r>
              <a:rPr lang="en-US" sz="1867" dirty="0">
                <a:solidFill>
                  <a:prstClr val="white"/>
                </a:solidFill>
              </a:rPr>
              <a:t>Host and Moderator: Patrick Newbold, CIO</a:t>
            </a:r>
          </a:p>
        </p:txBody>
      </p:sp>
      <p:sp>
        <p:nvSpPr>
          <p:cNvPr id="10" name="Slide Number Placeholder 9">
            <a:extLst>
              <a:ext uri="{FF2B5EF4-FFF2-40B4-BE49-F238E27FC236}">
                <a16:creationId xmlns:a16="http://schemas.microsoft.com/office/drawing/2014/main" id="{FB8CFBF2-E684-3B42-9A72-106BCE9C08BE}"/>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85</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12912910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6A087-DCD0-C942-9214-B09E9866DC69}"/>
              </a:ext>
            </a:extLst>
          </p:cNvPr>
          <p:cNvSpPr>
            <a:spLocks noGrp="1"/>
          </p:cNvSpPr>
          <p:nvPr>
            <p:ph type="title"/>
          </p:nvPr>
        </p:nvSpPr>
        <p:spPr>
          <a:xfrm>
            <a:off x="526181" y="71121"/>
            <a:ext cx="11024135" cy="1084580"/>
          </a:xfrm>
        </p:spPr>
        <p:txBody>
          <a:bodyPr/>
          <a:lstStyle/>
          <a:p>
            <a:r>
              <a:rPr lang="en-US" sz="3200" dirty="0"/>
              <a:t>Modernization with Purpose: </a:t>
            </a:r>
            <a:br>
              <a:rPr lang="en-US" sz="3200" dirty="0"/>
            </a:br>
            <a:r>
              <a:rPr lang="en-US" sz="3200" dirty="0"/>
              <a:t>Turning IT Investments into Impact</a:t>
            </a:r>
          </a:p>
        </p:txBody>
      </p:sp>
      <p:sp>
        <p:nvSpPr>
          <p:cNvPr id="7" name="Slide Number Placeholder 6">
            <a:extLst>
              <a:ext uri="{FF2B5EF4-FFF2-40B4-BE49-F238E27FC236}">
                <a16:creationId xmlns:a16="http://schemas.microsoft.com/office/drawing/2014/main" id="{7359E357-8545-E94B-9734-4D94C6CBE8E0}"/>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86</a:t>
            </a:fld>
            <a:endParaRPr lang="en-US" dirty="0">
              <a:solidFill>
                <a:prstClr val="white"/>
              </a:solidFill>
              <a:latin typeface="Calibri" panose="020F0502020204030204"/>
            </a:endParaRPr>
          </a:p>
        </p:txBody>
      </p:sp>
      <p:pic>
        <p:nvPicPr>
          <p:cNvPr id="12" name="Picture Placeholder 11">
            <a:extLst>
              <a:ext uri="{FF2B5EF4-FFF2-40B4-BE49-F238E27FC236}">
                <a16:creationId xmlns:a16="http://schemas.microsoft.com/office/drawing/2014/main" id="{8863B4F2-275B-EEFE-76A0-6C6596D99777}"/>
              </a:ext>
            </a:extLst>
          </p:cNvPr>
          <p:cNvPicPr>
            <a:picLocks noGrp="1" noChangeAspect="1"/>
          </p:cNvPicPr>
          <p:nvPr>
            <p:ph type="pic" sz="quarter" idx="15"/>
          </p:nvPr>
        </p:nvPicPr>
        <p:blipFill>
          <a:blip r:embed="rId3"/>
          <a:srcRect t="1025" b="1025"/>
          <a:stretch/>
        </p:blipFill>
        <p:spPr>
          <a:xfrm>
            <a:off x="8274" y="1363769"/>
            <a:ext cx="1228129" cy="1168372"/>
          </a:xfrm>
          <a:ln>
            <a:solidFill>
              <a:schemeClr val="bg1"/>
            </a:solidFill>
          </a:ln>
        </p:spPr>
      </p:pic>
      <p:pic>
        <p:nvPicPr>
          <p:cNvPr id="14" name="Picture Placeholder 13">
            <a:extLst>
              <a:ext uri="{FF2B5EF4-FFF2-40B4-BE49-F238E27FC236}">
                <a16:creationId xmlns:a16="http://schemas.microsoft.com/office/drawing/2014/main" id="{CA48073C-A589-7397-1A64-D1A3694DADD3}"/>
              </a:ext>
            </a:extLst>
          </p:cNvPr>
          <p:cNvPicPr>
            <a:picLocks noGrp="1" noChangeAspect="1"/>
          </p:cNvPicPr>
          <p:nvPr>
            <p:ph type="pic" sz="quarter" idx="4294967295"/>
          </p:nvPr>
        </p:nvPicPr>
        <p:blipFill>
          <a:blip r:embed="rId4"/>
          <a:srcRect t="721" b="721"/>
          <a:stretch/>
        </p:blipFill>
        <p:spPr>
          <a:xfrm>
            <a:off x="1237356" y="1342393"/>
            <a:ext cx="1228841" cy="1211127"/>
          </a:xfrm>
          <a:prstGeom prst="ellipse">
            <a:avLst/>
          </a:prstGeom>
          <a:ln>
            <a:solidFill>
              <a:schemeClr val="bg1"/>
            </a:solidFill>
          </a:ln>
        </p:spPr>
      </p:pic>
      <p:sp>
        <p:nvSpPr>
          <p:cNvPr id="15" name="TextBox 14">
            <a:extLst>
              <a:ext uri="{FF2B5EF4-FFF2-40B4-BE49-F238E27FC236}">
                <a16:creationId xmlns:a16="http://schemas.microsoft.com/office/drawing/2014/main" id="{87BB6CBA-C3A0-F9D4-5329-78A311367782}"/>
              </a:ext>
            </a:extLst>
          </p:cNvPr>
          <p:cNvSpPr txBox="1"/>
          <p:nvPr/>
        </p:nvSpPr>
        <p:spPr>
          <a:xfrm>
            <a:off x="1205361" y="2626437"/>
            <a:ext cx="1316800" cy="1815882"/>
          </a:xfrm>
          <a:prstGeom prst="rect">
            <a:avLst/>
          </a:prstGeom>
          <a:noFill/>
        </p:spPr>
        <p:txBody>
          <a:bodyPr wrap="square" rtlCol="0">
            <a:spAutoFit/>
          </a:bodyPr>
          <a:lstStyle/>
          <a:p>
            <a:pPr algn="ctr" defTabSz="914377"/>
            <a:r>
              <a:rPr lang="en-US" sz="1400" b="1" dirty="0">
                <a:solidFill>
                  <a:prstClr val="white"/>
                </a:solidFill>
                <a:latin typeface="Calibri" panose="020F0502020204030204"/>
              </a:rPr>
              <a:t>Kathryn Wetherby</a:t>
            </a:r>
            <a:endParaRPr lang="en-US" sz="1400" dirty="0">
              <a:solidFill>
                <a:prstClr val="white"/>
              </a:solidFill>
              <a:latin typeface="Calibri" panose="020F0502020204030204"/>
            </a:endParaRPr>
          </a:p>
          <a:p>
            <a:pPr algn="ctr" defTabSz="914377"/>
            <a:r>
              <a:rPr lang="en-US" sz="1400" dirty="0">
                <a:solidFill>
                  <a:prstClr val="white"/>
                </a:solidFill>
                <a:latin typeface="Calibri" panose="020F0502020204030204"/>
              </a:rPr>
              <a:t>Acting Director</a:t>
            </a:r>
          </a:p>
          <a:p>
            <a:pPr algn="ctr" defTabSz="914377"/>
            <a:r>
              <a:rPr lang="en-US" sz="1400" dirty="0">
                <a:solidFill>
                  <a:prstClr val="white"/>
                </a:solidFill>
                <a:latin typeface="Calibri" panose="020F0502020204030204"/>
              </a:rPr>
              <a:t>Marketplace Innovation and Technology Group</a:t>
            </a:r>
          </a:p>
          <a:p>
            <a:pPr algn="ctr" defTabSz="914377"/>
            <a:r>
              <a:rPr lang="en-US" sz="1400" dirty="0">
                <a:solidFill>
                  <a:prstClr val="white"/>
                </a:solidFill>
                <a:latin typeface="Calibri" panose="020F0502020204030204"/>
              </a:rPr>
              <a:t>(CCIIO)</a:t>
            </a:r>
          </a:p>
        </p:txBody>
      </p:sp>
      <p:sp>
        <p:nvSpPr>
          <p:cNvPr id="3" name="TextBox 2">
            <a:extLst>
              <a:ext uri="{FF2B5EF4-FFF2-40B4-BE49-F238E27FC236}">
                <a16:creationId xmlns:a16="http://schemas.microsoft.com/office/drawing/2014/main" id="{A387629B-4E36-36BB-657E-68EC2583BBF5}"/>
              </a:ext>
            </a:extLst>
          </p:cNvPr>
          <p:cNvSpPr txBox="1"/>
          <p:nvPr/>
        </p:nvSpPr>
        <p:spPr>
          <a:xfrm>
            <a:off x="-51221" y="2615616"/>
            <a:ext cx="1462989" cy="1600438"/>
          </a:xfrm>
          <a:prstGeom prst="rect">
            <a:avLst/>
          </a:prstGeom>
          <a:noFill/>
        </p:spPr>
        <p:txBody>
          <a:bodyPr wrap="square" rtlCol="0">
            <a:spAutoFit/>
          </a:bodyPr>
          <a:lstStyle/>
          <a:p>
            <a:pPr algn="ctr" defTabSz="914377"/>
            <a:r>
              <a:rPr lang="en-US" sz="1400" b="1" dirty="0">
                <a:solidFill>
                  <a:prstClr val="white"/>
                </a:solidFill>
                <a:latin typeface="Calibri" panose="020F0502020204030204"/>
              </a:rPr>
              <a:t>Kevin Cummiskey</a:t>
            </a:r>
          </a:p>
          <a:p>
            <a:pPr algn="ctr" defTabSz="914377"/>
            <a:r>
              <a:rPr lang="en-US" sz="1400" dirty="0">
                <a:solidFill>
                  <a:prstClr val="white"/>
                </a:solidFill>
                <a:latin typeface="Calibri" panose="020F0502020204030204"/>
              </a:rPr>
              <a:t>Director </a:t>
            </a:r>
          </a:p>
          <a:p>
            <a:pPr algn="ctr" defTabSz="914377"/>
            <a:r>
              <a:rPr lang="en-US" sz="1400" dirty="0">
                <a:solidFill>
                  <a:prstClr val="white"/>
                </a:solidFill>
                <a:latin typeface="Calibri" panose="020F0502020204030204"/>
              </a:rPr>
              <a:t>Data Analytics and Services Group</a:t>
            </a:r>
          </a:p>
          <a:p>
            <a:pPr algn="ctr" defTabSz="914377"/>
            <a:r>
              <a:rPr lang="en-US" sz="1400" dirty="0">
                <a:solidFill>
                  <a:prstClr val="white"/>
                </a:solidFill>
                <a:latin typeface="Calibri" panose="020F0502020204030204"/>
              </a:rPr>
              <a:t>(CPI)</a:t>
            </a:r>
          </a:p>
        </p:txBody>
      </p:sp>
      <p:pic>
        <p:nvPicPr>
          <p:cNvPr id="4" name="Picture Placeholder 13">
            <a:extLst>
              <a:ext uri="{FF2B5EF4-FFF2-40B4-BE49-F238E27FC236}">
                <a16:creationId xmlns:a16="http://schemas.microsoft.com/office/drawing/2014/main" id="{8411D9D3-CDA1-63DD-3FFD-08B8174246DB}"/>
              </a:ext>
            </a:extLst>
          </p:cNvPr>
          <p:cNvPicPr>
            <a:picLocks noChangeAspect="1"/>
          </p:cNvPicPr>
          <p:nvPr/>
        </p:nvPicPr>
        <p:blipFill>
          <a:blip r:embed="rId5"/>
          <a:srcRect t="958" b="958"/>
          <a:stretch/>
        </p:blipFill>
        <p:spPr>
          <a:xfrm>
            <a:off x="2478931" y="1376787"/>
            <a:ext cx="1228843" cy="1211128"/>
          </a:xfrm>
          <a:prstGeom prst="ellipse">
            <a:avLst/>
          </a:prstGeom>
          <a:ln>
            <a:solidFill>
              <a:schemeClr val="bg1"/>
            </a:solidFill>
          </a:ln>
        </p:spPr>
      </p:pic>
      <p:pic>
        <p:nvPicPr>
          <p:cNvPr id="8" name="Picture Placeholder 13">
            <a:extLst>
              <a:ext uri="{FF2B5EF4-FFF2-40B4-BE49-F238E27FC236}">
                <a16:creationId xmlns:a16="http://schemas.microsoft.com/office/drawing/2014/main" id="{61164289-22C6-1958-A456-C5AF7A0E3681}"/>
              </a:ext>
            </a:extLst>
          </p:cNvPr>
          <p:cNvPicPr>
            <a:picLocks noChangeAspect="1"/>
          </p:cNvPicPr>
          <p:nvPr/>
        </p:nvPicPr>
        <p:blipFill>
          <a:blip r:embed="rId6"/>
          <a:srcRect l="9415" r="9415"/>
          <a:stretch/>
        </p:blipFill>
        <p:spPr>
          <a:xfrm>
            <a:off x="3720509" y="1376788"/>
            <a:ext cx="1275607" cy="1257217"/>
          </a:xfrm>
          <a:prstGeom prst="ellipse">
            <a:avLst/>
          </a:prstGeom>
          <a:ln>
            <a:solidFill>
              <a:schemeClr val="bg1"/>
            </a:solidFill>
          </a:ln>
        </p:spPr>
      </p:pic>
      <p:pic>
        <p:nvPicPr>
          <p:cNvPr id="9" name="Picture Placeholder 13">
            <a:extLst>
              <a:ext uri="{FF2B5EF4-FFF2-40B4-BE49-F238E27FC236}">
                <a16:creationId xmlns:a16="http://schemas.microsoft.com/office/drawing/2014/main" id="{7E053A91-9211-D9D1-2DAE-64D033EB1675}"/>
              </a:ext>
            </a:extLst>
          </p:cNvPr>
          <p:cNvPicPr>
            <a:picLocks noChangeAspect="1"/>
          </p:cNvPicPr>
          <p:nvPr/>
        </p:nvPicPr>
        <p:blipFill>
          <a:blip r:embed="rId7"/>
          <a:srcRect t="365" b="365"/>
          <a:stretch/>
        </p:blipFill>
        <p:spPr>
          <a:xfrm>
            <a:off x="5008850" y="1228155"/>
            <a:ext cx="2021516" cy="1992373"/>
          </a:xfrm>
          <a:prstGeom prst="ellipse">
            <a:avLst/>
          </a:prstGeom>
          <a:ln>
            <a:solidFill>
              <a:schemeClr val="bg1"/>
            </a:solidFill>
          </a:ln>
        </p:spPr>
      </p:pic>
      <p:sp>
        <p:nvSpPr>
          <p:cNvPr id="13" name="TextBox 12">
            <a:extLst>
              <a:ext uri="{FF2B5EF4-FFF2-40B4-BE49-F238E27FC236}">
                <a16:creationId xmlns:a16="http://schemas.microsoft.com/office/drawing/2014/main" id="{492F2BB8-B120-C4DA-4528-1739C933BC2A}"/>
              </a:ext>
            </a:extLst>
          </p:cNvPr>
          <p:cNvSpPr txBox="1"/>
          <p:nvPr/>
        </p:nvSpPr>
        <p:spPr>
          <a:xfrm>
            <a:off x="2430353" y="2615626"/>
            <a:ext cx="1275607" cy="1169551"/>
          </a:xfrm>
          <a:prstGeom prst="rect">
            <a:avLst/>
          </a:prstGeom>
          <a:noFill/>
        </p:spPr>
        <p:txBody>
          <a:bodyPr wrap="square" rtlCol="0">
            <a:spAutoFit/>
          </a:bodyPr>
          <a:lstStyle/>
          <a:p>
            <a:pPr algn="ctr" defTabSz="914377"/>
            <a:r>
              <a:rPr lang="en-US" sz="1400" b="1" dirty="0">
                <a:solidFill>
                  <a:prstClr val="white"/>
                </a:solidFill>
                <a:latin typeface="Calibri" panose="020F0502020204030204"/>
              </a:rPr>
              <a:t>Ashley Corbin</a:t>
            </a:r>
            <a:endParaRPr lang="en-US" sz="1400" dirty="0">
              <a:solidFill>
                <a:prstClr val="white"/>
              </a:solidFill>
              <a:latin typeface="Calibri" panose="020F0502020204030204"/>
            </a:endParaRPr>
          </a:p>
          <a:p>
            <a:pPr algn="ctr" defTabSz="914377"/>
            <a:r>
              <a:rPr lang="en-US" sz="1400" dirty="0">
                <a:solidFill>
                  <a:prstClr val="white"/>
                </a:solidFill>
                <a:latin typeface="Calibri" panose="020F0502020204030204"/>
              </a:rPr>
              <a:t>Director Business Services Group</a:t>
            </a:r>
          </a:p>
          <a:p>
            <a:pPr algn="ctr" defTabSz="914377"/>
            <a:r>
              <a:rPr lang="en-US" sz="1400" dirty="0">
                <a:solidFill>
                  <a:prstClr val="white"/>
                </a:solidFill>
                <a:latin typeface="Calibri" panose="020F0502020204030204"/>
              </a:rPr>
              <a:t>(CMMI)</a:t>
            </a:r>
          </a:p>
        </p:txBody>
      </p:sp>
      <p:sp>
        <p:nvSpPr>
          <p:cNvPr id="16" name="TextBox 15">
            <a:extLst>
              <a:ext uri="{FF2B5EF4-FFF2-40B4-BE49-F238E27FC236}">
                <a16:creationId xmlns:a16="http://schemas.microsoft.com/office/drawing/2014/main" id="{0E1B7A30-6EA8-7C8D-73CA-FE9E29B27B6B}"/>
              </a:ext>
            </a:extLst>
          </p:cNvPr>
          <p:cNvSpPr txBox="1"/>
          <p:nvPr/>
        </p:nvSpPr>
        <p:spPr>
          <a:xfrm>
            <a:off x="3580919" y="2667054"/>
            <a:ext cx="1362599" cy="1384995"/>
          </a:xfrm>
          <a:prstGeom prst="rect">
            <a:avLst/>
          </a:prstGeom>
          <a:noFill/>
        </p:spPr>
        <p:txBody>
          <a:bodyPr wrap="square" rtlCol="0">
            <a:spAutoFit/>
          </a:bodyPr>
          <a:lstStyle/>
          <a:p>
            <a:pPr algn="ctr" defTabSz="914377"/>
            <a:r>
              <a:rPr lang="en-US" sz="1400" b="1" dirty="0">
                <a:solidFill>
                  <a:prstClr val="white"/>
                </a:solidFill>
                <a:latin typeface="Calibri" panose="020F0502020204030204"/>
              </a:rPr>
              <a:t>Wade Zarriello</a:t>
            </a:r>
          </a:p>
          <a:p>
            <a:pPr algn="ctr" defTabSz="914377"/>
            <a:r>
              <a:rPr lang="en-US" sz="1400" dirty="0">
                <a:solidFill>
                  <a:prstClr val="white"/>
                </a:solidFill>
                <a:latin typeface="Calibri" panose="020F0502020204030204"/>
              </a:rPr>
              <a:t>Acting Director</a:t>
            </a:r>
          </a:p>
          <a:p>
            <a:pPr algn="ctr" defTabSz="914377"/>
            <a:r>
              <a:rPr lang="en-US" sz="1400" dirty="0">
                <a:solidFill>
                  <a:prstClr val="white"/>
                </a:solidFill>
                <a:latin typeface="Calibri" panose="020F0502020204030204"/>
              </a:rPr>
              <a:t>Infrastructure and  User Services Group</a:t>
            </a:r>
          </a:p>
          <a:p>
            <a:pPr algn="ctr" defTabSz="914377"/>
            <a:r>
              <a:rPr lang="en-US" sz="1400" dirty="0">
                <a:solidFill>
                  <a:prstClr val="white"/>
                </a:solidFill>
                <a:latin typeface="Calibri" panose="020F0502020204030204"/>
              </a:rPr>
              <a:t>(OIT)</a:t>
            </a:r>
          </a:p>
        </p:txBody>
      </p:sp>
      <p:sp>
        <p:nvSpPr>
          <p:cNvPr id="19" name="TextBox 18">
            <a:extLst>
              <a:ext uri="{FF2B5EF4-FFF2-40B4-BE49-F238E27FC236}">
                <a16:creationId xmlns:a16="http://schemas.microsoft.com/office/drawing/2014/main" id="{35FC560A-401C-9A4D-C7E1-BEAAEC70A304}"/>
              </a:ext>
            </a:extLst>
          </p:cNvPr>
          <p:cNvSpPr txBox="1"/>
          <p:nvPr/>
        </p:nvSpPr>
        <p:spPr>
          <a:xfrm>
            <a:off x="5063953" y="3331876"/>
            <a:ext cx="1869489" cy="1590115"/>
          </a:xfrm>
          <a:prstGeom prst="rect">
            <a:avLst/>
          </a:prstGeom>
          <a:noFill/>
        </p:spPr>
        <p:txBody>
          <a:bodyPr wrap="square" rtlCol="0">
            <a:spAutoFit/>
          </a:bodyPr>
          <a:lstStyle/>
          <a:p>
            <a:pPr algn="ctr" defTabSz="914377"/>
            <a:r>
              <a:rPr lang="en-US" sz="1400" b="1" dirty="0">
                <a:solidFill>
                  <a:prstClr val="white"/>
                </a:solidFill>
                <a:latin typeface="Calibri" panose="020F0502020204030204"/>
              </a:rPr>
              <a:t>Patrick Newbold</a:t>
            </a:r>
            <a:endParaRPr lang="en-US" sz="1400" dirty="0">
              <a:solidFill>
                <a:prstClr val="white"/>
              </a:solidFill>
              <a:latin typeface="Calibri" panose="020F0502020204030204"/>
            </a:endParaRPr>
          </a:p>
          <a:p>
            <a:pPr algn="ctr" defTabSz="914377"/>
            <a:r>
              <a:rPr lang="en-US" sz="1400" dirty="0">
                <a:solidFill>
                  <a:prstClr val="white"/>
                </a:solidFill>
                <a:latin typeface="Calibri" panose="020F0502020204030204"/>
              </a:rPr>
              <a:t>Chief Information Officer/ Director, Office of Information Technology</a:t>
            </a:r>
          </a:p>
          <a:p>
            <a:pPr algn="ctr" defTabSz="914377"/>
            <a:r>
              <a:rPr lang="en-US" sz="1400" dirty="0">
                <a:solidFill>
                  <a:prstClr val="white"/>
                </a:solidFill>
                <a:latin typeface="Calibri" panose="020F0502020204030204"/>
              </a:rPr>
              <a:t>(OIT)</a:t>
            </a:r>
          </a:p>
          <a:p>
            <a:pPr algn="ctr" defTabSz="914377"/>
            <a:endParaRPr lang="en-US" sz="1333" dirty="0">
              <a:solidFill>
                <a:prstClr val="white"/>
              </a:solidFill>
              <a:latin typeface="Calibri" panose="020F0502020204030204"/>
            </a:endParaRPr>
          </a:p>
        </p:txBody>
      </p:sp>
      <p:pic>
        <p:nvPicPr>
          <p:cNvPr id="20" name="Picture Placeholder 13">
            <a:extLst>
              <a:ext uri="{FF2B5EF4-FFF2-40B4-BE49-F238E27FC236}">
                <a16:creationId xmlns:a16="http://schemas.microsoft.com/office/drawing/2014/main" id="{39A38543-DF0B-63DC-2604-BF8AD3731065}"/>
              </a:ext>
            </a:extLst>
          </p:cNvPr>
          <p:cNvPicPr>
            <a:picLocks noChangeAspect="1"/>
          </p:cNvPicPr>
          <p:nvPr/>
        </p:nvPicPr>
        <p:blipFill>
          <a:blip r:embed="rId8"/>
          <a:srcRect l="9415" r="9415"/>
          <a:stretch/>
        </p:blipFill>
        <p:spPr>
          <a:xfrm>
            <a:off x="7043101" y="1390377"/>
            <a:ext cx="1275607" cy="1257217"/>
          </a:xfrm>
          <a:prstGeom prst="ellipse">
            <a:avLst/>
          </a:prstGeom>
          <a:ln>
            <a:solidFill>
              <a:schemeClr val="bg1"/>
            </a:solidFill>
          </a:ln>
        </p:spPr>
      </p:pic>
      <p:pic>
        <p:nvPicPr>
          <p:cNvPr id="21" name="Picture Placeholder 13">
            <a:extLst>
              <a:ext uri="{FF2B5EF4-FFF2-40B4-BE49-F238E27FC236}">
                <a16:creationId xmlns:a16="http://schemas.microsoft.com/office/drawing/2014/main" id="{58AB966A-7904-B0D4-2C11-2DA791189929}"/>
              </a:ext>
            </a:extLst>
          </p:cNvPr>
          <p:cNvPicPr>
            <a:picLocks noChangeAspect="1"/>
          </p:cNvPicPr>
          <p:nvPr/>
        </p:nvPicPr>
        <p:blipFill>
          <a:blip r:embed="rId9"/>
          <a:srcRect t="4869" b="4869"/>
          <a:stretch/>
        </p:blipFill>
        <p:spPr>
          <a:xfrm>
            <a:off x="8331442" y="1390376"/>
            <a:ext cx="1275607" cy="1257217"/>
          </a:xfrm>
          <a:prstGeom prst="ellipse">
            <a:avLst/>
          </a:prstGeom>
          <a:ln>
            <a:solidFill>
              <a:schemeClr val="bg1"/>
            </a:solidFill>
          </a:ln>
        </p:spPr>
      </p:pic>
      <p:pic>
        <p:nvPicPr>
          <p:cNvPr id="22" name="Picture Placeholder 13">
            <a:extLst>
              <a:ext uri="{FF2B5EF4-FFF2-40B4-BE49-F238E27FC236}">
                <a16:creationId xmlns:a16="http://schemas.microsoft.com/office/drawing/2014/main" id="{4CF33077-85CB-D330-EB69-7C0EF90D0415}"/>
              </a:ext>
            </a:extLst>
          </p:cNvPr>
          <p:cNvPicPr>
            <a:picLocks noChangeAspect="1"/>
          </p:cNvPicPr>
          <p:nvPr/>
        </p:nvPicPr>
        <p:blipFill>
          <a:blip r:embed="rId10"/>
          <a:srcRect t="6646" b="6646"/>
          <a:stretch/>
        </p:blipFill>
        <p:spPr>
          <a:xfrm>
            <a:off x="9603478" y="1370436"/>
            <a:ext cx="1275607" cy="1257217"/>
          </a:xfrm>
          <a:prstGeom prst="ellipse">
            <a:avLst/>
          </a:prstGeom>
          <a:ln>
            <a:solidFill>
              <a:schemeClr val="bg1"/>
            </a:solidFill>
          </a:ln>
        </p:spPr>
      </p:pic>
      <p:pic>
        <p:nvPicPr>
          <p:cNvPr id="23" name="Picture Placeholder 13">
            <a:extLst>
              <a:ext uri="{FF2B5EF4-FFF2-40B4-BE49-F238E27FC236}">
                <a16:creationId xmlns:a16="http://schemas.microsoft.com/office/drawing/2014/main" id="{1BA3D57D-170A-434A-74F8-2ACC76BABAA1}"/>
              </a:ext>
            </a:extLst>
          </p:cNvPr>
          <p:cNvPicPr>
            <a:picLocks noChangeAspect="1"/>
          </p:cNvPicPr>
          <p:nvPr/>
        </p:nvPicPr>
        <p:blipFill>
          <a:blip r:embed="rId11"/>
          <a:srcRect t="1067" b="1067"/>
          <a:stretch/>
        </p:blipFill>
        <p:spPr>
          <a:xfrm>
            <a:off x="10908121" y="1396529"/>
            <a:ext cx="1275607" cy="1257217"/>
          </a:xfrm>
          <a:prstGeom prst="ellipse">
            <a:avLst/>
          </a:prstGeom>
          <a:ln>
            <a:solidFill>
              <a:schemeClr val="bg1"/>
            </a:solidFill>
          </a:ln>
        </p:spPr>
      </p:pic>
      <p:sp>
        <p:nvSpPr>
          <p:cNvPr id="24" name="TextBox 23">
            <a:extLst>
              <a:ext uri="{FF2B5EF4-FFF2-40B4-BE49-F238E27FC236}">
                <a16:creationId xmlns:a16="http://schemas.microsoft.com/office/drawing/2014/main" id="{88C82FDF-B957-B120-1C62-B101E5EA808B}"/>
              </a:ext>
            </a:extLst>
          </p:cNvPr>
          <p:cNvSpPr txBox="1"/>
          <p:nvPr/>
        </p:nvSpPr>
        <p:spPr>
          <a:xfrm>
            <a:off x="6998774" y="2720376"/>
            <a:ext cx="1554799" cy="1354217"/>
          </a:xfrm>
          <a:prstGeom prst="rect">
            <a:avLst/>
          </a:prstGeom>
          <a:noFill/>
        </p:spPr>
        <p:txBody>
          <a:bodyPr wrap="square" rtlCol="0">
            <a:spAutoFit/>
          </a:bodyPr>
          <a:lstStyle/>
          <a:p>
            <a:pPr algn="ctr" defTabSz="914377"/>
            <a:r>
              <a:rPr lang="en-US" sz="1400" b="1" dirty="0">
                <a:solidFill>
                  <a:prstClr val="white"/>
                </a:solidFill>
                <a:latin typeface="Calibri" panose="020F0502020204030204"/>
              </a:rPr>
              <a:t>Todd Jones</a:t>
            </a:r>
            <a:endParaRPr lang="en-US" sz="1400" dirty="0">
              <a:solidFill>
                <a:prstClr val="white"/>
              </a:solidFill>
              <a:latin typeface="Calibri" panose="020F0502020204030204"/>
            </a:endParaRPr>
          </a:p>
          <a:p>
            <a:pPr algn="ctr" defTabSz="914377"/>
            <a:r>
              <a:rPr lang="en-US" sz="1400" dirty="0">
                <a:solidFill>
                  <a:prstClr val="white"/>
                </a:solidFill>
                <a:latin typeface="Calibri" panose="020F0502020204030204"/>
              </a:rPr>
              <a:t>Deputy Director Data and Services Group</a:t>
            </a:r>
          </a:p>
          <a:p>
            <a:pPr algn="ctr" defTabSz="914377"/>
            <a:r>
              <a:rPr lang="en-US" sz="1400" dirty="0">
                <a:solidFill>
                  <a:prstClr val="white"/>
                </a:solidFill>
                <a:latin typeface="Calibri" panose="020F0502020204030204"/>
              </a:rPr>
              <a:t>(CMCS)</a:t>
            </a:r>
          </a:p>
          <a:p>
            <a:pPr algn="ctr" defTabSz="914377"/>
            <a:endParaRPr lang="en-US" sz="1200" dirty="0">
              <a:solidFill>
                <a:prstClr val="white"/>
              </a:solidFill>
              <a:latin typeface="Calibri" panose="020F0502020204030204"/>
            </a:endParaRPr>
          </a:p>
        </p:txBody>
      </p:sp>
      <p:sp>
        <p:nvSpPr>
          <p:cNvPr id="25" name="TextBox 24">
            <a:extLst>
              <a:ext uri="{FF2B5EF4-FFF2-40B4-BE49-F238E27FC236}">
                <a16:creationId xmlns:a16="http://schemas.microsoft.com/office/drawing/2014/main" id="{CF51234C-1ECA-49FF-9C21-1A309B231A84}"/>
              </a:ext>
            </a:extLst>
          </p:cNvPr>
          <p:cNvSpPr txBox="1"/>
          <p:nvPr/>
        </p:nvSpPr>
        <p:spPr>
          <a:xfrm>
            <a:off x="8255357" y="2719443"/>
            <a:ext cx="1554799" cy="1384995"/>
          </a:xfrm>
          <a:prstGeom prst="rect">
            <a:avLst/>
          </a:prstGeom>
          <a:noFill/>
        </p:spPr>
        <p:txBody>
          <a:bodyPr wrap="square" rtlCol="0">
            <a:spAutoFit/>
          </a:bodyPr>
          <a:lstStyle/>
          <a:p>
            <a:pPr algn="ctr" defTabSz="914377"/>
            <a:r>
              <a:rPr lang="en-US" sz="1400" b="1" dirty="0">
                <a:solidFill>
                  <a:prstClr val="white"/>
                </a:solidFill>
                <a:latin typeface="Calibri" panose="020F0502020204030204"/>
              </a:rPr>
              <a:t>Chris Martin</a:t>
            </a:r>
          </a:p>
          <a:p>
            <a:pPr algn="ctr" defTabSz="914377"/>
            <a:r>
              <a:rPr lang="en-US" sz="1400" dirty="0">
                <a:solidFill>
                  <a:prstClr val="white"/>
                </a:solidFill>
                <a:latin typeface="Calibri" panose="020F0502020204030204"/>
              </a:rPr>
              <a:t>Director</a:t>
            </a:r>
          </a:p>
          <a:p>
            <a:pPr algn="ctr" defTabSz="914377"/>
            <a:r>
              <a:rPr lang="en-US" sz="1400" dirty="0">
                <a:solidFill>
                  <a:prstClr val="white"/>
                </a:solidFill>
                <a:latin typeface="Calibri" panose="020F0502020204030204"/>
              </a:rPr>
              <a:t>Financial Management Systems Group (OFM)</a:t>
            </a:r>
          </a:p>
        </p:txBody>
      </p:sp>
      <p:sp>
        <p:nvSpPr>
          <p:cNvPr id="26" name="TextBox 25">
            <a:extLst>
              <a:ext uri="{FF2B5EF4-FFF2-40B4-BE49-F238E27FC236}">
                <a16:creationId xmlns:a16="http://schemas.microsoft.com/office/drawing/2014/main" id="{72570595-7984-B90E-DA08-F69A6208B6D5}"/>
              </a:ext>
            </a:extLst>
          </p:cNvPr>
          <p:cNvSpPr txBox="1"/>
          <p:nvPr/>
        </p:nvSpPr>
        <p:spPr>
          <a:xfrm>
            <a:off x="9619783" y="2720376"/>
            <a:ext cx="1275608" cy="1169551"/>
          </a:xfrm>
          <a:prstGeom prst="rect">
            <a:avLst/>
          </a:prstGeom>
          <a:noFill/>
        </p:spPr>
        <p:txBody>
          <a:bodyPr wrap="square" rtlCol="0">
            <a:spAutoFit/>
          </a:bodyPr>
          <a:lstStyle/>
          <a:p>
            <a:pPr algn="ctr" defTabSz="914377"/>
            <a:r>
              <a:rPr lang="en-US" sz="1400" b="1" dirty="0">
                <a:solidFill>
                  <a:prstClr val="white"/>
                </a:solidFill>
                <a:latin typeface="Calibri" panose="020F0502020204030204"/>
              </a:rPr>
              <a:t>Mark Plaugher</a:t>
            </a:r>
          </a:p>
          <a:p>
            <a:pPr algn="ctr" defTabSz="914377"/>
            <a:r>
              <a:rPr lang="en-US" sz="1400" dirty="0">
                <a:solidFill>
                  <a:prstClr val="white"/>
                </a:solidFill>
                <a:latin typeface="Calibri" panose="020F0502020204030204"/>
              </a:rPr>
              <a:t>Director</a:t>
            </a:r>
          </a:p>
          <a:p>
            <a:pPr algn="ctr" defTabSz="914377"/>
            <a:r>
              <a:rPr lang="en-US" sz="1400" dirty="0">
                <a:solidFill>
                  <a:prstClr val="white"/>
                </a:solidFill>
                <a:latin typeface="Calibri" panose="020F0502020204030204"/>
              </a:rPr>
              <a:t>Information Services Group</a:t>
            </a:r>
          </a:p>
          <a:p>
            <a:pPr algn="ctr" defTabSz="914377"/>
            <a:r>
              <a:rPr lang="en-US" sz="1400" dirty="0">
                <a:solidFill>
                  <a:prstClr val="white"/>
                </a:solidFill>
                <a:latin typeface="Calibri" panose="020F0502020204030204"/>
              </a:rPr>
              <a:t>(CCSQ)</a:t>
            </a:r>
            <a:endParaRPr lang="en-US" sz="1200" dirty="0">
              <a:solidFill>
                <a:prstClr val="white"/>
              </a:solidFill>
              <a:latin typeface="Calibri" panose="020F0502020204030204"/>
            </a:endParaRPr>
          </a:p>
        </p:txBody>
      </p:sp>
      <p:sp>
        <p:nvSpPr>
          <p:cNvPr id="27" name="TextBox 26">
            <a:extLst>
              <a:ext uri="{FF2B5EF4-FFF2-40B4-BE49-F238E27FC236}">
                <a16:creationId xmlns:a16="http://schemas.microsoft.com/office/drawing/2014/main" id="{D0F44233-5CD6-868B-C9C0-50E8A1A4F4C7}"/>
              </a:ext>
            </a:extLst>
          </p:cNvPr>
          <p:cNvSpPr txBox="1"/>
          <p:nvPr/>
        </p:nvSpPr>
        <p:spPr>
          <a:xfrm>
            <a:off x="10768524" y="2713291"/>
            <a:ext cx="1423477" cy="1323054"/>
          </a:xfrm>
          <a:prstGeom prst="rect">
            <a:avLst/>
          </a:prstGeom>
          <a:noFill/>
        </p:spPr>
        <p:txBody>
          <a:bodyPr wrap="square" rtlCol="0">
            <a:spAutoFit/>
          </a:bodyPr>
          <a:lstStyle/>
          <a:p>
            <a:pPr algn="ctr" defTabSz="914377"/>
            <a:r>
              <a:rPr lang="en-US" sz="1333" b="1" dirty="0">
                <a:solidFill>
                  <a:prstClr val="white"/>
                </a:solidFill>
                <a:latin typeface="Calibri" panose="020F0502020204030204"/>
              </a:rPr>
              <a:t>Jon Booth</a:t>
            </a:r>
            <a:endParaRPr lang="en-US" sz="1333" dirty="0">
              <a:solidFill>
                <a:prstClr val="white"/>
              </a:solidFill>
              <a:latin typeface="Calibri" panose="020F0502020204030204"/>
            </a:endParaRPr>
          </a:p>
          <a:p>
            <a:pPr algn="ctr" defTabSz="914377"/>
            <a:r>
              <a:rPr lang="en-US" sz="1333" dirty="0">
                <a:solidFill>
                  <a:prstClr val="white"/>
                </a:solidFill>
                <a:latin typeface="Calibri" panose="020F0502020204030204"/>
              </a:rPr>
              <a:t>Director</a:t>
            </a:r>
          </a:p>
          <a:p>
            <a:pPr algn="ctr" defTabSz="914377"/>
            <a:r>
              <a:rPr lang="en-US" sz="1333" dirty="0">
                <a:solidFill>
                  <a:prstClr val="white"/>
                </a:solidFill>
                <a:latin typeface="Calibri" panose="020F0502020204030204"/>
              </a:rPr>
              <a:t>Web and Emerging Technology Group</a:t>
            </a:r>
          </a:p>
          <a:p>
            <a:pPr algn="ctr" defTabSz="914377"/>
            <a:r>
              <a:rPr lang="en-US" sz="1333" dirty="0">
                <a:solidFill>
                  <a:prstClr val="white"/>
                </a:solidFill>
                <a:latin typeface="Calibri" panose="020F0502020204030204"/>
              </a:rPr>
              <a:t>(OC)</a:t>
            </a:r>
          </a:p>
        </p:txBody>
      </p:sp>
      <p:sp>
        <p:nvSpPr>
          <p:cNvPr id="5" name="Rectangle 4">
            <a:extLst>
              <a:ext uri="{FF2B5EF4-FFF2-40B4-BE49-F238E27FC236}">
                <a16:creationId xmlns:a16="http://schemas.microsoft.com/office/drawing/2014/main" id="{6C21F590-B789-EE18-CF9F-3FDC178D8C77}"/>
              </a:ext>
            </a:extLst>
          </p:cNvPr>
          <p:cNvSpPr/>
          <p:nvPr/>
        </p:nvSpPr>
        <p:spPr>
          <a:xfrm>
            <a:off x="5283201" y="3036047"/>
            <a:ext cx="1470212" cy="29582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b="1" dirty="0">
                <a:solidFill>
                  <a:prstClr val="black"/>
                </a:solidFill>
                <a:latin typeface="Calibri" panose="020F0502020204030204"/>
              </a:rPr>
              <a:t>Moderator</a:t>
            </a:r>
          </a:p>
        </p:txBody>
      </p:sp>
    </p:spTree>
    <p:extLst>
      <p:ext uri="{BB962C8B-B14F-4D97-AF65-F5344CB8AC3E}">
        <p14:creationId xmlns:p14="http://schemas.microsoft.com/office/powerpoint/2010/main" val="30321765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74D65-643F-A54D-B9C9-EED88B22C6CB}"/>
              </a:ext>
            </a:extLst>
          </p:cNvPr>
          <p:cNvSpPr>
            <a:spLocks noGrp="1"/>
          </p:cNvSpPr>
          <p:nvPr>
            <p:ph type="title"/>
          </p:nvPr>
        </p:nvSpPr>
        <p:spPr>
          <a:xfrm>
            <a:off x="618836" y="637310"/>
            <a:ext cx="10771349" cy="3480422"/>
          </a:xfrm>
        </p:spPr>
        <p:txBody>
          <a:bodyPr/>
          <a:lstStyle/>
          <a:p>
            <a:r>
              <a:rPr lang="en-US" dirty="0"/>
              <a:t>   </a:t>
            </a:r>
            <a:r>
              <a:rPr lang="en-US" sz="6400" dirty="0"/>
              <a:t>Please send questions to:</a:t>
            </a:r>
            <a:br>
              <a:rPr lang="en-US" sz="6400" dirty="0"/>
            </a:br>
            <a:br>
              <a:rPr lang="en-US" sz="6400" dirty="0"/>
            </a:br>
            <a:r>
              <a:rPr lang="en-US" sz="6400" dirty="0"/>
              <a:t>       cms.cio@cms.hhs.gov</a:t>
            </a:r>
            <a:endParaRPr lang="en-US" dirty="0"/>
          </a:p>
        </p:txBody>
      </p:sp>
      <p:sp>
        <p:nvSpPr>
          <p:cNvPr id="5" name="Slide Number Placeholder 4">
            <a:extLst>
              <a:ext uri="{FF2B5EF4-FFF2-40B4-BE49-F238E27FC236}">
                <a16:creationId xmlns:a16="http://schemas.microsoft.com/office/drawing/2014/main" id="{0C3C9D9B-2E71-0D4D-8F78-C1AE2C04A8CC}"/>
              </a:ext>
            </a:extLst>
          </p:cNvPr>
          <p:cNvSpPr>
            <a:spLocks noGrp="1"/>
          </p:cNvSpPr>
          <p:nvPr>
            <p:ph type="sldNum" sz="quarter" idx="12"/>
          </p:nvPr>
        </p:nvSpPr>
        <p:spPr/>
        <p:txBody>
          <a:bodyPr/>
          <a:lstStyle/>
          <a:p>
            <a:fld id="{48F63A3B-78C7-47BE-AE5E-E10140E04643}" type="slidenum">
              <a:rPr lang="en-US" smtClean="0"/>
              <a:pPr/>
              <a:t>87</a:t>
            </a:fld>
            <a:endParaRPr lang="en-US" dirty="0"/>
          </a:p>
        </p:txBody>
      </p:sp>
    </p:spTree>
    <p:extLst>
      <p:ext uri="{BB962C8B-B14F-4D97-AF65-F5344CB8AC3E}">
        <p14:creationId xmlns:p14="http://schemas.microsoft.com/office/powerpoint/2010/main" val="32544197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8EB20-535B-0E2A-B5E8-3035731CA6E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74E8B5F-42AB-8F78-884B-E60603C324FD}"/>
              </a:ext>
            </a:extLst>
          </p:cNvPr>
          <p:cNvSpPr>
            <a:spLocks noGrp="1"/>
          </p:cNvSpPr>
          <p:nvPr>
            <p:ph type="title"/>
          </p:nvPr>
        </p:nvSpPr>
        <p:spPr>
          <a:xfrm>
            <a:off x="2922205" y="2871188"/>
            <a:ext cx="5791093" cy="2785577"/>
          </a:xfrm>
        </p:spPr>
        <p:txBody>
          <a:bodyPr/>
          <a:lstStyle/>
          <a:p>
            <a:pPr algn="ctr"/>
            <a:r>
              <a:rPr lang="en-US" sz="1800" dirty="0"/>
              <a:t>Please take this time to scan the QR code and </a:t>
            </a:r>
            <a:r>
              <a:rPr lang="en-US" sz="2000" dirty="0"/>
              <a:t>fill out the survey.</a:t>
            </a:r>
            <a:br>
              <a:rPr lang="en-US" sz="2000" dirty="0"/>
            </a:br>
            <a:br>
              <a:rPr lang="en-US" sz="2000" dirty="0"/>
            </a:br>
            <a:r>
              <a:rPr lang="en-US" sz="2000" dirty="0"/>
              <a:t>Virtual attendees: Please use the following URL to access </a:t>
            </a:r>
            <a:r>
              <a:rPr lang="en-US" sz="2000" dirty="0" err="1"/>
              <a:t>Slido</a:t>
            </a:r>
            <a:r>
              <a:rPr lang="en-US" sz="2000" dirty="0"/>
              <a:t> to ask live Q&amp;A’s during the presentations (https://www.slido.com); Enter code CMS26</a:t>
            </a:r>
            <a:br>
              <a:rPr lang="en-US" dirty="0"/>
            </a:br>
            <a:br>
              <a:rPr lang="en-US" dirty="0"/>
            </a:br>
            <a:endParaRPr lang="en-US" sz="2000"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86C6E1D7-CB20-502E-0CB7-8FDAE9FF4A59}"/>
              </a:ext>
            </a:extLst>
          </p:cNvPr>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67" dirty="0">
                <a:solidFill>
                  <a:prstClr val="white"/>
                </a:solidFill>
              </a:rPr>
              <a:t>February 19</a:t>
            </a: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2026</a:t>
            </a:r>
          </a:p>
        </p:txBody>
      </p:sp>
      <p:sp>
        <p:nvSpPr>
          <p:cNvPr id="10" name="Slide Number Placeholder 9">
            <a:extLst>
              <a:ext uri="{FF2B5EF4-FFF2-40B4-BE49-F238E27FC236}">
                <a16:creationId xmlns:a16="http://schemas.microsoft.com/office/drawing/2014/main" id="{8C2C3FA8-E146-86CD-6DB0-01AB062D68CE}"/>
              </a:ext>
            </a:extLst>
          </p:cNvPr>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Object 1">
            <a:extLst>
              <a:ext uri="{FF2B5EF4-FFF2-40B4-BE49-F238E27FC236}">
                <a16:creationId xmlns:a16="http://schemas.microsoft.com/office/drawing/2014/main" id="{E96F6F81-6A09-A9E7-123A-9DB8A6E844E2}"/>
              </a:ext>
            </a:extLst>
          </p:cNvPr>
          <p:cNvGraphicFramePr>
            <a:graphicFrameLocks noChangeAspect="1"/>
          </p:cNvGraphicFramePr>
          <p:nvPr/>
        </p:nvGraphicFramePr>
        <p:xfrm>
          <a:off x="4484039" y="77776"/>
          <a:ext cx="2667426" cy="2667426"/>
        </p:xfrm>
        <a:graphic>
          <a:graphicData uri="http://schemas.openxmlformats.org/presentationml/2006/ole">
            <mc:AlternateContent xmlns:mc="http://schemas.openxmlformats.org/markup-compatibility/2006">
              <mc:Choice xmlns:v="urn:schemas-microsoft-com:vml" Requires="v">
                <p:oleObj name="Acrobat Document" r:id="rId2" imgW="52016000" imgH="52015729" progId="Acrobat.Document.DC">
                  <p:embed/>
                </p:oleObj>
              </mc:Choice>
              <mc:Fallback>
                <p:oleObj name="Acrobat Document" r:id="rId2" imgW="52016000" imgH="52015729" progId="Acrobat.Document.DC">
                  <p:embed/>
                  <p:pic>
                    <p:nvPicPr>
                      <p:cNvPr id="2" name="Object 1">
                        <a:extLst>
                          <a:ext uri="{FF2B5EF4-FFF2-40B4-BE49-F238E27FC236}">
                            <a16:creationId xmlns:a16="http://schemas.microsoft.com/office/drawing/2014/main" id="{E96F6F81-6A09-A9E7-123A-9DB8A6E844E2}"/>
                          </a:ext>
                        </a:extLst>
                      </p:cNvPr>
                      <p:cNvPicPr/>
                      <p:nvPr/>
                    </p:nvPicPr>
                    <p:blipFill>
                      <a:blip r:embed="rId3"/>
                      <a:stretch>
                        <a:fillRect/>
                      </a:stretch>
                    </p:blipFill>
                    <p:spPr>
                      <a:xfrm>
                        <a:off x="4484039" y="77776"/>
                        <a:ext cx="2667426" cy="2667426"/>
                      </a:xfrm>
                      <a:prstGeom prst="rect">
                        <a:avLst/>
                      </a:prstGeom>
                    </p:spPr>
                  </p:pic>
                </p:oleObj>
              </mc:Fallback>
            </mc:AlternateContent>
          </a:graphicData>
        </a:graphic>
      </p:graphicFrame>
    </p:spTree>
    <p:extLst>
      <p:ext uri="{BB962C8B-B14F-4D97-AF65-F5344CB8AC3E}">
        <p14:creationId xmlns:p14="http://schemas.microsoft.com/office/powerpoint/2010/main" val="21436717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35D6B-16FB-9540-1B82-7A05DECB340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ADE5A19-DD60-DD8F-8DA2-C129C68A0DEB}"/>
              </a:ext>
            </a:extLst>
          </p:cNvPr>
          <p:cNvSpPr>
            <a:spLocks noGrp="1"/>
          </p:cNvSpPr>
          <p:nvPr>
            <p:ph type="title"/>
          </p:nvPr>
        </p:nvSpPr>
        <p:spPr>
          <a:xfrm>
            <a:off x="838200" y="1014960"/>
            <a:ext cx="10515600" cy="4100921"/>
          </a:xfrm>
        </p:spPr>
        <p:txBody>
          <a:bodyPr/>
          <a:lstStyle/>
          <a:p>
            <a:pPr algn="ctr"/>
            <a:r>
              <a:rPr lang="en-US" dirty="0"/>
              <a:t>We Are On A Break. </a:t>
            </a:r>
            <a:br>
              <a:rPr lang="en-US" dirty="0"/>
            </a:br>
            <a:r>
              <a:rPr lang="en-US" dirty="0"/>
              <a:t>Please Use This Time To Visit The Exhibit Hall.</a:t>
            </a:r>
            <a:br>
              <a:rPr lang="en-US" dirty="0"/>
            </a:br>
            <a:br>
              <a:rPr lang="en-US" dirty="0"/>
            </a:br>
            <a:r>
              <a:rPr lang="en-US" dirty="0"/>
              <a:t>The Next Session Will Begin At 2:30 PM.</a:t>
            </a:r>
            <a:br>
              <a:rPr lang="en-US" dirty="0"/>
            </a:br>
            <a:br>
              <a:rPr lang="en-US" dirty="0"/>
            </a:br>
            <a:endParaRPr lang="en-US"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2241BCED-23BF-024A-53F4-9F9554DB1C56}"/>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0058C481-9626-F90C-2973-9CFA844E4E80}"/>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89</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141439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669B44-129D-C66E-596E-8C00BD4A7A17}"/>
              </a:ext>
            </a:extLst>
          </p:cNvPr>
          <p:cNvSpPr>
            <a:spLocks noGrp="1"/>
          </p:cNvSpPr>
          <p:nvPr>
            <p:ph type="title" idx="4294967295"/>
          </p:nvPr>
        </p:nvSpPr>
        <p:spPr>
          <a:xfrm>
            <a:off x="525463" y="2332038"/>
            <a:ext cx="4910137" cy="1392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bg1"/>
                </a:solidFill>
                <a:effectLst/>
                <a:uLnTx/>
                <a:uFillTx/>
                <a:latin typeface="+mn-lt"/>
                <a:ea typeface="+mn-ea"/>
                <a:cs typeface="+mn-cs"/>
              </a:rPr>
              <a:t>Connecting Industry with the HHS Office of Acquisitions</a:t>
            </a:r>
          </a:p>
        </p:txBody>
      </p:sp>
      <p:grpSp>
        <p:nvGrpSpPr>
          <p:cNvPr id="4" name="Group 3" descr="Department of Health and Human Services and Office of Acquisitions logo">
            <a:extLst>
              <a:ext uri="{FF2B5EF4-FFF2-40B4-BE49-F238E27FC236}">
                <a16:creationId xmlns:a16="http://schemas.microsoft.com/office/drawing/2014/main" id="{453C00E0-19DD-FDB5-B239-4A158ACB21CC}"/>
              </a:ext>
              <a:ext uri="{C183D7F6-B498-43B3-948B-1728B52AA6E4}">
                <adec:decorative xmlns:adec="http://schemas.microsoft.com/office/drawing/2017/decorative" val="0"/>
              </a:ext>
            </a:extLst>
          </p:cNvPr>
          <p:cNvGrpSpPr/>
          <p:nvPr/>
        </p:nvGrpSpPr>
        <p:grpSpPr>
          <a:xfrm>
            <a:off x="243596" y="186500"/>
            <a:ext cx="3104015" cy="1218136"/>
            <a:chOff x="8533615" y="149208"/>
            <a:chExt cx="1368206" cy="536937"/>
          </a:xfrm>
        </p:grpSpPr>
        <p:pic>
          <p:nvPicPr>
            <p:cNvPr id="6" name="Picture 5">
              <a:extLst>
                <a:ext uri="{FF2B5EF4-FFF2-40B4-BE49-F238E27FC236}">
                  <a16:creationId xmlns:a16="http://schemas.microsoft.com/office/drawing/2014/main" id="{F46C8657-01D3-30C9-F388-0E2F34AAAE8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255821" y="149208"/>
              <a:ext cx="646000" cy="536937"/>
            </a:xfrm>
            <a:prstGeom prst="rect">
              <a:avLst/>
            </a:prstGeom>
          </p:spPr>
        </p:pic>
        <p:pic>
          <p:nvPicPr>
            <p:cNvPr id="7" name="Picture 2">
              <a:extLst>
                <a:ext uri="{FF2B5EF4-FFF2-40B4-BE49-F238E27FC236}">
                  <a16:creationId xmlns:a16="http://schemas.microsoft.com/office/drawing/2014/main" id="{F366D9E6-57C5-3FDC-0417-724FE42E538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8533615" y="177102"/>
              <a:ext cx="481149" cy="48114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9211235-CB7C-AC3F-F20E-93276708561B}"/>
                </a:ext>
              </a:extLst>
            </p:cNvPr>
            <p:cNvCxnSpPr/>
            <p:nvPr/>
          </p:nvCxnSpPr>
          <p:spPr>
            <a:xfrm>
              <a:off x="9135292" y="194961"/>
              <a:ext cx="0" cy="445429"/>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sp>
        <p:nvSpPr>
          <p:cNvPr id="14" name="Freeform 4" descr="Image of Jennifer Johnson">
            <a:extLst>
              <a:ext uri="{FF2B5EF4-FFF2-40B4-BE49-F238E27FC236}">
                <a16:creationId xmlns:a16="http://schemas.microsoft.com/office/drawing/2014/main" id="{BE8FEE85-B649-72DC-1B6C-A220874DC634}"/>
              </a:ext>
            </a:extLst>
          </p:cNvPr>
          <p:cNvSpPr/>
          <p:nvPr/>
        </p:nvSpPr>
        <p:spPr>
          <a:xfrm>
            <a:off x="635471" y="4057649"/>
            <a:ext cx="884711" cy="884707"/>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ptos"/>
              <a:ea typeface="+mn-ea"/>
              <a:cs typeface="+mn-cs"/>
            </a:endParaRPr>
          </a:p>
        </p:txBody>
      </p:sp>
      <p:sp>
        <p:nvSpPr>
          <p:cNvPr id="3" name="Text Placeholder 2">
            <a:extLst>
              <a:ext uri="{FF2B5EF4-FFF2-40B4-BE49-F238E27FC236}">
                <a16:creationId xmlns:a16="http://schemas.microsoft.com/office/drawing/2014/main" id="{60ABA41D-CD65-1E07-BD52-ADFB2972377B}"/>
              </a:ext>
            </a:extLst>
          </p:cNvPr>
          <p:cNvSpPr>
            <a:spLocks noGrp="1"/>
          </p:cNvSpPr>
          <p:nvPr>
            <p:ph type="body" sz="quarter" idx="4294967295"/>
          </p:nvPr>
        </p:nvSpPr>
        <p:spPr>
          <a:xfrm>
            <a:off x="1663547" y="4215839"/>
            <a:ext cx="2357609" cy="1095900"/>
          </a:xfrm>
        </p:spPr>
        <p:txBody>
          <a:bodyPr>
            <a:noAutofit/>
          </a:bodyPr>
          <a:lstStyle/>
          <a:p>
            <a:pPr>
              <a:lnSpc>
                <a:spcPct val="100000"/>
              </a:lnSpc>
              <a:spcBef>
                <a:spcPts val="0"/>
              </a:spcBef>
            </a:pPr>
            <a:r>
              <a:rPr lang="en-US" sz="1600" noProof="0" dirty="0"/>
              <a:t>Jennifer Johnson </a:t>
            </a:r>
          </a:p>
          <a:p>
            <a:pPr>
              <a:lnSpc>
                <a:spcPct val="100000"/>
              </a:lnSpc>
              <a:spcBef>
                <a:spcPts val="0"/>
              </a:spcBef>
            </a:pPr>
            <a:r>
              <a:rPr lang="en-US" sz="1600" i="1" noProof="0" dirty="0"/>
              <a:t>Acting Deputy Assistant Secretary &amp; Senior </a:t>
            </a:r>
          </a:p>
          <a:p>
            <a:pPr>
              <a:lnSpc>
                <a:spcPct val="100000"/>
              </a:lnSpc>
              <a:spcBef>
                <a:spcPts val="0"/>
              </a:spcBef>
            </a:pPr>
            <a:r>
              <a:rPr lang="en-US" sz="1600" i="1" noProof="0" dirty="0"/>
              <a:t>Procurement Executive</a:t>
            </a:r>
          </a:p>
        </p:txBody>
      </p:sp>
      <p:pic>
        <p:nvPicPr>
          <p:cNvPr id="5" name="Picture Placeholder 5">
            <a:extLst>
              <a:ext uri="{FF2B5EF4-FFF2-40B4-BE49-F238E27FC236}">
                <a16:creationId xmlns:a16="http://schemas.microsoft.com/office/drawing/2014/main" id="{3D551334-2223-A258-4A46-D3E2EDC2F9B5}"/>
              </a:ext>
              <a:ext uri="{C183D7F6-B498-43B3-948B-1728B52AA6E4}">
                <adec:decorative xmlns:adec="http://schemas.microsoft.com/office/drawing/2017/decorative" val="1"/>
              </a:ext>
            </a:extLst>
          </p:cNvPr>
          <p:cNvPicPr>
            <a:picLocks noChangeAspect="1"/>
          </p:cNvPicPr>
          <p:nvPr/>
        </p:nvPicPr>
        <p:blipFill>
          <a:blip r:embed="rId6" cstate="screen">
            <a:grayscl/>
            <a:extLst>
              <a:ext uri="{28A0092B-C50C-407E-A947-70E740481C1C}">
                <a14:useLocalDpi xmlns:a14="http://schemas.microsoft.com/office/drawing/2010/main"/>
              </a:ext>
            </a:extLst>
          </a:blip>
          <a:srcRect/>
          <a:stretch/>
        </p:blipFill>
        <p:spPr>
          <a:xfrm>
            <a:off x="2603119" y="0"/>
            <a:ext cx="9588882" cy="6858000"/>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10 w 10000"/>
              <a:gd name="connsiteY0" fmla="*/ 10041 h 10041"/>
              <a:gd name="connsiteX1" fmla="*/ 2000 w 10000"/>
              <a:gd name="connsiteY1" fmla="*/ 0 h 10041"/>
              <a:gd name="connsiteX2" fmla="*/ 10000 w 10000"/>
              <a:gd name="connsiteY2" fmla="*/ 0 h 10041"/>
              <a:gd name="connsiteX3" fmla="*/ 10000 w 10000"/>
              <a:gd name="connsiteY3" fmla="*/ 10000 h 10041"/>
              <a:gd name="connsiteX4" fmla="*/ 0 w 10000"/>
              <a:gd name="connsiteY4" fmla="*/ 10000 h 10041"/>
              <a:gd name="connsiteX5" fmla="*/ 10 w 10000"/>
              <a:gd name="connsiteY5" fmla="*/ 10041 h 10041"/>
              <a:gd name="connsiteX0" fmla="*/ 10 w 10000"/>
              <a:gd name="connsiteY0" fmla="*/ 10041 h 10041"/>
              <a:gd name="connsiteX1" fmla="*/ 5911 w 10000"/>
              <a:gd name="connsiteY1" fmla="*/ 0 h 10041"/>
              <a:gd name="connsiteX2" fmla="*/ 10000 w 10000"/>
              <a:gd name="connsiteY2" fmla="*/ 0 h 10041"/>
              <a:gd name="connsiteX3" fmla="*/ 10000 w 10000"/>
              <a:gd name="connsiteY3" fmla="*/ 10000 h 10041"/>
              <a:gd name="connsiteX4" fmla="*/ 0 w 10000"/>
              <a:gd name="connsiteY4" fmla="*/ 10000 h 10041"/>
              <a:gd name="connsiteX5" fmla="*/ 10 w 10000"/>
              <a:gd name="connsiteY5" fmla="*/ 10041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41">
                <a:moveTo>
                  <a:pt x="10" y="10041"/>
                </a:moveTo>
                <a:lnTo>
                  <a:pt x="5911" y="0"/>
                </a:lnTo>
                <a:lnTo>
                  <a:pt x="10000" y="0"/>
                </a:lnTo>
                <a:lnTo>
                  <a:pt x="10000" y="10000"/>
                </a:lnTo>
                <a:lnTo>
                  <a:pt x="0" y="10000"/>
                </a:lnTo>
                <a:cubicBezTo>
                  <a:pt x="3" y="10014"/>
                  <a:pt x="7" y="10027"/>
                  <a:pt x="10" y="10041"/>
                </a:cubicBezTo>
                <a:close/>
              </a:path>
            </a:pathLst>
          </a:custGeom>
        </p:spPr>
      </p:pic>
      <p:sp>
        <p:nvSpPr>
          <p:cNvPr id="9" name="Slide Number Placeholder 2">
            <a:extLst>
              <a:ext uri="{FF2B5EF4-FFF2-40B4-BE49-F238E27FC236}">
                <a16:creationId xmlns:a16="http://schemas.microsoft.com/office/drawing/2014/main" id="{009E93C2-EE8C-E1D8-0AD4-4DEF648E18BD}"/>
              </a:ext>
              <a:ext uri="{C183D7F6-B498-43B3-948B-1728B52AA6E4}">
                <adec:decorative xmlns:adec="http://schemas.microsoft.com/office/drawing/2017/decorative" val="1"/>
              </a:ext>
            </a:extLst>
          </p:cNvPr>
          <p:cNvSpPr txBox="1">
            <a:spLocks/>
          </p:cNvSpPr>
          <p:nvPr/>
        </p:nvSpPr>
        <p:spPr>
          <a:xfrm>
            <a:off x="11149149" y="6514226"/>
            <a:ext cx="1042851" cy="355136"/>
          </a:xfrm>
          <a:prstGeom prst="rect">
            <a:avLst/>
          </a:prstGeom>
        </p:spPr>
        <p:txBody>
          <a:bodyPr/>
          <a:ls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967943-30FB-44CA-A69A-6CE91CD9A6E2}" type="slidenum">
              <a:rPr kumimoji="0" lang="en-US" sz="1200" b="1" i="0" u="none" strike="noStrike" kern="1200" cap="none" spc="0" normalizeH="0" baseline="0" noProof="0" smtClean="0">
                <a:ln>
                  <a:noFill/>
                </a:ln>
                <a:solidFill>
                  <a:srgbClr val="FFFFFF"/>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17849891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1E94-21DE-EF86-E9BD-20EED643EB1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D809C93-BC03-7AC8-2184-C1AE027B2FF1}"/>
              </a:ext>
            </a:extLst>
          </p:cNvPr>
          <p:cNvSpPr>
            <a:spLocks noGrp="1"/>
          </p:cNvSpPr>
          <p:nvPr>
            <p:ph type="title"/>
          </p:nvPr>
        </p:nvSpPr>
        <p:spPr>
          <a:xfrm>
            <a:off x="735503" y="326701"/>
            <a:ext cx="10515600" cy="4100921"/>
          </a:xfrm>
        </p:spPr>
        <p:txBody>
          <a:bodyPr/>
          <a:lstStyle/>
          <a:p>
            <a:pPr algn="ctr"/>
            <a:r>
              <a:rPr lang="en-US" dirty="0"/>
              <a:t>Our Next Session:</a:t>
            </a:r>
            <a:br>
              <a:rPr lang="en-US" dirty="0"/>
            </a:br>
            <a:br>
              <a:rPr lang="en-US" dirty="0"/>
            </a:br>
            <a:r>
              <a:rPr lang="en-US" dirty="0"/>
              <a:t>Center for Medicare (CM) – Working with Your COR in 2026</a:t>
            </a:r>
            <a:endParaRPr lang="en-US" dirty="0">
              <a:latin typeface="Arial" panose="020B0604020202020204" pitchFamily="34" charset="0"/>
              <a:cs typeface="Arial" panose="020B0604020202020204" pitchFamily="34" charset="0"/>
            </a:endParaRPr>
          </a:p>
        </p:txBody>
      </p:sp>
      <p:sp>
        <p:nvSpPr>
          <p:cNvPr id="8" name="Date Placeholder 7">
            <a:extLst>
              <a:ext uri="{FF2B5EF4-FFF2-40B4-BE49-F238E27FC236}">
                <a16:creationId xmlns:a16="http://schemas.microsoft.com/office/drawing/2014/main" id="{86583EAA-1B0B-017E-F475-50808E18DA37}"/>
              </a:ext>
            </a:extLst>
          </p:cNvPr>
          <p:cNvSpPr>
            <a:spLocks noGrp="1"/>
          </p:cNvSpPr>
          <p:nvPr>
            <p:ph type="dt" sz="half" idx="10"/>
          </p:nvPr>
        </p:nvSpPr>
        <p:spPr/>
        <p:txBody>
          <a:bodyPr/>
          <a:lstStyle/>
          <a:p>
            <a:pPr defTabSz="914377"/>
            <a:r>
              <a:rPr lang="en-US" sz="1867" dirty="0">
                <a:solidFill>
                  <a:prstClr val="white"/>
                </a:solidFill>
              </a:rPr>
              <a:t>February 19, 2026</a:t>
            </a:r>
          </a:p>
        </p:txBody>
      </p:sp>
      <p:sp>
        <p:nvSpPr>
          <p:cNvPr id="10" name="Slide Number Placeholder 9">
            <a:extLst>
              <a:ext uri="{FF2B5EF4-FFF2-40B4-BE49-F238E27FC236}">
                <a16:creationId xmlns:a16="http://schemas.microsoft.com/office/drawing/2014/main" id="{AD04B81C-2A79-5BEE-C4AB-DB33C333916D}"/>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90</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35653960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74D65-643F-A54D-B9C9-EED88B22C6CB}"/>
              </a:ext>
            </a:extLst>
          </p:cNvPr>
          <p:cNvSpPr>
            <a:spLocks noGrp="1"/>
          </p:cNvSpPr>
          <p:nvPr>
            <p:ph type="title"/>
          </p:nvPr>
        </p:nvSpPr>
        <p:spPr>
          <a:xfrm>
            <a:off x="630626" y="1434125"/>
            <a:ext cx="8979343" cy="2250988"/>
          </a:xfrm>
        </p:spPr>
        <p:txBody>
          <a:bodyPr/>
          <a:lstStyle/>
          <a:p>
            <a:r>
              <a:rPr lang="en-US" noProof="0" dirty="0"/>
              <a:t>Working with your COR in 2026</a:t>
            </a:r>
          </a:p>
        </p:txBody>
      </p:sp>
      <p:sp>
        <p:nvSpPr>
          <p:cNvPr id="5" name="Slide Number Placeholder 4">
            <a:extLst>
              <a:ext uri="{FF2B5EF4-FFF2-40B4-BE49-F238E27FC236}">
                <a16:creationId xmlns:a16="http://schemas.microsoft.com/office/drawing/2014/main" id="{0C3C9D9B-2E71-0D4D-8F78-C1AE2C04A8CC}"/>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91</a:t>
            </a:fld>
            <a:endParaRPr lang="en-US" dirty="0">
              <a:solidFill>
                <a:prstClr val="white"/>
              </a:solidFill>
              <a:latin typeface="Calibri" panose="020F0502020204030204"/>
            </a:endParaRPr>
          </a:p>
        </p:txBody>
      </p:sp>
      <p:pic>
        <p:nvPicPr>
          <p:cNvPr id="3" name="Picture 2" descr="Centers for Medicare and Medicaid Services. ">
            <a:extLst>
              <a:ext uri="{FF2B5EF4-FFF2-40B4-BE49-F238E27FC236}">
                <a16:creationId xmlns:a16="http://schemas.microsoft.com/office/drawing/2014/main" id="{ABA48579-1E38-97BA-0EB6-DDBC519B1157}"/>
              </a:ext>
            </a:extLst>
          </p:cNvPr>
          <p:cNvPicPr>
            <a:picLocks noChangeAspect="1"/>
          </p:cNvPicPr>
          <p:nvPr/>
        </p:nvPicPr>
        <p:blipFill>
          <a:blip r:embed="rId2"/>
          <a:srcRect/>
          <a:stretch/>
        </p:blipFill>
        <p:spPr>
          <a:xfrm>
            <a:off x="10028767" y="5972454"/>
            <a:ext cx="1841500" cy="640841"/>
          </a:xfrm>
          <a:prstGeom prst="rect">
            <a:avLst/>
          </a:prstGeom>
        </p:spPr>
      </p:pic>
    </p:spTree>
    <p:extLst>
      <p:ext uri="{BB962C8B-B14F-4D97-AF65-F5344CB8AC3E}">
        <p14:creationId xmlns:p14="http://schemas.microsoft.com/office/powerpoint/2010/main" val="35213945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6BFD3-63D1-3EE3-FEBD-8403B2452D5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FD0D657-0CF6-49FC-33AC-15816CD2D848}"/>
              </a:ext>
            </a:extLst>
          </p:cNvPr>
          <p:cNvSpPr>
            <a:spLocks noGrp="1"/>
          </p:cNvSpPr>
          <p:nvPr>
            <p:ph type="title"/>
          </p:nvPr>
        </p:nvSpPr>
        <p:spPr>
          <a:xfrm>
            <a:off x="253042" y="326701"/>
            <a:ext cx="11685917" cy="1068963"/>
          </a:xfrm>
        </p:spPr>
        <p:txBody>
          <a:bodyPr/>
          <a:lstStyle/>
          <a:p>
            <a:r>
              <a:rPr lang="en-US" noProof="0" dirty="0">
                <a:latin typeface="Arial" panose="020B0604020202020204" pitchFamily="34" charset="0"/>
                <a:cs typeface="Arial" panose="020B0604020202020204" pitchFamily="34" charset="0"/>
              </a:rPr>
              <a:t>Changes affecting the contracting landscape</a:t>
            </a:r>
          </a:p>
        </p:txBody>
      </p:sp>
      <p:sp>
        <p:nvSpPr>
          <p:cNvPr id="10" name="Slide Number Placeholder 9">
            <a:extLst>
              <a:ext uri="{FF2B5EF4-FFF2-40B4-BE49-F238E27FC236}">
                <a16:creationId xmlns:a16="http://schemas.microsoft.com/office/drawing/2014/main" id="{E6EFA087-EA62-F74C-98C5-6AEAF3564867}"/>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92</a:t>
            </a:fld>
            <a:endParaRPr lang="en-US" dirty="0">
              <a:solidFill>
                <a:prstClr val="white"/>
              </a:solidFill>
              <a:latin typeface="Calibri" panose="020F0502020204030204"/>
            </a:endParaRPr>
          </a:p>
        </p:txBody>
      </p:sp>
      <p:sp>
        <p:nvSpPr>
          <p:cNvPr id="7" name="Content Placeholder 6">
            <a:extLst>
              <a:ext uri="{FF2B5EF4-FFF2-40B4-BE49-F238E27FC236}">
                <a16:creationId xmlns:a16="http://schemas.microsoft.com/office/drawing/2014/main" id="{ED0350C0-5209-7748-8043-AB1D896A5517}"/>
              </a:ext>
            </a:extLst>
          </p:cNvPr>
          <p:cNvSpPr>
            <a:spLocks noGrp="1"/>
          </p:cNvSpPr>
          <p:nvPr>
            <p:ph sz="quarter" idx="13"/>
          </p:nvPr>
        </p:nvSpPr>
        <p:spPr>
          <a:xfrm>
            <a:off x="735503" y="1897810"/>
            <a:ext cx="10515600" cy="2529812"/>
          </a:xfrm>
        </p:spPr>
        <p:txBody>
          <a:bodyPr/>
          <a:lstStyle/>
          <a:p>
            <a:r>
              <a:rPr lang="en-US" noProof="0" dirty="0">
                <a:latin typeface="Arial" panose="020B0604020202020204" pitchFamily="34" charset="0"/>
                <a:cs typeface="Arial" panose="020B0604020202020204" pitchFamily="34" charset="0"/>
              </a:rPr>
              <a:t>Mass change of federal staff/federal contractors</a:t>
            </a:r>
          </a:p>
          <a:p>
            <a:r>
              <a:rPr lang="en-US" noProof="0" dirty="0"/>
              <a:t>FAR Overhaul/FAR Companion Guide/Executive Order</a:t>
            </a:r>
          </a:p>
          <a:p>
            <a:r>
              <a:rPr lang="en-US" noProof="0" dirty="0">
                <a:latin typeface="Arial" panose="020B0604020202020204" pitchFamily="34" charset="0"/>
                <a:cs typeface="Arial" panose="020B0604020202020204" pitchFamily="34" charset="0"/>
              </a:rPr>
              <a:t>New contracting flexibilities</a:t>
            </a:r>
          </a:p>
          <a:p>
            <a:r>
              <a:rPr lang="en-US" noProof="0" dirty="0"/>
              <a:t>Multi-step procurements/Down-selecting</a:t>
            </a:r>
            <a:endParaRPr 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1437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2396E-472B-3C9E-BB6C-41022C8733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784711-313C-CC30-FF39-E433D22E5893}"/>
              </a:ext>
            </a:extLst>
          </p:cNvPr>
          <p:cNvSpPr>
            <a:spLocks noGrp="1"/>
          </p:cNvSpPr>
          <p:nvPr>
            <p:ph type="title"/>
          </p:nvPr>
        </p:nvSpPr>
        <p:spPr/>
        <p:txBody>
          <a:bodyPr/>
          <a:lstStyle/>
          <a:p>
            <a:r>
              <a:rPr lang="en-US" noProof="0" dirty="0"/>
              <a:t>COR Responsibilities</a:t>
            </a:r>
          </a:p>
        </p:txBody>
      </p:sp>
      <p:sp>
        <p:nvSpPr>
          <p:cNvPr id="5" name="Slide Number Placeholder 4">
            <a:extLst>
              <a:ext uri="{FF2B5EF4-FFF2-40B4-BE49-F238E27FC236}">
                <a16:creationId xmlns:a16="http://schemas.microsoft.com/office/drawing/2014/main" id="{0715D046-828C-7012-C5ED-DDA0D644EB82}"/>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93</a:t>
            </a:fld>
            <a:endParaRPr lang="en-US" dirty="0">
              <a:solidFill>
                <a:prstClr val="white"/>
              </a:solidFill>
              <a:latin typeface="Calibri" panose="020F0502020204030204"/>
            </a:endParaRPr>
          </a:p>
        </p:txBody>
      </p:sp>
      <p:sp>
        <p:nvSpPr>
          <p:cNvPr id="6" name="Content Placeholder 5">
            <a:extLst>
              <a:ext uri="{FF2B5EF4-FFF2-40B4-BE49-F238E27FC236}">
                <a16:creationId xmlns:a16="http://schemas.microsoft.com/office/drawing/2014/main" id="{D8A985FB-8402-8059-6DF3-E4D784124DAB}"/>
              </a:ext>
            </a:extLst>
          </p:cNvPr>
          <p:cNvSpPr>
            <a:spLocks noGrp="1"/>
          </p:cNvSpPr>
          <p:nvPr>
            <p:ph sz="quarter" idx="13"/>
          </p:nvPr>
        </p:nvSpPr>
        <p:spPr>
          <a:xfrm>
            <a:off x="611324" y="1569156"/>
            <a:ext cx="10515600" cy="2474645"/>
          </a:xfrm>
        </p:spPr>
        <p:txBody>
          <a:bodyPr/>
          <a:lstStyle/>
          <a:p>
            <a:r>
              <a:rPr lang="en-US" noProof="0" dirty="0"/>
              <a:t>Contracting Officer's Representatives (CORs) play a critical </a:t>
            </a:r>
            <a:r>
              <a:rPr lang="en-US" b="1" noProof="0" dirty="0"/>
              <a:t>role in ensuring that contractors meet the technical and cost commitments of their contracts</a:t>
            </a:r>
            <a:r>
              <a:rPr lang="en-US" noProof="0" dirty="0"/>
              <a:t>. They facilitate development of requirements and cost estimates; provide technical direction; and assist Contracting Officers in developing and managing their contracts.</a:t>
            </a:r>
          </a:p>
          <a:p>
            <a:r>
              <a:rPr lang="en-US" b="1" noProof="0" dirty="0"/>
              <a:t>Any direction/decisions with cost or contract implications MUST be approved by the COR</a:t>
            </a:r>
            <a:r>
              <a:rPr lang="en-US" noProof="0" dirty="0"/>
              <a:t>.</a:t>
            </a:r>
          </a:p>
        </p:txBody>
      </p:sp>
    </p:spTree>
    <p:extLst>
      <p:ext uri="{BB962C8B-B14F-4D97-AF65-F5344CB8AC3E}">
        <p14:creationId xmlns:p14="http://schemas.microsoft.com/office/powerpoint/2010/main" val="18648906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09BEA-B6C3-24E9-F51D-B5171A453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9D7134-73E0-D10D-4407-D36B5BC4FB20}"/>
              </a:ext>
            </a:extLst>
          </p:cNvPr>
          <p:cNvSpPr>
            <a:spLocks noGrp="1"/>
          </p:cNvSpPr>
          <p:nvPr>
            <p:ph type="title"/>
          </p:nvPr>
        </p:nvSpPr>
        <p:spPr>
          <a:xfrm>
            <a:off x="259644" y="199095"/>
            <a:ext cx="11799109" cy="1068963"/>
          </a:xfrm>
        </p:spPr>
        <p:txBody>
          <a:bodyPr/>
          <a:lstStyle/>
          <a:p>
            <a:r>
              <a:rPr lang="en-US" noProof="0" dirty="0"/>
              <a:t>COR – Sample Activities </a:t>
            </a:r>
          </a:p>
        </p:txBody>
      </p:sp>
      <p:sp>
        <p:nvSpPr>
          <p:cNvPr id="5" name="Slide Number Placeholder 4">
            <a:extLst>
              <a:ext uri="{FF2B5EF4-FFF2-40B4-BE49-F238E27FC236}">
                <a16:creationId xmlns:a16="http://schemas.microsoft.com/office/drawing/2014/main" id="{A7388804-38FC-C9B2-E065-B03022D47ED8}"/>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94</a:t>
            </a:fld>
            <a:endParaRPr lang="en-US" dirty="0">
              <a:solidFill>
                <a:prstClr val="white"/>
              </a:solidFill>
              <a:latin typeface="Calibri" panose="020F0502020204030204"/>
            </a:endParaRPr>
          </a:p>
        </p:txBody>
      </p:sp>
      <p:sp>
        <p:nvSpPr>
          <p:cNvPr id="6" name="Content Placeholder 5">
            <a:extLst>
              <a:ext uri="{FF2B5EF4-FFF2-40B4-BE49-F238E27FC236}">
                <a16:creationId xmlns:a16="http://schemas.microsoft.com/office/drawing/2014/main" id="{A00F57CC-D046-1E8B-1C58-AC21B97572A7}"/>
              </a:ext>
            </a:extLst>
          </p:cNvPr>
          <p:cNvSpPr>
            <a:spLocks noGrp="1"/>
          </p:cNvSpPr>
          <p:nvPr>
            <p:ph sz="quarter" idx="13"/>
          </p:nvPr>
        </p:nvSpPr>
        <p:spPr>
          <a:xfrm>
            <a:off x="303290" y="1657236"/>
            <a:ext cx="11525956" cy="2923051"/>
          </a:xfrm>
        </p:spPr>
        <p:txBody>
          <a:bodyPr/>
          <a:lstStyle/>
          <a:p>
            <a:r>
              <a:rPr lang="en-US" sz="1867" dirty="0"/>
              <a:t>Act as the “eyes and ears” of the Contracting Officer on the technical requirements of the contract</a:t>
            </a:r>
          </a:p>
          <a:p>
            <a:r>
              <a:rPr lang="en-US" sz="1867" dirty="0"/>
              <a:t>Work with SMEs to interpret contract requirements, develop new requirements and identify funding sources for increases in level of effort</a:t>
            </a:r>
          </a:p>
          <a:p>
            <a:r>
              <a:rPr lang="en-US" sz="1867" dirty="0"/>
              <a:t>Provide written and verbal technical direction to the contractor on project prioritization; project scope; interpretation of contract requirements; or reallocation of project resources. </a:t>
            </a:r>
          </a:p>
          <a:p>
            <a:r>
              <a:rPr lang="en-US" sz="1867" dirty="0"/>
              <a:t>Review and approve contract invoices and spend plans to ensure contractor is within contract budget </a:t>
            </a:r>
          </a:p>
          <a:p>
            <a:r>
              <a:rPr lang="en-US" sz="1867" dirty="0"/>
              <a:t>Monitor performance reports to ensure contractor is achieving performance expectations</a:t>
            </a:r>
          </a:p>
          <a:p>
            <a:r>
              <a:rPr lang="en-US" sz="1867" dirty="0"/>
              <a:t>Review and clear derivative documents from Contract to determine if additional CMS clearance is required.</a:t>
            </a:r>
          </a:p>
        </p:txBody>
      </p:sp>
    </p:spTree>
    <p:extLst>
      <p:ext uri="{BB962C8B-B14F-4D97-AF65-F5344CB8AC3E}">
        <p14:creationId xmlns:p14="http://schemas.microsoft.com/office/powerpoint/2010/main" val="7467440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B3CC8-F841-8CFA-BA58-F66C4D8C3A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B52848-CF30-76E1-57D6-7ECC2D3DE93B}"/>
              </a:ext>
            </a:extLst>
          </p:cNvPr>
          <p:cNvSpPr>
            <a:spLocks noGrp="1"/>
          </p:cNvSpPr>
          <p:nvPr>
            <p:ph type="title"/>
          </p:nvPr>
        </p:nvSpPr>
        <p:spPr>
          <a:xfrm>
            <a:off x="735503" y="326701"/>
            <a:ext cx="11323251" cy="1068963"/>
          </a:xfrm>
        </p:spPr>
        <p:txBody>
          <a:bodyPr/>
          <a:lstStyle/>
          <a:p>
            <a:r>
              <a:rPr lang="en-US" noProof="0" dirty="0"/>
              <a:t>Division Director Responsibilities</a:t>
            </a:r>
          </a:p>
        </p:txBody>
      </p:sp>
      <p:sp>
        <p:nvSpPr>
          <p:cNvPr id="5" name="Slide Number Placeholder 4">
            <a:extLst>
              <a:ext uri="{FF2B5EF4-FFF2-40B4-BE49-F238E27FC236}">
                <a16:creationId xmlns:a16="http://schemas.microsoft.com/office/drawing/2014/main" id="{48EE1C2D-93B6-9978-A4ED-1FFB8508A717}"/>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95</a:t>
            </a:fld>
            <a:endParaRPr lang="en-US" dirty="0">
              <a:solidFill>
                <a:prstClr val="white"/>
              </a:solidFill>
              <a:latin typeface="Calibri" panose="020F0502020204030204"/>
            </a:endParaRPr>
          </a:p>
        </p:txBody>
      </p:sp>
      <p:sp>
        <p:nvSpPr>
          <p:cNvPr id="6" name="Content Placeholder 5">
            <a:extLst>
              <a:ext uri="{FF2B5EF4-FFF2-40B4-BE49-F238E27FC236}">
                <a16:creationId xmlns:a16="http://schemas.microsoft.com/office/drawing/2014/main" id="{9210C9F6-EA5C-5E38-5DA5-695AF3EAFD23}"/>
              </a:ext>
            </a:extLst>
          </p:cNvPr>
          <p:cNvSpPr>
            <a:spLocks noGrp="1"/>
          </p:cNvSpPr>
          <p:nvPr>
            <p:ph sz="quarter" idx="13"/>
          </p:nvPr>
        </p:nvSpPr>
        <p:spPr/>
        <p:txBody>
          <a:bodyPr/>
          <a:lstStyle/>
          <a:p>
            <a:r>
              <a:rPr lang="en-US" noProof="0" dirty="0"/>
              <a:t>Serve as Director for the COR and the SME.</a:t>
            </a:r>
          </a:p>
          <a:p>
            <a:r>
              <a:rPr lang="en-US" noProof="0" dirty="0"/>
              <a:t>Ensure that directions and/or decisions are in alignment with Agency protocols.</a:t>
            </a:r>
          </a:p>
          <a:p>
            <a:r>
              <a:rPr lang="en-US" noProof="0" dirty="0"/>
              <a:t>Manage overall Division work to include this work.</a:t>
            </a:r>
          </a:p>
          <a:p>
            <a:r>
              <a:rPr lang="en-US" noProof="0" dirty="0"/>
              <a:t>Ensure consistency in messaging.</a:t>
            </a:r>
          </a:p>
        </p:txBody>
      </p:sp>
    </p:spTree>
    <p:extLst>
      <p:ext uri="{BB962C8B-B14F-4D97-AF65-F5344CB8AC3E}">
        <p14:creationId xmlns:p14="http://schemas.microsoft.com/office/powerpoint/2010/main" val="34966688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8477F-F9C8-C831-B907-06815981CB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AC24F2-A5B3-A528-D4CA-50B709BE5650}"/>
              </a:ext>
            </a:extLst>
          </p:cNvPr>
          <p:cNvSpPr>
            <a:spLocks noGrp="1"/>
          </p:cNvSpPr>
          <p:nvPr>
            <p:ph type="title"/>
          </p:nvPr>
        </p:nvSpPr>
        <p:spPr>
          <a:xfrm>
            <a:off x="2" y="191235"/>
            <a:ext cx="12191999" cy="1068963"/>
          </a:xfrm>
        </p:spPr>
        <p:txBody>
          <a:bodyPr/>
          <a:lstStyle/>
          <a:p>
            <a:r>
              <a:rPr lang="en-US" sz="5067" dirty="0">
                <a:ea typeface="ＭＳ Ｐゴシック"/>
                <a:cs typeface="ＭＳ Ｐゴシック"/>
              </a:rPr>
              <a:t>Subject Matter Expert Responsibilities</a:t>
            </a:r>
            <a:endParaRPr lang="en-US" sz="5067" dirty="0"/>
          </a:p>
        </p:txBody>
      </p:sp>
      <p:sp>
        <p:nvSpPr>
          <p:cNvPr id="5" name="Slide Number Placeholder 4">
            <a:extLst>
              <a:ext uri="{FF2B5EF4-FFF2-40B4-BE49-F238E27FC236}">
                <a16:creationId xmlns:a16="http://schemas.microsoft.com/office/drawing/2014/main" id="{9422DD88-0775-6E1F-1F50-0B43BE86AD63}"/>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96</a:t>
            </a:fld>
            <a:endParaRPr lang="en-US" dirty="0">
              <a:solidFill>
                <a:prstClr val="white"/>
              </a:solidFill>
              <a:latin typeface="Calibri" panose="020F0502020204030204"/>
            </a:endParaRPr>
          </a:p>
        </p:txBody>
      </p:sp>
      <p:sp>
        <p:nvSpPr>
          <p:cNvPr id="6" name="Content Placeholder 5">
            <a:extLst>
              <a:ext uri="{FF2B5EF4-FFF2-40B4-BE49-F238E27FC236}">
                <a16:creationId xmlns:a16="http://schemas.microsoft.com/office/drawing/2014/main" id="{326C2FAE-8E4D-9343-ABB7-30A8A82E6918}"/>
              </a:ext>
            </a:extLst>
          </p:cNvPr>
          <p:cNvSpPr>
            <a:spLocks noGrp="1"/>
          </p:cNvSpPr>
          <p:nvPr>
            <p:ph sz="quarter" idx="13"/>
          </p:nvPr>
        </p:nvSpPr>
        <p:spPr>
          <a:xfrm>
            <a:off x="475859" y="1346528"/>
            <a:ext cx="10515600" cy="2923051"/>
          </a:xfrm>
        </p:spPr>
        <p:txBody>
          <a:bodyPr/>
          <a:lstStyle/>
          <a:p>
            <a:pPr marL="0" indent="0">
              <a:buNone/>
            </a:pPr>
            <a:r>
              <a:rPr lang="en-US" sz="2133" dirty="0"/>
              <a:t>SMEs provide knowledge and analytical support for their projects/areas of expertise.  Examples of SME Activities include: </a:t>
            </a:r>
          </a:p>
          <a:p>
            <a:r>
              <a:rPr lang="en-US" sz="2133" dirty="0"/>
              <a:t>Provide expertise in the development and refinement of analyses and study plans </a:t>
            </a:r>
          </a:p>
          <a:p>
            <a:r>
              <a:rPr lang="en-US" sz="2133" dirty="0"/>
              <a:t>Assist in the interpretation of study results and report preparation </a:t>
            </a:r>
          </a:p>
          <a:p>
            <a:r>
              <a:rPr lang="en-US" sz="2133" dirty="0"/>
              <a:t>Provide recommendations for spending priorities within their project funding line</a:t>
            </a:r>
          </a:p>
          <a:p>
            <a:r>
              <a:rPr lang="en-US" sz="2133" dirty="0"/>
              <a:t>Act as the “go to” for questions and problems in the subject area that do not have financial or contract ramifications</a:t>
            </a:r>
          </a:p>
          <a:p>
            <a:r>
              <a:rPr lang="en-US" sz="2133" dirty="0"/>
              <a:t>Understand the language/terms/jargon for research areas as well as requisite knowledge that underlies effective decision-making </a:t>
            </a:r>
          </a:p>
        </p:txBody>
      </p:sp>
    </p:spTree>
    <p:extLst>
      <p:ext uri="{BB962C8B-B14F-4D97-AF65-F5344CB8AC3E}">
        <p14:creationId xmlns:p14="http://schemas.microsoft.com/office/powerpoint/2010/main" val="27883430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07E81F9-469A-FE61-F589-59A20573C911}"/>
              </a:ext>
            </a:extLst>
          </p:cNvPr>
          <p:cNvSpPr>
            <a:spLocks noGrp="1"/>
          </p:cNvSpPr>
          <p:nvPr>
            <p:ph type="title"/>
          </p:nvPr>
        </p:nvSpPr>
        <p:spPr/>
        <p:txBody>
          <a:bodyPr/>
          <a:lstStyle/>
          <a:p>
            <a:r>
              <a:rPr lang="en-US" noProof="0" dirty="0"/>
              <a:t>Cross-Cutting COR Role and Perspective </a:t>
            </a:r>
          </a:p>
        </p:txBody>
      </p:sp>
      <p:sp>
        <p:nvSpPr>
          <p:cNvPr id="5" name="Slide Number Placeholder 4">
            <a:extLst>
              <a:ext uri="{FF2B5EF4-FFF2-40B4-BE49-F238E27FC236}">
                <a16:creationId xmlns:a16="http://schemas.microsoft.com/office/drawing/2014/main" id="{0F83F1A0-CD54-0286-06D3-D4EFC8BD1114}"/>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97</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26623039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A2378-70B8-1E71-2CBC-DCC0740B27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8A5B49-35F4-06C2-8415-D631A1FEDB8E}"/>
              </a:ext>
            </a:extLst>
          </p:cNvPr>
          <p:cNvSpPr>
            <a:spLocks noGrp="1"/>
          </p:cNvSpPr>
          <p:nvPr>
            <p:ph type="title"/>
          </p:nvPr>
        </p:nvSpPr>
        <p:spPr/>
        <p:txBody>
          <a:bodyPr/>
          <a:lstStyle/>
          <a:p>
            <a:r>
              <a:rPr lang="en-US" noProof="0" dirty="0"/>
              <a:t>Inside the COR Role </a:t>
            </a:r>
          </a:p>
        </p:txBody>
      </p:sp>
      <p:sp>
        <p:nvSpPr>
          <p:cNvPr id="5" name="Slide Number Placeholder 4">
            <a:extLst>
              <a:ext uri="{FF2B5EF4-FFF2-40B4-BE49-F238E27FC236}">
                <a16:creationId xmlns:a16="http://schemas.microsoft.com/office/drawing/2014/main" id="{0ED1A8E9-2B93-D050-A7F1-793D85E195AC}"/>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98</a:t>
            </a:fld>
            <a:endParaRPr lang="en-US" dirty="0">
              <a:solidFill>
                <a:prstClr val="white"/>
              </a:solidFill>
              <a:latin typeface="Calibri" panose="020F0502020204030204"/>
            </a:endParaRPr>
          </a:p>
        </p:txBody>
      </p:sp>
      <p:sp>
        <p:nvSpPr>
          <p:cNvPr id="7" name="Rectangle 1">
            <a:extLst>
              <a:ext uri="{FF2B5EF4-FFF2-40B4-BE49-F238E27FC236}">
                <a16:creationId xmlns:a16="http://schemas.microsoft.com/office/drawing/2014/main" id="{115003FA-B084-513D-8952-2AA688B48C16}"/>
              </a:ext>
            </a:extLst>
          </p:cNvPr>
          <p:cNvSpPr>
            <a:spLocks noGrp="1" noChangeArrowheads="1"/>
          </p:cNvSpPr>
          <p:nvPr>
            <p:ph sz="quarter" idx="13"/>
          </p:nvPr>
        </p:nvSpPr>
        <p:spPr bwMode="auto">
          <a:xfrm>
            <a:off x="735503" y="2042770"/>
            <a:ext cx="10327608"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609585" indent="-609585" defTabSz="1219170" eaLnBrk="0" fontAlgn="base" hangingPunct="0">
              <a:lnSpc>
                <a:spcPct val="100000"/>
              </a:lnSpc>
              <a:spcBef>
                <a:spcPct val="0"/>
              </a:spcBef>
              <a:spcAft>
                <a:spcPct val="0"/>
              </a:spcAft>
              <a:buFont typeface="+mj-lt"/>
              <a:buAutoNum type="arabicPeriod"/>
            </a:pPr>
            <a:r>
              <a:rPr lang="en-US" noProof="0" dirty="0"/>
              <a:t>What happens in the day of a CMS COR?</a:t>
            </a:r>
          </a:p>
          <a:p>
            <a:pPr marL="609585" indent="-609585" defTabSz="1219170" eaLnBrk="0" fontAlgn="base" hangingPunct="0">
              <a:lnSpc>
                <a:spcPct val="100000"/>
              </a:lnSpc>
              <a:spcBef>
                <a:spcPct val="0"/>
              </a:spcBef>
              <a:spcAft>
                <a:spcPct val="0"/>
              </a:spcAft>
              <a:buFont typeface="+mj-lt"/>
              <a:buAutoNum type="arabicPeriod"/>
            </a:pPr>
            <a:r>
              <a:rPr lang="en-US" noProof="0" dirty="0"/>
              <a:t>What aspects of the COR role are often misunderstood by contractors?</a:t>
            </a:r>
          </a:p>
          <a:p>
            <a:pPr marL="609585" indent="-609585" defTabSz="1219170" eaLnBrk="0" fontAlgn="base" hangingPunct="0">
              <a:lnSpc>
                <a:spcPct val="100000"/>
              </a:lnSpc>
              <a:spcBef>
                <a:spcPct val="0"/>
              </a:spcBef>
              <a:spcAft>
                <a:spcPct val="0"/>
              </a:spcAft>
              <a:buFont typeface="+mj-lt"/>
              <a:buAutoNum type="arabicPeriod"/>
            </a:pPr>
            <a:r>
              <a:rPr lang="en-US" noProof="0" dirty="0"/>
              <a:t>How can industry help the COR do their job?</a:t>
            </a:r>
          </a:p>
        </p:txBody>
      </p:sp>
    </p:spTree>
    <p:extLst>
      <p:ext uri="{BB962C8B-B14F-4D97-AF65-F5344CB8AC3E}">
        <p14:creationId xmlns:p14="http://schemas.microsoft.com/office/powerpoint/2010/main" val="42005259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B3B0FD-F03E-A6D2-0340-50A2C085E417}"/>
              </a:ext>
            </a:extLst>
          </p:cNvPr>
          <p:cNvSpPr>
            <a:spLocks noGrp="1"/>
          </p:cNvSpPr>
          <p:nvPr>
            <p:ph type="title"/>
          </p:nvPr>
        </p:nvSpPr>
        <p:spPr/>
        <p:txBody>
          <a:bodyPr/>
          <a:lstStyle/>
          <a:p>
            <a:r>
              <a:rPr lang="en-US" noProof="0" dirty="0"/>
              <a:t>Early Engagement with your COR</a:t>
            </a:r>
          </a:p>
        </p:txBody>
      </p:sp>
      <p:sp>
        <p:nvSpPr>
          <p:cNvPr id="5" name="Slide Number Placeholder 4">
            <a:extLst>
              <a:ext uri="{FF2B5EF4-FFF2-40B4-BE49-F238E27FC236}">
                <a16:creationId xmlns:a16="http://schemas.microsoft.com/office/drawing/2014/main" id="{14D7B961-17A2-B0D1-6F6A-54A19017E3C2}"/>
              </a:ext>
              <a:ext uri="{C183D7F6-B498-43B3-948B-1728B52AA6E4}">
                <adec:decorative xmlns:adec="http://schemas.microsoft.com/office/drawing/2017/decorative" val="1"/>
              </a:ext>
            </a:extLst>
          </p:cNvPr>
          <p:cNvSpPr>
            <a:spLocks noGrp="1"/>
          </p:cNvSpPr>
          <p:nvPr>
            <p:ph type="sldNum" sz="quarter" idx="12"/>
          </p:nvPr>
        </p:nvSpPr>
        <p:spPr/>
        <p:txBody>
          <a:bodyPr/>
          <a:lstStyle/>
          <a:p>
            <a:pPr defTabSz="914377"/>
            <a:fld id="{48F63A3B-78C7-47BE-AE5E-E10140E04643}" type="slidenum">
              <a:rPr lang="en-US">
                <a:solidFill>
                  <a:prstClr val="white"/>
                </a:solidFill>
                <a:latin typeface="Calibri" panose="020F0502020204030204"/>
              </a:rPr>
              <a:pPr defTabSz="914377"/>
              <a:t>99</a:t>
            </a:fld>
            <a:endParaRPr lang="en-US" dirty="0">
              <a:solidFill>
                <a:prstClr val="white"/>
              </a:solidFill>
              <a:latin typeface="Calibri" panose="020F0502020204030204"/>
            </a:endParaRPr>
          </a:p>
        </p:txBody>
      </p:sp>
    </p:spTree>
    <p:extLst>
      <p:ext uri="{BB962C8B-B14F-4D97-AF65-F5344CB8AC3E}">
        <p14:creationId xmlns:p14="http://schemas.microsoft.com/office/powerpoint/2010/main" val="41534651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6AHpKKSLRqmx4_UaX6HlD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6AHpKKSLRqmx4_UaX6HlD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6AHpKKSLRqmx4_UaX6HlD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6AHpKKSLRqmx4_UaX6HlD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6AHpKKSLRqmx4_UaX6HlD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6AHpKKSLRqmx4_UaX6HlD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6AHpKKSLRqmx4_UaX6HlD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Content Slides">
  <a:themeElements>
    <a:clrScheme name="OA Official Colors">
      <a:dk1>
        <a:srgbClr val="000000"/>
      </a:dk1>
      <a:lt1>
        <a:srgbClr val="FFFFFF"/>
      </a:lt1>
      <a:dk2>
        <a:srgbClr val="003E58"/>
      </a:dk2>
      <a:lt2>
        <a:srgbClr val="EDF2F4"/>
      </a:lt2>
      <a:accent1>
        <a:srgbClr val="1A81C4"/>
      </a:accent1>
      <a:accent2>
        <a:srgbClr val="194680"/>
      </a:accent2>
      <a:accent3>
        <a:srgbClr val="65ACD7"/>
      </a:accent3>
      <a:accent4>
        <a:srgbClr val="CAF0F8"/>
      </a:accent4>
      <a:accent5>
        <a:srgbClr val="A69CAC"/>
      </a:accent5>
      <a:accent6>
        <a:srgbClr val="8D99AE"/>
      </a:accent6>
      <a:hlink>
        <a:srgbClr val="007CB0"/>
      </a:hlink>
      <a:folHlink>
        <a:srgbClr val="7F7F7F"/>
      </a:folHlink>
    </a:clrScheme>
    <a:fontScheme name="Custom 4">
      <a:majorFont>
        <a:latin typeface="Aptos Narrow"/>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Content Slides">
  <a:themeElements>
    <a:clrScheme name="OA Official Colors">
      <a:dk1>
        <a:srgbClr val="000000"/>
      </a:dk1>
      <a:lt1>
        <a:srgbClr val="FFFFFF"/>
      </a:lt1>
      <a:dk2>
        <a:srgbClr val="003E58"/>
      </a:dk2>
      <a:lt2>
        <a:srgbClr val="EDF2F4"/>
      </a:lt2>
      <a:accent1>
        <a:srgbClr val="1A81C4"/>
      </a:accent1>
      <a:accent2>
        <a:srgbClr val="194680"/>
      </a:accent2>
      <a:accent3>
        <a:srgbClr val="65ACD7"/>
      </a:accent3>
      <a:accent4>
        <a:srgbClr val="CAF0F8"/>
      </a:accent4>
      <a:accent5>
        <a:srgbClr val="A69CAC"/>
      </a:accent5>
      <a:accent6>
        <a:srgbClr val="8D99AE"/>
      </a:accent6>
      <a:hlink>
        <a:srgbClr val="007CB0"/>
      </a:hlink>
      <a:folHlink>
        <a:srgbClr val="7F7F7F"/>
      </a:folHlink>
    </a:clrScheme>
    <a:fontScheme name="Custom 4">
      <a:majorFont>
        <a:latin typeface="Aptos Narrow"/>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itle Slides">
  <a:themeElements>
    <a:clrScheme name="OA Official Colors">
      <a:dk1>
        <a:srgbClr val="000000"/>
      </a:dk1>
      <a:lt1>
        <a:srgbClr val="FFFFFF"/>
      </a:lt1>
      <a:dk2>
        <a:srgbClr val="072133"/>
      </a:dk2>
      <a:lt2>
        <a:srgbClr val="EDF2F4"/>
      </a:lt2>
      <a:accent1>
        <a:srgbClr val="1A81C4"/>
      </a:accent1>
      <a:accent2>
        <a:srgbClr val="194680"/>
      </a:accent2>
      <a:accent3>
        <a:srgbClr val="65ACD7"/>
      </a:accent3>
      <a:accent4>
        <a:srgbClr val="CAF0F8"/>
      </a:accent4>
      <a:accent5>
        <a:srgbClr val="A69CAC"/>
      </a:accent5>
      <a:accent6>
        <a:srgbClr val="8D99AE"/>
      </a:accent6>
      <a:hlink>
        <a:srgbClr val="007CB0"/>
      </a:hlink>
      <a:folHlink>
        <a:srgbClr val="7F7F7F"/>
      </a:folHlink>
    </a:clrScheme>
    <a:fontScheme name="Custom 4">
      <a:majorFont>
        <a:latin typeface="Aptos Narrow"/>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A9356C35-80F5-4724-90F5-53D8DFA39491}" vid="{1CE82C4B-DBA0-4A6D-95C9-49345814386A}"/>
    </a:ext>
  </a:extLst>
</a:theme>
</file>

<file path=ppt/theme/theme7.xml><?xml version="1.0" encoding="utf-8"?>
<a:theme xmlns:a="http://schemas.openxmlformats.org/drawingml/2006/main" name="1_Title Slides">
  <a:themeElements>
    <a:clrScheme name="OA Official Colors">
      <a:dk1>
        <a:srgbClr val="000000"/>
      </a:dk1>
      <a:lt1>
        <a:srgbClr val="FFFFFF"/>
      </a:lt1>
      <a:dk2>
        <a:srgbClr val="072133"/>
      </a:dk2>
      <a:lt2>
        <a:srgbClr val="EDF2F4"/>
      </a:lt2>
      <a:accent1>
        <a:srgbClr val="1A81C4"/>
      </a:accent1>
      <a:accent2>
        <a:srgbClr val="194680"/>
      </a:accent2>
      <a:accent3>
        <a:srgbClr val="65ACD7"/>
      </a:accent3>
      <a:accent4>
        <a:srgbClr val="CAF0F8"/>
      </a:accent4>
      <a:accent5>
        <a:srgbClr val="A69CAC"/>
      </a:accent5>
      <a:accent6>
        <a:srgbClr val="8D99AE"/>
      </a:accent6>
      <a:hlink>
        <a:srgbClr val="007CB0"/>
      </a:hlink>
      <a:folHlink>
        <a:srgbClr val="7F7F7F"/>
      </a:folHlink>
    </a:clrScheme>
    <a:fontScheme name="Custom 4">
      <a:majorFont>
        <a:latin typeface="Aptos Narrow"/>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A9356C35-80F5-4724-90F5-53D8DFA39491}" vid="{1CE82C4B-DBA0-4A6D-95C9-49345814386A}"/>
    </a:ext>
  </a:extLst>
</a:theme>
</file>

<file path=ppt/theme/theme8.xml><?xml version="1.0" encoding="utf-8"?>
<a:theme xmlns:a="http://schemas.openxmlformats.org/drawingml/2006/main" name="HHS OA Repository.V4">
  <a:themeElements>
    <a:clrScheme name="OA Official Colors">
      <a:dk1>
        <a:srgbClr val="000000"/>
      </a:dk1>
      <a:lt1>
        <a:srgbClr val="FFFFFF"/>
      </a:lt1>
      <a:dk2>
        <a:srgbClr val="072133"/>
      </a:dk2>
      <a:lt2>
        <a:srgbClr val="EDF2F4"/>
      </a:lt2>
      <a:accent1>
        <a:srgbClr val="1A81C4"/>
      </a:accent1>
      <a:accent2>
        <a:srgbClr val="194680"/>
      </a:accent2>
      <a:accent3>
        <a:srgbClr val="65ACD7"/>
      </a:accent3>
      <a:accent4>
        <a:srgbClr val="CAF0F8"/>
      </a:accent4>
      <a:accent5>
        <a:srgbClr val="A69CAC"/>
      </a:accent5>
      <a:accent6>
        <a:srgbClr val="8D99AE"/>
      </a:accent6>
      <a:hlink>
        <a:srgbClr val="007CB0"/>
      </a:hlink>
      <a:folHlink>
        <a:srgbClr val="7F7F7F"/>
      </a:folHlink>
    </a:clrScheme>
    <a:fontScheme name="Custom 4">
      <a:majorFont>
        <a:latin typeface="Aptos Narrow"/>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HS OA Repository.V4" id="{A0D570F9-72BA-4D39-BD77-E0E2C583700F}" vid="{D98EA3B5-2452-476C-BF69-91CA663270C3}"/>
    </a:ext>
  </a:extLst>
</a:theme>
</file>

<file path=ppt/theme/theme9.xml><?xml version="1.0" encoding="utf-8"?>
<a:theme xmlns:a="http://schemas.openxmlformats.org/drawingml/2006/main" name="1_HHS OA Repository.V4">
  <a:themeElements>
    <a:clrScheme name="OA Official Colors">
      <a:dk1>
        <a:srgbClr val="000000"/>
      </a:dk1>
      <a:lt1>
        <a:srgbClr val="FFFFFF"/>
      </a:lt1>
      <a:dk2>
        <a:srgbClr val="072133"/>
      </a:dk2>
      <a:lt2>
        <a:srgbClr val="EDF2F4"/>
      </a:lt2>
      <a:accent1>
        <a:srgbClr val="1A81C4"/>
      </a:accent1>
      <a:accent2>
        <a:srgbClr val="194680"/>
      </a:accent2>
      <a:accent3>
        <a:srgbClr val="65ACD7"/>
      </a:accent3>
      <a:accent4>
        <a:srgbClr val="CAF0F8"/>
      </a:accent4>
      <a:accent5>
        <a:srgbClr val="A69CAC"/>
      </a:accent5>
      <a:accent6>
        <a:srgbClr val="8D99AE"/>
      </a:accent6>
      <a:hlink>
        <a:srgbClr val="007CB0"/>
      </a:hlink>
      <a:folHlink>
        <a:srgbClr val="7F7F7F"/>
      </a:folHlink>
    </a:clrScheme>
    <a:fontScheme name="Custom 4">
      <a:majorFont>
        <a:latin typeface="Aptos Narrow"/>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HS OA Repository.V4" id="{A0D570F9-72BA-4D39-BD77-E0E2C583700F}" vid="{D98EA3B5-2452-476C-BF69-91CA663270C3}"/>
    </a:ext>
  </a:extLst>
</a:theme>
</file>

<file path=docProps/app.xml><?xml version="1.0" encoding="utf-8"?>
<Properties xmlns="http://schemas.openxmlformats.org/officeDocument/2006/extended-properties" xmlns:vt="http://schemas.openxmlformats.org/officeDocument/2006/docPropsVTypes">
  <TotalTime>2648</TotalTime>
  <Words>8755</Words>
  <Application>Microsoft Office PowerPoint</Application>
  <PresentationFormat>Widescreen</PresentationFormat>
  <Paragraphs>1123</Paragraphs>
  <Slides>123</Slides>
  <Notes>73</Notes>
  <HiddenSlides>0</HiddenSlides>
  <MMClips>0</MMClips>
  <ScaleCrop>false</ScaleCrop>
  <HeadingPairs>
    <vt:vector size="8" baseType="variant">
      <vt:variant>
        <vt:lpstr>Fonts Used</vt:lpstr>
      </vt:variant>
      <vt:variant>
        <vt:i4>16</vt:i4>
      </vt:variant>
      <vt:variant>
        <vt:lpstr>Theme</vt:lpstr>
      </vt:variant>
      <vt:variant>
        <vt:i4>11</vt:i4>
      </vt:variant>
      <vt:variant>
        <vt:lpstr>Embedded OLE Servers</vt:lpstr>
      </vt:variant>
      <vt:variant>
        <vt:i4>3</vt:i4>
      </vt:variant>
      <vt:variant>
        <vt:lpstr>Slide Titles</vt:lpstr>
      </vt:variant>
      <vt:variant>
        <vt:i4>123</vt:i4>
      </vt:variant>
    </vt:vector>
  </HeadingPairs>
  <TitlesOfParts>
    <vt:vector size="153" baseType="lpstr">
      <vt:lpstr>ＭＳ Ｐゴシック</vt:lpstr>
      <vt:lpstr>Aptos</vt:lpstr>
      <vt:lpstr>Aptos Narrow</vt:lpstr>
      <vt:lpstr>Arial</vt:lpstr>
      <vt:lpstr>Avenir Medium</vt:lpstr>
      <vt:lpstr>Calibri</vt:lpstr>
      <vt:lpstr>Chronicle Display Black</vt:lpstr>
      <vt:lpstr>Courier New</vt:lpstr>
      <vt:lpstr>Helvetica</vt:lpstr>
      <vt:lpstr>Nexa Black</vt:lpstr>
      <vt:lpstr>Open Sans</vt:lpstr>
      <vt:lpstr>Open Sans Light</vt:lpstr>
      <vt:lpstr>Times New Roman</vt:lpstr>
      <vt:lpstr>Verdana</vt:lpstr>
      <vt:lpstr>Wingdings</vt:lpstr>
      <vt:lpstr>Wingdings 2</vt:lpstr>
      <vt:lpstr>7_Custom Design</vt:lpstr>
      <vt:lpstr>8_Custom Design</vt:lpstr>
      <vt:lpstr>9_Custom Design</vt:lpstr>
      <vt:lpstr>10_Custom Design</vt:lpstr>
      <vt:lpstr>11_Custom Design</vt:lpstr>
      <vt:lpstr>2_Title Slides</vt:lpstr>
      <vt:lpstr>1_Title Slides</vt:lpstr>
      <vt:lpstr>HHS OA Repository.V4</vt:lpstr>
      <vt:lpstr>1_HHS OA Repository.V4</vt:lpstr>
      <vt:lpstr>4_Content Slides</vt:lpstr>
      <vt:lpstr>5_Content Slides</vt:lpstr>
      <vt:lpstr>Macro-Enabled Worksheet</vt:lpstr>
      <vt:lpstr>Acrobat Document</vt:lpstr>
      <vt:lpstr>think-cell Slide</vt:lpstr>
      <vt:lpstr>Good Morning And Welcome  2026 CMS Industry Forum</vt:lpstr>
      <vt:lpstr>The Welcome And Opening Remarks Will Begin Soon. Please Take Your Seats.</vt:lpstr>
      <vt:lpstr> Welcome and  Opening Remarks  Douglas Bergevin, Acting Director, Office of Acquisition and Grants Management (OAGM)  </vt:lpstr>
      <vt:lpstr>Virtual Attendees: Please use this URL to ask your questions for the following presentations: https://www.slido.com Enter code CMS26 </vt:lpstr>
      <vt:lpstr> Welcome and  Opening Remarks  Kimberly Brandt, Deputy Administrator &amp;  Chief Operating Officer </vt:lpstr>
      <vt:lpstr>John Czajkowski  Deputy Chief Operating Officer,  CMS</vt:lpstr>
      <vt:lpstr>Please take this time to scan the QR code and fill out the survey.  Virtual attendees: Please use the following URL to access Slido to ask live Q&amp;As during the presentations (https://www.slido.com); Enter code CMS26  </vt:lpstr>
      <vt:lpstr> Our Next Speaker:  Jennifer Johnson, Acting Deputy Assistant Secretary and Senior Procurement Executive, U.S. Department of Health and Human Services</vt:lpstr>
      <vt:lpstr>Connecting Industry with the HHS Office of Acquisitions</vt:lpstr>
      <vt:lpstr>Agenda for Today</vt:lpstr>
      <vt:lpstr>FEDERAL PROCUREMENT:  The Big Picture</vt:lpstr>
      <vt:lpstr>So…. The Federal Government Spent…</vt:lpstr>
      <vt:lpstr>The Federal Government Spent…</vt:lpstr>
      <vt:lpstr>Who We Are:  The Office of Acquisitions (OA) OA = Office of the HHS Senior Procurement Executive </vt:lpstr>
      <vt:lpstr>Overview of OA</vt:lpstr>
      <vt:lpstr>Overview of HHS Procurement</vt:lpstr>
      <vt:lpstr>HHS mission  procurement strategy  industry partnership.</vt:lpstr>
      <vt:lpstr>HHS mission  procurement strategy  industry partnership. continued</vt:lpstr>
      <vt:lpstr>HHS mission  procurement strategy  industry partnership. (continued)</vt:lpstr>
      <vt:lpstr>HHS mission  procurement strategy  industry partnership. [continued]</vt:lpstr>
      <vt:lpstr>HHS in the News… Administration Priorities </vt:lpstr>
      <vt:lpstr>Numerous Executive Orders and Memos are Profoundly Shaping HHS Acquisitions</vt:lpstr>
      <vt:lpstr>Executive Order 14210 Implementing the President's "Department of Government Efficiency" Workforce Optimization Initiative</vt:lpstr>
      <vt:lpstr>Executive Order 14210 Implementing the President's "Department of Government Efficiency" Workforce Optimization Initiative (continued)</vt:lpstr>
      <vt:lpstr>Executive Order 14222  Implementing the President's “Department of Government Efficiency” Cost Efficiency Initiative </vt:lpstr>
      <vt:lpstr>Executive Order 14240 Eliminating Waste and Saving Taxpayer Dollars by Consolidating Procurement</vt:lpstr>
      <vt:lpstr>Executive Order 14271  Ensuring Commercial, Cost-Effective Solutions in Federal Contracts</vt:lpstr>
      <vt:lpstr>Executive Order 14275  Restoring Common Sense to Federal Procurement </vt:lpstr>
      <vt:lpstr>President’s Management Agenda (PMA) Was Released in Dec ‘25</vt:lpstr>
      <vt:lpstr>Co-Creating the Future of HHS Acquisitions </vt:lpstr>
      <vt:lpstr>Co-Creating the Future of HHS Acquisitions – With Industry </vt:lpstr>
      <vt:lpstr>… and this is how YOU can plug in – with HHS</vt:lpstr>
      <vt:lpstr>How Vendors Can Stay Informed</vt:lpstr>
      <vt:lpstr>THANK YOU</vt:lpstr>
      <vt:lpstr>Please take this time to scan the QR code and fill out the survey.  Virtual attendees: Please use the following URL to access Slido to ask live Q&amp;As during the presentations (https://www.slido.com); Enter code CMS26  </vt:lpstr>
      <vt:lpstr>Our Next Session:  Shannon Jackson, Executive Director, Office of Small and Disadvantaged Business Utilization, U.S. Department of Health and Human Services </vt:lpstr>
      <vt:lpstr>Office of Small and Disadvantaged Business Utilization (OSDBU)</vt:lpstr>
      <vt:lpstr>Agenda</vt:lpstr>
      <vt:lpstr>HHS FY 25 Small Business Performance </vt:lpstr>
      <vt:lpstr>HHS FY 25 Small Business Performance continued </vt:lpstr>
      <vt:lpstr>F Y 26 Strategic Focus Areas</vt:lpstr>
      <vt:lpstr>F Y 26 Focus Areas</vt:lpstr>
      <vt:lpstr>F Y 2026 Industry Engagement Schedule</vt:lpstr>
      <vt:lpstr>H H S Small Business Customer Experience (SBCX) Portal</vt:lpstr>
      <vt:lpstr>Questions?</vt:lpstr>
      <vt:lpstr>Please take this time to scan the QR code and fill out the survey.  Virtual attendees: Please use the following URL to access Slido to ask live Q&amp;As during the presentations (https://www.slido.com/); Enter code CMS26  </vt:lpstr>
      <vt:lpstr>We Are Now on a Break.  Please Take This Time To Visit The Exhibit Hall.  The Next Session Will Begin At 10:40 AM.</vt:lpstr>
      <vt:lpstr>Our Next Session:  Leveraging AI to Optimize Healthcare Quality and Safety</vt:lpstr>
      <vt:lpstr>Leveraging AI to Optimize Healthcare Quality and Safety  Mark Plaugher, Director, Information Systems Group (ISG), Center for Clinical Standards and Quality (CCSQ)</vt:lpstr>
      <vt:lpstr>Leveraging AI to Optimize  Healthcare Quality and Safety</vt:lpstr>
      <vt:lpstr>Center for Clinical Standards &amp; Quality</vt:lpstr>
      <vt:lpstr>CCSQ’s Challenge</vt:lpstr>
      <vt:lpstr>How Can Industry Help?</vt:lpstr>
      <vt:lpstr>CCSQ-Specific Opportunities: AI Applications</vt:lpstr>
      <vt:lpstr>CCSQ’s Information Systems Group: Promoting Innovation Through Partnerships </vt:lpstr>
      <vt:lpstr>Closing &amp; Call to Action</vt:lpstr>
      <vt:lpstr>CCSQ\ISG Acquisition Plan for CY 2026</vt:lpstr>
      <vt:lpstr>Please take this time to scan the QR code and fill out the survey.  Virtual attendees: Please use the following URL to access Slido to ask live Q&amp;A’s during the presentations (https://www.slido.com); Enter code CMS26  </vt:lpstr>
      <vt:lpstr>Our Next Session:  Center for Medicare and Medicaid Innovation (CMMI) – CMS Innovation Center: Contract Opportunities and Strategic Updates</vt:lpstr>
      <vt:lpstr>CMS Innovation Center: Contract Opportunities and Strategic Updates  CMS Industry Day  February 19, 2026</vt:lpstr>
      <vt:lpstr>Overview</vt:lpstr>
      <vt:lpstr>What do we do?</vt:lpstr>
      <vt:lpstr>Vision: To build healthier lives.</vt:lpstr>
      <vt:lpstr>We pursue our vision through model tests.</vt:lpstr>
      <vt:lpstr>A model test can expand in duration  and scope if . . .</vt:lpstr>
      <vt:lpstr>Models are diverse. We have launched over 40 models.</vt:lpstr>
      <vt:lpstr>Each model test follows a lifecycle</vt:lpstr>
      <vt:lpstr>The CMS Innovation Center’s Organizational Structure </vt:lpstr>
      <vt:lpstr>Model teams use contractors</vt:lpstr>
      <vt:lpstr>Cross-cutting Groups use contractors too</vt:lpstr>
      <vt:lpstr>Our centralized ops &amp; tech contracts serve multiple models</vt:lpstr>
      <vt:lpstr>Innovation Center Contract Names (1 of 2)</vt:lpstr>
      <vt:lpstr>Innovation Center Contract Names (2 of 2)</vt:lpstr>
      <vt:lpstr>Several contracts will need to be re-competed over the next three years </vt:lpstr>
      <vt:lpstr>Operating Principles</vt:lpstr>
      <vt:lpstr>What’s new for 2026?</vt:lpstr>
      <vt:lpstr>We stopped independent software testing.</vt:lpstr>
      <vt:lpstr>Implementation contractors must use Model Space.</vt:lpstr>
      <vt:lpstr>Strategically leverage Artificial Intelligence to serve America’s Health Care Needs</vt:lpstr>
      <vt:lpstr>Please take this time to scan the QR code and fill out the survey.  Virtual attendees: Please use the following URL to access Slido to ask live Q&amp;A’s during the presentations (https://www.slido.com); Enter code CMS26  </vt:lpstr>
      <vt:lpstr>Introduce Remainder of the Day  Douglas Bergevin, Acting Director and Head of Contracting Activity, Office of Acquisition and Grants Management (OAGM)</vt:lpstr>
      <vt:lpstr>Please take this time to scan the QR code and fill out the survey.  Virtual attendees: Please use the following URL to access Slido to ask live Q&amp;As during the presentations (https://www.slido.com); Enter code CMS26  </vt:lpstr>
      <vt:lpstr>We Are Now On A Break For Lunch. Please Head Down To The Cafeteria If You Would Like To Purchase Food.  Remember To Visit The Exhibit Hall  (Upstairs and Downstairs) </vt:lpstr>
      <vt:lpstr>Our Next Session Will Begin at 1:30 PM:  Office of Information Technology (OIT) – Modernization with Purpose: Turning IT Investments into Impact</vt:lpstr>
      <vt:lpstr>Modernization with Purpose: Turning IT Investments into Impact</vt:lpstr>
      <vt:lpstr>Modernization with Purpose:  Turning IT Investments into Impact</vt:lpstr>
      <vt:lpstr>   Please send questions to:         cms.cio@cms.hhs.gov</vt:lpstr>
      <vt:lpstr>Please take this time to scan the QR code and fill out the survey.  Virtual attendees: Please use the following URL to access Slido to ask live Q&amp;A’s during the presentations (https://www.slido.com); Enter code CMS26  </vt:lpstr>
      <vt:lpstr>We Are On A Break.  Please Use This Time To Visit The Exhibit Hall.  The Next Session Will Begin At 2:30 PM.  </vt:lpstr>
      <vt:lpstr>Our Next Session:  Center for Medicare (CM) – Working with Your COR in 2026</vt:lpstr>
      <vt:lpstr>Working with your COR in 2026</vt:lpstr>
      <vt:lpstr>Changes affecting the contracting landscape</vt:lpstr>
      <vt:lpstr>COR Responsibilities</vt:lpstr>
      <vt:lpstr>COR – Sample Activities </vt:lpstr>
      <vt:lpstr>Division Director Responsibilities</vt:lpstr>
      <vt:lpstr>Subject Matter Expert Responsibilities</vt:lpstr>
      <vt:lpstr>Cross-Cutting COR Role and Perspective </vt:lpstr>
      <vt:lpstr>Inside the COR Role </vt:lpstr>
      <vt:lpstr>Early Engagement with your COR</vt:lpstr>
      <vt:lpstr>Market Research/Early Engagement</vt:lpstr>
      <vt:lpstr>Understanding Need &amp; Innovation</vt:lpstr>
      <vt:lpstr>Navigating the RFP Process</vt:lpstr>
      <vt:lpstr>Evaluating Quality </vt:lpstr>
      <vt:lpstr>Award, Transition, and Performance with your COR </vt:lpstr>
      <vt:lpstr>Effective Transition</vt:lpstr>
      <vt:lpstr>Operational Execution </vt:lpstr>
      <vt:lpstr>Working with Consultants and Subcontractors </vt:lpstr>
      <vt:lpstr>Please, take this time to scan the QR code and fill out the survey.  Virtual attendees: Please use the following URL to access Slido to ask live Q&amp;As during the presentations (https://www.slido.com); Enter code CMS26  </vt:lpstr>
      <vt:lpstr>We Have Reached Our Final Break Of The Day. Please Use This Time to Visit The Exhibit Hall.  Our Final Session Will Begin At 3:30 PM.</vt:lpstr>
      <vt:lpstr>Our Last Session Of The Day:  Center for Consumer Information and Insurance Oversight (CCIIO) – Upcoming Contracts for Helping Health Insurance Customers</vt:lpstr>
      <vt:lpstr>Agenda</vt:lpstr>
      <vt:lpstr>Today’s Presenters from the Center for Consumer Information and Insurance Oversight (CCIIO)</vt:lpstr>
      <vt:lpstr>Select CCIIO Contracts (Upcoming Re-Competitions) for today’s presentation &amp; discussion</vt:lpstr>
      <vt:lpstr>Federally-Faciliated Exchange (FFE) Oversight</vt:lpstr>
      <vt:lpstr>Federal Services Systems Support &amp; Oversight (FSSSO)</vt:lpstr>
      <vt:lpstr>HHS - Administered Federal External Review (FERP)</vt:lpstr>
      <vt:lpstr>HHS - Administered Federal External Review (FERP) continued</vt:lpstr>
      <vt:lpstr>CCIIO Enrollment Resolution and Reconciliation, Form 1095-A Data Reporting (ER&amp;R Contract)</vt:lpstr>
      <vt:lpstr>CCIIO Enrollment Resolution and Reconciliation, Form 1095-A Data Reporting (ER&amp;R Contract) continued</vt:lpstr>
      <vt:lpstr>Q&amp;A / Discussion</vt:lpstr>
      <vt:lpstr>Please, take this time to scan the QR code and fill out the survey.  Virtual attendees: Please use the following URL to access Slido to ask live Q&amp;As during the presentations (https://www.slido.com); Enter code CMS26  </vt:lpstr>
      <vt:lpstr>Closing Remarks  Douglas Bergevin, Acting Director and Head of Contracting Activity, Office of Acquisition and Grants Management (OAGM)</vt:lpstr>
      <vt:lpstr>Thank You For Attending  2026 CMS Industry Forum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Suman King</dc:creator>
  <cp:lastModifiedBy>King, Suman (CMS/OAGM)</cp:lastModifiedBy>
  <cp:revision>20</cp:revision>
  <dcterms:created xsi:type="dcterms:W3CDTF">2026-01-12T18:28:37Z</dcterms:created>
  <dcterms:modified xsi:type="dcterms:W3CDTF">2026-03-30T13:10:07Z</dcterms:modified>
</cp:coreProperties>
</file>