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3660" r:id="rId5"/>
  </p:sldMasterIdLst>
  <p:notesMasterIdLst>
    <p:notesMasterId r:id="rId46"/>
  </p:notesMasterIdLst>
  <p:handoutMasterIdLst>
    <p:handoutMasterId r:id="rId47"/>
  </p:handoutMasterIdLst>
  <p:sldIdLst>
    <p:sldId id="393" r:id="rId6"/>
    <p:sldId id="402" r:id="rId7"/>
    <p:sldId id="260" r:id="rId8"/>
    <p:sldId id="445" r:id="rId9"/>
    <p:sldId id="444" r:id="rId10"/>
    <p:sldId id="440" r:id="rId11"/>
    <p:sldId id="441" r:id="rId12"/>
    <p:sldId id="448" r:id="rId13"/>
    <p:sldId id="447" r:id="rId14"/>
    <p:sldId id="449" r:id="rId15"/>
    <p:sldId id="450" r:id="rId16"/>
    <p:sldId id="451" r:id="rId17"/>
    <p:sldId id="421" r:id="rId18"/>
    <p:sldId id="454" r:id="rId19"/>
    <p:sldId id="453" r:id="rId20"/>
    <p:sldId id="270" r:id="rId21"/>
    <p:sldId id="272" r:id="rId22"/>
    <p:sldId id="273" r:id="rId23"/>
    <p:sldId id="274" r:id="rId24"/>
    <p:sldId id="437" r:id="rId25"/>
    <p:sldId id="276" r:id="rId26"/>
    <p:sldId id="277" r:id="rId27"/>
    <p:sldId id="278" r:id="rId28"/>
    <p:sldId id="279" r:id="rId29"/>
    <p:sldId id="281" r:id="rId30"/>
    <p:sldId id="282" r:id="rId31"/>
    <p:sldId id="283" r:id="rId32"/>
    <p:sldId id="438" r:id="rId33"/>
    <p:sldId id="455" r:id="rId34"/>
    <p:sldId id="456" r:id="rId35"/>
    <p:sldId id="432" r:id="rId36"/>
    <p:sldId id="300" r:id="rId37"/>
    <p:sldId id="301" r:id="rId38"/>
    <p:sldId id="457" r:id="rId39"/>
    <p:sldId id="302" r:id="rId40"/>
    <p:sldId id="458" r:id="rId41"/>
    <p:sldId id="452" r:id="rId42"/>
    <p:sldId id="303" r:id="rId43"/>
    <p:sldId id="306" r:id="rId44"/>
    <p:sldId id="304" r:id="rId45"/>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l Templates" id="{8F76DF20-D6F9-1543-B26E-3B7D02500090}">
          <p14:sldIdLst>
            <p14:sldId id="393"/>
            <p14:sldId id="402"/>
            <p14:sldId id="260"/>
            <p14:sldId id="445"/>
            <p14:sldId id="444"/>
            <p14:sldId id="440"/>
            <p14:sldId id="441"/>
            <p14:sldId id="448"/>
            <p14:sldId id="447"/>
            <p14:sldId id="449"/>
            <p14:sldId id="450"/>
            <p14:sldId id="451"/>
            <p14:sldId id="421"/>
            <p14:sldId id="454"/>
            <p14:sldId id="453"/>
            <p14:sldId id="270"/>
            <p14:sldId id="272"/>
            <p14:sldId id="273"/>
            <p14:sldId id="274"/>
            <p14:sldId id="437"/>
            <p14:sldId id="276"/>
            <p14:sldId id="277"/>
            <p14:sldId id="278"/>
            <p14:sldId id="279"/>
            <p14:sldId id="281"/>
            <p14:sldId id="282"/>
            <p14:sldId id="283"/>
            <p14:sldId id="438"/>
            <p14:sldId id="455"/>
            <p14:sldId id="456"/>
            <p14:sldId id="432"/>
            <p14:sldId id="300"/>
            <p14:sldId id="301"/>
            <p14:sldId id="457"/>
            <p14:sldId id="302"/>
            <p14:sldId id="458"/>
            <p14:sldId id="452"/>
            <p14:sldId id="303"/>
            <p14:sldId id="306"/>
            <p14:sldId id="304"/>
          </p14:sldIdLst>
        </p14:section>
        <p14:section name="Appendix" id="{27A1E733-83B3-9546-9EFB-49F7971C10AD}">
          <p14:sldIdLst/>
        </p14:section>
      </p14:sectionLst>
    </p:ext>
    <p:ext uri="{EFAFB233-063F-42B5-8137-9DF3F51BA10A}">
      <p15:sldGuideLst xmlns:p15="http://schemas.microsoft.com/office/powerpoint/2012/main">
        <p15:guide id="1" orient="horz" pos="1008" userDrawn="1">
          <p15:clr>
            <a:srgbClr val="A4A3A4"/>
          </p15:clr>
        </p15:guide>
        <p15:guide id="2" orient="horz" pos="1296" userDrawn="1">
          <p15:clr>
            <a:srgbClr val="A4A3A4"/>
          </p15:clr>
        </p15:guide>
        <p15:guide id="3" orient="horz" pos="3096" userDrawn="1">
          <p15:clr>
            <a:srgbClr val="A4A3A4"/>
          </p15:clr>
        </p15:guide>
        <p15:guide id="4"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663C04-A127-143C-063F-6C1D7DD25A86}" name="Hallie Averbach (Ketchum)" initials="HA" userId="S::hallie.averbach@Ketchum.com::d4c52198-194e-4f29-8c2f-cd33ebfcdeb8" providerId="AD"/>
  <p188:author id="{DF9D8E1A-ACC6-BA4D-CD87-66740CAEC67E}" name="Ashley Peddicord-Austin" initials="AP" userId="WEjfSUpC51P62kJr0xmShfXaRuWyNw8PZ/gs9PJHovU=" providerId="None"/>
  <p188:author id="{5EA41D1D-C3A5-C7B0-7AAE-44650A08B998}" name="Khristen Flennoy (Ketchum)" initials="K(" userId="S::khristen.flennoy@ketchum.com::b53d2931-1b2d-4248-a938-673f2261cf28" providerId="AD"/>
  <p188:author id="{D4620825-A90B-88CE-5F2F-3D0A783A2113}" name="Jocelyn Broth (Ketchum)" initials="JB" userId="S::jocelyn.broth@Ketchum.com::0552aebc-44d8-4d32-a63d-9c126df1d1d2" providerId="AD"/>
  <p188:author id="{12BB063D-C9D8-75F0-65FB-608151AC73F0}" name="Alexandre Bentaieb (Ketchum)" initials="AB(" userId="S::alexandre.bentaieb@ketchum.com::0fd0c3f9-b2cf-47ea-971f-28a3cae8359c" providerId="AD"/>
  <p188:author id="{9702B967-49AF-AAC1-D8C1-783E3D56BBBD}" name="Khristen Flennoy (Ketchum)" initials="KF(" userId="S::khristen.flennoy@Ketchum.com::b53d2931-1b2d-4248-a938-673f2261cf28" providerId="AD"/>
  <p188:author id="{6705C899-7F3A-8121-A10B-BAB436E16C37}" name="Erin Davis (Ketchum)" initials="E(" userId="S::erin.davis@ketchum.com::4e5fbf79-5440-473e-b5a1-dccc322be66f" providerId="AD"/>
  <p188:author id="{1F2FD4DD-7DF9-67E1-3EB8-060B37F36036}" name="Bora Lee (Ketchum)" initials="BL" userId="S::bora.lee@ketchum.com::44453894-0c23-4ea4-9937-77a801b27fbd" providerId="AD"/>
  <p188:author id="{F8AEC7FC-3AF6-8CF6-1775-1A558FEFF9D5}" name="Alexis Olszewski (Ketchum)" initials="AO(" userId="S::alexis.olszewski@ketchum.com::bf61bf63-a25a-4914-8a49-cfb0fc9a9ee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99"/>
    <a:srgbClr val="5D5D5D"/>
    <a:srgbClr val="69A1C0"/>
    <a:srgbClr val="F1CC00"/>
    <a:srgbClr val="53823B"/>
    <a:srgbClr val="9FCF5E"/>
    <a:srgbClr val="E06925"/>
    <a:srgbClr val="F6B814"/>
    <a:srgbClr val="2B77B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EA55F-95B0-42AD-8FA0-7E8E961D6E05}" v="1" dt="2025-02-11T14:46:51.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6449" autoAdjust="0"/>
  </p:normalViewPr>
  <p:slideViewPr>
    <p:cSldViewPr snapToGrid="0">
      <p:cViewPr varScale="1">
        <p:scale>
          <a:sx n="68" d="100"/>
          <a:sy n="68" d="100"/>
        </p:scale>
        <p:origin x="1243" y="53"/>
      </p:cViewPr>
      <p:guideLst>
        <p:guide orient="horz" pos="1008"/>
        <p:guide orient="horz" pos="1296"/>
        <p:guide orient="horz" pos="3096"/>
        <p:guide pos="3840"/>
      </p:guideLst>
    </p:cSldViewPr>
  </p:slideViewPr>
  <p:outlineViewPr>
    <p:cViewPr>
      <p:scale>
        <a:sx n="33" d="100"/>
        <a:sy n="33" d="100"/>
      </p:scale>
      <p:origin x="0" y="-4920"/>
    </p:cViewPr>
  </p:outlin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2/11/2025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Hello everyone and thank you for joining</a:t>
            </a:r>
            <a:r>
              <a:rPr lang="en-US" baseline="0"/>
              <a:t> me today to learn about Coverage to Care and the resources available to you.</a:t>
            </a:r>
          </a:p>
          <a:p>
            <a:pPr marL="0" indent="0">
              <a:buFont typeface="Arial" panose="020B0604020202020204" pitchFamily="34" charset="0"/>
              <a:buNone/>
            </a:pPr>
            <a:r>
              <a:rPr lang="en-US" baseline="0"/>
              <a:t>(Introduce self)</a:t>
            </a:r>
          </a:p>
        </p:txBody>
      </p:sp>
      <p:sp>
        <p:nvSpPr>
          <p:cNvPr id="4" name="Slide Number Placeholder 3"/>
          <p:cNvSpPr>
            <a:spLocks noGrp="1"/>
          </p:cNvSpPr>
          <p:nvPr>
            <p:ph type="sldNum" sz="quarter" idx="5"/>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3781159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a:t>How to Maximize Your Health Coverage</a:t>
            </a:r>
            <a:r>
              <a:rPr lang="en-US" baseline="0"/>
              <a:t> is a short, animated video about how you can use your coverage to connect to primary care services. This is similar to the “5 Ways to Make the Most of Your Coverage” resource, but it is repurposed into a video format, so people can find the information they need in multiple ways. </a:t>
            </a:r>
          </a:p>
          <a:p>
            <a:endParaRPr lang="en-US" baseline="0"/>
          </a:p>
          <a:p>
            <a:r>
              <a:rPr lang="en-US" baseline="0"/>
              <a:t>Several other animated videos follow in succession telling a story about the different ways you can maximize your health coverage. </a:t>
            </a:r>
          </a:p>
          <a:p>
            <a:endParaRPr lang="en-US" baseline="0"/>
          </a:p>
          <a:p>
            <a:r>
              <a:rPr lang="en-US" baseline="0"/>
              <a:t>All videos are available in English and Spanish.</a:t>
            </a:r>
          </a:p>
        </p:txBody>
      </p:sp>
      <p:sp>
        <p:nvSpPr>
          <p:cNvPr id="4" name="Slide Number Placeholder 3"/>
          <p:cNvSpPr>
            <a:spLocks noGrp="1"/>
          </p:cNvSpPr>
          <p:nvPr>
            <p:ph type="sldNum" sz="quarter" idx="5"/>
          </p:nvPr>
        </p:nvSpPr>
        <p:spPr/>
        <p:txBody>
          <a:bodyPr/>
          <a:lstStyle/>
          <a:p>
            <a:fld id="{6F8E2375-F1B1-284C-A827-B0E603FDBDD8}" type="slidenum">
              <a:rPr lang="en-US" smtClean="0"/>
              <a:t>11</a:t>
            </a:fld>
            <a:endParaRPr lang="en-US"/>
          </a:p>
        </p:txBody>
      </p:sp>
    </p:spTree>
    <p:extLst>
      <p:ext uri="{BB962C8B-B14F-4D97-AF65-F5344CB8AC3E}">
        <p14:creationId xmlns:p14="http://schemas.microsoft.com/office/powerpoint/2010/main" val="2971817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The Telehealth: What to Know for Your Family </a:t>
            </a:r>
            <a:r>
              <a:rPr lang="en-US"/>
              <a:t>resource helps you find the types of care available through telehealth. It also helps you understand how to prepare for an appointment, what to expect during a telehealth visit, and more.</a:t>
            </a:r>
          </a:p>
          <a:p>
            <a:endParaRPr lang="en-US"/>
          </a:p>
          <a:p>
            <a:r>
              <a:rPr lang="en-US"/>
              <a:t>This resource is also available in 8 languages.</a:t>
            </a:r>
          </a:p>
        </p:txBody>
      </p:sp>
      <p:sp>
        <p:nvSpPr>
          <p:cNvPr id="4" name="Slide Number Placeholder 3"/>
          <p:cNvSpPr>
            <a:spLocks noGrp="1"/>
          </p:cNvSpPr>
          <p:nvPr>
            <p:ph type="sldNum" sz="quarter" idx="5"/>
          </p:nvPr>
        </p:nvSpPr>
        <p:spPr/>
        <p:txBody>
          <a:bodyPr/>
          <a:lstStyle/>
          <a:p>
            <a:fld id="{6F8E2375-F1B1-284C-A827-B0E603FDBDD8}" type="slidenum">
              <a:rPr lang="en-US" smtClean="0"/>
              <a:t>12</a:t>
            </a:fld>
            <a:endParaRPr lang="en-US"/>
          </a:p>
        </p:txBody>
      </p:sp>
    </p:spTree>
    <p:extLst>
      <p:ext uri="{BB962C8B-B14F-4D97-AF65-F5344CB8AC3E}">
        <p14:creationId xmlns:p14="http://schemas.microsoft.com/office/powerpoint/2010/main" val="259590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The goals of C2C are</a:t>
            </a:r>
            <a:r>
              <a:rPr lang="en-US" baseline="0"/>
              <a:t> focused on increasing the consumer’s connection to care and bettering their health outcomes. The main points are them finding a provider, making an appointment, and receiving preventive services. </a:t>
            </a:r>
            <a:endParaRPr lang="en-US"/>
          </a:p>
          <a:p>
            <a:endParaRPr lang="en-US"/>
          </a:p>
          <a:p>
            <a:r>
              <a:rPr lang="en-US"/>
              <a:t>CMS OMH has several resources available to help, including the C2C’s </a:t>
            </a:r>
            <a:r>
              <a:rPr lang="en-US" baseline="0"/>
              <a:t>Roadmap to Better Care.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13</a:t>
            </a:fld>
            <a:endParaRPr lang="en-US"/>
          </a:p>
        </p:txBody>
      </p:sp>
    </p:spTree>
    <p:extLst>
      <p:ext uri="{BB962C8B-B14F-4D97-AF65-F5344CB8AC3E}">
        <p14:creationId xmlns:p14="http://schemas.microsoft.com/office/powerpoint/2010/main" val="2003056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i="1"/>
              <a:t>Roadmap to Better Care </a:t>
            </a:r>
            <a:r>
              <a:rPr lang="en-US"/>
              <a:t>explains what health coverage is and how to use it to receive primary care and preventive services. It includes 8 steps to bettering your care and a variety of tools.</a:t>
            </a:r>
          </a:p>
          <a:p>
            <a:endParaRPr lang="en-US"/>
          </a:p>
          <a:p>
            <a:r>
              <a:rPr lang="en-US"/>
              <a:t>This is also available in 10 languages, including Ukrainian and a Tribal version with additional information for American Indian and Alaska Native communities.</a:t>
            </a:r>
          </a:p>
        </p:txBody>
      </p:sp>
      <p:sp>
        <p:nvSpPr>
          <p:cNvPr id="4" name="Slide Number Placeholder 3"/>
          <p:cNvSpPr>
            <a:spLocks noGrp="1"/>
          </p:cNvSpPr>
          <p:nvPr>
            <p:ph type="sldNum" sz="quarter" idx="5"/>
          </p:nvPr>
        </p:nvSpPr>
        <p:spPr/>
        <p:txBody>
          <a:bodyPr/>
          <a:lstStyle/>
          <a:p>
            <a:fld id="{6F8E2375-F1B1-284C-A827-B0E603FDBDD8}" type="slidenum">
              <a:rPr lang="en-US" smtClean="0"/>
              <a:t>14</a:t>
            </a:fld>
            <a:endParaRPr lang="en-US"/>
          </a:p>
        </p:txBody>
      </p:sp>
    </p:spTree>
    <p:extLst>
      <p:ext uri="{BB962C8B-B14F-4D97-AF65-F5344CB8AC3E}">
        <p14:creationId xmlns:p14="http://schemas.microsoft.com/office/powerpoint/2010/main" val="2911605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a:t>
            </a:r>
            <a:r>
              <a:rPr lang="en-US" baseline="0"/>
              <a:t> screenshot from the Roadmap to Better Care. Many of the other C2C materials available build on the content found in this resource, including prevention and behavioral health resources. </a:t>
            </a:r>
          </a:p>
          <a:p>
            <a:endParaRPr lang="en-US" baseline="0"/>
          </a:p>
          <a:p>
            <a:r>
              <a:rPr lang="en-US" baseline="0"/>
              <a:t>Now, I’ll go through each of the individual steps outlined in the Roadmap. </a:t>
            </a:r>
          </a:p>
        </p:txBody>
      </p:sp>
      <p:sp>
        <p:nvSpPr>
          <p:cNvPr id="4" name="Slide Number Placeholder 3"/>
          <p:cNvSpPr>
            <a:spLocks noGrp="1"/>
          </p:cNvSpPr>
          <p:nvPr>
            <p:ph type="sldNum" sz="quarter" idx="5"/>
          </p:nvPr>
        </p:nvSpPr>
        <p:spPr/>
        <p:txBody>
          <a:bodyPr/>
          <a:lstStyle/>
          <a:p>
            <a:fld id="{6F8E2375-F1B1-284C-A827-B0E603FDBDD8}" type="slidenum">
              <a:rPr lang="en-US" smtClean="0"/>
              <a:t>15</a:t>
            </a:fld>
            <a:endParaRPr lang="en-US"/>
          </a:p>
        </p:txBody>
      </p:sp>
    </p:spTree>
    <p:extLst>
      <p:ext uri="{BB962C8B-B14F-4D97-AF65-F5344CB8AC3E}">
        <p14:creationId xmlns:p14="http://schemas.microsoft.com/office/powerpoint/2010/main" val="3065720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1: Put Your Health First. </a:t>
            </a:r>
          </a:p>
          <a:p>
            <a:pPr defTabSz="931774">
              <a:defRPr/>
            </a:pPr>
            <a:endParaRPr lang="en-US" baseline="0"/>
          </a:p>
          <a:p>
            <a:pPr defTabSz="931774">
              <a:defRPr/>
            </a:pPr>
            <a:r>
              <a:rPr lang="en-US" baseline="0"/>
              <a:t>This step highlights the importance of preventive care as well as the benefits of maintaining a healthy lifestyle, including getting health screenings and keeping your personal health information in one place.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67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2: Understanding Your Health Coverage. </a:t>
            </a:r>
          </a:p>
          <a:p>
            <a:pPr defTabSz="931774">
              <a:defRPr/>
            </a:pPr>
            <a:endParaRPr lang="en-US" baseline="0"/>
          </a:p>
          <a:p>
            <a:pPr defTabSz="931774">
              <a:defRPr/>
            </a:pPr>
            <a:r>
              <a:rPr lang="en-US" baseline="0"/>
              <a:t>This step focuses on the main things you should know about your coverage, including what services are covered, the difference between in-and-out-of-network providers, out-of-pocket costs, and key insurance terms, such as premium, deductible, copayment, and coinsurance.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366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Here is a screenshot of a sample insurance card, where a lot of information can be found about your plan. </a:t>
            </a:r>
          </a:p>
          <a:p>
            <a:pPr defTabSz="931774">
              <a:defRPr/>
            </a:pPr>
            <a:endParaRPr lang="en-US" baseline="0"/>
          </a:p>
          <a:p>
            <a:pPr defTabSz="931774">
              <a:defRPr/>
            </a:pPr>
            <a:r>
              <a:rPr lang="en-US" baseline="0"/>
              <a:t>If you have any questions, don’t hesitate to call your plan for help.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25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3: Know Where to Go for Care</a:t>
            </a:r>
          </a:p>
          <a:p>
            <a:pPr defTabSz="931774">
              <a:defRPr/>
            </a:pPr>
            <a:endParaRPr lang="en-US" baseline="0"/>
          </a:p>
          <a:p>
            <a:pPr defTabSz="931774">
              <a:defRPr/>
            </a:pPr>
            <a:r>
              <a:rPr lang="en-US" baseline="0"/>
              <a:t>This step details the differences between primary care providers, emergency departments, and urgent care centers, and where you should go for care, depending on your needs. For example, its best to get routine care and preventive services from a primary care provider.  </a:t>
            </a:r>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6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Here is a comparison chart explaining the differences between a primary care provider and Emergency Department, with details about when you should seek care through a primary care provider or go to an Emergency Department.  </a:t>
            </a:r>
          </a:p>
          <a:p>
            <a:pPr defTabSz="931774">
              <a:defRPr/>
            </a:pPr>
            <a:endParaRPr lang="en-US" baseline="0"/>
          </a:p>
          <a:p>
            <a:pPr defTabSz="931774">
              <a:defRPr/>
            </a:pPr>
            <a:r>
              <a:rPr lang="en-US" baseline="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267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dive into the Coverage to Care (C2C) Initiative, I’d like to provide a brief overview of the CMS Office of Minority Health. The CMS Office of Minority Health oversees the C2C initiative, and other programs aimed at improving health equity and reducing disparities.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20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4: Find a Provider. </a:t>
            </a:r>
          </a:p>
          <a:p>
            <a:pPr defTabSz="931774">
              <a:defRPr/>
            </a:pPr>
            <a:endParaRPr lang="en-US" baseline="0"/>
          </a:p>
          <a:p>
            <a:pPr defTabSz="931774">
              <a:defRPr/>
            </a:pPr>
            <a:r>
              <a:rPr lang="en-US" baseline="0"/>
              <a:t>This step covers key terms to know and offers ways to find a primary care provider or specialist.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5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Here are a couple of ways to identify providers in your network:</a:t>
            </a:r>
          </a:p>
          <a:p>
            <a:pPr marL="171450" indent="-171450" defTabSz="931774">
              <a:buFont typeface="Arial" panose="020B0604020202020204" pitchFamily="34" charset="0"/>
              <a:buChar char="•"/>
              <a:defRPr/>
            </a:pPr>
            <a:r>
              <a:rPr lang="en-US" baseline="0"/>
              <a:t>Call your insurance company or state Medicaid and CHIP Program, or look on their website to find in-network providers</a:t>
            </a:r>
          </a:p>
          <a:p>
            <a:pPr marL="171450" indent="-171450" defTabSz="931774">
              <a:buFont typeface="Arial" panose="020B0604020202020204" pitchFamily="34" charset="0"/>
              <a:buChar char="•"/>
              <a:defRPr/>
            </a:pPr>
            <a:r>
              <a:rPr lang="en-US" baseline="0"/>
              <a:t>Ask friends and family about what providers they go to, and what they like about them</a:t>
            </a:r>
          </a:p>
          <a:p>
            <a:pPr marL="171450" indent="-171450" defTabSz="931774">
              <a:buFont typeface="Arial" panose="020B0604020202020204" pitchFamily="34" charset="0"/>
              <a:buChar char="•"/>
              <a:defRPr/>
            </a:pPr>
            <a:r>
              <a:rPr lang="en-US" baseline="0"/>
              <a:t>Call provider offices and ask questions about whether they are accepting new patients, and if they take your health coverage</a:t>
            </a:r>
          </a:p>
          <a:p>
            <a:pPr marL="0" indent="0" defTabSz="931774">
              <a:buFont typeface="Arial" panose="020B0604020202020204" pitchFamily="34" charset="0"/>
              <a:buNone/>
              <a:defRPr/>
            </a:pPr>
            <a:endParaRPr lang="en-US" baseline="0"/>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59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5: Make an appointment. </a:t>
            </a:r>
          </a:p>
          <a:p>
            <a:pPr defTabSz="931774">
              <a:defRPr/>
            </a:pPr>
            <a:endParaRPr lang="en-US" baseline="0"/>
          </a:p>
          <a:p>
            <a:pPr defTabSz="931774">
              <a:defRPr/>
            </a:pPr>
            <a:r>
              <a:rPr lang="en-US" baseline="0"/>
              <a:t>This step provides tips for making an appointment with a provider, and important things to mention.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138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6: Be Prepared for Your Visit. </a:t>
            </a:r>
          </a:p>
          <a:p>
            <a:pPr defTabSz="931774">
              <a:defRPr/>
            </a:pPr>
            <a:endParaRPr lang="en-US" baseline="0"/>
          </a:p>
          <a:p>
            <a:pPr defTabSz="931774">
              <a:defRPr/>
            </a:pPr>
            <a:r>
              <a:rPr lang="en-US" baseline="0"/>
              <a:t>This step offers tips on how to prepare for your provider visit, including what you should bring with you, like your insurance card and photo identification.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773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This step also highlights what information you should be prepared to discuss, like your family health history and current medications, as well as some questions you should ask your provider before the end of your visit. </a:t>
            </a:r>
          </a:p>
          <a:p>
            <a:pPr defTabSz="931774">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738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7: Decide if the Provider is Right for You. </a:t>
            </a:r>
          </a:p>
          <a:p>
            <a:pPr defTabSz="931774">
              <a:defRPr/>
            </a:pPr>
            <a:endParaRPr lang="en-US" baseline="0"/>
          </a:p>
          <a:p>
            <a:pPr defTabSz="931774">
              <a:defRPr/>
            </a:pPr>
            <a:r>
              <a:rPr lang="en-US" baseline="0"/>
              <a:t>This step shares ways you can tell if the provider you chose is right for you. For example, you should have a provider you feel comfortable talking to. This is important so you keep going back to the provider, when healthy or sick.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698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baseline="0"/>
              <a:t>These are some other questions to think about as you decide about whether the provider is right for you. [Read some or all questions.]</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31774" rtl="0" eaLnBrk="1" fontAlgn="auto" latinLnBrk="0" hangingPunct="1">
              <a:lnSpc>
                <a:spcPct val="100000"/>
              </a:lnSpc>
              <a:spcBef>
                <a:spcPts val="0"/>
              </a:spcBef>
              <a:spcAft>
                <a:spcPts val="0"/>
              </a:spcAft>
              <a:buClrTx/>
              <a:buSzTx/>
              <a:buFontTx/>
              <a:buNone/>
              <a:tabLst/>
              <a:defRPr/>
            </a:pPr>
            <a:r>
              <a:rPr lang="en-US" baseline="0"/>
              <a:t>If you answer no to any of these questions, it could be that a simple conversation with office staff could help. Or, you may wish to return to Step 4 to find a new provider.</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25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Step 8: Next Steps. </a:t>
            </a:r>
          </a:p>
          <a:p>
            <a:pPr defTabSz="931774">
              <a:defRPr/>
            </a:pPr>
            <a:endParaRPr lang="en-US" baseline="0"/>
          </a:p>
          <a:p>
            <a:pPr defTabSz="931774">
              <a:defRPr/>
            </a:pPr>
            <a:r>
              <a:rPr lang="en-US" baseline="0"/>
              <a:t>Here are the things you should do following your appointment. For example, following through on your providers recommendations, filling your prescriptions, and paying your bills. </a:t>
            </a:r>
          </a:p>
          <a:p>
            <a:pPr defTabSz="931774">
              <a:defRPr/>
            </a:pPr>
            <a:endParaRPr lang="en-US" baseline="0"/>
          </a:p>
          <a:p>
            <a:pPr defTabSz="931774">
              <a:defRPr/>
            </a:pPr>
            <a:r>
              <a:rPr lang="en-US" baseline="0"/>
              <a:t>You may also receive an Explanation of Benefits, which is a summary of the health care charges for you or those covered by your policy.  </a:t>
            </a:r>
          </a:p>
          <a:p>
            <a:pPr defTabSz="931774">
              <a:defRPr/>
            </a:pPr>
            <a:endParaRPr lang="en-US" baseline="0"/>
          </a:p>
          <a:p>
            <a:pPr defTabSz="931774">
              <a:defRPr/>
            </a:pPr>
            <a:r>
              <a:rPr lang="en-US" baseline="0"/>
              <a:t>An example of an Explanation of Benefits document is shown on the screen.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49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The </a:t>
            </a:r>
            <a:r>
              <a:rPr lang="en-US" sz="1200" i="1"/>
              <a:t>C2C Roadmap for Behavioral Health </a:t>
            </a:r>
            <a:r>
              <a:rPr lang="en-US" sz="1200"/>
              <a:t>helps you understand what behavioral health is and how to use your health coverage to receive behavioral health services, such as mental health and substance use disorder services. </a:t>
            </a:r>
          </a:p>
          <a:p>
            <a:endParaRPr lang="en-US" sz="1200"/>
          </a:p>
          <a:p>
            <a:r>
              <a:rPr lang="en-US" sz="1200"/>
              <a:t>You should use this together with the </a:t>
            </a:r>
            <a:r>
              <a:rPr lang="en-US" sz="1200" i="1"/>
              <a:t>Roadmap to Better Care</a:t>
            </a:r>
            <a:r>
              <a:rPr lang="en-US" sz="1200"/>
              <a:t>.  </a:t>
            </a:r>
          </a:p>
          <a:p>
            <a:endParaRPr lang="en-US" sz="1200"/>
          </a:p>
          <a:p>
            <a:r>
              <a:rPr lang="en-US" sz="1200"/>
              <a:t>Like the Roadmap to Better Care, this resources outlines 8 steps you should take to use your health coverage for behavioral health services.  </a:t>
            </a:r>
          </a:p>
          <a:p>
            <a:endParaRPr lang="en-US" sz="1200"/>
          </a:p>
          <a:p>
            <a:r>
              <a:rPr lang="en-US" sz="1200"/>
              <a:t>These steps include:</a:t>
            </a:r>
          </a:p>
          <a:p>
            <a:endParaRPr lang="en-US" sz="1200"/>
          </a:p>
          <a:p>
            <a:pPr marL="228600" indent="-228600">
              <a:buAutoNum type="arabicPeriod"/>
            </a:pPr>
            <a:r>
              <a:rPr lang="en-US" baseline="0"/>
              <a:t>Understanding your behavioral health</a:t>
            </a:r>
          </a:p>
          <a:p>
            <a:pPr marL="228600" indent="-228600">
              <a:buAutoNum type="arabicPeriod"/>
            </a:pPr>
            <a:r>
              <a:rPr lang="en-US" baseline="0"/>
              <a:t>Learning about health insurance</a:t>
            </a:r>
          </a:p>
          <a:p>
            <a:pPr marL="228600" indent="-228600">
              <a:buAutoNum type="arabicPeriod"/>
            </a:pPr>
            <a:r>
              <a:rPr lang="en-US" baseline="0"/>
              <a:t>Where to go for help and treatment</a:t>
            </a:r>
          </a:p>
          <a:p>
            <a:pPr marL="228600" indent="-228600">
              <a:buAutoNum type="arabicPeriod"/>
            </a:pPr>
            <a:r>
              <a:rPr lang="en-US" baseline="0"/>
              <a:t>Finding a behavioral health provider</a:t>
            </a:r>
          </a:p>
          <a:p>
            <a:pPr marL="228600" indent="-228600">
              <a:buAutoNum type="arabicPeriod"/>
            </a:pPr>
            <a:r>
              <a:rPr lang="en-US" baseline="0"/>
              <a:t>Making an appointment with a behavioral health provider</a:t>
            </a:r>
          </a:p>
          <a:p>
            <a:pPr marL="228600" indent="-228600">
              <a:buAutoNum type="arabicPeriod"/>
            </a:pPr>
            <a:r>
              <a:rPr lang="en-US" baseline="0"/>
              <a:t>Preparing for your appointment</a:t>
            </a:r>
          </a:p>
          <a:p>
            <a:pPr marL="228600" indent="-228600">
              <a:buAutoNum type="arabicPeriod"/>
            </a:pPr>
            <a:r>
              <a:rPr lang="en-US" baseline="0"/>
              <a:t>Deciding if the behavioral health provider is right for you</a:t>
            </a:r>
          </a:p>
          <a:p>
            <a:pPr marL="228600" indent="-228600">
              <a:buAutoNum type="arabicPeriod"/>
            </a:pPr>
            <a:r>
              <a:rPr lang="en-US" baseline="0"/>
              <a:t>Staying on the road to recovery</a:t>
            </a:r>
          </a:p>
          <a:p>
            <a:endParaRPr lang="en-US" baseline="0"/>
          </a:p>
        </p:txBody>
      </p:sp>
      <p:sp>
        <p:nvSpPr>
          <p:cNvPr id="4" name="Slide Number Placeholder 3"/>
          <p:cNvSpPr>
            <a:spLocks noGrp="1"/>
          </p:cNvSpPr>
          <p:nvPr>
            <p:ph type="sldNum" sz="quarter" idx="5"/>
          </p:nvPr>
        </p:nvSpPr>
        <p:spPr/>
        <p:txBody>
          <a:bodyPr/>
          <a:lstStyle/>
          <a:p>
            <a:fld id="{6F8E2375-F1B1-284C-A827-B0E603FDBDD8}" type="slidenum">
              <a:rPr lang="en-US" smtClean="0"/>
              <a:t>29</a:t>
            </a:fld>
            <a:endParaRPr lang="en-US"/>
          </a:p>
        </p:txBody>
      </p:sp>
    </p:spTree>
    <p:extLst>
      <p:ext uri="{BB962C8B-B14F-4D97-AF65-F5344CB8AC3E}">
        <p14:creationId xmlns:p14="http://schemas.microsoft.com/office/powerpoint/2010/main" val="3225605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C2C website also includes Prevention Resources, which focus on prevention and healthy living. </a:t>
            </a:r>
          </a:p>
          <a:p>
            <a:endParaRPr lang="en-US"/>
          </a:p>
          <a:p>
            <a:r>
              <a:rPr lang="en-US"/>
              <a:t>These resources are available in multiple languages and for a variety of audiences, including adults, women, men, teens, children, and infants.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30</a:t>
            </a:fld>
            <a:endParaRPr lang="en-US"/>
          </a:p>
        </p:txBody>
      </p:sp>
    </p:spTree>
    <p:extLst>
      <p:ext uri="{BB962C8B-B14F-4D97-AF65-F5344CB8AC3E}">
        <p14:creationId xmlns:p14="http://schemas.microsoft.com/office/powerpoint/2010/main" val="2874326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overview of the Centers for Medicare and Medicaid Services (or “CMS”) and its Office of Minority Health (CMS OMH). </a:t>
            </a:r>
          </a:p>
          <a:p>
            <a:endParaRPr lang="en-US"/>
          </a:p>
          <a:p>
            <a:r>
              <a:rPr lang="en-US"/>
              <a:t>CMS is the largest provider of health insurance in the U.S. and is responsible for ensuring more than 150 million people supported by CMS programs – such as Medicare, Medicaid, the Children’s Health Insurance Program, and the Health Insurance Marketplaces – get the health care coverage they need and deserve. </a:t>
            </a:r>
          </a:p>
          <a:p>
            <a:endParaRPr lang="en-US"/>
          </a:p>
          <a:p>
            <a:r>
              <a:rPr lang="en-US"/>
              <a:t>CMS’s Office of Minority Health is one of eight offices of minority health within the U.S. Department of Health and Human Services. They work with local and federal partners to eliminate health disparities and improve the health of minority populations. </a:t>
            </a:r>
          </a:p>
          <a:p>
            <a:endParaRPr lang="en-US"/>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4</a:t>
            </a:fld>
            <a:endParaRPr lang="en-US"/>
          </a:p>
        </p:txBody>
      </p:sp>
    </p:spTree>
    <p:extLst>
      <p:ext uri="{BB962C8B-B14F-4D97-AF65-F5344CB8AC3E}">
        <p14:creationId xmlns:p14="http://schemas.microsoft.com/office/powerpoint/2010/main" val="2515196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C2C has several resources available to partners who are helping people in their communities learn more about their health coverage. </a:t>
            </a:r>
          </a:p>
          <a:p>
            <a:endParaRPr lang="en-US"/>
          </a:p>
          <a:p>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72143839-80DA-4470-AFA7-E4CB1676DC1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154117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When using C2C resources, partners can help by starting the conversation with consumers about health coverage and using the </a:t>
            </a:r>
            <a:r>
              <a:rPr lang="en-US" i="1" baseline="0"/>
              <a:t>Roadmap to Better Care </a:t>
            </a:r>
            <a:r>
              <a:rPr lang="en-US" i="0" baseline="0"/>
              <a:t>resource as a tool to help them understand their new coverage and the importance of preventive services</a:t>
            </a:r>
            <a:r>
              <a:rPr lang="en-US" baseline="0"/>
              <a:t>.</a:t>
            </a:r>
          </a:p>
          <a:p>
            <a:endParaRPr lang="en-US" baseline="0"/>
          </a:p>
          <a:p>
            <a:r>
              <a:rPr lang="en-US" baseline="0"/>
              <a:t>Partners can also tailor the C2C resources to the communities you are working with. You can also add local resources or your own contact information.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E2375-F1B1-284C-A827-B0E603FDBD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828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the </a:t>
            </a:r>
            <a:r>
              <a:rPr lang="en-US" baseline="0"/>
              <a:t>organizations who currently use C2C resources. You can see it’s a wide-range of organizations—not just health care groups.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27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partner toolkit. It is a high-level document offering prospective partners information on how to share C2C materials.</a:t>
            </a:r>
          </a:p>
        </p:txBody>
      </p:sp>
      <p:sp>
        <p:nvSpPr>
          <p:cNvPr id="4" name="Slide Number Placeholder 3"/>
          <p:cNvSpPr>
            <a:spLocks noGrp="1"/>
          </p:cNvSpPr>
          <p:nvPr>
            <p:ph type="sldNum" sz="quarter" idx="5"/>
          </p:nvPr>
        </p:nvSpPr>
        <p:spPr/>
        <p:txBody>
          <a:bodyPr/>
          <a:lstStyle/>
          <a:p>
            <a:fld id="{6F8E2375-F1B1-284C-A827-B0E603FDBDD8}" type="slidenum">
              <a:rPr lang="en-US" smtClean="0"/>
              <a:t>34</a:t>
            </a:fld>
            <a:endParaRPr lang="en-US"/>
          </a:p>
        </p:txBody>
      </p:sp>
    </p:spTree>
    <p:extLst>
      <p:ext uri="{BB962C8B-B14F-4D97-AF65-F5344CB8AC3E}">
        <p14:creationId xmlns:p14="http://schemas.microsoft.com/office/powerpoint/2010/main" val="191560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a:t>This toolkit also includes ways to get involved with C2C. It includes examples of events, outreach, and best practices for communicating with consumers. It also comes with pre-written text that can be used for newsletters, emails, blogs, as well as social media posts and graphics; all in English and Spanish.</a:t>
            </a:r>
          </a:p>
          <a:p>
            <a:pPr defTabSz="931774">
              <a:defRPr/>
            </a:pPr>
            <a:endParaRPr lang="en-US" baseline="0"/>
          </a:p>
          <a:p>
            <a:pPr defTabSz="931774">
              <a:defRPr/>
            </a:pPr>
            <a:r>
              <a:rPr lang="en-US" baseline="0"/>
              <a:t>The C2C Community Presentation is another tool to including in this toolkit. The presentation walks through all 8 steps of the Roadmap to Better Care with a set of prepared slides and a pre-written script. </a:t>
            </a:r>
          </a:p>
          <a:p>
            <a:pPr defTabSz="931774">
              <a:defRPr/>
            </a:pPr>
            <a:endParaRPr lang="en-US" baseline="0"/>
          </a:p>
          <a:p>
            <a:pPr defTabSz="931774">
              <a:defRPr/>
            </a:pPr>
            <a:r>
              <a:rPr lang="en-US" baseline="0"/>
              <a:t>C2C is always excited to hear from you! We enjoy hearing about best practices, lessons learned, or feedback on resources.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743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enrollment toolkit. It is designed for community partners, assisters, and others who help consumers enroll in coverage or change their health plan.</a:t>
            </a:r>
          </a:p>
        </p:txBody>
      </p:sp>
      <p:sp>
        <p:nvSpPr>
          <p:cNvPr id="4" name="Slide Number Placeholder 3"/>
          <p:cNvSpPr>
            <a:spLocks noGrp="1"/>
          </p:cNvSpPr>
          <p:nvPr>
            <p:ph type="sldNum" sz="quarter" idx="5"/>
          </p:nvPr>
        </p:nvSpPr>
        <p:spPr/>
        <p:txBody>
          <a:bodyPr/>
          <a:lstStyle/>
          <a:p>
            <a:fld id="{6F8E2375-F1B1-284C-A827-B0E603FDBDD8}" type="slidenum">
              <a:rPr lang="en-US" smtClean="0"/>
              <a:t>36</a:t>
            </a:fld>
            <a:endParaRPr lang="en-US"/>
          </a:p>
        </p:txBody>
      </p:sp>
    </p:spTree>
    <p:extLst>
      <p:ext uri="{BB962C8B-B14F-4D97-AF65-F5344CB8AC3E}">
        <p14:creationId xmlns:p14="http://schemas.microsoft.com/office/powerpoint/2010/main" val="3697325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resource includes a series of tools for assisters and other community organizations that help consumers understand health insurance costs and terms, their own specific health insurance costs, how to plan for health care costs, and how to pay their premiums.</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37</a:t>
            </a:fld>
            <a:endParaRPr lang="en-US"/>
          </a:p>
        </p:txBody>
      </p:sp>
    </p:spTree>
    <p:extLst>
      <p:ext uri="{BB962C8B-B14F-4D97-AF65-F5344CB8AC3E}">
        <p14:creationId xmlns:p14="http://schemas.microsoft.com/office/powerpoint/2010/main" val="1954480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visit productordering.cms.hhs.gov to order printed materials.</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670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For consumer resources, please visit go.cms.gov/c2C</a:t>
            </a:r>
          </a:p>
        </p:txBody>
      </p:sp>
      <p:sp>
        <p:nvSpPr>
          <p:cNvPr id="4" name="Slide Number Placeholder 3"/>
          <p:cNvSpPr>
            <a:spLocks noGrp="1"/>
          </p:cNvSpPr>
          <p:nvPr>
            <p:ph type="sldNum" sz="quarter" idx="10"/>
          </p:nvPr>
        </p:nvSpPr>
        <p:spPr/>
        <p:txBody>
          <a:bodyPr/>
          <a:lstStyle/>
          <a:p>
            <a:fld id="{50EE4AC4-F9A3-4E39-83F0-3A8CC6EC6A87}" type="slidenum">
              <a:rPr lang="en-US" smtClean="0"/>
              <a:t>39</a:t>
            </a:fld>
            <a:endParaRPr lang="en-US"/>
          </a:p>
        </p:txBody>
      </p:sp>
    </p:spTree>
    <p:extLst>
      <p:ext uri="{BB962C8B-B14F-4D97-AF65-F5344CB8AC3E}">
        <p14:creationId xmlns:p14="http://schemas.microsoft.com/office/powerpoint/2010/main" val="1363328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Please stay up to date on C2C, by signing up for the C2C listserv, visiting the website, or contacting CMS OMH’s C2C team via email. Thank you!</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440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On this slide, you will see the mission and vision of the CMS Office of Minority Health:</a:t>
            </a:r>
          </a:p>
          <a:p>
            <a:pPr marL="0" indent="0" algn="l" rtl="0" fontAlgn="base">
              <a:buFont typeface="Arial" panose="020B0604020202020204" pitchFamily="34" charset="0"/>
              <a:buNone/>
            </a:pPr>
            <a:endParaRPr lang="en-US" b="0" i="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n-US" sz="1200" b="0" i="0">
                <a:solidFill>
                  <a:srgbClr val="000000"/>
                </a:solidFill>
                <a:effectLst/>
                <a:latin typeface="Calibri" panose="020F0502020204030204" pitchFamily="34" charset="0"/>
              </a:rPr>
              <a:t>The </a:t>
            </a:r>
            <a:r>
              <a:rPr lang="en-US" sz="1200" b="1" i="0">
                <a:solidFill>
                  <a:srgbClr val="000000"/>
                </a:solidFill>
                <a:effectLst/>
                <a:latin typeface="Calibri" panose="020F0502020204030204" pitchFamily="34" charset="0"/>
              </a:rPr>
              <a:t>mission</a:t>
            </a:r>
            <a:r>
              <a:rPr lang="en-US" sz="1200" b="0" i="0">
                <a:solidFill>
                  <a:srgbClr val="000000"/>
                </a:solidFill>
                <a:effectLst/>
                <a:latin typeface="Calibri" panose="020F0502020204030204" pitchFamily="34" charset="0"/>
              </a:rPr>
              <a:t> is to lead the advancement and integration of health equity in the development, evaluation, and implementation of CMS’s policies, programs, and partnerships.  </a:t>
            </a:r>
            <a:endParaRPr lang="en-US" b="0" i="0">
              <a:solidFill>
                <a:srgbClr val="000000"/>
              </a:solidFill>
              <a:effectLst/>
              <a:latin typeface="Segoe UI" panose="020B0502040204020203" pitchFamily="34" charset="0"/>
            </a:endParaRPr>
          </a:p>
          <a:p>
            <a:pPr marL="171450" indent="-171450" algn="l" rtl="0" fontAlgn="base">
              <a:buFont typeface="Arial" panose="020B0604020202020204" pitchFamily="34" charset="0"/>
              <a:buChar char="•"/>
            </a:pPr>
            <a:r>
              <a:rPr lang="en-US" sz="1200" b="0" i="0">
                <a:solidFill>
                  <a:srgbClr val="000000"/>
                </a:solidFill>
                <a:effectLst/>
                <a:latin typeface="Calibri" panose="020F0502020204030204" pitchFamily="34" charset="0"/>
              </a:rPr>
              <a:t>The </a:t>
            </a:r>
            <a:r>
              <a:rPr lang="en-US" sz="1200" b="1" i="0">
                <a:solidFill>
                  <a:srgbClr val="000000"/>
                </a:solidFill>
                <a:effectLst/>
                <a:latin typeface="Calibri" panose="020F0502020204030204" pitchFamily="34" charset="0"/>
              </a:rPr>
              <a:t>vision </a:t>
            </a:r>
            <a:r>
              <a:rPr lang="en-US" sz="1200" b="0" i="0">
                <a:solidFill>
                  <a:srgbClr val="000000"/>
                </a:solidFill>
                <a:effectLst/>
                <a:latin typeface="Calibri" panose="020F0502020204030204" pitchFamily="34" charset="0"/>
              </a:rPr>
              <a:t>is to see all those served by CMS achieve their highest level of health and well-being, and to have eliminated disparities in health care quality and access.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143839-80DA-4470-AFA7-E4CB1676DC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869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C2C was created with the idea that as people are obtaining health coverage, they will need to know</a:t>
            </a:r>
            <a:r>
              <a:rPr lang="en-US" baseline="0"/>
              <a:t> how to use it. Many people have gained coverage in recent years for the first time or the first time in a long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C2C resources help consumers understand their health coverage and effectively use it, so they can receive preventive services and primary care from a provider who accepts their coverage. This will help them get the care they need to live a long and healthy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Everyone can use C2C resources, regardless of their insurance type.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6</a:t>
            </a:fld>
            <a:endParaRPr lang="en-US"/>
          </a:p>
        </p:txBody>
      </p:sp>
    </p:spTree>
    <p:extLst>
      <p:ext uri="{BB962C8B-B14F-4D97-AF65-F5344CB8AC3E}">
        <p14:creationId xmlns:p14="http://schemas.microsoft.com/office/powerpoint/2010/main" val="2409698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There are several C2C resources available including:</a:t>
            </a:r>
          </a:p>
          <a:p>
            <a:endParaRPr lang="en-US" baseline="0"/>
          </a:p>
          <a:p>
            <a:pPr marL="171196" indent="-171196">
              <a:buFont typeface="Arial" panose="020B0604020202020204" pitchFamily="34" charset="0"/>
              <a:buChar char="•"/>
            </a:pPr>
            <a:r>
              <a:rPr lang="en-US" baseline="0"/>
              <a:t>The </a:t>
            </a:r>
            <a:r>
              <a:rPr lang="en-US" b="1" baseline="0"/>
              <a:t>5 Ways to Make the Most of Your Health Coverage</a:t>
            </a:r>
            <a:r>
              <a:rPr lang="en-US" baseline="0"/>
              <a:t>, which is available in 8 languages: English, Spanish, Arabic, Chinese, Haitian Creole, Korean, Russian, and Vietnamese. </a:t>
            </a:r>
          </a:p>
          <a:p>
            <a:pPr marL="0" indent="0">
              <a:buFont typeface="Arial" panose="020B0604020202020204" pitchFamily="34" charset="0"/>
              <a:buNone/>
            </a:pPr>
            <a:endParaRPr lang="en-US" baseline="0"/>
          </a:p>
          <a:p>
            <a:pPr marL="171196" indent="-171196">
              <a:buFont typeface="Arial" panose="020B0604020202020204" pitchFamily="34" charset="0"/>
              <a:buChar char="•"/>
            </a:pPr>
            <a:r>
              <a:rPr lang="en-US" b="1" baseline="0"/>
              <a:t>Prevention Resources</a:t>
            </a:r>
            <a:r>
              <a:rPr lang="en-US" baseline="0"/>
              <a:t>, which highlight how to take advantage of preventive services. </a:t>
            </a:r>
          </a:p>
          <a:p>
            <a:pPr marL="171196" indent="-171196">
              <a:buFont typeface="Arial" panose="020B0604020202020204" pitchFamily="34" charset="0"/>
              <a:buChar char="•"/>
            </a:pPr>
            <a:endParaRPr lang="en-US" baseline="0"/>
          </a:p>
          <a:p>
            <a:pPr marL="171196" indent="-171196">
              <a:buFont typeface="Arial" panose="020B0604020202020204" pitchFamily="34" charset="0"/>
              <a:buChar char="•"/>
            </a:pPr>
            <a:r>
              <a:rPr lang="en-US" b="1" baseline="0"/>
              <a:t>The Roadmap to Better Care</a:t>
            </a:r>
            <a:r>
              <a:rPr lang="en-US" baseline="0"/>
              <a:t>, which explains what health coverage is and how to use it. There is also a companion guide, the Roadmap to Behavioral Health, about mental health and substance use services.  </a:t>
            </a:r>
          </a:p>
          <a:p>
            <a:pPr marL="171196" indent="-171196">
              <a:buFont typeface="Arial" panose="020B0604020202020204" pitchFamily="34" charset="0"/>
              <a:buChar char="•"/>
            </a:pPr>
            <a:endParaRPr lang="en-US" baseline="0"/>
          </a:p>
          <a:p>
            <a:pPr marL="171196" indent="-171196">
              <a:buFont typeface="Arial" panose="020B0604020202020204" pitchFamily="34" charset="0"/>
              <a:buChar char="•"/>
            </a:pPr>
            <a:r>
              <a:rPr lang="en-US" baseline="0"/>
              <a:t>The </a:t>
            </a:r>
            <a:r>
              <a:rPr lang="en-US" b="1" baseline="0"/>
              <a:t>Manage Your Health Care Costs</a:t>
            </a:r>
            <a:r>
              <a:rPr lang="en-US" baseline="0"/>
              <a:t> resource provides guidance on how to select the best plan based on what you can afford. </a:t>
            </a:r>
          </a:p>
          <a:p>
            <a:pPr marL="171196" indent="-171196">
              <a:buFont typeface="Arial" panose="020B0604020202020204" pitchFamily="34" charset="0"/>
              <a:buChar char="•"/>
            </a:pPr>
            <a:endParaRPr lang="en-US" baseline="0"/>
          </a:p>
          <a:p>
            <a:pPr marL="171196" indent="-171196">
              <a:buFont typeface="Arial" panose="020B0604020202020204" pitchFamily="34" charset="0"/>
              <a:buChar char="•"/>
            </a:pPr>
            <a:r>
              <a:rPr lang="en-US" baseline="0"/>
              <a:t>The </a:t>
            </a:r>
            <a:r>
              <a:rPr lang="en-US" b="1" baseline="0"/>
              <a:t>Enrollment Toolkit </a:t>
            </a:r>
            <a:r>
              <a:rPr lang="en-US" baseline="0"/>
              <a:t>is for </a:t>
            </a:r>
            <a:r>
              <a:rPr lang="en-US" b="0" i="0">
                <a:solidFill>
                  <a:srgbClr val="000000"/>
                </a:solidFill>
                <a:effectLst/>
                <a:latin typeface="public_sans"/>
              </a:rPr>
              <a:t>community partners, assisters, and other people who help consumers enroll in coverage or change their plan. It includes information on guiding consumers to choose the plan that meets their needs and to use their coverage to get the care that they need.</a:t>
            </a:r>
            <a:endParaRPr lang="en-US" baseline="0"/>
          </a:p>
          <a:p>
            <a:pPr marL="0" indent="0">
              <a:buFont typeface="Arial" panose="020B0604020202020204" pitchFamily="34" charset="0"/>
              <a:buNone/>
            </a:pPr>
            <a:endParaRPr lang="en-US" baseline="0"/>
          </a:p>
          <a:p>
            <a:pPr marL="171196" indent="-171196">
              <a:buFont typeface="Arial" panose="020B0604020202020204" pitchFamily="34" charset="0"/>
              <a:buChar char="•"/>
            </a:pPr>
            <a:r>
              <a:rPr lang="en-US" b="0" baseline="0"/>
              <a:t>Lastly, there are several C2C resources for partners, including a toolkit with ready-to-use materials, to help spread the word about C2C resources.</a:t>
            </a:r>
          </a:p>
          <a:p>
            <a:pPr marL="0" indent="0">
              <a:buFont typeface="Arial" panose="020B0604020202020204" pitchFamily="34" charset="0"/>
              <a:buNone/>
            </a:pPr>
            <a:endParaRPr lang="en-US" b="0" baseline="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a:t>I will discuss these materials in more detail later in the presentation.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7</a:t>
            </a:fld>
            <a:endParaRPr lang="en-US"/>
          </a:p>
        </p:txBody>
      </p:sp>
    </p:spTree>
    <p:extLst>
      <p:ext uri="{BB962C8B-B14F-4D97-AF65-F5344CB8AC3E}">
        <p14:creationId xmlns:p14="http://schemas.microsoft.com/office/powerpoint/2010/main" val="200214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All C2C resources are available</a:t>
            </a:r>
            <a:r>
              <a:rPr lang="en-US" baseline="0"/>
              <a:t> on the CMS OMH website. Just visit go.cms.gov/C2C.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Here is a screenshot of the page. Using the navigation pane on the left, you’ll see  the C2C page and subpages for consumer, partner, and prevention resources. </a:t>
            </a:r>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8</a:t>
            </a:fld>
            <a:endParaRPr lang="en-US"/>
          </a:p>
        </p:txBody>
      </p:sp>
    </p:spTree>
    <p:extLst>
      <p:ext uri="{BB962C8B-B14F-4D97-AF65-F5344CB8AC3E}">
        <p14:creationId xmlns:p14="http://schemas.microsoft.com/office/powerpoint/2010/main" val="20149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is the </a:t>
            </a:r>
            <a:r>
              <a:rPr lang="en-US" i="1" baseline="0"/>
              <a:t>5 Ways to Make the Most of Your Health Coverage </a:t>
            </a:r>
            <a:r>
              <a:rPr lang="en-US" baseline="0"/>
              <a:t>resource. It highlights five areas to address to make sure you’re making the most of your health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This resource is also available in the 8 languages you see on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baseline="0"/>
              <a:t>This breaks down each way you can make the most of your health coverage:</a:t>
            </a:r>
          </a:p>
          <a:p>
            <a:endParaRPr lang="en-US" baseline="0"/>
          </a:p>
          <a:p>
            <a:pPr marL="228600" indent="-228600">
              <a:buAutoNum type="arabicPeriod"/>
            </a:pPr>
            <a:r>
              <a:rPr lang="en-US" b="1" baseline="0"/>
              <a:t>Confirm your coverage </a:t>
            </a:r>
            <a:r>
              <a:rPr lang="en-US" baseline="0"/>
              <a:t>– Contact your health plan and/or state Medicaid office to ensure your enrollment is complete and remember to pay your premium if they have one, so you can use your coverage when you need it.</a:t>
            </a:r>
          </a:p>
          <a:p>
            <a:pPr marL="228600" indent="-228600">
              <a:buAutoNum type="arabicPeriod"/>
            </a:pPr>
            <a:r>
              <a:rPr lang="en-US" b="1" baseline="0"/>
              <a:t>Know where to go for care </a:t>
            </a:r>
            <a:r>
              <a:rPr lang="en-US" baseline="0"/>
              <a:t>– Contact your health plan to understand what services are covered and what the costs will be.  Review the “Roadmap to Better Care” resource, which provides guidance on key health coverage terms, like coinsurance and deductible.</a:t>
            </a:r>
          </a:p>
          <a:p>
            <a:pPr marL="228600" indent="-228600">
              <a:buAutoNum type="arabicPeriod"/>
            </a:pPr>
            <a:r>
              <a:rPr lang="en-US" b="1" baseline="0"/>
              <a:t>Find a provider </a:t>
            </a:r>
            <a:r>
              <a:rPr lang="en-US" baseline="0"/>
              <a:t>– Choose a health care provider who takes your coverage. You may pay more to see a provider who is out-of-network.</a:t>
            </a:r>
          </a:p>
          <a:p>
            <a:pPr marL="228600" indent="-228600">
              <a:buAutoNum type="arabicPeriod"/>
            </a:pPr>
            <a:r>
              <a:rPr lang="en-US" b="1" baseline="0"/>
              <a:t>Make an appointment </a:t>
            </a:r>
            <a:r>
              <a:rPr lang="en-US" baseline="0"/>
              <a:t>– Confirm if your provider accepts your coverage. Also share the name of the provider you want to see and the reason for your appointment. </a:t>
            </a:r>
          </a:p>
          <a:p>
            <a:pPr marL="228600" indent="-228600">
              <a:buAutoNum type="arabicPeriod"/>
            </a:pPr>
            <a:r>
              <a:rPr lang="en-US" b="1" baseline="0"/>
              <a:t>Next steps during and after your appointment </a:t>
            </a:r>
            <a:r>
              <a:rPr lang="en-US" baseline="0"/>
              <a:t>– Make sure to ask questions about your concerns and what you can do to stay healthy. Remember to fill your prescriptions and ask about the cost in advance, as some medicines cost more than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5"/>
          </p:nvPr>
        </p:nvSpPr>
        <p:spPr/>
        <p:txBody>
          <a:bodyPr/>
          <a:lstStyle/>
          <a:p>
            <a:fld id="{6F8E2375-F1B1-284C-A827-B0E603FDBDD8}" type="slidenum">
              <a:rPr lang="en-US" smtClean="0"/>
              <a:t>9</a:t>
            </a:fld>
            <a:endParaRPr lang="en-US"/>
          </a:p>
        </p:txBody>
      </p:sp>
    </p:spTree>
    <p:extLst>
      <p:ext uri="{BB962C8B-B14F-4D97-AF65-F5344CB8AC3E}">
        <p14:creationId xmlns:p14="http://schemas.microsoft.com/office/powerpoint/2010/main" val="111500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Another helpful resource is </a:t>
            </a:r>
            <a:r>
              <a:rPr lang="en-US" i="1" baseline="0"/>
              <a:t>My Health Coverage at-a-Glance</a:t>
            </a:r>
            <a:r>
              <a:rPr lang="en-US" baseline="0"/>
              <a:t>. </a:t>
            </a:r>
          </a:p>
          <a:p>
            <a:endParaRPr lang="en-US" baseline="0"/>
          </a:p>
          <a:p>
            <a:r>
              <a:rPr lang="en-US" baseline="0"/>
              <a:t>You can use this resource to write information specific to your health plan, including:</a:t>
            </a:r>
          </a:p>
          <a:p>
            <a:pPr marL="171450" indent="-171450">
              <a:buFont typeface="Arial" panose="020B0604020202020204" pitchFamily="34" charset="0"/>
              <a:buChar char="•"/>
            </a:pPr>
            <a:r>
              <a:rPr lang="en-US"/>
              <a:t>Plan Information</a:t>
            </a:r>
          </a:p>
          <a:p>
            <a:pPr marL="171450" indent="-171450">
              <a:buFont typeface="Arial" panose="020B0604020202020204" pitchFamily="34" charset="0"/>
              <a:buChar char="•"/>
            </a:pPr>
            <a:r>
              <a:rPr lang="en-US"/>
              <a:t>Copayment Information</a:t>
            </a:r>
          </a:p>
          <a:p>
            <a:pPr marL="171450" indent="-171450">
              <a:buFont typeface="Arial" panose="020B0604020202020204" pitchFamily="34" charset="0"/>
              <a:buChar char="•"/>
            </a:pPr>
            <a:r>
              <a:rPr lang="en-US"/>
              <a:t>Where to go for care</a:t>
            </a:r>
          </a:p>
          <a:p>
            <a:pPr marL="171450" indent="-171450">
              <a:buFont typeface="Arial" panose="020B0604020202020204" pitchFamily="34" charset="0"/>
              <a:buChar char="•"/>
            </a:pPr>
            <a:r>
              <a:rPr lang="en-US"/>
              <a:t>Dates to remember</a:t>
            </a:r>
          </a:p>
          <a:p>
            <a:pPr marL="0" indent="0">
              <a:buFont typeface="Arial" panose="020B0604020202020204" pitchFamily="34" charset="0"/>
              <a:buNone/>
            </a:pPr>
            <a:endParaRPr lang="en-US"/>
          </a:p>
          <a:p>
            <a:pPr marL="0" indent="0">
              <a:buFont typeface="Arial" panose="020B0604020202020204" pitchFamily="34" charset="0"/>
              <a:buNone/>
            </a:pPr>
            <a:r>
              <a:rPr lang="en-US"/>
              <a:t>There’s also a place to take notes. </a:t>
            </a:r>
          </a:p>
          <a:p>
            <a:pPr marL="0" indent="0">
              <a:buFont typeface="Arial" panose="020B0604020202020204" pitchFamily="34" charset="0"/>
              <a:buNone/>
            </a:pPr>
            <a:endParaRPr lang="en-US"/>
          </a:p>
          <a:p>
            <a:r>
              <a:rPr lang="en-US"/>
              <a:t>This helps you keep your personalized information all in one place. </a:t>
            </a:r>
          </a:p>
          <a:p>
            <a:endParaRPr lang="en-US"/>
          </a:p>
        </p:txBody>
      </p:sp>
      <p:sp>
        <p:nvSpPr>
          <p:cNvPr id="4" name="Slide Number Placeholder 3"/>
          <p:cNvSpPr>
            <a:spLocks noGrp="1"/>
          </p:cNvSpPr>
          <p:nvPr>
            <p:ph type="sldNum" sz="quarter" idx="5"/>
          </p:nvPr>
        </p:nvSpPr>
        <p:spPr/>
        <p:txBody>
          <a:bodyPr/>
          <a:lstStyle/>
          <a:p>
            <a:fld id="{6F8E2375-F1B1-284C-A827-B0E603FDBDD8}" type="slidenum">
              <a:rPr lang="en-US" smtClean="0"/>
              <a:t>10</a:t>
            </a:fld>
            <a:endParaRPr lang="en-US"/>
          </a:p>
        </p:txBody>
      </p:sp>
    </p:spTree>
    <p:extLst>
      <p:ext uri="{BB962C8B-B14F-4D97-AF65-F5344CB8AC3E}">
        <p14:creationId xmlns:p14="http://schemas.microsoft.com/office/powerpoint/2010/main" val="1827173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able, drawing&#10;&#10;Description automatically generated">
            <a:extLst>
              <a:ext uri="{FF2B5EF4-FFF2-40B4-BE49-F238E27FC236}">
                <a16:creationId xmlns:a16="http://schemas.microsoft.com/office/drawing/2014/main" id="{359F7C5A-8169-944C-AC12-D2AFF3A716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6096000" y="3248239"/>
            <a:ext cx="5706140"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253311E-854D-5942-BD74-94D4D1ECDD6D}"/>
              </a:ext>
            </a:extLst>
          </p:cNvPr>
          <p:cNvSpPr>
            <a:spLocks noGrp="1"/>
          </p:cNvSpPr>
          <p:nvPr>
            <p:ph type="subTitle" idx="1"/>
          </p:nvPr>
        </p:nvSpPr>
        <p:spPr>
          <a:xfrm>
            <a:off x="6096000" y="4562402"/>
            <a:ext cx="5706140" cy="1655762"/>
          </a:xfrm>
        </p:spPr>
        <p:txBody>
          <a:bodyPr anchor="t">
            <a:normAutofit/>
          </a:bodyPr>
          <a:lstStyle>
            <a:lvl1pPr marL="0" indent="0" algn="l">
              <a:buNone/>
              <a:defRPr lang="en-US" sz="1800" kern="1200" dirty="0">
                <a:solidFill>
                  <a:schemeClr val="tx2">
                    <a:lumMod val="75000"/>
                    <a:lumOff val="25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close up of a logo&#10;&#10;Description automatically generated">
            <a:extLst>
              <a:ext uri="{FF2B5EF4-FFF2-40B4-BE49-F238E27FC236}">
                <a16:creationId xmlns:a16="http://schemas.microsoft.com/office/drawing/2014/main" id="{0CD439E6-7154-B84D-9AB0-447CA31422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67385" y="5610315"/>
            <a:ext cx="717812" cy="722797"/>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7F91A8A8-0AB5-98E8-C618-020A840AE67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000" y="1125539"/>
            <a:ext cx="2397749" cy="1018222"/>
          </a:xfrm>
          <a:prstGeom prst="rect">
            <a:avLst/>
          </a:prstGeom>
        </p:spPr>
      </p:pic>
    </p:spTree>
    <p:extLst>
      <p:ext uri="{BB962C8B-B14F-4D97-AF65-F5344CB8AC3E}">
        <p14:creationId xmlns:p14="http://schemas.microsoft.com/office/powerpoint/2010/main" val="2013284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Slide Number Placeholder 24">
            <a:extLst>
              <a:ext uri="{FF2B5EF4-FFF2-40B4-BE49-F238E27FC236}">
                <a16:creationId xmlns:a16="http://schemas.microsoft.com/office/drawing/2014/main" id="{2A1B4165-F907-4545-9D8B-B5F92C3363C0}"/>
              </a:ext>
            </a:extLst>
          </p:cNvPr>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005199"/>
                </a:solidFill>
                <a:latin typeface="Arial" panose="020B0604020202020204" pitchFamily="34" charset="0"/>
                <a:ea typeface="Open Sans SemiBold" charset="0"/>
                <a:cs typeface="Arial" panose="020B0604020202020204" pitchFamily="34" charset="0"/>
              </a:rPr>
              <a:pPr algn="ctr"/>
              <a:t>‹#›</a:t>
            </a:fld>
            <a:endParaRPr lang="en-US" sz="800" b="1" i="0">
              <a:solidFill>
                <a:srgbClr val="005199"/>
              </a:solidFill>
              <a:latin typeface="Arial" panose="020B0604020202020204" pitchFamily="34" charset="0"/>
              <a:ea typeface="Open Sans SemiBold"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A1C05-05E6-A24C-8735-FF6D9C721C17}"/>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130345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09420" y="840827"/>
            <a:ext cx="4671454"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22286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0" y="850452"/>
            <a:ext cx="5684874"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4064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903154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8825" y="850452"/>
            <a:ext cx="4903604" cy="1249845"/>
          </a:xfrm>
        </p:spPr>
        <p:txBody>
          <a:bodyPr/>
          <a:lstStyle/>
          <a:p>
            <a:r>
              <a:rPr lang="en-US"/>
              <a:t>CLICK TO EDIT MASTER TITLE STYLE</a:t>
            </a:r>
          </a:p>
        </p:txBody>
      </p:sp>
      <p:sp>
        <p:nvSpPr>
          <p:cNvPr id="4" name="Picture Placeholder 8"/>
          <p:cNvSpPr>
            <a:spLocks noGrp="1"/>
          </p:cNvSpPr>
          <p:nvPr>
            <p:ph type="pic" sz="quarter" idx="12"/>
          </p:nvPr>
        </p:nvSpPr>
        <p:spPr>
          <a:xfrm>
            <a:off x="7112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61903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01840" y="850452"/>
            <a:ext cx="4669857" cy="1249845"/>
          </a:xfrm>
        </p:spPr>
        <p:txBody>
          <a:bodyPr/>
          <a:lstStyle/>
          <a:p>
            <a:r>
              <a:rPr lang="en-US"/>
              <a:t>CLICK TO EDIT MASTER TITLE STYLE</a:t>
            </a:r>
          </a:p>
        </p:txBody>
      </p:sp>
      <p:sp>
        <p:nvSpPr>
          <p:cNvPr id="4" name="Picture Placeholder 8"/>
          <p:cNvSpPr>
            <a:spLocks noGrp="1"/>
          </p:cNvSpPr>
          <p:nvPr>
            <p:ph type="pic" sz="quarter" idx="12"/>
          </p:nvPr>
        </p:nvSpPr>
        <p:spPr>
          <a:xfrm>
            <a:off x="1016000" y="0"/>
            <a:ext cx="5080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3" name="Picture Placeholder 8"/>
          <p:cNvSpPr>
            <a:spLocks noGrp="1"/>
          </p:cNvSpPr>
          <p:nvPr>
            <p:ph type="pic" sz="quarter" idx="15"/>
          </p:nvPr>
        </p:nvSpPr>
        <p:spPr>
          <a:xfrm>
            <a:off x="0" y="0"/>
            <a:ext cx="12192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Slide Number Placeholder 24">
            <a:extLst>
              <a:ext uri="{FF2B5EF4-FFF2-40B4-BE49-F238E27FC236}">
                <a16:creationId xmlns:a16="http://schemas.microsoft.com/office/drawing/2014/main" id="{E6C85A7C-7EEB-7044-82DE-98E7DA485B09}"/>
              </a:ext>
            </a:extLst>
          </p:cNvPr>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005199"/>
                </a:solidFill>
                <a:latin typeface="Arial" panose="020B0604020202020204" pitchFamily="34" charset="0"/>
                <a:ea typeface="Open Sans SemiBold" charset="0"/>
                <a:cs typeface="Arial" panose="020B0604020202020204" pitchFamily="34" charset="0"/>
              </a:rPr>
              <a:pPr algn="ctr"/>
              <a:t>‹#›</a:t>
            </a:fld>
            <a:endParaRPr lang="en-US" sz="800" b="1" i="0">
              <a:solidFill>
                <a:srgbClr val="005199"/>
              </a:solidFill>
              <a:latin typeface="Arial" panose="020B0604020202020204" pitchFamily="34" charset="0"/>
              <a:ea typeface="Open Sans SemiBold"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descr="A drawing of a cartoon character&#10;&#10;Description automatically generated">
            <a:extLst>
              <a:ext uri="{FF2B5EF4-FFF2-40B4-BE49-F238E27FC236}">
                <a16:creationId xmlns:a16="http://schemas.microsoft.com/office/drawing/2014/main" id="{55095070-8717-9047-879B-2ABC2BF6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6188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6C00DB5D-CCDD-C64C-9CF1-078ADFE592CA}"/>
              </a:ext>
            </a:extLst>
          </p:cNvPr>
          <p:cNvPicPr>
            <a:picLocks noChangeAspect="1"/>
          </p:cNvPicPr>
          <p:nvPr userDrawn="1"/>
        </p:nvPicPr>
        <p:blipFill>
          <a:blip r:embed="rId3"/>
          <a:stretch>
            <a:fillRect/>
          </a:stretch>
        </p:blipFill>
        <p:spPr>
          <a:xfrm>
            <a:off x="9330081" y="6474062"/>
            <a:ext cx="1842744" cy="166441"/>
          </a:xfrm>
          <a:prstGeom prst="rect">
            <a:avLst/>
          </a:prstGeom>
        </p:spPr>
      </p:pic>
    </p:spTree>
    <p:extLst>
      <p:ext uri="{BB962C8B-B14F-4D97-AF65-F5344CB8AC3E}">
        <p14:creationId xmlns:p14="http://schemas.microsoft.com/office/powerpoint/2010/main" val="2861071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733534EA-6D01-8D47-AB24-89B9ED3AE7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904649"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1972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77B4575D-763D-4746-82A5-8D9C30F4DE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904649" cy="2387600"/>
          </a:xfrm>
        </p:spPr>
        <p:txBody>
          <a:bodyPr anchor="t"/>
          <a:lstStyle>
            <a:lvl1pPr algn="l">
              <a:lnSpc>
                <a:spcPct val="100000"/>
              </a:lnSpc>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50810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drawing of a cartoon character&#10;&#10;Description automatically generated">
            <a:extLst>
              <a:ext uri="{FF2B5EF4-FFF2-40B4-BE49-F238E27FC236}">
                <a16:creationId xmlns:a16="http://schemas.microsoft.com/office/drawing/2014/main" id="{7F8D9389-D83A-0C48-9A8B-E28D4B960E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895024"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85325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A picture containing game, clock&#10;&#10;Description automatically generated">
            <a:extLst>
              <a:ext uri="{FF2B5EF4-FFF2-40B4-BE49-F238E27FC236}">
                <a16:creationId xmlns:a16="http://schemas.microsoft.com/office/drawing/2014/main" id="{8A12FFFF-A440-034A-BF4C-94A77EAF47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51551"/>
            <a:ext cx="3818022"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465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D24FE70-C56B-B44A-9DD6-E371808729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8113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66911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descr="A drawing of a cartoon character&#10;&#10;Description automatically generated">
            <a:extLst>
              <a:ext uri="{FF2B5EF4-FFF2-40B4-BE49-F238E27FC236}">
                <a16:creationId xmlns:a16="http://schemas.microsoft.com/office/drawing/2014/main" id="{55095070-8717-9047-879B-2ABC2BF672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effectLst/>
        </p:spPr>
      </p:pic>
      <p:sp>
        <p:nvSpPr>
          <p:cNvPr id="2" name="Title 1">
            <a:extLst>
              <a:ext uri="{FF2B5EF4-FFF2-40B4-BE49-F238E27FC236}">
                <a16:creationId xmlns:a16="http://schemas.microsoft.com/office/drawing/2014/main" id="{38E94835-8391-C541-9836-D0ED6BDC2FF0}"/>
              </a:ext>
            </a:extLst>
          </p:cNvPr>
          <p:cNvSpPr>
            <a:spLocks noGrp="1"/>
          </p:cNvSpPr>
          <p:nvPr>
            <p:ph type="ctrTitle" hasCustomPrompt="1"/>
          </p:nvPr>
        </p:nvSpPr>
        <p:spPr>
          <a:xfrm>
            <a:off x="8088429" y="841926"/>
            <a:ext cx="3461887" cy="2387600"/>
          </a:xfrm>
        </p:spPr>
        <p:txBody>
          <a:bodyPr anchor="t"/>
          <a:lstStyle>
            <a:lvl1pPr algn="l">
              <a:defRPr lang="en-US" sz="3600" b="0" i="0" kern="1200" spc="-100" baseline="0" dirty="0">
                <a:solidFill>
                  <a:srgbClr val="005199"/>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3467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F3135-89D1-C447-A777-D96775E8863C}"/>
              </a:ext>
            </a:extLst>
          </p:cNvPr>
          <p:cNvSpPr>
            <a:spLocks noGrp="1"/>
          </p:cNvSpPr>
          <p:nvPr>
            <p:ph type="title" hasCustomPrompt="1"/>
          </p:nvPr>
        </p:nvSpPr>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2434BAD6-BF85-C54E-B260-1DEC62CCF4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44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293A-0509-E741-A562-BF53B73FBC73}"/>
              </a:ext>
            </a:extLst>
          </p:cNvPr>
          <p:cNvSpPr>
            <a:spLocks noGrp="1"/>
          </p:cNvSpPr>
          <p:nvPr>
            <p:ph type="title" hasCustomPrompt="1"/>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840827"/>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a:effectLst/>
        </p:spPr>
        <p:txBody>
          <a:bodyPr vert="horz" lIns="0" tIns="0" rIns="0" bIns="0" rtlCol="0">
            <a:normAutofit/>
          </a:bodyPr>
          <a:lstStyle/>
          <a:p>
            <a:pPr lvl="0"/>
            <a:r>
              <a:rPr lang="en-US"/>
              <a:t>Write here subtitle</a:t>
            </a:r>
          </a:p>
          <a:p>
            <a:pPr lvl="1"/>
            <a:r>
              <a:rPr lang="en-US"/>
              <a:t>Write here subtitle</a:t>
            </a:r>
          </a:p>
          <a:p>
            <a:pPr lvl="2"/>
            <a:r>
              <a:rPr lang="en-US"/>
              <a:t>Write here text</a:t>
            </a:r>
          </a:p>
        </p:txBody>
      </p:sp>
      <p:sp>
        <p:nvSpPr>
          <p:cNvPr id="26" name="Slide Number Placeholder 24"/>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rgbClr val="2B77B7"/>
                </a:solidFill>
                <a:latin typeface="Arial" panose="020B0604020202020204" pitchFamily="34" charset="0"/>
                <a:ea typeface="Open Sans SemiBold" charset="0"/>
                <a:cs typeface="Arial" panose="020B0604020202020204" pitchFamily="34" charset="0"/>
              </a:rPr>
              <a:pPr algn="ctr"/>
              <a:t>‹#›</a:t>
            </a:fld>
            <a:endParaRPr lang="en-US" sz="800" b="1" i="0">
              <a:solidFill>
                <a:srgbClr val="2B77B7"/>
              </a:solidFill>
              <a:latin typeface="Arial" panose="020B0604020202020204" pitchFamily="34" charset="0"/>
              <a:ea typeface="Open Sans SemiBold" charset="0"/>
              <a:cs typeface="Arial" panose="020B0604020202020204" pitchFamily="34" charset="0"/>
            </a:endParaRPr>
          </a:p>
        </p:txBody>
      </p:sp>
      <p:sp>
        <p:nvSpPr>
          <p:cNvPr id="4" name="TextBox 3">
            <a:extLst>
              <a:ext uri="{FF2B5EF4-FFF2-40B4-BE49-F238E27FC236}">
                <a16:creationId xmlns:a16="http://schemas.microsoft.com/office/drawing/2014/main" id="{06A9448B-8270-D345-84B5-D0FF014362FF}"/>
              </a:ext>
            </a:extLst>
          </p:cNvPr>
          <p:cNvSpPr txBox="1"/>
          <p:nvPr userDrawn="1"/>
        </p:nvSpPr>
        <p:spPr>
          <a:xfrm>
            <a:off x="465667" y="1270000"/>
            <a:ext cx="218174" cy="330146"/>
          </a:xfrm>
          <a:prstGeom prst="rect">
            <a:avLst/>
          </a:prstGeom>
          <a:noFill/>
          <a:effectLst/>
        </p:spPr>
        <p:txBody>
          <a:bodyPr wrap="none" lIns="0" tIns="36000" rIns="216000" bIns="36000" rtlCol="0">
            <a:spAutoFit/>
          </a:bodyPr>
          <a:lstStyle/>
          <a:p>
            <a:pPr>
              <a:lnSpc>
                <a:spcPct val="130000"/>
              </a:lnSpc>
              <a:spcBef>
                <a:spcPts val="1000"/>
              </a:spcBef>
            </a:pPr>
            <a:endParaRPr lang="en-US" sz="1400" b="1"/>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103" r:id="rId1"/>
    <p:sldLayoutId id="2147484105" r:id="rId2"/>
    <p:sldLayoutId id="2147484112" r:id="rId3"/>
    <p:sldLayoutId id="2147484106" r:id="rId4"/>
    <p:sldLayoutId id="2147484107" r:id="rId5"/>
    <p:sldLayoutId id="2147484109" r:id="rId6"/>
    <p:sldLayoutId id="2147484108" r:id="rId7"/>
    <p:sldLayoutId id="2147484104" r:id="rId8"/>
    <p:sldLayoutId id="2147484032" r:id="rId9"/>
    <p:sldLayoutId id="2147484075" r:id="rId10"/>
    <p:sldLayoutId id="2147484111" r:id="rId11"/>
    <p:sldLayoutId id="2147484040" r:id="rId12"/>
    <p:sldLayoutId id="2147484110" r:id="rId13"/>
    <p:sldLayoutId id="2147484048" r:id="rId14"/>
    <p:sldLayoutId id="2147484049" r:id="rId15"/>
    <p:sldLayoutId id="2147484089"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18" rtl="0" eaLnBrk="1" latinLnBrk="0" hangingPunct="1">
        <a:lnSpc>
          <a:spcPct val="100000"/>
        </a:lnSpc>
        <a:spcBef>
          <a:spcPct val="0"/>
        </a:spcBef>
        <a:buNone/>
        <a:defRPr sz="3600" b="0" i="0" kern="1200" spc="-100" baseline="0">
          <a:solidFill>
            <a:srgbClr val="00519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guide id="52" pos="1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840827"/>
            <a:ext cx="9152697" cy="1249845"/>
          </a:xfrm>
          <a:prstGeom prst="rect">
            <a:avLst/>
          </a:prstGeom>
          <a:effectLst/>
        </p:spPr>
        <p:txBody>
          <a:bodyPr vert="horz" lIns="0" tIns="192024" rIns="0" bIns="0" rtlCol="0" anchor="t" anchorCtr="0">
            <a:noAutofit/>
          </a:bodyPr>
          <a:lstStyle/>
          <a:p>
            <a:r>
              <a:rPr lang="en-US"/>
              <a:t>YOUR TITLE HERE</a:t>
            </a:r>
          </a:p>
        </p:txBody>
      </p:sp>
      <p:sp>
        <p:nvSpPr>
          <p:cNvPr id="3" name="Текст 2"/>
          <p:cNvSpPr>
            <a:spLocks noGrp="1"/>
          </p:cNvSpPr>
          <p:nvPr>
            <p:ph type="body" idx="1"/>
          </p:nvPr>
        </p:nvSpPr>
        <p:spPr>
          <a:xfrm>
            <a:off x="2028824" y="2514600"/>
            <a:ext cx="9152698" cy="3429000"/>
          </a:xfrm>
          <a:prstGeom prst="rect">
            <a:avLst/>
          </a:prstGeom>
          <a:effectLst/>
        </p:spPr>
        <p:txBody>
          <a:bodyPr vert="horz" lIns="0" tIns="0" rIns="0" bIns="0" rtlCol="0">
            <a:normAutofit/>
          </a:bodyPr>
          <a:lstStyle/>
          <a:p>
            <a:pPr lvl="0"/>
            <a:r>
              <a:rPr lang="en-US"/>
              <a:t>Write here subtitle</a:t>
            </a:r>
          </a:p>
          <a:p>
            <a:pPr lvl="1"/>
            <a:r>
              <a:rPr lang="en-US"/>
              <a:t>Write here subtitle</a:t>
            </a:r>
          </a:p>
          <a:p>
            <a:pPr lvl="2"/>
            <a:r>
              <a:rPr lang="en-US"/>
              <a:t>Write here text</a:t>
            </a:r>
          </a:p>
        </p:txBody>
      </p:sp>
      <p:sp>
        <p:nvSpPr>
          <p:cNvPr id="26" name="Slide Number Placeholder 24"/>
          <p:cNvSpPr txBox="1">
            <a:spLocks/>
          </p:cNvSpPr>
          <p:nvPr userDrawn="1"/>
        </p:nvSpPr>
        <p:spPr>
          <a:xfrm>
            <a:off x="0" y="6376228"/>
            <a:ext cx="1003852" cy="365125"/>
          </a:xfrm>
          <a:prstGeom prst="rect">
            <a:avLst/>
          </a:prstGeom>
          <a:effectLst/>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smtClean="0">
                <a:solidFill>
                  <a:srgbClr val="2B77B7"/>
                </a:solidFill>
                <a:latin typeface="Arial" panose="020B0604020202020204" pitchFamily="34" charset="0"/>
                <a:ea typeface="Open Sans SemiBold" charset="0"/>
                <a:cs typeface="Arial" panose="020B0604020202020204" pitchFamily="34" charset="0"/>
              </a:rPr>
              <a:pPr algn="ctr"/>
              <a:t>‹#›</a:t>
            </a:fld>
            <a:endParaRPr lang="en-US" sz="800" b="1">
              <a:solidFill>
                <a:srgbClr val="2B77B7"/>
              </a:solidFill>
              <a:latin typeface="Arial" panose="020B0604020202020204" pitchFamily="34" charset="0"/>
              <a:ea typeface="Open Sans SemiBold" charset="0"/>
              <a:cs typeface="Arial" panose="020B0604020202020204" pitchFamily="34" charset="0"/>
            </a:endParaRPr>
          </a:p>
        </p:txBody>
      </p:sp>
      <p:sp>
        <p:nvSpPr>
          <p:cNvPr id="4" name="TextBox 3">
            <a:extLst>
              <a:ext uri="{FF2B5EF4-FFF2-40B4-BE49-F238E27FC236}">
                <a16:creationId xmlns:a16="http://schemas.microsoft.com/office/drawing/2014/main" id="{06A9448B-8270-D345-84B5-D0FF014362FF}"/>
              </a:ext>
            </a:extLst>
          </p:cNvPr>
          <p:cNvSpPr txBox="1"/>
          <p:nvPr userDrawn="1"/>
        </p:nvSpPr>
        <p:spPr>
          <a:xfrm>
            <a:off x="465667" y="1270000"/>
            <a:ext cx="218174" cy="330146"/>
          </a:xfrm>
          <a:prstGeom prst="rect">
            <a:avLst/>
          </a:prstGeom>
          <a:noFill/>
          <a:effectLst/>
        </p:spPr>
        <p:txBody>
          <a:bodyPr wrap="none" lIns="0" tIns="36000" rIns="216000" bIns="36000" rtlCol="0">
            <a:spAutoFit/>
          </a:bodyPr>
          <a:lstStyle/>
          <a:p>
            <a:pPr defTabSz="914330">
              <a:lnSpc>
                <a:spcPct val="130000"/>
              </a:lnSpc>
              <a:spcBef>
                <a:spcPts val="1000"/>
              </a:spcBef>
            </a:pPr>
            <a:endParaRPr lang="en-US" sz="1400" b="1">
              <a:solidFill>
                <a:srgbClr val="222222"/>
              </a:solidFill>
            </a:endParaRPr>
          </a:p>
        </p:txBody>
      </p:sp>
      <p:pic>
        <p:nvPicPr>
          <p:cNvPr id="5" name="Picture 4">
            <a:extLst>
              <a:ext uri="{FF2B5EF4-FFF2-40B4-BE49-F238E27FC236}">
                <a16:creationId xmlns:a16="http://schemas.microsoft.com/office/drawing/2014/main" id="{AC444767-3E96-8944-BE09-81F3B8C4DDFE}"/>
              </a:ext>
            </a:extLst>
          </p:cNvPr>
          <p:cNvPicPr>
            <a:picLocks noChangeAspect="1"/>
          </p:cNvPicPr>
          <p:nvPr userDrawn="1"/>
        </p:nvPicPr>
        <p:blipFill>
          <a:blip r:embed="rId3"/>
          <a:stretch>
            <a:fillRect/>
          </a:stretch>
        </p:blipFill>
        <p:spPr>
          <a:xfrm>
            <a:off x="9330081" y="6474062"/>
            <a:ext cx="1842744" cy="166441"/>
          </a:xfrm>
          <a:prstGeom prst="rect">
            <a:avLst/>
          </a:prstGeom>
        </p:spPr>
      </p:pic>
    </p:spTree>
    <p:extLst>
      <p:ext uri="{BB962C8B-B14F-4D97-AF65-F5344CB8AC3E}">
        <p14:creationId xmlns:p14="http://schemas.microsoft.com/office/powerpoint/2010/main" val="224428622"/>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318" rtl="0" eaLnBrk="1" latinLnBrk="0" hangingPunct="1">
        <a:lnSpc>
          <a:spcPct val="100000"/>
        </a:lnSpc>
        <a:spcBef>
          <a:spcPct val="0"/>
        </a:spcBef>
        <a:buNone/>
        <a:defRPr sz="3600" b="0" i="0" kern="1200" spc="-100" baseline="0">
          <a:solidFill>
            <a:srgbClr val="00519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346">
          <p15:clr>
            <a:srgbClr val="F26B43"/>
          </p15:clr>
        </p15:guide>
        <p15:guide id="4" orient="horz" pos="3952">
          <p15:clr>
            <a:srgbClr val="F26B43"/>
          </p15:clr>
        </p15:guide>
        <p15:guide id="5" pos="642">
          <p15:clr>
            <a:srgbClr val="F26B43"/>
          </p15:clr>
        </p15:guide>
        <p15:guide id="6" pos="7038">
          <p15:clr>
            <a:srgbClr val="F26B43"/>
          </p15:clr>
        </p15:guide>
        <p15:guide id="7">
          <p15:clr>
            <a:srgbClr val="F26B43"/>
          </p15:clr>
        </p15:guide>
        <p15:guide id="8" pos="7680">
          <p15:clr>
            <a:srgbClr val="F26B43"/>
          </p15:clr>
        </p15:guide>
        <p15:guide id="9" orient="horz">
          <p15:clr>
            <a:srgbClr val="F26B43"/>
          </p15:clr>
        </p15:guide>
        <p15:guide id="10" orient="horz" pos="4320">
          <p15:clr>
            <a:srgbClr val="F26B43"/>
          </p15:clr>
        </p15:guide>
        <p15:guide id="11" pos="1277">
          <p15:clr>
            <a:srgbClr val="F26B43"/>
          </p15:clr>
        </p15:guide>
        <p15:guide id="12" orient="horz" pos="709">
          <p15:clr>
            <a:srgbClr val="F26B43"/>
          </p15:clr>
        </p15:guide>
        <p15:guide id="13" pos="19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ms.gov/About-CMS/Agency-Information/OMH/Downloads/MyHealthCoverage.pdf"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qYGU4NTjvEU" TargetMode="External"/><Relationship Id="rId3" Type="http://schemas.openxmlformats.org/officeDocument/2006/relationships/hyperlink" Target="https://www.youtube.com/watch?v=4A9vdKVJQXs" TargetMode="External"/><Relationship Id="rId7" Type="http://schemas.openxmlformats.org/officeDocument/2006/relationships/hyperlink" Target="https://www.youtube.com/watch?v=YJPZvlT-SNc"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www.youtube.com/watch?v=cnRQyzjGPnU" TargetMode="External"/><Relationship Id="rId5" Type="http://schemas.openxmlformats.org/officeDocument/2006/relationships/hyperlink" Target="https://www.youtube.com/watch?v=ay95YeoAz7g" TargetMode="External"/><Relationship Id="rId4" Type="http://schemas.openxmlformats.org/officeDocument/2006/relationships/hyperlink" Target="https://www.youtube.com/watch?v=799_DQHFX8g" TargetMode="Externa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cms.gov/files/document/c2c-telehealth-patient-toolkitdigital508c.pdf"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hyperlink" Target="https://www.cms.gov/files/document/telehealth-toolkit-providers.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cms.gov/files/document/c2c-roadmap-better-care.pdf"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www.cms.gov/About-CMS/Agency-Information/OMH/Downloads/Roadmap-to-Behavioral-Health-508-Updated-2018.pdf"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hyperlink" Target="https://www.cms.gov/About-CMS/Agency-Information/OMH/Downloads/Preventive-Services-Teens.pdf" TargetMode="External"/><Relationship Id="rId3" Type="http://schemas.openxmlformats.org/officeDocument/2006/relationships/image" Target="../media/image34.png"/><Relationship Id="rId7" Type="http://schemas.openxmlformats.org/officeDocument/2006/relationships/hyperlink" Target="https://www.cms.gov/media/542466"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www.cms.gov/About-CMS/Agency-Information/OMH/Downloads/Preventive-Services-Women.pdf" TargetMode="External"/><Relationship Id="rId11" Type="http://schemas.openxmlformats.org/officeDocument/2006/relationships/hyperlink" Target="https://www.cms.gov/About-CMS/Agency-Information/OMH/Downloads/Prevention-Put-Your-Health-First.pdf" TargetMode="External"/><Relationship Id="rId5" Type="http://schemas.openxmlformats.org/officeDocument/2006/relationships/hyperlink" Target="https://www.cms.gov/About-CMS/Agency-Information/OMH/Downloads/Preventive-Services-Adult.pdf" TargetMode="External"/><Relationship Id="rId10" Type="http://schemas.openxmlformats.org/officeDocument/2006/relationships/hyperlink" Target="https://www.cms.gov/About-CMS/Agency-Information/OMH/Downloads/Preventive-Services-Infants.pdf" TargetMode="External"/><Relationship Id="rId4" Type="http://schemas.openxmlformats.org/officeDocument/2006/relationships/hyperlink" Target="https://www.cms.gov/About-CMS/Agency-Information/OMH/equity-initiatives/ccm/product-ordering" TargetMode="External"/><Relationship Id="rId9" Type="http://schemas.openxmlformats.org/officeDocument/2006/relationships/hyperlink" Target="https://www.cms.gov/About-CMS/Agency-Information/OMH/Downloads/Preventive-Services-Children.pdf"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www.cms.gov/files/document/c2c-partner-toolkitenglish.pdf"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cms.gov/files/document/c2c-enrollment-toolkit-2021.pdf"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www.cms.gov/About-CMS/Agency-Information/OMH/Downloads/C2C-Manage-Health-Care-Costs.pdf" TargetMode="External"/><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hyperlink" Target="cms.gov/About-CMS/Agency-Information/OMH/health-equity-programs/c2c/consumer-resources"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hyperlink" Target="http://bit.ly/CMSOMH" TargetMode="External"/><Relationship Id="rId5" Type="http://schemas.openxmlformats.org/officeDocument/2006/relationships/hyperlink" Target="mailto:OMH@cms.hhs.gov" TargetMode="External"/><Relationship Id="rId4" Type="http://schemas.openxmlformats.org/officeDocument/2006/relationships/hyperlink" Target="mailto:CoverageToCare@cms.hhs.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www.cms.gov/About-CMS/Agency-Information/OMH/Downloads/5-Ways-To-Make-The-Most-Of-Your-Coverage.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D4786-56F9-EF48-BA5B-D6D5557713A3}"/>
              </a:ext>
            </a:extLst>
          </p:cNvPr>
          <p:cNvSpPr>
            <a:spLocks noGrp="1"/>
          </p:cNvSpPr>
          <p:nvPr>
            <p:ph type="ctrTitle"/>
          </p:nvPr>
        </p:nvSpPr>
        <p:spPr>
          <a:xfrm>
            <a:off x="6108526" y="3185609"/>
            <a:ext cx="5706140" cy="2387600"/>
          </a:xfrm>
        </p:spPr>
        <p:txBody>
          <a:bodyPr/>
          <a:lstStyle/>
          <a:p>
            <a:pPr>
              <a:lnSpc>
                <a:spcPts val="4020"/>
              </a:lnSpc>
            </a:pPr>
            <a:r>
              <a:rPr lang="en-US" spc="0" dirty="0"/>
              <a:t>COVERAGE TO CARE RESOURCES</a:t>
            </a:r>
          </a:p>
        </p:txBody>
      </p:sp>
      <p:sp>
        <p:nvSpPr>
          <p:cNvPr id="3" name="Subtitle 2">
            <a:extLst>
              <a:ext uri="{FF2B5EF4-FFF2-40B4-BE49-F238E27FC236}">
                <a16:creationId xmlns:a16="http://schemas.microsoft.com/office/drawing/2014/main" id="{089804C2-99EE-6F45-B32B-3E6B25A0BAA5}"/>
              </a:ext>
            </a:extLst>
          </p:cNvPr>
          <p:cNvSpPr>
            <a:spLocks noGrp="1"/>
          </p:cNvSpPr>
          <p:nvPr>
            <p:ph type="subTitle" idx="1"/>
          </p:nvPr>
        </p:nvSpPr>
        <p:spPr>
          <a:xfrm>
            <a:off x="6108526" y="4714406"/>
            <a:ext cx="5706140" cy="1503757"/>
          </a:xfrm>
        </p:spPr>
        <p:txBody>
          <a:bodyPr/>
          <a:lstStyle/>
          <a:p>
            <a:pPr>
              <a:lnSpc>
                <a:spcPct val="100000"/>
              </a:lnSpc>
            </a:pPr>
            <a:r>
              <a:rPr lang="en-US" dirty="0"/>
              <a:t>[Presenter’s Name], CMS OMH</a:t>
            </a:r>
            <a:br>
              <a:rPr lang="en-US" dirty="0"/>
            </a:br>
            <a:r>
              <a:rPr lang="en-US" dirty="0"/>
              <a:t>[Date MM/DD/YYY]</a:t>
            </a:r>
          </a:p>
        </p:txBody>
      </p:sp>
    </p:spTree>
    <p:extLst>
      <p:ext uri="{BB962C8B-B14F-4D97-AF65-F5344CB8AC3E}">
        <p14:creationId xmlns:p14="http://schemas.microsoft.com/office/powerpoint/2010/main" val="3405859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7">
            <a:extLst>
              <a:ext uri="{FF2B5EF4-FFF2-40B4-BE49-F238E27FC236}">
                <a16:creationId xmlns:a16="http://schemas.microsoft.com/office/drawing/2014/main" id="{78BB8466-04D4-4375-AC2B-FCE89307995C}"/>
              </a:ext>
            </a:extLst>
          </p:cNvPr>
          <p:cNvSpPr>
            <a:spLocks noGrp="1"/>
          </p:cNvSpPr>
          <p:nvPr>
            <p:ph type="title"/>
          </p:nvPr>
        </p:nvSpPr>
        <p:spPr>
          <a:xfrm>
            <a:off x="1021693" y="522443"/>
            <a:ext cx="9288379" cy="1249845"/>
          </a:xfrm>
        </p:spPr>
        <p:txBody>
          <a:bodyPr/>
          <a:lstStyle/>
          <a:p>
            <a:r>
              <a:rPr lang="en-US" sz="3400" spc="0" dirty="0"/>
              <a:t>MY HEALTH COVERAGE AT-A-GLANCE</a:t>
            </a:r>
          </a:p>
        </p:txBody>
      </p:sp>
      <p:sp>
        <p:nvSpPr>
          <p:cNvPr id="10" name="Rectangle 9">
            <a:extLst>
              <a:ext uri="{FF2B5EF4-FFF2-40B4-BE49-F238E27FC236}">
                <a16:creationId xmlns:a16="http://schemas.microsoft.com/office/drawing/2014/main" id="{2F1417EA-4EFF-40A4-91E4-A586772A8E21}"/>
              </a:ext>
            </a:extLst>
          </p:cNvPr>
          <p:cNvSpPr/>
          <p:nvPr/>
        </p:nvSpPr>
        <p:spPr>
          <a:xfrm>
            <a:off x="1021693" y="2072525"/>
            <a:ext cx="5653368" cy="3248646"/>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Bef>
                <a:spcPts val="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Created the customizable resource in direct response to requests for personalized information from consumers and partners</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Plan information</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what you pay for care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where to go for care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Dates to remember, notes</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Arabic, Chinese, English, Haitian Creole, Korean, Russian, Spanish, Ukrainian, and Vietnamese</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My Health Coverage at-a-Glance PDF</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9" name="Picture 8" descr="Screenshot: My Health Coverage at-a-Glance">
            <a:extLst>
              <a:ext uri="{FF2B5EF4-FFF2-40B4-BE49-F238E27FC236}">
                <a16:creationId xmlns:a16="http://schemas.microsoft.com/office/drawing/2014/main" id="{41131CFE-A736-4C6D-9115-10F4A1C7F1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3923" y="2050605"/>
            <a:ext cx="3277598" cy="4223196"/>
          </a:xfrm>
          <a:prstGeom prst="rect">
            <a:avLst/>
          </a:prstGeom>
          <a:ln w="3175">
            <a:solidFill>
              <a:schemeClr val="tx1">
                <a:lumMod val="25000"/>
                <a:lumOff val="75000"/>
              </a:schemeClr>
            </a:solidFill>
          </a:ln>
          <a:effectLst/>
        </p:spPr>
      </p:pic>
    </p:spTree>
    <p:extLst>
      <p:ext uri="{BB962C8B-B14F-4D97-AF65-F5344CB8AC3E}">
        <p14:creationId xmlns:p14="http://schemas.microsoft.com/office/powerpoint/2010/main" val="1704544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51D232-58F5-5CED-8037-16F3FE2C0141}"/>
              </a:ext>
            </a:extLst>
          </p:cNvPr>
          <p:cNvSpPr>
            <a:spLocks noGrp="1"/>
          </p:cNvSpPr>
          <p:nvPr>
            <p:ph type="title"/>
          </p:nvPr>
        </p:nvSpPr>
        <p:spPr>
          <a:xfrm>
            <a:off x="1023005" y="497285"/>
            <a:ext cx="10513466" cy="1249845"/>
          </a:xfrm>
        </p:spPr>
        <p:txBody>
          <a:bodyPr/>
          <a:lstStyle/>
          <a:p>
            <a:r>
              <a:rPr lang="en-US" spc="-20" dirty="0"/>
              <a:t>HOW TO MAXIMIZE YOUR HEALTH COVERAGE</a:t>
            </a:r>
          </a:p>
        </p:txBody>
      </p:sp>
      <p:sp>
        <p:nvSpPr>
          <p:cNvPr id="10" name="Rectangle 9">
            <a:extLst>
              <a:ext uri="{FF2B5EF4-FFF2-40B4-BE49-F238E27FC236}">
                <a16:creationId xmlns:a16="http://schemas.microsoft.com/office/drawing/2014/main" id="{E3A9F3F8-C65F-46BE-AC4D-DD0DB7508A00}"/>
              </a:ext>
            </a:extLst>
          </p:cNvPr>
          <p:cNvSpPr/>
          <p:nvPr/>
        </p:nvSpPr>
        <p:spPr>
          <a:xfrm>
            <a:off x="1019175" y="2069926"/>
            <a:ext cx="3941132" cy="3808800"/>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n-US" sz="1400" dirty="0">
                <a:solidFill>
                  <a:srgbClr val="5D5D5D"/>
                </a:solidFill>
                <a:latin typeface="Arial" panose="020B0604020202020204" pitchFamily="34" charset="0"/>
                <a:cs typeface="Arial" panose="020B0604020202020204" pitchFamily="34" charset="0"/>
              </a:rPr>
              <a:t>Short animation series about how consumers can use their coverage to connect to primary care services</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additional animated videos:</a:t>
            </a: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Confirm Your Coverage</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Know Where to Go for Answers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Find a Provider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60035"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Make an Appointment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557784"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Fill Your Prescriptions </a:t>
            </a:r>
            <a:endParaRPr lang="en-US" sz="1400" dirty="0">
              <a:solidFill>
                <a:srgbClr val="005199"/>
              </a:solidFill>
              <a:latin typeface="Arial" panose="020B0604020202020204" pitchFamily="34" charset="0"/>
              <a:cs typeface="Arial" panose="020B0604020202020204" pitchFamily="34" charset="0"/>
            </a:endParaRPr>
          </a:p>
          <a:p>
            <a:pPr marL="283464" indent="-285750" defTabSz="914400">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V</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ideos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are available in English and Spanish</a:t>
            </a:r>
            <a:endParaRPr lang="en-US" sz="1400" dirty="0">
              <a:solidFill>
                <a:srgbClr val="5D5D5D"/>
              </a:solidFill>
              <a:latin typeface="Arial" panose="020B0604020202020204" pitchFamily="34" charset="0"/>
              <a:cs typeface="Arial" panose="020B0604020202020204" pitchFamily="34" charset="0"/>
            </a:endParaRPr>
          </a:p>
          <a:p>
            <a:pPr marL="283464" indent="-285750"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How to Maximize Your Health Care Coverage Video</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9" name="Picture 8" descr="Screenshot: Video series about how consumers can use their coverage to connect to primary care services&#10;">
            <a:extLst>
              <a:ext uri="{FF2B5EF4-FFF2-40B4-BE49-F238E27FC236}">
                <a16:creationId xmlns:a16="http://schemas.microsoft.com/office/drawing/2014/main" id="{541A57D8-867B-4EDE-BC81-F96110632F2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498927" y="2069926"/>
            <a:ext cx="5673898" cy="4018735"/>
          </a:xfrm>
          <a:prstGeom prst="rect">
            <a:avLst/>
          </a:prstGeom>
          <a:ln w="3175">
            <a:solidFill>
              <a:schemeClr val="tx1">
                <a:lumMod val="25000"/>
                <a:lumOff val="75000"/>
              </a:schemeClr>
            </a:solidFill>
          </a:ln>
        </p:spPr>
      </p:pic>
    </p:spTree>
    <p:extLst>
      <p:ext uri="{BB962C8B-B14F-4D97-AF65-F5344CB8AC3E}">
        <p14:creationId xmlns:p14="http://schemas.microsoft.com/office/powerpoint/2010/main" val="8118346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F6690B-4873-AF91-DBD1-5E6875143B7F}"/>
              </a:ext>
            </a:extLst>
          </p:cNvPr>
          <p:cNvSpPr>
            <a:spLocks noGrp="1"/>
          </p:cNvSpPr>
          <p:nvPr>
            <p:ph type="title"/>
          </p:nvPr>
        </p:nvSpPr>
        <p:spPr>
          <a:xfrm>
            <a:off x="1023005" y="513141"/>
            <a:ext cx="10998211" cy="1249845"/>
          </a:xfrm>
        </p:spPr>
        <p:txBody>
          <a:bodyPr/>
          <a:lstStyle/>
          <a:p>
            <a:r>
              <a:rPr lang="en-US" sz="3400" spc="-40" dirty="0"/>
              <a:t>TELEHEALTH: WHAT TO KNOW FOR YOUR FAMILY</a:t>
            </a:r>
          </a:p>
        </p:txBody>
      </p:sp>
      <p:sp>
        <p:nvSpPr>
          <p:cNvPr id="10" name="Rectangle 9">
            <a:extLst>
              <a:ext uri="{FF2B5EF4-FFF2-40B4-BE49-F238E27FC236}">
                <a16:creationId xmlns:a16="http://schemas.microsoft.com/office/drawing/2014/main" id="{ED3BBF1E-5572-4652-B4D9-8DA9A936BCBF}"/>
              </a:ext>
            </a:extLst>
          </p:cNvPr>
          <p:cNvSpPr/>
          <p:nvPr/>
        </p:nvSpPr>
        <p:spPr>
          <a:xfrm>
            <a:off x="1023005" y="2063372"/>
            <a:ext cx="5603263" cy="3656963"/>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Learn about the types of care, how to prepare for an appointment, what to expect, and more</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Telehealth basics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Types of telehealth services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Steps for using telehealth</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Language interpreter information</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Arabic, Chinese, English, Haitian Creole, Korean, Russian, </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Spani</a:t>
            </a:r>
            <a:r>
              <a:rPr lang="en-US" sz="1400" dirty="0" err="1">
                <a:solidFill>
                  <a:srgbClr val="5D5D5D"/>
                </a:solidFill>
                <a:latin typeface="Arial" panose="020B0604020202020204" pitchFamily="34" charset="0"/>
                <a:cs typeface="Arial" panose="020B0604020202020204" pitchFamily="34" charset="0"/>
              </a:rPr>
              <a:t>sh</a:t>
            </a:r>
            <a:r>
              <a:rPr lang="en-US" sz="1400" dirty="0">
                <a:solidFill>
                  <a:srgbClr val="5D5D5D"/>
                </a:solidFill>
                <a:latin typeface="Arial" panose="020B0604020202020204" pitchFamily="34" charset="0"/>
                <a:cs typeface="Arial" panose="020B0604020202020204" pitchFamily="34" charset="0"/>
              </a:rPr>
              <a:t>, and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Vietnamese</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n-US" sz="140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Telehealth: What to Know for Your Family PDF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a:t>
            </a:r>
            <a:r>
              <a:rPr lang="en-US" sz="1400" dirty="0">
                <a:solidFill>
                  <a:srgbClr val="005199"/>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elehealth for Providers: What You Need to Know PDF</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9" name="Picture 8" descr="A person holding a child: Telehealth: What to Know for Your Family">
            <a:extLst>
              <a:ext uri="{FF2B5EF4-FFF2-40B4-BE49-F238E27FC236}">
                <a16:creationId xmlns:a16="http://schemas.microsoft.com/office/drawing/2014/main" id="{A06BB2F5-EF72-4CDE-9889-0C6548B480C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03923" y="2053978"/>
            <a:ext cx="3277598" cy="4219821"/>
          </a:xfrm>
          <a:prstGeom prst="rect">
            <a:avLst/>
          </a:prstGeom>
          <a:ln w="3175">
            <a:solidFill>
              <a:schemeClr val="bg1">
                <a:lumMod val="75000"/>
              </a:schemeClr>
            </a:solidFill>
          </a:ln>
        </p:spPr>
      </p:pic>
    </p:spTree>
    <p:extLst>
      <p:ext uri="{BB962C8B-B14F-4D97-AF65-F5344CB8AC3E}">
        <p14:creationId xmlns:p14="http://schemas.microsoft.com/office/powerpoint/2010/main" val="4142749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C5E3-23C1-CE4B-AF6B-3502B69C440A}"/>
              </a:ext>
            </a:extLst>
          </p:cNvPr>
          <p:cNvSpPr>
            <a:spLocks noGrp="1"/>
          </p:cNvSpPr>
          <p:nvPr>
            <p:ph type="ctrTitle"/>
          </p:nvPr>
        </p:nvSpPr>
        <p:spPr>
          <a:xfrm>
            <a:off x="6702960" y="847099"/>
            <a:ext cx="4582599" cy="1946205"/>
          </a:xfrm>
        </p:spPr>
        <p:txBody>
          <a:bodyPr/>
          <a:lstStyle/>
          <a:p>
            <a:r>
              <a:rPr lang="en-US" spc="0" dirty="0"/>
              <a:t>HOW TO USE HEALTH COVERAGE</a:t>
            </a:r>
          </a:p>
        </p:txBody>
      </p:sp>
    </p:spTree>
    <p:extLst>
      <p:ext uri="{BB962C8B-B14F-4D97-AF65-F5344CB8AC3E}">
        <p14:creationId xmlns:p14="http://schemas.microsoft.com/office/powerpoint/2010/main" val="184419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010F4F8C-0D3E-4B68-91C8-880264030B03}"/>
              </a:ext>
            </a:extLst>
          </p:cNvPr>
          <p:cNvSpPr>
            <a:spLocks noGrp="1"/>
          </p:cNvSpPr>
          <p:nvPr>
            <p:ph type="title"/>
          </p:nvPr>
        </p:nvSpPr>
        <p:spPr>
          <a:xfrm>
            <a:off x="1032731" y="500615"/>
            <a:ext cx="8908076" cy="1249845"/>
          </a:xfrm>
        </p:spPr>
        <p:txBody>
          <a:bodyPr/>
          <a:lstStyle/>
          <a:p>
            <a:r>
              <a:rPr lang="en-US" spc="0" dirty="0"/>
              <a:t>ROADMAP TO BETTER CARE</a:t>
            </a:r>
          </a:p>
        </p:txBody>
      </p:sp>
      <p:sp>
        <p:nvSpPr>
          <p:cNvPr id="8" name="Rectangle 7">
            <a:extLst>
              <a:ext uri="{FF2B5EF4-FFF2-40B4-BE49-F238E27FC236}">
                <a16:creationId xmlns:a16="http://schemas.microsoft.com/office/drawing/2014/main" id="{A06D1862-F085-463E-A589-99A5D24859DB}"/>
              </a:ext>
            </a:extLst>
          </p:cNvPr>
          <p:cNvSpPr/>
          <p:nvPr/>
        </p:nvSpPr>
        <p:spPr>
          <a:xfrm>
            <a:off x="1031701" y="2069926"/>
            <a:ext cx="5456781" cy="2968570"/>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Explains what health coverage is and how to use it to </a:t>
            </a:r>
            <a:r>
              <a:rPr lang="en-US" sz="1400" dirty="0">
                <a:solidFill>
                  <a:srgbClr val="5D5D5D"/>
                </a:solidFill>
                <a:latin typeface="Arial" panose="020B0604020202020204" pitchFamily="34" charset="0"/>
                <a:cs typeface="Arial" panose="020B0604020202020204" pitchFamily="34" charset="0"/>
              </a:rPr>
              <a:t>receive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primary care and preventive services</a:t>
            </a:r>
          </a:p>
          <a:p>
            <a:pPr marL="285750" indent="-285750"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consumer tools:</a:t>
            </a:r>
            <a:r>
              <a:rPr lang="en-US" sz="1400" dirty="0">
                <a:solidFill>
                  <a:srgbClr val="5D5D5D"/>
                </a:solidFill>
                <a:latin typeface="Arial" panose="020B0604020202020204" pitchFamily="34" charset="0"/>
                <a:cs typeface="Arial" panose="020B0604020202020204" pitchFamily="34" charset="0"/>
              </a:rPr>
              <a:t> </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8 Steps to Better Care</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Insurance Card</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Primary Care vs. Emergency care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spcAft>
                <a:spcPts val="0"/>
              </a:spcAft>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Explanation of Benefits</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10 languages</a:t>
            </a:r>
            <a:r>
              <a:rPr lang="en-US" sz="1400" dirty="0">
                <a:solidFill>
                  <a:srgbClr val="5D5D5D"/>
                </a:solidFill>
                <a:latin typeface="Arial" panose="020B0604020202020204" pitchFamily="34" charset="0"/>
                <a:cs typeface="Arial" panose="020B0604020202020204" pitchFamily="34" charset="0"/>
              </a:rPr>
              <a:t> including a Navajo</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version</a:t>
            </a:r>
            <a:endParaRPr lang="en-US" sz="1400" dirty="0">
              <a:solidFill>
                <a:srgbClr val="5D5D5D"/>
              </a:solidFill>
              <a:highlight>
                <a:srgbClr val="FFFF00"/>
              </a:highlight>
              <a:latin typeface="Arial" panose="020B0604020202020204" pitchFamily="34" charset="0"/>
              <a:ea typeface="Open Sans Light"/>
              <a:cs typeface="Arial" panose="020B0604020202020204" pitchFamily="34" charset="0"/>
            </a:endParaRPr>
          </a:p>
          <a:p>
            <a:pPr marL="285750" indent="-285750" defTabSz="914400">
              <a:lnSpc>
                <a:spcPct val="130000"/>
              </a:lnSpc>
              <a:spcBef>
                <a:spcPts val="1000"/>
              </a:spcBef>
              <a:buClr>
                <a:srgbClr val="005199"/>
              </a:buClr>
              <a:buFont typeface="Arial" panose="020B0604020202020204" pitchFamily="34" charset="0"/>
              <a:buChar char="•"/>
              <a:defRPr/>
            </a:pPr>
            <a:r>
              <a:rPr lang="en-US" sz="140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Roadmap to Better Care PDF</a:t>
            </a:r>
            <a:endParaRPr lang="en-US" sz="1400" dirty="0">
              <a:solidFill>
                <a:srgbClr val="005199"/>
              </a:solidFill>
              <a:highlight>
                <a:srgbClr val="FFFF00"/>
              </a:highlight>
              <a:latin typeface="Arial" panose="020B0604020202020204" pitchFamily="34" charset="0"/>
              <a:ea typeface="Open Sans Light"/>
              <a:cs typeface="Arial" panose="020B0604020202020204" pitchFamily="34" charset="0"/>
            </a:endParaRPr>
          </a:p>
        </p:txBody>
      </p:sp>
      <p:pic>
        <p:nvPicPr>
          <p:cNvPr id="7" name="Picture 6" descr="Screenshot:  Roadmap to Better Care and a Healthier You">
            <a:extLst>
              <a:ext uri="{FF2B5EF4-FFF2-40B4-BE49-F238E27FC236}">
                <a16:creationId xmlns:a16="http://schemas.microsoft.com/office/drawing/2014/main" id="{A125E12E-707E-4D3E-A95B-6D31E6FD6B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1453" y="2057400"/>
            <a:ext cx="3270342" cy="4227517"/>
          </a:xfrm>
          <a:prstGeom prst="rect">
            <a:avLst/>
          </a:prstGeom>
          <a:ln w="3175">
            <a:solidFill>
              <a:schemeClr val="bg1">
                <a:lumMod val="75000"/>
              </a:schemeClr>
            </a:solidFill>
          </a:ln>
        </p:spPr>
      </p:pic>
    </p:spTree>
    <p:extLst>
      <p:ext uri="{BB962C8B-B14F-4D97-AF65-F5344CB8AC3E}">
        <p14:creationId xmlns:p14="http://schemas.microsoft.com/office/powerpoint/2010/main" val="1742823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D3422DC5-05C8-41EB-9FF9-A31D4EB4E13F}"/>
              </a:ext>
            </a:extLst>
          </p:cNvPr>
          <p:cNvSpPr>
            <a:spLocks noGrp="1"/>
          </p:cNvSpPr>
          <p:nvPr>
            <p:ph type="title"/>
          </p:nvPr>
        </p:nvSpPr>
        <p:spPr>
          <a:xfrm>
            <a:off x="1031701" y="504931"/>
            <a:ext cx="10950579" cy="1249845"/>
          </a:xfrm>
        </p:spPr>
        <p:txBody>
          <a:bodyPr/>
          <a:lstStyle/>
          <a:p>
            <a:r>
              <a:rPr lang="en-US" spc="0" dirty="0"/>
              <a:t>ROADMAP TO BETTER CARE (CONTINUED)</a:t>
            </a:r>
          </a:p>
        </p:txBody>
      </p:sp>
      <p:pic>
        <p:nvPicPr>
          <p:cNvPr id="7" name="Picture 6" descr="Infographic:  Roadmap to Better Care and a Healthier You">
            <a:extLst>
              <a:ext uri="{FF2B5EF4-FFF2-40B4-BE49-F238E27FC236}">
                <a16:creationId xmlns:a16="http://schemas.microsoft.com/office/drawing/2014/main" id="{952B5A65-4462-4C33-830C-63110067BA3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1701" y="1600200"/>
            <a:ext cx="7398313" cy="4673640"/>
          </a:xfrm>
          <a:prstGeom prst="rect">
            <a:avLst/>
          </a:prstGeom>
          <a:ln w="3175">
            <a:solidFill>
              <a:schemeClr val="bg1">
                <a:lumMod val="75000"/>
              </a:schemeClr>
            </a:solidFill>
          </a:ln>
        </p:spPr>
      </p:pic>
    </p:spTree>
    <p:extLst>
      <p:ext uri="{BB962C8B-B14F-4D97-AF65-F5344CB8AC3E}">
        <p14:creationId xmlns:p14="http://schemas.microsoft.com/office/powerpoint/2010/main" val="4023062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23005" y="500615"/>
            <a:ext cx="9152697" cy="1249845"/>
          </a:xfrm>
        </p:spPr>
        <p:txBody>
          <a:bodyPr/>
          <a:lstStyle/>
          <a:p>
            <a:r>
              <a:rPr lang="en-US" spc="0" dirty="0"/>
              <a:t>1. Put Your Health First</a:t>
            </a:r>
          </a:p>
        </p:txBody>
      </p:sp>
      <p:sp>
        <p:nvSpPr>
          <p:cNvPr id="4" name="TextBox 3"/>
          <p:cNvSpPr txBox="1"/>
          <p:nvPr/>
        </p:nvSpPr>
        <p:spPr>
          <a:xfrm>
            <a:off x="1023005" y="2066742"/>
            <a:ext cx="5803680" cy="195687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Staying healthy is important for you and your family</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Maintain a healthy lifestyle at home, at work, and in the community</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Get health screenings and manage chronic conditions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Keep all </a:t>
            </a:r>
            <a:r>
              <a:rPr lang="en-US" sz="1400" dirty="0">
                <a:solidFill>
                  <a:srgbClr val="5D5D5D"/>
                </a:solidFill>
                <a:latin typeface="Arial" panose="020B0604020202020204" pitchFamily="34" charset="0"/>
                <a:cs typeface="Arial" panose="020B0604020202020204" pitchFamily="34" charset="0"/>
              </a:rPr>
              <a:t>personal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health information in one place</a:t>
            </a:r>
          </a:p>
        </p:txBody>
      </p:sp>
      <p:pic>
        <p:nvPicPr>
          <p:cNvPr id="3" name="Picture 2">
            <a:extLst>
              <a:ext uri="{FF2B5EF4-FFF2-40B4-BE49-F238E27FC236}">
                <a16:creationId xmlns:a16="http://schemas.microsoft.com/office/drawing/2014/main" id="{67EEE349-F4DA-D21B-DBAF-D7460381AE3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828" t="41556" r="42705" b="45406"/>
          <a:stretch/>
        </p:blipFill>
        <p:spPr>
          <a:xfrm>
            <a:off x="6874476" y="707580"/>
            <a:ext cx="4998230" cy="5121558"/>
          </a:xfrm>
          <a:prstGeom prst="rect">
            <a:avLst/>
          </a:prstGeom>
        </p:spPr>
      </p:pic>
    </p:spTree>
    <p:extLst>
      <p:ext uri="{BB962C8B-B14F-4D97-AF65-F5344CB8AC3E}">
        <p14:creationId xmlns:p14="http://schemas.microsoft.com/office/powerpoint/2010/main" val="346705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518153" y="3249070"/>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494841"/>
            <a:ext cx="9152697" cy="1249845"/>
          </a:xfrm>
        </p:spPr>
        <p:txBody>
          <a:bodyPr/>
          <a:lstStyle/>
          <a:p>
            <a:r>
              <a:rPr lang="en-US" spc="0" dirty="0"/>
              <a:t>2. Understanding Your Health Coverage</a:t>
            </a:r>
          </a:p>
        </p:txBody>
      </p:sp>
      <p:sp>
        <p:nvSpPr>
          <p:cNvPr id="4" name="TextBox 3"/>
          <p:cNvSpPr txBox="1"/>
          <p:nvPr/>
        </p:nvSpPr>
        <p:spPr>
          <a:xfrm>
            <a:off x="1031701" y="2069926"/>
            <a:ext cx="5605662" cy="3765574"/>
          </a:xfrm>
          <a:prstGeom prst="rect">
            <a:avLst/>
          </a:prstGeom>
          <a:noFill/>
        </p:spPr>
        <p:txBody>
          <a:bodyPr wrap="square" lIns="0" tIns="36000" rIns="216000" bIns="36000" rtlCol="0" anchor="t">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Review your plan to see what services are covered</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the difference between in-network and out-of-network</a:t>
            </a:r>
            <a:endParaRPr lang="en-US" sz="1400" dirty="0">
              <a:solidFill>
                <a:srgbClr val="5D5D5D"/>
              </a:solidFill>
              <a:latin typeface="Arial" panose="020B0604020202020204" pitchFamily="34" charset="0"/>
              <a:ea typeface="Open Sans Light"/>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Understand your out-of-pocket costs</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Learn key insurance terms:</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Network</a:t>
            </a:r>
            <a:endParaRPr lang="en-US" sz="140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Premium</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Deductible</a:t>
            </a:r>
            <a:endParaRPr lang="en-US" sz="1400" b="0" i="0" u="none" strike="noStrike" kern="1200" cap="none" spc="0" normalizeH="0" baseline="0" noProof="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defTabSz="914400">
              <a:lnSpc>
                <a:spcPct val="130000"/>
              </a:lnSpc>
              <a:buClr>
                <a:srgbClr val="005199"/>
              </a:buClr>
              <a:buFont typeface="System Font Regular"/>
              <a:buChar char="—"/>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Copayment (Copay)</a:t>
            </a:r>
            <a:endParaRPr lang="en-US" sz="1400" b="1" dirty="0">
              <a:solidFill>
                <a:srgbClr val="5D5D5D"/>
              </a:solidFill>
              <a:latin typeface="Arial" panose="020B0604020202020204" pitchFamily="34" charset="0"/>
              <a:ea typeface="Open Sans ExtraBold"/>
              <a:cs typeface="Arial" panose="020B0604020202020204" pitchFamily="34" charset="0"/>
            </a:endParaRPr>
          </a:p>
          <a:p>
            <a:pPr marL="560070" marR="0" lvl="1" indent="-285750" algn="l" defTabSz="914400">
              <a:lnSpc>
                <a:spcPct val="130000"/>
              </a:lnSpc>
              <a:buClr>
                <a:srgbClr val="005199"/>
              </a:buClr>
              <a:buSzTx/>
              <a:buFont typeface="System Font Regular"/>
              <a:buChar char="—"/>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Coinsurance</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None/>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57360A7-27FB-E098-4E83-BDAAEAF9931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2460" t="44144" r="42705" b="45586"/>
          <a:stretch/>
        </p:blipFill>
        <p:spPr>
          <a:xfrm>
            <a:off x="7349499" y="1713390"/>
            <a:ext cx="4592805" cy="4114800"/>
          </a:xfrm>
          <a:prstGeom prst="rect">
            <a:avLst/>
          </a:prstGeom>
        </p:spPr>
      </p:pic>
    </p:spTree>
    <p:extLst>
      <p:ext uri="{BB962C8B-B14F-4D97-AF65-F5344CB8AC3E}">
        <p14:creationId xmlns:p14="http://schemas.microsoft.com/office/powerpoint/2010/main" val="9096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4" y="500615"/>
            <a:ext cx="10955707" cy="1249845"/>
          </a:xfrm>
        </p:spPr>
        <p:txBody>
          <a:bodyPr/>
          <a:lstStyle/>
          <a:p>
            <a:r>
              <a:rPr lang="en-US" spc="-30" dirty="0"/>
              <a:t>2. Understanding Your Health Coverage (continued)</a:t>
            </a:r>
          </a:p>
        </p:txBody>
      </p:sp>
      <p:sp>
        <p:nvSpPr>
          <p:cNvPr id="4" name="TextBox 3"/>
          <p:cNvSpPr txBox="1"/>
          <p:nvPr/>
        </p:nvSpPr>
        <p:spPr>
          <a:xfrm>
            <a:off x="1031701" y="2069926"/>
            <a:ext cx="4924634" cy="1980469"/>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should receive a membership package and insurance card from your health plan or your state Medicaid or CHIP program</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have trouble understanding information on the insurance card, call your health plan</a:t>
            </a:r>
            <a:r>
              <a:rPr lang="en-US" sz="1400" dirty="0">
                <a:solidFill>
                  <a:srgbClr val="5D5D5D"/>
                </a:solidFill>
                <a:latin typeface="Arial" panose="020B0604020202020204" pitchFamily="34" charset="0"/>
                <a:cs typeface="Arial" panose="020B0604020202020204" pitchFamily="34" charset="0"/>
              </a:rPr>
              <a:t> for assistance</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p:txBody>
      </p:sp>
      <p:pic>
        <p:nvPicPr>
          <p:cNvPr id="3" name="Picture 8" descr="Screenshot: Understanding Your Health Coverage ">
            <a:extLst>
              <a:ext uri="{FF2B5EF4-FFF2-40B4-BE49-F238E27FC236}">
                <a16:creationId xmlns:a16="http://schemas.microsoft.com/office/drawing/2014/main" id="{B6ABFA05-08DE-72B2-66B1-7DA34FFC690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612613" y="2057400"/>
            <a:ext cx="3566683" cy="4216400"/>
          </a:xfrm>
          <a:prstGeom prst="rect">
            <a:avLst/>
          </a:prstGeom>
          <a:ln w="3175">
            <a:solidFill>
              <a:schemeClr val="bg1">
                <a:lumMod val="75000"/>
              </a:schemeClr>
            </a:solidFill>
          </a:ln>
        </p:spPr>
      </p:pic>
    </p:spTree>
    <p:extLst>
      <p:ext uri="{BB962C8B-B14F-4D97-AF65-F5344CB8AC3E}">
        <p14:creationId xmlns:p14="http://schemas.microsoft.com/office/powerpoint/2010/main" val="3400773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13141"/>
            <a:ext cx="9152697" cy="1249845"/>
          </a:xfrm>
        </p:spPr>
        <p:txBody>
          <a:bodyPr/>
          <a:lstStyle/>
          <a:p>
            <a:r>
              <a:rPr lang="en-US" spc="0" dirty="0"/>
              <a:t>3. Know Where to Go for Care</a:t>
            </a:r>
          </a:p>
        </p:txBody>
      </p:sp>
      <p:sp>
        <p:nvSpPr>
          <p:cNvPr id="4" name="TextBox 3"/>
          <p:cNvSpPr txBox="1"/>
          <p:nvPr/>
        </p:nvSpPr>
        <p:spPr>
          <a:xfrm>
            <a:off x="1031701" y="2069926"/>
            <a:ext cx="5794984"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the difference between primary care providers, emergency departments, and urgent care centers.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Although you can get health care from many different places, it’s best for you to get routine care and recommended preventive services from a primary care provider.</a:t>
            </a: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There are big differences between visits to your primary care provider and visits to the emergency department, such as cost, time spent waiting for care, and follow up.</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have an emergency or life-threatening situation, call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9-1-1</a:t>
            </a:r>
            <a:r>
              <a:rPr kumimoji="0" lang="en-US" sz="14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E185E6B2-6012-47A7-CAB2-125CCF69C84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38702" t="43175" r="38496" b="45555"/>
          <a:stretch/>
        </p:blipFill>
        <p:spPr>
          <a:xfrm>
            <a:off x="6192743" y="1328012"/>
            <a:ext cx="7004804" cy="4480560"/>
          </a:xfrm>
          <a:prstGeom prst="rect">
            <a:avLst/>
          </a:prstGeom>
        </p:spPr>
      </p:pic>
    </p:spTree>
    <p:extLst>
      <p:ext uri="{BB962C8B-B14F-4D97-AF65-F5344CB8AC3E}">
        <p14:creationId xmlns:p14="http://schemas.microsoft.com/office/powerpoint/2010/main" val="90950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6F6D7-2A74-B544-994E-21FE31F199A5}"/>
              </a:ext>
            </a:extLst>
          </p:cNvPr>
          <p:cNvSpPr>
            <a:spLocks noGrp="1"/>
          </p:cNvSpPr>
          <p:nvPr>
            <p:ph type="ctrTitle"/>
          </p:nvPr>
        </p:nvSpPr>
        <p:spPr>
          <a:xfrm>
            <a:off x="6096001" y="851551"/>
            <a:ext cx="5897078" cy="1013463"/>
          </a:xfrm>
        </p:spPr>
        <p:txBody>
          <a:bodyPr/>
          <a:lstStyle/>
          <a:p>
            <a:r>
              <a:rPr lang="en-US" spc="0" dirty="0"/>
              <a:t>TABLE OF CONTENTS</a:t>
            </a:r>
          </a:p>
        </p:txBody>
      </p:sp>
      <p:sp>
        <p:nvSpPr>
          <p:cNvPr id="4" name="Content Placeholder 7">
            <a:extLst>
              <a:ext uri="{FF2B5EF4-FFF2-40B4-BE49-F238E27FC236}">
                <a16:creationId xmlns:a16="http://schemas.microsoft.com/office/drawing/2014/main" id="{9908FB69-E0CE-9240-BD2A-8CD922299E14}"/>
              </a:ext>
            </a:extLst>
          </p:cNvPr>
          <p:cNvSpPr txBox="1">
            <a:spLocks/>
          </p:cNvSpPr>
          <p:nvPr/>
        </p:nvSpPr>
        <p:spPr>
          <a:xfrm>
            <a:off x="6020554" y="2514600"/>
            <a:ext cx="5160968" cy="3429000"/>
          </a:xfrm>
          <a:prstGeom prst="rect">
            <a:avLst/>
          </a:prstGeom>
        </p:spPr>
        <p:txBody>
          <a:bodyPr/>
          <a:lst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lvl="1">
              <a:spcAft>
                <a:spcPts val="600"/>
              </a:spcAft>
              <a:buClr>
                <a:srgbClr val="005199"/>
              </a:buClr>
              <a:tabLst>
                <a:tab pos="4106863" algn="l"/>
              </a:tabLst>
            </a:pPr>
            <a:r>
              <a:rPr lang="en-US" dirty="0"/>
              <a:t>CMS Office of Minority Health</a:t>
            </a:r>
            <a:r>
              <a:rPr lang="en-US" dirty="0">
                <a:solidFill>
                  <a:schemeClr val="tx1">
                    <a:lumMod val="10000"/>
                    <a:lumOff val="90000"/>
                  </a:schemeClr>
                </a:solidFill>
              </a:rPr>
              <a:t> . . . . . . . . </a:t>
            </a:r>
            <a:r>
              <a:rPr lang="en-US" dirty="0"/>
              <a:t>	</a:t>
            </a:r>
            <a:r>
              <a:rPr lang="en-US" dirty="0">
                <a:solidFill>
                  <a:srgbClr val="005199"/>
                </a:solidFill>
              </a:rPr>
              <a:t>Page 3</a:t>
            </a:r>
          </a:p>
          <a:p>
            <a:pPr lvl="1">
              <a:spcAft>
                <a:spcPts val="600"/>
              </a:spcAft>
              <a:buClr>
                <a:srgbClr val="005199"/>
              </a:buClr>
              <a:tabLst>
                <a:tab pos="4106863" algn="l"/>
              </a:tabLst>
            </a:pPr>
            <a:r>
              <a:rPr lang="en-US" dirty="0"/>
              <a:t>C2C Resources</a:t>
            </a:r>
            <a:r>
              <a:rPr lang="en-US" dirty="0">
                <a:solidFill>
                  <a:schemeClr val="tx1">
                    <a:lumMod val="10000"/>
                    <a:lumOff val="90000"/>
                  </a:schemeClr>
                </a:solidFill>
              </a:rPr>
              <a:t>. . . . . . . . . . . . . .</a:t>
            </a:r>
            <a:r>
              <a:rPr lang="en-US" dirty="0"/>
              <a:t>	</a:t>
            </a:r>
            <a:r>
              <a:rPr lang="en-US" dirty="0">
                <a:solidFill>
                  <a:srgbClr val="005199"/>
                </a:solidFill>
              </a:rPr>
              <a:t>Page 8</a:t>
            </a:r>
            <a:endParaRPr lang="en-US" dirty="0"/>
          </a:p>
          <a:p>
            <a:pPr lvl="1">
              <a:spcAft>
                <a:spcPts val="600"/>
              </a:spcAft>
              <a:buClr>
                <a:srgbClr val="005199"/>
              </a:buClr>
              <a:tabLst>
                <a:tab pos="4106863" algn="l"/>
              </a:tabLst>
            </a:pPr>
            <a:r>
              <a:rPr lang="en-US" dirty="0"/>
              <a:t>How to Use Health Coverage</a:t>
            </a:r>
            <a:r>
              <a:rPr lang="en-US" dirty="0">
                <a:solidFill>
                  <a:schemeClr val="tx1">
                    <a:lumMod val="10000"/>
                    <a:lumOff val="90000"/>
                  </a:schemeClr>
                </a:solidFill>
              </a:rPr>
              <a:t>. . . . . .. . . .</a:t>
            </a:r>
            <a:r>
              <a:rPr lang="en-US" dirty="0">
                <a:solidFill>
                  <a:srgbClr val="005199"/>
                </a:solidFill>
              </a:rPr>
              <a:t>Page 16</a:t>
            </a:r>
          </a:p>
          <a:p>
            <a:pPr lvl="1">
              <a:spcAft>
                <a:spcPts val="600"/>
              </a:spcAft>
              <a:buClr>
                <a:srgbClr val="005199"/>
              </a:buClr>
              <a:tabLst>
                <a:tab pos="4106863" algn="l"/>
              </a:tabLst>
            </a:pPr>
            <a:r>
              <a:rPr lang="en-US" dirty="0"/>
              <a:t>Partnering with C2C</a:t>
            </a:r>
            <a:r>
              <a:rPr lang="en-US" dirty="0">
                <a:solidFill>
                  <a:schemeClr val="tx1">
                    <a:lumMod val="10000"/>
                    <a:lumOff val="90000"/>
                  </a:schemeClr>
                </a:solidFill>
              </a:rPr>
              <a:t>. . . . . . . . . . . . . . . .	</a:t>
            </a:r>
            <a:r>
              <a:rPr lang="en-US" dirty="0">
                <a:solidFill>
                  <a:srgbClr val="005199"/>
                </a:solidFill>
              </a:rPr>
              <a:t>Page 34</a:t>
            </a:r>
            <a:endParaRPr lang="en-US" dirty="0"/>
          </a:p>
          <a:p>
            <a:pPr lvl="1">
              <a:spcAft>
                <a:spcPts val="600"/>
              </a:spcAft>
              <a:buClr>
                <a:srgbClr val="005199"/>
              </a:buClr>
              <a:tabLst>
                <a:tab pos="4106863" algn="l"/>
              </a:tabLst>
            </a:pPr>
            <a:r>
              <a:rPr lang="en-US" dirty="0"/>
              <a:t>Thank You</a:t>
            </a:r>
            <a:r>
              <a:rPr lang="en-US" dirty="0">
                <a:solidFill>
                  <a:schemeClr val="tx1">
                    <a:lumMod val="10000"/>
                    <a:lumOff val="90000"/>
                  </a:schemeClr>
                </a:solidFill>
              </a:rPr>
              <a:t>. . . . . . . . . . . . . . . . . . . . . . .</a:t>
            </a:r>
            <a:r>
              <a:rPr lang="en-US" dirty="0"/>
              <a:t>	</a:t>
            </a:r>
            <a:r>
              <a:rPr lang="en-US" dirty="0">
                <a:solidFill>
                  <a:srgbClr val="005199"/>
                </a:solidFill>
              </a:rPr>
              <a:t>Page 41</a:t>
            </a:r>
            <a:endParaRPr lang="en-US" dirty="0"/>
          </a:p>
        </p:txBody>
      </p:sp>
    </p:spTree>
    <p:extLst>
      <p:ext uri="{BB962C8B-B14F-4D97-AF65-F5344CB8AC3E}">
        <p14:creationId xmlns:p14="http://schemas.microsoft.com/office/powerpoint/2010/main" val="48086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a:extLst>
              <a:ext uri="{FF2B5EF4-FFF2-40B4-BE49-F238E27FC236}">
                <a16:creationId xmlns:a16="http://schemas.microsoft.com/office/drawing/2014/main" id="{E2EFEB4F-5A47-47DB-A077-9210B278F649}"/>
              </a:ext>
            </a:extLst>
          </p:cNvPr>
          <p:cNvSpPr>
            <a:spLocks noGrp="1"/>
          </p:cNvSpPr>
          <p:nvPr>
            <p:ph type="title"/>
          </p:nvPr>
        </p:nvSpPr>
        <p:spPr>
          <a:xfrm>
            <a:off x="1031701" y="500615"/>
            <a:ext cx="9152697" cy="1249845"/>
          </a:xfrm>
        </p:spPr>
        <p:txBody>
          <a:bodyPr/>
          <a:lstStyle/>
          <a:p>
            <a:r>
              <a:rPr lang="en-US" spc="0" dirty="0"/>
              <a:t>3. Know Where </a:t>
            </a:r>
            <a:br>
              <a:rPr lang="en-US" spc="0" dirty="0"/>
            </a:br>
            <a:r>
              <a:rPr lang="en-US" spc="0" dirty="0"/>
              <a:t>to Go for Care </a:t>
            </a:r>
            <a:br>
              <a:rPr lang="en-US" spc="0" dirty="0"/>
            </a:br>
            <a:r>
              <a:rPr lang="en-US" spc="0" dirty="0"/>
              <a:t>(continued)</a:t>
            </a:r>
          </a:p>
        </p:txBody>
      </p:sp>
      <p:pic>
        <p:nvPicPr>
          <p:cNvPr id="7" name="Picture 6" descr="Table: Know Where to Go for Care ">
            <a:extLst>
              <a:ext uri="{FF2B5EF4-FFF2-40B4-BE49-F238E27FC236}">
                <a16:creationId xmlns:a16="http://schemas.microsoft.com/office/drawing/2014/main" id="{58CABCE4-F149-69F7-5AB8-F9D5F40F06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17332" y="1125538"/>
            <a:ext cx="5548052" cy="5147536"/>
          </a:xfrm>
          <a:prstGeom prst="rect">
            <a:avLst/>
          </a:prstGeom>
          <a:ln w="3175">
            <a:solidFill>
              <a:schemeClr val="bg1">
                <a:lumMod val="75000"/>
              </a:schemeClr>
            </a:solidFill>
          </a:ln>
        </p:spPr>
      </p:pic>
    </p:spTree>
    <p:extLst>
      <p:ext uri="{BB962C8B-B14F-4D97-AF65-F5344CB8AC3E}">
        <p14:creationId xmlns:p14="http://schemas.microsoft.com/office/powerpoint/2010/main" val="76092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32138" y="495659"/>
            <a:ext cx="9152697" cy="1249845"/>
          </a:xfrm>
        </p:spPr>
        <p:txBody>
          <a:bodyPr/>
          <a:lstStyle/>
          <a:p>
            <a:r>
              <a:rPr lang="en-US" spc="0" dirty="0"/>
              <a:t>4. Find a Provider</a:t>
            </a:r>
          </a:p>
        </p:txBody>
      </p:sp>
      <p:sp>
        <p:nvSpPr>
          <p:cNvPr id="4" name="TextBox 3"/>
          <p:cNvSpPr txBox="1"/>
          <p:nvPr/>
        </p:nvSpPr>
        <p:spPr>
          <a:xfrm>
            <a:off x="1019175" y="2067987"/>
            <a:ext cx="6371181"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lang="en-US" sz="1400" dirty="0">
              <a:solidFill>
                <a:srgbClr val="005199"/>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lang="en-US" sz="1400" dirty="0">
                <a:solidFill>
                  <a:srgbClr val="5D5D5D"/>
                </a:solidFill>
                <a:latin typeface="Arial" panose="020B0604020202020204" pitchFamily="34" charset="0"/>
                <a:cs typeface="Arial" panose="020B0604020202020204" pitchFamily="34" charset="0"/>
              </a:rPr>
              <a:t>A </a:t>
            </a:r>
            <a:r>
              <a:rPr lang="en-US" sz="1400" b="1" dirty="0">
                <a:solidFill>
                  <a:srgbClr val="5D5D5D"/>
                </a:solidFill>
                <a:latin typeface="Arial" panose="020B0604020202020204" pitchFamily="34" charset="0"/>
                <a:cs typeface="Arial" panose="020B0604020202020204" pitchFamily="34" charset="0"/>
              </a:rPr>
              <a:t>provider</a:t>
            </a:r>
            <a:r>
              <a:rPr lang="en-US" sz="1400" dirty="0">
                <a:solidFill>
                  <a:srgbClr val="5D5D5D"/>
                </a:solidFill>
                <a:latin typeface="Arial" panose="020B0604020202020204" pitchFamily="34" charset="0"/>
                <a:cs typeface="Arial" panose="020B0604020202020204" pitchFamily="34" charset="0"/>
              </a:rPr>
              <a:t> is a health care professional</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primary care provider (PCP)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is who you see for most health problems. They also work with you to get your recommended screenings, keep your health records, help you manage chronic conditions, and link you to other types of providers if you need them.</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specialist</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will see you for certain services or to treat specific conditions. </a:t>
            </a:r>
            <a:r>
              <a:rPr lang="en-US" sz="1400" dirty="0">
                <a:solidFill>
                  <a:srgbClr val="5D5D5D"/>
                </a:solidFill>
                <a:latin typeface="Arial" panose="020B0604020202020204" pitchFamily="34" charset="0"/>
                <a:cs typeface="Arial" panose="020B0604020202020204" pitchFamily="34" charset="0"/>
              </a:rPr>
              <a:t>These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include cardiologists, psychologists, allergists, etc.</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may need a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referral</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from your PCP before you see a specialist to have your health plan pay for your visit. </a:t>
            </a:r>
          </a:p>
        </p:txBody>
      </p:sp>
      <p:pic>
        <p:nvPicPr>
          <p:cNvPr id="7" name="Picture 6">
            <a:extLst>
              <a:ext uri="{FF2B5EF4-FFF2-40B4-BE49-F238E27FC236}">
                <a16:creationId xmlns:a16="http://schemas.microsoft.com/office/drawing/2014/main" id="{4D775AF0-363B-538C-C9D8-B44B5B057CA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828" t="41008" r="42705" b="43244"/>
          <a:stretch/>
        </p:blipFill>
        <p:spPr>
          <a:xfrm>
            <a:off x="6886426" y="537970"/>
            <a:ext cx="4950156" cy="6126480"/>
          </a:xfrm>
          <a:prstGeom prst="rect">
            <a:avLst/>
          </a:prstGeom>
        </p:spPr>
      </p:pic>
    </p:spTree>
    <p:extLst>
      <p:ext uri="{BB962C8B-B14F-4D97-AF65-F5344CB8AC3E}">
        <p14:creationId xmlns:p14="http://schemas.microsoft.com/office/powerpoint/2010/main" val="4030009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a:extLst>
              <a:ext uri="{FF2B5EF4-FFF2-40B4-BE49-F238E27FC236}">
                <a16:creationId xmlns:a16="http://schemas.microsoft.com/office/drawing/2014/main" id="{A7B2D620-B471-EA5A-2D3F-1A9B1F2CE904}"/>
              </a:ext>
            </a:extLst>
          </p:cNvPr>
          <p:cNvSpPr>
            <a:spLocks noGrp="1"/>
          </p:cNvSpPr>
          <p:nvPr>
            <p:ph type="title"/>
          </p:nvPr>
        </p:nvSpPr>
        <p:spPr>
          <a:xfrm>
            <a:off x="978032" y="591122"/>
            <a:ext cx="9152697" cy="1249845"/>
          </a:xfrm>
        </p:spPr>
        <p:txBody>
          <a:bodyPr/>
          <a:lstStyle/>
          <a:p>
            <a:r>
              <a:rPr lang="en-US" spc="0" dirty="0"/>
              <a:t>4. Find a Provider (continued</a:t>
            </a:r>
            <a:r>
              <a:rPr lang="en-US" sz="1800" kern="1200" spc="0" dirty="0">
                <a:solidFill>
                  <a:srgbClr val="222222"/>
                </a:solidFill>
                <a:effectLst/>
                <a:latin typeface="Open Sans" panose="020B0606030504020204" pitchFamily="34" charset="0"/>
                <a:ea typeface="+mn-ea"/>
                <a:cs typeface="+mn-cs"/>
              </a:rPr>
              <a:t>)</a:t>
            </a:r>
            <a:endParaRPr lang="en-US" dirty="0"/>
          </a:p>
        </p:txBody>
      </p:sp>
      <p:sp>
        <p:nvSpPr>
          <p:cNvPr id="4" name="TextBox 3"/>
          <p:cNvSpPr txBox="1"/>
          <p:nvPr/>
        </p:nvSpPr>
        <p:spPr>
          <a:xfrm>
            <a:off x="1032138" y="2067238"/>
            <a:ext cx="8714177" cy="335725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Tx/>
              <a:buSzTx/>
              <a:buFontTx/>
              <a:buAutoNum type="arabicPeriod"/>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Identify providers in your network</a:t>
            </a:r>
            <a:b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Call your insurance company or state Medicaid and CHIP program or look at their website to find providers in your network who take your health coverage</a:t>
            </a:r>
          </a:p>
          <a:p>
            <a:pPr marL="283464" marR="0" lvl="0" indent="-283464" algn="l" defTabSz="914400" rtl="0" eaLnBrk="1" fontAlgn="auto" latinLnBrk="0" hangingPunct="1">
              <a:lnSpc>
                <a:spcPct val="130000"/>
              </a:lnSpc>
              <a:spcBef>
                <a:spcPts val="1000"/>
              </a:spcBef>
              <a:buClrTx/>
              <a:buSzTx/>
              <a:buFontTx/>
              <a:buAutoNum type="arabicPeriod" startAt="2"/>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Ask around</a:t>
            </a:r>
            <a:b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Ask your friends or family if they have providers they like and what they like about them</a:t>
            </a:r>
          </a:p>
          <a:p>
            <a:pPr marL="283464" marR="0" lvl="0" indent="-283464" algn="l" defTabSz="914400" rtl="0" eaLnBrk="1" fontAlgn="auto" latinLnBrk="0" hangingPunct="1">
              <a:lnSpc>
                <a:spcPct val="130000"/>
              </a:lnSpc>
              <a:spcBef>
                <a:spcPts val="1000"/>
              </a:spcBef>
              <a:buClrTx/>
              <a:buSzTx/>
              <a:buFontTx/>
              <a:buAutoNum type="arabicPeriod" startAt="3"/>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Pick a provider</a:t>
            </a:r>
            <a:b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Call the provider’s office and ask questions (e.g., Is the provider accepting new patients or patients with your health coverage?) </a:t>
            </a:r>
          </a:p>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4. Give them a try</a:t>
            </a:r>
          </a:p>
        </p:txBody>
      </p:sp>
    </p:spTree>
    <p:extLst>
      <p:ext uri="{BB962C8B-B14F-4D97-AF65-F5344CB8AC3E}">
        <p14:creationId xmlns:p14="http://schemas.microsoft.com/office/powerpoint/2010/main" val="1019000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23005" y="500615"/>
            <a:ext cx="9152697" cy="1249845"/>
          </a:xfrm>
        </p:spPr>
        <p:txBody>
          <a:bodyPr/>
          <a:lstStyle/>
          <a:p>
            <a:r>
              <a:rPr lang="en-US" spc="0" dirty="0"/>
              <a:t>5. Make an Appointment</a:t>
            </a:r>
          </a:p>
        </p:txBody>
      </p:sp>
      <p:sp>
        <p:nvSpPr>
          <p:cNvPr id="4" name="TextBox 3"/>
          <p:cNvSpPr txBox="1"/>
          <p:nvPr/>
        </p:nvSpPr>
        <p:spPr>
          <a:xfrm>
            <a:off x="1031702" y="2066626"/>
            <a:ext cx="5369098" cy="3380853"/>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When you make your appointment, have your insurance card or other documentation handy.</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Mention:</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Your name and if you’re a new patient</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Why you want to see the provider</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name of your insurance plan</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name of the provider you’d like to see</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have a specific need (like translation or accessible medical equipment)</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days and times that work for you</a:t>
            </a:r>
          </a:p>
        </p:txBody>
      </p:sp>
      <p:pic>
        <p:nvPicPr>
          <p:cNvPr id="7" name="Picture 6">
            <a:extLst>
              <a:ext uri="{FF2B5EF4-FFF2-40B4-BE49-F238E27FC236}">
                <a16:creationId xmlns:a16="http://schemas.microsoft.com/office/drawing/2014/main" id="{F21BF5A1-1EE2-8CDA-DC31-8C14F49A3FF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362" t="41226" r="39818" b="43604"/>
          <a:stretch/>
        </p:blipFill>
        <p:spPr>
          <a:xfrm>
            <a:off x="6932142" y="476973"/>
            <a:ext cx="6185145" cy="6126480"/>
          </a:xfrm>
          <a:prstGeom prst="rect">
            <a:avLst/>
          </a:prstGeom>
        </p:spPr>
      </p:pic>
    </p:spTree>
    <p:extLst>
      <p:ext uri="{BB962C8B-B14F-4D97-AF65-F5344CB8AC3E}">
        <p14:creationId xmlns:p14="http://schemas.microsoft.com/office/powerpoint/2010/main" val="376142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10272"/>
            <a:ext cx="9152697" cy="1249845"/>
          </a:xfrm>
        </p:spPr>
        <p:txBody>
          <a:bodyPr/>
          <a:lstStyle/>
          <a:p>
            <a:r>
              <a:rPr lang="en-US" spc="0" dirty="0"/>
              <a:t>6. Be Prepared for Your Visit</a:t>
            </a:r>
          </a:p>
        </p:txBody>
      </p:sp>
      <p:sp>
        <p:nvSpPr>
          <p:cNvPr id="4" name="TextBox 3"/>
          <p:cNvSpPr txBox="1"/>
          <p:nvPr/>
        </p:nvSpPr>
        <p:spPr>
          <a:xfrm>
            <a:off x="1031702" y="2067846"/>
            <a:ext cx="5707302" cy="3789170"/>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this is your first visit to a new provider or you are using new health coverage, make sure to bring a few things with you:</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Insurance card or other documentation</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Photo identification </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Completed forms</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Your copay, if you have one. Ask for a receipt for your records.</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lang="en-US" sz="1400" dirty="0">
                <a:solidFill>
                  <a:srgbClr val="5D5D5D"/>
                </a:solidFill>
                <a:latin typeface="Arial" panose="020B0604020202020204" pitchFamily="34" charset="0"/>
                <a:cs typeface="Arial" panose="020B0604020202020204" pitchFamily="34" charset="0"/>
              </a:rPr>
              <a:t>The staff may ask you to fill out more forms and read over their privacy policy, which is required by law. It tells you how they will protect and keep your information private. </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need to change your appointment,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contact your provider’s office as soon as possible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to avoid costs</a:t>
            </a:r>
          </a:p>
        </p:txBody>
      </p:sp>
      <p:pic>
        <p:nvPicPr>
          <p:cNvPr id="7" name="Picture 6">
            <a:extLst>
              <a:ext uri="{FF2B5EF4-FFF2-40B4-BE49-F238E27FC236}">
                <a16:creationId xmlns:a16="http://schemas.microsoft.com/office/drawing/2014/main" id="{4539DBD9-A5C5-C54D-9B3B-4CA5191F427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40595" t="42504" r="42705" b="44324"/>
          <a:stretch/>
        </p:blipFill>
        <p:spPr>
          <a:xfrm>
            <a:off x="6952350" y="1101923"/>
            <a:ext cx="5016991" cy="5120640"/>
          </a:xfrm>
          <a:prstGeom prst="rect">
            <a:avLst/>
          </a:prstGeom>
        </p:spPr>
      </p:pic>
    </p:spTree>
    <p:extLst>
      <p:ext uri="{BB962C8B-B14F-4D97-AF65-F5344CB8AC3E}">
        <p14:creationId xmlns:p14="http://schemas.microsoft.com/office/powerpoint/2010/main" val="3283672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02027"/>
            <a:ext cx="9152697" cy="1249845"/>
          </a:xfrm>
        </p:spPr>
        <p:txBody>
          <a:bodyPr/>
          <a:lstStyle/>
          <a:p>
            <a:r>
              <a:rPr lang="en-US" spc="0" dirty="0"/>
              <a:t>6. Be Prepared for Your Visit (continued)</a:t>
            </a:r>
          </a:p>
        </p:txBody>
      </p:sp>
      <p:sp>
        <p:nvSpPr>
          <p:cNvPr id="4" name="TextBox 3"/>
          <p:cNvSpPr txBox="1"/>
          <p:nvPr/>
        </p:nvSpPr>
        <p:spPr>
          <a:xfrm>
            <a:off x="1031700" y="2067238"/>
            <a:ext cx="10149821" cy="3229016"/>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When you see your provider, it is helpful to share your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family health history</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any available medical records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medications you are taking</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and </a:t>
            </a:r>
            <a:r>
              <a:rPr kumimoji="0" lang="en-US" sz="1400" b="1"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questions or concerns</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you may have about your health.</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should be able to answer questions like these before you leave your provider’s office:</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How is my health? What can I do to stay healthy?</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What do I do next? Do I need blood work or another test? </a:t>
            </a:r>
          </a:p>
          <a:p>
            <a:pPr marL="560070" marR="0" lvl="1" indent="-285750" algn="l" defTabSz="914400" rtl="0" eaLnBrk="1" fontAlgn="auto" latinLnBrk="0" hangingPunct="1">
              <a:lnSpc>
                <a:spcPct val="130000"/>
              </a:lnSpc>
              <a:buClr>
                <a:srgbClr val="005199"/>
              </a:buClr>
              <a:buSzTx/>
              <a:buFont typeface="System Font Regular"/>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I need to take medicine, when do I take it and how much do I take? Are there any side effects? Is a generic </a:t>
            </a:r>
            <a:b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option available?</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Ask your provider for written materials you can take home and read. Don’t leave until all your questions have been answered and you understand what to do next.</a:t>
            </a:r>
          </a:p>
        </p:txBody>
      </p:sp>
    </p:spTree>
    <p:extLst>
      <p:ext uri="{BB962C8B-B14F-4D97-AF65-F5344CB8AC3E}">
        <p14:creationId xmlns:p14="http://schemas.microsoft.com/office/powerpoint/2010/main" val="1660854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00615"/>
            <a:ext cx="10248212" cy="1249845"/>
          </a:xfrm>
        </p:spPr>
        <p:txBody>
          <a:bodyPr/>
          <a:lstStyle/>
          <a:p>
            <a:r>
              <a:rPr lang="en-US" spc="0" dirty="0"/>
              <a:t>7. Decide if the Provider is Right for You</a:t>
            </a:r>
          </a:p>
        </p:txBody>
      </p:sp>
      <p:sp>
        <p:nvSpPr>
          <p:cNvPr id="4" name="TextBox 3"/>
          <p:cNvSpPr txBox="1"/>
          <p:nvPr/>
        </p:nvSpPr>
        <p:spPr>
          <a:xfrm>
            <a:off x="1031701" y="2069926"/>
            <a:ext cx="5064299" cy="2260546"/>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Your health and well-being are important and personal. You should have a provider that you can work with, trust, and feel comfortable talking to.</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were assigned a provider and you want to try someone else, call your health plan or go to their website to make that change. </a:t>
            </a:r>
          </a:p>
        </p:txBody>
      </p:sp>
      <p:pic>
        <p:nvPicPr>
          <p:cNvPr id="7" name="Picture 6">
            <a:extLst>
              <a:ext uri="{FF2B5EF4-FFF2-40B4-BE49-F238E27FC236}">
                <a16:creationId xmlns:a16="http://schemas.microsoft.com/office/drawing/2014/main" id="{094C61A8-9146-A582-F985-5D3237FDE36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l="39196" t="41556" r="37253" b="42162"/>
          <a:stretch/>
        </p:blipFill>
        <p:spPr>
          <a:xfrm>
            <a:off x="6536721" y="765950"/>
            <a:ext cx="7051982" cy="6309360"/>
          </a:xfrm>
          <a:prstGeom prst="rect">
            <a:avLst/>
          </a:prstGeom>
        </p:spPr>
      </p:pic>
    </p:spTree>
    <p:extLst>
      <p:ext uri="{BB962C8B-B14F-4D97-AF65-F5344CB8AC3E}">
        <p14:creationId xmlns:p14="http://schemas.microsoft.com/office/powerpoint/2010/main" val="215039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79" y="500615"/>
            <a:ext cx="11181521" cy="1249845"/>
          </a:xfrm>
        </p:spPr>
        <p:txBody>
          <a:bodyPr/>
          <a:lstStyle/>
          <a:p>
            <a:r>
              <a:rPr lang="en-US" spc="-30" dirty="0"/>
              <a:t>7. Decide if the Provider is Right for You (continued)</a:t>
            </a:r>
          </a:p>
        </p:txBody>
      </p:sp>
      <p:sp>
        <p:nvSpPr>
          <p:cNvPr id="4" name="TextBox 3"/>
          <p:cNvSpPr txBox="1"/>
          <p:nvPr/>
        </p:nvSpPr>
        <p:spPr>
          <a:xfrm>
            <a:off x="1031701" y="2068147"/>
            <a:ext cx="10141124" cy="2236950"/>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Did your provider pay attention to what you had to say and speak in a way that made you comfortable? </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Did they provide any assistance you asked for? Could you move around in the office and use the medical equipment without barriers? </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Did you feel you were treated fairly by your provider and the office staff? </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Could you contact your provider or the office staff if you needed to ask a question?</a:t>
            </a:r>
          </a:p>
        </p:txBody>
      </p:sp>
    </p:spTree>
    <p:extLst>
      <p:ext uri="{BB962C8B-B14F-4D97-AF65-F5344CB8AC3E}">
        <p14:creationId xmlns:p14="http://schemas.microsoft.com/office/powerpoint/2010/main" val="38675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509380"/>
            <a:ext cx="9152697" cy="1249845"/>
          </a:xfrm>
        </p:spPr>
        <p:txBody>
          <a:bodyPr/>
          <a:lstStyle/>
          <a:p>
            <a:r>
              <a:rPr lang="en-US" spc="0" dirty="0"/>
              <a:t>8. Next Steps</a:t>
            </a:r>
          </a:p>
        </p:txBody>
      </p:sp>
      <p:sp>
        <p:nvSpPr>
          <p:cNvPr id="4" name="TextBox 3"/>
          <p:cNvSpPr txBox="1"/>
          <p:nvPr/>
        </p:nvSpPr>
        <p:spPr>
          <a:xfrm>
            <a:off x="1031702" y="2069926"/>
            <a:ext cx="5719828" cy="3613737"/>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Key Points for Consumers</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Follow through with your provider’s recommendations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After you visit your provider, you may receive an Explanation of Benefits (EOB) from your insurer</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Pay your bills and keep any paperwork</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Fill your prescriptions</a:t>
            </a: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If you have questions between visits, call your provider</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You may receive an Explanation of Benefits (</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EoB</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after your visit. An </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EoB</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t>
            </a:r>
            <a:r>
              <a:rPr lang="en-US" sz="1400" dirty="0">
                <a:solidFill>
                  <a:srgbClr val="5D5D5D"/>
                </a:solidFill>
                <a:latin typeface="Arial" panose="020B0604020202020204" pitchFamily="34" charset="0"/>
                <a:cs typeface="Arial" panose="020B0604020202020204" pitchFamily="34" charset="0"/>
              </a:rPr>
              <a:t>is a summary</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of health care charges from the care you or those covered under your policy received. It is NOT a bill.</a:t>
            </a:r>
          </a:p>
        </p:txBody>
      </p:sp>
      <p:pic>
        <p:nvPicPr>
          <p:cNvPr id="8" name="Picture 7" descr="Screenshot: Explanation of Benefits&#10;">
            <a:extLst>
              <a:ext uri="{FF2B5EF4-FFF2-40B4-BE49-F238E27FC236}">
                <a16:creationId xmlns:a16="http://schemas.microsoft.com/office/drawing/2014/main" id="{B91D1B1A-3ACC-C9A4-B7A7-0C3654E4EB8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425725" y="1125538"/>
            <a:ext cx="3742225" cy="5148262"/>
          </a:xfrm>
          <a:prstGeom prst="rect">
            <a:avLst/>
          </a:prstGeom>
          <a:ln w="3175">
            <a:solidFill>
              <a:schemeClr val="bg1">
                <a:lumMod val="75000"/>
              </a:schemeClr>
            </a:solidFill>
          </a:ln>
        </p:spPr>
      </p:pic>
    </p:spTree>
    <p:extLst>
      <p:ext uri="{BB962C8B-B14F-4D97-AF65-F5344CB8AC3E}">
        <p14:creationId xmlns:p14="http://schemas.microsoft.com/office/powerpoint/2010/main" val="353882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E683DD6A-8FE4-4937-AFBD-47764EA79E48}"/>
              </a:ext>
            </a:extLst>
          </p:cNvPr>
          <p:cNvSpPr>
            <a:spLocks noGrp="1"/>
          </p:cNvSpPr>
          <p:nvPr>
            <p:ph type="title"/>
          </p:nvPr>
        </p:nvSpPr>
        <p:spPr>
          <a:xfrm>
            <a:off x="1031701" y="500615"/>
            <a:ext cx="9044432" cy="1249845"/>
          </a:xfrm>
        </p:spPr>
        <p:txBody>
          <a:bodyPr/>
          <a:lstStyle/>
          <a:p>
            <a:r>
              <a:rPr lang="en-US" spc="0" dirty="0"/>
              <a:t>ROADMAP TO BEHAVIORAL HEALTH</a:t>
            </a:r>
          </a:p>
        </p:txBody>
      </p:sp>
      <p:sp>
        <p:nvSpPr>
          <p:cNvPr id="9" name="Rectangle 8">
            <a:extLst>
              <a:ext uri="{FF2B5EF4-FFF2-40B4-BE49-F238E27FC236}">
                <a16:creationId xmlns:a16="http://schemas.microsoft.com/office/drawing/2014/main" id="{6740C99A-DAC3-402C-AE88-42D89DA2D6C9}"/>
              </a:ext>
            </a:extLst>
          </p:cNvPr>
          <p:cNvSpPr/>
          <p:nvPr/>
        </p:nvSpPr>
        <p:spPr>
          <a:xfrm>
            <a:off x="1019175" y="2057400"/>
            <a:ext cx="5682250" cy="4417620"/>
          </a:xfrm>
          <a:prstGeom prst="rect">
            <a:avLst/>
          </a:prstGeom>
        </p:spPr>
        <p:txBody>
          <a:bodyPr wrap="square" lIns="91440" tIns="45720" rIns="91440" bIns="45720" anchor="t">
            <a:spAutoFit/>
          </a:bodyPr>
          <a:lstStyle/>
          <a:p>
            <a:pPr marL="283464" indent="-283464">
              <a:lnSpc>
                <a:spcPct val="130000"/>
              </a:lnSpc>
              <a:spcBef>
                <a:spcPts val="1000"/>
              </a:spcBef>
              <a:buClr>
                <a:srgbClr val="005199"/>
              </a:buClr>
              <a:buFont typeface="Arial" panose="020B0604020202020204" pitchFamily="34" charset="0"/>
              <a:buChar char="•"/>
              <a:defRPr/>
            </a:pPr>
            <a:r>
              <a:rPr lang="en-US" sz="1400" spc="-30" dirty="0">
                <a:solidFill>
                  <a:srgbClr val="5D5D5D"/>
                </a:solidFill>
                <a:latin typeface="Arial" panose="020B0604020202020204" pitchFamily="34" charset="0"/>
                <a:cs typeface="Arial" panose="020B0604020202020204" pitchFamily="34" charset="0"/>
              </a:rPr>
              <a:t>O</a:t>
            </a:r>
            <a:r>
              <a:rPr kumimoji="0" lang="en-US" sz="1400" b="0" i="0" u="none" strike="noStrike" kern="1200" cap="none" spc="-30" normalizeH="0" baseline="0" noProof="0" dirty="0" err="1">
                <a:ln>
                  <a:noFill/>
                </a:ln>
                <a:solidFill>
                  <a:srgbClr val="5D5D5D"/>
                </a:solidFill>
                <a:effectLst/>
                <a:uLnTx/>
                <a:uFillTx/>
                <a:latin typeface="Arial" panose="020B0604020202020204" pitchFamily="34" charset="0"/>
                <a:cs typeface="Arial" panose="020B0604020202020204" pitchFamily="34" charset="0"/>
              </a:rPr>
              <a:t>ffers</a:t>
            </a:r>
            <a:r>
              <a:rPr kumimoji="0" lang="en-US" sz="1400" b="0" i="0" u="none" strike="noStrike" kern="1200" cap="none" spc="-30" normalizeH="0" baseline="0" noProof="0" dirty="0">
                <a:ln>
                  <a:noFill/>
                </a:ln>
                <a:solidFill>
                  <a:srgbClr val="5D5D5D"/>
                </a:solidFill>
                <a:effectLst/>
                <a:uLnTx/>
                <a:uFillTx/>
                <a:latin typeface="Arial" panose="020B0604020202020204" pitchFamily="34" charset="0"/>
                <a:cs typeface="Arial" panose="020B0604020202020204" pitchFamily="34" charset="0"/>
              </a:rPr>
              <a:t> information specific to mental health and substance use disorder services</a:t>
            </a:r>
            <a:endParaRPr lang="en-US" sz="1400" spc="-30" dirty="0">
              <a:solidFill>
                <a:srgbClr val="5D5D5D"/>
              </a:solidFill>
              <a:latin typeface="Arial" panose="020B0604020202020204" pitchFamily="34" charset="0"/>
              <a:cs typeface="Arial" panose="020B0604020202020204" pitchFamily="34" charset="0"/>
            </a:endParaRPr>
          </a:p>
          <a:p>
            <a:pPr marL="283464" indent="-283464">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Use alongside the </a:t>
            </a:r>
            <a:r>
              <a:rPr lang="en-US" sz="1400" i="1" dirty="0">
                <a:solidFill>
                  <a:srgbClr val="5D5D5D"/>
                </a:solidFill>
                <a:latin typeface="Arial" panose="020B0604020202020204" pitchFamily="34" charset="0"/>
                <a:cs typeface="Arial" panose="020B0604020202020204" pitchFamily="34" charset="0"/>
              </a:rPr>
              <a:t>Roadmap to Better Care</a:t>
            </a:r>
            <a:endParaRPr lang="en-US" sz="1400" dirty="0">
              <a:solidFill>
                <a:srgbClr val="5D5D5D"/>
              </a:solidFill>
              <a:latin typeface="Arial" panose="020B0604020202020204" pitchFamily="34" charset="0"/>
              <a:cs typeface="Arial" panose="020B0604020202020204" pitchFamily="34" charset="0"/>
            </a:endParaRPr>
          </a:p>
          <a:p>
            <a:pPr marL="283464" indent="-283464">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Outlines 8 steps</a:t>
            </a: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Understand your behavioral health</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Learn about health insurance</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Where to go for help and treatment</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Find a behavioral health provider</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Make an appointment with a behavioral health provider</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Prepare for your appointment</a:t>
            </a:r>
            <a:endParaRPr lang="en-US" sz="1400" dirty="0">
              <a:solidFill>
                <a:srgbClr val="5D5D5D"/>
              </a:solidFill>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kumimoji="0" lang="en-US" sz="1400" b="0" i="0" u="none" strike="noStrike" kern="1200" cap="none" spc="0" normalizeH="0" baseline="0" dirty="0">
                <a:ln>
                  <a:noFill/>
                </a:ln>
                <a:solidFill>
                  <a:srgbClr val="5D5D5D"/>
                </a:solidFill>
                <a:effectLst/>
                <a:uLnTx/>
                <a:uFillTx/>
                <a:latin typeface="Arial" panose="020B0604020202020204" pitchFamily="34" charset="0"/>
                <a:cs typeface="Arial" panose="020B0604020202020204" pitchFamily="34" charset="0"/>
              </a:rPr>
              <a:t>Decide if the behavioral health provider is right for you</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L="560070" lvl="1" indent="-28575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Stay on the road to recovery</a:t>
            </a:r>
            <a:endParaRPr lang="en-US" sz="1400" b="0" i="0" u="none" strike="noStrike" kern="1200" cap="none" spc="0" normalizeH="0" baseline="0" dirty="0">
              <a:ln>
                <a:noFill/>
              </a:ln>
              <a:solidFill>
                <a:srgbClr val="5D5D5D"/>
              </a:solidFill>
              <a:effectLst/>
              <a:uLnTx/>
              <a:uFillTx/>
              <a:latin typeface="Arial" panose="020B0604020202020204" pitchFamily="34" charset="0"/>
              <a:ea typeface="Open Sans Light"/>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8 languages</a:t>
            </a:r>
          </a:p>
          <a:p>
            <a:pPr marR="0" lvl="0" algn="l" defTabSz="914400" rtl="0" eaLnBrk="1" fontAlgn="auto" latinLnBrk="0" hangingPunct="1">
              <a:lnSpc>
                <a:spcPct val="100000"/>
              </a:lnSpc>
              <a:spcBef>
                <a:spcPts val="0"/>
              </a:spcBef>
              <a:spcAft>
                <a:spcPts val="0"/>
              </a:spcAft>
              <a:buClrTx/>
              <a:buSzTx/>
              <a:tabLst/>
              <a:defRPr/>
            </a:pPr>
            <a:endParaRPr lang="en-US" b="0" i="0" u="none" strike="noStrike" kern="1200" cap="none" spc="0" normalizeH="0" baseline="0" noProof="0" dirty="0">
              <a:ln>
                <a:noFill/>
              </a:ln>
              <a:solidFill>
                <a:srgbClr val="222222"/>
              </a:solidFill>
              <a:effectLst/>
              <a:uLnTx/>
              <a:uFillTx/>
              <a:latin typeface="Arial" panose="020B0604020202020204" pitchFamily="34" charset="0"/>
              <a:ea typeface="Open Sans Light"/>
              <a:cs typeface="Arial" panose="020B0604020202020204" pitchFamily="34" charset="0"/>
            </a:endParaRPr>
          </a:p>
        </p:txBody>
      </p:sp>
      <p:pic>
        <p:nvPicPr>
          <p:cNvPr id="7" name="Picture 6" descr="Screenshot: Roadmap to Behavioral Health">
            <a:extLst>
              <a:ext uri="{FF2B5EF4-FFF2-40B4-BE49-F238E27FC236}">
                <a16:creationId xmlns:a16="http://schemas.microsoft.com/office/drawing/2014/main" id="{1691C3CD-71B0-42B6-AF3D-8E1564D470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6449" y="2050762"/>
            <a:ext cx="3265072" cy="4223038"/>
          </a:xfrm>
          <a:prstGeom prst="rect">
            <a:avLst/>
          </a:prstGeom>
          <a:ln w="3175">
            <a:solidFill>
              <a:schemeClr val="bg1">
                <a:lumMod val="75000"/>
              </a:schemeClr>
            </a:solidFill>
          </a:ln>
        </p:spPr>
      </p:pic>
      <p:sp>
        <p:nvSpPr>
          <p:cNvPr id="3" name="TextBox 2">
            <a:extLst>
              <a:ext uri="{FF2B5EF4-FFF2-40B4-BE49-F238E27FC236}">
                <a16:creationId xmlns:a16="http://schemas.microsoft.com/office/drawing/2014/main" id="{F788A157-4C27-DE99-1FE5-23DDE55338B6}"/>
              </a:ext>
            </a:extLst>
          </p:cNvPr>
          <p:cNvSpPr txBox="1"/>
          <p:nvPr/>
        </p:nvSpPr>
        <p:spPr>
          <a:xfrm>
            <a:off x="7916449" y="6364074"/>
            <a:ext cx="3952283" cy="246221"/>
          </a:xfrm>
          <a:prstGeom prst="rect">
            <a:avLst/>
          </a:prstGeom>
          <a:noFill/>
        </p:spPr>
        <p:txBody>
          <a:bodyPr wrap="square">
            <a:spAutoFit/>
          </a:bodyPr>
          <a:lstStyle/>
          <a:p>
            <a:pPr defTabSz="914400">
              <a:defRPr/>
            </a:pPr>
            <a:r>
              <a:rPr lang="en-US" sz="1000" dirty="0">
                <a:solidFill>
                  <a:srgbClr val="005199"/>
                </a:solidFill>
                <a:latin typeface="Arial" panose="020B0604020202020204" pitchFamily="34" charset="0"/>
                <a:ea typeface="Open Sans Light"/>
                <a:cs typeface="Arial" panose="020B0604020202020204" pitchFamily="34" charset="0"/>
                <a:hlinkClick r:id="rId4">
                  <a:extLst>
                    <a:ext uri="{A12FA001-AC4F-418D-AE19-62706E023703}">
                      <ahyp:hlinkClr xmlns:ahyp="http://schemas.microsoft.com/office/drawing/2018/hyperlinkcolor" val="tx"/>
                    </a:ext>
                  </a:extLst>
                </a:hlinkClick>
              </a:rPr>
              <a:t>Roadmap to Behavioral Health PDF</a:t>
            </a:r>
            <a:endParaRPr lang="en-US" sz="1000" dirty="0">
              <a:solidFill>
                <a:srgbClr val="005199"/>
              </a:solidFill>
              <a:latin typeface="Arial" panose="020B0604020202020204" pitchFamily="34" charset="0"/>
              <a:ea typeface="Open Sans Light"/>
              <a:cs typeface="Arial" panose="020B0604020202020204" pitchFamily="34" charset="0"/>
            </a:endParaRPr>
          </a:p>
        </p:txBody>
      </p:sp>
    </p:spTree>
    <p:extLst>
      <p:ext uri="{BB962C8B-B14F-4D97-AF65-F5344CB8AC3E}">
        <p14:creationId xmlns:p14="http://schemas.microsoft.com/office/powerpoint/2010/main" val="3152664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2EEB-B357-C74C-B9BE-D53F9120BB6F}"/>
              </a:ext>
            </a:extLst>
          </p:cNvPr>
          <p:cNvSpPr>
            <a:spLocks noGrp="1"/>
          </p:cNvSpPr>
          <p:nvPr>
            <p:ph type="ctrTitle"/>
          </p:nvPr>
        </p:nvSpPr>
        <p:spPr>
          <a:xfrm>
            <a:off x="8175517" y="841926"/>
            <a:ext cx="3278818" cy="2387600"/>
          </a:xfrm>
        </p:spPr>
        <p:txBody>
          <a:bodyPr/>
          <a:lstStyle/>
          <a:p>
            <a:r>
              <a:rPr lang="en-US" spc="0" dirty="0"/>
              <a:t>CMS OFFICE OF MINORITY HEALTH</a:t>
            </a:r>
          </a:p>
        </p:txBody>
      </p:sp>
    </p:spTree>
    <p:extLst>
      <p:ext uri="{BB962C8B-B14F-4D97-AF65-F5344CB8AC3E}">
        <p14:creationId xmlns:p14="http://schemas.microsoft.com/office/powerpoint/2010/main" val="2190171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2338A62-0DC6-46A0-B9DA-79B8C20A1466}"/>
              </a:ext>
            </a:extLst>
          </p:cNvPr>
          <p:cNvSpPr>
            <a:spLocks noGrp="1"/>
          </p:cNvSpPr>
          <p:nvPr>
            <p:ph type="title"/>
          </p:nvPr>
        </p:nvSpPr>
        <p:spPr>
          <a:xfrm>
            <a:off x="1019175" y="500615"/>
            <a:ext cx="6209098" cy="1249845"/>
          </a:xfrm>
        </p:spPr>
        <p:txBody>
          <a:bodyPr/>
          <a:lstStyle/>
          <a:p>
            <a:r>
              <a:rPr lang="en-US" spc="0" dirty="0"/>
              <a:t>PREVENTION RESOURCES</a:t>
            </a:r>
          </a:p>
        </p:txBody>
      </p:sp>
      <p:pic>
        <p:nvPicPr>
          <p:cNvPr id="9" name="Picture 8" descr="Screenshot: Prevention Resources">
            <a:extLst>
              <a:ext uri="{FF2B5EF4-FFF2-40B4-BE49-F238E27FC236}">
                <a16:creationId xmlns:a16="http://schemas.microsoft.com/office/drawing/2014/main" id="{5294153E-3C04-4FBF-8BB6-8A10EC10191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1702" y="1612726"/>
            <a:ext cx="6458862" cy="2336172"/>
          </a:xfrm>
          <a:prstGeom prst="rect">
            <a:avLst/>
          </a:prstGeom>
          <a:ln w="3175">
            <a:solidFill>
              <a:schemeClr val="bg1">
                <a:lumMod val="75000"/>
              </a:schemeClr>
            </a:solidFill>
          </a:ln>
        </p:spPr>
      </p:pic>
      <p:sp>
        <p:nvSpPr>
          <p:cNvPr id="10" name="TextBox 9">
            <a:extLst>
              <a:ext uri="{FF2B5EF4-FFF2-40B4-BE49-F238E27FC236}">
                <a16:creationId xmlns:a16="http://schemas.microsoft.com/office/drawing/2014/main" id="{DF54751A-4795-4CC5-BF4E-A6CA02B48884}"/>
              </a:ext>
            </a:extLst>
          </p:cNvPr>
          <p:cNvSpPr txBox="1"/>
          <p:nvPr/>
        </p:nvSpPr>
        <p:spPr>
          <a:xfrm>
            <a:off x="1031700" y="4326375"/>
            <a:ext cx="5064299" cy="1311706"/>
          </a:xfrm>
          <a:prstGeom prst="rect">
            <a:avLst/>
          </a:prstGeom>
          <a:noFill/>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Prevention Resources page</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focus on prevention and healthy living to be shared with consumers, reposted online, printed or ordered. </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All resources are available in eight languages.</a:t>
            </a:r>
          </a:p>
        </p:txBody>
      </p:sp>
      <p:sp>
        <p:nvSpPr>
          <p:cNvPr id="11" name="Rectangle 10">
            <a:extLst>
              <a:ext uri="{FF2B5EF4-FFF2-40B4-BE49-F238E27FC236}">
                <a16:creationId xmlns:a16="http://schemas.microsoft.com/office/drawing/2014/main" id="{17BD0C2B-AC52-47DA-849D-121A79A49044}"/>
              </a:ext>
            </a:extLst>
          </p:cNvPr>
          <p:cNvSpPr/>
          <p:nvPr/>
        </p:nvSpPr>
        <p:spPr>
          <a:xfrm>
            <a:off x="7659523" y="4349580"/>
            <a:ext cx="4417887" cy="2023696"/>
          </a:xfrm>
          <a:prstGeom prst="rect">
            <a:avLst/>
          </a:prstGeom>
        </p:spPr>
        <p:txBody>
          <a:bodyPr wrap="square" lIns="91440" tIns="45720" rIns="91440" bIns="45720" anchor="t">
            <a:spAutoFit/>
          </a:bodyPr>
          <a:lstStyle/>
          <a:p>
            <a:pPr marL="283464" marR="0" lvl="0" indent="-283464"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Adults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Women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Men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Teens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Children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Infants Preventive Services Flyer</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Put Your Health First Tabloid</a:t>
            </a:r>
            <a:endParaRPr lang="en-US" sz="1400" b="0" i="0" u="none" strike="noStrike" kern="1200" cap="none" spc="0" normalizeH="0" baseline="0" noProof="0" dirty="0">
              <a:ln>
                <a:noFill/>
              </a:ln>
              <a:solidFill>
                <a:srgbClr val="005199"/>
              </a:solidFill>
              <a:effectLst/>
              <a:uLnTx/>
              <a:uFillTx/>
              <a:latin typeface="Arial" panose="020B0604020202020204" pitchFamily="34" charset="0"/>
              <a:ea typeface="Open Sans Light"/>
              <a:cs typeface="Arial" panose="020B0604020202020204" pitchFamily="34" charset="0"/>
            </a:endParaRPr>
          </a:p>
        </p:txBody>
      </p:sp>
    </p:spTree>
    <p:extLst>
      <p:ext uri="{BB962C8B-B14F-4D97-AF65-F5344CB8AC3E}">
        <p14:creationId xmlns:p14="http://schemas.microsoft.com/office/powerpoint/2010/main" val="341979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C5E3-23C1-CE4B-AF6B-3502B69C440A}"/>
              </a:ext>
            </a:extLst>
          </p:cNvPr>
          <p:cNvSpPr>
            <a:spLocks noGrp="1"/>
          </p:cNvSpPr>
          <p:nvPr>
            <p:ph type="ctrTitle"/>
          </p:nvPr>
        </p:nvSpPr>
        <p:spPr>
          <a:xfrm>
            <a:off x="7108596" y="851074"/>
            <a:ext cx="4271762" cy="2387600"/>
          </a:xfrm>
        </p:spPr>
        <p:txBody>
          <a:bodyPr>
            <a:normAutofit/>
          </a:bodyPr>
          <a:lstStyle/>
          <a:p>
            <a:r>
              <a:rPr lang="en-US" spc="0" dirty="0"/>
              <a:t>PARTNERING </a:t>
            </a:r>
            <a:br>
              <a:rPr lang="en-US" spc="0" dirty="0"/>
            </a:br>
            <a:r>
              <a:rPr lang="en-US" spc="0" dirty="0"/>
              <a:t>WITH C2C – HOW TO GET INVOLVED</a:t>
            </a:r>
            <a:endParaRPr lang="en-US" sz="3200" spc="0" dirty="0"/>
          </a:p>
        </p:txBody>
      </p:sp>
    </p:spTree>
    <p:extLst>
      <p:ext uri="{BB962C8B-B14F-4D97-AF65-F5344CB8AC3E}">
        <p14:creationId xmlns:p14="http://schemas.microsoft.com/office/powerpoint/2010/main" val="2671236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41DEF55-2ABE-3A49-BAAC-A3B74B822E35}"/>
              </a:ext>
              <a:ext uri="{C183D7F6-B498-43B3-948B-1728B52AA6E4}">
                <adec:decorative xmlns:adec="http://schemas.microsoft.com/office/drawing/2017/decorative" val="1"/>
              </a:ext>
            </a:extLst>
          </p:cNvPr>
          <p:cNvSpPr/>
          <p:nvPr/>
        </p:nvSpPr>
        <p:spPr>
          <a:xfrm>
            <a:off x="-3157768" y="-711081"/>
            <a:ext cx="8901953" cy="8901953"/>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7F7F7"/>
              </a:solidFill>
              <a:effectLst/>
              <a:uLnTx/>
              <a:uFillTx/>
              <a:latin typeface="Open Sans Light"/>
              <a:ea typeface="+mn-ea"/>
              <a:cs typeface="+mn-cs"/>
            </a:endParaRPr>
          </a:p>
        </p:txBody>
      </p:sp>
      <p:sp>
        <p:nvSpPr>
          <p:cNvPr id="7" name="Title 6">
            <a:extLst>
              <a:ext uri="{FF2B5EF4-FFF2-40B4-BE49-F238E27FC236}">
                <a16:creationId xmlns:a16="http://schemas.microsoft.com/office/drawing/2014/main" id="{57230F6B-852E-1C42-B789-78BFA4DD83DC}"/>
              </a:ext>
            </a:extLst>
          </p:cNvPr>
          <p:cNvSpPr>
            <a:spLocks noGrp="1"/>
          </p:cNvSpPr>
          <p:nvPr>
            <p:ph type="title"/>
          </p:nvPr>
        </p:nvSpPr>
        <p:spPr>
          <a:xfrm>
            <a:off x="1031701" y="499171"/>
            <a:ext cx="9152697" cy="1249845"/>
          </a:xfrm>
        </p:spPr>
        <p:txBody>
          <a:bodyPr/>
          <a:lstStyle/>
          <a:p>
            <a:r>
              <a:rPr lang="en-US" spc="0" dirty="0"/>
              <a:t>USING C2C RESOURCES</a:t>
            </a:r>
          </a:p>
        </p:txBody>
      </p:sp>
      <p:sp>
        <p:nvSpPr>
          <p:cNvPr id="8" name="Content Placeholder 7">
            <a:extLst>
              <a:ext uri="{FF2B5EF4-FFF2-40B4-BE49-F238E27FC236}">
                <a16:creationId xmlns:a16="http://schemas.microsoft.com/office/drawing/2014/main" id="{BD003271-16A5-DF42-9429-21AE12EE98EB}"/>
              </a:ext>
            </a:extLst>
          </p:cNvPr>
          <p:cNvSpPr>
            <a:spLocks noGrp="1"/>
          </p:cNvSpPr>
          <p:nvPr>
            <p:ph idx="1"/>
          </p:nvPr>
        </p:nvSpPr>
        <p:spPr>
          <a:xfrm>
            <a:off x="1031701" y="2057400"/>
            <a:ext cx="10141124" cy="3458531"/>
          </a:xfrm>
        </p:spPr>
        <p:txBody>
          <a:bodyPr>
            <a:normAutofit/>
          </a:bodyPr>
          <a:lstStyle/>
          <a:p>
            <a:pPr>
              <a:lnSpc>
                <a:spcPct val="130000"/>
              </a:lnSpc>
              <a:spcBef>
                <a:spcPts val="1600"/>
              </a:spcBef>
            </a:pPr>
            <a:r>
              <a:rPr lang="en-US" sz="1600" b="1" dirty="0">
                <a:solidFill>
                  <a:srgbClr val="005199"/>
                </a:solidFill>
              </a:rPr>
              <a:t>Start the Conversation.</a:t>
            </a:r>
            <a:r>
              <a:rPr lang="en-US" sz="1600" dirty="0">
                <a:solidFill>
                  <a:srgbClr val="005199"/>
                </a:solidFill>
              </a:rPr>
              <a:t> </a:t>
            </a:r>
            <a:r>
              <a:rPr lang="en-US" sz="1600" dirty="0"/>
              <a:t>Use the </a:t>
            </a:r>
            <a:r>
              <a:rPr lang="en-US" sz="1600" i="1" dirty="0"/>
              <a:t>Roadmap to Better Care </a:t>
            </a:r>
            <a:r>
              <a:rPr lang="en-US" sz="1600" dirty="0"/>
              <a:t>as a tool to help people understand their new coverage and understand the importance of getting the right preventive services. </a:t>
            </a:r>
          </a:p>
          <a:p>
            <a:pPr>
              <a:lnSpc>
                <a:spcPct val="130000"/>
              </a:lnSpc>
              <a:spcBef>
                <a:spcPts val="1600"/>
              </a:spcBef>
            </a:pPr>
            <a:r>
              <a:rPr lang="en-US" sz="1600" b="1" dirty="0">
                <a:solidFill>
                  <a:srgbClr val="005199"/>
                </a:solidFill>
              </a:rPr>
              <a:t>Help Consumers Understand the Resources.</a:t>
            </a:r>
            <a:r>
              <a:rPr lang="en-US" sz="1600" dirty="0">
                <a:solidFill>
                  <a:srgbClr val="005199"/>
                </a:solidFill>
              </a:rPr>
              <a:t> </a:t>
            </a:r>
            <a:r>
              <a:rPr lang="en-US" sz="1600" dirty="0"/>
              <a:t>The </a:t>
            </a:r>
            <a:r>
              <a:rPr lang="en-US" sz="1600" i="1" dirty="0"/>
              <a:t>Roadmap to Better Care </a:t>
            </a:r>
            <a:r>
              <a:rPr lang="en-US" sz="1600" dirty="0"/>
              <a:t>has a lot of information for consumers. You can help them use it as a resource to refer to as they journey to better health and well-being.</a:t>
            </a:r>
          </a:p>
          <a:p>
            <a:pPr>
              <a:lnSpc>
                <a:spcPct val="130000"/>
              </a:lnSpc>
              <a:spcBef>
                <a:spcPts val="1600"/>
              </a:spcBef>
            </a:pPr>
            <a:r>
              <a:rPr lang="en-US" sz="1600" b="1" dirty="0">
                <a:solidFill>
                  <a:srgbClr val="005199"/>
                </a:solidFill>
              </a:rPr>
              <a:t>Personalize It. </a:t>
            </a:r>
            <a:r>
              <a:rPr lang="en-US" sz="1600" dirty="0"/>
              <a:t>You know your community. Consider adding local resources and information.</a:t>
            </a:r>
          </a:p>
          <a:p>
            <a:pPr>
              <a:spcAft>
                <a:spcPts val="600"/>
              </a:spcAft>
            </a:pPr>
            <a:endParaRPr lang="en-US" sz="2400" dirty="0"/>
          </a:p>
        </p:txBody>
      </p:sp>
    </p:spTree>
    <p:extLst>
      <p:ext uri="{BB962C8B-B14F-4D97-AF65-F5344CB8AC3E}">
        <p14:creationId xmlns:p14="http://schemas.microsoft.com/office/powerpoint/2010/main" val="2163883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24959CF-9B87-F543-AD9D-1C36C2D06CF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F53A1AAF-98AE-FF4F-BDA7-3668E7F2E0AE}"/>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0480" y="500615"/>
            <a:ext cx="7870474" cy="1249845"/>
          </a:xfrm>
        </p:spPr>
        <p:txBody>
          <a:bodyPr/>
          <a:lstStyle/>
          <a:p>
            <a:r>
              <a:rPr lang="en-US" spc="0" dirty="0"/>
              <a:t>WHO IN YOUR COMMUNITY </a:t>
            </a:r>
            <a:br>
              <a:rPr lang="en-US" spc="0" dirty="0"/>
            </a:br>
            <a:r>
              <a:rPr lang="en-US" spc="0" dirty="0"/>
              <a:t>IS USING C2C RESOURCES?</a:t>
            </a:r>
          </a:p>
        </p:txBody>
      </p:sp>
      <p:sp>
        <p:nvSpPr>
          <p:cNvPr id="4" name="TextBox 3"/>
          <p:cNvSpPr txBox="1"/>
          <p:nvPr/>
        </p:nvSpPr>
        <p:spPr>
          <a:xfrm>
            <a:off x="1031701" y="2301658"/>
            <a:ext cx="10366984" cy="3573050"/>
          </a:xfrm>
          <a:prstGeom prst="rect">
            <a:avLst/>
          </a:prstGeom>
          <a:noFill/>
        </p:spPr>
        <p:txBody>
          <a:bodyPr wrap="square" lIns="0" tIns="36000" rIns="216000" bIns="36000" numCol="2" spcCol="720000" rtlCol="0">
            <a:noAutofit/>
          </a:bodyPr>
          <a:lstStyle/>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Congressional Offices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Voter Rights Organizations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Legal Aid Societies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Universities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United Way</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State Health Insurance Assistance Program Counselors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Primary Care Associations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Dialysis Facilities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Ryan White HIV/AIDS Program Providers</a:t>
            </a:r>
          </a:p>
          <a:p>
            <a:pPr marL="285750" indent="-285750" defTabSz="914400">
              <a:lnSpc>
                <a:spcPct val="150000"/>
              </a:lnSpc>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Libraries</a:t>
            </a:r>
          </a:p>
          <a:p>
            <a:pPr marR="0" lvl="0" algn="l" defTabSz="914400" rtl="0" eaLnBrk="1" fontAlgn="auto" latinLnBrk="0" hangingPunct="1">
              <a:lnSpc>
                <a:spcPct val="150000"/>
              </a:lnSpc>
              <a:spcAft>
                <a:spcPts val="0"/>
              </a:spcAft>
              <a:buClr>
                <a:srgbClr val="005199"/>
              </a:buClr>
              <a:buSzTx/>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Justice System</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Community Health Centers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Hospitals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Insurance Companies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State and County Health Departments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Area Agencies on Aging</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Tribal Organizations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Assisters and Brokers</a:t>
            </a:r>
          </a:p>
          <a:p>
            <a:pPr marL="285750" marR="0" lvl="0" indent="-285750" algn="l" defTabSz="914400" rtl="0" eaLnBrk="1" fontAlgn="auto" latinLnBrk="0" hangingPunct="1">
              <a:lnSpc>
                <a:spcPct val="150000"/>
              </a:lnSpc>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Faith-Based Organizations</a:t>
            </a:r>
          </a:p>
          <a:p>
            <a:pPr marL="285750" marR="0" lvl="0" indent="-285750" algn="l" defTabSz="914400" rtl="0" eaLnBrk="1" fontAlgn="auto" latinLnBrk="0" hangingPunct="1">
              <a:lnSpc>
                <a:spcPct val="130000"/>
              </a:lnSpc>
              <a:spcAft>
                <a:spcPts val="0"/>
              </a:spcAft>
              <a:buClr>
                <a:srgbClr val="005199"/>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49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1E0065D-61E2-497D-831E-EB929A6AC850}"/>
              </a:ext>
            </a:extLst>
          </p:cNvPr>
          <p:cNvSpPr>
            <a:spLocks noGrp="1"/>
          </p:cNvSpPr>
          <p:nvPr>
            <p:ph type="title"/>
          </p:nvPr>
        </p:nvSpPr>
        <p:spPr>
          <a:xfrm>
            <a:off x="1031701" y="499171"/>
            <a:ext cx="7178033" cy="904978"/>
          </a:xfrm>
        </p:spPr>
        <p:txBody>
          <a:bodyPr/>
          <a:lstStyle/>
          <a:p>
            <a:r>
              <a:rPr lang="en-US" spc="0" dirty="0"/>
              <a:t>PARTNER TOOLKIT</a:t>
            </a:r>
          </a:p>
        </p:txBody>
      </p:sp>
      <p:sp>
        <p:nvSpPr>
          <p:cNvPr id="8" name="Rectangle 7">
            <a:extLst>
              <a:ext uri="{FF2B5EF4-FFF2-40B4-BE49-F238E27FC236}">
                <a16:creationId xmlns:a16="http://schemas.microsoft.com/office/drawing/2014/main" id="{2474BFA4-23E3-4901-8796-B840133CEF8E}"/>
              </a:ext>
            </a:extLst>
          </p:cNvPr>
          <p:cNvSpPr/>
          <p:nvPr/>
        </p:nvSpPr>
        <p:spPr>
          <a:xfrm>
            <a:off x="1031701" y="2070512"/>
            <a:ext cx="5076825" cy="3248646"/>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High-level document</a:t>
            </a:r>
            <a:r>
              <a:rPr lang="en-US" sz="1400" dirty="0">
                <a:solidFill>
                  <a:srgbClr val="5D5D5D"/>
                </a:solidFill>
                <a:latin typeface="Arial" panose="020B0604020202020204" pitchFamily="34" charset="0"/>
                <a:cs typeface="Arial" panose="020B0604020202020204" pitchFamily="34" charset="0"/>
              </a:rPr>
              <a:t> offering prospective partners information on how to share C2C materials.</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Why the C2C initiative is important</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How to collaborate</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D</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ownloadable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and printable resources</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H</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ow to plan an event</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G</a:t>
            </a:r>
            <a:r>
              <a:rPr kumimoji="0" lang="en-US" sz="1400" b="0" i="0" u="none" strike="noStrike" kern="1200" cap="none" spc="0" normalizeH="0" baseline="0" noProof="0" dirty="0" err="1">
                <a:ln>
                  <a:noFill/>
                </a:ln>
                <a:solidFill>
                  <a:srgbClr val="5D5D5D"/>
                </a:solidFill>
                <a:effectLst/>
                <a:uLnTx/>
                <a:uFillTx/>
                <a:latin typeface="Arial" panose="020B0604020202020204" pitchFamily="34" charset="0"/>
                <a:cs typeface="Arial" panose="020B0604020202020204" pitchFamily="34" charset="0"/>
              </a:rPr>
              <a:t>uide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on how to draft written content</a:t>
            </a:r>
            <a:endParaRPr lang="en-US" sz="1400" dirty="0">
              <a:solidFill>
                <a:srgbClr val="5D5D5D"/>
              </a:solidFill>
              <a:latin typeface="Arial" panose="020B0604020202020204" pitchFamily="34" charset="0"/>
              <a:cs typeface="Arial" panose="020B0604020202020204" pitchFamily="34" charset="0"/>
            </a:endParaRPr>
          </a:p>
          <a:p>
            <a:pPr marL="283464" indent="-283464" defTabSz="914400">
              <a:lnSpc>
                <a:spcPct val="130000"/>
              </a:lnSpc>
              <a:spcBef>
                <a:spcPts val="10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English and Spanish content</a:t>
            </a:r>
            <a:endParaRPr lang="en-US" sz="140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lang="en-US" sz="1400" dirty="0">
                <a:solidFill>
                  <a:srgbClr val="00519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Partner Toolkit PDF</a:t>
            </a:r>
            <a:endParaRPr lang="en-US" sz="1400" dirty="0">
              <a:solidFill>
                <a:srgbClr val="005199"/>
              </a:solidFill>
              <a:latin typeface="Arial" panose="020B0604020202020204" pitchFamily="34" charset="0"/>
              <a:cs typeface="Arial" panose="020B0604020202020204" pitchFamily="34" charset="0"/>
            </a:endParaRPr>
          </a:p>
        </p:txBody>
      </p:sp>
      <p:pic>
        <p:nvPicPr>
          <p:cNvPr id="11" name="SmartArt Placeholder 7" descr="Picture of Get Involved in From Coverage to Care Page" title="Picture of Get Involved in From Coverage to Care Page">
            <a:extLst>
              <a:ext uri="{FF2B5EF4-FFF2-40B4-BE49-F238E27FC236}">
                <a16:creationId xmlns:a16="http://schemas.microsoft.com/office/drawing/2014/main" id="{019E0F7A-F689-493E-AB65-6DBAE6D31E0D}"/>
              </a:ext>
            </a:extLst>
          </p:cNvPr>
          <p:cNvPicPr>
            <a:picLocks noChangeAspect="1"/>
          </p:cNvPicPr>
          <p:nvPr/>
        </p:nvPicPr>
        <p:blipFill>
          <a:blip r:embed="rId4"/>
          <a:stretch>
            <a:fillRect/>
          </a:stretch>
        </p:blipFill>
        <p:spPr>
          <a:xfrm>
            <a:off x="7853819" y="2061962"/>
            <a:ext cx="3319006" cy="4211838"/>
          </a:xfrm>
          <a:prstGeom prst="rect">
            <a:avLst/>
          </a:prstGeom>
          <a:ln w="3175">
            <a:solidFill>
              <a:schemeClr val="bg1">
                <a:lumMod val="75000"/>
              </a:schemeClr>
            </a:solidFill>
          </a:ln>
          <a:effectLst/>
        </p:spPr>
      </p:pic>
    </p:spTree>
    <p:extLst>
      <p:ext uri="{BB962C8B-B14F-4D97-AF65-F5344CB8AC3E}">
        <p14:creationId xmlns:p14="http://schemas.microsoft.com/office/powerpoint/2010/main" val="2130059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Open Sans Light"/>
              <a:ea typeface="+mn-ea"/>
              <a:cs typeface="+mn-cs"/>
            </a:endParaRPr>
          </a:p>
        </p:txBody>
      </p:sp>
      <p:sp>
        <p:nvSpPr>
          <p:cNvPr id="2" name="Title 1"/>
          <p:cNvSpPr>
            <a:spLocks noGrp="1"/>
          </p:cNvSpPr>
          <p:nvPr>
            <p:ph type="title"/>
          </p:nvPr>
        </p:nvSpPr>
        <p:spPr>
          <a:xfrm>
            <a:off x="1019175" y="492051"/>
            <a:ext cx="9152697" cy="1249845"/>
          </a:xfrm>
        </p:spPr>
        <p:txBody>
          <a:bodyPr/>
          <a:lstStyle/>
          <a:p>
            <a:r>
              <a:rPr lang="en-US" spc="0" dirty="0"/>
              <a:t>PARTNER TOOLKIT (CONTINUED)</a:t>
            </a:r>
          </a:p>
        </p:txBody>
      </p:sp>
      <p:sp>
        <p:nvSpPr>
          <p:cNvPr id="4" name="TextBox 3"/>
          <p:cNvSpPr txBox="1"/>
          <p:nvPr/>
        </p:nvSpPr>
        <p:spPr>
          <a:xfrm>
            <a:off x="1031310" y="2069926"/>
            <a:ext cx="5970739" cy="3893814"/>
          </a:xfrm>
          <a:prstGeom prst="rect">
            <a:avLst/>
          </a:prstGeom>
          <a:noFill/>
        </p:spPr>
        <p:txBody>
          <a:bodyPr wrap="square" lIns="0" tIns="36000" rIns="216000" bIns="36000" rtlCol="0">
            <a:spAutoFit/>
          </a:bodyPr>
          <a:lstStyle/>
          <a:p>
            <a:pPr marL="283464" marR="0" lvl="0" indent="-283464" algn="l" defTabSz="914400" rtl="0" eaLnBrk="1" fontAlgn="auto" latinLnBrk="0" hangingPunct="1">
              <a:lnSpc>
                <a:spcPct val="130000"/>
              </a:lnSpc>
              <a:spcBef>
                <a:spcPts val="10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Use the Partner Toolkit</a:t>
            </a:r>
          </a:p>
          <a:p>
            <a:pPr marL="283464" indent="-283464" defTabSz="914400">
              <a:lnSpc>
                <a:spcPct val="130000"/>
              </a:lnSpc>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ideas on how to get involved, like hosting events in your community, and resources to share, such as blog posts, newsletter content, social media posts and graphics, and a web badge</a:t>
            </a:r>
          </a:p>
          <a:p>
            <a:pPr marL="283464" indent="-283464" defTabSz="914400">
              <a:lnSpc>
                <a:spcPct val="130000"/>
              </a:lnSpc>
              <a:spcBef>
                <a:spcPts val="600"/>
              </a:spcBef>
              <a:buClr>
                <a:srgbClr val="005199"/>
              </a:buClr>
              <a:buFont typeface="Arial" panose="020B0604020202020204" pitchFamily="34" charset="0"/>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English and Spanish</a:t>
            </a:r>
          </a:p>
          <a:p>
            <a:pPr marL="283464" marR="0" lvl="0" indent="-283464" algn="l" defTabSz="914400" rtl="0" eaLnBrk="1" fontAlgn="auto" latinLnBrk="0" hangingPunct="1">
              <a:lnSpc>
                <a:spcPct val="130000"/>
              </a:lnSpc>
              <a:spcBef>
                <a:spcPts val="16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Use the C2C Community Presentation</a:t>
            </a:r>
          </a:p>
          <a:p>
            <a:pPr marL="283464" marR="0" lvl="0" indent="-283464" algn="l" defTabSz="914400" rtl="0" eaLnBrk="1" fontAlgn="auto" latinLnBrk="0" hangingPunct="1">
              <a:lnSpc>
                <a:spcPct val="130000"/>
              </a:lnSpc>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Overview of the </a:t>
            </a:r>
            <a:r>
              <a:rPr kumimoji="0" lang="en-US" sz="1400" b="0" i="1"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Roadmap to Better Care</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 with all eight steps, including slides, script, and a handout</a:t>
            </a:r>
          </a:p>
          <a:p>
            <a:pPr marL="283464" marR="0" lvl="0" indent="-283464" algn="l" defTabSz="914400" rtl="0" eaLnBrk="1" fontAlgn="auto" latinLnBrk="0" hangingPunct="1">
              <a:lnSpc>
                <a:spcPct val="130000"/>
              </a:lnSpc>
              <a:spcBef>
                <a:spcPts val="6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Available in English and Spanish</a:t>
            </a:r>
          </a:p>
          <a:p>
            <a:pPr marL="283464" marR="0" lvl="0" indent="-283464" algn="l" defTabSz="914400" rtl="0" eaLnBrk="1" fontAlgn="auto" latinLnBrk="0" hangingPunct="1">
              <a:lnSpc>
                <a:spcPct val="130000"/>
              </a:lnSpc>
              <a:spcBef>
                <a:spcPts val="16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Order and share C2C resources at no cost to your organization.</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600"/>
              </a:spcBef>
              <a:buClr>
                <a:srgbClr val="005199"/>
              </a:buClr>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Send stories to </a:t>
            </a:r>
            <a:r>
              <a:rPr kumimoji="0" lang="en-US" sz="1400" b="1" i="0" u="sng" strike="noStrike" kern="1200" cap="none" spc="0" normalizeH="0" baseline="0" noProof="0" dirty="0" err="1">
                <a:ln>
                  <a:noFill/>
                </a:ln>
                <a:solidFill>
                  <a:srgbClr val="005199"/>
                </a:solidFill>
                <a:effectLst/>
                <a:uLnTx/>
                <a:uFillTx/>
                <a:latin typeface="Arial" panose="020B0604020202020204" pitchFamily="34" charset="0"/>
                <a:cs typeface="Arial" panose="020B0604020202020204" pitchFamily="34" charset="0"/>
              </a:rPr>
              <a:t>coveragetocare@cms.hhs.gov</a:t>
            </a: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7" name="SmartArt Placeholder 7" descr="Picture of Get Involved in From Coverage to Care Page" title="Picture of Get Involved in From Coverage to Care P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15089" y="2057400"/>
            <a:ext cx="3258127" cy="4216399"/>
          </a:xfrm>
          <a:prstGeom prst="rect">
            <a:avLst/>
          </a:prstGeom>
          <a:ln w="3175">
            <a:solidFill>
              <a:schemeClr val="bg1">
                <a:lumMod val="75000"/>
              </a:schemeClr>
            </a:solidFill>
          </a:ln>
          <a:effectLst/>
        </p:spPr>
      </p:pic>
    </p:spTree>
    <p:extLst>
      <p:ext uri="{BB962C8B-B14F-4D97-AF65-F5344CB8AC3E}">
        <p14:creationId xmlns:p14="http://schemas.microsoft.com/office/powerpoint/2010/main" val="176222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7321D0B9-3051-40D0-96CD-4C776D5C1928}"/>
              </a:ext>
            </a:extLst>
          </p:cNvPr>
          <p:cNvSpPr>
            <a:spLocks noGrp="1"/>
          </p:cNvSpPr>
          <p:nvPr>
            <p:ph type="title"/>
          </p:nvPr>
        </p:nvSpPr>
        <p:spPr>
          <a:xfrm>
            <a:off x="1031701" y="512898"/>
            <a:ext cx="8533564" cy="1249845"/>
          </a:xfrm>
        </p:spPr>
        <p:txBody>
          <a:bodyPr/>
          <a:lstStyle/>
          <a:p>
            <a:r>
              <a:rPr lang="en-US" sz="3400" spc="0" dirty="0"/>
              <a:t>ENROLLMENT TOOLKIT</a:t>
            </a:r>
          </a:p>
        </p:txBody>
      </p:sp>
      <p:sp>
        <p:nvSpPr>
          <p:cNvPr id="9" name="Rectangle 8">
            <a:extLst>
              <a:ext uri="{FF2B5EF4-FFF2-40B4-BE49-F238E27FC236}">
                <a16:creationId xmlns:a16="http://schemas.microsoft.com/office/drawing/2014/main" id="{A32052D3-5FDA-4FC0-9F27-399A59B6D066}"/>
              </a:ext>
            </a:extLst>
          </p:cNvPr>
          <p:cNvSpPr/>
          <p:nvPr/>
        </p:nvSpPr>
        <p:spPr>
          <a:xfrm>
            <a:off x="1031701" y="2064518"/>
            <a:ext cx="5752287" cy="3120406"/>
          </a:xfrm>
          <a:prstGeom prst="rect">
            <a:avLst/>
          </a:prstGeom>
        </p:spPr>
        <p:txBody>
          <a:bodyPr wrap="square">
            <a:spAutoFit/>
          </a:bodyPr>
          <a:lstStyle/>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Toolkit for community partners, assisters, and others who help consumers enroll in coverage or change their plan.</a:t>
            </a:r>
          </a:p>
          <a:p>
            <a:pPr marL="283464" marR="0" lvl="0" indent="-283464"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Includes: </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Coverage is important and affordable</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Before choosing a plan</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Know before you enroll</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Next steps after enrolling</a:t>
            </a:r>
          </a:p>
          <a:p>
            <a:pPr marL="560070" lvl="1" indent="-285750" defTabSz="914400">
              <a:lnSpc>
                <a:spcPct val="130000"/>
              </a:lnSpc>
              <a:buClr>
                <a:srgbClr val="005199"/>
              </a:buClr>
              <a:buFont typeface="System Font Regular"/>
              <a:buChar char="—"/>
              <a:defRPr/>
            </a:pPr>
            <a:r>
              <a:rPr lang="en-US" sz="1400" dirty="0">
                <a:solidFill>
                  <a:srgbClr val="5D5D5D"/>
                </a:solidFill>
                <a:latin typeface="Arial" panose="020B0604020202020204" pitchFamily="34" charset="0"/>
                <a:cs typeface="Arial" panose="020B0604020202020204" pitchFamily="34" charset="0"/>
              </a:rPr>
              <a:t>Information for consumers with special circumstances</a:t>
            </a:r>
          </a:p>
          <a:p>
            <a:pPr marL="560070" lvl="1" indent="-285750" defTabSz="914400">
              <a:lnSpc>
                <a:spcPct val="130000"/>
              </a:lnSpc>
              <a:buClr>
                <a:srgbClr val="005199"/>
              </a:buClr>
              <a:buFont typeface="System Font Regular"/>
              <a:buChar char="—"/>
              <a:defRPr/>
            </a:pPr>
            <a:r>
              <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Resources for other populations</a:t>
            </a:r>
            <a:endParaRPr lang="en-US" sz="1400" noProof="0" dirty="0">
              <a:solidFill>
                <a:srgbClr val="5D5D5D"/>
              </a:solidFill>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Enrollment Toolkit PDF</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7" name="Picture 6" descr="Screenshot:  Enrollment Toolkit">
            <a:extLst>
              <a:ext uri="{FF2B5EF4-FFF2-40B4-BE49-F238E27FC236}">
                <a16:creationId xmlns:a16="http://schemas.microsoft.com/office/drawing/2014/main" id="{BA57E7C7-9DE0-4899-B090-FC5BCF70802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16969" y="2064518"/>
            <a:ext cx="3255855" cy="4209282"/>
          </a:xfrm>
          <a:prstGeom prst="rect">
            <a:avLst/>
          </a:prstGeom>
          <a:ln w="3175">
            <a:solidFill>
              <a:schemeClr val="bg1">
                <a:lumMod val="75000"/>
              </a:schemeClr>
            </a:solidFill>
          </a:ln>
        </p:spPr>
      </p:pic>
    </p:spTree>
    <p:extLst>
      <p:ext uri="{BB962C8B-B14F-4D97-AF65-F5344CB8AC3E}">
        <p14:creationId xmlns:p14="http://schemas.microsoft.com/office/powerpoint/2010/main" val="2180398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6F384A20-C477-4B97-9E86-640DC4D208D0}"/>
              </a:ext>
            </a:extLst>
          </p:cNvPr>
          <p:cNvSpPr>
            <a:spLocks noGrp="1"/>
          </p:cNvSpPr>
          <p:nvPr>
            <p:ph type="title"/>
          </p:nvPr>
        </p:nvSpPr>
        <p:spPr>
          <a:xfrm>
            <a:off x="1019175" y="500615"/>
            <a:ext cx="9243252" cy="1249845"/>
          </a:xfrm>
        </p:spPr>
        <p:txBody>
          <a:bodyPr/>
          <a:lstStyle/>
          <a:p>
            <a:r>
              <a:rPr lang="en-US" spc="0" dirty="0"/>
              <a:t>MANAGE YOUR HEALTH CARE COSTS</a:t>
            </a:r>
          </a:p>
        </p:txBody>
      </p:sp>
      <p:sp>
        <p:nvSpPr>
          <p:cNvPr id="10" name="Rectangle 9">
            <a:extLst>
              <a:ext uri="{FF2B5EF4-FFF2-40B4-BE49-F238E27FC236}">
                <a16:creationId xmlns:a16="http://schemas.microsoft.com/office/drawing/2014/main" id="{5F17D850-ABDE-4804-8605-D38EB939E1F4}"/>
              </a:ext>
            </a:extLst>
          </p:cNvPr>
          <p:cNvSpPr/>
          <p:nvPr/>
        </p:nvSpPr>
        <p:spPr>
          <a:xfrm>
            <a:off x="1031701" y="2069926"/>
            <a:ext cx="5231313" cy="2280176"/>
          </a:xfrm>
          <a:prstGeom prst="rect">
            <a:avLst/>
          </a:prstGeom>
        </p:spPr>
        <p:txBody>
          <a:bodyPr wrap="square">
            <a:spAutoFit/>
          </a:bodyPr>
          <a:lstStyle/>
          <a:p>
            <a:pPr marL="283464" lvl="0" indent="-283464" defTabSz="914400">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This resource is a series of tools for assisters and other community organizations that helps consumers understand health insurance costs and terms, their own specific health insurance costs, how to plan for health care costs, and how to pay their premiums.</a:t>
            </a:r>
          </a:p>
          <a:p>
            <a:pPr marL="283464" lvl="0" indent="-283464" defTabSz="914400">
              <a:lnSpc>
                <a:spcPct val="130000"/>
              </a:lnSpc>
              <a:spcBef>
                <a:spcPts val="1000"/>
              </a:spcBef>
              <a:buClr>
                <a:srgbClr val="005199"/>
              </a:buClr>
              <a:buFont typeface="Arial" panose="020B0604020202020204" pitchFamily="34" charset="0"/>
              <a:buChar char="•"/>
              <a:defRPr/>
            </a:pPr>
            <a:r>
              <a:rPr lang="en-US" sz="1400" dirty="0">
                <a:solidFill>
                  <a:srgbClr val="5D5D5D"/>
                </a:solidFill>
                <a:latin typeface="Arial" panose="020B0604020202020204" pitchFamily="34" charset="0"/>
                <a:cs typeface="Arial" panose="020B0604020202020204" pitchFamily="34" charset="0"/>
              </a:rPr>
              <a:t>Includes budget tracking as well as health care basics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3464" marR="0" lvl="0" indent="-283464" algn="l" defTabSz="914400"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Manage Your Health Care Costs PDF </a:t>
            </a:r>
            <a:endParaRPr kumimoji="0" lang="en-US" sz="1400" b="0"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endParaRPr>
          </a:p>
        </p:txBody>
      </p:sp>
      <p:pic>
        <p:nvPicPr>
          <p:cNvPr id="7" name="Picture 6" descr="Screenshot: Manage Your Health Care Costs">
            <a:extLst>
              <a:ext uri="{FF2B5EF4-FFF2-40B4-BE49-F238E27FC236}">
                <a16:creationId xmlns:a16="http://schemas.microsoft.com/office/drawing/2014/main" id="{428484BE-BB23-458D-8CB7-E4A8A2A84D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04242" y="2057400"/>
            <a:ext cx="3277279" cy="4224335"/>
          </a:xfrm>
          <a:prstGeom prst="rect">
            <a:avLst/>
          </a:prstGeom>
          <a:ln w="3175">
            <a:solidFill>
              <a:schemeClr val="bg1">
                <a:lumMod val="75000"/>
              </a:schemeClr>
            </a:solidFill>
          </a:ln>
        </p:spPr>
      </p:pic>
    </p:spTree>
    <p:extLst>
      <p:ext uri="{BB962C8B-B14F-4D97-AF65-F5344CB8AC3E}">
        <p14:creationId xmlns:p14="http://schemas.microsoft.com/office/powerpoint/2010/main" val="3578891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FF69-5C16-414B-9049-60287AE43336}"/>
              </a:ext>
            </a:extLst>
          </p:cNvPr>
          <p:cNvSpPr>
            <a:spLocks noGrp="1"/>
          </p:cNvSpPr>
          <p:nvPr>
            <p:ph type="title"/>
          </p:nvPr>
        </p:nvSpPr>
        <p:spPr>
          <a:xfrm>
            <a:off x="1019175" y="511697"/>
            <a:ext cx="10850784" cy="1249845"/>
          </a:xfrm>
        </p:spPr>
        <p:txBody>
          <a:bodyPr/>
          <a:lstStyle/>
          <a:p>
            <a:r>
              <a:rPr lang="en-US" spc="0" dirty="0"/>
              <a:t>VISIT PRODUCTORDERING.CMS.HHS.GOV</a:t>
            </a:r>
          </a:p>
        </p:txBody>
      </p:sp>
      <p:pic>
        <p:nvPicPr>
          <p:cNvPr id="5" name="Picture 4" descr="Screenshot: Visit productordering.cms.hhs.gov">
            <a:extLst>
              <a:ext uri="{FF2B5EF4-FFF2-40B4-BE49-F238E27FC236}">
                <a16:creationId xmlns:a16="http://schemas.microsoft.com/office/drawing/2014/main" id="{BDBDEA84-E080-9749-7C8E-076C3310164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19176" y="1600201"/>
            <a:ext cx="6834644" cy="4669208"/>
          </a:xfrm>
          <a:prstGeom prst="rect">
            <a:avLst/>
          </a:prstGeom>
          <a:ln w="3175">
            <a:solidFill>
              <a:schemeClr val="bg1">
                <a:lumMod val="75000"/>
              </a:schemeClr>
            </a:solidFill>
          </a:ln>
        </p:spPr>
      </p:pic>
    </p:spTree>
    <p:extLst>
      <p:ext uri="{BB962C8B-B14F-4D97-AF65-F5344CB8AC3E}">
        <p14:creationId xmlns:p14="http://schemas.microsoft.com/office/powerpoint/2010/main" val="183142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8"/>
            <a:endParaRPr lang="en-US">
              <a:solidFill>
                <a:srgbClr val="F7F7F7"/>
              </a:solidFill>
            </a:endParaRPr>
          </a:p>
        </p:txBody>
      </p:sp>
      <p:sp>
        <p:nvSpPr>
          <p:cNvPr id="8" name="Oval 7">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8"/>
            <a:endParaRPr lang="en-US">
              <a:solidFill>
                <a:srgbClr val="F7F7F7"/>
              </a:solidFill>
            </a:endParaRPr>
          </a:p>
        </p:txBody>
      </p:sp>
      <p:sp>
        <p:nvSpPr>
          <p:cNvPr id="2" name="Title 1">
            <a:extLst>
              <a:ext uri="{FF2B5EF4-FFF2-40B4-BE49-F238E27FC236}">
                <a16:creationId xmlns:a16="http://schemas.microsoft.com/office/drawing/2014/main" id="{1DFDC346-B5E5-497B-805B-840F3143009D}"/>
              </a:ext>
            </a:extLst>
          </p:cNvPr>
          <p:cNvSpPr>
            <a:spLocks noGrp="1"/>
          </p:cNvSpPr>
          <p:nvPr>
            <p:ph type="title"/>
          </p:nvPr>
        </p:nvSpPr>
        <p:spPr>
          <a:xfrm>
            <a:off x="1010479" y="500615"/>
            <a:ext cx="12032343" cy="1249845"/>
          </a:xfrm>
        </p:spPr>
        <p:txBody>
          <a:bodyPr/>
          <a:lstStyle/>
          <a:p>
            <a:r>
              <a:rPr lang="en-US" spc="-30" dirty="0"/>
              <a:t>VISIT </a:t>
            </a:r>
            <a:r>
              <a:rPr lang="en-US" spc="-30" dirty="0">
                <a:hlinkClick r:id="rId3">
                  <a:extLst>
                    <a:ext uri="{A12FA001-AC4F-418D-AE19-62706E023703}">
                      <ahyp:hlinkClr xmlns:ahyp="http://schemas.microsoft.com/office/drawing/2018/hyperlinkcolor" val="tx"/>
                    </a:ext>
                  </a:extLst>
                </a:hlinkClick>
              </a:rPr>
              <a:t>CMS.GOV </a:t>
            </a:r>
            <a:r>
              <a:rPr lang="en-US" spc="-30" dirty="0"/>
              <a:t>FOR CONSUMER RESOURCES</a:t>
            </a:r>
          </a:p>
        </p:txBody>
      </p:sp>
      <p:pic>
        <p:nvPicPr>
          <p:cNvPr id="9" name="Picture 8" descr="Visit cms.gov for consumer resources&#10;">
            <a:extLst>
              <a:ext uri="{FF2B5EF4-FFF2-40B4-BE49-F238E27FC236}">
                <a16:creationId xmlns:a16="http://schemas.microsoft.com/office/drawing/2014/main" id="{C28EDC6C-D68A-E6CD-0780-578F2DB010D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19175" y="1611673"/>
            <a:ext cx="7836726" cy="4662127"/>
          </a:xfrm>
          <a:prstGeom prst="rect">
            <a:avLst/>
          </a:prstGeom>
          <a:solidFill>
            <a:schemeClr val="bg2"/>
          </a:solidFill>
          <a:ln w="3175">
            <a:solidFill>
              <a:schemeClr val="bg1">
                <a:lumMod val="75000"/>
              </a:schemeClr>
            </a:solidFill>
          </a:ln>
        </p:spPr>
      </p:pic>
    </p:spTree>
    <p:extLst>
      <p:ext uri="{BB962C8B-B14F-4D97-AF65-F5344CB8AC3E}">
        <p14:creationId xmlns:p14="http://schemas.microsoft.com/office/powerpoint/2010/main" val="127136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596157-842D-A041-BB02-EFC4894098A9}"/>
              </a:ext>
            </a:extLst>
          </p:cNvPr>
          <p:cNvSpPr>
            <a:spLocks noGrp="1"/>
          </p:cNvSpPr>
          <p:nvPr>
            <p:ph type="title"/>
          </p:nvPr>
        </p:nvSpPr>
        <p:spPr>
          <a:xfrm>
            <a:off x="1010479" y="498435"/>
            <a:ext cx="9152697" cy="831195"/>
          </a:xfrm>
        </p:spPr>
        <p:txBody>
          <a:bodyPr/>
          <a:lstStyle/>
          <a:p>
            <a:r>
              <a:rPr lang="en-US" spc="0" dirty="0"/>
              <a:t>CMS OFFICE OF MINORITY HEALTH </a:t>
            </a:r>
            <a:endParaRPr lang="en-US" sz="6000" spc="0" dirty="0"/>
          </a:p>
        </p:txBody>
      </p:sp>
      <p:sp>
        <p:nvSpPr>
          <p:cNvPr id="7" name="Content Placeholder 2">
            <a:extLst>
              <a:ext uri="{FF2B5EF4-FFF2-40B4-BE49-F238E27FC236}">
                <a16:creationId xmlns:a16="http://schemas.microsoft.com/office/drawing/2014/main" id="{522C6420-5ED2-4FD5-AE71-6E055645AA1D}"/>
              </a:ext>
            </a:extLst>
          </p:cNvPr>
          <p:cNvSpPr txBox="1">
            <a:spLocks/>
          </p:cNvSpPr>
          <p:nvPr/>
        </p:nvSpPr>
        <p:spPr>
          <a:xfrm>
            <a:off x="952893" y="2329582"/>
            <a:ext cx="5633734" cy="4595787"/>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0059A3"/>
              </a:buClr>
              <a:buFont typeface="System Font Regular"/>
              <a:buChar char="—"/>
              <a:defRPr sz="1600" kern="1200">
                <a:solidFill>
                  <a:srgbClr val="1B2B6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500"/>
              </a:spcBef>
              <a:buClr>
                <a:srgbClr val="0059A3"/>
              </a:buClr>
              <a:buFont typeface="Arial" panose="020B0604020202020204" pitchFamily="34" charset="0"/>
              <a:buChar char="•"/>
              <a:defRPr sz="1600" kern="1200">
                <a:solidFill>
                  <a:srgbClr val="1B2B6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0059A3"/>
              </a:buClr>
              <a:buSzTx/>
              <a:buFont typeface="Arial" panose="020B0604020202020204" pitchFamily="34" charset="0"/>
              <a:buNone/>
              <a:tabLst/>
              <a:defRPr/>
            </a:pPr>
            <a:r>
              <a:rPr kumimoji="0" lang="en-US" sz="1400" b="1" i="0" u="none" strike="noStrike" kern="1200" cap="none" spc="0" normalizeH="0" baseline="0" noProof="0" dirty="0">
                <a:ln>
                  <a:noFill/>
                </a:ln>
                <a:solidFill>
                  <a:srgbClr val="005199"/>
                </a:solidFill>
                <a:effectLst/>
                <a:uLnTx/>
                <a:uFillTx/>
                <a:latin typeface="Arial"/>
                <a:ea typeface="+mn-ea"/>
                <a:cs typeface="Arial"/>
              </a:rPr>
              <a:t>The Centers for Medicare &amp; Medicaid Services (CMS)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rPr>
              <a:t>is the largest provider of health insurance in the United States, responsible for ensuring that more than 150 million individuals supported by CMS programs (Medicare, Medicaid, Children’s Health Insurance Program, and the Health Insurance Marketplaces) are able to get the care and health coverage they need and deserve.</a:t>
            </a:r>
            <a:endParaRPr kumimoji="0" lang="en-US" sz="1400" b="1" i="0" u="none" strike="noStrike" kern="1200" cap="none" spc="0" normalizeH="0" baseline="0" noProof="0" dirty="0">
              <a:ln>
                <a:noFill/>
              </a:ln>
              <a:solidFill>
                <a:srgbClr val="5D5D5D"/>
              </a:solidFill>
              <a:effectLst/>
              <a:uLnTx/>
              <a:uFillTx/>
              <a:latin typeface="Arial"/>
              <a:ea typeface="+mn-ea"/>
              <a:cs typeface="Arial"/>
            </a:endParaRPr>
          </a:p>
          <a:p>
            <a:pPr marL="0" marR="0" lvl="0" indent="0" algn="l" defTabSz="914400" rtl="0" eaLnBrk="1" fontAlgn="auto" latinLnBrk="0" hangingPunct="1">
              <a:lnSpc>
                <a:spcPct val="120000"/>
              </a:lnSpc>
              <a:spcBef>
                <a:spcPts val="1200"/>
              </a:spcBef>
              <a:spcAft>
                <a:spcPts val="0"/>
              </a:spcAft>
              <a:buClr>
                <a:srgbClr val="0059A3"/>
              </a:buClr>
              <a:buSzTx/>
              <a:buFont typeface="Arial" panose="020B0604020202020204" pitchFamily="34" charset="0"/>
              <a:buNone/>
              <a:tabLst/>
              <a:defRPr/>
            </a:pPr>
            <a:r>
              <a:rPr kumimoji="0" lang="en-US" sz="1400" b="1" i="0" u="none" strike="noStrike" kern="1200" cap="none" spc="0" normalizeH="0" baseline="0" noProof="0" dirty="0">
                <a:ln>
                  <a:noFill/>
                </a:ln>
                <a:solidFill>
                  <a:srgbClr val="005199"/>
                </a:solidFill>
                <a:effectLst/>
                <a:uLnTx/>
                <a:uFillTx/>
                <a:latin typeface="Arial"/>
                <a:ea typeface="+mn-ea"/>
                <a:cs typeface="Arial"/>
              </a:rPr>
              <a:t>The Centers for Medicare &amp; Medicaid Services Office of Minority Health (CMS OMH) </a:t>
            </a:r>
            <a:r>
              <a:rPr kumimoji="0" lang="en-US" sz="1400" b="0" i="0" u="none" strike="noStrike" kern="1200" cap="none" spc="0" normalizeH="0" baseline="0" noProof="0" dirty="0">
                <a:ln>
                  <a:noFill/>
                </a:ln>
                <a:solidFill>
                  <a:srgbClr val="5D5D5D"/>
                </a:solidFill>
                <a:effectLst/>
                <a:uLnTx/>
                <a:uFillTx/>
                <a:latin typeface="Arial"/>
                <a:ea typeface="+mn-ea"/>
                <a:cs typeface="Arial"/>
              </a:rPr>
              <a:t>offers a comprehensive source of information on optimizing health outcomes and closing gaps in coverage for all people CMS serves.</a:t>
            </a:r>
            <a:endPar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ea"/>
              <a:cs typeface="Arial" panose="020B0604020202020204" pitchFamily="34" charset="0"/>
            </a:endParaRPr>
          </a:p>
        </p:txBody>
      </p:sp>
      <p:pic>
        <p:nvPicPr>
          <p:cNvPr id="11" name="Picture 10" descr="CMS Logo">
            <a:extLst>
              <a:ext uri="{FF2B5EF4-FFF2-40B4-BE49-F238E27FC236}">
                <a16:creationId xmlns:a16="http://schemas.microsoft.com/office/drawing/2014/main" id="{6A14E138-CF6F-451C-AC86-8E18EBD6ABA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9416" y="2788414"/>
            <a:ext cx="4119691" cy="1669286"/>
          </a:xfrm>
          <a:prstGeom prst="rect">
            <a:avLst/>
          </a:prstGeom>
        </p:spPr>
      </p:pic>
    </p:spTree>
    <p:extLst>
      <p:ext uri="{BB962C8B-B14F-4D97-AF65-F5344CB8AC3E}">
        <p14:creationId xmlns:p14="http://schemas.microsoft.com/office/powerpoint/2010/main" val="1973035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37F97-78C7-C84F-AF76-FE1C3EC92D11}"/>
              </a:ext>
            </a:extLst>
          </p:cNvPr>
          <p:cNvSpPr>
            <a:spLocks noGrp="1"/>
          </p:cNvSpPr>
          <p:nvPr>
            <p:ph type="title"/>
          </p:nvPr>
        </p:nvSpPr>
        <p:spPr>
          <a:xfrm>
            <a:off x="6108526" y="975277"/>
            <a:ext cx="5684874" cy="1249845"/>
          </a:xfrm>
        </p:spPr>
        <p:txBody>
          <a:bodyPr/>
          <a:lstStyle/>
          <a:p>
            <a:r>
              <a:rPr lang="en-US" spc="0" dirty="0"/>
              <a:t>THANK YOU</a:t>
            </a:r>
          </a:p>
        </p:txBody>
      </p:sp>
      <p:pic>
        <p:nvPicPr>
          <p:cNvPr id="3" name="Picture 2" descr="C2C - Coverage to Care Logo">
            <a:extLst>
              <a:ext uri="{FF2B5EF4-FFF2-40B4-BE49-F238E27FC236}">
                <a16:creationId xmlns:a16="http://schemas.microsoft.com/office/drawing/2014/main" id="{04C882BA-E995-41EA-7168-84B4D841DA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312" y="2063225"/>
            <a:ext cx="4270442" cy="1828800"/>
          </a:xfrm>
          <a:prstGeom prst="rect">
            <a:avLst/>
          </a:prstGeom>
        </p:spPr>
      </p:pic>
      <p:sp>
        <p:nvSpPr>
          <p:cNvPr id="7" name="Content Placeholder 7">
            <a:extLst>
              <a:ext uri="{FF2B5EF4-FFF2-40B4-BE49-F238E27FC236}">
                <a16:creationId xmlns:a16="http://schemas.microsoft.com/office/drawing/2014/main" id="{24D14B7F-7FA5-F144-A6D0-E5A0817E66A1}"/>
              </a:ext>
            </a:extLst>
          </p:cNvPr>
          <p:cNvSpPr txBox="1">
            <a:spLocks/>
          </p:cNvSpPr>
          <p:nvPr/>
        </p:nvSpPr>
        <p:spPr>
          <a:xfrm>
            <a:off x="6108526" y="2069926"/>
            <a:ext cx="5085522" cy="3429000"/>
          </a:xfrm>
          <a:prstGeom prst="rect">
            <a:avLst/>
          </a:prstGeom>
        </p:spPr>
        <p:txBody>
          <a:bodyPr/>
          <a:lstStyle>
            <a:lvl1pPr marL="0" indent="0" algn="l" defTabSz="914318" rtl="0" eaLnBrk="1" latinLnBrk="0" hangingPunct="1">
              <a:lnSpc>
                <a:spcPct val="150000"/>
              </a:lnSpc>
              <a:spcBef>
                <a:spcPts val="1000"/>
              </a:spcBef>
              <a:buFont typeface="Arial" panose="020B0604020202020204" pitchFamily="34" charset="0"/>
              <a:buNone/>
              <a:defRPr sz="2800" kern="1200">
                <a:solidFill>
                  <a:srgbClr val="5D5D5D"/>
                </a:solidFill>
                <a:latin typeface="Arial" panose="020B0604020202020204" pitchFamily="34" charset="0"/>
                <a:ea typeface="+mn-ea"/>
                <a:cs typeface="Arial" panose="020B0604020202020204" pitchFamily="34" charset="0"/>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rgbClr val="5D5D5D"/>
                </a:solidFill>
                <a:latin typeface="Arial" panose="020B0604020202020204" pitchFamily="34" charset="0"/>
                <a:ea typeface="+mn-ea"/>
                <a:cs typeface="Arial" panose="020B0604020202020204" pitchFamily="34" charset="0"/>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rgbClr val="5D5D5D"/>
                </a:solidFill>
                <a:latin typeface="Arial" panose="020B0604020202020204" pitchFamily="34" charset="0"/>
                <a:ea typeface="+mn-ea"/>
                <a:cs typeface="Arial" panose="020B0604020202020204" pitchFamily="34" charset="0"/>
              </a:defRPr>
            </a:lvl3pPr>
            <a:lvl4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0" indent="0" algn="l" defTabSz="914318" rtl="0" eaLnBrk="1" latinLnBrk="0" hangingPunct="1">
              <a:lnSpc>
                <a:spcPct val="150000"/>
              </a:lnSpc>
              <a:spcBef>
                <a:spcPts val="499"/>
              </a:spcBef>
              <a:buFont typeface="Arial" panose="020B0604020202020204" pitchFamily="34" charset="0"/>
              <a:buNone/>
              <a:defRPr sz="1200" kern="1200" baseline="0">
                <a:solidFill>
                  <a:schemeClr val="tx1"/>
                </a:solidFill>
                <a:latin typeface="Arial" panose="020B0604020202020204" pitchFamily="34" charset="0"/>
                <a:ea typeface="+mn-ea"/>
                <a:cs typeface="Arial" panose="020B0604020202020204" pitchFamily="34" charset="0"/>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solidFill>
                  <a:srgbClr val="222222">
                    <a:lumMod val="75000"/>
                    <a:lumOff val="25000"/>
                  </a:srgbClr>
                </a:solidFill>
                <a:effectLst/>
                <a:uLnTx/>
                <a:uFillTx/>
              </a:rPr>
              <a:t>Visit our website: </a:t>
            </a:r>
            <a:br>
              <a:rPr lang="en-US" sz="1600" b="1" dirty="0">
                <a:solidFill>
                  <a:srgbClr val="222222">
                    <a:lumMod val="75000"/>
                    <a:lumOff val="25000"/>
                  </a:srgbClr>
                </a:solidFill>
              </a:rPr>
            </a:br>
            <a:r>
              <a:rPr kumimoji="0" lang="en-US" sz="1600" b="0" i="0" u="sng" strike="noStrike" kern="1200" cap="none" spc="0" normalizeH="0" baseline="0" noProof="0" dirty="0" err="1">
                <a:ln>
                  <a:noFill/>
                </a:ln>
                <a:solidFill>
                  <a:srgbClr val="005199"/>
                </a:solidFill>
                <a:effectLst/>
                <a:uLnTx/>
                <a:uFillTx/>
              </a:rPr>
              <a:t>go.cms.gov</a:t>
            </a:r>
            <a:r>
              <a:rPr kumimoji="0" lang="en-US" sz="1600" b="0" i="0" u="sng" strike="noStrike" kern="1200" cap="none" spc="0" normalizeH="0" baseline="0" noProof="0" dirty="0">
                <a:ln>
                  <a:noFill/>
                </a:ln>
                <a:solidFill>
                  <a:srgbClr val="005199"/>
                </a:solidFill>
                <a:effectLst/>
                <a:uLnTx/>
                <a:uFillTx/>
              </a:rPr>
              <a:t>/c2c</a:t>
            </a:r>
          </a:p>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endParaRPr kumimoji="0" lang="en-US" sz="1600" b="0" i="0" u="none" strike="noStrike" kern="1200" cap="none" spc="0" normalizeH="0" baseline="0" noProof="0" dirty="0">
              <a:ln>
                <a:noFill/>
              </a:ln>
              <a:solidFill>
                <a:srgbClr val="222222">
                  <a:lumMod val="75000"/>
                  <a:lumOff val="25000"/>
                </a:srgbClr>
              </a:solidFill>
              <a:effectLst/>
              <a:uLnTx/>
              <a:uFillTx/>
            </a:endParaRPr>
          </a:p>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solidFill>
                  <a:srgbClr val="222222">
                    <a:lumMod val="75000"/>
                    <a:lumOff val="25000"/>
                  </a:srgbClr>
                </a:solidFill>
                <a:effectLst/>
                <a:uLnTx/>
                <a:uFillTx/>
              </a:rPr>
              <a:t>Contact us: </a:t>
            </a:r>
            <a:br>
              <a:rPr kumimoji="0" lang="en-US" sz="1600" b="1" i="0" u="none" strike="noStrike" kern="1200" cap="none" spc="0" normalizeH="0" baseline="0" noProof="0" dirty="0">
                <a:ln>
                  <a:noFill/>
                </a:ln>
                <a:solidFill>
                  <a:srgbClr val="222222">
                    <a:lumMod val="75000"/>
                    <a:lumOff val="25000"/>
                  </a:srgbClr>
                </a:solidFill>
                <a:effectLst/>
                <a:uLnTx/>
                <a:uFillTx/>
              </a:rPr>
            </a:br>
            <a:r>
              <a:rPr kumimoji="0" lang="en-US" sz="1600" b="0" i="0" u="none" strike="noStrike" kern="1200" cap="none" spc="0" normalizeH="0" baseline="0" noProof="0" dirty="0">
                <a:ln>
                  <a:noFill/>
                </a:ln>
                <a:solidFill>
                  <a:srgbClr val="005199"/>
                </a:solidFill>
                <a:effectLst/>
                <a:uLnTx/>
                <a:uFillTx/>
                <a:hlinkClick r:id="rId4">
                  <a:extLst>
                    <a:ext uri="{A12FA001-AC4F-418D-AE19-62706E023703}">
                      <ahyp:hlinkClr xmlns:ahyp="http://schemas.microsoft.com/office/drawing/2018/hyperlinkcolor" val="tx"/>
                    </a:ext>
                  </a:extLst>
                </a:hlinkClick>
              </a:rPr>
              <a:t>CoverageToCare@cms.hhs.gov</a:t>
            </a:r>
            <a:endParaRPr kumimoji="0" lang="en-US" sz="1600" b="0" i="0" u="none" strike="noStrike" kern="1200" cap="none" spc="0" normalizeH="0" baseline="0" noProof="0" dirty="0">
              <a:ln>
                <a:noFill/>
              </a:ln>
              <a:solidFill>
                <a:srgbClr val="005199"/>
              </a:solidFill>
              <a:effectLst/>
              <a:uLnTx/>
              <a:uFillTx/>
            </a:endParaRPr>
          </a:p>
          <a:p>
            <a:pPr lvl="1">
              <a:lnSpc>
                <a:spcPct val="130000"/>
              </a:lnSpc>
              <a:spcBef>
                <a:spcPts val="0"/>
              </a:spcBef>
              <a:buClr>
                <a:srgbClr val="005199"/>
              </a:buClr>
              <a:defRPr/>
            </a:pPr>
            <a:r>
              <a:rPr kumimoji="0" lang="en-US" sz="1600" b="0" i="0" u="none" strike="noStrike" kern="1200" cap="none" spc="0" normalizeH="0" baseline="0" noProof="0" dirty="0">
                <a:ln>
                  <a:noFill/>
                </a:ln>
                <a:solidFill>
                  <a:srgbClr val="005199"/>
                </a:solidFill>
                <a:effectLst/>
                <a:uLnTx/>
                <a:uFillTx/>
                <a:hlinkClick r:id="rId5">
                  <a:extLst>
                    <a:ext uri="{A12FA001-AC4F-418D-AE19-62706E023703}">
                      <ahyp:hlinkClr xmlns:ahyp="http://schemas.microsoft.com/office/drawing/2018/hyperlinkcolor" val="tx"/>
                    </a:ext>
                  </a:extLst>
                </a:hlinkClick>
              </a:rPr>
              <a:t>OMH@cms.hhs.gov</a:t>
            </a:r>
            <a:r>
              <a:rPr kumimoji="0" lang="en-US" sz="1600" b="0" i="0" u="none" strike="noStrike" kern="1200" cap="none" spc="0" normalizeH="0" baseline="0" noProof="0" dirty="0">
                <a:ln>
                  <a:noFill/>
                </a:ln>
                <a:solidFill>
                  <a:srgbClr val="005199"/>
                </a:solidFill>
                <a:effectLst/>
                <a:uLnTx/>
                <a:uFillTx/>
              </a:rPr>
              <a:t> </a:t>
            </a:r>
          </a:p>
          <a:p>
            <a:pPr lvl="1">
              <a:lnSpc>
                <a:spcPct val="130000"/>
              </a:lnSpc>
              <a:spcBef>
                <a:spcPts val="0"/>
              </a:spcBef>
              <a:buClr>
                <a:srgbClr val="005199"/>
              </a:buClr>
              <a:defRPr/>
            </a:pPr>
            <a:endParaRPr kumimoji="0" lang="en-US" sz="1600" b="0" i="0" u="none" strike="noStrike" kern="1200" cap="none" spc="0" normalizeH="0" baseline="0" noProof="0" dirty="0">
              <a:ln>
                <a:noFill/>
              </a:ln>
              <a:solidFill>
                <a:prstClr val="black"/>
              </a:solidFill>
              <a:effectLst/>
              <a:uLnTx/>
              <a:uFillTx/>
            </a:endParaRPr>
          </a:p>
          <a:p>
            <a:pPr marL="0" marR="0" lvl="1" indent="0" algn="l" defTabSz="914318" rtl="0" eaLnBrk="1" fontAlgn="auto" latinLnBrk="0" hangingPunct="1">
              <a:lnSpc>
                <a:spcPct val="130000"/>
              </a:lnSpc>
              <a:spcBef>
                <a:spcPts val="0"/>
              </a:spcBef>
              <a:buClr>
                <a:srgbClr val="005199"/>
              </a:buClr>
              <a:buSzTx/>
              <a:buFont typeface="Arial" panose="020B0604020202020204" pitchFamily="34" charset="0"/>
              <a:buNone/>
              <a:tabLst/>
              <a:defRPr/>
            </a:pPr>
            <a:r>
              <a:rPr kumimoji="0" lang="en-US" sz="1600" b="1" i="0" u="none" strike="noStrike" kern="1200" cap="none" spc="0" normalizeH="0" baseline="0" noProof="0" dirty="0">
                <a:ln>
                  <a:noFill/>
                </a:ln>
                <a:solidFill>
                  <a:srgbClr val="222222">
                    <a:lumMod val="75000"/>
                    <a:lumOff val="25000"/>
                  </a:srgbClr>
                </a:solidFill>
                <a:effectLst/>
                <a:uLnTx/>
                <a:uFillTx/>
              </a:rPr>
              <a:t>C2C Listserv: </a:t>
            </a:r>
            <a:br>
              <a:rPr kumimoji="0" lang="en-US" sz="1600" b="1" i="0" u="none" strike="noStrike" kern="1200" cap="none" spc="0" normalizeH="0" baseline="0" noProof="0" dirty="0">
                <a:ln>
                  <a:noFill/>
                </a:ln>
                <a:solidFill>
                  <a:srgbClr val="222222">
                    <a:lumMod val="75000"/>
                    <a:lumOff val="25000"/>
                  </a:srgbClr>
                </a:solidFill>
                <a:effectLst/>
                <a:uLnTx/>
                <a:uFillTx/>
              </a:rPr>
            </a:br>
            <a:r>
              <a:rPr kumimoji="0" lang="en-US" sz="1600" b="0" i="0" u="none" strike="noStrike" kern="1200" cap="none" spc="0" normalizeH="0" baseline="0" noProof="0" dirty="0">
                <a:ln>
                  <a:noFill/>
                </a:ln>
                <a:solidFill>
                  <a:srgbClr val="005199"/>
                </a:solidFill>
                <a:effectLst/>
                <a:uLnTx/>
                <a:uFillTx/>
                <a:hlinkClick r:id="rId6">
                  <a:extLst>
                    <a:ext uri="{A12FA001-AC4F-418D-AE19-62706E023703}">
                      <ahyp:hlinkClr xmlns:ahyp="http://schemas.microsoft.com/office/drawing/2018/hyperlinkcolor" val="tx"/>
                    </a:ext>
                  </a:extLst>
                </a:hlinkClick>
              </a:rPr>
              <a:t>http://bit.ly/CMSOMH</a:t>
            </a:r>
            <a:endParaRPr kumimoji="0" lang="en-US" sz="1600" b="0" i="0" u="none" strike="noStrike" kern="1200" cap="none" spc="0" normalizeH="0" baseline="0" noProof="0" dirty="0">
              <a:ln>
                <a:noFill/>
              </a:ln>
              <a:solidFill>
                <a:srgbClr val="005199"/>
              </a:solidFill>
              <a:effectLst/>
              <a:uLnTx/>
              <a:uFillTx/>
            </a:endParaRPr>
          </a:p>
        </p:txBody>
      </p:sp>
      <p:sp>
        <p:nvSpPr>
          <p:cNvPr id="2" name="TextBox 1"/>
          <p:cNvSpPr txBox="1"/>
          <p:nvPr/>
        </p:nvSpPr>
        <p:spPr>
          <a:xfrm>
            <a:off x="1019175" y="6059389"/>
            <a:ext cx="5099193" cy="287827"/>
          </a:xfrm>
          <a:prstGeom prst="rect">
            <a:avLst/>
          </a:prstGeom>
          <a:noFill/>
        </p:spPr>
        <p:txBody>
          <a:bodyPr wrap="square" lIns="0" tIns="36000" rIns="216000" bIns="36000" rtlCol="0">
            <a:spAutoFit/>
          </a:bodyPr>
          <a:lstStyle/>
          <a:p>
            <a:pPr>
              <a:lnSpc>
                <a:spcPct val="130000"/>
              </a:lnSpc>
              <a:spcBef>
                <a:spcPts val="1000"/>
              </a:spcBef>
            </a:pPr>
            <a:r>
              <a:rPr lang="en-US" sz="1200" i="1" dirty="0">
                <a:solidFill>
                  <a:srgbClr val="5D5D5D"/>
                </a:solidFill>
                <a:latin typeface="Arial" panose="020B0604020202020204" pitchFamily="34" charset="0"/>
                <a:cs typeface="Arial" panose="020B0604020202020204" pitchFamily="34" charset="0"/>
              </a:rPr>
              <a:t>Paid for by U.S. Department of Health and Human Services. </a:t>
            </a:r>
          </a:p>
        </p:txBody>
      </p:sp>
    </p:spTree>
    <p:extLst>
      <p:ext uri="{BB962C8B-B14F-4D97-AF65-F5344CB8AC3E}">
        <p14:creationId xmlns:p14="http://schemas.microsoft.com/office/powerpoint/2010/main" val="384070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8465" y="492342"/>
            <a:ext cx="4817928" cy="1249845"/>
          </a:xfrm>
        </p:spPr>
        <p:txBody>
          <a:bodyPr/>
          <a:lstStyle/>
          <a:p>
            <a:r>
              <a:rPr lang="en-US" dirty="0"/>
              <a:t>CMS OMH</a:t>
            </a:r>
          </a:p>
        </p:txBody>
      </p:sp>
      <p:pic>
        <p:nvPicPr>
          <p:cNvPr id="6" name="Picture 5" descr="2 adults and 1 child laughing">
            <a:extLst>
              <a:ext uri="{FF2B5EF4-FFF2-40B4-BE49-F238E27FC236}">
                <a16:creationId xmlns:a16="http://schemas.microsoft.com/office/drawing/2014/main" id="{108E4824-22D7-014F-AC70-13DC83CA1AC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18994" y="-917"/>
            <a:ext cx="5077006" cy="2196752"/>
          </a:xfrm>
          <a:prstGeom prst="rect">
            <a:avLst/>
          </a:prstGeom>
        </p:spPr>
      </p:pic>
      <p:pic>
        <p:nvPicPr>
          <p:cNvPr id="10" name="Picture 9" descr="Person sitting at a table eating food">
            <a:extLst>
              <a:ext uri="{FF2B5EF4-FFF2-40B4-BE49-F238E27FC236}">
                <a16:creationId xmlns:a16="http://schemas.microsoft.com/office/drawing/2014/main" id="{5D86F0E8-8917-F846-A4DA-A5207B7351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8994" y="2331140"/>
            <a:ext cx="2500248" cy="2221170"/>
          </a:xfrm>
          <a:prstGeom prst="rect">
            <a:avLst/>
          </a:prstGeom>
        </p:spPr>
      </p:pic>
      <p:pic>
        <p:nvPicPr>
          <p:cNvPr id="9" name="Picture 8" descr="A young person with a backpack">
            <a:extLst>
              <a:ext uri="{FF2B5EF4-FFF2-40B4-BE49-F238E27FC236}">
                <a16:creationId xmlns:a16="http://schemas.microsoft.com/office/drawing/2014/main" id="{A3C45E01-C582-0149-9025-A16006CEEB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18994" y="4747463"/>
            <a:ext cx="2500248" cy="2123263"/>
          </a:xfrm>
          <a:prstGeom prst="rect">
            <a:avLst/>
          </a:prstGeom>
        </p:spPr>
      </p:pic>
      <p:pic>
        <p:nvPicPr>
          <p:cNvPr id="11" name="Picture 10" descr="Person standing in front of a building">
            <a:extLst>
              <a:ext uri="{FF2B5EF4-FFF2-40B4-BE49-F238E27FC236}">
                <a16:creationId xmlns:a16="http://schemas.microsoft.com/office/drawing/2014/main" id="{044B17EF-DF64-864B-ABCE-82BC6987311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73951" y="2330457"/>
            <a:ext cx="2422049" cy="4540269"/>
          </a:xfrm>
          <a:prstGeom prst="rect">
            <a:avLst/>
          </a:prstGeom>
        </p:spPr>
      </p:pic>
      <p:sp>
        <p:nvSpPr>
          <p:cNvPr id="7" name="TextBox 6"/>
          <p:cNvSpPr txBox="1"/>
          <p:nvPr/>
        </p:nvSpPr>
        <p:spPr>
          <a:xfrm>
            <a:off x="7118465" y="1950453"/>
            <a:ext cx="4072697" cy="2692459"/>
          </a:xfrm>
          <a:prstGeom prst="rect">
            <a:avLst/>
          </a:prstGeom>
          <a:noFill/>
        </p:spPr>
        <p:txBody>
          <a:bodyPr wrap="square" lIns="0" tIns="36000" rIns="216000" bIns="36000" rtlCol="0" anchor="t">
            <a:spAutoFit/>
          </a:bodyPr>
          <a:lstStyle/>
          <a:p>
            <a:pPr marL="0" marR="0" lvl="0" indent="0" algn="l" defTabSz="914400" rtl="0" eaLnBrk="1" fontAlgn="auto" latinLnBrk="0" hangingPunct="1">
              <a:lnSpc>
                <a:spcPct val="13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Mission</a:t>
            </a:r>
            <a:b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br>
            <a:r>
              <a:rPr lang="en-US" sz="1400" spc="-20" dirty="0">
                <a:solidFill>
                  <a:srgbClr val="5D5D5D"/>
                </a:solidFill>
                <a:latin typeface="Arial" panose="020B0604020202020204" pitchFamily="34" charset="0"/>
                <a:ea typeface="+mn-lt"/>
                <a:cs typeface="Arial" panose="020B0604020202020204" pitchFamily="34" charset="0"/>
              </a:rPr>
              <a:t>The Centers for Medicare &amp; Medicaid Services Office of Minority Health (CMS OMH) leads the advancement of optimal health for all people CMS serves in the development and integration of CMS policies and programs</a:t>
            </a:r>
            <a:r>
              <a:rPr kumimoji="0" lang="en-US" sz="1400" b="0" i="0" u="none" strike="noStrike" kern="1200" cap="none" spc="-2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a:t>
            </a:r>
            <a:endParaRPr lang="en-US" sz="1400" b="1" dirty="0">
              <a:solidFill>
                <a:srgbClr val="5D5D5D"/>
              </a:solidFill>
              <a:latin typeface="Arial" panose="020B0604020202020204" pitchFamily="34" charset="0"/>
              <a:ea typeface="Open Sans ExtraBold"/>
              <a:cs typeface="Arial" panose="020B0604020202020204" pitchFamily="34" charset="0"/>
            </a:endParaRPr>
          </a:p>
          <a:p>
            <a:pPr marL="0" marR="0" lvl="0" indent="0" algn="l" defTabSz="914400" rtl="0" eaLnBrk="1" fontAlgn="auto" latinLnBrk="0" hangingPunct="1">
              <a:lnSpc>
                <a:spcPct val="130000"/>
              </a:lnSpc>
              <a:spcBef>
                <a:spcPts val="1000"/>
              </a:spcBef>
              <a:spcAft>
                <a:spcPts val="0"/>
              </a:spcAft>
              <a:buClrTx/>
              <a:buSzTx/>
              <a:buFontTx/>
              <a:buNone/>
              <a:tabLst/>
              <a:defRPr/>
            </a:pPr>
            <a:r>
              <a:rPr kumimoji="0" lang="en-US" sz="14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Vision</a:t>
            </a:r>
            <a:br>
              <a:rPr lang="en-US" sz="1400" b="1" noProof="0" dirty="0">
                <a:solidFill>
                  <a:srgbClr val="005199"/>
                </a:solidFill>
                <a:latin typeface="Arial" panose="020B0604020202020204" pitchFamily="34" charset="0"/>
                <a:ea typeface="Open Sans ExtraBold"/>
                <a:cs typeface="Arial" panose="020B0604020202020204" pitchFamily="34" charset="0"/>
              </a:rPr>
            </a:b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All </a:t>
            </a:r>
            <a:r>
              <a:rPr lang="en-US" sz="1400" dirty="0">
                <a:solidFill>
                  <a:srgbClr val="5D5D5D"/>
                </a:solidFill>
                <a:latin typeface="Arial" panose="020B0604020202020204" pitchFamily="34" charset="0"/>
                <a:ea typeface="+mn-lt"/>
                <a:cs typeface="Arial" panose="020B0604020202020204" pitchFamily="34" charset="0"/>
              </a:rPr>
              <a:t>those served by </a:t>
            </a:r>
            <a:r>
              <a:rPr kumimoji="0" lang="en-US" sz="1400" b="0" i="0" u="none" strike="noStrike" kern="1200" cap="none" spc="0" normalizeH="0" baseline="0" noProof="0" dirty="0">
                <a:ln>
                  <a:noFill/>
                </a:ln>
                <a:solidFill>
                  <a:srgbClr val="5D5D5D"/>
                </a:solidFill>
                <a:effectLst/>
                <a:uLnTx/>
                <a:uFillTx/>
                <a:latin typeface="Arial" panose="020B0604020202020204" pitchFamily="34" charset="0"/>
                <a:ea typeface="+mn-lt"/>
                <a:cs typeface="Arial" panose="020B0604020202020204" pitchFamily="34" charset="0"/>
              </a:rPr>
              <a:t>CMS have achieved their highest level of health</a:t>
            </a:r>
            <a:r>
              <a:rPr lang="en-US" sz="1400" dirty="0">
                <a:solidFill>
                  <a:srgbClr val="5D5D5D"/>
                </a:solidFill>
                <a:latin typeface="Arial" panose="020B0604020202020204" pitchFamily="34" charset="0"/>
                <a:ea typeface="+mn-lt"/>
                <a:cs typeface="Arial" panose="020B0604020202020204" pitchFamily="34" charset="0"/>
              </a:rPr>
              <a:t> and well-being.</a:t>
            </a:r>
          </a:p>
        </p:txBody>
      </p:sp>
    </p:spTree>
    <p:extLst>
      <p:ext uri="{BB962C8B-B14F-4D97-AF65-F5344CB8AC3E}">
        <p14:creationId xmlns:p14="http://schemas.microsoft.com/office/powerpoint/2010/main" val="269774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008C-4940-EDC4-F30B-7A09F16A32AF}"/>
              </a:ext>
            </a:extLst>
          </p:cNvPr>
          <p:cNvSpPr>
            <a:spLocks noGrp="1"/>
          </p:cNvSpPr>
          <p:nvPr>
            <p:ph type="ctrTitle"/>
          </p:nvPr>
        </p:nvSpPr>
        <p:spPr>
          <a:xfrm>
            <a:off x="6106886" y="509012"/>
            <a:ext cx="5434361" cy="845247"/>
          </a:xfrm>
        </p:spPr>
        <p:txBody>
          <a:bodyPr/>
          <a:lstStyle/>
          <a:p>
            <a:r>
              <a:rPr lang="en-US" dirty="0"/>
              <a:t>COVERAGE TO CARE (C2C)</a:t>
            </a:r>
            <a:endParaRPr lang="en-US" sz="6000" dirty="0"/>
          </a:p>
        </p:txBody>
      </p:sp>
      <p:sp>
        <p:nvSpPr>
          <p:cNvPr id="3" name="Rectangle 2">
            <a:extLst>
              <a:ext uri="{FF2B5EF4-FFF2-40B4-BE49-F238E27FC236}">
                <a16:creationId xmlns:a16="http://schemas.microsoft.com/office/drawing/2014/main" id="{44EDD8CE-F9FC-48C9-8A60-531E20D20F81}"/>
              </a:ext>
            </a:extLst>
          </p:cNvPr>
          <p:cNvSpPr/>
          <p:nvPr/>
        </p:nvSpPr>
        <p:spPr>
          <a:xfrm>
            <a:off x="6106886" y="2446708"/>
            <a:ext cx="5065939" cy="2137818"/>
          </a:xfrm>
          <a:prstGeom prst="rect">
            <a:avLst/>
          </a:prstGeom>
          <a:ln>
            <a:noFill/>
          </a:ln>
        </p:spPr>
        <p:style>
          <a:lnRef idx="2">
            <a:schemeClr val="dk1"/>
          </a:lnRef>
          <a:fillRef idx="1">
            <a:schemeClr val="lt1"/>
          </a:fillRef>
          <a:effectRef idx="0">
            <a:schemeClr val="dk1"/>
          </a:effectRef>
          <a:fontRef idx="minor">
            <a:schemeClr val="dk1"/>
          </a:fontRef>
        </p:style>
        <p:txBody>
          <a:bodyPr wrap="square" lIns="274320" tIns="182880" rIns="274320" bIns="182880">
            <a:noAutofit/>
          </a:bodyPr>
          <a:lstStyle/>
          <a:p>
            <a:pPr marL="0" marR="0" lvl="0" indent="0" algn="ctr" defTabSz="914400" rtl="0" eaLnBrk="1" fontAlgn="auto" latinLnBrk="0" hangingPunct="1">
              <a:lnSpc>
                <a:spcPct val="130000"/>
              </a:lnSpc>
              <a:spcBef>
                <a:spcPts val="1000"/>
              </a:spcBef>
              <a:spcAft>
                <a:spcPts val="0"/>
              </a:spcAft>
              <a:buClrTx/>
              <a:buSzTx/>
              <a:buFontTx/>
              <a:buNone/>
              <a:tabLst/>
              <a:defRPr/>
            </a:pPr>
            <a:r>
              <a:rPr kumimoji="0" lang="en-US" sz="16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t>What is C2C?</a:t>
            </a:r>
            <a:br>
              <a:rPr kumimoji="0" lang="en-US" sz="1600" b="1" i="0" u="none" strike="noStrike" kern="1200" cap="none" spc="0" normalizeH="0" baseline="0" noProof="0" dirty="0">
                <a:ln>
                  <a:noFill/>
                </a:ln>
                <a:solidFill>
                  <a:srgbClr val="005199"/>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C2C aims to help individuals understand their </a:t>
            </a:r>
            <a:b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health coverage and connect to primary care and </a:t>
            </a:r>
            <a:b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the preventive services that are right for them, </a:t>
            </a:r>
            <a:b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so they can live a long and healthy life.</a:t>
            </a:r>
          </a:p>
        </p:txBody>
      </p:sp>
    </p:spTree>
    <p:extLst>
      <p:ext uri="{BB962C8B-B14F-4D97-AF65-F5344CB8AC3E}">
        <p14:creationId xmlns:p14="http://schemas.microsoft.com/office/powerpoint/2010/main" val="336546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F10FF3-9C45-481A-9689-1B5BE55AC06D}"/>
              </a:ext>
            </a:extLst>
          </p:cNvPr>
          <p:cNvSpPr>
            <a:spLocks noGrp="1"/>
          </p:cNvSpPr>
          <p:nvPr>
            <p:ph type="ctrTitle"/>
          </p:nvPr>
        </p:nvSpPr>
        <p:spPr>
          <a:xfrm>
            <a:off x="6108526" y="511697"/>
            <a:ext cx="6328612" cy="2387600"/>
          </a:xfrm>
        </p:spPr>
        <p:txBody>
          <a:bodyPr/>
          <a:lstStyle/>
          <a:p>
            <a:pPr>
              <a:lnSpc>
                <a:spcPct val="100000"/>
              </a:lnSpc>
            </a:pPr>
            <a:r>
              <a:rPr lang="en-US" spc="0" dirty="0"/>
              <a:t>C2C RESOURCES</a:t>
            </a:r>
          </a:p>
        </p:txBody>
      </p:sp>
      <p:sp>
        <p:nvSpPr>
          <p:cNvPr id="5" name="Rectangle 4">
            <a:extLst>
              <a:ext uri="{FF2B5EF4-FFF2-40B4-BE49-F238E27FC236}">
                <a16:creationId xmlns:a16="http://schemas.microsoft.com/office/drawing/2014/main" id="{35F08D8F-0FC4-49EF-B10C-CED58A575017}"/>
              </a:ext>
            </a:extLst>
          </p:cNvPr>
          <p:cNvSpPr/>
          <p:nvPr/>
        </p:nvSpPr>
        <p:spPr>
          <a:xfrm>
            <a:off x="6108526" y="2068689"/>
            <a:ext cx="5076825" cy="3069045"/>
          </a:xfrm>
          <a:prstGeom prst="rect">
            <a:avLst/>
          </a:prstGeom>
        </p:spPr>
        <p:txBody>
          <a:bodyPr wrap="square">
            <a:spAutoFit/>
          </a:bodyPr>
          <a:lstStyle/>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5 Ways to Make the Most of Your Health Coverage</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Prevention Resources</a:t>
            </a:r>
            <a:endParaRPr lang="en-US" sz="1600" dirty="0">
              <a:solidFill>
                <a:srgbClr val="5D5D5D"/>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Roadmap to Better Care</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Roadmap to Behavioral Health</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Manage Your Health Care Costs</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Enrollment Toolkit</a:t>
            </a:r>
          </a:p>
          <a:p>
            <a:pPr marL="285750" marR="0" lvl="0" indent="-285750" algn="l" defTabSz="914400" rtl="0" eaLnBrk="1" fontAlgn="auto" latinLnBrk="0" hangingPunct="1">
              <a:lnSpc>
                <a:spcPct val="130000"/>
              </a:lnSpc>
              <a:spcBef>
                <a:spcPts val="1000"/>
              </a:spcBef>
              <a:spcAft>
                <a:spcPts val="0"/>
              </a:spcAft>
              <a:buClr>
                <a:srgbClr val="005199"/>
              </a:buClr>
              <a:buSzTx/>
              <a:buFont typeface="Arial" panose="020B0604020202020204" pitchFamily="34" charset="0"/>
              <a:buChar char="•"/>
              <a:tabLst/>
              <a:defRPr/>
            </a:pPr>
            <a:r>
              <a:rPr kumimoji="0" lang="en-US" sz="1600" i="0" u="none" strike="noStrike" kern="1200" cap="none" spc="0" normalizeH="0" baseline="0" noProof="0" dirty="0">
                <a:ln>
                  <a:noFill/>
                </a:ln>
                <a:solidFill>
                  <a:srgbClr val="5D5D5D"/>
                </a:solidFill>
                <a:effectLst/>
                <a:uLnTx/>
                <a:uFillTx/>
                <a:latin typeface="Arial" panose="020B0604020202020204" pitchFamily="34" charset="0"/>
                <a:cs typeface="Arial" panose="020B0604020202020204" pitchFamily="34" charset="0"/>
              </a:rPr>
              <a:t>Partner Toolkit and Community Presentation</a:t>
            </a:r>
          </a:p>
        </p:txBody>
      </p:sp>
    </p:spTree>
    <p:extLst>
      <p:ext uri="{BB962C8B-B14F-4D97-AF65-F5344CB8AC3E}">
        <p14:creationId xmlns:p14="http://schemas.microsoft.com/office/powerpoint/2010/main" val="4141688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7">
            <a:extLst>
              <a:ext uri="{FF2B5EF4-FFF2-40B4-BE49-F238E27FC236}">
                <a16:creationId xmlns:a16="http://schemas.microsoft.com/office/drawing/2014/main" id="{5F183215-CE1A-484F-90EA-9E54AC8A45C2}"/>
              </a:ext>
            </a:extLst>
          </p:cNvPr>
          <p:cNvSpPr>
            <a:spLocks noGrp="1"/>
          </p:cNvSpPr>
          <p:nvPr>
            <p:ph type="title"/>
          </p:nvPr>
        </p:nvSpPr>
        <p:spPr>
          <a:xfrm>
            <a:off x="1019175" y="500615"/>
            <a:ext cx="9152697" cy="1249845"/>
          </a:xfrm>
        </p:spPr>
        <p:txBody>
          <a:bodyPr/>
          <a:lstStyle/>
          <a:p>
            <a:r>
              <a:rPr lang="en-US" spc="0" dirty="0"/>
              <a:t>VISIT GO.CMS.GOV/C2C</a:t>
            </a:r>
          </a:p>
        </p:txBody>
      </p:sp>
      <p:pic>
        <p:nvPicPr>
          <p:cNvPr id="7" name="Picture 6" descr="Screenshot: go.cms.gov/c2c website - Coverage to Care">
            <a:extLst>
              <a:ext uri="{FF2B5EF4-FFF2-40B4-BE49-F238E27FC236}">
                <a16:creationId xmlns:a16="http://schemas.microsoft.com/office/drawing/2014/main" id="{1E24B9DC-C6F3-420D-982B-1913838ADF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31701" y="1600200"/>
            <a:ext cx="8918647" cy="4675340"/>
          </a:xfrm>
          <a:prstGeom prst="rect">
            <a:avLst/>
          </a:prstGeom>
          <a:ln w="3175">
            <a:solidFill>
              <a:schemeClr val="bg1">
                <a:lumMod val="75000"/>
              </a:schemeClr>
            </a:solidFill>
          </a:ln>
        </p:spPr>
      </p:pic>
    </p:spTree>
    <p:extLst>
      <p:ext uri="{BB962C8B-B14F-4D97-AF65-F5344CB8AC3E}">
        <p14:creationId xmlns:p14="http://schemas.microsoft.com/office/powerpoint/2010/main" val="2296232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94D61CD-9FD1-4E4C-A5A8-F59FB37D670B}"/>
              </a:ext>
              <a:ext uri="{C183D7F6-B498-43B3-948B-1728B52AA6E4}">
                <adec:decorative xmlns:adec="http://schemas.microsoft.com/office/drawing/2017/decorative" val="1"/>
              </a:ext>
            </a:extLst>
          </p:cNvPr>
          <p:cNvSpPr/>
          <p:nvPr/>
        </p:nvSpPr>
        <p:spPr>
          <a:xfrm>
            <a:off x="-1619753" y="3237495"/>
            <a:ext cx="3036305" cy="3036305"/>
          </a:xfrm>
          <a:prstGeom prst="ellipse">
            <a:avLst/>
          </a:prstGeom>
          <a:solidFill>
            <a:srgbClr val="69A1C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E978FEB-6636-C24E-874F-93ACFBB13BF4}"/>
              </a:ext>
              <a:ext uri="{C183D7F6-B498-43B3-948B-1728B52AA6E4}">
                <adec:decorative xmlns:adec="http://schemas.microsoft.com/office/drawing/2017/decorative" val="1"/>
              </a:ext>
            </a:extLst>
          </p:cNvPr>
          <p:cNvSpPr/>
          <p:nvPr/>
        </p:nvSpPr>
        <p:spPr>
          <a:xfrm>
            <a:off x="10130729" y="-501517"/>
            <a:ext cx="1050792" cy="1050792"/>
          </a:xfrm>
          <a:prstGeom prst="ellipse">
            <a:avLst/>
          </a:prstGeom>
          <a:solidFill>
            <a:srgbClr val="9FCF5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B31CB-B841-6EAC-1989-8D1D861CED04}"/>
              </a:ext>
            </a:extLst>
          </p:cNvPr>
          <p:cNvSpPr>
            <a:spLocks noGrp="1"/>
          </p:cNvSpPr>
          <p:nvPr>
            <p:ph type="title"/>
          </p:nvPr>
        </p:nvSpPr>
        <p:spPr>
          <a:xfrm>
            <a:off x="1031701" y="525667"/>
            <a:ext cx="10487796" cy="1249845"/>
          </a:xfrm>
        </p:spPr>
        <p:txBody>
          <a:bodyPr/>
          <a:lstStyle/>
          <a:p>
            <a:pPr>
              <a:lnSpc>
                <a:spcPts val="4120"/>
              </a:lnSpc>
            </a:pPr>
            <a:r>
              <a:rPr lang="en-US" spc="0" dirty="0"/>
              <a:t>5 WAYS TO MAKE THE MOST </a:t>
            </a:r>
            <a:br>
              <a:rPr lang="en-US" spc="0" dirty="0"/>
            </a:br>
            <a:r>
              <a:rPr lang="en-US" spc="0" dirty="0"/>
              <a:t>OF YOUR HEALTH COVERAGE</a:t>
            </a:r>
          </a:p>
        </p:txBody>
      </p:sp>
      <p:sp>
        <p:nvSpPr>
          <p:cNvPr id="7" name="Rectangle 6">
            <a:extLst>
              <a:ext uri="{FF2B5EF4-FFF2-40B4-BE49-F238E27FC236}">
                <a16:creationId xmlns:a16="http://schemas.microsoft.com/office/drawing/2014/main" id="{E3E1B384-983C-4A8E-A935-E0A4ED90564B}"/>
              </a:ext>
            </a:extLst>
          </p:cNvPr>
          <p:cNvSpPr/>
          <p:nvPr/>
        </p:nvSpPr>
        <p:spPr>
          <a:xfrm>
            <a:off x="1031701" y="2300942"/>
            <a:ext cx="5468600" cy="1720023"/>
          </a:xfrm>
          <a:prstGeom prst="rect">
            <a:avLst/>
          </a:prstGeom>
        </p:spPr>
        <p:txBody>
          <a:bodyPr wrap="square" lIns="91440" tIns="45720" rIns="91440" bIns="45720" anchor="t">
            <a:spAutoFit/>
          </a:bodyPr>
          <a:lstStyle/>
          <a:p>
            <a:pPr marL="285750" marR="0" lvl="1" indent="-285750" algn="l" defTabSz="914318" rtl="0" eaLnBrk="1" fontAlgn="auto" latinLnBrk="0" hangingPunct="1">
              <a:lnSpc>
                <a:spcPct val="130000"/>
              </a:lnSpc>
              <a:spcBef>
                <a:spcPts val="1000"/>
              </a:spcBef>
              <a:buClr>
                <a:srgbClr val="005199"/>
              </a:buClr>
              <a:buSzTx/>
              <a:buFont typeface="Arial" panose="020B0604020202020204" pitchFamily="34" charset="0"/>
              <a:buChar char="•"/>
              <a:tabLst/>
              <a:defRPr/>
            </a:pPr>
            <a:r>
              <a:rPr kumimoji="0" lang="en-US" sz="1400" b="0" i="0" u="none" strike="noStrike" kern="1200" cap="none" normalizeH="0" baseline="0" noProof="0" dirty="0">
                <a:ln>
                  <a:noFill/>
                </a:ln>
                <a:solidFill>
                  <a:srgbClr val="5D5D5D"/>
                </a:solidFill>
                <a:effectLst/>
                <a:uLnTx/>
                <a:uFillTx/>
                <a:latin typeface="Arial"/>
                <a:cs typeface="Arial"/>
              </a:rPr>
              <a:t>Quick reference material to start the journey from coverage </a:t>
            </a:r>
            <a:br>
              <a:rPr kumimoji="0" lang="en-US" sz="1400" b="0" i="0" u="none" strike="noStrike" kern="1200" cap="none" normalizeH="0" baseline="0" noProof="0" dirty="0">
                <a:ln>
                  <a:noFill/>
                </a:ln>
                <a:solidFill>
                  <a:srgbClr val="5D5D5D"/>
                </a:solidFill>
                <a:effectLst/>
                <a:uLnTx/>
                <a:uFillTx/>
                <a:latin typeface="Arial"/>
                <a:cs typeface="Arial"/>
              </a:rPr>
            </a:br>
            <a:r>
              <a:rPr kumimoji="0" lang="en-US" sz="1400" b="0" i="0" u="none" strike="noStrike" kern="1200" cap="none" normalizeH="0" baseline="0" noProof="0" dirty="0">
                <a:ln>
                  <a:noFill/>
                </a:ln>
                <a:solidFill>
                  <a:srgbClr val="5D5D5D"/>
                </a:solidFill>
                <a:effectLst/>
                <a:uLnTx/>
                <a:uFillTx/>
                <a:latin typeface="Arial"/>
                <a:cs typeface="Arial"/>
              </a:rPr>
              <a:t>to care</a:t>
            </a:r>
            <a:endParaRPr kumimoji="0" lang="en-US" sz="1400" b="0" i="0" u="none" strike="noStrike" kern="1200" cap="none" normalizeH="0" baseline="0" noProof="0" dirty="0">
              <a:ln>
                <a:noFill/>
              </a:ln>
              <a:solidFill>
                <a:srgbClr val="5D5D5D"/>
              </a:solidFill>
              <a:effectLst/>
              <a:uLnTx/>
              <a:uFillTx/>
              <a:latin typeface="Arial" panose="020B0604020202020204" pitchFamily="34" charset="0"/>
              <a:cs typeface="Arial" panose="020B0604020202020204" pitchFamily="34" charset="0"/>
            </a:endParaRPr>
          </a:p>
          <a:p>
            <a:pPr marL="285750" lvl="1" indent="-285750" defTabSz="914318">
              <a:lnSpc>
                <a:spcPct val="130000"/>
              </a:lnSpc>
              <a:spcBef>
                <a:spcPts val="1000"/>
              </a:spcBef>
              <a:buClr>
                <a:srgbClr val="005199"/>
              </a:buClr>
              <a:buFont typeface="Arial" panose="020B0604020202020204" pitchFamily="34" charset="0"/>
              <a:buChar char="•"/>
              <a:defRPr/>
            </a:pPr>
            <a:r>
              <a:rPr kumimoji="0" lang="en-US" sz="1400" b="0" i="0" u="none" strike="noStrike" kern="1200" cap="none" normalizeH="0" baseline="0" noProof="0" dirty="0">
                <a:ln>
                  <a:noFill/>
                </a:ln>
                <a:solidFill>
                  <a:srgbClr val="5D5D5D"/>
                </a:solidFill>
                <a:effectLst/>
                <a:uLnTx/>
                <a:uFillTx/>
                <a:latin typeface="Arial"/>
                <a:cs typeface="Arial"/>
              </a:rPr>
              <a:t>Available in Arabic, Chinese, English, Haitian Creole, Korean, Russian, Spanish,</a:t>
            </a:r>
            <a:r>
              <a:rPr lang="en-US" sz="1400" dirty="0">
                <a:solidFill>
                  <a:srgbClr val="5D5D5D"/>
                </a:solidFill>
                <a:latin typeface="Arial"/>
                <a:cs typeface="Arial"/>
              </a:rPr>
              <a:t> Ukrainian, </a:t>
            </a:r>
            <a:r>
              <a:rPr kumimoji="0" lang="en-US" sz="1400" b="0" i="0" u="none" strike="noStrike" kern="1200" cap="none" normalizeH="0" baseline="0" noProof="0" dirty="0">
                <a:ln>
                  <a:noFill/>
                </a:ln>
                <a:solidFill>
                  <a:srgbClr val="5D5D5D"/>
                </a:solidFill>
                <a:effectLst/>
                <a:uLnTx/>
                <a:uFillTx/>
                <a:latin typeface="Arial"/>
                <a:cs typeface="Arial"/>
              </a:rPr>
              <a:t>and Vietnamese</a:t>
            </a:r>
            <a:endParaRPr lang="en-US" sz="1400" dirty="0">
              <a:solidFill>
                <a:srgbClr val="5D5D5D"/>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marL="285750" marR="0" lvl="1" indent="-285750" algn="l" defTabSz="914318" rtl="0" eaLnBrk="1" fontAlgn="auto" latinLnBrk="0" hangingPunct="1">
              <a:lnSpc>
                <a:spcPct val="130000"/>
              </a:lnSpc>
              <a:spcBef>
                <a:spcPts val="1000"/>
              </a:spcBef>
              <a:buClr>
                <a:srgbClr val="005199"/>
              </a:buClr>
              <a:buSzTx/>
              <a:buFont typeface="Arial" panose="020B0604020202020204" pitchFamily="34" charset="0"/>
              <a:buChar char="•"/>
              <a:tabLst/>
              <a:defRPr/>
            </a:pPr>
            <a:r>
              <a:rPr lang="en-US" sz="1400" dirty="0">
                <a:solidFill>
                  <a:srgbClr val="005199"/>
                </a:solidFill>
                <a:latin typeface="Arial"/>
                <a:cs typeface="Arial"/>
                <a:hlinkClick r:id="rId3">
                  <a:extLst>
                    <a:ext uri="{A12FA001-AC4F-418D-AE19-62706E023703}">
                      <ahyp:hlinkClr xmlns:ahyp="http://schemas.microsoft.com/office/drawing/2018/hyperlinkcolor" val="tx"/>
                    </a:ext>
                  </a:extLst>
                </a:hlinkClick>
              </a:rPr>
              <a:t>5 Ways to Make the Most of Your Health Coverage PDF</a:t>
            </a:r>
            <a:endParaRPr kumimoji="0" lang="en-US" sz="1400" b="0" i="0" u="none" strike="noStrike" kern="1200" cap="none" normalizeH="0" baseline="0" noProof="0" dirty="0">
              <a:ln>
                <a:noFill/>
              </a:ln>
              <a:solidFill>
                <a:srgbClr val="005199"/>
              </a:solidFill>
              <a:effectLst/>
              <a:uLnTx/>
              <a:uFillTx/>
              <a:latin typeface="Arial"/>
              <a:cs typeface="Arial"/>
            </a:endParaRPr>
          </a:p>
        </p:txBody>
      </p:sp>
      <p:pic>
        <p:nvPicPr>
          <p:cNvPr id="4" name="Picture 3" descr="Screenshot: 5 WAYS TO MAKE THE MOST &#10;OF YOUR HEALTH COVERAGE">
            <a:extLst>
              <a:ext uri="{FF2B5EF4-FFF2-40B4-BE49-F238E27FC236}">
                <a16:creationId xmlns:a16="http://schemas.microsoft.com/office/drawing/2014/main" id="{0E66CA09-845C-93FE-D93A-2A206DC9F3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9196" y="2296160"/>
            <a:ext cx="3073629" cy="3977640"/>
          </a:xfrm>
          <a:prstGeom prst="rect">
            <a:avLst/>
          </a:prstGeom>
          <a:ln w="3175">
            <a:solidFill>
              <a:schemeClr val="bg1">
                <a:lumMod val="75000"/>
              </a:schemeClr>
            </a:solidFill>
          </a:ln>
          <a:effectLst/>
        </p:spPr>
      </p:pic>
    </p:spTree>
    <p:extLst>
      <p:ext uri="{BB962C8B-B14F-4D97-AF65-F5344CB8AC3E}">
        <p14:creationId xmlns:p14="http://schemas.microsoft.com/office/powerpoint/2010/main" val="199383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Voodoo Powerpoint Template">
  <a:themeElements>
    <a:clrScheme name="Voodoo Color">
      <a:dk1>
        <a:srgbClr val="222222"/>
      </a:dk1>
      <a:lt1>
        <a:srgbClr val="F7F7F7"/>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 Powerpoint Template">
  <a:themeElements>
    <a:clrScheme name="Voodoo Color">
      <a:dk1>
        <a:srgbClr val="222222"/>
      </a:dk1>
      <a:lt1>
        <a:srgbClr val="F7F7F7"/>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Montserrat_OpenSans">
      <a:majorFont>
        <a:latin typeface="Montserrat-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9532AB355719498038C4F5D6867E00" ma:contentTypeVersion="15" ma:contentTypeDescription="Create a new document." ma:contentTypeScope="" ma:versionID="4803561d88e9495a7b924fe8999542f5">
  <xsd:schema xmlns:xsd="http://www.w3.org/2001/XMLSchema" xmlns:xs="http://www.w3.org/2001/XMLSchema" xmlns:p="http://schemas.microsoft.com/office/2006/metadata/properties" xmlns:ns2="e1f6c98c-5aeb-4ad2-8a10-e83e577f504a" xmlns:ns3="af1be721-d33a-4fef-a100-ba4226372125" targetNamespace="http://schemas.microsoft.com/office/2006/metadata/properties" ma:root="true" ma:fieldsID="96094efcecde561ef38fbab2d068f561" ns2:_="" ns3:_="">
    <xsd:import namespace="e1f6c98c-5aeb-4ad2-8a10-e83e577f504a"/>
    <xsd:import namespace="af1be721-d33a-4fef-a100-ba422637212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6c98c-5aeb-4ad2-8a10-e83e577f50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1be721-d33a-4fef-a100-ba42263721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7e15c9ca-69fd-4f1f-bfd6-3552cdc5a950}" ma:internalName="TaxCatchAll" ma:showField="CatchAllData" ma:web="af1be721-d33a-4fef-a100-ba42263721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f6c98c-5aeb-4ad2-8a10-e83e577f504a">
      <Terms xmlns="http://schemas.microsoft.com/office/infopath/2007/PartnerControls"/>
    </lcf76f155ced4ddcb4097134ff3c332f>
    <TaxCatchAll xmlns="af1be721-d33a-4fef-a100-ba422637212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7C9E35-A47A-4C86-A2C1-F214F4750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6c98c-5aeb-4ad2-8a10-e83e577f504a"/>
    <ds:schemaRef ds:uri="af1be721-d33a-4fef-a100-ba42263721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3202CA-C048-4847-B3E8-F72874EF1639}">
  <ds:schemaRefs>
    <ds:schemaRef ds:uri="http://schemas.openxmlformats.org/package/2006/metadata/core-properties"/>
    <ds:schemaRef ds:uri="http://schemas.microsoft.com/office/2006/documentManagement/types"/>
    <ds:schemaRef ds:uri="http://schemas.microsoft.com/office/infopath/2007/PartnerControls"/>
    <ds:schemaRef ds:uri="e1f6c98c-5aeb-4ad2-8a10-e83e577f504a"/>
    <ds:schemaRef ds:uri="http://schemas.microsoft.com/office/2006/metadata/properties"/>
    <ds:schemaRef ds:uri="af1be721-d33a-4fef-a100-ba4226372125"/>
    <ds:schemaRef ds:uri="http://purl.org/dc/dcmitype/"/>
    <ds:schemaRef ds:uri="http://purl.org/dc/terms/"/>
    <ds:schemaRef ds:uri="http://www.w3.org/XML/1998/namespace"/>
    <ds:schemaRef ds:uri="http://purl.org/dc/elements/1.1/"/>
  </ds:schemaRefs>
</ds:datastoreItem>
</file>

<file path=customXml/itemProps3.xml><?xml version="1.0" encoding="utf-8"?>
<ds:datastoreItem xmlns:ds="http://schemas.openxmlformats.org/officeDocument/2006/customXml" ds:itemID="{1744C417-C756-4AED-B3EE-FE5F12F7F7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232</TotalTime>
  <Words>4950</Words>
  <Application>Microsoft Office PowerPoint</Application>
  <PresentationFormat>Widescreen</PresentationFormat>
  <Paragraphs>441</Paragraphs>
  <Slides>40</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Calibri</vt:lpstr>
      <vt:lpstr>Open Sans</vt:lpstr>
      <vt:lpstr>Open Sans Light</vt:lpstr>
      <vt:lpstr>public_sans</vt:lpstr>
      <vt:lpstr>Segoe UI</vt:lpstr>
      <vt:lpstr>System Font Regular</vt:lpstr>
      <vt:lpstr>Voodoo Powerpoint Template</vt:lpstr>
      <vt:lpstr>Voodoo Powerpoint Template</vt:lpstr>
      <vt:lpstr>COVERAGE TO CARE RESOURCES</vt:lpstr>
      <vt:lpstr>TABLE OF CONTENTS</vt:lpstr>
      <vt:lpstr>CMS OFFICE OF MINORITY HEALTH</vt:lpstr>
      <vt:lpstr>CMS OFFICE OF MINORITY HEALTH </vt:lpstr>
      <vt:lpstr>CMS OMH</vt:lpstr>
      <vt:lpstr>COVERAGE TO CARE (C2C)</vt:lpstr>
      <vt:lpstr>C2C RESOURCES</vt:lpstr>
      <vt:lpstr>VISIT GO.CMS.GOV/C2C</vt:lpstr>
      <vt:lpstr>5 WAYS TO MAKE THE MOST  OF YOUR HEALTH COVERAGE</vt:lpstr>
      <vt:lpstr>MY HEALTH COVERAGE AT-A-GLANCE</vt:lpstr>
      <vt:lpstr>HOW TO MAXIMIZE YOUR HEALTH COVERAGE</vt:lpstr>
      <vt:lpstr>TELEHEALTH: WHAT TO KNOW FOR YOUR FAMILY</vt:lpstr>
      <vt:lpstr>HOW TO USE HEALTH COVERAGE</vt:lpstr>
      <vt:lpstr>ROADMAP TO BETTER CARE</vt:lpstr>
      <vt:lpstr>ROADMAP TO BETTER CARE (CONTINUED)</vt:lpstr>
      <vt:lpstr>1. Put Your Health First</vt:lpstr>
      <vt:lpstr>2. Understanding Your Health Coverage</vt:lpstr>
      <vt:lpstr>2. Understanding Your Health Coverage (continued)</vt:lpstr>
      <vt:lpstr>3. Know Where to Go for Care</vt:lpstr>
      <vt:lpstr>3. Know Where  to Go for Care  (continued)</vt:lpstr>
      <vt:lpstr>4. Find a Provider</vt:lpstr>
      <vt:lpstr>4. Find a Provider (continued)</vt:lpstr>
      <vt:lpstr>5. Make an Appointment</vt:lpstr>
      <vt:lpstr>6. Be Prepared for Your Visit</vt:lpstr>
      <vt:lpstr>6. Be Prepared for Your Visit (continued)</vt:lpstr>
      <vt:lpstr>7. Decide if the Provider is Right for You</vt:lpstr>
      <vt:lpstr>7. Decide if the Provider is Right for You (continued)</vt:lpstr>
      <vt:lpstr>8. Next Steps</vt:lpstr>
      <vt:lpstr>ROADMAP TO BEHAVIORAL HEALTH</vt:lpstr>
      <vt:lpstr>PREVENTION RESOURCES</vt:lpstr>
      <vt:lpstr>PARTNERING  WITH C2C – HOW TO GET INVOLVED</vt:lpstr>
      <vt:lpstr>USING C2C RESOURCES</vt:lpstr>
      <vt:lpstr>WHO IN YOUR COMMUNITY  IS USING C2C RESOURCES?</vt:lpstr>
      <vt:lpstr>PARTNER TOOLKIT</vt:lpstr>
      <vt:lpstr>PARTNER TOOLKIT (CONTINUED)</vt:lpstr>
      <vt:lpstr>ENROLLMENT TOOLKIT</vt:lpstr>
      <vt:lpstr>MANAGE YOUR HEALTH CARE COSTS</vt:lpstr>
      <vt:lpstr>VISIT PRODUCTORDERING.CMS.HHS.GOV</vt:lpstr>
      <vt:lpstr>VISIT CMS.GOV FOR CONSUMER RESOURCES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COVERAGE TO CARE RESOURCES</dc:title>
  <dc:subject/>
  <dc:creator>HHS/CMS</dc:creator>
  <cp:keywords>COVERAGE TO CARE RESOURCES</cp:keywords>
  <dc:description/>
  <cp:lastModifiedBy>Gary Luethke</cp:lastModifiedBy>
  <cp:revision>15</cp:revision>
  <dcterms:created xsi:type="dcterms:W3CDTF">2017-07-25T02:03:18Z</dcterms:created>
  <dcterms:modified xsi:type="dcterms:W3CDTF">2025-02-11T14:46:56Z</dcterms:modified>
  <cp:category>COVERAGE TO CARE RESOURCES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0x010100D49532AB355719498038C4F5D6867E00</vt:lpwstr>
  </property>
  <property fmtid="{D5CDD505-2E9C-101B-9397-08002B2CF9AE}" pid="3" name="MediaServiceImageTags">
    <vt:lpwstr/>
  </property>
  <property fmtid="{D5CDD505-2E9C-101B-9397-08002B2CF9AE}" pid="4" name="MSIP_Label_a844c618-538c-404a-b2f6-f58b5e4f4fae_Enabled">
    <vt:lpwstr>true</vt:lpwstr>
  </property>
  <property fmtid="{D5CDD505-2E9C-101B-9397-08002B2CF9AE}" pid="5" name="MSIP_Label_a844c618-538c-404a-b2f6-f58b5e4f4fae_SetDate">
    <vt:lpwstr>2025-02-07T19:14:04Z</vt:lpwstr>
  </property>
  <property fmtid="{D5CDD505-2E9C-101B-9397-08002B2CF9AE}" pid="6" name="MSIP_Label_a844c618-538c-404a-b2f6-f58b5e4f4fae_Method">
    <vt:lpwstr>Privileged</vt:lpwstr>
  </property>
  <property fmtid="{D5CDD505-2E9C-101B-9397-08002B2CF9AE}" pid="7" name="MSIP_Label_a844c618-538c-404a-b2f6-f58b5e4f4fae_Name">
    <vt:lpwstr>Public</vt:lpwstr>
  </property>
  <property fmtid="{D5CDD505-2E9C-101B-9397-08002B2CF9AE}" pid="8" name="MSIP_Label_a844c618-538c-404a-b2f6-f58b5e4f4fae_SiteId">
    <vt:lpwstr>41eb501a-f671-4ce0-a5bf-b64168c3705f</vt:lpwstr>
  </property>
  <property fmtid="{D5CDD505-2E9C-101B-9397-08002B2CF9AE}" pid="9" name="MSIP_Label_a844c618-538c-404a-b2f6-f58b5e4f4fae_ActionId">
    <vt:lpwstr>a2ca108d-a58d-47ea-9375-d53d2d8bd70d</vt:lpwstr>
  </property>
  <property fmtid="{D5CDD505-2E9C-101B-9397-08002B2CF9AE}" pid="10" name="MSIP_Label_a844c618-538c-404a-b2f6-f58b5e4f4fae_ContentBits">
    <vt:lpwstr>0</vt:lpwstr>
  </property>
</Properties>
</file>