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05" r:id="rId1"/>
    <p:sldMasterId id="2147483660" r:id="rId2"/>
  </p:sldMasterIdLst>
  <p:notesMasterIdLst>
    <p:notesMasterId r:id="rId44"/>
  </p:notesMasterIdLst>
  <p:handoutMasterIdLst>
    <p:handoutMasterId r:id="rId45"/>
  </p:handoutMasterIdLst>
  <p:sldIdLst>
    <p:sldId id="393" r:id="rId3"/>
    <p:sldId id="402" r:id="rId4"/>
    <p:sldId id="260" r:id="rId5"/>
    <p:sldId id="445" r:id="rId6"/>
    <p:sldId id="444" r:id="rId7"/>
    <p:sldId id="446" r:id="rId8"/>
    <p:sldId id="440" r:id="rId9"/>
    <p:sldId id="441" r:id="rId10"/>
    <p:sldId id="448" r:id="rId11"/>
    <p:sldId id="447" r:id="rId12"/>
    <p:sldId id="449" r:id="rId13"/>
    <p:sldId id="450" r:id="rId14"/>
    <p:sldId id="451" r:id="rId15"/>
    <p:sldId id="421" r:id="rId16"/>
    <p:sldId id="454" r:id="rId17"/>
    <p:sldId id="453" r:id="rId18"/>
    <p:sldId id="270" r:id="rId19"/>
    <p:sldId id="272" r:id="rId20"/>
    <p:sldId id="273" r:id="rId21"/>
    <p:sldId id="274" r:id="rId22"/>
    <p:sldId id="437" r:id="rId23"/>
    <p:sldId id="276" r:id="rId24"/>
    <p:sldId id="277" r:id="rId25"/>
    <p:sldId id="278" r:id="rId26"/>
    <p:sldId id="279" r:id="rId27"/>
    <p:sldId id="281" r:id="rId28"/>
    <p:sldId id="282" r:id="rId29"/>
    <p:sldId id="283" r:id="rId30"/>
    <p:sldId id="438" r:id="rId31"/>
    <p:sldId id="455" r:id="rId32"/>
    <p:sldId id="456" r:id="rId33"/>
    <p:sldId id="432" r:id="rId34"/>
    <p:sldId id="300" r:id="rId35"/>
    <p:sldId id="301" r:id="rId36"/>
    <p:sldId id="457" r:id="rId37"/>
    <p:sldId id="302" r:id="rId38"/>
    <p:sldId id="458" r:id="rId39"/>
    <p:sldId id="452" r:id="rId40"/>
    <p:sldId id="303" r:id="rId41"/>
    <p:sldId id="306" r:id="rId42"/>
    <p:sldId id="459" r:id="rId43"/>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das las plantillas" id="{8F76DF20-D6F9-1543-B26E-3B7D02500090}">
          <p14:sldIdLst>
            <p14:sldId id="393"/>
            <p14:sldId id="402"/>
            <p14:sldId id="260"/>
            <p14:sldId id="445"/>
            <p14:sldId id="444"/>
            <p14:sldId id="446"/>
            <p14:sldId id="440"/>
            <p14:sldId id="441"/>
            <p14:sldId id="448"/>
            <p14:sldId id="447"/>
            <p14:sldId id="449"/>
            <p14:sldId id="450"/>
            <p14:sldId id="451"/>
            <p14:sldId id="421"/>
            <p14:sldId id="454"/>
            <p14:sldId id="453"/>
            <p14:sldId id="270"/>
            <p14:sldId id="272"/>
            <p14:sldId id="273"/>
            <p14:sldId id="274"/>
            <p14:sldId id="437"/>
            <p14:sldId id="276"/>
            <p14:sldId id="277"/>
            <p14:sldId id="278"/>
            <p14:sldId id="279"/>
            <p14:sldId id="281"/>
            <p14:sldId id="282"/>
            <p14:sldId id="283"/>
            <p14:sldId id="438"/>
            <p14:sldId id="455"/>
            <p14:sldId id="456"/>
            <p14:sldId id="432"/>
            <p14:sldId id="300"/>
            <p14:sldId id="301"/>
            <p14:sldId id="457"/>
            <p14:sldId id="302"/>
            <p14:sldId id="458"/>
            <p14:sldId id="452"/>
            <p14:sldId id="303"/>
            <p14:sldId id="306"/>
            <p14:sldId id="459"/>
          </p14:sldIdLst>
        </p14:section>
        <p14:section name="Anexo" id="{27A1E733-83B3-9546-9EFB-49F7971C10AD}">
          <p14:sldIdLst/>
        </p14:section>
      </p14:sectionLst>
    </p:ext>
    <p:ext uri="{EFAFB233-063F-42B5-8137-9DF3F51BA10A}">
      <p15:sldGuideLst xmlns:p15="http://schemas.microsoft.com/office/powerpoint/2012/main">
        <p15:guide id="1" pos="3024" userDrawn="1">
          <p15:clr>
            <a:srgbClr val="A4A3A4"/>
          </p15:clr>
        </p15:guide>
        <p15:guide id="2" orient="horz" pos="1296" userDrawn="1">
          <p15:clr>
            <a:srgbClr val="A4A3A4"/>
          </p15:clr>
        </p15:guide>
        <p15:guide id="3" orient="horz" pos="14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825"/>
    <a:srgbClr val="4659A2"/>
    <a:srgbClr val="005199"/>
    <a:srgbClr val="5D5D5D"/>
    <a:srgbClr val="015199"/>
    <a:srgbClr val="69A1C0"/>
    <a:srgbClr val="F1CC00"/>
    <a:srgbClr val="53823B"/>
    <a:srgbClr val="9FCF5E"/>
    <a:srgbClr val="E069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37089-F3B8-4209-98FE-A3DAFC5A3C61}" v="236" dt="2023-06-13T19:42:10.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5" autoAdjust="0"/>
    <p:restoredTop sz="86474" autoAdjust="0"/>
  </p:normalViewPr>
  <p:slideViewPr>
    <p:cSldViewPr snapToGrid="0">
      <p:cViewPr varScale="1">
        <p:scale>
          <a:sx n="61" d="100"/>
          <a:sy n="61" d="100"/>
        </p:scale>
        <p:origin x="48" y="264"/>
      </p:cViewPr>
      <p:guideLst>
        <p:guide pos="3024"/>
        <p:guide orient="horz" pos="1296"/>
        <p:guide orient="horz" pos="1440"/>
      </p:guideLst>
    </p:cSldViewPr>
  </p:slideViewPr>
  <p:outlineViewPr>
    <p:cViewPr>
      <p:scale>
        <a:sx n="33" d="100"/>
        <a:sy n="33" d="100"/>
      </p:scale>
      <p:origin x="0" y="-6154"/>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6/13/2023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419"/>
              <a:t>Hola a todos y gracias por acompañarme</a:t>
            </a:r>
            <a:r>
              <a:rPr lang="es-419" baseline="0"/>
              <a:t> hoy para conocer Coverage to Care y los recursos disponibles para usted.</a:t>
            </a:r>
          </a:p>
          <a:p>
            <a:pPr marL="0" indent="0">
              <a:buFont typeface="Arial" panose="020B0604020202020204" pitchFamily="34" charset="0"/>
              <a:buNone/>
            </a:pPr>
            <a:r>
              <a:rPr lang="es-419" baseline="0"/>
              <a:t>(Preséntese)</a:t>
            </a:r>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378115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aseline="0" dirty="0"/>
              <a:t>Otro recurso útil es </a:t>
            </a:r>
            <a:r>
              <a:rPr lang="es-419" i="1" baseline="0" dirty="0"/>
              <a:t>Mi cobertura médica en un vistazo</a:t>
            </a:r>
            <a:r>
              <a:rPr lang="es-419" baseline="0" dirty="0"/>
              <a:t>. </a:t>
            </a:r>
          </a:p>
          <a:p>
            <a:endParaRPr lang="en-US" baseline="0" dirty="0"/>
          </a:p>
          <a:p>
            <a:r>
              <a:rPr lang="es-419" baseline="0" dirty="0"/>
              <a:t>Puede utilizar este recurso para escribir información específica para su plan médico, que incluye:</a:t>
            </a:r>
          </a:p>
          <a:p>
            <a:pPr marL="171450" indent="-171450">
              <a:buFont typeface="Arial" panose="020B0604020202020204" pitchFamily="34" charset="0"/>
              <a:buChar char="•"/>
            </a:pPr>
            <a:r>
              <a:rPr lang="es-419" dirty="0"/>
              <a:t>Información del plan</a:t>
            </a:r>
          </a:p>
          <a:p>
            <a:pPr marL="171450" indent="-171450">
              <a:buFont typeface="Arial" panose="020B0604020202020204" pitchFamily="34" charset="0"/>
              <a:buChar char="•"/>
            </a:pPr>
            <a:r>
              <a:rPr lang="es-419" dirty="0"/>
              <a:t>Información de copago</a:t>
            </a:r>
          </a:p>
          <a:p>
            <a:pPr marL="171450" indent="-171450">
              <a:buFont typeface="Arial" panose="020B0604020202020204" pitchFamily="34" charset="0"/>
              <a:buChar char="•"/>
            </a:pPr>
            <a:r>
              <a:rPr lang="es-419" dirty="0"/>
              <a:t>Dónde acudir para recibir atención médica</a:t>
            </a:r>
          </a:p>
          <a:p>
            <a:pPr marL="171450" indent="-171450">
              <a:buFont typeface="Arial" panose="020B0604020202020204" pitchFamily="34" charset="0"/>
              <a:buChar char="•"/>
            </a:pPr>
            <a:r>
              <a:rPr lang="es-419" dirty="0"/>
              <a:t>Fechas a recordar</a:t>
            </a:r>
          </a:p>
          <a:p>
            <a:pPr marL="0" indent="0">
              <a:buFont typeface="Arial" panose="020B0604020202020204" pitchFamily="34" charset="0"/>
              <a:buNone/>
            </a:pPr>
            <a:endParaRPr lang="en-US" dirty="0"/>
          </a:p>
          <a:p>
            <a:pPr marL="0" indent="0">
              <a:buFont typeface="Arial" panose="020B0604020202020204" pitchFamily="34" charset="0"/>
              <a:buNone/>
            </a:pPr>
            <a:r>
              <a:rPr lang="es-419" dirty="0"/>
              <a:t>También hay un lugar para tomar notas. </a:t>
            </a:r>
          </a:p>
          <a:p>
            <a:pPr marL="0" indent="0">
              <a:buFont typeface="Arial" panose="020B0604020202020204" pitchFamily="34" charset="0"/>
              <a:buNone/>
            </a:pPr>
            <a:endParaRPr lang="en-US" dirty="0"/>
          </a:p>
          <a:p>
            <a:r>
              <a:rPr lang="es-419" dirty="0"/>
              <a:t>Este lo ayuda a mantener la información personalizada todo en un solo lugar. </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11</a:t>
            </a:fld>
            <a:endParaRPr lang="en-US"/>
          </a:p>
        </p:txBody>
      </p:sp>
    </p:spTree>
    <p:extLst>
      <p:ext uri="{BB962C8B-B14F-4D97-AF65-F5344CB8AC3E}">
        <p14:creationId xmlns:p14="http://schemas.microsoft.com/office/powerpoint/2010/main" val="182717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i="1" baseline="0" dirty="0"/>
              <a:t>Cómo maximizar su plan médico</a:t>
            </a:r>
            <a:r>
              <a:rPr lang="es-419" baseline="0" dirty="0"/>
              <a:t> es un breve video animado sobre cómo puede utilizar su cobertura para comunicarse con servicios de atención primaria. Es similar al recurso "</a:t>
            </a:r>
            <a:r>
              <a:rPr lang="es-MX" baseline="0" dirty="0"/>
              <a:t>5 maneras de aprovechar al máximo su cobertura de salud</a:t>
            </a:r>
            <a:r>
              <a:rPr lang="es-419" baseline="0" dirty="0"/>
              <a:t>", pero fue reversionado a formato video para que las personas puedan encontrar la información que necesitan de diversas maneras. </a:t>
            </a:r>
          </a:p>
          <a:p>
            <a:endParaRPr lang="en-US" baseline="0" dirty="0"/>
          </a:p>
          <a:p>
            <a:r>
              <a:rPr lang="es-419" baseline="0" dirty="0"/>
              <a:t>Le siguen otra sucesión de varios videos que cuentan la historia sobre las diferentes alternativas en las que puede maximizar su cobertura médica. </a:t>
            </a:r>
          </a:p>
          <a:p>
            <a:endParaRPr lang="en-US" baseline="0" dirty="0"/>
          </a:p>
          <a:p>
            <a:r>
              <a:rPr lang="es-419" baseline="0" dirty="0"/>
              <a:t>Todos los videos están disponibles en inglés y en español.</a:t>
            </a:r>
          </a:p>
        </p:txBody>
      </p:sp>
      <p:sp>
        <p:nvSpPr>
          <p:cNvPr id="4" name="Slide Number Placeholder 3"/>
          <p:cNvSpPr>
            <a:spLocks noGrp="1"/>
          </p:cNvSpPr>
          <p:nvPr>
            <p:ph type="sldNum" sz="quarter" idx="5"/>
          </p:nvPr>
        </p:nvSpPr>
        <p:spPr/>
        <p:txBody>
          <a:bodyPr/>
          <a:lstStyle/>
          <a:p>
            <a:fld id="{6F8E2375-F1B1-284C-A827-B0E603FDBDD8}" type="slidenum">
              <a:rPr lang="en-US" smtClean="0"/>
              <a:t>12</a:t>
            </a:fld>
            <a:endParaRPr lang="en-US"/>
          </a:p>
        </p:txBody>
      </p:sp>
    </p:spTree>
    <p:extLst>
      <p:ext uri="{BB962C8B-B14F-4D97-AF65-F5344CB8AC3E}">
        <p14:creationId xmlns:p14="http://schemas.microsoft.com/office/powerpoint/2010/main" val="297181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i="1"/>
              <a:t>La telesalud: </a:t>
            </a:r>
            <a:r>
              <a:rPr lang="es-419"/>
              <a:t>El recurso </a:t>
            </a:r>
            <a:r>
              <a:rPr lang="es-419" i="1"/>
              <a:t>qué debe saber para su familia </a:t>
            </a:r>
            <a:r>
              <a:rPr lang="es-419"/>
              <a:t>lo ayuda a encontrar los tipos de atención disponibles a través de la telesalud. También lo ayuda a comprender cómo prepararse para una cita médica y qué esperar durante un turno de telesalud, entre otras cuestiones.</a:t>
            </a:r>
          </a:p>
          <a:p>
            <a:endParaRPr lang="en-US"/>
          </a:p>
          <a:p>
            <a:r>
              <a:rPr lang="es-419"/>
              <a:t>Este recurso también está disponible en 8 idiomas.</a:t>
            </a:r>
          </a:p>
        </p:txBody>
      </p:sp>
      <p:sp>
        <p:nvSpPr>
          <p:cNvPr id="4" name="Slide Number Placeholder 3"/>
          <p:cNvSpPr>
            <a:spLocks noGrp="1"/>
          </p:cNvSpPr>
          <p:nvPr>
            <p:ph type="sldNum" sz="quarter" idx="5"/>
          </p:nvPr>
        </p:nvSpPr>
        <p:spPr/>
        <p:txBody>
          <a:bodyPr/>
          <a:lstStyle/>
          <a:p>
            <a:fld id="{6F8E2375-F1B1-284C-A827-B0E603FDBDD8}" type="slidenum">
              <a:rPr lang="en-US" smtClean="0"/>
              <a:t>13</a:t>
            </a:fld>
            <a:endParaRPr lang="en-US"/>
          </a:p>
        </p:txBody>
      </p:sp>
    </p:spTree>
    <p:extLst>
      <p:ext uri="{BB962C8B-B14F-4D97-AF65-F5344CB8AC3E}">
        <p14:creationId xmlns:p14="http://schemas.microsoft.com/office/powerpoint/2010/main" val="259590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dirty="0"/>
              <a:t>Los objetivos de C2C </a:t>
            </a:r>
            <a:r>
              <a:rPr lang="es-419" baseline="0" dirty="0"/>
              <a:t>se centran en aumentar la comunicación del consumidor con la atención médica y mejorar los resultados en la salud. Los puntos principales son que encuentre un proveedor, agenden una cita y reciban servicios preventivos. </a:t>
            </a:r>
          </a:p>
          <a:p>
            <a:endParaRPr lang="en-US" dirty="0"/>
          </a:p>
          <a:p>
            <a:r>
              <a:rPr lang="es-419" dirty="0"/>
              <a:t>CMS OMH tiene varios recursos disponibles para ayudar, que incluyen la </a:t>
            </a:r>
            <a:r>
              <a:rPr lang="es-MX" baseline="0" dirty="0"/>
              <a:t>Guía para una mejor atención</a:t>
            </a:r>
            <a:r>
              <a:rPr lang="es-419" baseline="0" dirty="0"/>
              <a:t> de C2C. </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14</a:t>
            </a:fld>
            <a:endParaRPr lang="en-US"/>
          </a:p>
        </p:txBody>
      </p:sp>
    </p:spTree>
    <p:extLst>
      <p:ext uri="{BB962C8B-B14F-4D97-AF65-F5344CB8AC3E}">
        <p14:creationId xmlns:p14="http://schemas.microsoft.com/office/powerpoint/2010/main" val="200305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La </a:t>
            </a:r>
            <a:r>
              <a:rPr lang="es-MX" i="1" dirty="0"/>
              <a:t>Guía para una mejor atención</a:t>
            </a:r>
            <a:r>
              <a:rPr lang="es-419" i="1" dirty="0"/>
              <a:t> </a:t>
            </a:r>
            <a:r>
              <a:rPr lang="es-419" dirty="0"/>
              <a:t>explica lo que es la cobertura médica y cómo utilizarla para recibir atención primaria y servicios preventivos. Incluye los 8 pasos para mejorar su atención y una variedad de herramientas.</a:t>
            </a:r>
          </a:p>
          <a:p>
            <a:endParaRPr lang="en-US" dirty="0"/>
          </a:p>
          <a:p>
            <a:r>
              <a:rPr lang="es-419" dirty="0"/>
              <a:t>También está disponible en 10 idiomas, que incluyen ucraniano y una versión tribal con información adicional para las comunidades indígenas estadounidenses y nativos de Alaska.</a:t>
            </a:r>
          </a:p>
        </p:txBody>
      </p:sp>
      <p:sp>
        <p:nvSpPr>
          <p:cNvPr id="4" name="Slide Number Placeholder 3"/>
          <p:cNvSpPr>
            <a:spLocks noGrp="1"/>
          </p:cNvSpPr>
          <p:nvPr>
            <p:ph type="sldNum" sz="quarter" idx="5"/>
          </p:nvPr>
        </p:nvSpPr>
        <p:spPr/>
        <p:txBody>
          <a:bodyPr/>
          <a:lstStyle/>
          <a:p>
            <a:fld id="{6F8E2375-F1B1-284C-A827-B0E603FDBDD8}" type="slidenum">
              <a:rPr lang="en-US" smtClean="0"/>
              <a:t>15</a:t>
            </a:fld>
            <a:endParaRPr lang="en-US"/>
          </a:p>
        </p:txBody>
      </p:sp>
    </p:spTree>
    <p:extLst>
      <p:ext uri="{BB962C8B-B14F-4D97-AF65-F5344CB8AC3E}">
        <p14:creationId xmlns:p14="http://schemas.microsoft.com/office/powerpoint/2010/main" val="2911605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Esta es una</a:t>
            </a:r>
            <a:r>
              <a:rPr lang="es-419" baseline="0" dirty="0"/>
              <a:t> captura de pantalla de la </a:t>
            </a:r>
            <a:r>
              <a:rPr lang="es-MX" baseline="0" dirty="0"/>
              <a:t>Guía para una mejor atención</a:t>
            </a:r>
            <a:r>
              <a:rPr lang="es-419" baseline="0" dirty="0"/>
              <a:t>. Se dispone de muchos materiales de C2C que completan el contenido de este recurso, que incluyen recursos preventivos y para la salud conductual. </a:t>
            </a:r>
          </a:p>
          <a:p>
            <a:endParaRPr lang="en-US" baseline="0" dirty="0"/>
          </a:p>
          <a:p>
            <a:r>
              <a:rPr lang="es-419" baseline="0" dirty="0"/>
              <a:t>Ahora, abordaré cada uno de los pasos descritos en la Información orientativa. </a:t>
            </a:r>
          </a:p>
        </p:txBody>
      </p:sp>
      <p:sp>
        <p:nvSpPr>
          <p:cNvPr id="4" name="Slide Number Placeholder 3"/>
          <p:cNvSpPr>
            <a:spLocks noGrp="1"/>
          </p:cNvSpPr>
          <p:nvPr>
            <p:ph type="sldNum" sz="quarter" idx="5"/>
          </p:nvPr>
        </p:nvSpPr>
        <p:spPr/>
        <p:txBody>
          <a:bodyPr/>
          <a:lstStyle/>
          <a:p>
            <a:fld id="{6F8E2375-F1B1-284C-A827-B0E603FDBDD8}" type="slidenum">
              <a:rPr lang="en-US" smtClean="0"/>
              <a:t>16</a:t>
            </a:fld>
            <a:endParaRPr lang="en-US"/>
          </a:p>
        </p:txBody>
      </p:sp>
    </p:spTree>
    <p:extLst>
      <p:ext uri="{BB962C8B-B14F-4D97-AF65-F5344CB8AC3E}">
        <p14:creationId xmlns:p14="http://schemas.microsoft.com/office/powerpoint/2010/main" val="306572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Paso 1: Priorice su salud. </a:t>
            </a:r>
          </a:p>
          <a:p>
            <a:pPr defTabSz="931774">
              <a:defRPr/>
            </a:pPr>
            <a:endParaRPr lang="en-US" baseline="0"/>
          </a:p>
          <a:p>
            <a:pPr defTabSz="931774">
              <a:defRPr/>
            </a:pPr>
            <a:r>
              <a:rPr lang="es-419" baseline="0"/>
              <a:t>Este paso destaca la importancia de la atención preventiva, así como los beneficios de mantener un estilo de vida saludable, lo que incluye hacerse exámenes de salud y mantener su información de salud en un solo lugar.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675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Paso 2: Comprender su cobertura médica. </a:t>
            </a:r>
          </a:p>
          <a:p>
            <a:pPr defTabSz="931774">
              <a:defRPr/>
            </a:pPr>
            <a:endParaRPr lang="en-US" baseline="0"/>
          </a:p>
          <a:p>
            <a:pPr defTabSz="931774">
              <a:defRPr/>
            </a:pPr>
            <a:r>
              <a:rPr lang="es-419" baseline="0"/>
              <a:t>Este paso se centra en las principales cuestiones que usted debe saber sobre su cobertura, incluidos los servicios cubiertos, la diferencia entre proveedores dentro y fuera de la red, gastos de bolsillo y términos clave como prima, deducible, copago y coseguro.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366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Aquí hay una captura de pantalla de una tarjeta de seguro de muestra, en la que se puede ver mucha información sobre su plan. </a:t>
            </a:r>
          </a:p>
          <a:p>
            <a:pPr defTabSz="931774">
              <a:defRPr/>
            </a:pPr>
            <a:endParaRPr lang="en-US" baseline="0"/>
          </a:p>
          <a:p>
            <a:pPr defTabSz="931774">
              <a:defRPr/>
            </a:pPr>
            <a:r>
              <a:rPr lang="es-419" baseline="0"/>
              <a:t>Si tiene preguntas, no dude en llamar a su plan para recibir ayuda.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25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Paso 3: Sepa dónde acudir para recibir atención médica</a:t>
            </a:r>
          </a:p>
          <a:p>
            <a:pPr defTabSz="931774">
              <a:defRPr/>
            </a:pPr>
            <a:endParaRPr lang="en-US" baseline="0"/>
          </a:p>
          <a:p>
            <a:pPr defTabSz="931774">
              <a:defRPr/>
            </a:pPr>
            <a:r>
              <a:rPr lang="es-419" baseline="0"/>
              <a:t>Este paso detalla las diferencias entre los proveedores de atención primaria, los departamentos de emergencia y los centros de atención de urgencias, y dónde debe ir para recibir atención médica, según sus necesidades. Por ejemplo, es mejor recibir atención de rutina y servicios preventivos por parte de un proveedor de atención primaria.  </a:t>
            </a:r>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36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t>Antes de abordar la iniciativa de Coverage to Care (C2C), me gustaría brindar una breve descripción general de la oficina de Salud de las Minorías de los Centros de Servicios de Medicare y Medicaid. La oficina de Salud de las Minorías de los Centros de Servicios de Medicare y Medicaid supervisa la iniciativa de C2C, así como otros programas que apuntan a mejorar la equidad en salud y reducir las desigualdades.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202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Aquí hay un cuadro comparativo que explica las diferencias entre un proveedor de atención primaria y el Departamento de emergencias, que detalla cuándo debe buscar atención médica a través de un proveedor de atención primaria o cuándo debe ir a un Departamento de emergencias.  </a:t>
            </a:r>
          </a:p>
          <a:p>
            <a:pPr defTabSz="931774">
              <a:defRPr/>
            </a:pPr>
            <a:endParaRPr lang="en-US" baseline="0"/>
          </a:p>
          <a:p>
            <a:pPr defTabSz="931774">
              <a:defRPr/>
            </a:pPr>
            <a:r>
              <a:rPr lang="es-419" baseline="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26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Paso 4: Encuentre un proveedor. </a:t>
            </a:r>
          </a:p>
          <a:p>
            <a:pPr defTabSz="931774">
              <a:defRPr/>
            </a:pPr>
            <a:endParaRPr lang="en-US" baseline="0"/>
          </a:p>
          <a:p>
            <a:pPr defTabSz="931774">
              <a:defRPr/>
            </a:pPr>
            <a:r>
              <a:rPr lang="es-419" baseline="0"/>
              <a:t>Este paso cubre los términos clave que debe conocer y ofrece alternativas para encontrar un proveedor de atención primaria o especialista.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5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Aquí se detallan algunas formas de identificar proveedores en su red:</a:t>
            </a:r>
          </a:p>
          <a:p>
            <a:pPr marL="171450" indent="-171450" defTabSz="931774">
              <a:buFont typeface="Arial" panose="020B0604020202020204" pitchFamily="34" charset="0"/>
              <a:buChar char="•"/>
              <a:defRPr/>
            </a:pPr>
            <a:r>
              <a:rPr lang="es-419" baseline="0"/>
              <a:t>Llame a su compañía de seguros o al programa estatal de Medicaid y CHIP, o consulte sus sitios web para encontrar proveedores dentro de su red.</a:t>
            </a:r>
          </a:p>
          <a:p>
            <a:pPr marL="171450" indent="-171450" defTabSz="931774">
              <a:buFont typeface="Arial" panose="020B0604020202020204" pitchFamily="34" charset="0"/>
              <a:buChar char="•"/>
              <a:defRPr/>
            </a:pPr>
            <a:r>
              <a:rPr lang="es-419" baseline="0"/>
              <a:t>Pregunte a sus amigos y familiares a qué proveedores van y qué les gusta de ellos</a:t>
            </a:r>
          </a:p>
          <a:p>
            <a:pPr marL="171450" indent="-171450" defTabSz="931774">
              <a:buFont typeface="Arial" panose="020B0604020202020204" pitchFamily="34" charset="0"/>
              <a:buChar char="•"/>
              <a:defRPr/>
            </a:pPr>
            <a:r>
              <a:rPr lang="es-419" baseline="0"/>
              <a:t>Llame a las oficinas del proveedor y pregunte si aceptan nuevos pacientes, y si aceptan su cobertura médica</a:t>
            </a:r>
          </a:p>
          <a:p>
            <a:pPr marL="0" indent="0" defTabSz="931774">
              <a:buFont typeface="Arial" panose="020B0604020202020204" pitchFamily="34" charset="0"/>
              <a:buNone/>
              <a:defRPr/>
            </a:pPr>
            <a:endParaRPr lang="en-US" baseline="0"/>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59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Paso 5: Programe una cita. </a:t>
            </a:r>
          </a:p>
          <a:p>
            <a:pPr defTabSz="931774">
              <a:defRPr/>
            </a:pPr>
            <a:endParaRPr lang="en-US" baseline="0"/>
          </a:p>
          <a:p>
            <a:pPr defTabSz="931774">
              <a:defRPr/>
            </a:pPr>
            <a:r>
              <a:rPr lang="es-419" baseline="0"/>
              <a:t>Este paso brinda consejos para programar una cita con un proveedor y los datos importantes a mencionar.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138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Paso 6: Prepárese para la cita. </a:t>
            </a:r>
          </a:p>
          <a:p>
            <a:pPr defTabSz="931774">
              <a:defRPr/>
            </a:pPr>
            <a:endParaRPr lang="en-US" baseline="0"/>
          </a:p>
          <a:p>
            <a:pPr defTabSz="931774">
              <a:defRPr/>
            </a:pPr>
            <a:r>
              <a:rPr lang="es-419" baseline="0"/>
              <a:t>Este paso ofrece consejos sobre cómo prepararse para la visita a su proveedor, incluido lo que debe llevar, como la tarjeta del seguro y la identificación con foto.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773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Este paso resalta la información que debe preparar para conversar, como el historial médico de su familia y los medicamentos que toma en la actualidad, así como algunas preguntas que debe hacer al proveedor antes de marcharse. </a:t>
            </a:r>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38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Paso 7: Decida si el proveedor es adecuado para usted. </a:t>
            </a:r>
          </a:p>
          <a:p>
            <a:pPr defTabSz="931774">
              <a:defRPr/>
            </a:pPr>
            <a:endParaRPr lang="en-US" baseline="0"/>
          </a:p>
          <a:p>
            <a:pPr defTabSz="931774">
              <a:defRPr/>
            </a:pPr>
            <a:r>
              <a:rPr lang="es-419" baseline="0"/>
              <a:t>Este paso comparte formas en las que puede ver si el proveedor es el correcto para usted. Por ejemplo, debe tener un proveedor con quien se sienta seguro al momento de conversar. Esto es importante para que siga acudiendo al proveedor cuando se encuentre saludable o enfermo.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69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s-419" baseline="0" dirty="0"/>
              <a:t>Estas son algunas de las preguntas que puede pensar mientras decide si el proveedor es el adecuado para usted. [Lea alguna o todas las preguntas].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Tx/>
              <a:buNone/>
              <a:tabLst/>
              <a:defRPr/>
            </a:pPr>
            <a:r>
              <a:rPr lang="es-419" baseline="0" dirty="0"/>
              <a:t>Si responde que no a alguna de estas preguntas, quizás una simple conversación con el personal del consultorio sea de ayuda. O tal vez quiera regresar al Paso 4 y buscar un nuevo proveedor.</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025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a:t>Paso 8: Pasos siguientes. </a:t>
            </a:r>
          </a:p>
          <a:p>
            <a:pPr defTabSz="931774">
              <a:defRPr/>
            </a:pPr>
            <a:endParaRPr lang="en-US" baseline="0"/>
          </a:p>
          <a:p>
            <a:pPr defTabSz="931774">
              <a:defRPr/>
            </a:pPr>
            <a:r>
              <a:rPr lang="es-419" baseline="0"/>
              <a:t>Esto es lo que debería hacer luego de su cita. Por ejemplo, seguir las recomendaciones de su proveedor, completar sus recetas y pagar sus facturas. </a:t>
            </a:r>
          </a:p>
          <a:p>
            <a:pPr defTabSz="931774">
              <a:defRPr/>
            </a:pPr>
            <a:endParaRPr lang="en-US" baseline="0"/>
          </a:p>
          <a:p>
            <a:pPr defTabSz="931774">
              <a:defRPr/>
            </a:pPr>
            <a:r>
              <a:rPr lang="es-419" baseline="0"/>
              <a:t>También es posible que reciba una Explicación de los beneficios, que es un resumen de los cargos por atención médica que recibió usted o las personas cubiertas que incluyó en su póliza.  </a:t>
            </a:r>
          </a:p>
          <a:p>
            <a:pPr defTabSz="931774">
              <a:defRPr/>
            </a:pPr>
            <a:endParaRPr lang="en-US" baseline="0"/>
          </a:p>
          <a:p>
            <a:pPr defTabSz="931774">
              <a:defRPr/>
            </a:pPr>
            <a:r>
              <a:rPr lang="es-419" baseline="0"/>
              <a:t>Un ejemplo de un documento es la Explicación de los beneficios que se muestra en la pantalla.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49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dirty="0"/>
              <a:t>La </a:t>
            </a:r>
            <a:r>
              <a:rPr lang="es-419" sz="1200" i="1" dirty="0"/>
              <a:t>Información orientativa sobre la salud conductual de C2C </a:t>
            </a:r>
            <a:r>
              <a:rPr lang="es-419" sz="1200" dirty="0"/>
              <a:t>lo ayuda a comprender lo que es la salud conductual y cómo utilizar su cobertura médica para recibir servicios de salud conductual, como salud mental y servicios para los trastornos por consumo de sustancias. </a:t>
            </a:r>
          </a:p>
          <a:p>
            <a:endParaRPr lang="en-US" sz="1200" dirty="0"/>
          </a:p>
          <a:p>
            <a:r>
              <a:rPr lang="es-419" sz="1200" dirty="0"/>
              <a:t>Debería utilizar esto junto con la </a:t>
            </a:r>
            <a:r>
              <a:rPr lang="es-MX" sz="1200" i="1" dirty="0"/>
              <a:t>Guía para una mejor atención</a:t>
            </a:r>
            <a:r>
              <a:rPr lang="es-419" sz="1200" dirty="0"/>
              <a:t>.  </a:t>
            </a:r>
          </a:p>
          <a:p>
            <a:endParaRPr lang="en-US" sz="1200" dirty="0"/>
          </a:p>
          <a:p>
            <a:r>
              <a:rPr lang="es-419" sz="1200" dirty="0"/>
              <a:t>Al igual que la </a:t>
            </a:r>
            <a:r>
              <a:rPr lang="es-MX" sz="1200" dirty="0"/>
              <a:t>Guía para una mejor atención</a:t>
            </a:r>
            <a:r>
              <a:rPr lang="es-419" sz="1200" dirty="0"/>
              <a:t>, este recurso detalla los 8 pasos que debe seguir para utilizar su seguro médico para servicios de salud conductual.  </a:t>
            </a:r>
          </a:p>
          <a:p>
            <a:endParaRPr lang="en-US" sz="1200" dirty="0"/>
          </a:p>
          <a:p>
            <a:r>
              <a:rPr lang="es-419" sz="1200" dirty="0"/>
              <a:t>Los pasos incluyen:</a:t>
            </a:r>
          </a:p>
          <a:p>
            <a:endParaRPr lang="en-US" sz="1200" dirty="0"/>
          </a:p>
          <a:p>
            <a:pPr marL="228600" indent="-228600">
              <a:buAutoNum type="arabicPeriod"/>
            </a:pPr>
            <a:r>
              <a:rPr lang="es-419" baseline="0" dirty="0"/>
              <a:t>Comprender su salud conductual</a:t>
            </a:r>
          </a:p>
          <a:p>
            <a:pPr marL="228600" indent="-228600">
              <a:buAutoNum type="arabicPeriod"/>
            </a:pPr>
            <a:r>
              <a:rPr lang="es-419" baseline="0" dirty="0"/>
              <a:t>Informarse sobre el seguro médico</a:t>
            </a:r>
          </a:p>
          <a:p>
            <a:pPr marL="228600" indent="-228600">
              <a:buAutoNum type="arabicPeriod"/>
            </a:pPr>
            <a:r>
              <a:rPr lang="es-419" baseline="0" dirty="0"/>
              <a:t>Adónde debe ir para recibir ayuda y tratamiento</a:t>
            </a:r>
          </a:p>
          <a:p>
            <a:pPr marL="228600" indent="-228600">
              <a:buAutoNum type="arabicPeriod"/>
            </a:pPr>
            <a:r>
              <a:rPr lang="es-419" baseline="0" dirty="0"/>
              <a:t>Encontrar un proveedor de salud conductual</a:t>
            </a:r>
          </a:p>
          <a:p>
            <a:pPr marL="228600" indent="-228600">
              <a:buAutoNum type="arabicPeriod"/>
            </a:pPr>
            <a:r>
              <a:rPr lang="es-419" baseline="0" dirty="0"/>
              <a:t>Programar una cita con un proveedor de salud conductual</a:t>
            </a:r>
          </a:p>
          <a:p>
            <a:pPr marL="228600" indent="-228600">
              <a:buAutoNum type="arabicPeriod"/>
            </a:pPr>
            <a:r>
              <a:rPr lang="es-419" baseline="0" dirty="0"/>
              <a:t>Prepararse para la cita</a:t>
            </a:r>
          </a:p>
          <a:p>
            <a:pPr marL="228600" indent="-228600">
              <a:buAutoNum type="arabicPeriod"/>
            </a:pPr>
            <a:r>
              <a:rPr lang="es-419" baseline="0" dirty="0"/>
              <a:t>Decidir si el proveedor de salud conductual es adecuado para usted</a:t>
            </a:r>
          </a:p>
          <a:p>
            <a:pPr marL="228600" indent="-228600">
              <a:buAutoNum type="arabicPeriod"/>
            </a:pPr>
            <a:r>
              <a:rPr lang="es-419" baseline="0" dirty="0"/>
              <a:t>Mantenerse en el proceso de recuperación</a:t>
            </a:r>
          </a:p>
          <a:p>
            <a:endParaRPr lang="en-US" baseline="0" dirty="0"/>
          </a:p>
        </p:txBody>
      </p:sp>
      <p:sp>
        <p:nvSpPr>
          <p:cNvPr id="4" name="Slide Number Placeholder 3"/>
          <p:cNvSpPr>
            <a:spLocks noGrp="1"/>
          </p:cNvSpPr>
          <p:nvPr>
            <p:ph type="sldNum" sz="quarter" idx="5"/>
          </p:nvPr>
        </p:nvSpPr>
        <p:spPr/>
        <p:txBody>
          <a:bodyPr/>
          <a:lstStyle/>
          <a:p>
            <a:fld id="{6F8E2375-F1B1-284C-A827-B0E603FDBDD8}" type="slidenum">
              <a:rPr lang="en-US" smtClean="0"/>
              <a:t>30</a:t>
            </a:fld>
            <a:endParaRPr lang="en-US"/>
          </a:p>
        </p:txBody>
      </p:sp>
    </p:spTree>
    <p:extLst>
      <p:ext uri="{BB962C8B-B14F-4D97-AF65-F5344CB8AC3E}">
        <p14:creationId xmlns:p14="http://schemas.microsoft.com/office/powerpoint/2010/main" val="322560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A continuación, hay una descripción general de los Centros de Servicios de Medicare y Medicaid (o "CMS") y su Oficina de Salud de las Minorías (CMS OMH). </a:t>
            </a:r>
          </a:p>
          <a:p>
            <a:endParaRPr lang="en-US"/>
          </a:p>
          <a:p>
            <a:r>
              <a:rPr lang="es-419"/>
              <a:t>CMS es el mayor proveedor de seguros médicos en los Estados Unidos y es responsable de asegurar que más de 150 millones de personas que tienen el respaldo de los programas de CMS – como Medicare, Medicaid, Programa de Seguro Médico para Niños y los Mercados de Seguros Médicos – accedan a la atención y cobertura médica que necesitan y merecen. </a:t>
            </a:r>
          </a:p>
          <a:p>
            <a:endParaRPr lang="en-US"/>
          </a:p>
          <a:p>
            <a:r>
              <a:rPr lang="es-419"/>
              <a:t>La oficina de Salud de las Minorías de CMS es una de las ocho oficinas de salud de las minorías dentro del Departamento de Salud y Servicios Sociales de los EE. UU. (U. S. Department of Health and Human Services). Trabajan con socios locales y federales para eliminar las desigualdades en la salud, al mismo tiempo que mejoran la salud en las poblaciones minoritarias. </a:t>
            </a:r>
          </a:p>
          <a:p>
            <a:endParaRPr lang="en-US"/>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4</a:t>
            </a:fld>
            <a:endParaRPr lang="en-US"/>
          </a:p>
        </p:txBody>
      </p:sp>
    </p:spTree>
    <p:extLst>
      <p:ext uri="{BB962C8B-B14F-4D97-AF65-F5344CB8AC3E}">
        <p14:creationId xmlns:p14="http://schemas.microsoft.com/office/powerpoint/2010/main" val="2515196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El sitio web de C2C también incluye Recursos de prevención, que se centran en la prevención y el estilo de vida saludable. </a:t>
            </a:r>
          </a:p>
          <a:p>
            <a:endParaRPr lang="en-US"/>
          </a:p>
          <a:p>
            <a:r>
              <a:rPr lang="es-419"/>
              <a:t>Estos recursos están disponibles en varios idiomas y para una amplia variedad de destinatarios, incluidos adultos, mujeres, hombres, adolescentes, niños e infantes.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31</a:t>
            </a:fld>
            <a:endParaRPr lang="en-US"/>
          </a:p>
        </p:txBody>
      </p:sp>
    </p:spTree>
    <p:extLst>
      <p:ext uri="{BB962C8B-B14F-4D97-AF65-F5344CB8AC3E}">
        <p14:creationId xmlns:p14="http://schemas.microsoft.com/office/powerpoint/2010/main" val="2874326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419"/>
              <a:t>C2C cuenta con diversos recursos para socios que ayudan a las personas en sus comunidades a conocer más sobre sus coberturas médicas. </a:t>
            </a:r>
          </a:p>
          <a:p>
            <a:endParaRPr lang="en-US"/>
          </a:p>
          <a:p>
            <a:r>
              <a:rPr lang="es-419" baseline="0"/>
              <a:t>.</a:t>
            </a:r>
          </a:p>
          <a:p>
            <a:endParaRPr lang="en-US"/>
          </a:p>
        </p:txBody>
      </p:sp>
      <p:sp>
        <p:nvSpPr>
          <p:cNvPr id="4" name="Slide Number Placeholder 3"/>
          <p:cNvSpPr>
            <a:spLocks noGrp="1"/>
          </p:cNvSpPr>
          <p:nvPr>
            <p:ph type="sldNum" sz="quarter" idx="10"/>
          </p:nvPr>
        </p:nvSpPr>
        <p:spPr/>
        <p:txBody>
          <a:bodyPr/>
          <a:lstStyle/>
          <a:p>
            <a:fld id="{72143839-80DA-4470-AFA7-E4CB1676DC1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54117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aseline="0" dirty="0"/>
              <a:t>Cuando utilizan los recursos C2C, los socios pueden ayudar al comenzar una conversación con los consumidores sobre la cobertura médica y el uso del recurso </a:t>
            </a:r>
            <a:r>
              <a:rPr lang="es-MX" i="1" baseline="0" dirty="0"/>
              <a:t>Guía para una mejor atención</a:t>
            </a:r>
            <a:r>
              <a:rPr lang="es-419" i="1" baseline="0" dirty="0"/>
              <a:t> </a:t>
            </a:r>
            <a:r>
              <a:rPr lang="es-419" i="0" baseline="0" dirty="0"/>
              <a:t>como una herramienta para ayudarlos a comprender sus nuevas coberturas y la importancia los servicios preventivos</a:t>
            </a:r>
            <a:r>
              <a:rPr lang="es-419" baseline="0" dirty="0"/>
              <a:t>.</a:t>
            </a:r>
          </a:p>
          <a:p>
            <a:endParaRPr lang="en-US" baseline="0" dirty="0"/>
          </a:p>
          <a:p>
            <a:r>
              <a:rPr lang="es-419" baseline="0" dirty="0"/>
              <a:t>Los socios también pueden personalizar los recursos C2C para las comunidades en las cuales trabajan. También puede agregar recursos locales o su propia información de contacto.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E2375-F1B1-284C-A827-B0E603FDBD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182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Aquí hay una lista de las </a:t>
            </a:r>
            <a:r>
              <a:rPr lang="es-419" baseline="0"/>
              <a:t>organizaciones que actualmente utilizan recursos C2C. Puede observar una amplia variedad de organizaciones, además de grupos de atención médica.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27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Este es el conjunto de herramientas del socio. Es un documento de alto nivel que ofrece a los posibles socios información sobre cómo compartir materiales C2C.</a:t>
            </a:r>
          </a:p>
        </p:txBody>
      </p:sp>
      <p:sp>
        <p:nvSpPr>
          <p:cNvPr id="4" name="Slide Number Placeholder 3"/>
          <p:cNvSpPr>
            <a:spLocks noGrp="1"/>
          </p:cNvSpPr>
          <p:nvPr>
            <p:ph type="sldNum" sz="quarter" idx="5"/>
          </p:nvPr>
        </p:nvSpPr>
        <p:spPr/>
        <p:txBody>
          <a:bodyPr/>
          <a:lstStyle/>
          <a:p>
            <a:fld id="{6F8E2375-F1B1-284C-A827-B0E603FDBDD8}" type="slidenum">
              <a:rPr lang="en-US" smtClean="0"/>
              <a:t>35</a:t>
            </a:fld>
            <a:endParaRPr lang="en-US"/>
          </a:p>
        </p:txBody>
      </p:sp>
    </p:spTree>
    <p:extLst>
      <p:ext uri="{BB962C8B-B14F-4D97-AF65-F5344CB8AC3E}">
        <p14:creationId xmlns:p14="http://schemas.microsoft.com/office/powerpoint/2010/main" val="1915606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419" baseline="0" dirty="0"/>
              <a:t>Este conjunto de herramientas incluye alternativas para formar parte de C2C. Incluye ejemplos de eventos, divulgación y mejores prácticas para comunicarse con los consumidores. También viene un texto ya redactado que puede utilizarse para boletines, correos electrónicos y blogs, así como en publicaciones y gráficos en redes sociales; todo en inglés y español.</a:t>
            </a:r>
          </a:p>
          <a:p>
            <a:pPr defTabSz="931774">
              <a:defRPr/>
            </a:pPr>
            <a:endParaRPr lang="en-US" baseline="0" dirty="0"/>
          </a:p>
          <a:p>
            <a:pPr defTabSz="931774">
              <a:defRPr/>
            </a:pPr>
            <a:r>
              <a:rPr lang="es-419" baseline="0" dirty="0"/>
              <a:t>La presentación comunitaria C2C es otra herramienta para incluir en este conjunto de herramientas. La presentación repasa todos los 8 pasos de la </a:t>
            </a:r>
            <a:r>
              <a:rPr lang="es-MX" baseline="0" dirty="0"/>
              <a:t>Guía para una mejor atención</a:t>
            </a:r>
            <a:r>
              <a:rPr lang="es-419" baseline="0" dirty="0"/>
              <a:t> con un conjunto de diapositivas listas y un guion ya escrito. </a:t>
            </a:r>
          </a:p>
          <a:p>
            <a:pPr defTabSz="931774">
              <a:defRPr/>
            </a:pPr>
            <a:endParaRPr lang="en-US" baseline="0" dirty="0"/>
          </a:p>
          <a:p>
            <a:pPr defTabSz="931774">
              <a:defRPr/>
            </a:pPr>
            <a:r>
              <a:rPr lang="es-419" baseline="0" dirty="0"/>
              <a:t>¡A C2C siempre le complace saber de usted! Disfrutamos de escuchar sobre mejores prácticas, lecciones aprendidas o comentarios sobre los recursos.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743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Aquí está el conjunto de herramientas para la inscripción. Está diseñado para socios comunitarios, asistentes y demás personas que ayudan a los consumidores a inscribirse en una cobertura o cambiar de plan médico.</a:t>
            </a:r>
          </a:p>
        </p:txBody>
      </p:sp>
      <p:sp>
        <p:nvSpPr>
          <p:cNvPr id="4" name="Slide Number Placeholder 3"/>
          <p:cNvSpPr>
            <a:spLocks noGrp="1"/>
          </p:cNvSpPr>
          <p:nvPr>
            <p:ph type="sldNum" sz="quarter" idx="5"/>
          </p:nvPr>
        </p:nvSpPr>
        <p:spPr/>
        <p:txBody>
          <a:bodyPr/>
          <a:lstStyle/>
          <a:p>
            <a:fld id="{6F8E2375-F1B1-284C-A827-B0E603FDBDD8}" type="slidenum">
              <a:rPr lang="en-US" smtClean="0"/>
              <a:t>37</a:t>
            </a:fld>
            <a:endParaRPr lang="en-US"/>
          </a:p>
        </p:txBody>
      </p:sp>
    </p:spTree>
    <p:extLst>
      <p:ext uri="{BB962C8B-B14F-4D97-AF65-F5344CB8AC3E}">
        <p14:creationId xmlns:p14="http://schemas.microsoft.com/office/powerpoint/2010/main" val="3697325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latin typeface="Arial" panose="020B0604020202020204" pitchFamily="34" charset="0"/>
                <a:cs typeface="Arial" panose="020B0604020202020204" pitchFamily="34" charset="0"/>
              </a:rPr>
              <a:t>Este recurso incluye una serie de herramientas para asistentes y otras organizaciones comunitarias que ayudan a los consumidores a comprender los costos y términos del seguro médico, sus propios costos particulares de seguro médico y cómo planificar los costos de atención médica, así como pagar sus primas.</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38</a:t>
            </a:fld>
            <a:endParaRPr lang="en-US"/>
          </a:p>
        </p:txBody>
      </p:sp>
    </p:spTree>
    <p:extLst>
      <p:ext uri="{BB962C8B-B14F-4D97-AF65-F5344CB8AC3E}">
        <p14:creationId xmlns:p14="http://schemas.microsoft.com/office/powerpoint/2010/main" val="1954480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Visite productordering.cms.hhs.gov para encargar materiales impresos.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670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t>Para acceder a recursos del consumidor, visite go.cms.gov/c2C</a:t>
            </a:r>
          </a:p>
        </p:txBody>
      </p:sp>
      <p:sp>
        <p:nvSpPr>
          <p:cNvPr id="4" name="Slide Number Placeholder 3"/>
          <p:cNvSpPr>
            <a:spLocks noGrp="1"/>
          </p:cNvSpPr>
          <p:nvPr>
            <p:ph type="sldNum" sz="quarter" idx="10"/>
          </p:nvPr>
        </p:nvSpPr>
        <p:spPr/>
        <p:txBody>
          <a:bodyPr/>
          <a:lstStyle/>
          <a:p>
            <a:fld id="{50EE4AC4-F9A3-4E39-83F0-3A8CC6EC6A87}" type="slidenum">
              <a:rPr lang="en-US" smtClean="0"/>
              <a:t>40</a:t>
            </a:fld>
            <a:endParaRPr lang="en-US"/>
          </a:p>
        </p:txBody>
      </p:sp>
    </p:spTree>
    <p:extLst>
      <p:ext uri="{BB962C8B-B14F-4D97-AF65-F5344CB8AC3E}">
        <p14:creationId xmlns:p14="http://schemas.microsoft.com/office/powerpoint/2010/main" val="136332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419" sz="1200" b="0" i="0">
                <a:solidFill>
                  <a:srgbClr val="000000"/>
                </a:solidFill>
                <a:latin typeface="Calibri" panose="020F0502020204030204" pitchFamily="34" charset="0"/>
              </a:rPr>
              <a:t>En esta diapositiva, verá la misión y la visión de la Oficina de Salud de las Minorías de CMS:</a:t>
            </a:r>
          </a:p>
          <a:p>
            <a:pPr marL="0" indent="0" algn="l" rtl="0" fontAlgn="base">
              <a:buFont typeface="Arial" panose="020B0604020202020204" pitchFamily="34" charset="0"/>
              <a:buNone/>
            </a:pPr>
            <a:endParaRPr lang="en-US" b="0" i="0">
              <a:solidFill>
                <a:srgbClr val="000000"/>
              </a:solidFill>
              <a:effectLst/>
              <a:latin typeface="Segoe UI" panose="020B0502040204020203" pitchFamily="34" charset="0"/>
            </a:endParaRPr>
          </a:p>
          <a:p>
            <a:pPr marL="171450" indent="-171450" algn="l" rtl="0" fontAlgn="base">
              <a:buFont typeface="Arial" panose="020B0604020202020204" pitchFamily="34" charset="0"/>
              <a:buChar char="•"/>
            </a:pPr>
            <a:r>
              <a:rPr lang="es-419" sz="1200" b="0" i="0">
                <a:solidFill>
                  <a:srgbClr val="000000"/>
                </a:solidFill>
                <a:latin typeface="Calibri" panose="020F0502020204030204" pitchFamily="34" charset="0"/>
              </a:rPr>
              <a:t>La </a:t>
            </a:r>
            <a:r>
              <a:rPr lang="es-419" sz="1200" b="1" i="0">
                <a:solidFill>
                  <a:srgbClr val="000000"/>
                </a:solidFill>
                <a:latin typeface="Calibri" panose="020F0502020204030204" pitchFamily="34" charset="0"/>
              </a:rPr>
              <a:t>misión</a:t>
            </a:r>
            <a:r>
              <a:rPr lang="es-419" sz="1200" b="0" i="0">
                <a:solidFill>
                  <a:srgbClr val="000000"/>
                </a:solidFill>
                <a:latin typeface="Calibri" panose="020F0502020204030204" pitchFamily="34" charset="0"/>
              </a:rPr>
              <a:t> consiste en liderar los avances y la integración de la equidad en el desarrollo, la evaluación y la implementación de las políticas, los programas y las asociaciones de CMS.  </a:t>
            </a:r>
          </a:p>
          <a:p>
            <a:pPr marL="171450" indent="-171450" algn="l" rtl="0" fontAlgn="base">
              <a:buFont typeface="Arial" panose="020B0604020202020204" pitchFamily="34" charset="0"/>
              <a:buChar char="•"/>
            </a:pPr>
            <a:r>
              <a:rPr lang="es-419" sz="1200" i="0">
                <a:solidFill>
                  <a:srgbClr val="000000"/>
                </a:solidFill>
                <a:latin typeface="Calibri" panose="020F0502020204030204" pitchFamily="34" charset="0"/>
              </a:rPr>
              <a:t>L</a:t>
            </a:r>
            <a:r>
              <a:rPr lang="es-419" sz="1200" b="0" i="0">
                <a:solidFill>
                  <a:srgbClr val="000000"/>
                </a:solidFill>
                <a:latin typeface="Calibri" panose="020F0502020204030204" pitchFamily="34" charset="0"/>
              </a:rPr>
              <a:t>a </a:t>
            </a:r>
            <a:r>
              <a:rPr lang="es-419" sz="1200" b="1" i="0">
                <a:solidFill>
                  <a:srgbClr val="000000"/>
                </a:solidFill>
                <a:latin typeface="Calibri" panose="020F0502020204030204" pitchFamily="34" charset="0"/>
              </a:rPr>
              <a:t>visión </a:t>
            </a:r>
            <a:r>
              <a:rPr lang="es-419" sz="1200" b="0" i="0">
                <a:solidFill>
                  <a:srgbClr val="000000"/>
                </a:solidFill>
                <a:latin typeface="Calibri" panose="020F0502020204030204" pitchFamily="34" charset="0"/>
              </a:rPr>
              <a:t>consiste en ver a todos los que recibieron servicios de CMS lograr sus mejores niveles de salud y bienestar, y eliminar las desigualdades en la calidad y el acceso a la atención médica.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869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0" dirty="0"/>
              <a:t>Manténgase actualizado sobre C2C, al firmar el C2C </a:t>
            </a:r>
            <a:r>
              <a:rPr lang="es-MX" b="0" dirty="0" err="1"/>
              <a:t>listserv</a:t>
            </a:r>
            <a:r>
              <a:rPr lang="es-MX" b="0" dirty="0"/>
              <a:t>, visitar el sitio web, o comunicarse con C2C de CMS OMH a través del correo electrónico.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4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La equidad y educación en salud son pilares clave de la iniciativa de C2C.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b="0" i="0" u="none" strike="noStrike" cap="none" normalizeH="0" baseline="0" noProof="0">
                <a:ln>
                  <a:noFill/>
                </a:ln>
                <a:solidFill>
                  <a:srgbClr val="222222"/>
                </a:solidFill>
                <a:uLnTx/>
                <a:uFillTx/>
                <a:latin typeface="Arial" panose="020B0604020202020204" pitchFamily="34" charset="0"/>
                <a:cs typeface="Arial" panose="020B0604020202020204" pitchFamily="34" charset="0"/>
              </a:rPr>
              <a:t>La equidad en salud, según la define CMS, es el </a:t>
            </a:r>
            <a:r>
              <a:rPr kumimoji="0" lang="es-419" b="0" u="none" strike="noStrike" cap="none" normalizeH="0" baseline="0" noProof="0">
                <a:ln>
                  <a:noFill/>
                </a:ln>
                <a:solidFill>
                  <a:srgbClr val="222222"/>
                </a:solidFill>
                <a:uLnTx/>
                <a:uFillTx/>
                <a:latin typeface="Arial" panose="020B0604020202020204" pitchFamily="34" charset="0"/>
                <a:cs typeface="Arial" panose="020B0604020202020204" pitchFamily="34" charset="0"/>
              </a:rPr>
              <a:t>logro de los niveles más altos de salud para todas las personas, en donde todos tengan una oportunidad clara y justa de alcanzar su salud óptima independientemente de la raza, etnia, discapacidad, orientación sexual, identidad de género, condición socioeconómica, lugar de residencia, idioma de preferencia, u otros factores que afecten el acceso a la atención y los resultados en salud</a:t>
            </a:r>
            <a:r>
              <a:rPr kumimoji="0" lang="es-419" b="0" i="0" u="none" strike="noStrike" cap="none" normalizeH="0" baseline="0" noProof="0">
                <a:ln>
                  <a:noFill/>
                </a:ln>
                <a:solidFill>
                  <a:srgbClr val="222222"/>
                </a:solidFill>
                <a:uLnTx/>
                <a:uFillTx/>
                <a:latin typeface="Arial" panose="020B0604020202020204" pitchFamily="34" charset="0"/>
                <a:cs typeface="Arial" panose="020B0604020202020204" pitchFamily="34" charset="0"/>
              </a:rPr>
              <a:t>.</a:t>
            </a:r>
          </a:p>
          <a:p>
            <a:endParaRPr lang="en-US"/>
          </a:p>
          <a:p>
            <a:r>
              <a:rPr lang="es-419"/>
              <a:t>La equidad y la educación en salud también son centrales para el </a:t>
            </a:r>
            <a:r>
              <a:rPr lang="es-419" b="1"/>
              <a:t>objetivo general de la iniciativa Healthy People 2030 de</a:t>
            </a:r>
            <a:r>
              <a:rPr lang="es-419"/>
              <a:t>: "Eliminar las desigualdades en salud, alcanzar la equidad y la educación en salud para mejorar la salud y el bienestar de todos".  La definición de educación en salud se actualizó con el lanzamiento de la iniciativa Healthy People 2030 para abordar </a:t>
            </a:r>
            <a:r>
              <a:rPr lang="es-419" b="0" i="0">
                <a:solidFill>
                  <a:srgbClr val="000000"/>
                </a:solidFill>
                <a:latin typeface="Open Sans Light" panose="020B0606030504020204" pitchFamily="34" charset="0"/>
              </a:rPr>
              <a:t>la educación en salud personal y organizacional: </a:t>
            </a:r>
          </a:p>
          <a:p>
            <a:endParaRPr lang="en-US"/>
          </a:p>
          <a:p>
            <a:pPr marL="171450" indent="-171450" algn="l">
              <a:buFont typeface="Arial" panose="020B0604020202020204" pitchFamily="34" charset="0"/>
              <a:buChar char="•"/>
            </a:pPr>
            <a:r>
              <a:rPr lang="es-419" b="1" i="0">
                <a:solidFill>
                  <a:srgbClr val="000000"/>
                </a:solidFill>
                <a:latin typeface="Open Sans ExtraBold" panose="020B0606030504020204" pitchFamily="34" charset="0"/>
              </a:rPr>
              <a:t>Educación en salud personal </a:t>
            </a:r>
            <a:r>
              <a:rPr lang="es-419" b="0" i="0">
                <a:solidFill>
                  <a:srgbClr val="000000"/>
                </a:solidFill>
                <a:latin typeface="Open Sans Light" panose="020B0606030504020204" pitchFamily="34" charset="0"/>
              </a:rPr>
              <a:t>es el grado en el que las personas tienen la capacidad de encontrar, comprender y utilizar la información y los servicios para comunicar decisiones y acciones relacionadas con la salud de ellos mismos y los demás.</a:t>
            </a:r>
          </a:p>
          <a:p>
            <a:pPr marL="171450" indent="-171450" algn="l">
              <a:buFont typeface="Arial" panose="020B0604020202020204" pitchFamily="34" charset="0"/>
              <a:buChar char="•"/>
            </a:pPr>
            <a:r>
              <a:rPr lang="es-419" b="1" i="0">
                <a:solidFill>
                  <a:srgbClr val="000000"/>
                </a:solidFill>
                <a:latin typeface="Open Sans ExtraBold" panose="020B0606030504020204" pitchFamily="34" charset="0"/>
              </a:rPr>
              <a:t>Educación en salud organizacional </a:t>
            </a:r>
            <a:r>
              <a:rPr lang="es-419" b="0" i="0">
                <a:solidFill>
                  <a:srgbClr val="000000"/>
                </a:solidFill>
                <a:latin typeface="Open Sans Light" panose="020B0606030504020204" pitchFamily="34" charset="0"/>
              </a:rPr>
              <a:t>es el grado en el que las organizaciones permiten de manera equitativa que los individuos encuentren, comprendan y utilicen la información y los servicios para comunicar decisiones y acciones relacionadas con la salud de ellos mismos y los demás.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s-419"/>
              <a:t>Este objetivo se adapta a las prioridades del Marco para la equidad en salud de CMS, particularmente la </a:t>
            </a:r>
            <a:r>
              <a:rPr lang="es-419" i="1"/>
              <a:t>Prioridad 4: Acceso avanzado al idioma, educación en salud, y prestación de servicios adaptados a la cultura</a:t>
            </a:r>
            <a:r>
              <a:rPr lang="es-419"/>
              <a:t>. </a:t>
            </a:r>
            <a:r>
              <a:rPr lang="es-419" sz="1200" b="0" i="0">
                <a:solidFill>
                  <a:srgbClr val="000000"/>
                </a:solidFill>
                <a:latin typeface="Calibri" panose="020F0502020204030204" pitchFamily="34" charset="0"/>
              </a:rPr>
              <a:t>El acceso al idioma y a la educación en salud puede mejorar la calidad de la atención médica de un paciente, así como su experiencia y resultados de salud.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alibri" panose="020F0502020204030204" pitchFamily="34" charset="0"/>
            </a:endParaRPr>
          </a:p>
          <a:p>
            <a:r>
              <a:rPr lang="es-419"/>
              <a:t>Esto significa que proporcionamos información en salud que:</a:t>
            </a:r>
          </a:p>
          <a:p>
            <a:pPr marL="171450" indent="-171450">
              <a:buFont typeface="Arial" panose="020B0604020202020204" pitchFamily="34" charset="0"/>
              <a:buChar char="•"/>
            </a:pPr>
            <a:r>
              <a:rPr lang="es-419"/>
              <a:t>Considera las identidades culturales y las experiencias vividas de las comunidades y las personas a quienes les brindamos servicios</a:t>
            </a:r>
          </a:p>
          <a:p>
            <a:pPr marL="171450" indent="-171450">
              <a:buFont typeface="Arial" panose="020B0604020202020204" pitchFamily="34" charset="0"/>
              <a:buChar char="•"/>
            </a:pPr>
            <a:r>
              <a:rPr lang="es-419"/>
              <a:t>está escrita de manera comprensible y </a:t>
            </a:r>
          </a:p>
          <a:p>
            <a:pPr marL="171450" indent="-171450">
              <a:buFont typeface="Arial" panose="020B0604020202020204" pitchFamily="34" charset="0"/>
              <a:buChar char="•"/>
            </a:pPr>
            <a:r>
              <a:rPr lang="es-419"/>
              <a:t>está disponible en varios idiomas.</a:t>
            </a:r>
          </a:p>
          <a:p>
            <a:pPr marL="0" indent="0">
              <a:buFont typeface="Arial" panose="020B0604020202020204" pitchFamily="34" charset="0"/>
              <a:buNone/>
            </a:pPr>
            <a:endParaRPr lang="en-US"/>
          </a:p>
          <a:p>
            <a:pPr marL="0" indent="0">
              <a:buFont typeface="Arial" panose="020B0604020202020204" pitchFamily="34" charset="0"/>
              <a:buNone/>
            </a:pPr>
            <a:r>
              <a:rPr lang="es-419"/>
              <a:t>Esto permite que las personas a quienes ayudamos tengan acceso a la información que necesitan para tomar decisiones de salud fundamentadas.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6</a:t>
            </a:fld>
            <a:endParaRPr lang="en-US"/>
          </a:p>
        </p:txBody>
      </p:sp>
    </p:spTree>
    <p:extLst>
      <p:ext uri="{BB962C8B-B14F-4D97-AF65-F5344CB8AC3E}">
        <p14:creationId xmlns:p14="http://schemas.microsoft.com/office/powerpoint/2010/main" val="223785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C2C fue creado con la idea de que, a medida que las personas adquieren una cobertura médica, deben saber</a:t>
            </a:r>
            <a:r>
              <a:rPr lang="es-419" baseline="0" dirty="0"/>
              <a:t> cómo usarla. En los últimos años, muchas personas has adquirido una cobertura por primera vez o luego de mucho tiempo.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aseline="0" dirty="0"/>
              <a:t>Los recursos C2C ayudan a los consumidores a comprender sus coberturas médicas y a utilizarlas de manera eficiente, de modo que puedan recibir servicios preventivos y de atención primaria de un proveedor que acepte sus coberturas. Esto los ayudará a acceder a la atención que necesitan para vivir una vida longeva y saludable.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aseline="0" dirty="0"/>
              <a:t>Todo el mundo puede utilizar los recursos C2C, independientemente de su tipo de seguro.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7</a:t>
            </a:fld>
            <a:endParaRPr lang="en-US"/>
          </a:p>
        </p:txBody>
      </p:sp>
    </p:spTree>
    <p:extLst>
      <p:ext uri="{BB962C8B-B14F-4D97-AF65-F5344CB8AC3E}">
        <p14:creationId xmlns:p14="http://schemas.microsoft.com/office/powerpoint/2010/main" val="240969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aseline="0" dirty="0"/>
              <a:t>Existen diversos recursos C2C que incluyen:</a:t>
            </a:r>
          </a:p>
          <a:p>
            <a:endParaRPr lang="en-US" baseline="0" dirty="0"/>
          </a:p>
          <a:p>
            <a:pPr marL="171196" indent="-171196">
              <a:buFont typeface="Arial" panose="020B0604020202020204" pitchFamily="34" charset="0"/>
              <a:buChar char="•"/>
            </a:pPr>
            <a:r>
              <a:rPr lang="es-419" baseline="0" dirty="0"/>
              <a:t>Las </a:t>
            </a:r>
            <a:r>
              <a:rPr lang="es-MX" b="1" baseline="0" dirty="0"/>
              <a:t>5 maneras de aprovechar al máximo su cobertura de salud</a:t>
            </a:r>
            <a:r>
              <a:rPr lang="es-419" baseline="0" dirty="0"/>
              <a:t>, disponible en 8 idiomas: Inglés, español, árabe, chino, criollo haitiano, coreano, ruso y vietnamita. </a:t>
            </a:r>
          </a:p>
          <a:p>
            <a:pPr marL="0" indent="0">
              <a:buFont typeface="Arial" panose="020B0604020202020204" pitchFamily="34" charset="0"/>
              <a:buNone/>
            </a:pPr>
            <a:endParaRPr lang="en-US" baseline="0" dirty="0"/>
          </a:p>
          <a:p>
            <a:pPr marL="171196" indent="-171196">
              <a:buFont typeface="Arial" panose="020B0604020202020204" pitchFamily="34" charset="0"/>
              <a:buChar char="•"/>
            </a:pPr>
            <a:r>
              <a:rPr lang="es-419" b="1" baseline="0" dirty="0"/>
              <a:t>Recursos de prevención</a:t>
            </a:r>
            <a:r>
              <a:rPr lang="es-419" baseline="0" dirty="0"/>
              <a:t>, que destaca cómo aprovechar de los servicios preventivos. </a:t>
            </a:r>
          </a:p>
          <a:p>
            <a:pPr marL="171196" indent="-171196">
              <a:buFont typeface="Arial" panose="020B0604020202020204" pitchFamily="34" charset="0"/>
              <a:buChar char="•"/>
            </a:pPr>
            <a:endParaRPr lang="en-US" baseline="0" dirty="0"/>
          </a:p>
          <a:p>
            <a:pPr marL="171196" indent="-171196">
              <a:buFont typeface="Arial" panose="020B0604020202020204" pitchFamily="34" charset="0"/>
              <a:buChar char="•"/>
            </a:pPr>
            <a:r>
              <a:rPr lang="es-MX" b="1" baseline="0" dirty="0"/>
              <a:t>Guía para una mejor atención</a:t>
            </a:r>
            <a:r>
              <a:rPr lang="es-419" baseline="0" dirty="0"/>
              <a:t>, que explica el significado de cobertura médica y cómo utilizarla. También existe una guía de complemento, la Información orientativa sobre la salud conductual, servicios de salud mental y consumo de sustancias.  </a:t>
            </a:r>
          </a:p>
          <a:p>
            <a:pPr marL="171196" indent="-171196">
              <a:buFont typeface="Arial" panose="020B0604020202020204" pitchFamily="34" charset="0"/>
              <a:buChar char="•"/>
            </a:pPr>
            <a:endParaRPr lang="en-US" baseline="0" dirty="0"/>
          </a:p>
          <a:p>
            <a:pPr marL="171196" indent="-171196">
              <a:buFont typeface="Arial" panose="020B0604020202020204" pitchFamily="34" charset="0"/>
              <a:buChar char="•"/>
            </a:pPr>
            <a:r>
              <a:rPr lang="es-419" baseline="0" dirty="0"/>
              <a:t>El recurso </a:t>
            </a:r>
            <a:r>
              <a:rPr lang="es-419" b="1" baseline="0" dirty="0"/>
              <a:t>Administre sus costos de atención médica</a:t>
            </a:r>
            <a:r>
              <a:rPr lang="es-419" baseline="0" dirty="0"/>
              <a:t> brinda ayuda sobre cómo seleccionar el mejor plan según lo que usted pueda costear. </a:t>
            </a:r>
          </a:p>
          <a:p>
            <a:pPr marL="171196" indent="-171196">
              <a:buFont typeface="Arial" panose="020B0604020202020204" pitchFamily="34" charset="0"/>
              <a:buChar char="•"/>
            </a:pPr>
            <a:endParaRPr lang="en-US" baseline="0" dirty="0"/>
          </a:p>
          <a:p>
            <a:pPr marL="171196" indent="-171196">
              <a:buFont typeface="Arial" panose="020B0604020202020204" pitchFamily="34" charset="0"/>
              <a:buChar char="•"/>
            </a:pPr>
            <a:r>
              <a:rPr lang="es-419" baseline="0" dirty="0"/>
              <a:t>El </a:t>
            </a:r>
            <a:r>
              <a:rPr lang="es-419" b="1" baseline="0" dirty="0"/>
              <a:t>Conjunto de herramientas para la inscripción </a:t>
            </a:r>
            <a:r>
              <a:rPr lang="es-419" baseline="0" dirty="0"/>
              <a:t>es para </a:t>
            </a:r>
            <a:r>
              <a:rPr lang="es-419" b="0" i="0" dirty="0">
                <a:solidFill>
                  <a:srgbClr val="000000"/>
                </a:solidFill>
                <a:latin typeface="public_sans"/>
              </a:rPr>
              <a:t>socios comunitarios, asistentes y demás personas que ayudan a los consumidores a inscribirse en una cobertura o cambiar de plan. Incluye información sobre cómo guiar a los consumidores a elegir el plan que satisfaga sus necesidades y utilizar sus coberturas para acceder a la atención que necesitan.</a:t>
            </a:r>
          </a:p>
          <a:p>
            <a:pPr marL="0" indent="0">
              <a:buFont typeface="Arial" panose="020B0604020202020204" pitchFamily="34" charset="0"/>
              <a:buNone/>
            </a:pPr>
            <a:endParaRPr lang="en-US" baseline="0" dirty="0"/>
          </a:p>
          <a:p>
            <a:pPr marL="171196" indent="-171196">
              <a:buFont typeface="Arial" panose="020B0604020202020204" pitchFamily="34" charset="0"/>
              <a:buChar char="•"/>
            </a:pPr>
            <a:r>
              <a:rPr lang="es-419" b="0" baseline="0" dirty="0"/>
              <a:t>Para finalizar, existen recursos C2C para socios, que incluyen un kit de herramientas con materiales listos para usar, con el fin de ayudar a divulgar los recursos C2C.</a:t>
            </a:r>
          </a:p>
          <a:p>
            <a:pPr marL="0" indent="0">
              <a:buFont typeface="Arial" panose="020B0604020202020204" pitchFamily="34" charse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baseline="0" dirty="0"/>
              <a:t>Hablaré sobre estos materiales con mayor detalle más tarde en la presentación. </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8</a:t>
            </a:fld>
            <a:endParaRPr lang="en-US"/>
          </a:p>
        </p:txBody>
      </p:sp>
    </p:spTree>
    <p:extLst>
      <p:ext uri="{BB962C8B-B14F-4D97-AF65-F5344CB8AC3E}">
        <p14:creationId xmlns:p14="http://schemas.microsoft.com/office/powerpoint/2010/main" val="200214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t>Todos los recursos de C2C están disponibles en</a:t>
            </a:r>
            <a:r>
              <a:rPr lang="es-419" baseline="0"/>
              <a:t> el sitio web de CMS OMH. Simplemente visite go.cms.gov/C2C.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419" baseline="0"/>
              <a:t>Aquí hay una captura de pantalla de la página. Si utiliza el panel de navegación a la izquierda, verá la página de C2C y las subpáginas para el consumidor, el socio y los recursos de prevención. </a:t>
            </a:r>
          </a:p>
        </p:txBody>
      </p:sp>
      <p:sp>
        <p:nvSpPr>
          <p:cNvPr id="4" name="Slide Number Placeholder 3"/>
          <p:cNvSpPr>
            <a:spLocks noGrp="1"/>
          </p:cNvSpPr>
          <p:nvPr>
            <p:ph type="sldNum" sz="quarter" idx="5"/>
          </p:nvPr>
        </p:nvSpPr>
        <p:spPr/>
        <p:txBody>
          <a:bodyPr/>
          <a:lstStyle/>
          <a:p>
            <a:fld id="{6F8E2375-F1B1-284C-A827-B0E603FDBDD8}" type="slidenum">
              <a:rPr lang="en-US" smtClean="0"/>
              <a:t>9</a:t>
            </a:fld>
            <a:endParaRPr lang="en-US"/>
          </a:p>
        </p:txBody>
      </p:sp>
    </p:spTree>
    <p:extLst>
      <p:ext uri="{BB962C8B-B14F-4D97-AF65-F5344CB8AC3E}">
        <p14:creationId xmlns:p14="http://schemas.microsoft.com/office/powerpoint/2010/main" val="201495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aseline="0" dirty="0"/>
              <a:t>Este es el recurso </a:t>
            </a:r>
            <a:r>
              <a:rPr lang="es-MX" i="1" baseline="0" dirty="0"/>
              <a:t>5 maneras de aprovechar al máximo su cobertura de salud</a:t>
            </a:r>
            <a:r>
              <a:rPr lang="es-419" baseline="0" dirty="0"/>
              <a:t>. Destaca las cinco áreas a abordar para asegurarse de que está sacando el mayor provecho de su cobertura médica.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aseline="0" dirty="0"/>
              <a:t>Este recurso también está disponible en los 8 idiomas que ve en la diapositiva.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s-419" baseline="0" dirty="0"/>
              <a:t>Aquí se detalla cada una de las alternativas de las que puede sacar el mayor provecho de su cobertura médica:</a:t>
            </a:r>
          </a:p>
          <a:p>
            <a:endParaRPr lang="en-US" baseline="0" dirty="0"/>
          </a:p>
          <a:p>
            <a:pPr marL="228600" indent="-228600">
              <a:buAutoNum type="arabicPeriod"/>
            </a:pPr>
            <a:r>
              <a:rPr lang="es-419" b="1" baseline="0" dirty="0"/>
              <a:t>Confirme su cobertura </a:t>
            </a:r>
            <a:r>
              <a:rPr lang="es-419" baseline="0" dirty="0"/>
              <a:t>– Comuníquese con la oficina estatal de Medicaid o de su plan médico para asegurarse de que su inscripción se haya completado y recuerde pagar su prima si es que cuentan con una, de modo que pueda usar la cobertura cuando la necesite.</a:t>
            </a:r>
          </a:p>
          <a:p>
            <a:pPr marL="228600" indent="-228600">
              <a:buAutoNum type="arabicPeriod"/>
            </a:pPr>
            <a:r>
              <a:rPr lang="es-419" b="1" baseline="0" dirty="0"/>
              <a:t>Sepa dónde acudir para recibir atención médica </a:t>
            </a:r>
            <a:r>
              <a:rPr lang="es-419" baseline="0" dirty="0"/>
              <a:t>– Comuníquese con su plan médico para comprender los servicios que están cubiertos y cuáles serán los costos.  Revise el recurso "</a:t>
            </a:r>
            <a:r>
              <a:rPr lang="es-MX" baseline="0" dirty="0"/>
              <a:t>Guía para una mejor atención</a:t>
            </a:r>
            <a:r>
              <a:rPr lang="es-419" baseline="0" dirty="0"/>
              <a:t>", que brinda una guía sobre los términos clave de cobertura médica, como coseguro y deducible.</a:t>
            </a:r>
          </a:p>
          <a:p>
            <a:pPr marL="228600" indent="-228600">
              <a:buAutoNum type="arabicPeriod"/>
            </a:pPr>
            <a:r>
              <a:rPr lang="es-419" b="1" baseline="0" dirty="0"/>
              <a:t>Encuentre un proveedor </a:t>
            </a:r>
            <a:r>
              <a:rPr lang="es-419" baseline="0" dirty="0"/>
              <a:t>– Elija un proveedor de atención médica que acepte su cobertura. Es posible que pague más para consultar con un proveedor que está fuera de la red.</a:t>
            </a:r>
          </a:p>
          <a:p>
            <a:pPr marL="228600" indent="-228600">
              <a:buAutoNum type="arabicPeriod"/>
            </a:pPr>
            <a:r>
              <a:rPr lang="es-419" b="1" baseline="0" dirty="0"/>
              <a:t>Programe una cita </a:t>
            </a:r>
            <a:r>
              <a:rPr lang="es-419" baseline="0" dirty="0"/>
              <a:t>– Confirme si su proveedor acepta su cobertura. También comparta el nombre del proveedor que desea consultar y el motivo de su cita. </a:t>
            </a:r>
          </a:p>
          <a:p>
            <a:pPr marL="228600" indent="-228600">
              <a:buAutoNum type="arabicPeriod"/>
            </a:pPr>
            <a:r>
              <a:rPr lang="es-419" b="1" baseline="0" dirty="0"/>
              <a:t>Próximos pasos durante y después de su cita </a:t>
            </a:r>
            <a:r>
              <a:rPr lang="es-419" baseline="0" dirty="0"/>
              <a:t>– Asegúrese de hacer preguntas sobre sus preocupaciones y lo que debe hacer para mantenerse saludable. Recuerde completar sus recetas y consultar el costo por adelantado, ya que algunos medicamentos son más costosos que otros.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6F8E2375-F1B1-284C-A827-B0E603FDBDD8}" type="slidenum">
              <a:rPr lang="en-US" smtClean="0"/>
              <a:t>10</a:t>
            </a:fld>
            <a:endParaRPr lang="en-US"/>
          </a:p>
        </p:txBody>
      </p:sp>
    </p:spTree>
    <p:extLst>
      <p:ext uri="{BB962C8B-B14F-4D97-AF65-F5344CB8AC3E}">
        <p14:creationId xmlns:p14="http://schemas.microsoft.com/office/powerpoint/2010/main" val="1115003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table, drawing&#10;&#10;Description automatically generated">
            <a:extLst>
              <a:ext uri="{FF2B5EF4-FFF2-40B4-BE49-F238E27FC236}">
                <a16:creationId xmlns:a16="http://schemas.microsoft.com/office/drawing/2014/main" id="{359F7C5A-8169-944C-AC12-D2AFF3A716E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6096000" y="3248239"/>
            <a:ext cx="5706140"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253311E-854D-5942-BD74-94D4D1ECDD6D}"/>
              </a:ext>
            </a:extLst>
          </p:cNvPr>
          <p:cNvSpPr>
            <a:spLocks noGrp="1"/>
          </p:cNvSpPr>
          <p:nvPr>
            <p:ph type="subTitle" idx="1"/>
          </p:nvPr>
        </p:nvSpPr>
        <p:spPr>
          <a:xfrm>
            <a:off x="6096000" y="4562402"/>
            <a:ext cx="5706140" cy="1655762"/>
          </a:xfrm>
        </p:spPr>
        <p:txBody>
          <a:bodyPr anchor="t">
            <a:normAutofit/>
          </a:bodyPr>
          <a:lstStyle>
            <a:lvl1pPr marL="0" indent="0" algn="l">
              <a:buNone/>
              <a:defRPr lang="en-US" sz="1800" kern="1200" dirty="0">
                <a:solidFill>
                  <a:schemeClr val="tx2">
                    <a:lumMod val="75000"/>
                    <a:lumOff val="25000"/>
                  </a:schemeClr>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close up of a logo&#10;&#10;Description automatically generated">
            <a:extLst>
              <a:ext uri="{FF2B5EF4-FFF2-40B4-BE49-F238E27FC236}">
                <a16:creationId xmlns:a16="http://schemas.microsoft.com/office/drawing/2014/main" id="{0CD439E6-7154-B84D-9AB0-447CA31422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67385" y="5610315"/>
            <a:ext cx="717812" cy="722797"/>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F91A8A8-0AB5-98E8-C618-020A840AE6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6000" y="1125539"/>
            <a:ext cx="2397749" cy="1018222"/>
          </a:xfrm>
          <a:prstGeom prst="rect">
            <a:avLst/>
          </a:prstGeom>
        </p:spPr>
      </p:pic>
    </p:spTree>
    <p:extLst>
      <p:ext uri="{BB962C8B-B14F-4D97-AF65-F5344CB8AC3E}">
        <p14:creationId xmlns:p14="http://schemas.microsoft.com/office/powerpoint/2010/main" val="2013284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Slide Number Placeholder 24">
            <a:extLst>
              <a:ext uri="{FF2B5EF4-FFF2-40B4-BE49-F238E27FC236}">
                <a16:creationId xmlns:a16="http://schemas.microsoft.com/office/drawing/2014/main" id="{2A1B4165-F907-4545-9D8B-B5F92C3363C0}"/>
              </a:ext>
            </a:extLst>
          </p:cNvPr>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005199"/>
                </a:solidFill>
                <a:latin typeface="Arial" panose="020B0604020202020204" pitchFamily="34" charset="0"/>
                <a:ea typeface="Open Sans SemiBold" charset="0"/>
                <a:cs typeface="Arial" panose="020B0604020202020204" pitchFamily="34" charset="0"/>
              </a:rPr>
              <a:pPr algn="ctr"/>
              <a:t>‹#›</a:t>
            </a:fld>
            <a:endParaRPr lang="en-US" sz="800" b="1" i="0">
              <a:solidFill>
                <a:srgbClr val="005199"/>
              </a:solidFill>
              <a:latin typeface="Arial" panose="020B0604020202020204" pitchFamily="34" charset="0"/>
              <a:ea typeface="Open Sans SemiBold"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1C05-05E6-A24C-8735-FF6D9C721C17}"/>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30345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09420" y="840827"/>
            <a:ext cx="4671454"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2286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850452"/>
            <a:ext cx="5684874"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03154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8825" y="850452"/>
            <a:ext cx="4903604" cy="1249845"/>
          </a:xfr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1903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01840" y="850452"/>
            <a:ext cx="4669857"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Slide Number Placeholder 24">
            <a:extLst>
              <a:ext uri="{FF2B5EF4-FFF2-40B4-BE49-F238E27FC236}">
                <a16:creationId xmlns:a16="http://schemas.microsoft.com/office/drawing/2014/main" id="{E6C85A7C-7EEB-7044-82DE-98E7DA485B09}"/>
              </a:ext>
            </a:extLst>
          </p:cNvPr>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005199"/>
                </a:solidFill>
                <a:latin typeface="Arial" panose="020B0604020202020204" pitchFamily="34" charset="0"/>
                <a:ea typeface="Open Sans SemiBold" charset="0"/>
                <a:cs typeface="Arial" panose="020B0604020202020204" pitchFamily="34" charset="0"/>
              </a:rPr>
              <a:pPr algn="ctr"/>
              <a:t>‹#›</a:t>
            </a:fld>
            <a:endParaRPr lang="en-US" sz="800" b="1" i="0">
              <a:solidFill>
                <a:srgbClr val="005199"/>
              </a:solidFill>
              <a:latin typeface="Arial" panose="020B0604020202020204" pitchFamily="34" charset="0"/>
              <a:ea typeface="Open Sans SemiBold"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descr="A drawing of a cartoon character&#10;&#10;Description automatically generated">
            <a:extLst>
              <a:ext uri="{FF2B5EF4-FFF2-40B4-BE49-F238E27FC236}">
                <a16:creationId xmlns:a16="http://schemas.microsoft.com/office/drawing/2014/main" id="{55095070-8717-9047-879B-2ABC2BF672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6188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6C00DB5D-CCDD-C64C-9CF1-078ADFE592CA}"/>
              </a:ext>
            </a:extLst>
          </p:cNvPr>
          <p:cNvPicPr>
            <a:picLocks noChangeAspect="1"/>
          </p:cNvPicPr>
          <p:nvPr userDrawn="1"/>
        </p:nvPicPr>
        <p:blipFill>
          <a:blip r:embed="rId3"/>
          <a:stretch>
            <a:fillRect/>
          </a:stretch>
        </p:blipFill>
        <p:spPr>
          <a:xfrm>
            <a:off x="9330081" y="6474062"/>
            <a:ext cx="1842744" cy="166441"/>
          </a:xfrm>
          <a:prstGeom prst="rect">
            <a:avLst/>
          </a:prstGeom>
        </p:spPr>
      </p:pic>
    </p:spTree>
    <p:extLst>
      <p:ext uri="{BB962C8B-B14F-4D97-AF65-F5344CB8AC3E}">
        <p14:creationId xmlns:p14="http://schemas.microsoft.com/office/powerpoint/2010/main" val="2861071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733534EA-6D01-8D47-AB24-89B9ED3AE7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904649"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19724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77B4575D-763D-4746-82A5-8D9C30F4DE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904649"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50810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drawing of a cartoon character&#10;&#10;Description automatically generated">
            <a:extLst>
              <a:ext uri="{FF2B5EF4-FFF2-40B4-BE49-F238E27FC236}">
                <a16:creationId xmlns:a16="http://schemas.microsoft.com/office/drawing/2014/main" id="{7F8D9389-D83A-0C48-9A8B-E28D4B960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895024"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85325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A picture containing game, clock&#10;&#10;Description automatically generated">
            <a:extLst>
              <a:ext uri="{FF2B5EF4-FFF2-40B4-BE49-F238E27FC236}">
                <a16:creationId xmlns:a16="http://schemas.microsoft.com/office/drawing/2014/main" id="{8A12FFFF-A440-034A-BF4C-94A77EAF47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818022"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465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D24FE70-C56B-B44A-9DD6-E371808729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8113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66911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descr="A drawing of a cartoon character&#10;&#10;Description automatically generated">
            <a:extLst>
              <a:ext uri="{FF2B5EF4-FFF2-40B4-BE49-F238E27FC236}">
                <a16:creationId xmlns:a16="http://schemas.microsoft.com/office/drawing/2014/main" id="{55095070-8717-9047-879B-2ABC2BF672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6188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3467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3135-89D1-C447-A777-D96775E8863C}"/>
              </a:ext>
            </a:extLst>
          </p:cNvPr>
          <p:cNvSpPr>
            <a:spLocks noGrp="1"/>
          </p:cNvSpPr>
          <p:nvPr>
            <p:ph type="title" hasCustomPrompt="1"/>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434BAD6-BF85-C54E-B260-1DEC62CCF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441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293A-0509-E741-A562-BF53B73FBC73}"/>
              </a:ext>
            </a:extLst>
          </p:cNvPr>
          <p:cNvSpPr>
            <a:spLocks noGrp="1"/>
          </p:cNvSpPr>
          <p:nvPr>
            <p:ph type="title" hasCustomPrompt="1"/>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840827"/>
            <a:ext cx="9152697"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2028824" y="2514600"/>
            <a:ext cx="9152698" cy="3429000"/>
          </a:xfrm>
          <a:prstGeom prst="rect">
            <a:avLst/>
          </a:prstGeom>
          <a:effectLst/>
        </p:spPr>
        <p:txBody>
          <a:bodyPr vert="horz" lIns="0" tIns="0" rIns="0" bIns="0" rtlCol="0">
            <a:normAutofit/>
          </a:bodyPr>
          <a:lstStyle/>
          <a:p>
            <a:pPr lvl="0"/>
            <a:r>
              <a:rPr lang="en-US"/>
              <a:t>Write here subtitle</a:t>
            </a:r>
          </a:p>
          <a:p>
            <a:pPr lvl="1"/>
            <a:r>
              <a:rPr lang="en-US"/>
              <a:t>Write here subtitle</a:t>
            </a:r>
          </a:p>
          <a:p>
            <a:pPr lvl="2"/>
            <a:r>
              <a:rPr lang="en-US"/>
              <a:t>Write here text</a:t>
            </a:r>
          </a:p>
        </p:txBody>
      </p:sp>
      <p:sp>
        <p:nvSpPr>
          <p:cNvPr id="26" name="Slide Number Placeholder 24"/>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2B77B7"/>
                </a:solidFill>
                <a:latin typeface="Arial" panose="020B0604020202020204" pitchFamily="34" charset="0"/>
                <a:ea typeface="Open Sans SemiBold" charset="0"/>
                <a:cs typeface="Arial" panose="020B0604020202020204" pitchFamily="34" charset="0"/>
              </a:rPr>
              <a:pPr algn="ctr"/>
              <a:t>‹#›</a:t>
            </a:fld>
            <a:endParaRPr lang="en-US" sz="800" b="1" i="0">
              <a:solidFill>
                <a:srgbClr val="2B77B7"/>
              </a:solidFill>
              <a:latin typeface="Arial" panose="020B0604020202020204" pitchFamily="34" charset="0"/>
              <a:ea typeface="Open Sans SemiBold" charset="0"/>
              <a:cs typeface="Arial" panose="020B0604020202020204" pitchFamily="34" charset="0"/>
            </a:endParaRPr>
          </a:p>
        </p:txBody>
      </p:sp>
      <p:sp>
        <p:nvSpPr>
          <p:cNvPr id="4" name="TextBox 3">
            <a:extLst>
              <a:ext uri="{FF2B5EF4-FFF2-40B4-BE49-F238E27FC236}">
                <a16:creationId xmlns:a16="http://schemas.microsoft.com/office/drawing/2014/main" id="{06A9448B-8270-D345-84B5-D0FF014362FF}"/>
              </a:ext>
            </a:extLst>
          </p:cNvPr>
          <p:cNvSpPr txBox="1"/>
          <p:nvPr userDrawn="1"/>
        </p:nvSpPr>
        <p:spPr>
          <a:xfrm>
            <a:off x="465667" y="1270000"/>
            <a:ext cx="218174" cy="330146"/>
          </a:xfrm>
          <a:prstGeom prst="rect">
            <a:avLst/>
          </a:prstGeom>
          <a:noFill/>
          <a:effectLst/>
        </p:spPr>
        <p:txBody>
          <a:bodyPr wrap="none" lIns="0" tIns="36000" rIns="216000" bIns="36000" rtlCol="0">
            <a:spAutoFit/>
          </a:bodyPr>
          <a:lstStyle/>
          <a:p>
            <a:pPr>
              <a:lnSpc>
                <a:spcPct val="130000"/>
              </a:lnSpc>
              <a:spcBef>
                <a:spcPts val="1000"/>
              </a:spcBef>
            </a:pPr>
            <a:endParaRPr lang="en-US" sz="1400" b="1"/>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103" r:id="rId1"/>
    <p:sldLayoutId id="2147484105" r:id="rId2"/>
    <p:sldLayoutId id="2147484112" r:id="rId3"/>
    <p:sldLayoutId id="2147484106" r:id="rId4"/>
    <p:sldLayoutId id="2147484107" r:id="rId5"/>
    <p:sldLayoutId id="2147484109" r:id="rId6"/>
    <p:sldLayoutId id="2147484108" r:id="rId7"/>
    <p:sldLayoutId id="2147484104" r:id="rId8"/>
    <p:sldLayoutId id="2147484032" r:id="rId9"/>
    <p:sldLayoutId id="2147484075" r:id="rId10"/>
    <p:sldLayoutId id="2147484111" r:id="rId11"/>
    <p:sldLayoutId id="2147484040" r:id="rId12"/>
    <p:sldLayoutId id="2147484110" r:id="rId13"/>
    <p:sldLayoutId id="2147484048" r:id="rId14"/>
    <p:sldLayoutId id="2147484049" r:id="rId15"/>
    <p:sldLayoutId id="2147484089"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18" rtl="0" eaLnBrk="1" latinLnBrk="0" hangingPunct="1">
        <a:lnSpc>
          <a:spcPct val="100000"/>
        </a:lnSpc>
        <a:spcBef>
          <a:spcPct val="0"/>
        </a:spcBef>
        <a:buNone/>
        <a:defRPr sz="3600" b="0" i="0" kern="1200" spc="-100" baseline="0">
          <a:solidFill>
            <a:srgbClr val="005199"/>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840827"/>
            <a:ext cx="9152697"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2028824" y="2514600"/>
            <a:ext cx="9152698" cy="3429000"/>
          </a:xfrm>
          <a:prstGeom prst="rect">
            <a:avLst/>
          </a:prstGeom>
          <a:effectLst/>
        </p:spPr>
        <p:txBody>
          <a:bodyPr vert="horz" lIns="0" tIns="0" rIns="0" bIns="0" rtlCol="0">
            <a:normAutofit/>
          </a:bodyPr>
          <a:lstStyle/>
          <a:p>
            <a:pPr lvl="0"/>
            <a:r>
              <a:rPr lang="en-US"/>
              <a:t>Write here subtitle</a:t>
            </a:r>
          </a:p>
          <a:p>
            <a:pPr lvl="1"/>
            <a:r>
              <a:rPr lang="en-US"/>
              <a:t>Write here subtitle</a:t>
            </a:r>
          </a:p>
          <a:p>
            <a:pPr lvl="2"/>
            <a:r>
              <a:rPr lang="en-US"/>
              <a:t>Write here text</a:t>
            </a:r>
          </a:p>
        </p:txBody>
      </p:sp>
      <p:sp>
        <p:nvSpPr>
          <p:cNvPr id="26" name="Slide Number Placeholder 24"/>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smtClean="0">
                <a:solidFill>
                  <a:srgbClr val="2B77B7"/>
                </a:solidFill>
                <a:latin typeface="Arial" panose="020B0604020202020204" pitchFamily="34" charset="0"/>
                <a:ea typeface="Open Sans SemiBold" charset="0"/>
                <a:cs typeface="Arial" panose="020B0604020202020204" pitchFamily="34" charset="0"/>
              </a:rPr>
              <a:pPr algn="ctr"/>
              <a:t>‹#›</a:t>
            </a:fld>
            <a:endParaRPr lang="en-US" sz="800" b="1">
              <a:solidFill>
                <a:srgbClr val="2B77B7"/>
              </a:solidFill>
              <a:latin typeface="Arial" panose="020B0604020202020204" pitchFamily="34" charset="0"/>
              <a:ea typeface="Open Sans SemiBold" charset="0"/>
              <a:cs typeface="Arial" panose="020B0604020202020204" pitchFamily="34" charset="0"/>
            </a:endParaRPr>
          </a:p>
        </p:txBody>
      </p:sp>
      <p:sp>
        <p:nvSpPr>
          <p:cNvPr id="4" name="TextBox 3">
            <a:extLst>
              <a:ext uri="{FF2B5EF4-FFF2-40B4-BE49-F238E27FC236}">
                <a16:creationId xmlns:a16="http://schemas.microsoft.com/office/drawing/2014/main" id="{06A9448B-8270-D345-84B5-D0FF014362FF}"/>
              </a:ext>
            </a:extLst>
          </p:cNvPr>
          <p:cNvSpPr txBox="1"/>
          <p:nvPr userDrawn="1"/>
        </p:nvSpPr>
        <p:spPr>
          <a:xfrm>
            <a:off x="465667" y="1270000"/>
            <a:ext cx="218174" cy="330146"/>
          </a:xfrm>
          <a:prstGeom prst="rect">
            <a:avLst/>
          </a:prstGeom>
          <a:noFill/>
          <a:effectLst/>
        </p:spPr>
        <p:txBody>
          <a:bodyPr wrap="none" lIns="0" tIns="36000" rIns="216000" bIns="36000" rtlCol="0">
            <a:spAutoFit/>
          </a:bodyPr>
          <a:lstStyle/>
          <a:p>
            <a:pPr defTabSz="914330">
              <a:lnSpc>
                <a:spcPct val="130000"/>
              </a:lnSpc>
              <a:spcBef>
                <a:spcPts val="1000"/>
              </a:spcBef>
            </a:pPr>
            <a:endParaRPr lang="en-US" sz="1400" b="1">
              <a:solidFill>
                <a:srgbClr val="222222"/>
              </a:solidFill>
            </a:endParaRPr>
          </a:p>
        </p:txBody>
      </p:sp>
      <p:pic>
        <p:nvPicPr>
          <p:cNvPr id="5" name="Picture 4">
            <a:extLst>
              <a:ext uri="{FF2B5EF4-FFF2-40B4-BE49-F238E27FC236}">
                <a16:creationId xmlns:a16="http://schemas.microsoft.com/office/drawing/2014/main" id="{AC444767-3E96-8944-BE09-81F3B8C4DDFE}"/>
              </a:ext>
            </a:extLst>
          </p:cNvPr>
          <p:cNvPicPr>
            <a:picLocks noChangeAspect="1"/>
          </p:cNvPicPr>
          <p:nvPr userDrawn="1"/>
        </p:nvPicPr>
        <p:blipFill>
          <a:blip r:embed="rId3"/>
          <a:stretch>
            <a:fillRect/>
          </a:stretch>
        </p:blipFill>
        <p:spPr>
          <a:xfrm>
            <a:off x="9330081" y="6474062"/>
            <a:ext cx="1842744" cy="166441"/>
          </a:xfrm>
          <a:prstGeom prst="rect">
            <a:avLst/>
          </a:prstGeom>
        </p:spPr>
      </p:pic>
    </p:spTree>
    <p:extLst>
      <p:ext uri="{BB962C8B-B14F-4D97-AF65-F5344CB8AC3E}">
        <p14:creationId xmlns:p14="http://schemas.microsoft.com/office/powerpoint/2010/main" val="224428622"/>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18" rtl="0" eaLnBrk="1" latinLnBrk="0" hangingPunct="1">
        <a:lnSpc>
          <a:spcPct val="100000"/>
        </a:lnSpc>
        <a:spcBef>
          <a:spcPct val="0"/>
        </a:spcBef>
        <a:buNone/>
        <a:defRPr sz="3600" b="0" i="0" kern="1200" spc="-100" baseline="0">
          <a:solidFill>
            <a:srgbClr val="005199"/>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346">
          <p15:clr>
            <a:srgbClr val="F26B43"/>
          </p15:clr>
        </p15:guide>
        <p15:guide id="4" orient="horz" pos="3952">
          <p15:clr>
            <a:srgbClr val="F26B43"/>
          </p15:clr>
        </p15:guide>
        <p15:guide id="5" pos="642">
          <p15:clr>
            <a:srgbClr val="F26B43"/>
          </p15:clr>
        </p15:guide>
        <p15:guide id="6" pos="7038">
          <p15:clr>
            <a:srgbClr val="F26B43"/>
          </p15:clr>
        </p15:guide>
        <p15:guide id="7">
          <p15:clr>
            <a:srgbClr val="F26B43"/>
          </p15:clr>
        </p15:guide>
        <p15:guide id="8" pos="7680">
          <p15:clr>
            <a:srgbClr val="F26B43"/>
          </p15:clr>
        </p15:guide>
        <p15:guide id="9" orient="horz">
          <p15:clr>
            <a:srgbClr val="F26B43"/>
          </p15:clr>
        </p15:guide>
        <p15:guide id="10" orient="horz" pos="4320">
          <p15:clr>
            <a:srgbClr val="F26B43"/>
          </p15:clr>
        </p15:guide>
        <p15:guide id="11" pos="1277">
          <p15:clr>
            <a:srgbClr val="F26B43"/>
          </p15:clr>
        </p15:guide>
        <p15:guide id="12" orient="horz" pos="709">
          <p15:clr>
            <a:srgbClr val="F26B43"/>
          </p15:clr>
        </p15:guide>
        <p15:guide id="13" pos="1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ms.gov/About-CMS/Agency-Information/OMH/Downloads/5-Ways-To-Make-The-Most-Of-Your-Coverage.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hyperlink" Target="https://www.cms.gov/About-CMS/Agency-Information/OMH/Downloads/MyHealthCoverage.pdf"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qYGU4NTjvEU" TargetMode="External"/><Relationship Id="rId3" Type="http://schemas.openxmlformats.org/officeDocument/2006/relationships/hyperlink" Target="https://www.youtube.com/watch?v=4A9vdKVJQXs" TargetMode="External"/><Relationship Id="rId7" Type="http://schemas.openxmlformats.org/officeDocument/2006/relationships/hyperlink" Target="https://www.youtube.com/watch?v=YJPZvlT-SNc"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www.youtube.com/watch?v=cnRQyzjGPnU" TargetMode="External"/><Relationship Id="rId5" Type="http://schemas.openxmlformats.org/officeDocument/2006/relationships/hyperlink" Target="https://www.youtube.com/watch?v=ay95YeoAz7g" TargetMode="External"/><Relationship Id="rId4" Type="http://schemas.openxmlformats.org/officeDocument/2006/relationships/hyperlink" Target="https://www.youtube.com/watch?v=799_DQHFX8g" TargetMode="Externa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www.cms.gov/files/document/c2c-telehealth-patient-toolkitdigital508c.pdf"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hyperlink" Target="https://www.cms.gov/files/document/telehealth-toolkit-providers.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cms.gov/files/document/c2c-roadmap-better-care.pdf"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cms.gov/About-CMS/Agency-Information/OMH/Downloads/Roadmap-to-Behavioral-Health-508-Updated-2018.pdf"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hyperlink" Target="https://www.cms.gov/About-CMS/Agency-Information/OMH/Downloads/Preventive-Services-Teens.pdf" TargetMode="External"/><Relationship Id="rId3" Type="http://schemas.openxmlformats.org/officeDocument/2006/relationships/image" Target="../media/image41.png"/><Relationship Id="rId7" Type="http://schemas.openxmlformats.org/officeDocument/2006/relationships/hyperlink" Target="https://www.cms.gov/media/542466"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www.cms.gov/About-CMS/Agency-Information/OMH/Downloads/Preventive-Services-Women.pdf" TargetMode="External"/><Relationship Id="rId11" Type="http://schemas.openxmlformats.org/officeDocument/2006/relationships/hyperlink" Target="https://www.cms.gov/About-CMS/Agency-Information/OMH/Downloads/Prevention-Put-Your-Health-First.pdf" TargetMode="External"/><Relationship Id="rId5" Type="http://schemas.openxmlformats.org/officeDocument/2006/relationships/hyperlink" Target="https://www.cms.gov/About-CMS/Agency-Information/OMH/Downloads/Preventive-Services-Adult.pdf" TargetMode="External"/><Relationship Id="rId10" Type="http://schemas.openxmlformats.org/officeDocument/2006/relationships/hyperlink" Target="https://www.cms.gov/About-CMS/Agency-Information/OMH/Downloads/Preventive-Services-Infants.pdf" TargetMode="External"/><Relationship Id="rId4" Type="http://schemas.openxmlformats.org/officeDocument/2006/relationships/hyperlink" Target="https://www.cms.gov/About-CMS/Agency-Information/OMH/equity-initiatives/ccm/product-ordering" TargetMode="External"/><Relationship Id="rId9" Type="http://schemas.openxmlformats.org/officeDocument/2006/relationships/hyperlink" Target="https://www.cms.gov/About-CMS/Agency-Information/OMH/Downloads/Preventive-Services-Children.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cms.gov/files/document/c2c-partner-toolkitenglish.pdf"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cms.gov/files/document/c2c-enrollment-toolkit-2021.pdf"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hyperlink" Target="https://www.cms.gov/About-CMS/Agency-Information/OMH/Downloads/C2C-Manage-Health-Care-Costs.pdf"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gif"/><Relationship Id="rId4" Type="http://schemas.openxmlformats.org/officeDocument/2006/relationships/image" Target="../media/image12.emf"/><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cms.gov/About-CMS/Agency-Information/OMH/health-equity-programs/c2c/consumer-resources"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bit.ly/CMSOMH" TargetMode="External"/><Relationship Id="rId5" Type="http://schemas.openxmlformats.org/officeDocument/2006/relationships/hyperlink" Target="mailto:OMH@cms.hhs.gov" TargetMode="External"/><Relationship Id="rId4" Type="http://schemas.openxmlformats.org/officeDocument/2006/relationships/hyperlink" Target="mailto:CoverageToCare@cms.hh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hyperlink" Target="https://www.cms.gov/media/529636"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health.gov/healthypeople/about/healthy-people-2030-framework"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4786-56F9-EF48-BA5B-D6D5557713A3}"/>
              </a:ext>
            </a:extLst>
          </p:cNvPr>
          <p:cNvSpPr>
            <a:spLocks noGrp="1"/>
          </p:cNvSpPr>
          <p:nvPr>
            <p:ph type="ctrTitle"/>
          </p:nvPr>
        </p:nvSpPr>
        <p:spPr>
          <a:xfrm>
            <a:off x="6068436" y="3248239"/>
            <a:ext cx="5950226" cy="2387600"/>
          </a:xfrm>
        </p:spPr>
        <p:txBody>
          <a:bodyPr/>
          <a:lstStyle/>
          <a:p>
            <a:r>
              <a:rPr lang="es-419" dirty="0"/>
              <a:t>RECURSOS DE </a:t>
            </a:r>
            <a:br>
              <a:rPr lang="es-419" dirty="0"/>
            </a:br>
            <a:r>
              <a:rPr lang="es-419" dirty="0"/>
              <a:t>COVERAGE TO CARE</a:t>
            </a:r>
          </a:p>
        </p:txBody>
      </p:sp>
      <p:sp>
        <p:nvSpPr>
          <p:cNvPr id="3" name="Subtitle 2">
            <a:extLst>
              <a:ext uri="{FF2B5EF4-FFF2-40B4-BE49-F238E27FC236}">
                <a16:creationId xmlns:a16="http://schemas.microsoft.com/office/drawing/2014/main" id="{089804C2-99EE-6F45-B32B-3E6B25A0BAA5}"/>
              </a:ext>
            </a:extLst>
          </p:cNvPr>
          <p:cNvSpPr>
            <a:spLocks noGrp="1"/>
          </p:cNvSpPr>
          <p:nvPr>
            <p:ph type="subTitle" idx="1"/>
          </p:nvPr>
        </p:nvSpPr>
        <p:spPr>
          <a:xfrm>
            <a:off x="6096000" y="4714406"/>
            <a:ext cx="5706140" cy="1503757"/>
          </a:xfrm>
        </p:spPr>
        <p:txBody>
          <a:bodyPr/>
          <a:lstStyle/>
          <a:p>
            <a:pPr>
              <a:lnSpc>
                <a:spcPct val="100000"/>
              </a:lnSpc>
            </a:pPr>
            <a:r>
              <a:rPr lang="es-419"/>
              <a:t>[Nombre del presentador], CMS OMH</a:t>
            </a:r>
            <a:br>
              <a:rPr lang="es-419"/>
            </a:br>
            <a:r>
              <a:rPr lang="es-419"/>
              <a:t>[Fecha MM/DD/AAA]</a:t>
            </a:r>
          </a:p>
        </p:txBody>
      </p:sp>
    </p:spTree>
    <p:extLst>
      <p:ext uri="{BB962C8B-B14F-4D97-AF65-F5344CB8AC3E}">
        <p14:creationId xmlns:p14="http://schemas.microsoft.com/office/powerpoint/2010/main" val="3405859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B31CB-B841-6EAC-1989-8D1D861CED04}"/>
              </a:ext>
            </a:extLst>
          </p:cNvPr>
          <p:cNvSpPr>
            <a:spLocks noGrp="1"/>
          </p:cNvSpPr>
          <p:nvPr>
            <p:ph type="title"/>
          </p:nvPr>
        </p:nvSpPr>
        <p:spPr>
          <a:xfrm>
            <a:off x="1010480" y="537686"/>
            <a:ext cx="9481512" cy="1249845"/>
          </a:xfrm>
        </p:spPr>
        <p:txBody>
          <a:bodyPr/>
          <a:lstStyle/>
          <a:p>
            <a:r>
              <a:rPr lang="es-MX" sz="3200" spc="0" dirty="0"/>
              <a:t>5 MANERAS DE APROVECHAR AL MÁXIMO </a:t>
            </a:r>
            <a:br>
              <a:rPr lang="es-MX" sz="3200" spc="0" dirty="0"/>
            </a:br>
            <a:r>
              <a:rPr lang="es-MX" sz="3200" spc="0" dirty="0"/>
              <a:t>SU COBERTURA DE SALUD</a:t>
            </a:r>
            <a:endParaRPr lang="es-419" sz="3200" spc="0" dirty="0"/>
          </a:p>
        </p:txBody>
      </p:sp>
      <p:sp>
        <p:nvSpPr>
          <p:cNvPr id="7" name="Rectangle 6">
            <a:extLst>
              <a:ext uri="{FF2B5EF4-FFF2-40B4-BE49-F238E27FC236}">
                <a16:creationId xmlns:a16="http://schemas.microsoft.com/office/drawing/2014/main" id="{E3E1B384-983C-4A8E-A935-E0A4ED90564B}"/>
              </a:ext>
            </a:extLst>
          </p:cNvPr>
          <p:cNvSpPr/>
          <p:nvPr/>
        </p:nvSpPr>
        <p:spPr>
          <a:xfrm>
            <a:off x="1019175" y="2304206"/>
            <a:ext cx="6461239" cy="1720023"/>
          </a:xfrm>
          <a:prstGeom prst="rect">
            <a:avLst/>
          </a:prstGeom>
        </p:spPr>
        <p:txBody>
          <a:bodyPr wrap="square" lIns="91440" tIns="45720" rIns="91440" bIns="45720" anchor="t">
            <a:spAutoFit/>
          </a:bodyPr>
          <a:lstStyle/>
          <a:p>
            <a:pPr marL="285750" marR="0" lvl="1" indent="-285750" algn="l" defTabSz="914318"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a:cs typeface="Arial"/>
              </a:rPr>
              <a:t>Material de referencia de lectura rápida para comenzar la trayectoria de la cobertura a la atención</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lvl="1" indent="-285750" defTabSz="914318">
              <a:lnSpc>
                <a:spcPct val="130000"/>
              </a:lnSpc>
              <a:spcBef>
                <a:spcPts val="1000"/>
              </a:spcBef>
              <a:buClr>
                <a:srgbClr val="005199"/>
              </a:buClr>
              <a:buFont typeface="Arial" panose="020B0604020202020204" pitchFamily="34" charset="0"/>
              <a:buChar char="•"/>
              <a:defRPr/>
            </a:pPr>
            <a:r>
              <a:rPr kumimoji="0" lang="es-419" sz="1400" b="0" i="0" u="none" strike="noStrike" cap="none" spc="-20" normalizeH="0" baseline="0" noProof="0" dirty="0">
                <a:ln>
                  <a:noFill/>
                </a:ln>
                <a:solidFill>
                  <a:srgbClr val="5D5D5D"/>
                </a:solidFill>
                <a:uLnTx/>
                <a:uFillTx/>
                <a:latin typeface="Arial"/>
                <a:cs typeface="Arial"/>
              </a:rPr>
              <a:t>Disponible en árabe, chino, inglés, criollo haitiano, coreano, ruso, español,</a:t>
            </a:r>
            <a:r>
              <a:rPr lang="es-419" sz="1400" spc="-20" dirty="0">
                <a:solidFill>
                  <a:srgbClr val="5D5D5D"/>
                </a:solidFill>
                <a:latin typeface="Arial"/>
                <a:cs typeface="Arial"/>
              </a:rPr>
              <a:t> ucraniano, </a:t>
            </a:r>
            <a:r>
              <a:rPr kumimoji="0" lang="es-419" sz="1400" b="0" i="0" u="none" strike="noStrike" cap="none" spc="-20" normalizeH="0" baseline="0" noProof="0" dirty="0">
                <a:ln>
                  <a:noFill/>
                </a:ln>
                <a:solidFill>
                  <a:srgbClr val="5D5D5D"/>
                </a:solidFill>
                <a:uLnTx/>
                <a:uFillTx/>
                <a:latin typeface="Arial"/>
                <a:cs typeface="Arial"/>
              </a:rPr>
              <a:t>y vietnamita</a:t>
            </a:r>
            <a:endParaRPr lang="en-US" sz="1400" spc="-20" dirty="0">
              <a:solidFill>
                <a:srgbClr val="5352F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5750" marR="0" lvl="1" indent="-285750" algn="l" defTabSz="914318" rtl="0" eaLnBrk="1" fontAlgn="auto" latinLnBrk="0" hangingPunct="1">
              <a:lnSpc>
                <a:spcPct val="130000"/>
              </a:lnSpc>
              <a:spcBef>
                <a:spcPts val="1000"/>
              </a:spcBef>
              <a:buClr>
                <a:srgbClr val="005199"/>
              </a:buClr>
              <a:buSzTx/>
              <a:buFont typeface="Arial" panose="020B0604020202020204" pitchFamily="34" charset="0"/>
              <a:buChar char="•"/>
              <a:tabLst/>
              <a:defRPr/>
            </a:pPr>
            <a:r>
              <a:rPr lang="es-MX" sz="1400" spc="-20" dirty="0">
                <a:solidFill>
                  <a:srgbClr val="005199"/>
                </a:solidFill>
                <a:latin typeface="Arial"/>
                <a:cs typeface="Arial"/>
                <a:hlinkClick r:id="rId3">
                  <a:extLst>
                    <a:ext uri="{A12FA001-AC4F-418D-AE19-62706E023703}">
                      <ahyp:hlinkClr xmlns:ahyp="http://schemas.microsoft.com/office/drawing/2018/hyperlinkcolor" val="tx"/>
                    </a:ext>
                  </a:extLst>
                </a:hlinkClick>
              </a:rPr>
              <a:t>5 maneras de aprovechar al máximo su cobertura de salud</a:t>
            </a:r>
            <a:r>
              <a:rPr lang="es-419" sz="1400" spc="-20" dirty="0">
                <a:solidFill>
                  <a:srgbClr val="005199"/>
                </a:solidFill>
                <a:latin typeface="Arial"/>
                <a:cs typeface="Arial"/>
                <a:hlinkClick r:id="rId3">
                  <a:extLst>
                    <a:ext uri="{A12FA001-AC4F-418D-AE19-62706E023703}">
                      <ahyp:hlinkClr xmlns:ahyp="http://schemas.microsoft.com/office/drawing/2018/hyperlinkcolor" val="tx"/>
                    </a:ext>
                  </a:extLst>
                </a:hlinkClick>
              </a:rPr>
              <a:t> PDF</a:t>
            </a:r>
          </a:p>
        </p:txBody>
      </p:sp>
      <p:pic>
        <p:nvPicPr>
          <p:cNvPr id="8" name="Picture 7" descr="5 MANERAS DE APROVECHAR AL MÁXIMO SU COBERTURA DE SALUD">
            <a:extLst>
              <a:ext uri="{FF2B5EF4-FFF2-40B4-BE49-F238E27FC236}">
                <a16:creationId xmlns:a16="http://schemas.microsoft.com/office/drawing/2014/main" id="{399B29C3-C3FA-9FD6-171A-77D4C2B861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05411" y="2304206"/>
            <a:ext cx="3067414" cy="3969594"/>
          </a:xfrm>
          <a:prstGeom prst="rect">
            <a:avLst/>
          </a:prstGeom>
          <a:solidFill>
            <a:schemeClr val="bg2"/>
          </a:solidFill>
          <a:ln w="3175">
            <a:solidFill>
              <a:schemeClr val="tx1">
                <a:lumMod val="25000"/>
                <a:lumOff val="75000"/>
              </a:schemeClr>
            </a:solidFill>
          </a:ln>
        </p:spPr>
      </p:pic>
    </p:spTree>
    <p:extLst>
      <p:ext uri="{BB962C8B-B14F-4D97-AF65-F5344CB8AC3E}">
        <p14:creationId xmlns:p14="http://schemas.microsoft.com/office/powerpoint/2010/main" val="199383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7">
            <a:extLst>
              <a:ext uri="{FF2B5EF4-FFF2-40B4-BE49-F238E27FC236}">
                <a16:creationId xmlns:a16="http://schemas.microsoft.com/office/drawing/2014/main" id="{78BB8466-04D4-4375-AC2B-FCE89307995C}"/>
              </a:ext>
            </a:extLst>
          </p:cNvPr>
          <p:cNvSpPr>
            <a:spLocks noGrp="1"/>
          </p:cNvSpPr>
          <p:nvPr>
            <p:ph type="title"/>
          </p:nvPr>
        </p:nvSpPr>
        <p:spPr>
          <a:xfrm>
            <a:off x="1019175" y="537686"/>
            <a:ext cx="9288379" cy="1249845"/>
          </a:xfrm>
        </p:spPr>
        <p:txBody>
          <a:bodyPr/>
          <a:lstStyle/>
          <a:p>
            <a:r>
              <a:rPr lang="es-419" sz="3200" spc="0" dirty="0"/>
              <a:t>MI COBERTURA MÉDICA EN UN VISTAZO</a:t>
            </a:r>
          </a:p>
        </p:txBody>
      </p:sp>
      <p:sp>
        <p:nvSpPr>
          <p:cNvPr id="10" name="Rectangle 9">
            <a:extLst>
              <a:ext uri="{FF2B5EF4-FFF2-40B4-BE49-F238E27FC236}">
                <a16:creationId xmlns:a16="http://schemas.microsoft.com/office/drawing/2014/main" id="{2F1417EA-4EFF-40A4-91E4-A586772A8E21}"/>
              </a:ext>
            </a:extLst>
          </p:cNvPr>
          <p:cNvSpPr/>
          <p:nvPr/>
        </p:nvSpPr>
        <p:spPr>
          <a:xfrm>
            <a:off x="1040228" y="2069592"/>
            <a:ext cx="6372225" cy="3248646"/>
          </a:xfrm>
          <a:prstGeom prst="rect">
            <a:avLst/>
          </a:prstGeom>
        </p:spPr>
        <p:txBody>
          <a:bodyPr wrap="square" lIns="91440" tIns="45720" rIns="91440" bIns="45720" anchor="t">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Se creó el recurso personalizable en respuesta directa a las solicitudes de información personalizada de los consumidores y socios</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Incluye: </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Información del plan</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Sepa lo que paga por la atención médica</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Sepa dónde acudir para recibir atención médica</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Fechas a recordar, notas</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Disponible en árabe, chino, inglés, criollo haitiano, coreano, ruso, español, ucraniano y vietnamita</a:t>
            </a:r>
            <a:endParaRPr lang="en-US" sz="140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Mi cobertura médica en un vistazo PDF</a:t>
            </a:r>
          </a:p>
        </p:txBody>
      </p:sp>
      <p:pic>
        <p:nvPicPr>
          <p:cNvPr id="7" name="Picture 6" descr="MI COBERTURA MÉDICA EN UN VISTAZO">
            <a:extLst>
              <a:ext uri="{FF2B5EF4-FFF2-40B4-BE49-F238E27FC236}">
                <a16:creationId xmlns:a16="http://schemas.microsoft.com/office/drawing/2014/main" id="{9CA28381-39DD-B10E-2668-F85ECF63457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41276" y="2067733"/>
            <a:ext cx="3231549" cy="4196923"/>
          </a:xfrm>
          <a:prstGeom prst="rect">
            <a:avLst/>
          </a:prstGeom>
          <a:ln w="3175">
            <a:solidFill>
              <a:schemeClr val="tx1">
                <a:lumMod val="25000"/>
                <a:lumOff val="75000"/>
              </a:schemeClr>
            </a:solidFill>
          </a:ln>
        </p:spPr>
      </p:pic>
    </p:spTree>
    <p:extLst>
      <p:ext uri="{BB962C8B-B14F-4D97-AF65-F5344CB8AC3E}">
        <p14:creationId xmlns:p14="http://schemas.microsoft.com/office/powerpoint/2010/main" val="170454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51D232-58F5-5CED-8037-16F3FE2C0141}"/>
              </a:ext>
            </a:extLst>
          </p:cNvPr>
          <p:cNvSpPr>
            <a:spLocks noGrp="1"/>
          </p:cNvSpPr>
          <p:nvPr>
            <p:ph type="title"/>
          </p:nvPr>
        </p:nvSpPr>
        <p:spPr>
          <a:xfrm>
            <a:off x="1076741" y="549275"/>
            <a:ext cx="9152697" cy="1249845"/>
          </a:xfrm>
        </p:spPr>
        <p:txBody>
          <a:bodyPr/>
          <a:lstStyle/>
          <a:p>
            <a:r>
              <a:rPr lang="es-419" sz="3200" spc="0" dirty="0"/>
              <a:t>CÓMO MAXIMIZAR SU PLAN MÉDICO</a:t>
            </a:r>
          </a:p>
        </p:txBody>
      </p:sp>
      <p:sp>
        <p:nvSpPr>
          <p:cNvPr id="10" name="Rectangle 9">
            <a:extLst>
              <a:ext uri="{FF2B5EF4-FFF2-40B4-BE49-F238E27FC236}">
                <a16:creationId xmlns:a16="http://schemas.microsoft.com/office/drawing/2014/main" id="{E3A9F3F8-C65F-46BE-AC4D-DD0DB7508A00}"/>
              </a:ext>
            </a:extLst>
          </p:cNvPr>
          <p:cNvSpPr/>
          <p:nvPr/>
        </p:nvSpPr>
        <p:spPr>
          <a:xfrm>
            <a:off x="1034863" y="2070741"/>
            <a:ext cx="4534930" cy="4288803"/>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lang="es-419" sz="1400" dirty="0">
                <a:solidFill>
                  <a:srgbClr val="5D5D5D"/>
                </a:solidFill>
                <a:latin typeface="Arial" panose="020B0604020202020204" pitchFamily="34" charset="0"/>
                <a:cs typeface="Arial" panose="020B0604020202020204" pitchFamily="34" charset="0"/>
              </a:rPr>
              <a:t>Una breve serie animada sobre cómo los consumidores pueden usar su cobertura para comunicarse con los servicios de atención primaria</a:t>
            </a:r>
            <a:endParaRPr lang="en-US" sz="140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Incluye videos adicionales animados:</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Confirme su cobertura</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Sepa dónde acudir para recibir respuestas </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Encuentre un proveedor </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Programe una cita </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Complete sus recetas </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lang="es-419" sz="1400" dirty="0">
                <a:solidFill>
                  <a:srgbClr val="5D5D5D"/>
                </a:solidFill>
                <a:latin typeface="Arial" panose="020B0604020202020204" pitchFamily="34" charset="0"/>
                <a:cs typeface="Arial" panose="020B0604020202020204" pitchFamily="34" charset="0"/>
              </a:rPr>
              <a:t>V</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ideos disponibles en inglés y en español</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Video de cómo maximizar la cobertura de </a:t>
            </a:r>
            <a:b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b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su plan médico</a:t>
            </a:r>
          </a:p>
          <a:p>
            <a:pPr marL="283464" indent="-283464" defTabSz="914400">
              <a:lnSpc>
                <a:spcPct val="130000"/>
              </a:lnSpc>
              <a:spcBef>
                <a:spcPts val="1000"/>
              </a:spcBef>
              <a:buFont typeface="Arial" panose="020B0604020202020204" pitchFamily="34" charset="0"/>
              <a:buChar char="•"/>
              <a:defRPr/>
            </a:pPr>
            <a:endParaRPr kumimoji="0" lang="en-US" b="0" i="0" u="none" strike="noStrike" kern="1200" cap="none" spc="0" normalizeH="0" baseline="0" noProof="0" dirty="0">
              <a:ln>
                <a:noFill/>
              </a:ln>
              <a:solidFill>
                <a:srgbClr val="222222"/>
              </a:solidFill>
              <a:effectLst/>
              <a:uLnTx/>
              <a:uFillTx/>
              <a:latin typeface="Arial" panose="020B0604020202020204" pitchFamily="34" charset="0"/>
              <a:cs typeface="Arial" panose="020B0604020202020204" pitchFamily="34" charset="0"/>
            </a:endParaRPr>
          </a:p>
        </p:txBody>
      </p:sp>
      <p:pic>
        <p:nvPicPr>
          <p:cNvPr id="9" name="Picture 8" descr="Screenshot: Video series about how consumers can use their coverage to connect to primary care services&#10;">
            <a:extLst>
              <a:ext uri="{FF2B5EF4-FFF2-40B4-BE49-F238E27FC236}">
                <a16:creationId xmlns:a16="http://schemas.microsoft.com/office/drawing/2014/main" id="{541A57D8-867B-4EDE-BC81-F96110632F2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5908606" y="2069592"/>
            <a:ext cx="5260723" cy="3674236"/>
          </a:xfrm>
          <a:prstGeom prst="rect">
            <a:avLst/>
          </a:prstGeom>
          <a:ln w="3175">
            <a:solidFill>
              <a:schemeClr val="tx1">
                <a:lumMod val="25000"/>
                <a:lumOff val="75000"/>
              </a:schemeClr>
            </a:solidFill>
          </a:ln>
        </p:spPr>
      </p:pic>
    </p:spTree>
    <p:extLst>
      <p:ext uri="{BB962C8B-B14F-4D97-AF65-F5344CB8AC3E}">
        <p14:creationId xmlns:p14="http://schemas.microsoft.com/office/powerpoint/2010/main" val="81183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F6690B-4873-AF91-DBD1-5E6875143B7F}"/>
              </a:ext>
            </a:extLst>
          </p:cNvPr>
          <p:cNvSpPr>
            <a:spLocks noGrp="1"/>
          </p:cNvSpPr>
          <p:nvPr>
            <p:ph type="title"/>
          </p:nvPr>
        </p:nvSpPr>
        <p:spPr>
          <a:xfrm>
            <a:off x="1010479" y="539342"/>
            <a:ext cx="10171041" cy="1249845"/>
          </a:xfrm>
        </p:spPr>
        <p:txBody>
          <a:bodyPr/>
          <a:lstStyle/>
          <a:p>
            <a:r>
              <a:rPr lang="es-419" sz="3200" spc="0" dirty="0"/>
              <a:t>TELESALUD: QUÉ DEBE SABER PARA SU FAMILIA</a:t>
            </a:r>
          </a:p>
        </p:txBody>
      </p:sp>
      <p:sp>
        <p:nvSpPr>
          <p:cNvPr id="10" name="Rectangle 9">
            <a:extLst>
              <a:ext uri="{FF2B5EF4-FFF2-40B4-BE49-F238E27FC236}">
                <a16:creationId xmlns:a16="http://schemas.microsoft.com/office/drawing/2014/main" id="{ED3BBF1E-5572-4652-B4D9-8DA9A936BCBF}"/>
              </a:ext>
            </a:extLst>
          </p:cNvPr>
          <p:cNvSpPr/>
          <p:nvPr/>
        </p:nvSpPr>
        <p:spPr>
          <a:xfrm>
            <a:off x="1033272" y="2069059"/>
            <a:ext cx="6380920" cy="3656963"/>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Aprenda sobre los tipos de atención, cómo prepararse para una cita médica y qué esperar, entre otra información</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Incluye: </a:t>
            </a:r>
          </a:p>
          <a:p>
            <a:pPr marL="560070" lvl="1" indent="-285750" defTabSz="914400">
              <a:lnSpc>
                <a:spcPct val="130000"/>
              </a:lnSpc>
              <a:buClr>
                <a:srgbClr val="005199"/>
              </a:buClr>
              <a:buFont typeface="System Font Regular"/>
              <a:buChar char="—"/>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Aspectos básicos de la telesalud</a:t>
            </a:r>
          </a:p>
          <a:p>
            <a:pPr marL="560070" lvl="1" indent="-285750" defTabSz="914400">
              <a:lnSpc>
                <a:spcPct val="130000"/>
              </a:lnSpc>
              <a:buClr>
                <a:srgbClr val="005199"/>
              </a:buClr>
              <a:buFont typeface="System Font Regular"/>
              <a:buChar char="—"/>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Tipos de servicios de telesalud</a:t>
            </a:r>
          </a:p>
          <a:p>
            <a:pPr marL="560070" lvl="1" indent="-285750" defTabSz="914400">
              <a:lnSpc>
                <a:spcPct val="130000"/>
              </a:lnSpc>
              <a:buClr>
                <a:srgbClr val="005199"/>
              </a:buClr>
              <a:buFont typeface="System Font Regular"/>
              <a:buChar char="—"/>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Pasos para utilizar la telesalud</a:t>
            </a:r>
          </a:p>
          <a:p>
            <a:pPr marL="560070" lvl="1" indent="-285750" defTabSz="914400">
              <a:lnSpc>
                <a:spcPct val="130000"/>
              </a:lnSpc>
              <a:buClr>
                <a:srgbClr val="005199"/>
              </a:buClr>
              <a:buFont typeface="System Font Regular"/>
              <a:buChar char="—"/>
              <a:defRPr/>
            </a:pPr>
            <a:r>
              <a:rPr lang="es-419" sz="1400" spc="-20" dirty="0">
                <a:solidFill>
                  <a:srgbClr val="5D5D5D"/>
                </a:solidFill>
                <a:latin typeface="Arial" panose="020B0604020202020204" pitchFamily="34" charset="0"/>
                <a:cs typeface="Arial" panose="020B0604020202020204" pitchFamily="34" charset="0"/>
              </a:rPr>
              <a:t>Información sobre intérpretes de idiomas</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Disponible en árabe, chino, inglés, criollo haitiano, coreano, ruso, español, </a:t>
            </a:r>
            <a:b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br>
            <a:r>
              <a:rPr lang="es-419" sz="1400" spc="-20" dirty="0">
                <a:solidFill>
                  <a:srgbClr val="5D5D5D"/>
                </a:solidFill>
                <a:latin typeface="Arial" panose="020B0604020202020204" pitchFamily="34" charset="0"/>
                <a:cs typeface="Arial" panose="020B0604020202020204" pitchFamily="34" charset="0"/>
              </a:rPr>
              <a:t>y </a:t>
            </a: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vietnamita</a:t>
            </a:r>
            <a:endParaRPr lang="en-US" sz="1400" spc="-2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lang="es-419" sz="1400" spc="-2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Telesalud: qué debe saber para su familia PDF </a:t>
            </a:r>
            <a:endParaRPr kumimoji="0" lang="en-US" sz="1400" b="0" i="0" u="none" strike="noStrike" kern="1200" cap="none" spc="-2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005199"/>
                </a:solidFill>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a:t>
            </a:r>
            <a:r>
              <a:rPr lang="es-419" sz="1400" spc="-20" dirty="0" err="1">
                <a:solidFill>
                  <a:srgbClr val="005199"/>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elesalud</a:t>
            </a:r>
            <a:r>
              <a:rPr lang="es-419" sz="1400" spc="-20" dirty="0">
                <a:solidFill>
                  <a:srgbClr val="005199"/>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para proveedores: qué debe saber PDF</a:t>
            </a:r>
          </a:p>
        </p:txBody>
      </p:sp>
      <p:pic>
        <p:nvPicPr>
          <p:cNvPr id="4" name="Picture 3" descr="TELESALUD: QUÉ DEBE SABER PARA SU FAMILIA">
            <a:extLst>
              <a:ext uri="{FF2B5EF4-FFF2-40B4-BE49-F238E27FC236}">
                <a16:creationId xmlns:a16="http://schemas.microsoft.com/office/drawing/2014/main" id="{371F9377-E45A-F29E-0764-D2D42320C4A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28919" y="2081251"/>
            <a:ext cx="3243906" cy="4197996"/>
          </a:xfrm>
          <a:prstGeom prst="rect">
            <a:avLst/>
          </a:prstGeom>
          <a:ln w="3175">
            <a:solidFill>
              <a:schemeClr val="bg1">
                <a:lumMod val="75000"/>
              </a:schemeClr>
            </a:solidFill>
          </a:ln>
        </p:spPr>
      </p:pic>
    </p:spTree>
    <p:extLst>
      <p:ext uri="{BB962C8B-B14F-4D97-AF65-F5344CB8AC3E}">
        <p14:creationId xmlns:p14="http://schemas.microsoft.com/office/powerpoint/2010/main" val="4142749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C5E3-23C1-CE4B-AF6B-3502B69C440A}"/>
              </a:ext>
            </a:extLst>
          </p:cNvPr>
          <p:cNvSpPr>
            <a:spLocks noGrp="1"/>
          </p:cNvSpPr>
          <p:nvPr>
            <p:ph type="ctrTitle"/>
          </p:nvPr>
        </p:nvSpPr>
        <p:spPr>
          <a:xfrm>
            <a:off x="6096000" y="845746"/>
            <a:ext cx="4870493" cy="1885098"/>
          </a:xfrm>
        </p:spPr>
        <p:txBody>
          <a:bodyPr/>
          <a:lstStyle/>
          <a:p>
            <a:r>
              <a:rPr lang="es-419" spc="0" dirty="0"/>
              <a:t>CÓMO USAR LA </a:t>
            </a:r>
            <a:br>
              <a:rPr lang="es-419" spc="0" dirty="0"/>
            </a:br>
            <a:r>
              <a:rPr lang="es-419" spc="0" dirty="0"/>
              <a:t>COBERTURA MÉDICA</a:t>
            </a:r>
          </a:p>
        </p:txBody>
      </p:sp>
    </p:spTree>
    <p:extLst>
      <p:ext uri="{BB962C8B-B14F-4D97-AF65-F5344CB8AC3E}">
        <p14:creationId xmlns:p14="http://schemas.microsoft.com/office/powerpoint/2010/main" val="184419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010F4F8C-0D3E-4B68-91C8-880264030B03}"/>
              </a:ext>
            </a:extLst>
          </p:cNvPr>
          <p:cNvSpPr>
            <a:spLocks noGrp="1"/>
          </p:cNvSpPr>
          <p:nvPr>
            <p:ph type="title"/>
          </p:nvPr>
        </p:nvSpPr>
        <p:spPr>
          <a:xfrm>
            <a:off x="1010479" y="500615"/>
            <a:ext cx="10878390" cy="1249845"/>
          </a:xfrm>
        </p:spPr>
        <p:txBody>
          <a:bodyPr/>
          <a:lstStyle/>
          <a:p>
            <a:r>
              <a:rPr lang="es-MX" spc="0" dirty="0"/>
              <a:t>GUÍA PARA UNA MEJOR ATENCIÓN</a:t>
            </a:r>
            <a:endParaRPr lang="es-419" spc="0" dirty="0"/>
          </a:p>
        </p:txBody>
      </p:sp>
      <p:sp>
        <p:nvSpPr>
          <p:cNvPr id="8" name="Rectangle 7">
            <a:extLst>
              <a:ext uri="{FF2B5EF4-FFF2-40B4-BE49-F238E27FC236}">
                <a16:creationId xmlns:a16="http://schemas.microsoft.com/office/drawing/2014/main" id="{A06D1862-F085-463E-A589-99A5D24859DB}"/>
              </a:ext>
            </a:extLst>
          </p:cNvPr>
          <p:cNvSpPr/>
          <p:nvPr/>
        </p:nvSpPr>
        <p:spPr>
          <a:xfrm>
            <a:off x="1034863" y="2069592"/>
            <a:ext cx="6380921" cy="2968570"/>
          </a:xfrm>
          <a:prstGeom prst="rect">
            <a:avLst/>
          </a:prstGeom>
        </p:spPr>
        <p:txBody>
          <a:bodyPr wrap="square" lIns="91440" tIns="45720" rIns="91440" bIns="45720" anchor="t">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Explica lo que es la cobertura médica y cómo utilizarla para </a:t>
            </a:r>
            <a:r>
              <a:rPr lang="es-419" sz="1400" spc="-20" dirty="0">
                <a:solidFill>
                  <a:srgbClr val="5D5D5D"/>
                </a:solidFill>
                <a:latin typeface="Arial" panose="020B0604020202020204" pitchFamily="34" charset="0"/>
                <a:cs typeface="Arial" panose="020B0604020202020204" pitchFamily="34" charset="0"/>
              </a:rPr>
              <a:t>recibir</a:t>
            </a: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 atención primaria y servicios preventivos</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Incluye herramientas del consumidor:</a:t>
            </a:r>
            <a:r>
              <a:rPr lang="es-419" sz="1400" spc="-20" dirty="0">
                <a:solidFill>
                  <a:srgbClr val="5D5D5D"/>
                </a:solidFill>
                <a:latin typeface="Arial" panose="020B0604020202020204" pitchFamily="34" charset="0"/>
                <a:cs typeface="Arial" panose="020B0604020202020204" pitchFamily="34" charset="0"/>
              </a:rPr>
              <a:t> </a:t>
            </a:r>
          </a:p>
          <a:p>
            <a:pPr marL="560070" lvl="1" indent="-285750" defTabSz="914400">
              <a:lnSpc>
                <a:spcPct val="130000"/>
              </a:lnSpc>
              <a:buClr>
                <a:srgbClr val="005199"/>
              </a:buClr>
              <a:buFont typeface="System Font Regular"/>
              <a:buChar char="—"/>
              <a:defRPr/>
            </a:pPr>
            <a:r>
              <a:rPr lang="es-419" sz="1400" spc="-20" dirty="0">
                <a:solidFill>
                  <a:srgbClr val="5D5D5D"/>
                </a:solidFill>
                <a:latin typeface="Arial" panose="020B0604020202020204" pitchFamily="34" charset="0"/>
                <a:cs typeface="Arial" panose="020B0604020202020204" pitchFamily="34" charset="0"/>
              </a:rPr>
              <a:t>8 pasos para una mejor atención</a:t>
            </a: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Tarjeta de seguro</a:t>
            </a: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Atención primaria vs. Atención de emergencia</a:t>
            </a: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Explicación de los beneficios</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Disponible en 10 idiomas</a:t>
            </a:r>
            <a:r>
              <a:rPr lang="es-419" sz="1400" spc="-20" dirty="0">
                <a:solidFill>
                  <a:srgbClr val="5D5D5D"/>
                </a:solidFill>
                <a:latin typeface="Arial" panose="020B0604020202020204" pitchFamily="34" charset="0"/>
                <a:cs typeface="Arial" panose="020B0604020202020204" pitchFamily="34" charset="0"/>
              </a:rPr>
              <a:t> </a:t>
            </a: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que incluyen una versión en Navajo</a:t>
            </a:r>
            <a:endParaRPr lang="en-US" sz="1400" spc="-20" dirty="0">
              <a:solidFill>
                <a:srgbClr val="5D5D5D"/>
              </a:solidFill>
              <a:highlight>
                <a:srgbClr val="FFFF00"/>
              </a:highlight>
              <a:latin typeface="Arial" panose="020B0604020202020204" pitchFamily="34" charset="0"/>
              <a:ea typeface="Open Sans Light"/>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lang="es-MX" sz="1400" spc="-2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Guía para una mejor atención</a:t>
            </a:r>
            <a:r>
              <a:rPr lang="es-419" sz="1400" spc="-2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PDF</a:t>
            </a:r>
          </a:p>
        </p:txBody>
      </p:sp>
      <p:pic>
        <p:nvPicPr>
          <p:cNvPr id="12" name="Picture 11" descr="GUÍA PARA UNA MEJOR ATENCIÓN">
            <a:extLst>
              <a:ext uri="{FF2B5EF4-FFF2-40B4-BE49-F238E27FC236}">
                <a16:creationId xmlns:a16="http://schemas.microsoft.com/office/drawing/2014/main" id="{16FE58E1-7297-1752-A253-7F5E39EFEF7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24392" y="2069592"/>
            <a:ext cx="3248433" cy="4216400"/>
          </a:xfrm>
          <a:prstGeom prst="rect">
            <a:avLst/>
          </a:prstGeom>
          <a:ln w="3175">
            <a:solidFill>
              <a:schemeClr val="bg1">
                <a:lumMod val="75000"/>
              </a:schemeClr>
            </a:solidFill>
          </a:ln>
        </p:spPr>
      </p:pic>
    </p:spTree>
    <p:extLst>
      <p:ext uri="{BB962C8B-B14F-4D97-AF65-F5344CB8AC3E}">
        <p14:creationId xmlns:p14="http://schemas.microsoft.com/office/powerpoint/2010/main" val="1742823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D3422DC5-05C8-41EB-9FF9-A31D4EB4E13F}"/>
              </a:ext>
            </a:extLst>
          </p:cNvPr>
          <p:cNvSpPr>
            <a:spLocks noGrp="1"/>
          </p:cNvSpPr>
          <p:nvPr>
            <p:ph type="title"/>
          </p:nvPr>
        </p:nvSpPr>
        <p:spPr>
          <a:xfrm>
            <a:off x="1010480" y="499847"/>
            <a:ext cx="10171042" cy="1249845"/>
          </a:xfrm>
        </p:spPr>
        <p:txBody>
          <a:bodyPr/>
          <a:lstStyle/>
          <a:p>
            <a:r>
              <a:rPr lang="es-419" spc="0" dirty="0"/>
              <a:t>INFORMACIÓN ORIENTATIVA PARA RECIBIR UNA MEJOR ATENCIÓN (CONTINUACIÓN)</a:t>
            </a:r>
          </a:p>
        </p:txBody>
      </p:sp>
      <p:pic>
        <p:nvPicPr>
          <p:cNvPr id="3" name="Picture 2" descr="INFORMACIÓN ORIENTATIVA PARA RECIBIR UNA MEJOR ATENCIÓN ">
            <a:extLst>
              <a:ext uri="{FF2B5EF4-FFF2-40B4-BE49-F238E27FC236}">
                <a16:creationId xmlns:a16="http://schemas.microsoft.com/office/drawing/2014/main" id="{786061D8-117C-2CA1-17CA-45B2C4D4D2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9175" y="2071973"/>
            <a:ext cx="6493733" cy="4201828"/>
          </a:xfrm>
          <a:prstGeom prst="rect">
            <a:avLst/>
          </a:prstGeom>
          <a:ln w="3175">
            <a:solidFill>
              <a:schemeClr val="bg1">
                <a:lumMod val="75000"/>
              </a:schemeClr>
            </a:solidFill>
          </a:ln>
        </p:spPr>
      </p:pic>
    </p:spTree>
    <p:extLst>
      <p:ext uri="{BB962C8B-B14F-4D97-AF65-F5344CB8AC3E}">
        <p14:creationId xmlns:p14="http://schemas.microsoft.com/office/powerpoint/2010/main" val="4023062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978032" y="549275"/>
            <a:ext cx="9152697" cy="1249845"/>
          </a:xfrm>
        </p:spPr>
        <p:txBody>
          <a:bodyPr/>
          <a:lstStyle/>
          <a:p>
            <a:r>
              <a:rPr lang="es-419" sz="3200" spc="0" dirty="0"/>
              <a:t>1. Priorice su salud</a:t>
            </a:r>
          </a:p>
        </p:txBody>
      </p:sp>
      <p:sp>
        <p:nvSpPr>
          <p:cNvPr id="4" name="TextBox 3"/>
          <p:cNvSpPr txBox="1"/>
          <p:nvPr/>
        </p:nvSpPr>
        <p:spPr>
          <a:xfrm>
            <a:off x="1019175" y="2079876"/>
            <a:ext cx="5373340" cy="279710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Mantenerse saludable es importante para usted y su familia</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Mantenga un estilo de vida saludable en el hogar, en el trabajo y en la comunidad</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Acceda a exámenes de salud y tratamiento </a:t>
            </a:r>
            <a:b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de condiciones crónicas</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Mantenga toda la información de la salud </a:t>
            </a:r>
            <a:r>
              <a:rPr lang="es-419" sz="1400" dirty="0">
                <a:solidFill>
                  <a:srgbClr val="5D5D5D"/>
                </a:solidFill>
                <a:latin typeface="Arial" panose="020B0604020202020204" pitchFamily="34" charset="0"/>
                <a:cs typeface="Arial" panose="020B0604020202020204" pitchFamily="34" charset="0"/>
              </a:rPr>
              <a:t>personal </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en un </a:t>
            </a:r>
            <a:b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solo lugar</a:t>
            </a:r>
          </a:p>
        </p:txBody>
      </p:sp>
      <p:pic>
        <p:nvPicPr>
          <p:cNvPr id="8" name="Picture 7">
            <a:extLst>
              <a:ext uri="{FF2B5EF4-FFF2-40B4-BE49-F238E27FC236}">
                <a16:creationId xmlns:a16="http://schemas.microsoft.com/office/drawing/2014/main" id="{DC3D4B7C-BB52-985F-84E9-CE726AE2C11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828" t="41556" r="42705" b="45406"/>
          <a:stretch/>
        </p:blipFill>
        <p:spPr>
          <a:xfrm>
            <a:off x="6874476" y="707580"/>
            <a:ext cx="4998230" cy="5121558"/>
          </a:xfrm>
          <a:prstGeom prst="rect">
            <a:avLst/>
          </a:prstGeom>
        </p:spPr>
      </p:pic>
    </p:spTree>
    <p:extLst>
      <p:ext uri="{BB962C8B-B14F-4D97-AF65-F5344CB8AC3E}">
        <p14:creationId xmlns:p14="http://schemas.microsoft.com/office/powerpoint/2010/main" val="3467054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518153" y="3249070"/>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37686"/>
            <a:ext cx="10153650" cy="1249845"/>
          </a:xfrm>
        </p:spPr>
        <p:txBody>
          <a:bodyPr/>
          <a:lstStyle/>
          <a:p>
            <a:r>
              <a:rPr lang="es-419" sz="3200" spc="0" dirty="0"/>
              <a:t>2. Comprender su cobertura médica</a:t>
            </a:r>
          </a:p>
        </p:txBody>
      </p:sp>
      <p:sp>
        <p:nvSpPr>
          <p:cNvPr id="4" name="TextBox 3"/>
          <p:cNvSpPr txBox="1"/>
          <p:nvPr/>
        </p:nvSpPr>
        <p:spPr>
          <a:xfrm>
            <a:off x="1019175" y="2070575"/>
            <a:ext cx="6197171" cy="3357257"/>
          </a:xfrm>
          <a:prstGeom prst="rect">
            <a:avLst/>
          </a:prstGeom>
          <a:noFill/>
        </p:spPr>
        <p:txBody>
          <a:bodyPr wrap="square" lIns="0" tIns="36000" rIns="216000" bIns="36000" rtlCol="0" anchor="t">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Revise su plan para ver los servicios que cubre</a:t>
            </a:r>
          </a:p>
          <a:p>
            <a:pPr marL="283464" indent="-283464"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Conozca la diferencia entre dentro de la red y fuera de la red</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Comprenda los gastos de bolsillo</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Aprenda términos clave sobre seguro:</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Red</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Prima</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Deducible</a:t>
            </a:r>
          </a:p>
          <a:p>
            <a:pPr marL="560070" lvl="1" indent="-285750" defTabSz="914400">
              <a:lnSpc>
                <a:spcPct val="130000"/>
              </a:lnSpc>
              <a:buClr>
                <a:srgbClr val="005199"/>
              </a:buClr>
              <a:buFont typeface="System Font Regular"/>
              <a:buChar char="—"/>
              <a:defRPr/>
            </a:pPr>
            <a: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Copago (</a:t>
            </a:r>
            <a:r>
              <a:rPr kumimoji="0" lang="es-419" sz="1400" b="1" i="0" u="none" strike="noStrike" cap="none" normalizeH="0" baseline="0" noProof="0" dirty="0" err="1">
                <a:ln>
                  <a:noFill/>
                </a:ln>
                <a:solidFill>
                  <a:srgbClr val="5D5D5D"/>
                </a:solidFill>
                <a:uLnTx/>
                <a:uFillTx/>
                <a:latin typeface="Arial" panose="020B0604020202020204" pitchFamily="34" charset="0"/>
                <a:cs typeface="Arial" panose="020B0604020202020204" pitchFamily="34" charset="0"/>
              </a:rPr>
              <a:t>copagar</a:t>
            </a:r>
            <a: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a:t>
            </a:r>
          </a:p>
          <a:p>
            <a:pPr marL="560070" marR="0" lvl="1" indent="-285750" algn="l" defTabSz="914400">
              <a:lnSpc>
                <a:spcPct val="130000"/>
              </a:lnSpc>
              <a:buClr>
                <a:srgbClr val="005199"/>
              </a:buClr>
              <a:buSzTx/>
              <a:buFont typeface="System Font Regular"/>
              <a:buChar char="—"/>
              <a:tabLst/>
              <a:defRPr/>
            </a:pPr>
            <a: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Coseguro</a:t>
            </a:r>
          </a:p>
        </p:txBody>
      </p:sp>
      <p:pic>
        <p:nvPicPr>
          <p:cNvPr id="8" name="Picture 7">
            <a:extLst>
              <a:ext uri="{FF2B5EF4-FFF2-40B4-BE49-F238E27FC236}">
                <a16:creationId xmlns:a16="http://schemas.microsoft.com/office/drawing/2014/main" id="{ED4CA81F-6F89-209D-6F7C-78660E93C14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2460" t="44144" r="42705" b="45586"/>
          <a:stretch/>
        </p:blipFill>
        <p:spPr>
          <a:xfrm>
            <a:off x="7349499" y="1713390"/>
            <a:ext cx="4592805" cy="4114800"/>
          </a:xfrm>
          <a:prstGeom prst="rect">
            <a:avLst/>
          </a:prstGeom>
        </p:spPr>
      </p:pic>
    </p:spTree>
    <p:extLst>
      <p:ext uri="{BB962C8B-B14F-4D97-AF65-F5344CB8AC3E}">
        <p14:creationId xmlns:p14="http://schemas.microsoft.com/office/powerpoint/2010/main" val="9096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0479" y="537686"/>
            <a:ext cx="10434761" cy="1249845"/>
          </a:xfrm>
        </p:spPr>
        <p:txBody>
          <a:bodyPr/>
          <a:lstStyle/>
          <a:p>
            <a:r>
              <a:rPr lang="es-419" sz="3200" spc="0" dirty="0"/>
              <a:t>2. Comprender su cobertura médica (continuación)</a:t>
            </a:r>
          </a:p>
        </p:txBody>
      </p:sp>
      <p:sp>
        <p:nvSpPr>
          <p:cNvPr id="4" name="TextBox 3"/>
          <p:cNvSpPr txBox="1"/>
          <p:nvPr/>
        </p:nvSpPr>
        <p:spPr>
          <a:xfrm>
            <a:off x="1019175" y="2070151"/>
            <a:ext cx="5076825" cy="2260546"/>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Debe recibir un paquete de membresía y una tarjeta de seguro de su plan médico o de su programa estatal de Medicaid o CHIP</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Si tiene problemas para comprender la información de la tarjeta de seguro, puede comunicarse con el </a:t>
            </a:r>
            <a:r>
              <a:rPr kumimoji="0" lang="es-419" sz="1400" b="0" i="0" u="none" strike="noStrike" cap="none" spc="-20" normalizeH="0" baseline="0" noProof="0" dirty="0" err="1">
                <a:ln>
                  <a:noFill/>
                </a:ln>
                <a:solidFill>
                  <a:srgbClr val="5D5D5D"/>
                </a:solidFill>
                <a:uLnTx/>
                <a:uFillTx/>
                <a:latin typeface="Arial" panose="020B0604020202020204" pitchFamily="34" charset="0"/>
                <a:cs typeface="Arial" panose="020B0604020202020204" pitchFamily="34" charset="0"/>
              </a:rPr>
              <a:t>pla</a:t>
            </a:r>
            <a:r>
              <a:rPr lang="es-419" sz="1400" spc="-20" dirty="0">
                <a:solidFill>
                  <a:srgbClr val="5D5D5D"/>
                </a:solidFill>
                <a:latin typeface="Arial" panose="020B0604020202020204" pitchFamily="34" charset="0"/>
                <a:cs typeface="Arial" panose="020B0604020202020204" pitchFamily="34" charset="0"/>
              </a:rPr>
              <a:t>n médico para recibir ayuda</a:t>
            </a:r>
          </a:p>
        </p:txBody>
      </p:sp>
      <p:pic>
        <p:nvPicPr>
          <p:cNvPr id="10" name="Picture 9" descr="Comprender su cobertura médica ">
            <a:extLst>
              <a:ext uri="{FF2B5EF4-FFF2-40B4-BE49-F238E27FC236}">
                <a16:creationId xmlns:a16="http://schemas.microsoft.com/office/drawing/2014/main" id="{7CB28872-A758-5BA6-CFB9-65B6C9993EF8}"/>
              </a:ext>
            </a:extLst>
          </p:cNvPr>
          <p:cNvPicPr>
            <a:picLocks noChangeAspect="1"/>
          </p:cNvPicPr>
          <p:nvPr/>
        </p:nvPicPr>
        <p:blipFill rotWithShape="1">
          <a:blip r:embed="rId3">
            <a:extLst>
              <a:ext uri="{28A0092B-C50C-407E-A947-70E740481C1C}">
                <a14:useLocalDpi xmlns:a14="http://schemas.microsoft.com/office/drawing/2010/main"/>
              </a:ext>
            </a:extLst>
          </a:blip>
          <a:srcRect l="4107" t="18974" r="4931" b="15044"/>
          <a:stretch/>
        </p:blipFill>
        <p:spPr>
          <a:xfrm>
            <a:off x="6610622" y="2070151"/>
            <a:ext cx="4570899" cy="4203648"/>
          </a:xfrm>
          <a:prstGeom prst="rect">
            <a:avLst/>
          </a:prstGeom>
          <a:ln w="3175">
            <a:solidFill>
              <a:schemeClr val="bg1">
                <a:lumMod val="75000"/>
              </a:schemeClr>
            </a:solidFill>
          </a:ln>
        </p:spPr>
      </p:pic>
    </p:spTree>
    <p:extLst>
      <p:ext uri="{BB962C8B-B14F-4D97-AF65-F5344CB8AC3E}">
        <p14:creationId xmlns:p14="http://schemas.microsoft.com/office/powerpoint/2010/main" val="340077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6F6D7-2A74-B544-994E-21FE31F199A5}"/>
              </a:ext>
            </a:extLst>
          </p:cNvPr>
          <p:cNvSpPr>
            <a:spLocks noGrp="1"/>
          </p:cNvSpPr>
          <p:nvPr>
            <p:ph type="ctrTitle"/>
          </p:nvPr>
        </p:nvSpPr>
        <p:spPr>
          <a:xfrm>
            <a:off x="6096001" y="851551"/>
            <a:ext cx="5897078" cy="1013463"/>
          </a:xfrm>
        </p:spPr>
        <p:txBody>
          <a:bodyPr/>
          <a:lstStyle/>
          <a:p>
            <a:r>
              <a:rPr lang="es-419" sz="3200" spc="0" dirty="0"/>
              <a:t>TABLA DE CONTENIDOS</a:t>
            </a:r>
          </a:p>
        </p:txBody>
      </p:sp>
      <p:sp>
        <p:nvSpPr>
          <p:cNvPr id="4" name="Content Placeholder 7">
            <a:extLst>
              <a:ext uri="{FF2B5EF4-FFF2-40B4-BE49-F238E27FC236}">
                <a16:creationId xmlns:a16="http://schemas.microsoft.com/office/drawing/2014/main" id="{9908FB69-E0CE-9240-BD2A-8CD922299E14}"/>
              </a:ext>
            </a:extLst>
          </p:cNvPr>
          <p:cNvSpPr txBox="1">
            <a:spLocks/>
          </p:cNvSpPr>
          <p:nvPr/>
        </p:nvSpPr>
        <p:spPr>
          <a:xfrm>
            <a:off x="6010656" y="2298357"/>
            <a:ext cx="6181344" cy="4343400"/>
          </a:xfrm>
          <a:prstGeom prst="rect">
            <a:avLst/>
          </a:prstGeom>
        </p:spPr>
        <p:txBody>
          <a:bodyPr/>
          <a:lst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lnSpc>
                <a:spcPct val="130000"/>
              </a:lnSpc>
              <a:spcBef>
                <a:spcPts val="1600"/>
              </a:spcBef>
              <a:buClr>
                <a:srgbClr val="005199"/>
              </a:buClr>
              <a:tabLst>
                <a:tab pos="4106863" algn="l"/>
              </a:tabLst>
            </a:pPr>
            <a:r>
              <a:rPr lang="es-419" sz="1600" spc="-20" dirty="0"/>
              <a:t>Oficina de Salud de las Minorías de los Centros </a:t>
            </a:r>
            <a:br>
              <a:rPr lang="es-419" sz="1600" spc="-20" dirty="0"/>
            </a:br>
            <a:r>
              <a:rPr lang="es-419" sz="1600" spc="-20" dirty="0"/>
              <a:t>de Servicios de Medicare y Medicaid</a:t>
            </a:r>
            <a:r>
              <a:rPr lang="en-US" sz="1600">
                <a:solidFill>
                  <a:schemeClr val="tx1">
                    <a:lumMod val="10000"/>
                    <a:lumOff val="90000"/>
                  </a:schemeClr>
                </a:solidFill>
              </a:rPr>
              <a:t>…………….</a:t>
            </a:r>
            <a:r>
              <a:rPr lang="es-419" sz="1600" spc="-20" dirty="0">
                <a:solidFill>
                  <a:srgbClr val="005199"/>
                </a:solidFill>
              </a:rPr>
              <a:t>Página 3</a:t>
            </a:r>
          </a:p>
          <a:p>
            <a:pPr lvl="1">
              <a:lnSpc>
                <a:spcPct val="130000"/>
              </a:lnSpc>
              <a:spcBef>
                <a:spcPts val="1600"/>
              </a:spcBef>
              <a:spcAft>
                <a:spcPts val="600"/>
              </a:spcAft>
              <a:buClr>
                <a:srgbClr val="005199"/>
              </a:buClr>
              <a:tabLst>
                <a:tab pos="4106863" algn="l"/>
              </a:tabLst>
            </a:pPr>
            <a:r>
              <a:rPr lang="es-419" sz="1600" spc="-20" dirty="0"/>
              <a:t>Recursos C2C</a:t>
            </a:r>
            <a:r>
              <a:rPr lang="en-US" sz="1600" dirty="0">
                <a:solidFill>
                  <a:schemeClr val="tx1">
                    <a:lumMod val="10000"/>
                    <a:lumOff val="90000"/>
                  </a:schemeClr>
                </a:solidFill>
              </a:rPr>
              <a:t>…...…………………………………</a:t>
            </a:r>
            <a:r>
              <a:rPr lang="es-419" sz="1600" spc="-20" dirty="0">
                <a:solidFill>
                  <a:srgbClr val="005199"/>
                </a:solidFill>
              </a:rPr>
              <a:t>Página 8</a:t>
            </a:r>
          </a:p>
          <a:p>
            <a:pPr lvl="1">
              <a:lnSpc>
                <a:spcPct val="130000"/>
              </a:lnSpc>
              <a:spcBef>
                <a:spcPts val="1600"/>
              </a:spcBef>
              <a:spcAft>
                <a:spcPts val="600"/>
              </a:spcAft>
              <a:buClr>
                <a:srgbClr val="005199"/>
              </a:buClr>
              <a:tabLst>
                <a:tab pos="4106863" algn="l"/>
              </a:tabLst>
            </a:pPr>
            <a:r>
              <a:rPr lang="es-419" sz="1600" spc="-20" dirty="0"/>
              <a:t>Cómo usar la cobertura médica</a:t>
            </a:r>
            <a:r>
              <a:rPr lang="en-US" sz="1600" spc="-20" dirty="0">
                <a:solidFill>
                  <a:schemeClr val="tx1">
                    <a:lumMod val="10000"/>
                    <a:lumOff val="90000"/>
                  </a:schemeClr>
                </a:solidFill>
              </a:rPr>
              <a:t>…</a:t>
            </a:r>
            <a:r>
              <a:rPr lang="en-US" sz="1600" dirty="0">
                <a:solidFill>
                  <a:schemeClr val="tx1">
                    <a:lumMod val="10000"/>
                    <a:lumOff val="90000"/>
                  </a:schemeClr>
                </a:solidFill>
              </a:rPr>
              <a:t>………………</a:t>
            </a:r>
            <a:r>
              <a:rPr lang="es-419" sz="1600" spc="-20" dirty="0">
                <a:solidFill>
                  <a:srgbClr val="005199"/>
                </a:solidFill>
              </a:rPr>
              <a:t>Página 16</a:t>
            </a:r>
          </a:p>
          <a:p>
            <a:pPr lvl="1">
              <a:lnSpc>
                <a:spcPct val="130000"/>
              </a:lnSpc>
              <a:spcBef>
                <a:spcPts val="1600"/>
              </a:spcBef>
              <a:spcAft>
                <a:spcPts val="600"/>
              </a:spcAft>
              <a:buClr>
                <a:srgbClr val="005199"/>
              </a:buClr>
              <a:tabLst>
                <a:tab pos="4106863" algn="l"/>
              </a:tabLst>
            </a:pPr>
            <a:r>
              <a:rPr lang="es-419" sz="1600" spc="-20" dirty="0"/>
              <a:t>Asociarse con C2C</a:t>
            </a:r>
            <a:r>
              <a:rPr lang="en-US" sz="1600" dirty="0">
                <a:solidFill>
                  <a:schemeClr val="tx1">
                    <a:lumMod val="10000"/>
                    <a:lumOff val="90000"/>
                  </a:schemeClr>
                </a:solidFill>
              </a:rPr>
              <a:t>………………………….……</a:t>
            </a:r>
            <a:r>
              <a:rPr lang="es-419" sz="1600" spc="-20" dirty="0">
                <a:solidFill>
                  <a:srgbClr val="005199"/>
                </a:solidFill>
              </a:rPr>
              <a:t>Página 34</a:t>
            </a:r>
          </a:p>
          <a:p>
            <a:pPr lvl="1">
              <a:lnSpc>
                <a:spcPct val="130000"/>
              </a:lnSpc>
              <a:spcBef>
                <a:spcPts val="1600"/>
              </a:spcBef>
              <a:spcAft>
                <a:spcPts val="600"/>
              </a:spcAft>
              <a:buClr>
                <a:srgbClr val="005199"/>
              </a:buClr>
              <a:tabLst>
                <a:tab pos="4106863" algn="l"/>
              </a:tabLst>
            </a:pPr>
            <a:r>
              <a:rPr lang="es-419" sz="1600" spc="-20" dirty="0"/>
              <a:t>Gracias</a:t>
            </a:r>
            <a:r>
              <a:rPr lang="en-US" sz="1600" dirty="0">
                <a:solidFill>
                  <a:schemeClr val="tx1">
                    <a:lumMod val="10000"/>
                    <a:lumOff val="90000"/>
                  </a:schemeClr>
                </a:solidFill>
              </a:rPr>
              <a:t> ……………………………………………</a:t>
            </a:r>
            <a:r>
              <a:rPr lang="es-419" sz="1600" spc="-20" dirty="0">
                <a:solidFill>
                  <a:srgbClr val="005199"/>
                </a:solidFill>
              </a:rPr>
              <a:t>Página 41</a:t>
            </a:r>
          </a:p>
        </p:txBody>
      </p:sp>
    </p:spTree>
    <p:extLst>
      <p:ext uri="{BB962C8B-B14F-4D97-AF65-F5344CB8AC3E}">
        <p14:creationId xmlns:p14="http://schemas.microsoft.com/office/powerpoint/2010/main" val="48086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6" y="533328"/>
            <a:ext cx="10650176" cy="1249845"/>
          </a:xfrm>
        </p:spPr>
        <p:txBody>
          <a:bodyPr/>
          <a:lstStyle/>
          <a:p>
            <a:r>
              <a:rPr lang="es-419" sz="3200" spc="0" dirty="0"/>
              <a:t>3. Sepa dónde acudir para recibir atención médica</a:t>
            </a:r>
          </a:p>
        </p:txBody>
      </p:sp>
      <p:sp>
        <p:nvSpPr>
          <p:cNvPr id="4" name="TextBox 3"/>
          <p:cNvSpPr txBox="1"/>
          <p:nvPr/>
        </p:nvSpPr>
        <p:spPr>
          <a:xfrm>
            <a:off x="1019176" y="2062045"/>
            <a:ext cx="5999462" cy="363733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20" normalizeH="0" noProof="0" dirty="0">
              <a:ln>
                <a:noFill/>
              </a:ln>
              <a:solidFill>
                <a:srgbClr val="222222"/>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Conozca la diferencia entre proveedor de atención primaria, departamentos de emergencia y centros de atención de urgencias.</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Aunque puede recibir atención médica de muchos lugares diferentes, es mejor que reciba la atención de rutina y los servicios preventivos recomendados por parte de un proveedor de atención primaria.</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Existen grandes diferencias entre las visitas a su proveedor de atención primaria y las visitas al departamento de emergencias, como los costos, el tiempo que pasa esperando para recibir atención y el seguimiento.</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Si tiene una emergencia o una situación que atente contra </a:t>
            </a:r>
            <a:b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su vida, llame al </a:t>
            </a: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9-1-1</a:t>
            </a:r>
            <a:r>
              <a:rPr kumimoji="0" lang="es-419" sz="140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371103CB-A034-EB15-A680-89344F2A761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38702" t="43175" r="38496" b="45555"/>
          <a:stretch/>
        </p:blipFill>
        <p:spPr>
          <a:xfrm>
            <a:off x="6155165" y="1353064"/>
            <a:ext cx="7004804" cy="4480560"/>
          </a:xfrm>
          <a:prstGeom prst="rect">
            <a:avLst/>
          </a:prstGeom>
        </p:spPr>
      </p:pic>
    </p:spTree>
    <p:extLst>
      <p:ext uri="{BB962C8B-B14F-4D97-AF65-F5344CB8AC3E}">
        <p14:creationId xmlns:p14="http://schemas.microsoft.com/office/powerpoint/2010/main" val="90950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a:extLst>
              <a:ext uri="{FF2B5EF4-FFF2-40B4-BE49-F238E27FC236}">
                <a16:creationId xmlns:a16="http://schemas.microsoft.com/office/drawing/2014/main" id="{E2EFEB4F-5A47-47DB-A077-9210B278F649}"/>
              </a:ext>
            </a:extLst>
          </p:cNvPr>
          <p:cNvSpPr>
            <a:spLocks noGrp="1"/>
          </p:cNvSpPr>
          <p:nvPr>
            <p:ph type="title"/>
          </p:nvPr>
        </p:nvSpPr>
        <p:spPr>
          <a:xfrm>
            <a:off x="1010479" y="550043"/>
            <a:ext cx="4550062" cy="2878957"/>
          </a:xfrm>
        </p:spPr>
        <p:txBody>
          <a:bodyPr/>
          <a:lstStyle/>
          <a:p>
            <a:pPr>
              <a:lnSpc>
                <a:spcPct val="98000"/>
              </a:lnSpc>
            </a:pPr>
            <a:r>
              <a:rPr lang="es-419" sz="3200" spc="0" dirty="0"/>
              <a:t>3. Sepa dónde </a:t>
            </a:r>
            <a:br>
              <a:rPr lang="es-419" sz="3200" spc="0" dirty="0"/>
            </a:br>
            <a:r>
              <a:rPr lang="es-419" sz="3200" spc="0" dirty="0"/>
              <a:t>acudir para recibir </a:t>
            </a:r>
            <a:br>
              <a:rPr lang="es-419" sz="3200" spc="0" dirty="0"/>
            </a:br>
            <a:r>
              <a:rPr lang="es-419" sz="3200" spc="0" dirty="0"/>
              <a:t>atención médica (continuación)</a:t>
            </a:r>
          </a:p>
        </p:txBody>
      </p:sp>
      <p:pic>
        <p:nvPicPr>
          <p:cNvPr id="4" name="Picture 3" descr="Sepa dónde acudir para recibir atención médica ">
            <a:extLst>
              <a:ext uri="{FF2B5EF4-FFF2-40B4-BE49-F238E27FC236}">
                <a16:creationId xmlns:a16="http://schemas.microsoft.com/office/drawing/2014/main" id="{66ABB866-3BD9-07F4-5B7F-80307D5AFF10}"/>
              </a:ext>
            </a:extLst>
          </p:cNvPr>
          <p:cNvPicPr>
            <a:picLocks noChangeAspect="1"/>
          </p:cNvPicPr>
          <p:nvPr/>
        </p:nvPicPr>
        <p:blipFill rotWithShape="1">
          <a:blip r:embed="rId3">
            <a:extLst>
              <a:ext uri="{28A0092B-C50C-407E-A947-70E740481C1C}">
                <a14:useLocalDpi xmlns:a14="http://schemas.microsoft.com/office/drawing/2010/main"/>
              </a:ext>
            </a:extLst>
          </a:blip>
          <a:srcRect l="5605" t="25005" r="4616" b="15240"/>
          <a:stretch/>
        </p:blipFill>
        <p:spPr>
          <a:xfrm>
            <a:off x="5074966" y="1120705"/>
            <a:ext cx="6106555" cy="5153095"/>
          </a:xfrm>
          <a:prstGeom prst="rect">
            <a:avLst/>
          </a:prstGeom>
          <a:solidFill>
            <a:schemeClr val="bg2"/>
          </a:solidFill>
          <a:ln w="3175">
            <a:solidFill>
              <a:schemeClr val="bg1">
                <a:lumMod val="75000"/>
              </a:schemeClr>
            </a:solidFill>
          </a:ln>
        </p:spPr>
      </p:pic>
    </p:spTree>
    <p:extLst>
      <p:ext uri="{BB962C8B-B14F-4D97-AF65-F5344CB8AC3E}">
        <p14:creationId xmlns:p14="http://schemas.microsoft.com/office/powerpoint/2010/main" val="76092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37970"/>
            <a:ext cx="9152697" cy="1249845"/>
          </a:xfrm>
        </p:spPr>
        <p:txBody>
          <a:bodyPr/>
          <a:lstStyle/>
          <a:p>
            <a:r>
              <a:rPr lang="es-419" sz="3200" spc="0" dirty="0"/>
              <a:t>4. Encuentre un proveedor</a:t>
            </a:r>
          </a:p>
        </p:txBody>
      </p:sp>
      <p:sp>
        <p:nvSpPr>
          <p:cNvPr id="4" name="TextBox 3"/>
          <p:cNvSpPr txBox="1"/>
          <p:nvPr/>
        </p:nvSpPr>
        <p:spPr>
          <a:xfrm>
            <a:off x="1031367" y="2067533"/>
            <a:ext cx="6622740" cy="363733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s-419" sz="1400" b="1" i="0" u="none" strike="noStrike" cap="none" spc="-20"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lang="en-US" sz="1400" spc="-20" dirty="0">
              <a:solidFill>
                <a:srgbClr val="005199"/>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lang="es-419" sz="1400" spc="-20" dirty="0">
                <a:solidFill>
                  <a:srgbClr val="5D5D5D"/>
                </a:solidFill>
                <a:latin typeface="Arial" panose="020B0604020202020204" pitchFamily="34" charset="0"/>
                <a:cs typeface="Arial" panose="020B0604020202020204" pitchFamily="34" charset="0"/>
              </a:rPr>
              <a:t>Un </a:t>
            </a:r>
            <a:r>
              <a:rPr lang="es-419" sz="1400" b="1" spc="-20" dirty="0">
                <a:solidFill>
                  <a:srgbClr val="5D5D5D"/>
                </a:solidFill>
                <a:latin typeface="Arial" panose="020B0604020202020204" pitchFamily="34" charset="0"/>
                <a:cs typeface="Arial" panose="020B0604020202020204" pitchFamily="34" charset="0"/>
              </a:rPr>
              <a:t>proveedor</a:t>
            </a:r>
            <a:r>
              <a:rPr lang="es-419" sz="1400" spc="-20" dirty="0">
                <a:solidFill>
                  <a:srgbClr val="5D5D5D"/>
                </a:solidFill>
                <a:latin typeface="Arial" panose="020B0604020202020204" pitchFamily="34" charset="0"/>
                <a:cs typeface="Arial" panose="020B0604020202020204" pitchFamily="34" charset="0"/>
              </a:rPr>
              <a:t> es un profesional de la atención médica</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Un </a:t>
            </a:r>
            <a:r>
              <a:rPr kumimoji="0" lang="es-419" sz="1400" b="1"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proveedor de atención primaria (</a:t>
            </a:r>
            <a:r>
              <a:rPr kumimoji="0" lang="es-419" sz="1400" b="1" i="0" u="none" strike="noStrike" cap="none" spc="-20" normalizeH="0" baseline="0" noProof="0" dirty="0" err="1">
                <a:ln>
                  <a:noFill/>
                </a:ln>
                <a:solidFill>
                  <a:srgbClr val="5D5D5D"/>
                </a:solidFill>
                <a:uLnTx/>
                <a:uFillTx/>
                <a:latin typeface="Arial" panose="020B0604020202020204" pitchFamily="34" charset="0"/>
                <a:cs typeface="Arial" panose="020B0604020202020204" pitchFamily="34" charset="0"/>
              </a:rPr>
              <a:t>Primary</a:t>
            </a:r>
            <a:r>
              <a:rPr kumimoji="0" lang="es-419" sz="1400" b="1"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 Care </a:t>
            </a:r>
            <a:r>
              <a:rPr kumimoji="0" lang="es-419" sz="1400" b="1" i="0" u="none" strike="noStrike" cap="none" spc="-20" normalizeH="0" baseline="0" noProof="0" dirty="0" err="1">
                <a:ln>
                  <a:noFill/>
                </a:ln>
                <a:solidFill>
                  <a:srgbClr val="5D5D5D"/>
                </a:solidFill>
                <a:uLnTx/>
                <a:uFillTx/>
                <a:latin typeface="Arial" panose="020B0604020202020204" pitchFamily="34" charset="0"/>
                <a:cs typeface="Arial" panose="020B0604020202020204" pitchFamily="34" charset="0"/>
              </a:rPr>
              <a:t>Provider</a:t>
            </a:r>
            <a:r>
              <a:rPr kumimoji="0" lang="es-419" sz="1400" b="1"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 PCP) </a:t>
            </a: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es a quien usted visita para la mayoría de los problemas médicos. También trabajan con usted para que se realice los exámenes recomendados, lleva su historial médico, lo ayuda a tratar sus condiciones crónicas y lo contacta con otros tipos de proveedores en caso de que los necesite.</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Un </a:t>
            </a:r>
            <a:r>
              <a:rPr kumimoji="0" lang="es-419" sz="1400" b="1"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especialista</a:t>
            </a: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 lo verá para prestarle ciertos servicios o tratar condiciones específicas. </a:t>
            </a:r>
            <a:r>
              <a:rPr lang="es-419" sz="1400" spc="-20" dirty="0">
                <a:solidFill>
                  <a:srgbClr val="5D5D5D"/>
                </a:solidFill>
                <a:latin typeface="Arial" panose="020B0604020202020204" pitchFamily="34" charset="0"/>
                <a:cs typeface="Arial" panose="020B0604020202020204" pitchFamily="34" charset="0"/>
              </a:rPr>
              <a:t>Estos</a:t>
            </a: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 incluyen cardiólogos, psicólogos, alergistas, etc.</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Es posible que necesite una </a:t>
            </a:r>
            <a:r>
              <a:rPr kumimoji="0" lang="es-419" sz="1400" b="1"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derivación</a:t>
            </a: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 de su PCP antes de que pueda consultar con un especialista para que su plan médico pague la consulta. </a:t>
            </a:r>
          </a:p>
        </p:txBody>
      </p:sp>
      <p:pic>
        <p:nvPicPr>
          <p:cNvPr id="9" name="Picture 8">
            <a:extLst>
              <a:ext uri="{FF2B5EF4-FFF2-40B4-BE49-F238E27FC236}">
                <a16:creationId xmlns:a16="http://schemas.microsoft.com/office/drawing/2014/main" id="{AC612418-B1A4-6972-14E2-FB0BB4E5E52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828" t="41008" r="42705" b="43244"/>
          <a:stretch/>
        </p:blipFill>
        <p:spPr>
          <a:xfrm>
            <a:off x="6886426" y="537970"/>
            <a:ext cx="4950156" cy="6126480"/>
          </a:xfrm>
          <a:prstGeom prst="rect">
            <a:avLst/>
          </a:prstGeom>
        </p:spPr>
      </p:pic>
    </p:spTree>
    <p:extLst>
      <p:ext uri="{BB962C8B-B14F-4D97-AF65-F5344CB8AC3E}">
        <p14:creationId xmlns:p14="http://schemas.microsoft.com/office/powerpoint/2010/main" val="4030009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49275"/>
            <a:ext cx="9152697" cy="884109"/>
          </a:xfrm>
        </p:spPr>
        <p:txBody>
          <a:bodyPr/>
          <a:lstStyle/>
          <a:p>
            <a:r>
              <a:rPr lang="es-419" sz="3200" spc="0" dirty="0"/>
              <a:t>4. Encuentre un proveedor (continuación)</a:t>
            </a:r>
          </a:p>
        </p:txBody>
      </p:sp>
      <p:sp>
        <p:nvSpPr>
          <p:cNvPr id="4" name="TextBox 3"/>
          <p:cNvSpPr txBox="1"/>
          <p:nvPr/>
        </p:nvSpPr>
        <p:spPr>
          <a:xfrm>
            <a:off x="1033127" y="2072761"/>
            <a:ext cx="10164082" cy="335725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20" normalizeH="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Tx/>
              <a:buSzTx/>
              <a:buFontTx/>
              <a:buAutoNum type="arabicPeriod"/>
              <a:tabLst/>
              <a:defRPr/>
            </a:pP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Identifique proveedores en su red</a:t>
            </a:r>
          </a:p>
          <a:p>
            <a:pPr marL="283464" marR="0" lvl="1" algn="l" defTabSz="914400" rtl="0" eaLnBrk="1" fontAlgn="auto" latinLnBrk="0" hangingPunct="1">
              <a:lnSpc>
                <a:spcPct val="130000"/>
              </a:lnSpc>
              <a:buClrTx/>
              <a:buSzTx/>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Llame a su compañía de seguros o al programa estatal de Medicaid y CHIP, o consulte el sitio web para encontrar proveedores en su red que acepten su cobertura médica.</a:t>
            </a:r>
          </a:p>
          <a:p>
            <a:pPr marL="283464" marR="0" lvl="0" indent="-283464" algn="l" defTabSz="914400" rtl="0" eaLnBrk="1" fontAlgn="auto" latinLnBrk="0" hangingPunct="1">
              <a:lnSpc>
                <a:spcPct val="130000"/>
              </a:lnSpc>
              <a:spcBef>
                <a:spcPts val="1000"/>
              </a:spcBef>
              <a:buClrTx/>
              <a:buSzTx/>
              <a:buFontTx/>
              <a:buAutoNum type="arabicPeriod" startAt="2"/>
              <a:tabLst/>
              <a:defRPr/>
            </a:pP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Consulte con su entorno</a:t>
            </a:r>
          </a:p>
          <a:p>
            <a:pPr marL="283464" marR="0" lvl="1" algn="l" defTabSz="914400" rtl="0" eaLnBrk="1" fontAlgn="auto" latinLnBrk="0" hangingPunct="1">
              <a:lnSpc>
                <a:spcPct val="130000"/>
              </a:lnSpc>
              <a:buClrTx/>
              <a:buSzTx/>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Pregunte a sus amigos y familiares si tienen proveedores que les gusten y qué les gusta de ellos.</a:t>
            </a:r>
          </a:p>
          <a:p>
            <a:pPr marL="283464" marR="0" lvl="0" indent="-283464" algn="l" defTabSz="914400" rtl="0" eaLnBrk="1" fontAlgn="auto" latinLnBrk="0" hangingPunct="1">
              <a:lnSpc>
                <a:spcPct val="130000"/>
              </a:lnSpc>
              <a:spcBef>
                <a:spcPts val="1000"/>
              </a:spcBef>
              <a:buClrTx/>
              <a:buSzTx/>
              <a:buFontTx/>
              <a:buAutoNum type="arabicPeriod" startAt="3"/>
              <a:tabLst/>
              <a:defRPr/>
            </a:pP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Elija a un proveedor</a:t>
            </a:r>
          </a:p>
          <a:p>
            <a:pPr marL="283464" marR="0" lvl="1" algn="l" defTabSz="914400" rtl="0" eaLnBrk="1" fontAlgn="auto" latinLnBrk="0" hangingPunct="1">
              <a:lnSpc>
                <a:spcPct val="130000"/>
              </a:lnSpc>
              <a:buClrTx/>
              <a:buSzTx/>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Llame a la oficina del proveedor y haga preguntas (p. ej., ¿el proveedor acepta nuevos pacientes o pacientes con su </a:t>
            </a:r>
            <a:b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cobertura médica?) </a:t>
            </a:r>
          </a:p>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4. Haga una consulta de prueba</a:t>
            </a:r>
          </a:p>
        </p:txBody>
      </p:sp>
    </p:spTree>
    <p:extLst>
      <p:ext uri="{BB962C8B-B14F-4D97-AF65-F5344CB8AC3E}">
        <p14:creationId xmlns:p14="http://schemas.microsoft.com/office/powerpoint/2010/main" val="1019000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49275"/>
            <a:ext cx="9152697" cy="1249845"/>
          </a:xfrm>
        </p:spPr>
        <p:txBody>
          <a:bodyPr/>
          <a:lstStyle/>
          <a:p>
            <a:r>
              <a:rPr lang="es-419" sz="3200" spc="0" dirty="0"/>
              <a:t>5. Programe una cita</a:t>
            </a:r>
          </a:p>
        </p:txBody>
      </p:sp>
      <p:sp>
        <p:nvSpPr>
          <p:cNvPr id="4" name="TextBox 3"/>
          <p:cNvSpPr txBox="1"/>
          <p:nvPr/>
        </p:nvSpPr>
        <p:spPr>
          <a:xfrm>
            <a:off x="1031368" y="2069757"/>
            <a:ext cx="5912966" cy="3354627"/>
          </a:xfrm>
          <a:prstGeom prst="rect">
            <a:avLst/>
          </a:prstGeom>
          <a:noFill/>
        </p:spPr>
        <p:txBody>
          <a:bodyPr wrap="square" lIns="0" tIns="36000" rIns="216000" bIns="36000" rtlCol="0">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Cuando programe su cita, tenga a mano su tarjeta del seguro u otro tipo de documentación.</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Mencione:</a:t>
            </a:r>
          </a:p>
          <a:p>
            <a:pPr marL="560070" marR="0" lvl="1" indent="-285750" algn="l" defTabSz="914400" rtl="0" eaLnBrk="1" fontAlgn="auto" latinLnBrk="0" hangingPunct="1">
              <a:lnSpc>
                <a:spcPct val="100000"/>
              </a:lnSpc>
              <a:spcBef>
                <a:spcPts val="300"/>
              </a:spcBef>
              <a:spcAft>
                <a:spcPts val="300"/>
              </a:spcAft>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Su nombre y si es un paciente nuevo</a:t>
            </a:r>
          </a:p>
          <a:p>
            <a:pPr marL="560070" marR="0" lvl="1" indent="-285750" algn="l" defTabSz="914400" rtl="0" eaLnBrk="1" fontAlgn="auto" latinLnBrk="0" hangingPunct="1">
              <a:lnSpc>
                <a:spcPct val="100000"/>
              </a:lnSpc>
              <a:spcBef>
                <a:spcPts val="300"/>
              </a:spcBef>
              <a:spcAft>
                <a:spcPts val="300"/>
              </a:spcAft>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Por qué desea ver al proveedor</a:t>
            </a:r>
          </a:p>
          <a:p>
            <a:pPr marL="560070" marR="0" lvl="1" indent="-285750" algn="l" defTabSz="914400" rtl="0" eaLnBrk="1" fontAlgn="auto" latinLnBrk="0" hangingPunct="1">
              <a:lnSpc>
                <a:spcPct val="100000"/>
              </a:lnSpc>
              <a:spcBef>
                <a:spcPts val="300"/>
              </a:spcBef>
              <a:spcAft>
                <a:spcPts val="300"/>
              </a:spcAft>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El nombre del plan de su seguro</a:t>
            </a:r>
          </a:p>
          <a:p>
            <a:pPr marL="560070" marR="0" lvl="1" indent="-285750" algn="l" defTabSz="914400" rtl="0" eaLnBrk="1" fontAlgn="auto" latinLnBrk="0" hangingPunct="1">
              <a:lnSpc>
                <a:spcPct val="100000"/>
              </a:lnSpc>
              <a:spcBef>
                <a:spcPts val="300"/>
              </a:spcBef>
              <a:spcAft>
                <a:spcPts val="300"/>
              </a:spcAft>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El nombre del proveedor que desea ver</a:t>
            </a:r>
          </a:p>
          <a:p>
            <a:pPr marL="560070" marR="0" lvl="1" indent="-285750" algn="l" defTabSz="914400" rtl="0" eaLnBrk="1" fontAlgn="auto" latinLnBrk="0" hangingPunct="1">
              <a:lnSpc>
                <a:spcPct val="100000"/>
              </a:lnSpc>
              <a:spcBef>
                <a:spcPts val="300"/>
              </a:spcBef>
              <a:spcAft>
                <a:spcPts val="300"/>
              </a:spcAft>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Si tiene alguna necesidad especial (como servicios de traducción o equipamiento médico accesible)</a:t>
            </a:r>
          </a:p>
          <a:p>
            <a:pPr marL="560070" marR="0" lvl="1" indent="-285750" algn="l" defTabSz="914400" rtl="0" eaLnBrk="1" fontAlgn="auto" latinLnBrk="0" hangingPunct="1">
              <a:lnSpc>
                <a:spcPct val="100000"/>
              </a:lnSpc>
              <a:spcBef>
                <a:spcPts val="300"/>
              </a:spcBef>
              <a:spcAft>
                <a:spcPts val="300"/>
              </a:spcAft>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Los días y horarios que le quedan bien</a:t>
            </a:r>
          </a:p>
        </p:txBody>
      </p:sp>
      <p:pic>
        <p:nvPicPr>
          <p:cNvPr id="7" name="Picture 6">
            <a:extLst>
              <a:ext uri="{FF2B5EF4-FFF2-40B4-BE49-F238E27FC236}">
                <a16:creationId xmlns:a16="http://schemas.microsoft.com/office/drawing/2014/main" id="{085A8A1A-99C4-43F9-95D5-3406E7C3EFB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362" t="41226" r="39818" b="43604"/>
          <a:stretch/>
        </p:blipFill>
        <p:spPr>
          <a:xfrm>
            <a:off x="6932142" y="476973"/>
            <a:ext cx="6185145" cy="6126480"/>
          </a:xfrm>
          <a:prstGeom prst="rect">
            <a:avLst/>
          </a:prstGeom>
        </p:spPr>
      </p:pic>
    </p:spTree>
    <p:extLst>
      <p:ext uri="{BB962C8B-B14F-4D97-AF65-F5344CB8AC3E}">
        <p14:creationId xmlns:p14="http://schemas.microsoft.com/office/powerpoint/2010/main" val="3761420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a:extLst>
              <a:ext uri="{FF2B5EF4-FFF2-40B4-BE49-F238E27FC236}">
                <a16:creationId xmlns:a16="http://schemas.microsoft.com/office/drawing/2014/main" id="{59C88119-1208-5E28-C7DA-FD51665D7A53}"/>
              </a:ext>
            </a:extLst>
          </p:cNvPr>
          <p:cNvSpPr>
            <a:spLocks noGrp="1"/>
          </p:cNvSpPr>
          <p:nvPr>
            <p:ph type="title"/>
          </p:nvPr>
        </p:nvSpPr>
        <p:spPr>
          <a:xfrm>
            <a:off x="1031367" y="562544"/>
            <a:ext cx="9152697" cy="1249845"/>
          </a:xfrm>
        </p:spPr>
        <p:txBody>
          <a:bodyPr/>
          <a:lstStyle/>
          <a:p>
            <a:r>
              <a:rPr lang="es-419" sz="3200" dirty="0"/>
              <a:t>6. Prepárese para la cita</a:t>
            </a:r>
            <a:br>
              <a:rPr lang="es-419" sz="3200" dirty="0"/>
            </a:br>
            <a:endParaRPr lang="en-US" dirty="0"/>
          </a:p>
        </p:txBody>
      </p:sp>
      <p:sp>
        <p:nvSpPr>
          <p:cNvPr id="4" name="TextBox 3"/>
          <p:cNvSpPr txBox="1"/>
          <p:nvPr/>
        </p:nvSpPr>
        <p:spPr>
          <a:xfrm>
            <a:off x="1031367" y="2067433"/>
            <a:ext cx="6605192" cy="3943058"/>
          </a:xfrm>
          <a:prstGeom prst="rect">
            <a:avLst/>
          </a:prstGeom>
          <a:noFill/>
        </p:spPr>
        <p:txBody>
          <a:bodyPr wrap="square" lIns="0" tIns="36000" rIns="216000" bIns="36000" rtlCol="0">
            <a:spAutoFit/>
          </a:bodyPr>
          <a:lstStyle/>
          <a:p>
            <a:pPr marL="0" marR="0" lvl="0" indent="0" algn="l" defTabSz="914400" rtl="0" eaLnBrk="1" fontAlgn="auto" latinLnBrk="0" hangingPunct="1">
              <a:lnSpc>
                <a:spcPct val="130000"/>
              </a:lnSpc>
              <a:buClr>
                <a:srgbClr val="005199"/>
              </a:buClr>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Si esta es su primera visita con un nuevo proveedor y está usando una nueva cobertura médica, asegúrese de llevar ciertas cosas como:</a:t>
            </a:r>
          </a:p>
          <a:p>
            <a:pPr marL="560070" marR="0" lvl="1" indent="-285750" algn="l" defTabSz="914400" rtl="0" eaLnBrk="1" fontAlgn="auto" latinLnBrk="0" hangingPunct="1">
              <a:lnSpc>
                <a:spcPct val="130000"/>
              </a:lnSpc>
              <a:spcBef>
                <a:spcPts val="300"/>
              </a:spcBef>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La tarjeta de seguro u otra documentación</a:t>
            </a:r>
          </a:p>
          <a:p>
            <a:pPr marL="560070" marR="0" lvl="1" indent="-285750" algn="l" defTabSz="914400" rtl="0" eaLnBrk="1" fontAlgn="auto" latinLnBrk="0" hangingPunct="1">
              <a:lnSpc>
                <a:spcPct val="130000"/>
              </a:lnSpc>
              <a:spcBef>
                <a:spcPts val="300"/>
              </a:spcBef>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La identificación con foto </a:t>
            </a:r>
          </a:p>
          <a:p>
            <a:pPr marL="560070" marR="0" lvl="1" indent="-285750" algn="l" defTabSz="914400" rtl="0" eaLnBrk="1" fontAlgn="auto" latinLnBrk="0" hangingPunct="1">
              <a:lnSpc>
                <a:spcPct val="130000"/>
              </a:lnSpc>
              <a:spcBef>
                <a:spcPts val="300"/>
              </a:spcBef>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Formularios completados</a:t>
            </a:r>
          </a:p>
          <a:p>
            <a:pPr marL="560070" marR="0" lvl="1" indent="-285750" algn="l" defTabSz="914400" rtl="0" eaLnBrk="1" fontAlgn="auto" latinLnBrk="0" hangingPunct="1">
              <a:lnSpc>
                <a:spcPct val="130000"/>
              </a:lnSpc>
              <a:spcBef>
                <a:spcPts val="300"/>
              </a:spcBef>
              <a:buClr>
                <a:srgbClr val="005199"/>
              </a:buClr>
              <a:buSzTx/>
              <a:buFont typeface="System Font Regular"/>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Su copago, si tiene. Pida un recibo para sus registros.</a:t>
            </a:r>
            <a:endParaRPr lang="en-US" sz="1400" dirty="0">
              <a:solidFill>
                <a:srgbClr val="5D5D5D"/>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lang="es-419" sz="1400" dirty="0">
                <a:solidFill>
                  <a:srgbClr val="5D5D5D"/>
                </a:solidFill>
                <a:latin typeface="Arial" panose="020B0604020202020204" pitchFamily="34" charset="0"/>
                <a:cs typeface="Arial" panose="020B0604020202020204" pitchFamily="34" charset="0"/>
              </a:rPr>
              <a:t>Es posible que el personal le pida completar más formularios y leer su política de privacidad, que es obligatorio por ley. Esta le indica cómo lo protegerán y mantendrán la confidencialidad de su información. </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indent="-285750"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Si necesita cambiar una cita, </a:t>
            </a:r>
            <a: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comuníquese con la oficina </a:t>
            </a:r>
            <a:b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1"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de su proveedor lo antes posible</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 para evitar costos</a:t>
            </a:r>
            <a:r>
              <a:rPr kumimoji="0" lang="es-419" sz="140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584392E4-431E-B12E-D464-033C6A51038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595" t="42504" r="42705" b="44324"/>
          <a:stretch/>
        </p:blipFill>
        <p:spPr>
          <a:xfrm>
            <a:off x="6952350" y="1101923"/>
            <a:ext cx="5016991" cy="5120640"/>
          </a:xfrm>
          <a:prstGeom prst="rect">
            <a:avLst/>
          </a:prstGeom>
        </p:spPr>
      </p:pic>
    </p:spTree>
    <p:extLst>
      <p:ext uri="{BB962C8B-B14F-4D97-AF65-F5344CB8AC3E}">
        <p14:creationId xmlns:p14="http://schemas.microsoft.com/office/powerpoint/2010/main" val="3283672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0479" y="549275"/>
            <a:ext cx="9809700" cy="1249845"/>
          </a:xfrm>
        </p:spPr>
        <p:txBody>
          <a:bodyPr/>
          <a:lstStyle/>
          <a:p>
            <a:r>
              <a:rPr lang="es-419" sz="3200" spc="0" dirty="0"/>
              <a:t>6. Prepárese para la cita (continuación)</a:t>
            </a:r>
          </a:p>
        </p:txBody>
      </p:sp>
      <p:sp>
        <p:nvSpPr>
          <p:cNvPr id="4" name="TextBox 3"/>
          <p:cNvSpPr txBox="1"/>
          <p:nvPr/>
        </p:nvSpPr>
        <p:spPr>
          <a:xfrm>
            <a:off x="1035651" y="2070971"/>
            <a:ext cx="10137174" cy="3229016"/>
          </a:xfrm>
          <a:prstGeom prst="rect">
            <a:avLst/>
          </a:prstGeom>
          <a:noFill/>
        </p:spPr>
        <p:txBody>
          <a:bodyPr wrap="square" lIns="0" tIns="36000" rIns="216000" bIns="36000" rtlCol="0">
            <a:spAutoFit/>
          </a:bodyPr>
          <a:lstStyle/>
          <a:p>
            <a:pPr marL="0" marR="0" lvl="0" indent="0" algn="l" defTabSz="914400" rtl="0" eaLnBrk="1" fontAlgn="auto" latinLnBrk="0" hangingPunct="1">
              <a:lnSpc>
                <a:spcPct val="130000"/>
              </a:lnSpc>
              <a:spcBef>
                <a:spcPts val="1000"/>
              </a:spcBef>
              <a:buClr>
                <a:srgbClr val="005199"/>
              </a:buClr>
              <a:buSzTx/>
              <a:buFontTx/>
              <a:buNone/>
              <a:tabLst/>
              <a:defRPr/>
            </a:pPr>
            <a:r>
              <a:rPr kumimoji="0" lang="es-419" sz="1400" b="1" i="0" u="none" strike="noStrike" cap="none" spc="-20"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2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Cuando se reúna con su proveedor, resulta útil compartir el </a:t>
            </a: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historial médico de su familia</a:t>
            </a: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a:t>
            </a: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 cualquier tipo de historial médico disponible</a:t>
            </a: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 </a:t>
            </a: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los medicamentos que toma</a:t>
            </a: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 y </a:t>
            </a:r>
            <a:r>
              <a:rPr kumimoji="0" lang="es-419" sz="1400" b="1"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las preguntas o preocupaciones</a:t>
            </a: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 que pueda tener sobre su salud.</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Debería responder las siguientes preguntas antes de irse de la oficina de su proveedor:</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¿Cuál es el estado de mi salud? ¿Qué puedo hacer para mantenerme saludable?</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¿Qué hago a continuación? ¿Tengo que hacerme análisis de sangre u otro tipo de análisis? </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Si debo tomar medicamentos, ¿cuándo debo hacerlo y cuánto debo tomar? ¿Hay posibles efectos secundarios? ¿Hay una opción genérica disponible?</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Pida a su proveedor materiales impresos que pueda llevarse a casa para leer. No se marche hasta que hayan respondido a todas sus preguntas y comprenda cuál es el siguiente paso que debe dar.</a:t>
            </a:r>
          </a:p>
        </p:txBody>
      </p:sp>
    </p:spTree>
    <p:extLst>
      <p:ext uri="{BB962C8B-B14F-4D97-AF65-F5344CB8AC3E}">
        <p14:creationId xmlns:p14="http://schemas.microsoft.com/office/powerpoint/2010/main" val="1660854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0479" y="549275"/>
            <a:ext cx="10248212" cy="1249845"/>
          </a:xfrm>
        </p:spPr>
        <p:txBody>
          <a:bodyPr/>
          <a:lstStyle/>
          <a:p>
            <a:r>
              <a:rPr lang="es-419" sz="3200" spc="0" dirty="0"/>
              <a:t>7. Decida si el proveedor es adecuado para usted</a:t>
            </a:r>
          </a:p>
        </p:txBody>
      </p:sp>
      <p:sp>
        <p:nvSpPr>
          <p:cNvPr id="4" name="TextBox 3"/>
          <p:cNvSpPr txBox="1"/>
          <p:nvPr/>
        </p:nvSpPr>
        <p:spPr>
          <a:xfrm>
            <a:off x="1031367" y="2069757"/>
            <a:ext cx="6024175" cy="2260546"/>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Su salud y bienestar son importantes y personales. </a:t>
            </a:r>
            <a:b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Debe tener un proveedor con el que pueda trabajar; </a:t>
            </a:r>
            <a:b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en quien pueda confiar y con quien se sienta cómodo conversando.</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Si se le asigna un proveedor y usted desea consultar con otro, comuníquese con su plan médico o diríjase a su sitio web para efectuar ese cambio. </a:t>
            </a:r>
          </a:p>
        </p:txBody>
      </p:sp>
      <p:pic>
        <p:nvPicPr>
          <p:cNvPr id="8" name="Picture 7">
            <a:extLst>
              <a:ext uri="{FF2B5EF4-FFF2-40B4-BE49-F238E27FC236}">
                <a16:creationId xmlns:a16="http://schemas.microsoft.com/office/drawing/2014/main" id="{F64FF3C8-E16D-4737-5DAD-59983B4279C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39196" t="41556" r="37253" b="42162"/>
          <a:stretch/>
        </p:blipFill>
        <p:spPr>
          <a:xfrm>
            <a:off x="6536721" y="778476"/>
            <a:ext cx="7051982" cy="6309360"/>
          </a:xfrm>
          <a:prstGeom prst="rect">
            <a:avLst/>
          </a:prstGeom>
        </p:spPr>
      </p:pic>
    </p:spTree>
    <p:extLst>
      <p:ext uri="{BB962C8B-B14F-4D97-AF65-F5344CB8AC3E}">
        <p14:creationId xmlns:p14="http://schemas.microsoft.com/office/powerpoint/2010/main" val="215039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0480" y="553634"/>
            <a:ext cx="11181520" cy="1464117"/>
          </a:xfrm>
        </p:spPr>
        <p:txBody>
          <a:bodyPr/>
          <a:lstStyle/>
          <a:p>
            <a:r>
              <a:rPr lang="es-419" sz="3200" spc="0" dirty="0"/>
              <a:t>7. Decida si el proveedor es adecuado para usted (continuación)</a:t>
            </a:r>
          </a:p>
        </p:txBody>
      </p:sp>
      <p:sp>
        <p:nvSpPr>
          <p:cNvPr id="4" name="TextBox 3"/>
          <p:cNvSpPr txBox="1"/>
          <p:nvPr/>
        </p:nvSpPr>
        <p:spPr>
          <a:xfrm>
            <a:off x="1031367" y="2073874"/>
            <a:ext cx="10153650" cy="195687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¿Su proveedor prestó atención a lo que usted tenía que decir y le habló de una manera que lo hizo sentir cómodo? </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¿Le proporcionó la asistencia que buscaba? ¿Puedo desplazarse por el consultorio y utilizar el equipo médico sin obstáculo? </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¿Sintió que recibió un buen trato por parte del proveedor y del personal del consultorio? </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¿Pudo comunicarse con su proveedor o con el personal del consultorio si necesitaba hacer una pregunta?</a:t>
            </a:r>
          </a:p>
        </p:txBody>
      </p:sp>
    </p:spTree>
    <p:extLst>
      <p:ext uri="{BB962C8B-B14F-4D97-AF65-F5344CB8AC3E}">
        <p14:creationId xmlns:p14="http://schemas.microsoft.com/office/powerpoint/2010/main" val="386754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38756"/>
            <a:ext cx="9152697" cy="1249845"/>
          </a:xfrm>
        </p:spPr>
        <p:txBody>
          <a:bodyPr/>
          <a:lstStyle/>
          <a:p>
            <a:r>
              <a:rPr lang="es-419" sz="3200" spc="0" dirty="0"/>
              <a:t>8. Pasos siguientes</a:t>
            </a:r>
          </a:p>
        </p:txBody>
      </p:sp>
      <p:sp>
        <p:nvSpPr>
          <p:cNvPr id="4" name="TextBox 3"/>
          <p:cNvSpPr txBox="1"/>
          <p:nvPr/>
        </p:nvSpPr>
        <p:spPr>
          <a:xfrm>
            <a:off x="1031368" y="2068578"/>
            <a:ext cx="5826468" cy="3893814"/>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Puntos clave para los consumidores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Siga las recomendaciones de su proveedor</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Luego de visitar a su proveedor, puede recibir una Explicación </a:t>
            </a:r>
            <a:b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de los beneficios (Explanation of Benefits, EOB)</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Pague sus facturas y conserve los papeles</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Complete sus recetas</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Si tiene preguntas entre las visitas, comuníquese con su proveedor</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Es posible que reciba una Explicación de los beneficios (</a:t>
            </a:r>
            <a:r>
              <a:rPr kumimoji="0" lang="es-419" sz="1400" b="0" i="0" u="none" strike="noStrike" cap="none" normalizeH="0" baseline="0" noProof="0" dirty="0" err="1">
                <a:ln>
                  <a:noFill/>
                </a:ln>
                <a:solidFill>
                  <a:srgbClr val="5D5D5D"/>
                </a:solidFill>
                <a:uLnTx/>
                <a:uFillTx/>
                <a:latin typeface="Arial" panose="020B0604020202020204" pitchFamily="34" charset="0"/>
                <a:cs typeface="Arial" panose="020B0604020202020204" pitchFamily="34" charset="0"/>
              </a:rPr>
              <a:t>EoB</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 luego de su visita. Una </a:t>
            </a:r>
            <a:r>
              <a:rPr kumimoji="0" lang="es-419" sz="1400" b="0" i="0" u="none" strike="noStrike" cap="none" normalizeH="0" baseline="0" noProof="0" dirty="0" err="1">
                <a:ln>
                  <a:noFill/>
                </a:ln>
                <a:solidFill>
                  <a:srgbClr val="5D5D5D"/>
                </a:solidFill>
                <a:uLnTx/>
                <a:uFillTx/>
                <a:latin typeface="Arial" panose="020B0604020202020204" pitchFamily="34" charset="0"/>
                <a:cs typeface="Arial" panose="020B0604020202020204" pitchFamily="34" charset="0"/>
              </a:rPr>
              <a:t>EoB</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 </a:t>
            </a:r>
            <a:r>
              <a:rPr lang="es-419" sz="1400" dirty="0">
                <a:solidFill>
                  <a:srgbClr val="5D5D5D"/>
                </a:solidFill>
                <a:latin typeface="Arial" panose="020B0604020202020204" pitchFamily="34" charset="0"/>
                <a:cs typeface="Arial" panose="020B0604020202020204" pitchFamily="34" charset="0"/>
              </a:rPr>
              <a:t>es un resumen</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 de los cargos por atención médica que recibió usted o las personas cubiertas que incluyó en su póliza. No es una factura.</a:t>
            </a:r>
          </a:p>
        </p:txBody>
      </p:sp>
      <p:pic>
        <p:nvPicPr>
          <p:cNvPr id="3" name="Picture 2" descr="Pasos siguientes">
            <a:extLst>
              <a:ext uri="{FF2B5EF4-FFF2-40B4-BE49-F238E27FC236}">
                <a16:creationId xmlns:a16="http://schemas.microsoft.com/office/drawing/2014/main" id="{63CDF633-E617-0912-2567-127F479A1590}"/>
              </a:ext>
            </a:extLst>
          </p:cNvPr>
          <p:cNvPicPr>
            <a:picLocks noChangeAspect="1"/>
          </p:cNvPicPr>
          <p:nvPr/>
        </p:nvPicPr>
        <p:blipFill rotWithShape="1">
          <a:blip r:embed="rId3">
            <a:extLst>
              <a:ext uri="{28A0092B-C50C-407E-A947-70E740481C1C}">
                <a14:useLocalDpi xmlns:a14="http://schemas.microsoft.com/office/drawing/2010/main"/>
              </a:ext>
            </a:extLst>
          </a:blip>
          <a:srcRect l="6378" t="23063" r="5137" b="10810"/>
          <a:stretch/>
        </p:blipFill>
        <p:spPr>
          <a:xfrm>
            <a:off x="6838184" y="1125539"/>
            <a:ext cx="4334641" cy="5148262"/>
          </a:xfrm>
          <a:prstGeom prst="rect">
            <a:avLst/>
          </a:prstGeom>
          <a:solidFill>
            <a:schemeClr val="bg2"/>
          </a:solidFill>
          <a:ln w="3175">
            <a:solidFill>
              <a:schemeClr val="bg1">
                <a:lumMod val="75000"/>
              </a:schemeClr>
            </a:solidFill>
          </a:ln>
        </p:spPr>
      </p:pic>
    </p:spTree>
    <p:extLst>
      <p:ext uri="{BB962C8B-B14F-4D97-AF65-F5344CB8AC3E}">
        <p14:creationId xmlns:p14="http://schemas.microsoft.com/office/powerpoint/2010/main" val="353882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2EEB-B357-C74C-B9BE-D53F9120BB6F}"/>
              </a:ext>
            </a:extLst>
          </p:cNvPr>
          <p:cNvSpPr>
            <a:spLocks noGrp="1"/>
          </p:cNvSpPr>
          <p:nvPr>
            <p:ph type="ctrTitle"/>
          </p:nvPr>
        </p:nvSpPr>
        <p:spPr>
          <a:xfrm>
            <a:off x="6096001" y="841926"/>
            <a:ext cx="5638800" cy="2387600"/>
          </a:xfrm>
        </p:spPr>
        <p:txBody>
          <a:bodyPr/>
          <a:lstStyle/>
          <a:p>
            <a:r>
              <a:rPr lang="es-419" sz="3200" spc="0" dirty="0"/>
              <a:t>OFICINA DE SALUD </a:t>
            </a:r>
            <a:br>
              <a:rPr lang="es-419" sz="3200" spc="0" dirty="0"/>
            </a:br>
            <a:r>
              <a:rPr lang="es-419" sz="3200" spc="0" dirty="0"/>
              <a:t>DE LAS MINORÍAS </a:t>
            </a:r>
            <a:br>
              <a:rPr lang="es-419" sz="3200" spc="0" dirty="0"/>
            </a:br>
            <a:r>
              <a:rPr lang="es-419" sz="3200" spc="0" dirty="0"/>
              <a:t>DE LOS CENTROS </a:t>
            </a:r>
            <a:br>
              <a:rPr lang="es-419" sz="3200" spc="0" dirty="0"/>
            </a:br>
            <a:r>
              <a:rPr lang="es-419" sz="3200" spc="0" dirty="0"/>
              <a:t>DE SERVICIOS DE </a:t>
            </a:r>
            <a:br>
              <a:rPr lang="es-419" sz="3200" spc="0" dirty="0"/>
            </a:br>
            <a:r>
              <a:rPr lang="es-419" sz="3200" spc="0" dirty="0"/>
              <a:t>MEDICARE Y MEDICAID</a:t>
            </a:r>
          </a:p>
        </p:txBody>
      </p:sp>
    </p:spTree>
    <p:extLst>
      <p:ext uri="{BB962C8B-B14F-4D97-AF65-F5344CB8AC3E}">
        <p14:creationId xmlns:p14="http://schemas.microsoft.com/office/powerpoint/2010/main" val="2190171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E683DD6A-8FE4-4937-AFBD-47764EA79E48}"/>
              </a:ext>
            </a:extLst>
          </p:cNvPr>
          <p:cNvSpPr>
            <a:spLocks noGrp="1"/>
          </p:cNvSpPr>
          <p:nvPr>
            <p:ph type="title"/>
          </p:nvPr>
        </p:nvSpPr>
        <p:spPr>
          <a:xfrm>
            <a:off x="1010480" y="531770"/>
            <a:ext cx="9332126" cy="1249845"/>
          </a:xfrm>
        </p:spPr>
        <p:txBody>
          <a:bodyPr/>
          <a:lstStyle/>
          <a:p>
            <a:r>
              <a:rPr lang="es-419" sz="3200" spc="0" dirty="0"/>
              <a:t>INFORMACIÓN ORIENTATIVA SOBRE </a:t>
            </a:r>
            <a:br>
              <a:rPr lang="es-419" sz="3200" spc="0" dirty="0"/>
            </a:br>
            <a:r>
              <a:rPr lang="es-419" sz="3200" spc="0" dirty="0"/>
              <a:t>LA SALUD CONDUCTUAL</a:t>
            </a:r>
          </a:p>
        </p:txBody>
      </p:sp>
      <p:sp>
        <p:nvSpPr>
          <p:cNvPr id="9" name="Rectangle 8">
            <a:extLst>
              <a:ext uri="{FF2B5EF4-FFF2-40B4-BE49-F238E27FC236}">
                <a16:creationId xmlns:a16="http://schemas.microsoft.com/office/drawing/2014/main" id="{6740C99A-DAC3-402C-AE88-42D89DA2D6C9}"/>
              </a:ext>
            </a:extLst>
          </p:cNvPr>
          <p:cNvSpPr/>
          <p:nvPr/>
        </p:nvSpPr>
        <p:spPr>
          <a:xfrm>
            <a:off x="1031367" y="2307336"/>
            <a:ext cx="6380922" cy="4109205"/>
          </a:xfrm>
          <a:prstGeom prst="rect">
            <a:avLst/>
          </a:prstGeom>
        </p:spPr>
        <p:txBody>
          <a:bodyPr wrap="square" lIns="91440" tIns="45720" rIns="91440" bIns="45720" anchor="t">
            <a:noAutofit/>
          </a:bodyPr>
          <a:lstStyle/>
          <a:p>
            <a:pPr marL="283464" indent="-283464">
              <a:lnSpc>
                <a:spcPct val="130000"/>
              </a:lnSpc>
              <a:spcBef>
                <a:spcPts val="1000"/>
              </a:spcBef>
              <a:buClr>
                <a:srgbClr val="005199"/>
              </a:buClr>
              <a:buFont typeface="Arial" panose="020B0604020202020204" pitchFamily="34" charset="0"/>
              <a:buChar char="•"/>
              <a:defRPr/>
            </a:pPr>
            <a:r>
              <a:rPr lang="es-419" sz="1400" dirty="0">
                <a:solidFill>
                  <a:srgbClr val="5D5D5D"/>
                </a:solidFill>
                <a:latin typeface="Arial" panose="020B0604020202020204" pitchFamily="34" charset="0"/>
                <a:cs typeface="Arial" panose="020B0604020202020204" pitchFamily="34" charset="0"/>
              </a:rPr>
              <a:t>O</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frece información específica sobre la salud mental y los servicios para los trastornos por consumo de sustancias</a:t>
            </a:r>
            <a:endParaRPr lang="en-US" sz="1400" dirty="0">
              <a:solidFill>
                <a:srgbClr val="5D5D5D"/>
              </a:solidFill>
              <a:latin typeface="Arial" panose="020B0604020202020204" pitchFamily="34" charset="0"/>
              <a:cs typeface="Arial" panose="020B0604020202020204" pitchFamily="34" charset="0"/>
            </a:endParaRPr>
          </a:p>
          <a:p>
            <a:pPr marL="283464" indent="-283464">
              <a:lnSpc>
                <a:spcPct val="130000"/>
              </a:lnSpc>
              <a:spcBef>
                <a:spcPts val="1000"/>
              </a:spcBef>
              <a:buClr>
                <a:srgbClr val="005199"/>
              </a:buClr>
              <a:buFont typeface="Arial" panose="020B0604020202020204" pitchFamily="34" charset="0"/>
              <a:buChar char="•"/>
              <a:defRPr/>
            </a:pPr>
            <a:r>
              <a:rPr lang="es-419" sz="1400" dirty="0">
                <a:solidFill>
                  <a:srgbClr val="5D5D5D"/>
                </a:solidFill>
                <a:latin typeface="Arial" panose="020B0604020202020204" pitchFamily="34" charset="0"/>
                <a:cs typeface="Arial" panose="020B0604020202020204" pitchFamily="34" charset="0"/>
              </a:rPr>
              <a:t>Utilícela junto con la </a:t>
            </a:r>
            <a:r>
              <a:rPr lang="es-MX" sz="1400" i="1" dirty="0">
                <a:solidFill>
                  <a:srgbClr val="5D5D5D"/>
                </a:solidFill>
                <a:latin typeface="Arial" panose="020B0604020202020204" pitchFamily="34" charset="0"/>
                <a:cs typeface="Arial" panose="020B0604020202020204" pitchFamily="34" charset="0"/>
              </a:rPr>
              <a:t>Guía para una mejor atención.</a:t>
            </a:r>
            <a:endParaRPr lang="en-US" sz="1400" dirty="0">
              <a:solidFill>
                <a:srgbClr val="5D5D5D"/>
              </a:solidFill>
              <a:latin typeface="Arial" panose="020B0604020202020204" pitchFamily="34" charset="0"/>
              <a:cs typeface="Arial" panose="020B0604020202020204" pitchFamily="34" charset="0"/>
            </a:endParaRPr>
          </a:p>
          <a:p>
            <a:pPr marL="283464" indent="-283464">
              <a:lnSpc>
                <a:spcPct val="130000"/>
              </a:lnSpc>
              <a:spcBef>
                <a:spcPts val="1000"/>
              </a:spcBef>
              <a:buClr>
                <a:srgbClr val="005199"/>
              </a:buClr>
              <a:buFont typeface="Arial" panose="020B0604020202020204" pitchFamily="34" charset="0"/>
              <a:buChar char="•"/>
              <a:defRPr/>
            </a:pPr>
            <a:r>
              <a:rPr lang="es-419" sz="1400" dirty="0">
                <a:solidFill>
                  <a:srgbClr val="5D5D5D"/>
                </a:solidFill>
                <a:latin typeface="Arial" panose="020B0604020202020204" pitchFamily="34" charset="0"/>
                <a:cs typeface="Arial" panose="020B0604020202020204" pitchFamily="34" charset="0"/>
              </a:rPr>
              <a:t>Detalla 8 pasos</a:t>
            </a:r>
            <a:r>
              <a:rPr kumimoji="0" lang="es-419" sz="1400" b="0" i="0" u="none" strike="noStrike" cap="none" normalizeH="0" baseline="0" dirty="0">
                <a:ln>
                  <a:noFill/>
                </a:ln>
                <a:solidFill>
                  <a:srgbClr val="5D5D5D"/>
                </a:solidFill>
                <a:uLnTx/>
                <a:uFillTx/>
                <a:latin typeface="Arial" panose="020B0604020202020204" pitchFamily="34" charset="0"/>
                <a:cs typeface="Arial" panose="020B0604020202020204" pitchFamily="34" charset="0"/>
              </a:rPr>
              <a:t>:</a:t>
            </a:r>
          </a:p>
          <a:p>
            <a:pPr marL="560070" lvl="1" indent="-285750">
              <a:lnSpc>
                <a:spcPct val="130000"/>
              </a:lnSpc>
              <a:buClr>
                <a:srgbClr val="005199"/>
              </a:buClr>
              <a:buFont typeface="System Font Regular"/>
              <a:buChar char="—"/>
              <a:defRPr/>
            </a:pPr>
            <a:r>
              <a:rPr lang="es-419" sz="1400" dirty="0">
                <a:solidFill>
                  <a:srgbClr val="5D5D5D"/>
                </a:solidFill>
                <a:latin typeface="Arial" panose="020B0604020202020204" pitchFamily="34" charset="0"/>
                <a:cs typeface="Arial" panose="020B0604020202020204" pitchFamily="34" charset="0"/>
              </a:rPr>
              <a:t>Entienda su salud conductual</a:t>
            </a:r>
          </a:p>
          <a:p>
            <a:pPr marL="560070" lvl="1" indent="-285750">
              <a:lnSpc>
                <a:spcPct val="130000"/>
              </a:lnSpc>
              <a:buClr>
                <a:srgbClr val="005199"/>
              </a:buClr>
              <a:buFont typeface="System Font Regular"/>
              <a:buChar char="—"/>
              <a:defRPr/>
            </a:pPr>
            <a:r>
              <a:rPr kumimoji="0" lang="es-419" sz="1400" b="0" i="0" u="none" strike="noStrike" cap="none" normalizeH="0" baseline="0" dirty="0">
                <a:ln>
                  <a:noFill/>
                </a:ln>
                <a:solidFill>
                  <a:srgbClr val="5D5D5D"/>
                </a:solidFill>
                <a:uLnTx/>
                <a:uFillTx/>
                <a:latin typeface="Arial" panose="020B0604020202020204" pitchFamily="34" charset="0"/>
                <a:cs typeface="Arial" panose="020B0604020202020204" pitchFamily="34" charset="0"/>
              </a:rPr>
              <a:t>Infórmese sobre el seguro médico</a:t>
            </a:r>
          </a:p>
          <a:p>
            <a:pPr marL="560070" lvl="1" indent="-285750">
              <a:lnSpc>
                <a:spcPct val="130000"/>
              </a:lnSpc>
              <a:buClr>
                <a:srgbClr val="005199"/>
              </a:buClr>
              <a:buFont typeface="System Font Regular"/>
              <a:buChar char="—"/>
              <a:defRPr/>
            </a:pPr>
            <a:r>
              <a:rPr kumimoji="0" lang="es-419" sz="1400" b="0" i="0" u="none" strike="noStrike" cap="none" normalizeH="0" baseline="0" dirty="0">
                <a:ln>
                  <a:noFill/>
                </a:ln>
                <a:solidFill>
                  <a:srgbClr val="5D5D5D"/>
                </a:solidFill>
                <a:uLnTx/>
                <a:uFillTx/>
                <a:latin typeface="Arial" panose="020B0604020202020204" pitchFamily="34" charset="0"/>
                <a:cs typeface="Arial" panose="020B0604020202020204" pitchFamily="34" charset="0"/>
              </a:rPr>
              <a:t>Adónde debe ir para recibir ayuda y tratamiento</a:t>
            </a:r>
          </a:p>
          <a:p>
            <a:pPr marL="560070" lvl="1" indent="-285750">
              <a:lnSpc>
                <a:spcPct val="130000"/>
              </a:lnSpc>
              <a:buClr>
                <a:srgbClr val="005199"/>
              </a:buClr>
              <a:buFont typeface="System Font Regular"/>
              <a:buChar char="—"/>
              <a:defRPr/>
            </a:pPr>
            <a:r>
              <a:rPr lang="es-419" sz="1400" dirty="0">
                <a:solidFill>
                  <a:srgbClr val="5D5D5D"/>
                </a:solidFill>
                <a:latin typeface="Arial" panose="020B0604020202020204" pitchFamily="34" charset="0"/>
                <a:cs typeface="Arial" panose="020B0604020202020204" pitchFamily="34" charset="0"/>
              </a:rPr>
              <a:t>Encuentre un proveedor de salud conductual</a:t>
            </a:r>
          </a:p>
          <a:p>
            <a:pPr marL="560070" lvl="1" indent="-285750">
              <a:lnSpc>
                <a:spcPct val="130000"/>
              </a:lnSpc>
              <a:buClr>
                <a:srgbClr val="005199"/>
              </a:buClr>
              <a:buFont typeface="System Font Regular"/>
              <a:buChar char="—"/>
              <a:defRPr/>
            </a:pPr>
            <a:r>
              <a:rPr kumimoji="0" lang="es-419" sz="1400" b="0" i="0" u="none" strike="noStrike" cap="none" normalizeH="0" baseline="0" dirty="0">
                <a:ln>
                  <a:noFill/>
                </a:ln>
                <a:solidFill>
                  <a:srgbClr val="5D5D5D"/>
                </a:solidFill>
                <a:uLnTx/>
                <a:uFillTx/>
                <a:latin typeface="Arial" panose="020B0604020202020204" pitchFamily="34" charset="0"/>
                <a:cs typeface="Arial" panose="020B0604020202020204" pitchFamily="34" charset="0"/>
              </a:rPr>
              <a:t>Programe una cita con un proveedor de salud conductual</a:t>
            </a:r>
          </a:p>
          <a:p>
            <a:pPr marL="560070" lvl="1" indent="-285750">
              <a:lnSpc>
                <a:spcPct val="130000"/>
              </a:lnSpc>
              <a:buClr>
                <a:srgbClr val="005199"/>
              </a:buClr>
              <a:buFont typeface="System Font Regular"/>
              <a:buChar char="—"/>
              <a:defRPr/>
            </a:pPr>
            <a:r>
              <a:rPr lang="es-419" sz="1400" dirty="0">
                <a:solidFill>
                  <a:srgbClr val="5D5D5D"/>
                </a:solidFill>
                <a:latin typeface="Arial" panose="020B0604020202020204" pitchFamily="34" charset="0"/>
                <a:cs typeface="Arial" panose="020B0604020202020204" pitchFamily="34" charset="0"/>
              </a:rPr>
              <a:t>Prepárese para la cita</a:t>
            </a:r>
          </a:p>
          <a:p>
            <a:pPr marL="560070" lvl="1" indent="-285750">
              <a:lnSpc>
                <a:spcPct val="130000"/>
              </a:lnSpc>
              <a:buClr>
                <a:srgbClr val="005199"/>
              </a:buClr>
              <a:buFont typeface="System Font Regular"/>
              <a:buChar char="—"/>
              <a:defRPr/>
            </a:pPr>
            <a:r>
              <a:rPr kumimoji="0" lang="es-419" sz="1400" b="0" i="0" u="none" strike="noStrike" cap="none" normalizeH="0" baseline="0" dirty="0">
                <a:ln>
                  <a:noFill/>
                </a:ln>
                <a:solidFill>
                  <a:srgbClr val="5D5D5D"/>
                </a:solidFill>
                <a:uLnTx/>
                <a:uFillTx/>
                <a:latin typeface="Arial" panose="020B0604020202020204" pitchFamily="34" charset="0"/>
                <a:cs typeface="Arial" panose="020B0604020202020204" pitchFamily="34" charset="0"/>
              </a:rPr>
              <a:t>Decida si el proveedor de salud conductual es adecuado para usted</a:t>
            </a:r>
          </a:p>
          <a:p>
            <a:pPr marL="560070" lvl="1" indent="-285750">
              <a:lnSpc>
                <a:spcPct val="130000"/>
              </a:lnSpc>
              <a:buClr>
                <a:srgbClr val="005199"/>
              </a:buClr>
              <a:buFont typeface="System Font Regular"/>
              <a:buChar char="—"/>
              <a:defRPr/>
            </a:pPr>
            <a:r>
              <a:rPr lang="es-419" sz="1400" dirty="0">
                <a:solidFill>
                  <a:srgbClr val="5D5D5D"/>
                </a:solidFill>
                <a:latin typeface="Arial" panose="020B0604020202020204" pitchFamily="34" charset="0"/>
                <a:cs typeface="Arial" panose="020B0604020202020204" pitchFamily="34" charset="0"/>
              </a:rPr>
              <a:t>Manténgase en el proceso de recuperación</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Disponible en 8 idiomas</a:t>
            </a:r>
          </a:p>
          <a:p>
            <a:pPr marL="283464" marR="0" lvl="0" indent="-283464" algn="l" defTabSz="914400" rtl="0" eaLnBrk="1" fontAlgn="auto" latinLnBrk="0" hangingPunct="1">
              <a:lnSpc>
                <a:spcPct val="130000"/>
              </a:lnSpc>
              <a:spcBef>
                <a:spcPts val="1000"/>
              </a:spcBef>
              <a:spcAft>
                <a:spcPts val="0"/>
              </a:spcAft>
              <a:buClr>
                <a:srgbClr val="005199"/>
              </a:buClr>
              <a:buSzTx/>
              <a:tabLst/>
              <a:defRPr/>
            </a:pP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p:txBody>
      </p:sp>
      <p:sp>
        <p:nvSpPr>
          <p:cNvPr id="3" name="TextBox 2">
            <a:extLst>
              <a:ext uri="{FF2B5EF4-FFF2-40B4-BE49-F238E27FC236}">
                <a16:creationId xmlns:a16="http://schemas.microsoft.com/office/drawing/2014/main" id="{F788A157-4C27-DE99-1FE5-23DDE55338B6}"/>
              </a:ext>
            </a:extLst>
          </p:cNvPr>
          <p:cNvSpPr txBox="1"/>
          <p:nvPr/>
        </p:nvSpPr>
        <p:spPr>
          <a:xfrm>
            <a:off x="8046666" y="6326230"/>
            <a:ext cx="5428570" cy="246221"/>
          </a:xfrm>
          <a:prstGeom prst="rect">
            <a:avLst/>
          </a:prstGeom>
          <a:noFill/>
        </p:spPr>
        <p:txBody>
          <a:bodyPr wrap="square">
            <a:spAutoFit/>
          </a:bodyPr>
          <a:lstStyle/>
          <a:p>
            <a:pPr defTabSz="914400">
              <a:defRPr/>
            </a:pPr>
            <a:r>
              <a:rPr lang="es-419" sz="1000" dirty="0">
                <a:solidFill>
                  <a:srgbClr val="005199"/>
                </a:solidFill>
                <a:latin typeface="Arial" panose="020B0604020202020204" pitchFamily="34" charset="0"/>
                <a:ea typeface="Open Sans Light"/>
                <a:cs typeface="Arial" panose="020B0604020202020204" pitchFamily="34" charset="0"/>
                <a:hlinkClick r:id="rId3">
                  <a:extLst>
                    <a:ext uri="{A12FA001-AC4F-418D-AE19-62706E023703}">
                      <ahyp:hlinkClr xmlns:ahyp="http://schemas.microsoft.com/office/drawing/2018/hyperlinkcolor" val="tx"/>
                    </a:ext>
                  </a:extLst>
                </a:hlinkClick>
              </a:rPr>
              <a:t>Información orientativa sobre la salud conductual PDF</a:t>
            </a:r>
          </a:p>
        </p:txBody>
      </p:sp>
      <p:pic>
        <p:nvPicPr>
          <p:cNvPr id="4" name="Picture 3" descr="INFORMACIÓN ORIENTATIVA SOBRE &#10;LA SALUD CONDUCTUAL">
            <a:extLst>
              <a:ext uri="{FF2B5EF4-FFF2-40B4-BE49-F238E27FC236}">
                <a16:creationId xmlns:a16="http://schemas.microsoft.com/office/drawing/2014/main" id="{07DB6150-C1AB-AFEB-15DF-C70EA57B888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083242" y="2286000"/>
            <a:ext cx="3098279" cy="3997344"/>
          </a:xfrm>
          <a:prstGeom prst="rect">
            <a:avLst/>
          </a:prstGeom>
          <a:ln w="3175">
            <a:solidFill>
              <a:schemeClr val="bg1">
                <a:lumMod val="75000"/>
              </a:schemeClr>
            </a:solidFill>
          </a:ln>
        </p:spPr>
      </p:pic>
    </p:spTree>
    <p:extLst>
      <p:ext uri="{BB962C8B-B14F-4D97-AF65-F5344CB8AC3E}">
        <p14:creationId xmlns:p14="http://schemas.microsoft.com/office/powerpoint/2010/main" val="3152664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2338A62-0DC6-46A0-B9DA-79B8C20A1466}"/>
              </a:ext>
            </a:extLst>
          </p:cNvPr>
          <p:cNvSpPr>
            <a:spLocks noGrp="1"/>
          </p:cNvSpPr>
          <p:nvPr>
            <p:ph type="title"/>
          </p:nvPr>
        </p:nvSpPr>
        <p:spPr>
          <a:xfrm>
            <a:off x="1031531" y="537686"/>
            <a:ext cx="9335787" cy="1249845"/>
          </a:xfrm>
        </p:spPr>
        <p:txBody>
          <a:bodyPr/>
          <a:lstStyle/>
          <a:p>
            <a:r>
              <a:rPr lang="es-419" sz="3200" spc="0" dirty="0"/>
              <a:t>RECURSOS DE PREVENCIÓN</a:t>
            </a:r>
          </a:p>
        </p:txBody>
      </p:sp>
      <p:pic>
        <p:nvPicPr>
          <p:cNvPr id="9" name="Picture 8" descr="Screenshot: Prevention Resources">
            <a:extLst>
              <a:ext uri="{FF2B5EF4-FFF2-40B4-BE49-F238E27FC236}">
                <a16:creationId xmlns:a16="http://schemas.microsoft.com/office/drawing/2014/main" id="{5294153E-3C04-4FBF-8BB6-8A10EC10191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19174" y="1506702"/>
            <a:ext cx="7160999" cy="2525008"/>
          </a:xfrm>
          <a:prstGeom prst="rect">
            <a:avLst/>
          </a:prstGeom>
          <a:ln w="3175">
            <a:solidFill>
              <a:schemeClr val="bg1">
                <a:lumMod val="75000"/>
              </a:schemeClr>
            </a:solidFill>
          </a:ln>
        </p:spPr>
      </p:pic>
      <p:sp>
        <p:nvSpPr>
          <p:cNvPr id="10" name="TextBox 9">
            <a:extLst>
              <a:ext uri="{FF2B5EF4-FFF2-40B4-BE49-F238E27FC236}">
                <a16:creationId xmlns:a16="http://schemas.microsoft.com/office/drawing/2014/main" id="{DF54751A-4795-4CC5-BF4E-A6CA02B48884}"/>
              </a:ext>
            </a:extLst>
          </p:cNvPr>
          <p:cNvSpPr txBox="1"/>
          <p:nvPr/>
        </p:nvSpPr>
        <p:spPr>
          <a:xfrm>
            <a:off x="913328" y="4356864"/>
            <a:ext cx="5182672" cy="1311706"/>
          </a:xfrm>
          <a:prstGeom prst="rect">
            <a:avLst/>
          </a:prstGeom>
          <a:noFill/>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La </a:t>
            </a: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página Recursos de prevención</a:t>
            </a: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rPr>
              <a:t> </a:t>
            </a: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se centra en la prevención y el estilo de vida saludable para compartir con los consumidores, republicar en línea, imprimir o encargar. </a:t>
            </a:r>
            <a:endParaRPr kumimoji="0" lang="en-US" sz="1400" b="0" i="0" u="none" strike="noStrike" kern="1200" cap="none" spc="-20" normalizeH="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Todos los recursos están disponibles en ocho idiomas.</a:t>
            </a:r>
          </a:p>
        </p:txBody>
      </p:sp>
      <p:sp>
        <p:nvSpPr>
          <p:cNvPr id="11" name="Rectangle 10">
            <a:extLst>
              <a:ext uri="{FF2B5EF4-FFF2-40B4-BE49-F238E27FC236}">
                <a16:creationId xmlns:a16="http://schemas.microsoft.com/office/drawing/2014/main" id="{17BD0C2B-AC52-47DA-849D-121A79A49044}"/>
              </a:ext>
            </a:extLst>
          </p:cNvPr>
          <p:cNvSpPr/>
          <p:nvPr/>
        </p:nvSpPr>
        <p:spPr>
          <a:xfrm>
            <a:off x="6855134" y="4356864"/>
            <a:ext cx="6037655" cy="2023696"/>
          </a:xfrm>
          <a:prstGeom prst="rect">
            <a:avLst/>
          </a:prstGeom>
        </p:spPr>
        <p:txBody>
          <a:bodyPr wrap="square" lIns="91440" tIns="45720" rIns="91440" bIns="45720" anchor="t">
            <a:spAutoFit/>
          </a:bodyPr>
          <a:lstStyle/>
          <a:p>
            <a:pPr marL="283464" marR="0" lvl="0" indent="-283464" algn="l" defTabSz="914400" rtl="0" eaLnBrk="1" fontAlgn="auto" latinLnBrk="0" hangingPunct="1">
              <a:lnSpc>
                <a:spcPct val="130000"/>
              </a:lnSpc>
              <a:spcAft>
                <a:spcPts val="0"/>
              </a:spcAft>
              <a:buClr>
                <a:srgbClr val="005199"/>
              </a:buClr>
              <a:buSzTx/>
              <a:buFont typeface="Arial" panose="020B0604020202020204" pitchFamily="34" charset="0"/>
              <a:buChar char="•"/>
              <a:tabLst/>
              <a:defRPr/>
            </a:pP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Volante de servicios preventivos para adultos</a:t>
            </a:r>
          </a:p>
          <a:p>
            <a:pPr marL="283464" indent="-283464" defTabSz="914400">
              <a:lnSpc>
                <a:spcPct val="130000"/>
              </a:lnSpc>
              <a:buClr>
                <a:srgbClr val="005199"/>
              </a:buClr>
              <a:buFont typeface="Arial" panose="020B0604020202020204" pitchFamily="34" charset="0"/>
              <a:buChar char="•"/>
              <a:defRPr/>
            </a:pP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Volante de servicios preventivos para mujeres</a:t>
            </a:r>
          </a:p>
          <a:p>
            <a:pPr marL="283464" indent="-283464" defTabSz="914400">
              <a:lnSpc>
                <a:spcPct val="130000"/>
              </a:lnSpc>
              <a:buClr>
                <a:srgbClr val="005199"/>
              </a:buClr>
              <a:buFont typeface="Arial" panose="020B0604020202020204" pitchFamily="34" charset="0"/>
              <a:buChar char="•"/>
              <a:defRPr/>
            </a:pP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Volante de servicios preventivos para hombres</a:t>
            </a:r>
          </a:p>
          <a:p>
            <a:pPr marL="283464" indent="-283464" defTabSz="914400">
              <a:lnSpc>
                <a:spcPct val="130000"/>
              </a:lnSpc>
              <a:buClr>
                <a:srgbClr val="005199"/>
              </a:buClr>
              <a:buFont typeface="Arial" panose="020B0604020202020204" pitchFamily="34" charset="0"/>
              <a:buChar char="•"/>
              <a:defRPr/>
            </a:pP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Volante de servicios preventivos para adolescentes</a:t>
            </a:r>
          </a:p>
          <a:p>
            <a:pPr marL="283464" indent="-283464" defTabSz="914400">
              <a:lnSpc>
                <a:spcPct val="130000"/>
              </a:lnSpc>
              <a:buClr>
                <a:srgbClr val="005199"/>
              </a:buClr>
              <a:buFont typeface="Arial" panose="020B0604020202020204" pitchFamily="34" charset="0"/>
              <a:buChar char="•"/>
              <a:defRPr/>
            </a:pP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Volante de servicios preventivos para niños</a:t>
            </a:r>
          </a:p>
          <a:p>
            <a:pPr marL="283464" indent="-283464" defTabSz="914400">
              <a:lnSpc>
                <a:spcPct val="130000"/>
              </a:lnSpc>
              <a:buClr>
                <a:srgbClr val="005199"/>
              </a:buClr>
              <a:buFont typeface="Arial" panose="020B0604020202020204" pitchFamily="34" charset="0"/>
              <a:buChar char="•"/>
              <a:defRPr/>
            </a:pP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Volante de servicios preventivos para infantes</a:t>
            </a:r>
          </a:p>
          <a:p>
            <a:pPr marL="283464" indent="-283464" defTabSz="914400">
              <a:lnSpc>
                <a:spcPct val="130000"/>
              </a:lnSpc>
              <a:buClr>
                <a:srgbClr val="005199"/>
              </a:buClr>
              <a:buFont typeface="Arial" panose="020B0604020202020204" pitchFamily="34" charset="0"/>
              <a:buChar char="•"/>
              <a:defRPr/>
            </a:pP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Tabloide Priorice su salud</a:t>
            </a:r>
          </a:p>
        </p:txBody>
      </p:sp>
    </p:spTree>
    <p:extLst>
      <p:ext uri="{BB962C8B-B14F-4D97-AF65-F5344CB8AC3E}">
        <p14:creationId xmlns:p14="http://schemas.microsoft.com/office/powerpoint/2010/main" val="3419790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C5E3-23C1-CE4B-AF6B-3502B69C440A}"/>
              </a:ext>
            </a:extLst>
          </p:cNvPr>
          <p:cNvSpPr>
            <a:spLocks noGrp="1"/>
          </p:cNvSpPr>
          <p:nvPr>
            <p:ph type="ctrTitle"/>
          </p:nvPr>
        </p:nvSpPr>
        <p:spPr>
          <a:xfrm>
            <a:off x="6108357" y="828974"/>
            <a:ext cx="4629665" cy="2387600"/>
          </a:xfrm>
        </p:spPr>
        <p:txBody>
          <a:bodyPr>
            <a:normAutofit/>
          </a:bodyPr>
          <a:lstStyle/>
          <a:p>
            <a:r>
              <a:rPr lang="es-419" spc="0" dirty="0"/>
              <a:t>ASOCIARSE CON C2C – CÓMO FORMAR PARTE</a:t>
            </a:r>
          </a:p>
        </p:txBody>
      </p:sp>
    </p:spTree>
    <p:extLst>
      <p:ext uri="{BB962C8B-B14F-4D97-AF65-F5344CB8AC3E}">
        <p14:creationId xmlns:p14="http://schemas.microsoft.com/office/powerpoint/2010/main" val="2671236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41DEF55-2ABE-3A49-BAAC-A3B74B822E35}"/>
              </a:ext>
              <a:ext uri="{C183D7F6-B498-43B3-948B-1728B52AA6E4}">
                <adec:decorative xmlns:adec="http://schemas.microsoft.com/office/drawing/2017/decorative" val="1"/>
              </a:ext>
            </a:extLst>
          </p:cNvPr>
          <p:cNvSpPr/>
          <p:nvPr/>
        </p:nvSpPr>
        <p:spPr>
          <a:xfrm>
            <a:off x="-3157768" y="-711081"/>
            <a:ext cx="8901953" cy="8901953"/>
          </a:xfrm>
          <a:prstGeom prst="ellipse">
            <a:avLst/>
          </a:prstGeom>
          <a:solidFill>
            <a:srgbClr val="69A1C0">
              <a:alpha val="70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7F7"/>
              </a:solidFill>
              <a:effectLst/>
              <a:uLnTx/>
              <a:uFillTx/>
              <a:latin typeface="Open Sans Light"/>
              <a:ea typeface="+mn-ea"/>
              <a:cs typeface="+mn-cs"/>
            </a:endParaRPr>
          </a:p>
        </p:txBody>
      </p:sp>
      <p:sp>
        <p:nvSpPr>
          <p:cNvPr id="7" name="Title 6">
            <a:extLst>
              <a:ext uri="{FF2B5EF4-FFF2-40B4-BE49-F238E27FC236}">
                <a16:creationId xmlns:a16="http://schemas.microsoft.com/office/drawing/2014/main" id="{57230F6B-852E-1C42-B789-78BFA4DD83DC}"/>
              </a:ext>
            </a:extLst>
          </p:cNvPr>
          <p:cNvSpPr>
            <a:spLocks noGrp="1"/>
          </p:cNvSpPr>
          <p:nvPr>
            <p:ph type="title"/>
          </p:nvPr>
        </p:nvSpPr>
        <p:spPr>
          <a:xfrm>
            <a:off x="1010479" y="544262"/>
            <a:ext cx="9152697" cy="1249845"/>
          </a:xfrm>
        </p:spPr>
        <p:txBody>
          <a:bodyPr/>
          <a:lstStyle/>
          <a:p>
            <a:r>
              <a:rPr lang="es-419" sz="3200" dirty="0"/>
              <a:t>USO DE LOS RECURSOS C2C</a:t>
            </a:r>
          </a:p>
        </p:txBody>
      </p:sp>
      <p:sp>
        <p:nvSpPr>
          <p:cNvPr id="8" name="Content Placeholder 7">
            <a:extLst>
              <a:ext uri="{FF2B5EF4-FFF2-40B4-BE49-F238E27FC236}">
                <a16:creationId xmlns:a16="http://schemas.microsoft.com/office/drawing/2014/main" id="{BD003271-16A5-DF42-9429-21AE12EE98EB}"/>
              </a:ext>
            </a:extLst>
          </p:cNvPr>
          <p:cNvSpPr>
            <a:spLocks noGrp="1"/>
          </p:cNvSpPr>
          <p:nvPr>
            <p:ph idx="1"/>
          </p:nvPr>
        </p:nvSpPr>
        <p:spPr>
          <a:xfrm>
            <a:off x="1010479" y="2069757"/>
            <a:ext cx="9657521" cy="3458531"/>
          </a:xfrm>
        </p:spPr>
        <p:txBody>
          <a:bodyPr>
            <a:normAutofit/>
          </a:bodyPr>
          <a:lstStyle/>
          <a:p>
            <a:pPr>
              <a:lnSpc>
                <a:spcPct val="130000"/>
              </a:lnSpc>
              <a:spcBef>
                <a:spcPts val="1600"/>
              </a:spcBef>
            </a:pPr>
            <a:r>
              <a:rPr lang="es-419" sz="1600" b="1" dirty="0">
                <a:solidFill>
                  <a:srgbClr val="015199"/>
                </a:solidFill>
              </a:rPr>
              <a:t>Comience a conversar.</a:t>
            </a:r>
            <a:r>
              <a:rPr lang="es-419" sz="1600" dirty="0">
                <a:solidFill>
                  <a:srgbClr val="015199"/>
                </a:solidFill>
              </a:rPr>
              <a:t> </a:t>
            </a:r>
            <a:r>
              <a:rPr lang="es-419" sz="1600" dirty="0"/>
              <a:t>Utilice la </a:t>
            </a:r>
            <a:r>
              <a:rPr lang="es-MX" sz="1600" i="1" dirty="0"/>
              <a:t>Guía para una mejor atención</a:t>
            </a:r>
            <a:r>
              <a:rPr lang="es-419" sz="1600" i="1" dirty="0"/>
              <a:t> </a:t>
            </a:r>
            <a:r>
              <a:rPr lang="es-419" sz="1600" dirty="0"/>
              <a:t>como una herramienta para ayudar a las personas a comprender sus nuevas coberturas y entender la importancia de acceder a los servicios preventivos adecuados. </a:t>
            </a:r>
          </a:p>
          <a:p>
            <a:pPr>
              <a:lnSpc>
                <a:spcPct val="130000"/>
              </a:lnSpc>
              <a:spcBef>
                <a:spcPts val="1600"/>
              </a:spcBef>
            </a:pPr>
            <a:r>
              <a:rPr lang="es-419" sz="1600" b="1" dirty="0">
                <a:solidFill>
                  <a:srgbClr val="015199"/>
                </a:solidFill>
              </a:rPr>
              <a:t>Ayude a los consumidores a comprender los recursos.</a:t>
            </a:r>
            <a:r>
              <a:rPr lang="es-419" sz="1600" dirty="0">
                <a:solidFill>
                  <a:srgbClr val="015199"/>
                </a:solidFill>
              </a:rPr>
              <a:t> </a:t>
            </a:r>
            <a:r>
              <a:rPr lang="es-419" sz="1600" dirty="0"/>
              <a:t>La </a:t>
            </a:r>
            <a:r>
              <a:rPr lang="es-MX" sz="1600" i="1" dirty="0"/>
              <a:t>Guía para una mejor atención</a:t>
            </a:r>
            <a:r>
              <a:rPr lang="es-419" sz="1600" i="1" dirty="0"/>
              <a:t> </a:t>
            </a:r>
            <a:r>
              <a:rPr lang="es-419" sz="1600" dirty="0"/>
              <a:t>cuenta con mucha información para los consumidores. Puede ayudarlos a utilizarla como un recurso al que consultar en sus trayectorias a lograr una mejor salud y bienestar.</a:t>
            </a:r>
          </a:p>
          <a:p>
            <a:pPr>
              <a:lnSpc>
                <a:spcPct val="130000"/>
              </a:lnSpc>
              <a:spcBef>
                <a:spcPts val="1600"/>
              </a:spcBef>
            </a:pPr>
            <a:r>
              <a:rPr lang="es-419" sz="1600" b="1" dirty="0">
                <a:solidFill>
                  <a:srgbClr val="015199"/>
                </a:solidFill>
              </a:rPr>
              <a:t>Personalícela. </a:t>
            </a:r>
            <a:r>
              <a:rPr lang="es-419" sz="1600" dirty="0"/>
              <a:t>Usted conoce a su comunidad. Considere incorporar recursos e información locales.</a:t>
            </a:r>
          </a:p>
        </p:txBody>
      </p:sp>
    </p:spTree>
    <p:extLst>
      <p:ext uri="{BB962C8B-B14F-4D97-AF65-F5344CB8AC3E}">
        <p14:creationId xmlns:p14="http://schemas.microsoft.com/office/powerpoint/2010/main" val="2163883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24959CF-9B87-F543-AD9D-1C36C2D06CF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F53A1AAF-98AE-FF4F-BDA7-3668E7F2E0AE}"/>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26146" y="537686"/>
            <a:ext cx="8649195" cy="1249845"/>
          </a:xfrm>
        </p:spPr>
        <p:txBody>
          <a:bodyPr/>
          <a:lstStyle/>
          <a:p>
            <a:r>
              <a:rPr lang="es-419" sz="3200" spc="0" dirty="0"/>
              <a:t>¿QUIÉN UTILIZA LOS RECURSOS C2C EN SU COMUNIDAD?</a:t>
            </a:r>
          </a:p>
        </p:txBody>
      </p:sp>
      <p:sp>
        <p:nvSpPr>
          <p:cNvPr id="4" name="TextBox 3"/>
          <p:cNvSpPr txBox="1"/>
          <p:nvPr/>
        </p:nvSpPr>
        <p:spPr>
          <a:xfrm>
            <a:off x="1013789" y="2298357"/>
            <a:ext cx="10397549" cy="3930210"/>
          </a:xfrm>
          <a:prstGeom prst="rect">
            <a:avLst/>
          </a:prstGeom>
          <a:noFill/>
        </p:spPr>
        <p:txBody>
          <a:bodyPr wrap="square" lIns="0" tIns="36000" rIns="216000" bIns="36000" numCol="2" spcCol="720000" rtlCol="0">
            <a:noAutofit/>
          </a:bodyPr>
          <a:lstStyle/>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Oficinas del Congreso</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organizaciones sobre los derechos de los votantes</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sociedades de ayuda legal</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universidades</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United </a:t>
            </a:r>
            <a:r>
              <a:rPr kumimoji="0" lang="es-419" sz="1400" b="0" i="0" u="none" strike="noStrike" cap="none" spc="-20" normalizeH="0" baseline="0" noProof="0" dirty="0" err="1">
                <a:ln>
                  <a:noFill/>
                </a:ln>
                <a:solidFill>
                  <a:srgbClr val="5D5D5D"/>
                </a:solidFill>
                <a:uLnTx/>
                <a:uFillTx/>
                <a:latin typeface="Arial" panose="020B0604020202020204" pitchFamily="34" charset="0"/>
                <a:cs typeface="Arial" panose="020B0604020202020204" pitchFamily="34" charset="0"/>
              </a:rPr>
              <a:t>Way</a:t>
            </a:r>
            <a:endPar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Los asesores del Programa Estatal de Asistencia </a:t>
            </a:r>
            <a:b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en Seguros de Salud (State Health Insurance </a:t>
            </a:r>
            <a:b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Assistance Program)</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asociaciones de atención primaria</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instalaciones de diálisis</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Los proveedores del programa Ryan White VIH/SIDA</a:t>
            </a:r>
          </a:p>
          <a:p>
            <a:pPr marL="285750" indent="-285750" defTabSz="914400">
              <a:lnSpc>
                <a:spcPct val="130000"/>
              </a:lnSpc>
              <a:spcBef>
                <a:spcPts val="500"/>
              </a:spcBef>
              <a:buClr>
                <a:srgbClr val="015199"/>
              </a:buClr>
              <a:buFont typeface="Arial" panose="020B0604020202020204" pitchFamily="34" charset="0"/>
              <a:buChar char="•"/>
              <a:defRPr/>
            </a:pPr>
            <a:r>
              <a:rPr lang="es-419" sz="1400" spc="-20" dirty="0">
                <a:solidFill>
                  <a:srgbClr val="5D5D5D"/>
                </a:solidFill>
                <a:latin typeface="Arial" panose="020B0604020202020204" pitchFamily="34" charset="0"/>
                <a:cs typeface="Arial" panose="020B0604020202020204" pitchFamily="34" charset="0"/>
              </a:rPr>
              <a:t>Las bibliotecas</a:t>
            </a:r>
            <a:endParaRPr kumimoji="0" lang="en-US" sz="1400" b="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El Sistema de Justicia</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Los centros de salud comunitaria</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Los hospitales</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compañías de seguro</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Los departamentos de salud estatales y del condado</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Agencias de ancianidad en su área (Area Agencies </a:t>
            </a:r>
            <a:b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on Aging)</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organizaciones tribales</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Los asistentes y corredores</a:t>
            </a:r>
          </a:p>
          <a:p>
            <a:pPr marL="285750" marR="0" lvl="0" indent="-285750" algn="l" defTabSz="914400" rtl="0" eaLnBrk="1" fontAlgn="auto" latinLnBrk="0" hangingPunct="1">
              <a:lnSpc>
                <a:spcPct val="130000"/>
              </a:lnSpc>
              <a:spcBef>
                <a:spcPts val="500"/>
              </a:spcBef>
              <a:spcAft>
                <a:spcPts val="0"/>
              </a:spcAft>
              <a:buClr>
                <a:srgbClr val="015199"/>
              </a:buClr>
              <a:buSzTx/>
              <a:buFont typeface="Arial" panose="020B0604020202020204" pitchFamily="34" charset="0"/>
              <a:buChar char="•"/>
              <a:tabLst/>
              <a:defRPr/>
            </a:pPr>
            <a:r>
              <a:rPr kumimoji="0" lang="es-419" sz="1400" b="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Las organizaciones religiosas</a:t>
            </a:r>
          </a:p>
        </p:txBody>
      </p:sp>
    </p:spTree>
    <p:extLst>
      <p:ext uri="{BB962C8B-B14F-4D97-AF65-F5344CB8AC3E}">
        <p14:creationId xmlns:p14="http://schemas.microsoft.com/office/powerpoint/2010/main" val="338249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1E0065D-61E2-497D-831E-EB929A6AC850}"/>
              </a:ext>
            </a:extLst>
          </p:cNvPr>
          <p:cNvSpPr>
            <a:spLocks noGrp="1"/>
          </p:cNvSpPr>
          <p:nvPr>
            <p:ph type="title"/>
          </p:nvPr>
        </p:nvSpPr>
        <p:spPr>
          <a:xfrm>
            <a:off x="1010479" y="540677"/>
            <a:ext cx="10171042" cy="904978"/>
          </a:xfrm>
        </p:spPr>
        <p:txBody>
          <a:bodyPr/>
          <a:lstStyle/>
          <a:p>
            <a:r>
              <a:rPr lang="es-419" sz="3200" spc="0" dirty="0"/>
              <a:t>CONJUNTO DE HERRAMIENTAS DEL SOCIO</a:t>
            </a:r>
          </a:p>
        </p:txBody>
      </p:sp>
      <p:sp>
        <p:nvSpPr>
          <p:cNvPr id="8" name="Rectangle 7">
            <a:extLst>
              <a:ext uri="{FF2B5EF4-FFF2-40B4-BE49-F238E27FC236}">
                <a16:creationId xmlns:a16="http://schemas.microsoft.com/office/drawing/2014/main" id="{2474BFA4-23E3-4901-8796-B840133CEF8E}"/>
              </a:ext>
            </a:extLst>
          </p:cNvPr>
          <p:cNvSpPr/>
          <p:nvPr/>
        </p:nvSpPr>
        <p:spPr>
          <a:xfrm>
            <a:off x="1031367" y="2072833"/>
            <a:ext cx="6368564" cy="2731582"/>
          </a:xfrm>
          <a:prstGeom prst="rect">
            <a:avLst/>
          </a:prstGeom>
        </p:spPr>
        <p:txBody>
          <a:bodyPr wrap="square">
            <a:spAutoFit/>
          </a:bodyPr>
          <a:lstStyle/>
          <a:p>
            <a:pPr marL="283464" marR="0" lvl="0" indent="-283464" algn="l" defTabSz="914400" rtl="0" eaLnBrk="1" fontAlgn="auto" latinLnBrk="0" hangingPunct="1">
              <a:lnSpc>
                <a:spcPct val="100000"/>
              </a:lnSpc>
              <a:spcBef>
                <a:spcPts val="0"/>
              </a:spcBef>
              <a:spcAft>
                <a:spcPts val="0"/>
              </a:spcAft>
              <a:buClr>
                <a:srgbClr val="01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Documento de alto nivel</a:t>
            </a:r>
            <a:r>
              <a:rPr lang="es-419" sz="1400" dirty="0">
                <a:solidFill>
                  <a:srgbClr val="5D5D5D"/>
                </a:solidFill>
                <a:latin typeface="Arial" panose="020B0604020202020204" pitchFamily="34" charset="0"/>
                <a:cs typeface="Arial" panose="020B0604020202020204" pitchFamily="34" charset="0"/>
              </a:rPr>
              <a:t> que ofrece a los posibles socios información sobre cómo compartir materiales C2C.</a:t>
            </a:r>
            <a:endParaRPr lang="en-US" sz="140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00000"/>
              </a:lnSpc>
              <a:spcBef>
                <a:spcPts val="1000"/>
              </a:spcBef>
              <a:spcAft>
                <a:spcPts val="0"/>
              </a:spcAft>
              <a:buClr>
                <a:srgbClr val="01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Incluye:</a:t>
            </a:r>
          </a:p>
          <a:p>
            <a:pPr marL="557784" lvl="1" indent="-283464" defTabSz="914400">
              <a:buClr>
                <a:srgbClr val="01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Por qué es importante la iniciativa de C2C</a:t>
            </a:r>
          </a:p>
          <a:p>
            <a:pPr marL="557784" lvl="1" indent="-283464" defTabSz="914400">
              <a:buClr>
                <a:srgbClr val="01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Cómo colaborar</a:t>
            </a:r>
          </a:p>
          <a:p>
            <a:pPr marL="557784" lvl="1" indent="-283464" defTabSz="914400">
              <a:buClr>
                <a:srgbClr val="015199"/>
              </a:buClr>
              <a:buFont typeface="System Font Regular"/>
              <a:buChar char="—"/>
              <a:defRPr/>
            </a:pPr>
            <a:r>
              <a:rPr lang="es-419" sz="1400" dirty="0">
                <a:solidFill>
                  <a:srgbClr val="5D5D5D"/>
                </a:solidFill>
                <a:latin typeface="Arial" panose="020B0604020202020204" pitchFamily="34" charset="0"/>
                <a:cs typeface="Arial" panose="020B0604020202020204" pitchFamily="34" charset="0"/>
              </a:rPr>
              <a:t>R</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ecursos para descargar e imprimir</a:t>
            </a:r>
          </a:p>
          <a:p>
            <a:pPr marL="557784" lvl="1" indent="-283464" defTabSz="914400">
              <a:buClr>
                <a:srgbClr val="015199"/>
              </a:buClr>
              <a:buFont typeface="System Font Regular"/>
              <a:buChar char="—"/>
              <a:defRPr/>
            </a:pPr>
            <a:r>
              <a:rPr lang="es-419" sz="1400" dirty="0">
                <a:solidFill>
                  <a:srgbClr val="5D5D5D"/>
                </a:solidFill>
                <a:latin typeface="Arial" panose="020B0604020202020204" pitchFamily="34" charset="0"/>
                <a:cs typeface="Arial" panose="020B0604020202020204" pitchFamily="34" charset="0"/>
              </a:rPr>
              <a:t>C</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ómo planificar un evento</a:t>
            </a:r>
          </a:p>
          <a:p>
            <a:pPr marL="557784" lvl="1" indent="-283464" defTabSz="914400">
              <a:buClr>
                <a:srgbClr val="015199"/>
              </a:buClr>
              <a:buFont typeface="System Font Regular"/>
              <a:buChar char="—"/>
              <a:defRPr/>
            </a:pPr>
            <a:r>
              <a:rPr lang="es-419" sz="1400" dirty="0">
                <a:solidFill>
                  <a:srgbClr val="5D5D5D"/>
                </a:solidFill>
                <a:latin typeface="Arial" panose="020B0604020202020204" pitchFamily="34" charset="0"/>
                <a:cs typeface="Arial" panose="020B0604020202020204" pitchFamily="34" charset="0"/>
              </a:rPr>
              <a:t>G</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uía sobre cómo redactar contenido escrito</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15199"/>
              </a:buClr>
              <a:buFont typeface="Arial" panose="020B0604020202020204" pitchFamily="34" charset="0"/>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Contenido en inglés y español</a:t>
            </a:r>
            <a:endParaRPr lang="en-US" sz="140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15199"/>
              </a:buClr>
              <a:buSzTx/>
              <a:buFont typeface="Arial" panose="020B0604020202020204" pitchFamily="34" charset="0"/>
              <a:buChar char="•"/>
              <a:tabLst/>
              <a:defRPr/>
            </a:pPr>
            <a:r>
              <a:rPr lang="es-419" sz="1400" dirty="0">
                <a:solidFill>
                  <a:srgbClr val="01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Conjunto de herramientas del socio PDF</a:t>
            </a:r>
          </a:p>
        </p:txBody>
      </p:sp>
      <p:pic>
        <p:nvPicPr>
          <p:cNvPr id="3" name="Picture 2" descr="CONJUNTO DE HERRAMIENTAS DEL SOCIO">
            <a:extLst>
              <a:ext uri="{FF2B5EF4-FFF2-40B4-BE49-F238E27FC236}">
                <a16:creationId xmlns:a16="http://schemas.microsoft.com/office/drawing/2014/main" id="{282D4B05-130E-FF17-4E91-03D0073026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29228" y="2076204"/>
            <a:ext cx="3243597" cy="4197596"/>
          </a:xfrm>
          <a:prstGeom prst="rect">
            <a:avLst/>
          </a:prstGeom>
          <a:ln w="3175">
            <a:solidFill>
              <a:schemeClr val="bg1">
                <a:lumMod val="75000"/>
              </a:schemeClr>
            </a:solidFill>
          </a:ln>
        </p:spPr>
      </p:pic>
    </p:spTree>
    <p:extLst>
      <p:ext uri="{BB962C8B-B14F-4D97-AF65-F5344CB8AC3E}">
        <p14:creationId xmlns:p14="http://schemas.microsoft.com/office/powerpoint/2010/main" val="2130059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34967"/>
            <a:ext cx="11172825" cy="1249845"/>
          </a:xfrm>
        </p:spPr>
        <p:txBody>
          <a:bodyPr/>
          <a:lstStyle/>
          <a:p>
            <a:r>
              <a:rPr lang="es-419" sz="3200" spc="0" dirty="0"/>
              <a:t>CONJUNTO DE HERRAMIENTAS DEL SOCIO (CONTINUACIÓN)</a:t>
            </a:r>
          </a:p>
        </p:txBody>
      </p:sp>
      <p:sp>
        <p:nvSpPr>
          <p:cNvPr id="4" name="TextBox 3"/>
          <p:cNvSpPr txBox="1"/>
          <p:nvPr/>
        </p:nvSpPr>
        <p:spPr>
          <a:xfrm>
            <a:off x="1033437" y="2298192"/>
            <a:ext cx="6592330" cy="350909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buClr>
                <a:srgbClr val="005199"/>
              </a:buClr>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Uso del conjunto de herramientas del socio</a:t>
            </a:r>
          </a:p>
          <a:p>
            <a:pPr marL="283464" indent="-283464" defTabSz="914400">
              <a:lnSpc>
                <a:spcPct val="130000"/>
              </a:lnSpc>
              <a:buClr>
                <a:srgbClr val="005199"/>
              </a:buClr>
              <a:buFont typeface="Arial" panose="020B0604020202020204" pitchFamily="34" charset="0"/>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Incluye ideas sobre cómo involucrarse, que incluyen organizar eventos en su comunidad y recursos para compartir, como publicaciones en blog, contenido de boletín, publicaciones y gráficos en redes sociales y una insignia web</a:t>
            </a:r>
          </a:p>
          <a:p>
            <a:pPr marL="283464" indent="-283464" defTabSz="914400">
              <a:lnSpc>
                <a:spcPct val="130000"/>
              </a:lnSpc>
              <a:buClr>
                <a:srgbClr val="005199"/>
              </a:buClr>
              <a:buFont typeface="Arial" panose="020B0604020202020204" pitchFamily="34" charset="0"/>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Disponible en inglés y español</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Uso de la presentación comunitaria C2C</a:t>
            </a:r>
          </a:p>
          <a:p>
            <a:pPr marL="283464" marR="0" lvl="0" indent="-283464" algn="l" defTabSz="914400" rtl="0" eaLnBrk="1" fontAlgn="auto" latinLnBrk="0" hangingPunct="1">
              <a:lnSpc>
                <a:spcPct val="130000"/>
              </a:lnSpc>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Descripción general de la </a:t>
            </a:r>
            <a:r>
              <a:rPr kumimoji="0" lang="es-MX" sz="1400" b="0" i="1"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Guía para una mejor atención</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 con todos los ocho pasos, diapositivas, guion y un apunte</a:t>
            </a:r>
          </a:p>
          <a:p>
            <a:pPr marL="283464" marR="0" lvl="0" indent="-283464" algn="l" defTabSz="914400" rtl="0" eaLnBrk="1" fontAlgn="auto" latinLnBrk="0" hangingPunct="1">
              <a:lnSpc>
                <a:spcPct val="130000"/>
              </a:lnSpc>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Disponible en inglés y español</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Encargue y comparta recursos C2C sin costo para su organización.</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Envíe historias a </a:t>
            </a:r>
            <a:r>
              <a:rPr kumimoji="0" lang="es-419" sz="1400" b="1" i="0" u="sng"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coveragetocare@cms.hhs.gov</a:t>
            </a: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a:t>
            </a:r>
          </a:p>
        </p:txBody>
      </p:sp>
      <p:pic>
        <p:nvPicPr>
          <p:cNvPr id="10" name="Picture 9" descr="CONJUNTO DE HERRAMIENTAS DEL SOCIO ">
            <a:extLst>
              <a:ext uri="{FF2B5EF4-FFF2-40B4-BE49-F238E27FC236}">
                <a16:creationId xmlns:a16="http://schemas.microsoft.com/office/drawing/2014/main" id="{C87AA8A8-5B4D-32FB-F338-913410C15B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92154" y="2279097"/>
            <a:ext cx="3080697" cy="3986784"/>
          </a:xfrm>
          <a:prstGeom prst="rect">
            <a:avLst/>
          </a:prstGeom>
          <a:solidFill>
            <a:schemeClr val="bg2"/>
          </a:solidFill>
          <a:ln w="3175">
            <a:solidFill>
              <a:schemeClr val="bg1">
                <a:lumMod val="75000"/>
              </a:schemeClr>
            </a:solidFill>
          </a:ln>
        </p:spPr>
      </p:pic>
    </p:spTree>
    <p:extLst>
      <p:ext uri="{BB962C8B-B14F-4D97-AF65-F5344CB8AC3E}">
        <p14:creationId xmlns:p14="http://schemas.microsoft.com/office/powerpoint/2010/main" val="176222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7321D0B9-3051-40D0-96CD-4C776D5C1928}"/>
              </a:ext>
            </a:extLst>
          </p:cNvPr>
          <p:cNvSpPr>
            <a:spLocks noGrp="1"/>
          </p:cNvSpPr>
          <p:nvPr>
            <p:ph type="title"/>
          </p:nvPr>
        </p:nvSpPr>
        <p:spPr>
          <a:xfrm>
            <a:off x="1019175" y="550043"/>
            <a:ext cx="11543069" cy="1249845"/>
          </a:xfrm>
        </p:spPr>
        <p:txBody>
          <a:bodyPr/>
          <a:lstStyle/>
          <a:p>
            <a:r>
              <a:rPr lang="es-419" sz="3200" spc="0" dirty="0"/>
              <a:t>CONJUNTO DE HERRAMIENTAS PARA </a:t>
            </a:r>
            <a:br>
              <a:rPr lang="es-419" sz="3200" spc="0" dirty="0"/>
            </a:br>
            <a:r>
              <a:rPr lang="es-419" sz="3200" spc="0" dirty="0"/>
              <a:t>LA INSCRIPCIÓN</a:t>
            </a:r>
          </a:p>
        </p:txBody>
      </p:sp>
      <p:sp>
        <p:nvSpPr>
          <p:cNvPr id="9" name="Rectangle 8">
            <a:extLst>
              <a:ext uri="{FF2B5EF4-FFF2-40B4-BE49-F238E27FC236}">
                <a16:creationId xmlns:a16="http://schemas.microsoft.com/office/drawing/2014/main" id="{A32052D3-5FDA-4FC0-9F27-399A59B6D066}"/>
              </a:ext>
            </a:extLst>
          </p:cNvPr>
          <p:cNvSpPr/>
          <p:nvPr/>
        </p:nvSpPr>
        <p:spPr>
          <a:xfrm>
            <a:off x="1031367" y="2316480"/>
            <a:ext cx="6372225" cy="3400483"/>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Conjunto de herramientas para socios comunitarios, asistentes y demás personas que ayudan a los consumidores a inscribirse en una cobertura o cambiar de plan.</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Incluye: </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La cobertura es importante y asequible</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Antes de elegir un plan</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Lo que debe sabe antes de inscribirse</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Pasos siguientes luego de inscribirse</a:t>
            </a:r>
          </a:p>
          <a:p>
            <a:pPr marL="560070" lvl="1" indent="-285750" defTabSz="914400">
              <a:lnSpc>
                <a:spcPct val="130000"/>
              </a:lnSpc>
              <a:buClr>
                <a:srgbClr val="005199"/>
              </a:buClr>
              <a:buFont typeface="System Font Regular"/>
              <a:buChar char="—"/>
              <a:defRPr/>
            </a:pPr>
            <a:r>
              <a:rPr lang="es-419" sz="1400" dirty="0">
                <a:solidFill>
                  <a:srgbClr val="5D5D5D"/>
                </a:solidFill>
                <a:latin typeface="Arial" panose="020B0604020202020204" pitchFamily="34" charset="0"/>
                <a:cs typeface="Arial" panose="020B0604020202020204" pitchFamily="34" charset="0"/>
              </a:rPr>
              <a:t>Información para consumidores con circunstancias especiales</a:t>
            </a:r>
          </a:p>
          <a:p>
            <a:pPr marL="560070" lvl="1" indent="-285750" defTabSz="914400">
              <a:lnSpc>
                <a:spcPct val="130000"/>
              </a:lnSpc>
              <a:buClr>
                <a:srgbClr val="005199"/>
              </a:buClr>
              <a:buFont typeface="System Font Regular"/>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Recursos para otras poblaciones</a:t>
            </a:r>
            <a:endParaRPr lang="en-US" sz="140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kumimoji="0" lang="es-419" sz="1400" b="0" i="0" u="none" strike="noStrike" cap="none" normalizeH="0" baseline="0" dirty="0">
                <a:ln>
                  <a:noFill/>
                </a:ln>
                <a:solidFill>
                  <a:srgbClr val="005199"/>
                </a:solidFill>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Conjunto de herramientas de inscripción PDF</a:t>
            </a:r>
          </a:p>
        </p:txBody>
      </p:sp>
      <p:pic>
        <p:nvPicPr>
          <p:cNvPr id="3" name="Picture 2" descr="CONJUNTO DE HERRAMIENTAS PARA &#10;LA INSCRIPCIÓN">
            <a:extLst>
              <a:ext uri="{FF2B5EF4-FFF2-40B4-BE49-F238E27FC236}">
                <a16:creationId xmlns:a16="http://schemas.microsoft.com/office/drawing/2014/main" id="{73CC9C1E-615A-F8E9-9E6F-8A6A73C168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00039" y="2286000"/>
            <a:ext cx="3081482" cy="3987800"/>
          </a:xfrm>
          <a:prstGeom prst="rect">
            <a:avLst/>
          </a:prstGeom>
          <a:ln w="3175">
            <a:solidFill>
              <a:schemeClr val="bg1">
                <a:lumMod val="75000"/>
              </a:schemeClr>
            </a:solidFill>
          </a:ln>
        </p:spPr>
      </p:pic>
    </p:spTree>
    <p:extLst>
      <p:ext uri="{BB962C8B-B14F-4D97-AF65-F5344CB8AC3E}">
        <p14:creationId xmlns:p14="http://schemas.microsoft.com/office/powerpoint/2010/main" val="2180398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6F384A20-C477-4B97-9E86-640DC4D208D0}"/>
              </a:ext>
            </a:extLst>
          </p:cNvPr>
          <p:cNvSpPr>
            <a:spLocks noGrp="1"/>
          </p:cNvSpPr>
          <p:nvPr>
            <p:ph type="title"/>
          </p:nvPr>
        </p:nvSpPr>
        <p:spPr>
          <a:xfrm>
            <a:off x="1019175" y="537686"/>
            <a:ext cx="11181521" cy="1249845"/>
          </a:xfrm>
        </p:spPr>
        <p:txBody>
          <a:bodyPr/>
          <a:lstStyle/>
          <a:p>
            <a:r>
              <a:rPr lang="es-419" sz="3200" spc="0" dirty="0"/>
              <a:t>ADMINISTRE SUS COSTOS DE ATENCIÓN MÉDICA</a:t>
            </a:r>
          </a:p>
        </p:txBody>
      </p:sp>
      <p:sp>
        <p:nvSpPr>
          <p:cNvPr id="10" name="Rectangle 9">
            <a:extLst>
              <a:ext uri="{FF2B5EF4-FFF2-40B4-BE49-F238E27FC236}">
                <a16:creationId xmlns:a16="http://schemas.microsoft.com/office/drawing/2014/main" id="{5F17D850-ABDE-4804-8605-D38EB939E1F4}"/>
              </a:ext>
            </a:extLst>
          </p:cNvPr>
          <p:cNvSpPr/>
          <p:nvPr/>
        </p:nvSpPr>
        <p:spPr>
          <a:xfrm>
            <a:off x="1031034" y="2066544"/>
            <a:ext cx="6372225" cy="2560253"/>
          </a:xfrm>
          <a:prstGeom prst="rect">
            <a:avLst/>
          </a:prstGeom>
        </p:spPr>
        <p:txBody>
          <a:bodyPr wrap="square">
            <a:spAutoFit/>
          </a:bodyPr>
          <a:lstStyle/>
          <a:p>
            <a:pPr marL="283464" lvl="0" indent="-283464" defTabSz="914400">
              <a:lnSpc>
                <a:spcPct val="130000"/>
              </a:lnSpc>
              <a:spcBef>
                <a:spcPts val="1000"/>
              </a:spcBef>
              <a:buClr>
                <a:srgbClr val="005199"/>
              </a:buClr>
              <a:buFont typeface="Arial" panose="020B0604020202020204" pitchFamily="34" charset="0"/>
              <a:buChar char="•"/>
              <a:defRPr/>
            </a:pPr>
            <a:r>
              <a:rPr lang="es-419" sz="1400" dirty="0">
                <a:solidFill>
                  <a:srgbClr val="5D5D5D"/>
                </a:solidFill>
                <a:latin typeface="Arial" panose="020B0604020202020204" pitchFamily="34" charset="0"/>
                <a:cs typeface="Arial" panose="020B0604020202020204" pitchFamily="34" charset="0"/>
              </a:rPr>
              <a:t>Este recurso consta de una serie de herramientas para asistentes y otras organizaciones comunitarias que ayudan a los consumidores a comprender los costos y términos del seguro médico, sus propios costos particulares de seguro médico y cómo planificar los costos de atención médica, así como pagar sus primas.</a:t>
            </a:r>
            <a:endParaRPr lang="en-US" sz="1400" dirty="0">
              <a:solidFill>
                <a:srgbClr val="5D5D5D"/>
              </a:solidFill>
              <a:latin typeface="Arial" panose="020B0604020202020204" pitchFamily="34" charset="0"/>
              <a:cs typeface="Arial" panose="020B0604020202020204" pitchFamily="34" charset="0"/>
            </a:endParaRPr>
          </a:p>
          <a:p>
            <a:pPr marL="283464" lvl="0" indent="-283464" defTabSz="914400">
              <a:lnSpc>
                <a:spcPct val="130000"/>
              </a:lnSpc>
              <a:spcBef>
                <a:spcPts val="1000"/>
              </a:spcBef>
              <a:buClr>
                <a:srgbClr val="005199"/>
              </a:buClr>
              <a:buFont typeface="Arial" panose="020B0604020202020204" pitchFamily="34" charset="0"/>
              <a:buChar char="•"/>
              <a:defRPr/>
            </a:pPr>
            <a:r>
              <a:rPr lang="es-419" sz="1400" dirty="0">
                <a:solidFill>
                  <a:srgbClr val="5D5D5D"/>
                </a:solidFill>
                <a:latin typeface="Arial" panose="020B0604020202020204" pitchFamily="34" charset="0"/>
                <a:cs typeface="Arial" panose="020B0604020202020204" pitchFamily="34" charset="0"/>
              </a:rPr>
              <a:t>Incluye seguimiento de presupuesto y aspectos básicos de la atención médica</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Administre sus costos de atención médica PDF </a:t>
            </a:r>
          </a:p>
        </p:txBody>
      </p:sp>
      <p:pic>
        <p:nvPicPr>
          <p:cNvPr id="7" name="Picture 6" descr="Screenshot: Manage Your Health Care Costs">
            <a:extLst>
              <a:ext uri="{FF2B5EF4-FFF2-40B4-BE49-F238E27FC236}">
                <a16:creationId xmlns:a16="http://schemas.microsoft.com/office/drawing/2014/main" id="{428484BE-BB23-458D-8CB7-E4A8A2A84D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1702" y="2069592"/>
            <a:ext cx="3271123" cy="4216400"/>
          </a:xfrm>
          <a:prstGeom prst="rect">
            <a:avLst/>
          </a:prstGeom>
          <a:ln w="3175">
            <a:solidFill>
              <a:schemeClr val="tx1">
                <a:lumMod val="25000"/>
                <a:lumOff val="75000"/>
              </a:schemeClr>
            </a:solidFill>
          </a:ln>
        </p:spPr>
      </p:pic>
    </p:spTree>
    <p:extLst>
      <p:ext uri="{BB962C8B-B14F-4D97-AF65-F5344CB8AC3E}">
        <p14:creationId xmlns:p14="http://schemas.microsoft.com/office/powerpoint/2010/main" val="3578891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FF69-5C16-414B-9049-60287AE43336}"/>
              </a:ext>
            </a:extLst>
          </p:cNvPr>
          <p:cNvSpPr>
            <a:spLocks noGrp="1"/>
          </p:cNvSpPr>
          <p:nvPr>
            <p:ph type="title"/>
          </p:nvPr>
        </p:nvSpPr>
        <p:spPr>
          <a:xfrm>
            <a:off x="1019175" y="532416"/>
            <a:ext cx="9842721" cy="913326"/>
          </a:xfrm>
        </p:spPr>
        <p:txBody>
          <a:bodyPr/>
          <a:lstStyle/>
          <a:p>
            <a:r>
              <a:rPr lang="es-419" sz="3200" spc="0" dirty="0"/>
              <a:t>VISITE PRODUCTORDERING.CMS.HHS.GOV</a:t>
            </a:r>
          </a:p>
        </p:txBody>
      </p:sp>
      <p:pic>
        <p:nvPicPr>
          <p:cNvPr id="5" name="Picture 4" descr="Screenshot: Visit productordering.cms.hhs.gov">
            <a:extLst>
              <a:ext uri="{FF2B5EF4-FFF2-40B4-BE49-F238E27FC236}">
                <a16:creationId xmlns:a16="http://schemas.microsoft.com/office/drawing/2014/main" id="{BDBDEA84-E080-9749-7C8E-076C3310164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19175" y="2057401"/>
            <a:ext cx="5973234" cy="4216400"/>
          </a:xfrm>
          <a:prstGeom prst="rect">
            <a:avLst/>
          </a:prstGeom>
          <a:ln w="3175">
            <a:solidFill>
              <a:schemeClr val="bg1">
                <a:lumMod val="75000"/>
              </a:schemeClr>
            </a:solidFill>
          </a:ln>
        </p:spPr>
      </p:pic>
    </p:spTree>
    <p:extLst>
      <p:ext uri="{BB962C8B-B14F-4D97-AF65-F5344CB8AC3E}">
        <p14:creationId xmlns:p14="http://schemas.microsoft.com/office/powerpoint/2010/main" val="183142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96157-842D-A041-BB02-EFC4894098A9}"/>
              </a:ext>
            </a:extLst>
          </p:cNvPr>
          <p:cNvSpPr>
            <a:spLocks noGrp="1"/>
          </p:cNvSpPr>
          <p:nvPr>
            <p:ph type="title"/>
          </p:nvPr>
        </p:nvSpPr>
        <p:spPr>
          <a:xfrm>
            <a:off x="1017596" y="559815"/>
            <a:ext cx="11238088" cy="1787970"/>
          </a:xfrm>
        </p:spPr>
        <p:txBody>
          <a:bodyPr/>
          <a:lstStyle/>
          <a:p>
            <a:pPr>
              <a:lnSpc>
                <a:spcPct val="96000"/>
              </a:lnSpc>
            </a:pPr>
            <a:r>
              <a:rPr lang="es-419" sz="3200" spc="0" dirty="0"/>
              <a:t>OFICINA DE SALUD DE LAS MINORÍAS DE LOS </a:t>
            </a:r>
            <a:br>
              <a:rPr lang="es-419" sz="3200" spc="-50" dirty="0"/>
            </a:br>
            <a:r>
              <a:rPr lang="es-419" sz="3200" spc="-50" dirty="0"/>
              <a:t>CENTROS DE SERVICIOS DE MEDICARE Y MEDICAID </a:t>
            </a: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22C6420-5ED2-4FD5-AE71-6E055645AA1D}"/>
              </a:ext>
            </a:extLst>
          </p:cNvPr>
          <p:cNvSpPr txBox="1">
            <a:spLocks/>
          </p:cNvSpPr>
          <p:nvPr/>
        </p:nvSpPr>
        <p:spPr>
          <a:xfrm>
            <a:off x="1025229" y="2057400"/>
            <a:ext cx="6759171" cy="4042665"/>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0059A3"/>
              </a:buClr>
              <a:buFont typeface="System Font Regular"/>
              <a:buChar char="—"/>
              <a:defRPr sz="1600" kern="1200">
                <a:solidFill>
                  <a:srgbClr val="1B2B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0059A3"/>
              </a:buClr>
              <a:buSzTx/>
              <a:buFont typeface="Arial" panose="020B0604020202020204" pitchFamily="34" charset="0"/>
              <a:buNone/>
              <a:tabLst/>
              <a:defRPr/>
            </a:pPr>
            <a:r>
              <a:rPr kumimoji="0" lang="es-419" sz="1300" b="1" i="0" u="none" strike="noStrike" cap="none" spc="-40" normalizeH="0" noProof="0" dirty="0">
                <a:ln>
                  <a:noFill/>
                </a:ln>
                <a:solidFill>
                  <a:srgbClr val="005199"/>
                </a:solidFill>
                <a:uLnTx/>
                <a:uFillTx/>
                <a:latin typeface="Arial"/>
                <a:ea typeface="+mn-ea"/>
                <a:cs typeface="Arial"/>
              </a:rPr>
              <a:t>Los Centros de Servicios de Medicare y Medicaid (Center for Medicare &amp; Medicaid Services, CMS) </a:t>
            </a:r>
            <a:r>
              <a:rPr kumimoji="0" lang="es-419" sz="1300" b="0" i="0" u="none" strike="noStrike" cap="none" spc="-40" normalizeH="0" noProof="0" dirty="0">
                <a:ln>
                  <a:noFill/>
                </a:ln>
                <a:solidFill>
                  <a:srgbClr val="5D5D5D"/>
                </a:solidFill>
                <a:uLnTx/>
                <a:uFillTx/>
                <a:latin typeface="Arial" panose="020B0604020202020204" pitchFamily="34" charset="0"/>
                <a:ea typeface="+mn-ea"/>
                <a:cs typeface="Arial" panose="020B0604020202020204" pitchFamily="34" charset="0"/>
              </a:rPr>
              <a:t>son los mayores proveedores de seguros médicos en los Estados Unidos, responsables de asegurar que más de 150 millones de personas que tienen el respaldo de los programas de CMS (Medicare, Medicaid, Programa de Seguro Médico para Niños -Children’s Health Insurance Program-, y los mercados de seguros médicos -Health Insurance Marketplaces-) puedan acceder a la atención y cobertura médica que necesitan y merecen.</a:t>
            </a:r>
            <a:endParaRPr kumimoji="0" lang="en-US" sz="1300" b="1" i="0" u="none" strike="noStrike" cap="none" spc="-40" normalizeH="0" noProof="0" dirty="0">
              <a:ln>
                <a:noFill/>
              </a:ln>
              <a:solidFill>
                <a:srgbClr val="5D5D5D"/>
              </a:solidFill>
              <a:effectLst/>
              <a:uLnTx/>
              <a:uFillTx/>
              <a:latin typeface="Arial"/>
              <a:ea typeface="+mn-ea"/>
              <a:cs typeface="Arial"/>
            </a:endParaRPr>
          </a:p>
          <a:p>
            <a:pPr marL="0" marR="0" lvl="0" indent="0" algn="l" defTabSz="914400" rtl="0" eaLnBrk="1" fontAlgn="auto" latinLnBrk="0" hangingPunct="1">
              <a:lnSpc>
                <a:spcPct val="130000"/>
              </a:lnSpc>
              <a:spcBef>
                <a:spcPts val="1000"/>
              </a:spcBef>
              <a:spcAft>
                <a:spcPts val="0"/>
              </a:spcAft>
              <a:buClr>
                <a:srgbClr val="0059A3"/>
              </a:buClr>
              <a:buSzTx/>
              <a:buFont typeface="Arial" panose="020B0604020202020204" pitchFamily="34" charset="0"/>
              <a:buNone/>
              <a:tabLst/>
              <a:defRPr/>
            </a:pPr>
            <a:r>
              <a:rPr kumimoji="0" lang="es-419" sz="1300" b="1" i="0" u="none" strike="noStrike" cap="none" spc="-20" normalizeH="0" noProof="0" dirty="0">
                <a:ln>
                  <a:noFill/>
                </a:ln>
                <a:solidFill>
                  <a:srgbClr val="005199"/>
                </a:solidFill>
                <a:uLnTx/>
                <a:uFillTx/>
                <a:latin typeface="Arial"/>
                <a:ea typeface="+mn-ea"/>
                <a:cs typeface="Arial"/>
              </a:rPr>
              <a:t>La Oficina de Salud de las Minorías de los Centros de Servicios </a:t>
            </a:r>
            <a:br>
              <a:rPr kumimoji="0" lang="es-419" sz="1300" b="1" i="0" u="none" strike="noStrike" cap="none" spc="-20" normalizeH="0" noProof="0" dirty="0">
                <a:ln>
                  <a:noFill/>
                </a:ln>
                <a:solidFill>
                  <a:srgbClr val="005199"/>
                </a:solidFill>
                <a:uLnTx/>
                <a:uFillTx/>
                <a:latin typeface="Arial"/>
                <a:ea typeface="+mn-ea"/>
                <a:cs typeface="Arial"/>
              </a:rPr>
            </a:br>
            <a:r>
              <a:rPr kumimoji="0" lang="es-419" sz="1300" b="1" i="0" u="none" strike="noStrike" cap="none" spc="-20" normalizeH="0" noProof="0" dirty="0">
                <a:ln>
                  <a:noFill/>
                </a:ln>
                <a:solidFill>
                  <a:srgbClr val="005199"/>
                </a:solidFill>
                <a:uLnTx/>
                <a:uFillTx/>
                <a:latin typeface="Arial"/>
                <a:ea typeface="+mn-ea"/>
                <a:cs typeface="Arial"/>
              </a:rPr>
              <a:t>de Medicare y Medicaid (Center for Medicare &amp; Medicaid Services Office </a:t>
            </a:r>
            <a:br>
              <a:rPr kumimoji="0" lang="es-419" sz="1300" b="1" i="0" u="none" strike="noStrike" cap="none" spc="-20" normalizeH="0" noProof="0" dirty="0">
                <a:ln>
                  <a:noFill/>
                </a:ln>
                <a:solidFill>
                  <a:srgbClr val="005199"/>
                </a:solidFill>
                <a:uLnTx/>
                <a:uFillTx/>
                <a:latin typeface="Arial"/>
                <a:ea typeface="+mn-ea"/>
                <a:cs typeface="Arial"/>
              </a:rPr>
            </a:br>
            <a:r>
              <a:rPr kumimoji="0" lang="es-419" sz="1300" b="1" i="0" u="none" strike="noStrike" cap="none" spc="-20" normalizeH="0" noProof="0" dirty="0">
                <a:ln>
                  <a:noFill/>
                </a:ln>
                <a:solidFill>
                  <a:srgbClr val="005199"/>
                </a:solidFill>
                <a:uLnTx/>
                <a:uFillTx/>
                <a:latin typeface="Arial"/>
                <a:ea typeface="+mn-ea"/>
                <a:cs typeface="Arial"/>
              </a:rPr>
              <a:t>of Minority Health, CMS OMH) </a:t>
            </a:r>
            <a:r>
              <a:rPr kumimoji="0" lang="es-419" sz="1300" b="0" i="0" u="none" strike="noStrike" cap="none" spc="-20" normalizeH="0" noProof="0" dirty="0">
                <a:ln>
                  <a:noFill/>
                </a:ln>
                <a:solidFill>
                  <a:srgbClr val="5D5D5D"/>
                </a:solidFill>
                <a:uLnTx/>
                <a:uFillTx/>
                <a:latin typeface="Arial"/>
                <a:ea typeface="+mn-ea"/>
                <a:cs typeface="Arial"/>
              </a:rPr>
              <a:t>es una de las ocho oficinas de salud de las minorías dentro del Departamento de Salud y Servicios Sociales de los EE. UU. (U. S. </a:t>
            </a:r>
            <a:r>
              <a:rPr kumimoji="0" lang="es-419" sz="1300" b="0" i="0" u="none" strike="noStrike" cap="none" spc="-20" normalizeH="0" noProof="0" dirty="0" err="1">
                <a:ln>
                  <a:noFill/>
                </a:ln>
                <a:solidFill>
                  <a:srgbClr val="5D5D5D"/>
                </a:solidFill>
                <a:uLnTx/>
                <a:uFillTx/>
                <a:latin typeface="Arial"/>
                <a:ea typeface="+mn-ea"/>
                <a:cs typeface="Arial"/>
              </a:rPr>
              <a:t>Department</a:t>
            </a:r>
            <a:r>
              <a:rPr kumimoji="0" lang="es-419" sz="1300" b="0" i="0" u="none" strike="noStrike" cap="none" spc="-20" normalizeH="0" noProof="0" dirty="0">
                <a:ln>
                  <a:noFill/>
                </a:ln>
                <a:solidFill>
                  <a:srgbClr val="5D5D5D"/>
                </a:solidFill>
                <a:uLnTx/>
                <a:uFillTx/>
                <a:latin typeface="Arial"/>
                <a:ea typeface="+mn-ea"/>
                <a:cs typeface="Arial"/>
              </a:rPr>
              <a:t> of </a:t>
            </a:r>
            <a:r>
              <a:rPr kumimoji="0" lang="es-419" sz="1300" b="0" i="0" u="none" strike="noStrike" cap="none" spc="-20" normalizeH="0" noProof="0" dirty="0" err="1">
                <a:ln>
                  <a:noFill/>
                </a:ln>
                <a:solidFill>
                  <a:srgbClr val="5D5D5D"/>
                </a:solidFill>
                <a:uLnTx/>
                <a:uFillTx/>
                <a:latin typeface="Arial"/>
                <a:ea typeface="+mn-ea"/>
                <a:cs typeface="Arial"/>
              </a:rPr>
              <a:t>Health</a:t>
            </a:r>
            <a:r>
              <a:rPr kumimoji="0" lang="es-419" sz="1300" b="0" i="0" u="none" strike="noStrike" cap="none" spc="-20" normalizeH="0" noProof="0" dirty="0">
                <a:ln>
                  <a:noFill/>
                </a:ln>
                <a:solidFill>
                  <a:srgbClr val="5D5D5D"/>
                </a:solidFill>
                <a:uLnTx/>
                <a:uFillTx/>
                <a:latin typeface="Arial"/>
                <a:ea typeface="+mn-ea"/>
                <a:cs typeface="Arial"/>
              </a:rPr>
              <a:t> and Human Services). CMS OMH trabaja con socios locales y federales para eliminar las desigualdades en la salud, al mismo tiempo que la mejora para todas las poblaciones minoritarias, comunidades raciales y étnicas; personas con nivel de inglés limitado, lesbianas, gais, bisexuales, transgénero y queer (LGBTQ+); personas con discapacidades; personas que viven en áreas rurales; y personas que se ven afectadas de otra manera por la pobreza o las desigualdades persistentes.</a:t>
            </a:r>
          </a:p>
        </p:txBody>
      </p:sp>
      <p:pic>
        <p:nvPicPr>
          <p:cNvPr id="10" name="Picture 9" descr="FDA Logo">
            <a:extLst>
              <a:ext uri="{FF2B5EF4-FFF2-40B4-BE49-F238E27FC236}">
                <a16:creationId xmlns:a16="http://schemas.microsoft.com/office/drawing/2014/main" id="{903FE645-042F-4790-B2D0-7F606F521EB3}"/>
              </a:ext>
            </a:extLst>
          </p:cNvPr>
          <p:cNvPicPr>
            <a:picLocks noChangeAspect="1"/>
          </p:cNvPicPr>
          <p:nvPr/>
        </p:nvPicPr>
        <p:blipFill>
          <a:blip r:embed="rId3"/>
          <a:stretch>
            <a:fillRect/>
          </a:stretch>
        </p:blipFill>
        <p:spPr>
          <a:xfrm>
            <a:off x="8624184" y="2255112"/>
            <a:ext cx="888643" cy="393100"/>
          </a:xfrm>
          <a:prstGeom prst="rect">
            <a:avLst/>
          </a:prstGeom>
        </p:spPr>
      </p:pic>
      <p:pic>
        <p:nvPicPr>
          <p:cNvPr id="11" name="Picture 10" descr="CMS Logo">
            <a:extLst>
              <a:ext uri="{FF2B5EF4-FFF2-40B4-BE49-F238E27FC236}">
                <a16:creationId xmlns:a16="http://schemas.microsoft.com/office/drawing/2014/main" id="{6A14E138-CF6F-451C-AC86-8E18EBD6AB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69443" y="2199209"/>
            <a:ext cx="1125812" cy="456175"/>
          </a:xfrm>
          <a:prstGeom prst="rect">
            <a:avLst/>
          </a:prstGeom>
        </p:spPr>
      </p:pic>
      <p:pic>
        <p:nvPicPr>
          <p:cNvPr id="13" name="Picture 12" descr="CDC Logo">
            <a:extLst>
              <a:ext uri="{FF2B5EF4-FFF2-40B4-BE49-F238E27FC236}">
                <a16:creationId xmlns:a16="http://schemas.microsoft.com/office/drawing/2014/main" id="{A5D93527-B243-4D24-B6BC-C252C13C75D1}"/>
              </a:ext>
            </a:extLst>
          </p:cNvPr>
          <p:cNvPicPr>
            <a:picLocks noChangeAspect="1"/>
          </p:cNvPicPr>
          <p:nvPr/>
        </p:nvPicPr>
        <p:blipFill>
          <a:blip r:embed="rId5"/>
          <a:stretch>
            <a:fillRect/>
          </a:stretch>
        </p:blipFill>
        <p:spPr>
          <a:xfrm>
            <a:off x="8200400" y="3072078"/>
            <a:ext cx="1013993" cy="606064"/>
          </a:xfrm>
          <a:prstGeom prst="rect">
            <a:avLst/>
          </a:prstGeom>
        </p:spPr>
      </p:pic>
      <p:pic>
        <p:nvPicPr>
          <p:cNvPr id="16" name="Picture 8" descr="SAMHSA Logo">
            <a:extLst>
              <a:ext uri="{FF2B5EF4-FFF2-40B4-BE49-F238E27FC236}">
                <a16:creationId xmlns:a16="http://schemas.microsoft.com/office/drawing/2014/main" id="{3B5E97E4-D3F6-481B-83E1-59CC6D1ED40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671189" y="3201555"/>
            <a:ext cx="1379290" cy="544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HRQ Logo">
            <a:extLst>
              <a:ext uri="{FF2B5EF4-FFF2-40B4-BE49-F238E27FC236}">
                <a16:creationId xmlns:a16="http://schemas.microsoft.com/office/drawing/2014/main" id="{5D8C3D84-35B5-48E4-B912-6F3255C7278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696652" y="4016969"/>
            <a:ext cx="1949075" cy="368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RSA Logo">
            <a:extLst>
              <a:ext uri="{FF2B5EF4-FFF2-40B4-BE49-F238E27FC236}">
                <a16:creationId xmlns:a16="http://schemas.microsoft.com/office/drawing/2014/main" id="{3503D288-5300-4D06-933A-5DB8147AA6D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116417" y="4849445"/>
            <a:ext cx="1209898" cy="3704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OMH Logo">
            <a:extLst>
              <a:ext uri="{FF2B5EF4-FFF2-40B4-BE49-F238E27FC236}">
                <a16:creationId xmlns:a16="http://schemas.microsoft.com/office/drawing/2014/main" id="{FDECF6B4-0BAD-4847-A526-8F4FA8BB87C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488113" y="4750589"/>
            <a:ext cx="1798658" cy="1010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NIH Logo">
            <a:extLst>
              <a:ext uri="{FF2B5EF4-FFF2-40B4-BE49-F238E27FC236}">
                <a16:creationId xmlns:a16="http://schemas.microsoft.com/office/drawing/2014/main" id="{3271D94E-4AC9-4216-820A-39C552D5D650}"/>
              </a:ext>
            </a:extLst>
          </p:cNvPr>
          <p:cNvPicPr>
            <a:picLocks noChangeAspect="1"/>
          </p:cNvPicPr>
          <p:nvPr/>
        </p:nvPicPr>
        <p:blipFill>
          <a:blip r:embed="rId10"/>
          <a:stretch>
            <a:fillRect/>
          </a:stretch>
        </p:blipFill>
        <p:spPr>
          <a:xfrm>
            <a:off x="8234874" y="5836512"/>
            <a:ext cx="1969851" cy="456175"/>
          </a:xfrm>
          <a:prstGeom prst="rect">
            <a:avLst/>
          </a:prstGeom>
        </p:spPr>
      </p:pic>
    </p:spTree>
    <p:extLst>
      <p:ext uri="{BB962C8B-B14F-4D97-AF65-F5344CB8AC3E}">
        <p14:creationId xmlns:p14="http://schemas.microsoft.com/office/powerpoint/2010/main" val="1973035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8"/>
            <a:endParaRPr lang="en-US">
              <a:solidFill>
                <a:srgbClr val="F7F7F7"/>
              </a:solidFill>
            </a:endParaRPr>
          </a:p>
        </p:txBody>
      </p:sp>
      <p:sp>
        <p:nvSpPr>
          <p:cNvPr id="8" name="Oval 7">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660541"/>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8"/>
            <a:endParaRPr lang="en-US">
              <a:solidFill>
                <a:srgbClr val="F7F7F7"/>
              </a:solidFill>
            </a:endParaRPr>
          </a:p>
        </p:txBody>
      </p:sp>
      <p:sp>
        <p:nvSpPr>
          <p:cNvPr id="2" name="Title 1">
            <a:extLst>
              <a:ext uri="{FF2B5EF4-FFF2-40B4-BE49-F238E27FC236}">
                <a16:creationId xmlns:a16="http://schemas.microsoft.com/office/drawing/2014/main" id="{1DFDC346-B5E5-497B-805B-840F3143009D}"/>
              </a:ext>
            </a:extLst>
          </p:cNvPr>
          <p:cNvSpPr>
            <a:spLocks noGrp="1"/>
          </p:cNvSpPr>
          <p:nvPr>
            <p:ph type="title"/>
          </p:nvPr>
        </p:nvSpPr>
        <p:spPr>
          <a:xfrm>
            <a:off x="1010479" y="537686"/>
            <a:ext cx="12032343" cy="1249845"/>
          </a:xfrm>
        </p:spPr>
        <p:txBody>
          <a:bodyPr/>
          <a:lstStyle/>
          <a:p>
            <a:r>
              <a:rPr lang="es-419" sz="3200" spc="0" dirty="0"/>
              <a:t>VISITE </a:t>
            </a:r>
            <a:r>
              <a:rPr lang="es-419" sz="3200" spc="0" dirty="0">
                <a:hlinkClick r:id="rId3">
                  <a:extLst>
                    <a:ext uri="{A12FA001-AC4F-418D-AE19-62706E023703}">
                      <ahyp:hlinkClr xmlns:ahyp="http://schemas.microsoft.com/office/drawing/2018/hyperlinkcolor" val="tx"/>
                    </a:ext>
                  </a:extLst>
                </a:hlinkClick>
              </a:rPr>
              <a:t>CMS.GOV</a:t>
            </a:r>
            <a:r>
              <a:rPr lang="es-419" sz="3200" spc="0" dirty="0"/>
              <a:t> PARA ACCEDER A RECURSOS </a:t>
            </a:r>
            <a:br>
              <a:rPr lang="es-419" sz="3200" spc="0" dirty="0"/>
            </a:br>
            <a:r>
              <a:rPr lang="es-419" sz="3200" spc="0" dirty="0"/>
              <a:t>DEL CONSUMIDOR</a:t>
            </a:r>
          </a:p>
        </p:txBody>
      </p:sp>
      <p:pic>
        <p:nvPicPr>
          <p:cNvPr id="9" name="Picture 8" descr="Visit cms.gov for consumer resources&#10;">
            <a:extLst>
              <a:ext uri="{FF2B5EF4-FFF2-40B4-BE49-F238E27FC236}">
                <a16:creationId xmlns:a16="http://schemas.microsoft.com/office/drawing/2014/main" id="{C28EDC6C-D68A-E6CD-0780-578F2DB010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1534" y="2286000"/>
            <a:ext cx="6729766" cy="4003588"/>
          </a:xfrm>
          <a:prstGeom prst="rect">
            <a:avLst/>
          </a:prstGeom>
          <a:solidFill>
            <a:schemeClr val="bg1"/>
          </a:solidFill>
          <a:ln w="3175">
            <a:solidFill>
              <a:schemeClr val="bg1">
                <a:lumMod val="75000"/>
              </a:schemeClr>
            </a:solidFill>
          </a:ln>
        </p:spPr>
      </p:pic>
    </p:spTree>
    <p:extLst>
      <p:ext uri="{BB962C8B-B14F-4D97-AF65-F5344CB8AC3E}">
        <p14:creationId xmlns:p14="http://schemas.microsoft.com/office/powerpoint/2010/main" val="1271361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C37F97-78C7-C84F-AF76-FE1C3EC92D11}"/>
              </a:ext>
            </a:extLst>
          </p:cNvPr>
          <p:cNvSpPr>
            <a:spLocks noGrp="1"/>
          </p:cNvSpPr>
          <p:nvPr>
            <p:ph type="title"/>
          </p:nvPr>
        </p:nvSpPr>
        <p:spPr/>
        <p:txBody>
          <a:bodyPr/>
          <a:lstStyle/>
          <a:p>
            <a:r>
              <a:rPr lang="en-US" spc="0" dirty="0"/>
              <a:t>GRACIAS</a:t>
            </a:r>
          </a:p>
        </p:txBody>
      </p:sp>
      <p:pic>
        <p:nvPicPr>
          <p:cNvPr id="6" name="Picture 5" descr="C2C - Coverage to Care Logo">
            <a:extLst>
              <a:ext uri="{FF2B5EF4-FFF2-40B4-BE49-F238E27FC236}">
                <a16:creationId xmlns:a16="http://schemas.microsoft.com/office/drawing/2014/main" id="{11A5AF19-176B-F09D-7D1F-354669AB65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312" y="2063225"/>
            <a:ext cx="4270442" cy="1828800"/>
          </a:xfrm>
          <a:prstGeom prst="rect">
            <a:avLst/>
          </a:prstGeom>
        </p:spPr>
      </p:pic>
      <p:sp>
        <p:nvSpPr>
          <p:cNvPr id="7" name="Content Placeholder 7">
            <a:extLst>
              <a:ext uri="{FF2B5EF4-FFF2-40B4-BE49-F238E27FC236}">
                <a16:creationId xmlns:a16="http://schemas.microsoft.com/office/drawing/2014/main" id="{24D14B7F-7FA5-F144-A6D0-E5A0817E66A1}"/>
              </a:ext>
            </a:extLst>
          </p:cNvPr>
          <p:cNvSpPr txBox="1">
            <a:spLocks/>
          </p:cNvSpPr>
          <p:nvPr/>
        </p:nvSpPr>
        <p:spPr>
          <a:xfrm>
            <a:off x="6000804" y="1939657"/>
            <a:ext cx="5085522" cy="3429000"/>
          </a:xfrm>
          <a:prstGeom prst="rect">
            <a:avLst/>
          </a:prstGeom>
        </p:spPr>
        <p:txBody>
          <a:bodyPr/>
          <a:lst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318" rtl="0" eaLnBrk="1" fontAlgn="auto" latinLnBrk="0" hangingPunct="1">
              <a:lnSpc>
                <a:spcPct val="130000"/>
              </a:lnSpc>
              <a:spcBef>
                <a:spcPts val="1000"/>
              </a:spcBef>
              <a:buClr>
                <a:srgbClr val="005199"/>
              </a:buClr>
              <a:buSzTx/>
              <a:buFont typeface="Arial" panose="020B0604020202020204" pitchFamily="34" charset="0"/>
              <a:buNone/>
              <a:tabLst/>
              <a:defRPr/>
            </a:pPr>
            <a:r>
              <a:rPr kumimoji="0" lang="en-US" sz="1600" b="1" i="0" u="none" strike="noStrike" kern="1200" cap="none" spc="0" normalizeH="0" baseline="0" noProof="0" dirty="0" err="1">
                <a:ln>
                  <a:noFill/>
                </a:ln>
                <a:effectLst/>
                <a:uLnTx/>
                <a:uFillTx/>
              </a:rPr>
              <a:t>Visite</a:t>
            </a:r>
            <a:r>
              <a:rPr kumimoji="0" lang="en-US" sz="1600" b="1" i="0" u="none" strike="noStrike" kern="1200" cap="none" spc="0" normalizeH="0" baseline="0" noProof="0" dirty="0">
                <a:ln>
                  <a:noFill/>
                </a:ln>
                <a:effectLst/>
                <a:uLnTx/>
                <a:uFillTx/>
              </a:rPr>
              <a:t> </a:t>
            </a:r>
            <a:r>
              <a:rPr kumimoji="0" lang="en-US" sz="1600" b="1" i="0" u="none" strike="noStrike" kern="1200" cap="none" spc="0" normalizeH="0" baseline="0" noProof="0" dirty="0" err="1">
                <a:ln>
                  <a:noFill/>
                </a:ln>
                <a:effectLst/>
                <a:uLnTx/>
                <a:uFillTx/>
              </a:rPr>
              <a:t>nuestro</a:t>
            </a:r>
            <a:r>
              <a:rPr kumimoji="0" lang="en-US" sz="1600" b="1" i="0" u="none" strike="noStrike" kern="1200" cap="none" spc="0" normalizeH="0" baseline="0" noProof="0" dirty="0">
                <a:ln>
                  <a:noFill/>
                </a:ln>
                <a:effectLst/>
                <a:uLnTx/>
                <a:uFillTx/>
              </a:rPr>
              <a:t> sitio web:</a:t>
            </a:r>
            <a:br>
              <a:rPr kumimoji="0" lang="en-US" sz="1600" b="1" i="0" u="none" strike="noStrike" kern="1200" cap="none" spc="0" normalizeH="0" baseline="0" noProof="0" dirty="0">
                <a:ln>
                  <a:noFill/>
                </a:ln>
                <a:effectLst/>
                <a:uLnTx/>
                <a:uFillTx/>
              </a:rPr>
            </a:br>
            <a:r>
              <a:rPr kumimoji="0" lang="en-US" sz="1600" b="0" i="0" u="sng" strike="noStrike" kern="1200" cap="none" spc="0" normalizeH="0" baseline="0" noProof="0" dirty="0">
                <a:ln>
                  <a:noFill/>
                </a:ln>
                <a:solidFill>
                  <a:srgbClr val="005199"/>
                </a:solidFill>
                <a:effectLst/>
                <a:uLnTx/>
                <a:uFillTx/>
              </a:rPr>
              <a:t>go.cms.gov/c2c</a:t>
            </a:r>
          </a:p>
          <a:p>
            <a:pPr marL="0" marR="0" lvl="1" indent="0" algn="l" defTabSz="914318" rtl="0" eaLnBrk="1" fontAlgn="auto" latinLnBrk="0" hangingPunct="1">
              <a:lnSpc>
                <a:spcPct val="130000"/>
              </a:lnSpc>
              <a:spcBef>
                <a:spcPts val="2200"/>
              </a:spcBef>
              <a:buClr>
                <a:srgbClr val="005199"/>
              </a:buClr>
              <a:buSzTx/>
              <a:buFont typeface="Arial" panose="020B0604020202020204" pitchFamily="34" charset="0"/>
              <a:buNone/>
              <a:tabLst/>
              <a:defRPr/>
            </a:pPr>
            <a:r>
              <a:rPr kumimoji="0" lang="en-US" sz="1600" b="1" i="0" u="none" strike="noStrike" kern="1200" cap="none" spc="0" normalizeH="0" baseline="0" noProof="0" dirty="0" err="1">
                <a:ln>
                  <a:noFill/>
                </a:ln>
                <a:effectLst/>
                <a:uLnTx/>
                <a:uFillTx/>
              </a:rPr>
              <a:t>Comuníquese</a:t>
            </a:r>
            <a:r>
              <a:rPr kumimoji="0" lang="en-US" sz="1600" b="1" i="0" u="none" strike="noStrike" kern="1200" cap="none" spc="0" normalizeH="0" baseline="0" noProof="0" dirty="0">
                <a:ln>
                  <a:noFill/>
                </a:ln>
                <a:effectLst/>
                <a:uLnTx/>
                <a:uFillTx/>
              </a:rPr>
              <a:t> con </a:t>
            </a:r>
            <a:r>
              <a:rPr kumimoji="0" lang="en-US" sz="1600" b="1" i="0" u="none" strike="noStrike" kern="1200" cap="none" spc="0" normalizeH="0" baseline="0" noProof="0" dirty="0" err="1">
                <a:ln>
                  <a:noFill/>
                </a:ln>
                <a:effectLst/>
                <a:uLnTx/>
                <a:uFillTx/>
              </a:rPr>
              <a:t>nosotros</a:t>
            </a:r>
            <a:r>
              <a:rPr kumimoji="0" lang="en-US" sz="1600" b="1" i="0" u="none" strike="noStrike" kern="1200" cap="none" spc="0" normalizeH="0" baseline="0" noProof="0" dirty="0">
                <a:ln>
                  <a:noFill/>
                </a:ln>
                <a:effectLst/>
                <a:uLnTx/>
                <a:uFillTx/>
              </a:rPr>
              <a:t>:</a:t>
            </a:r>
            <a:br>
              <a:rPr kumimoji="0" lang="en-US" sz="1600" b="1" i="0" u="none" strike="noStrike" kern="1200" cap="none" spc="0" normalizeH="0" baseline="0" noProof="0" dirty="0">
                <a:ln>
                  <a:noFill/>
                </a:ln>
                <a:effectLst/>
                <a:uLnTx/>
                <a:uFillTx/>
              </a:rPr>
            </a:br>
            <a:r>
              <a:rPr kumimoji="0" lang="en-US" sz="1600" b="0" i="0" u="none" strike="noStrike" kern="1200" cap="none" spc="0" normalizeH="0" baseline="0" noProof="0" dirty="0">
                <a:ln>
                  <a:noFill/>
                </a:ln>
                <a:solidFill>
                  <a:srgbClr val="005199"/>
                </a:solidFill>
                <a:effectLst/>
                <a:uLnTx/>
                <a:uFillTx/>
                <a:hlinkClick r:id="rId4">
                  <a:extLst>
                    <a:ext uri="{A12FA001-AC4F-418D-AE19-62706E023703}">
                      <ahyp:hlinkClr xmlns:ahyp="http://schemas.microsoft.com/office/drawing/2018/hyperlinkcolor" val="tx"/>
                    </a:ext>
                  </a:extLst>
                </a:hlinkClick>
              </a:rPr>
              <a:t>CoverageToCare@cms.hhs.gov</a:t>
            </a:r>
            <a:endParaRPr kumimoji="0" lang="en-US" sz="1600" b="0" i="0" u="none" strike="noStrike" kern="1200" cap="none" spc="0" normalizeH="0" baseline="0" noProof="0" dirty="0">
              <a:ln>
                <a:noFill/>
              </a:ln>
              <a:solidFill>
                <a:srgbClr val="005199"/>
              </a:solidFill>
              <a:effectLst/>
              <a:uLnTx/>
              <a:uFillTx/>
            </a:endParaRPr>
          </a:p>
          <a:p>
            <a:pPr lvl="1">
              <a:lnSpc>
                <a:spcPct val="130000"/>
              </a:lnSpc>
              <a:spcBef>
                <a:spcPts val="1000"/>
              </a:spcBef>
              <a:buClr>
                <a:srgbClr val="005199"/>
              </a:buClr>
              <a:defRPr/>
            </a:pPr>
            <a:r>
              <a:rPr kumimoji="0" lang="en-US" sz="1600" b="0" i="0" u="none" strike="noStrike" kern="1200" cap="none" spc="0" normalizeH="0" baseline="0" noProof="0" dirty="0">
                <a:ln>
                  <a:noFill/>
                </a:ln>
                <a:solidFill>
                  <a:srgbClr val="005199"/>
                </a:solidFill>
                <a:effectLst/>
                <a:uLnTx/>
                <a:uFillTx/>
                <a:hlinkClick r:id="rId5">
                  <a:extLst>
                    <a:ext uri="{A12FA001-AC4F-418D-AE19-62706E023703}">
                      <ahyp:hlinkClr xmlns:ahyp="http://schemas.microsoft.com/office/drawing/2018/hyperlinkcolor" val="tx"/>
                    </a:ext>
                  </a:extLst>
                </a:hlinkClick>
              </a:rPr>
              <a:t>OMH@cms.hhs.gov</a:t>
            </a:r>
            <a:r>
              <a:rPr kumimoji="0" lang="en-US" sz="1600" b="0" i="0" u="none" strike="noStrike" kern="1200" cap="none" spc="0" normalizeH="0" baseline="0" noProof="0" dirty="0">
                <a:ln>
                  <a:noFill/>
                </a:ln>
                <a:solidFill>
                  <a:srgbClr val="005199"/>
                </a:solidFill>
                <a:effectLst/>
                <a:uLnTx/>
                <a:uFillTx/>
              </a:rPr>
              <a:t> </a:t>
            </a:r>
          </a:p>
          <a:p>
            <a:pPr marL="0" marR="0" lvl="1" indent="0" algn="l" defTabSz="914318" rtl="0" eaLnBrk="1" fontAlgn="auto" latinLnBrk="0" hangingPunct="1">
              <a:lnSpc>
                <a:spcPct val="130000"/>
              </a:lnSpc>
              <a:spcBef>
                <a:spcPts val="2200"/>
              </a:spcBef>
              <a:buClr>
                <a:srgbClr val="005199"/>
              </a:buClr>
              <a:buSzTx/>
              <a:buFont typeface="Arial" panose="020B0604020202020204" pitchFamily="34" charset="0"/>
              <a:buNone/>
              <a:tabLst/>
              <a:defRPr/>
            </a:pPr>
            <a:r>
              <a:rPr kumimoji="0" lang="en-US" sz="1600" b="1" i="0" u="none" strike="noStrike" kern="1200" cap="none" spc="0" normalizeH="0" baseline="0" noProof="0" dirty="0">
                <a:ln>
                  <a:noFill/>
                </a:ln>
                <a:effectLst/>
                <a:uLnTx/>
                <a:uFillTx/>
              </a:rPr>
              <a:t>C2C Listserv: </a:t>
            </a:r>
            <a:br>
              <a:rPr kumimoji="0" lang="en-US" sz="1600" b="1" i="0" u="none" strike="noStrike" kern="1200" cap="none" spc="0" normalizeH="0" baseline="0" noProof="0" dirty="0">
                <a:ln>
                  <a:noFill/>
                </a:ln>
                <a:effectLst/>
                <a:uLnTx/>
                <a:uFillTx/>
              </a:rPr>
            </a:br>
            <a:r>
              <a:rPr kumimoji="0" lang="en-US" sz="1600" b="0" i="0" u="none" strike="noStrike" kern="1200" cap="none" spc="0" normalizeH="0" baseline="0" noProof="0" dirty="0">
                <a:ln>
                  <a:noFill/>
                </a:ln>
                <a:solidFill>
                  <a:srgbClr val="005199"/>
                </a:solidFill>
                <a:effectLst/>
                <a:uLnTx/>
                <a:uFillTx/>
                <a:hlinkClick r:id="rId6">
                  <a:extLst>
                    <a:ext uri="{A12FA001-AC4F-418D-AE19-62706E023703}">
                      <ahyp:hlinkClr xmlns:ahyp="http://schemas.microsoft.com/office/drawing/2018/hyperlinkcolor" val="tx"/>
                    </a:ext>
                  </a:extLst>
                </a:hlinkClick>
              </a:rPr>
              <a:t>http://bit.ly/CMSOMH</a:t>
            </a:r>
            <a:endParaRPr kumimoji="0" lang="en-US" sz="1600" b="0" i="0" u="none" strike="noStrike" kern="1200" cap="none" spc="0" normalizeH="0" baseline="0" noProof="0" dirty="0">
              <a:ln>
                <a:noFill/>
              </a:ln>
              <a:solidFill>
                <a:srgbClr val="005199"/>
              </a:solidFill>
              <a:effectLst/>
              <a:uLnTx/>
              <a:uFillTx/>
            </a:endParaRPr>
          </a:p>
        </p:txBody>
      </p:sp>
      <p:sp>
        <p:nvSpPr>
          <p:cNvPr id="2" name="TextBox 1"/>
          <p:cNvSpPr txBox="1"/>
          <p:nvPr/>
        </p:nvSpPr>
        <p:spPr>
          <a:xfrm>
            <a:off x="1010478" y="6064542"/>
            <a:ext cx="10073879" cy="298976"/>
          </a:xfrm>
          <a:prstGeom prst="rect">
            <a:avLst/>
          </a:prstGeom>
          <a:noFill/>
        </p:spPr>
        <p:txBody>
          <a:bodyPr wrap="square" lIns="0" tIns="36000" rIns="216000" bIns="36000" rtlCol="0">
            <a:spAutoFit/>
          </a:bodyPr>
          <a:lstStyle/>
          <a:p>
            <a:pPr>
              <a:lnSpc>
                <a:spcPct val="130000"/>
              </a:lnSpc>
              <a:spcBef>
                <a:spcPts val="1000"/>
              </a:spcBef>
            </a:pPr>
            <a:r>
              <a:rPr lang="es-MX" sz="1200" i="1" dirty="0">
                <a:solidFill>
                  <a:srgbClr val="5D5D5D"/>
                </a:solidFill>
                <a:latin typeface="Arial" panose="020B0604020202020204" pitchFamily="34" charset="0"/>
                <a:cs typeface="Arial" panose="020B0604020202020204" pitchFamily="34" charset="0"/>
              </a:rPr>
              <a:t>Pagado por el Departamento de Salud y Servicios Sociales de los EE. UU. (U. S. </a:t>
            </a:r>
            <a:r>
              <a:rPr lang="es-MX" sz="1200" i="1" dirty="0" err="1">
                <a:solidFill>
                  <a:srgbClr val="5D5D5D"/>
                </a:solidFill>
                <a:latin typeface="Arial" panose="020B0604020202020204" pitchFamily="34" charset="0"/>
                <a:cs typeface="Arial" panose="020B0604020202020204" pitchFamily="34" charset="0"/>
              </a:rPr>
              <a:t>Department</a:t>
            </a:r>
            <a:r>
              <a:rPr lang="es-MX" sz="1200" i="1" dirty="0">
                <a:solidFill>
                  <a:srgbClr val="5D5D5D"/>
                </a:solidFill>
                <a:latin typeface="Arial" panose="020B0604020202020204" pitchFamily="34" charset="0"/>
                <a:cs typeface="Arial" panose="020B0604020202020204" pitchFamily="34" charset="0"/>
              </a:rPr>
              <a:t> of </a:t>
            </a:r>
            <a:r>
              <a:rPr lang="es-MX" sz="1200" i="1" dirty="0" err="1">
                <a:solidFill>
                  <a:srgbClr val="5D5D5D"/>
                </a:solidFill>
                <a:latin typeface="Arial" panose="020B0604020202020204" pitchFamily="34" charset="0"/>
                <a:cs typeface="Arial" panose="020B0604020202020204" pitchFamily="34" charset="0"/>
              </a:rPr>
              <a:t>Health</a:t>
            </a:r>
            <a:r>
              <a:rPr lang="es-MX" sz="1200" i="1" dirty="0">
                <a:solidFill>
                  <a:srgbClr val="5D5D5D"/>
                </a:solidFill>
                <a:latin typeface="Arial" panose="020B0604020202020204" pitchFamily="34" charset="0"/>
                <a:cs typeface="Arial" panose="020B0604020202020204" pitchFamily="34" charset="0"/>
              </a:rPr>
              <a:t> and Human Services)</a:t>
            </a:r>
            <a:endParaRPr lang="en-US" sz="1200" i="1" dirty="0">
              <a:solidFill>
                <a:srgbClr val="5D5D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70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965" y="851900"/>
            <a:ext cx="4817928" cy="667981"/>
          </a:xfrm>
        </p:spPr>
        <p:txBody>
          <a:bodyPr/>
          <a:lstStyle/>
          <a:p>
            <a:r>
              <a:rPr lang="es-419" dirty="0"/>
              <a:t>CMS OMH</a:t>
            </a:r>
          </a:p>
        </p:txBody>
      </p:sp>
      <p:pic>
        <p:nvPicPr>
          <p:cNvPr id="13" name="Picture 12" descr="Group of 3 people">
            <a:extLst>
              <a:ext uri="{FF2B5EF4-FFF2-40B4-BE49-F238E27FC236}">
                <a16:creationId xmlns:a16="http://schemas.microsoft.com/office/drawing/2014/main" id="{A6204E90-59CB-3313-3A99-85583C8496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8"/>
          <a:stretch/>
        </p:blipFill>
        <p:spPr>
          <a:xfrm>
            <a:off x="1010123" y="-1"/>
            <a:ext cx="5085877" cy="2200505"/>
          </a:xfrm>
          <a:prstGeom prst="rect">
            <a:avLst/>
          </a:prstGeom>
        </p:spPr>
      </p:pic>
      <p:pic>
        <p:nvPicPr>
          <p:cNvPr id="15" name="Picture 14" descr="A person sitting at a table eating food">
            <a:extLst>
              <a:ext uri="{FF2B5EF4-FFF2-40B4-BE49-F238E27FC236}">
                <a16:creationId xmlns:a16="http://schemas.microsoft.com/office/drawing/2014/main" id="{8207027A-B7C2-01F7-3F80-82F447EEDC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8994" y="2333113"/>
            <a:ext cx="2467156" cy="2191772"/>
          </a:xfrm>
          <a:prstGeom prst="rect">
            <a:avLst/>
          </a:prstGeom>
        </p:spPr>
      </p:pic>
      <p:pic>
        <p:nvPicPr>
          <p:cNvPr id="14" name="Picture 13" descr="A picture of youth with backpack&#10;">
            <a:extLst>
              <a:ext uri="{FF2B5EF4-FFF2-40B4-BE49-F238E27FC236}">
                <a16:creationId xmlns:a16="http://schemas.microsoft.com/office/drawing/2014/main" id="{B17A4DCE-8A0B-2FBD-932E-115B7B44DF3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18994" y="4657495"/>
            <a:ext cx="2467156" cy="2200505"/>
          </a:xfrm>
          <a:prstGeom prst="rect">
            <a:avLst/>
          </a:prstGeom>
        </p:spPr>
      </p:pic>
      <p:pic>
        <p:nvPicPr>
          <p:cNvPr id="16" name="Picture 15" descr="A person standing in front of a building">
            <a:extLst>
              <a:ext uri="{FF2B5EF4-FFF2-40B4-BE49-F238E27FC236}">
                <a16:creationId xmlns:a16="http://schemas.microsoft.com/office/drawing/2014/main" id="{48A18A9B-56B5-B5AE-74BA-C88B34F2185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38812" y="2332439"/>
            <a:ext cx="2457188" cy="4525562"/>
          </a:xfrm>
          <a:prstGeom prst="rect">
            <a:avLst/>
          </a:prstGeom>
        </p:spPr>
      </p:pic>
      <p:sp>
        <p:nvSpPr>
          <p:cNvPr id="7" name="TextBox 6"/>
          <p:cNvSpPr txBox="1"/>
          <p:nvPr/>
        </p:nvSpPr>
        <p:spPr>
          <a:xfrm>
            <a:off x="6947017" y="2076333"/>
            <a:ext cx="4502035" cy="3917410"/>
          </a:xfrm>
          <a:prstGeom prst="rect">
            <a:avLst/>
          </a:prstGeom>
          <a:noFill/>
        </p:spPr>
        <p:txBody>
          <a:bodyPr wrap="square" lIns="0" tIns="36000" rIns="216000" bIns="36000" rtlCol="0" anchor="t">
            <a:spAutoFit/>
          </a:bodyPr>
          <a:lstStyle/>
          <a:p>
            <a:pPr marL="0" marR="0" lvl="0" indent="0" algn="l" defTabSz="914400" rtl="0" eaLnBrk="1" fontAlgn="auto" latinLnBrk="0" hangingPunct="1">
              <a:lnSpc>
                <a:spcPct val="130000"/>
              </a:lnSpc>
              <a:spcBef>
                <a:spcPts val="1000"/>
              </a:spcBef>
              <a:spcAft>
                <a:spcPts val="0"/>
              </a:spcAft>
              <a:buClrTx/>
              <a:buSzTx/>
              <a:buFontTx/>
              <a:buNone/>
              <a:tabLst/>
              <a:defRPr/>
            </a:pPr>
            <a:r>
              <a:rPr kumimoji="0" lang="es-419" sz="1400" b="1" i="0" u="none" strike="noStrike" cap="none" spc="-20" normalizeH="0" baseline="0" noProof="0" dirty="0">
                <a:ln>
                  <a:noFill/>
                </a:ln>
                <a:solidFill>
                  <a:srgbClr val="005199"/>
                </a:solidFill>
                <a:uLnTx/>
                <a:uFillTx/>
                <a:latin typeface="Arial" panose="020B0604020202020204" pitchFamily="34" charset="0"/>
                <a:cs typeface="Arial" panose="020B0604020202020204" pitchFamily="34" charset="0"/>
              </a:rPr>
              <a:t>Misión</a:t>
            </a:r>
          </a:p>
          <a:p>
            <a:pPr defTabSz="914400">
              <a:lnSpc>
                <a:spcPct val="130000"/>
              </a:lnSpc>
              <a:spcBef>
                <a:spcPts val="1000"/>
              </a:spcBef>
              <a:defRPr/>
            </a:pPr>
            <a:r>
              <a:rPr lang="es-419" sz="1400" spc="-20" dirty="0">
                <a:solidFill>
                  <a:srgbClr val="5D5D5D"/>
                </a:solidFill>
                <a:latin typeface="Arial" panose="020B0604020202020204" pitchFamily="34" charset="0"/>
                <a:ea typeface="+mn-lt"/>
                <a:cs typeface="Arial" panose="020B0604020202020204" pitchFamily="34" charset="0"/>
              </a:rPr>
              <a:t>La oficina de Salud de las Minorías de los Centros de Servicios de Medicare y Medicaid (CMS OMH) liderará </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los </a:t>
            </a:r>
            <a:r>
              <a:rPr lang="es-419" sz="1400" spc="-20" dirty="0">
                <a:solidFill>
                  <a:srgbClr val="5D5D5D"/>
                </a:solidFill>
                <a:latin typeface="Arial" panose="020B0604020202020204" pitchFamily="34" charset="0"/>
                <a:ea typeface="+mn-lt"/>
                <a:cs typeface="Arial" panose="020B0604020202020204" pitchFamily="34" charset="0"/>
              </a:rPr>
              <a:t>avances </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y </a:t>
            </a:r>
            <a:r>
              <a:rPr lang="es-419" sz="1400" spc="-20" dirty="0">
                <a:solidFill>
                  <a:srgbClr val="5D5D5D"/>
                </a:solidFill>
                <a:latin typeface="Arial" panose="020B0604020202020204" pitchFamily="34" charset="0"/>
                <a:ea typeface="+mn-lt"/>
                <a:cs typeface="Arial" panose="020B0604020202020204" pitchFamily="34" charset="0"/>
              </a:rPr>
              <a:t>la integración </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de </a:t>
            </a:r>
            <a:r>
              <a:rPr lang="es-419" sz="1400" spc="-20" dirty="0">
                <a:solidFill>
                  <a:srgbClr val="5D5D5D"/>
                </a:solidFill>
                <a:latin typeface="Arial" panose="020B0604020202020204" pitchFamily="34" charset="0"/>
                <a:ea typeface="+mn-lt"/>
                <a:cs typeface="Arial" panose="020B0604020202020204" pitchFamily="34" charset="0"/>
              </a:rPr>
              <a:t>la equidad en la salud </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en el </a:t>
            </a:r>
            <a:r>
              <a:rPr lang="es-419" sz="1400" spc="-20" dirty="0">
                <a:solidFill>
                  <a:srgbClr val="5D5D5D"/>
                </a:solidFill>
                <a:latin typeface="Arial" panose="020B0604020202020204" pitchFamily="34" charset="0"/>
                <a:ea typeface="+mn-lt"/>
                <a:cs typeface="Arial" panose="020B0604020202020204" pitchFamily="34" charset="0"/>
              </a:rPr>
              <a:t>desarrollo; la evaluación; </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y </a:t>
            </a:r>
            <a:r>
              <a:rPr lang="es-419" sz="1400" spc="-20" dirty="0">
                <a:solidFill>
                  <a:srgbClr val="5D5D5D"/>
                </a:solidFill>
                <a:latin typeface="Arial" panose="020B0604020202020204" pitchFamily="34" charset="0"/>
                <a:ea typeface="+mn-lt"/>
                <a:cs typeface="Arial" panose="020B0604020202020204" pitchFamily="34" charset="0"/>
              </a:rPr>
              <a:t>la implementación de las políticas</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 </a:t>
            </a:r>
            <a:r>
              <a:rPr lang="es-419" sz="1400" spc="-20" dirty="0">
                <a:solidFill>
                  <a:srgbClr val="5D5D5D"/>
                </a:solidFill>
                <a:latin typeface="Arial" panose="020B0604020202020204" pitchFamily="34" charset="0"/>
                <a:ea typeface="+mn-lt"/>
                <a:cs typeface="Arial" panose="020B0604020202020204" pitchFamily="34" charset="0"/>
              </a:rPr>
              <a:t>programas</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 y </a:t>
            </a:r>
            <a:r>
              <a:rPr lang="es-419" sz="1400" spc="-20" dirty="0">
                <a:solidFill>
                  <a:srgbClr val="5D5D5D"/>
                </a:solidFill>
                <a:latin typeface="Arial" panose="020B0604020202020204" pitchFamily="34" charset="0"/>
                <a:ea typeface="+mn-lt"/>
                <a:cs typeface="Arial" panose="020B0604020202020204" pitchFamily="34" charset="0"/>
              </a:rPr>
              <a:t>asociaciones de CMS</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a:t>
            </a:r>
          </a:p>
          <a:p>
            <a:pPr defTabSz="914400">
              <a:lnSpc>
                <a:spcPct val="130000"/>
              </a:lnSpc>
              <a:spcBef>
                <a:spcPts val="1000"/>
              </a:spcBef>
              <a:defRPr/>
            </a:pPr>
            <a:endParaRPr lang="en-US" sz="1400" b="1" spc="-20" dirty="0">
              <a:solidFill>
                <a:srgbClr val="000000"/>
              </a:solidFill>
              <a:latin typeface="Arial" panose="020B0604020202020204" pitchFamily="34" charset="0"/>
              <a:ea typeface="Open Sans ExtraBold"/>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Tx/>
              <a:buSzTx/>
              <a:buFontTx/>
              <a:buNone/>
              <a:tabLst/>
              <a:defRPr/>
            </a:pPr>
            <a:r>
              <a:rPr kumimoji="0" lang="es-419" sz="1400" b="1" i="0" u="none" strike="noStrike" cap="none" spc="-20" normalizeH="0" baseline="0" noProof="0" dirty="0">
                <a:ln>
                  <a:noFill/>
                </a:ln>
                <a:solidFill>
                  <a:srgbClr val="005199"/>
                </a:solidFill>
                <a:uLnTx/>
                <a:uFillTx/>
                <a:latin typeface="Arial" panose="020B0604020202020204" pitchFamily="34" charset="0"/>
                <a:cs typeface="Arial" panose="020B0604020202020204" pitchFamily="34" charset="0"/>
              </a:rPr>
              <a:t>Visión</a:t>
            </a:r>
          </a:p>
          <a:p>
            <a:pPr defTabSz="914400">
              <a:lnSpc>
                <a:spcPct val="130000"/>
              </a:lnSpc>
              <a:spcBef>
                <a:spcPts val="1000"/>
              </a:spcBef>
              <a:defRPr/>
            </a:pP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Todos </a:t>
            </a:r>
            <a:r>
              <a:rPr lang="es-419" sz="1400" spc="-20" dirty="0">
                <a:solidFill>
                  <a:srgbClr val="5D5D5D"/>
                </a:solidFill>
                <a:latin typeface="Arial" panose="020B0604020202020204" pitchFamily="34" charset="0"/>
                <a:ea typeface="+mn-lt"/>
                <a:cs typeface="Arial" panose="020B0604020202020204" pitchFamily="34" charset="0"/>
              </a:rPr>
              <a:t>aquellos que recibieron servicios de </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CSM lograron sus mejores niveles de salud</a:t>
            </a:r>
            <a:r>
              <a:rPr lang="es-419" sz="1400" spc="-20" dirty="0">
                <a:solidFill>
                  <a:srgbClr val="5D5D5D"/>
                </a:solidFill>
                <a:latin typeface="Arial" panose="020B0604020202020204" pitchFamily="34" charset="0"/>
                <a:ea typeface="+mn-lt"/>
                <a:cs typeface="Arial" panose="020B0604020202020204" pitchFamily="34" charset="0"/>
              </a:rPr>
              <a:t> y bienestar</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 y </a:t>
            </a:r>
            <a:r>
              <a:rPr lang="es-419" sz="1400" spc="-20" dirty="0">
                <a:solidFill>
                  <a:srgbClr val="5D5D5D"/>
                </a:solidFill>
                <a:latin typeface="Arial" panose="020B0604020202020204" pitchFamily="34" charset="0"/>
                <a:ea typeface="+mn-lt"/>
                <a:cs typeface="Arial" panose="020B0604020202020204" pitchFamily="34" charset="0"/>
              </a:rPr>
              <a:t>hemos eliminado las </a:t>
            </a:r>
            <a:r>
              <a:rPr kumimoji="0" lang="es-419" sz="1400" b="0" i="0" u="none" strike="noStrike" cap="none" spc="-20" normalizeH="0" baseline="0" noProof="0" dirty="0">
                <a:ln>
                  <a:noFill/>
                </a:ln>
                <a:solidFill>
                  <a:srgbClr val="5D5D5D"/>
                </a:solidFill>
                <a:uLnTx/>
                <a:uFillTx/>
                <a:latin typeface="Arial" panose="020B0604020202020204" pitchFamily="34" charset="0"/>
                <a:ea typeface="+mn-lt"/>
                <a:cs typeface="Arial" panose="020B0604020202020204" pitchFamily="34" charset="0"/>
              </a:rPr>
              <a:t>desigualdades en la calidad y el acceso a la atención médica.</a:t>
            </a:r>
          </a:p>
        </p:txBody>
      </p:sp>
    </p:spTree>
    <p:extLst>
      <p:ext uri="{BB962C8B-B14F-4D97-AF65-F5344CB8AC3E}">
        <p14:creationId xmlns:p14="http://schemas.microsoft.com/office/powerpoint/2010/main" val="269774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8CE96B-E3C1-4797-B433-D0899BA1B01F}"/>
              </a:ext>
            </a:extLst>
          </p:cNvPr>
          <p:cNvSpPr/>
          <p:nvPr/>
        </p:nvSpPr>
        <p:spPr>
          <a:xfrm>
            <a:off x="1019175" y="2057745"/>
            <a:ext cx="10175975" cy="3400483"/>
          </a:xfrm>
          <a:prstGeom prst="rect">
            <a:avLst/>
          </a:prstGeom>
        </p:spPr>
        <p:txBody>
          <a:bodyPr wrap="square">
            <a:noAutofit/>
          </a:bodyPr>
          <a:lstStyle/>
          <a:p>
            <a:pPr marL="283464" marR="0" lvl="0" indent="-283464" algn="l" defTabSz="914400" rtl="0" eaLnBrk="1" fontAlgn="auto" latinLnBrk="0" hangingPunct="1">
              <a:lnSpc>
                <a:spcPct val="130000"/>
              </a:lnSpc>
              <a:spcBef>
                <a:spcPts val="1000"/>
              </a:spcBef>
              <a:spcAft>
                <a:spcPts val="0"/>
              </a:spcAft>
              <a:buClr>
                <a:srgbClr val="015199"/>
              </a:buClr>
              <a:buSzTx/>
              <a:buFont typeface="Arial" panose="020B0604020202020204" pitchFamily="34" charset="0"/>
              <a:buChar char="•"/>
              <a:tabLst/>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CMS define a la equidad en salud como </a:t>
            </a:r>
            <a:r>
              <a:rPr kumimoji="0" lang="es-419" sz="1400" b="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el logro de los niveles más altos de salud para todas las personas, en donde todos tengan una oportunidad clara y justa de alcanzar su salud óptima independientemente de la raza, etnia, discapacidad, orientación sexual, identidad de género, condición socioeconómica, lugar de residencia, idioma de preferencia, u otros factores que afecten el acceso a la atención y los resultados en salud</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a:t>
            </a:r>
            <a:endParaRPr lang="en-US" sz="1400" dirty="0">
              <a:solidFill>
                <a:srgbClr val="5D5D5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3464" indent="-283464" defTabSz="914400">
              <a:lnSpc>
                <a:spcPct val="130000"/>
              </a:lnSpc>
              <a:spcBef>
                <a:spcPts val="1000"/>
              </a:spcBef>
              <a:buClr>
                <a:srgbClr val="015199"/>
              </a:buClr>
              <a:buFont typeface="Arial" panose="020B0604020202020204" pitchFamily="34" charset="0"/>
              <a:buChar char="•"/>
              <a:defRPr/>
            </a:pP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La educación en salud es un tema central en </a:t>
            </a:r>
            <a:r>
              <a:rPr kumimoji="0" lang="es-419" sz="1400" b="0" i="0" u="none" strike="noStrike" cap="none" normalizeH="0" baseline="0" noProof="0" dirty="0" err="1">
                <a:ln>
                  <a:noFill/>
                </a:ln>
                <a:solidFill>
                  <a:srgbClr val="5D5D5D"/>
                </a:solidFill>
                <a:uLnTx/>
                <a:uFillTx/>
                <a:latin typeface="Arial" panose="020B0604020202020204" pitchFamily="34" charset="0"/>
                <a:cs typeface="Arial" panose="020B0604020202020204" pitchFamily="34" charset="0"/>
              </a:rPr>
              <a:t>Healthy</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 People 2030 (Personas saludables 2030). Uno de los </a:t>
            </a:r>
            <a:r>
              <a:rPr kumimoji="0" lang="es-419" sz="1400" b="0"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objetivos generales</a:t>
            </a:r>
            <a:r>
              <a:rPr kumimoji="0" lang="es-419" sz="1400" b="0" i="0" u="none" strike="noStrike" cap="none" normalizeH="0" baseline="0" noProof="0" dirty="0">
                <a:ln>
                  <a:noFill/>
                </a:ln>
                <a:solidFill>
                  <a:srgbClr val="5D5D5D"/>
                </a:solidFill>
                <a:uLnTx/>
                <a:uFillTx/>
                <a:latin typeface="Arial" panose="020B0604020202020204" pitchFamily="34" charset="0"/>
                <a:cs typeface="Arial" panose="020B0604020202020204" pitchFamily="34" charset="0"/>
              </a:rPr>
              <a:t> de la iniciativa demuestra esto: "Eliminar las desigualdades en salud, alcanzar la equidad y la educación en salud para mejorar la salud y el bienestar de todos".</a:t>
            </a:r>
            <a:endParaRPr lang="en-US" sz="1400" dirty="0">
              <a:solidFill>
                <a:srgbClr val="5352F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3464" marR="0" lvl="0" indent="-283464" algn="l" defTabSz="914400" rtl="0" eaLnBrk="1" fontAlgn="auto" latinLnBrk="0" hangingPunct="1">
              <a:lnSpc>
                <a:spcPct val="130000"/>
              </a:lnSpc>
              <a:spcBef>
                <a:spcPts val="1000"/>
              </a:spcBef>
              <a:spcAft>
                <a:spcPts val="0"/>
              </a:spcAft>
              <a:buClr>
                <a:srgbClr val="015199"/>
              </a:buClr>
              <a:buSzTx/>
              <a:buFont typeface="Arial" panose="020B0604020202020204" pitchFamily="34" charset="0"/>
              <a:buChar char="•"/>
              <a:tabLst/>
              <a:defRPr/>
            </a:pP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Marco para la equidad en salud de CMS</a:t>
            </a:r>
            <a:r>
              <a:rPr kumimoji="0" lang="es-419" sz="1400" b="0" i="0" u="none" strike="noStrike" cap="none" spc="-20" normalizeH="0" noProof="0" dirty="0">
                <a:ln>
                  <a:noFill/>
                </a:ln>
                <a:solidFill>
                  <a:srgbClr val="005199"/>
                </a:solidFill>
                <a:uLnTx/>
                <a:uFillTx/>
                <a:latin typeface="Arial" panose="020B0604020202020204" pitchFamily="34" charset="0"/>
                <a:cs typeface="Arial" panose="020B0604020202020204" pitchFamily="34" charset="0"/>
              </a:rPr>
              <a:t> </a:t>
            </a: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Prioridad 4: Acceso avanzado al idioma, educación en salud, y prestación de servicios adaptados a la cultura. El acceso al idioma, la educación en salud, y la prestación de servicios adaptados a la cultura desempeñan un papel clave en la calidad de la atención médica, la seguridad y la experiencia del paciente y pueden mejorar los resultados en la salud.</a:t>
            </a:r>
          </a:p>
        </p:txBody>
      </p:sp>
      <p:sp>
        <p:nvSpPr>
          <p:cNvPr id="2" name="Title 1">
            <a:extLst>
              <a:ext uri="{FF2B5EF4-FFF2-40B4-BE49-F238E27FC236}">
                <a16:creationId xmlns:a16="http://schemas.microsoft.com/office/drawing/2014/main" id="{585CDC48-1156-B579-BEE8-4F92213615AC}"/>
              </a:ext>
            </a:extLst>
          </p:cNvPr>
          <p:cNvSpPr>
            <a:spLocks noGrp="1"/>
          </p:cNvSpPr>
          <p:nvPr>
            <p:ph type="title"/>
          </p:nvPr>
        </p:nvSpPr>
        <p:spPr>
          <a:xfrm>
            <a:off x="1005546" y="838792"/>
            <a:ext cx="9152697" cy="1249845"/>
          </a:xfrm>
        </p:spPr>
        <p:txBody>
          <a:bodyPr/>
          <a:lstStyle/>
          <a:p>
            <a:r>
              <a:rPr lang="es-419" sz="3200" spc="0" dirty="0"/>
              <a:t>EQUIDAD Y EDUCACIÓN EN SALUD</a:t>
            </a:r>
          </a:p>
        </p:txBody>
      </p:sp>
    </p:spTree>
    <p:extLst>
      <p:ext uri="{BB962C8B-B14F-4D97-AF65-F5344CB8AC3E}">
        <p14:creationId xmlns:p14="http://schemas.microsoft.com/office/powerpoint/2010/main" val="396966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008C-4940-EDC4-F30B-7A09F16A32AF}"/>
              </a:ext>
            </a:extLst>
          </p:cNvPr>
          <p:cNvSpPr>
            <a:spLocks noGrp="1"/>
          </p:cNvSpPr>
          <p:nvPr>
            <p:ph type="ctrTitle"/>
          </p:nvPr>
        </p:nvSpPr>
        <p:spPr>
          <a:xfrm>
            <a:off x="6306067" y="836536"/>
            <a:ext cx="5803557" cy="1412392"/>
          </a:xfrm>
        </p:spPr>
        <p:txBody>
          <a:bodyPr/>
          <a:lstStyle/>
          <a:p>
            <a:r>
              <a:rPr lang="es-419" spc="0" dirty="0"/>
              <a:t>COVERAGE TO CARE </a:t>
            </a:r>
            <a:r>
              <a:rPr lang="es-419" dirty="0"/>
              <a:t>(C2C)</a:t>
            </a:r>
          </a:p>
        </p:txBody>
      </p:sp>
      <p:sp>
        <p:nvSpPr>
          <p:cNvPr id="3" name="Rectangle 2">
            <a:extLst>
              <a:ext uri="{FF2B5EF4-FFF2-40B4-BE49-F238E27FC236}">
                <a16:creationId xmlns:a16="http://schemas.microsoft.com/office/drawing/2014/main" id="{44EDD8CE-F9FC-48C9-8A60-531E20D20F81}"/>
              </a:ext>
            </a:extLst>
          </p:cNvPr>
          <p:cNvSpPr/>
          <p:nvPr/>
        </p:nvSpPr>
        <p:spPr>
          <a:xfrm>
            <a:off x="6306068" y="2578822"/>
            <a:ext cx="4864444" cy="2252670"/>
          </a:xfrm>
          <a:prstGeom prst="rect">
            <a:avLst/>
          </a:prstGeom>
          <a:ln>
            <a:noFill/>
          </a:ln>
        </p:spPr>
        <p:style>
          <a:lnRef idx="2">
            <a:schemeClr val="dk1"/>
          </a:lnRef>
          <a:fillRef idx="1">
            <a:schemeClr val="lt1"/>
          </a:fillRef>
          <a:effectRef idx="0">
            <a:schemeClr val="dk1"/>
          </a:effectRef>
          <a:fontRef idx="minor">
            <a:schemeClr val="dk1"/>
          </a:fontRef>
        </p:style>
        <p:txBody>
          <a:bodyPr wrap="square" lIns="365760" tIns="182880" rIns="457200" bIns="182880">
            <a:noAutofit/>
          </a:bodyPr>
          <a:lstStyle/>
          <a:p>
            <a:pPr marL="0" marR="0" lvl="0" indent="0" defTabSz="914400" rtl="0" eaLnBrk="1" fontAlgn="auto" latinLnBrk="0" hangingPunct="1">
              <a:lnSpc>
                <a:spcPct val="130000"/>
              </a:lnSpc>
              <a:spcBef>
                <a:spcPts val="1000"/>
              </a:spcBef>
              <a:spcAft>
                <a:spcPts val="0"/>
              </a:spcAft>
              <a:buClrTx/>
              <a:buSzTx/>
              <a:buFontTx/>
              <a:buNone/>
              <a:tabLst/>
              <a:defRPr/>
            </a:pPr>
            <a:r>
              <a:rPr kumimoji="0" lang="es-419" sz="1400" b="1" i="0" u="none" strike="noStrike" cap="none" normalizeH="0" baseline="0" noProof="0" dirty="0">
                <a:ln>
                  <a:noFill/>
                </a:ln>
                <a:solidFill>
                  <a:srgbClr val="005199"/>
                </a:solidFill>
                <a:uLnTx/>
                <a:uFillTx/>
                <a:latin typeface="Arial" panose="020B0604020202020204" pitchFamily="34" charset="0"/>
                <a:cs typeface="Arial" panose="020B0604020202020204" pitchFamily="34" charset="0"/>
              </a:rPr>
              <a:t>¿Qué es C2C?</a:t>
            </a:r>
          </a:p>
          <a:p>
            <a:pPr marL="0" marR="0" lvl="0" indent="0" defTabSz="914400" rtl="0" eaLnBrk="1" fontAlgn="auto" latinLnBrk="0" hangingPunct="1">
              <a:lnSpc>
                <a:spcPct val="130000"/>
              </a:lnSpc>
              <a:spcBef>
                <a:spcPts val="1000"/>
              </a:spcBef>
              <a:spcAft>
                <a:spcPts val="0"/>
              </a:spcAft>
              <a:buClrTx/>
              <a:buSzTx/>
              <a:buFontTx/>
              <a:buNone/>
              <a:tabLst/>
              <a:defRPr/>
            </a:pPr>
            <a:r>
              <a:rPr kumimoji="0" lang="es-419" sz="1400" b="0" i="0" u="none" strike="noStrike" cap="none" spc="-20" normalizeH="0" noProof="0" dirty="0">
                <a:ln>
                  <a:noFill/>
                </a:ln>
                <a:solidFill>
                  <a:srgbClr val="5D5D5D"/>
                </a:solidFill>
                <a:uLnTx/>
                <a:uFillTx/>
                <a:latin typeface="Arial" panose="020B0604020202020204" pitchFamily="34" charset="0"/>
                <a:cs typeface="Arial" panose="020B0604020202020204" pitchFamily="34" charset="0"/>
              </a:rPr>
              <a:t>C2C tiene como objetivo ayudar a las personas a comprender sus coberturas médicas y comunicarlas con servicios preventivos y de atención primaria adecuados para ellas, con el fin de que tengan una vida longeva y saludable.</a:t>
            </a:r>
          </a:p>
        </p:txBody>
      </p:sp>
    </p:spTree>
    <p:extLst>
      <p:ext uri="{BB962C8B-B14F-4D97-AF65-F5344CB8AC3E}">
        <p14:creationId xmlns:p14="http://schemas.microsoft.com/office/powerpoint/2010/main" val="3365463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F10FF3-9C45-481A-9689-1B5BE55AC06D}"/>
              </a:ext>
            </a:extLst>
          </p:cNvPr>
          <p:cNvSpPr>
            <a:spLocks noGrp="1"/>
          </p:cNvSpPr>
          <p:nvPr>
            <p:ph type="ctrTitle"/>
          </p:nvPr>
        </p:nvSpPr>
        <p:spPr>
          <a:xfrm>
            <a:off x="6306067" y="834772"/>
            <a:ext cx="4866757" cy="1031098"/>
          </a:xfrm>
        </p:spPr>
        <p:txBody>
          <a:bodyPr/>
          <a:lstStyle/>
          <a:p>
            <a:pPr>
              <a:lnSpc>
                <a:spcPct val="100000"/>
              </a:lnSpc>
            </a:pPr>
            <a:r>
              <a:rPr lang="es-419" sz="3200" spc="0" dirty="0"/>
              <a:t>RECURSOS C2C</a:t>
            </a:r>
          </a:p>
        </p:txBody>
      </p:sp>
      <p:sp>
        <p:nvSpPr>
          <p:cNvPr id="5" name="Rectangle 4">
            <a:extLst>
              <a:ext uri="{FF2B5EF4-FFF2-40B4-BE49-F238E27FC236}">
                <a16:creationId xmlns:a16="http://schemas.microsoft.com/office/drawing/2014/main" id="{35F08D8F-0FC4-49EF-B10C-CED58A575017}"/>
              </a:ext>
            </a:extLst>
          </p:cNvPr>
          <p:cNvSpPr/>
          <p:nvPr/>
        </p:nvSpPr>
        <p:spPr>
          <a:xfrm>
            <a:off x="6244283" y="2078000"/>
            <a:ext cx="5562600" cy="3073214"/>
          </a:xfrm>
          <a:prstGeom prst="rect">
            <a:avLst/>
          </a:prstGeom>
        </p:spPr>
        <p:txBody>
          <a:bodyPr wrap="square">
            <a:noAutofit/>
          </a:bodyPr>
          <a:lstStyle/>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MX"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5 maneras de aprovechar al máximo su cobertura de salud</a:t>
            </a:r>
            <a:endParaRPr kumimoji="0" lang="en-US" sz="140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Recursos de prevención</a:t>
            </a:r>
            <a:endParaRPr lang="en-US" sz="1400" spc="-20" dirty="0">
              <a:solidFill>
                <a:srgbClr val="5D5D5D"/>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MX"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Guía para una mejor atención</a:t>
            </a:r>
            <a:endParaRPr kumimoji="0" lang="en-US" sz="140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Información orientativa sobre la salud conductual</a:t>
            </a:r>
            <a:endParaRPr kumimoji="0" lang="en-US" sz="140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Administre sus costos de atención médica</a:t>
            </a:r>
            <a:endParaRPr kumimoji="0" lang="en-US" sz="140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Conjunto de herramientas para la inscripción</a:t>
            </a:r>
            <a:endParaRPr kumimoji="0" lang="en-US" sz="1400" i="0" u="none" strike="noStrike" kern="1200" cap="none" spc="-2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s-419"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Conjunto de herramientas para socios </a:t>
            </a:r>
            <a:br>
              <a:rPr kumimoji="0" lang="es-419"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br>
            <a:r>
              <a:rPr kumimoji="0" lang="es-419" sz="1400" i="0" u="none" strike="noStrike" cap="none" spc="-20" normalizeH="0" baseline="0" noProof="0" dirty="0">
                <a:ln>
                  <a:noFill/>
                </a:ln>
                <a:solidFill>
                  <a:srgbClr val="5D5D5D"/>
                </a:solidFill>
                <a:uLnTx/>
                <a:uFillTx/>
                <a:latin typeface="Arial" panose="020B0604020202020204" pitchFamily="34" charset="0"/>
                <a:cs typeface="Arial" panose="020B0604020202020204" pitchFamily="34" charset="0"/>
              </a:rPr>
              <a:t>y Presentación comunitaria</a:t>
            </a:r>
          </a:p>
        </p:txBody>
      </p:sp>
    </p:spTree>
    <p:extLst>
      <p:ext uri="{BB962C8B-B14F-4D97-AF65-F5344CB8AC3E}">
        <p14:creationId xmlns:p14="http://schemas.microsoft.com/office/powerpoint/2010/main" val="414168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5F183215-CE1A-484F-90EA-9E54AC8A45C2}"/>
              </a:ext>
            </a:extLst>
          </p:cNvPr>
          <p:cNvSpPr>
            <a:spLocks noGrp="1"/>
          </p:cNvSpPr>
          <p:nvPr>
            <p:ph type="title"/>
          </p:nvPr>
        </p:nvSpPr>
        <p:spPr>
          <a:xfrm>
            <a:off x="1010479" y="537686"/>
            <a:ext cx="9152697" cy="1249845"/>
          </a:xfrm>
        </p:spPr>
        <p:txBody>
          <a:bodyPr/>
          <a:lstStyle/>
          <a:p>
            <a:r>
              <a:rPr lang="es-419" sz="3200" spc="0" dirty="0"/>
              <a:t>VISITE GO.CMS.GOV/C2C</a:t>
            </a:r>
          </a:p>
        </p:txBody>
      </p:sp>
      <p:pic>
        <p:nvPicPr>
          <p:cNvPr id="7" name="Picture 6" descr="Screenshot: go.cms.gov/c2c website - Coverage to Care">
            <a:extLst>
              <a:ext uri="{FF2B5EF4-FFF2-40B4-BE49-F238E27FC236}">
                <a16:creationId xmlns:a16="http://schemas.microsoft.com/office/drawing/2014/main" id="{1E24B9DC-C6F3-420D-982B-1913838ADF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19174" y="1820524"/>
            <a:ext cx="8050685" cy="4220336"/>
          </a:xfrm>
          <a:prstGeom prst="rect">
            <a:avLst/>
          </a:prstGeom>
          <a:ln w="3175">
            <a:solidFill>
              <a:schemeClr val="bg1">
                <a:lumMod val="75000"/>
              </a:schemeClr>
            </a:solidFill>
          </a:ln>
        </p:spPr>
      </p:pic>
    </p:spTree>
    <p:extLst>
      <p:ext uri="{BB962C8B-B14F-4D97-AF65-F5344CB8AC3E}">
        <p14:creationId xmlns:p14="http://schemas.microsoft.com/office/powerpoint/2010/main" val="229623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Voodoo Powerpoint Template">
  <a:themeElements>
    <a:clrScheme name="Voodoo Color">
      <a:dk1>
        <a:srgbClr val="222222"/>
      </a:dk1>
      <a:lt1>
        <a:srgbClr val="F7F7F7"/>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Voodoo Powerpoint Template">
  <a:themeElements>
    <a:clrScheme name="Voodoo Color">
      <a:dk1>
        <a:srgbClr val="222222"/>
      </a:dk1>
      <a:lt1>
        <a:srgbClr val="F7F7F7"/>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6304</Words>
  <Application>Microsoft Office PowerPoint</Application>
  <PresentationFormat>Widescreen</PresentationFormat>
  <Paragraphs>466</Paragraphs>
  <Slides>41</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Calibri</vt:lpstr>
      <vt:lpstr>Open Sans</vt:lpstr>
      <vt:lpstr>Open Sans ExtraBold</vt:lpstr>
      <vt:lpstr>Open Sans Light</vt:lpstr>
      <vt:lpstr>public_sans</vt:lpstr>
      <vt:lpstr>Segoe UI</vt:lpstr>
      <vt:lpstr>System Font Regular</vt:lpstr>
      <vt:lpstr>Voodoo Powerpoint Template</vt:lpstr>
      <vt:lpstr>Voodoo Powerpoint Template</vt:lpstr>
      <vt:lpstr>RECURSOS DE  COVERAGE TO CARE</vt:lpstr>
      <vt:lpstr>TABLA DE CONTENIDOS</vt:lpstr>
      <vt:lpstr>OFICINA DE SALUD  DE LAS MINORÍAS  DE LOS CENTROS  DE SERVICIOS DE  MEDICARE Y MEDICAID</vt:lpstr>
      <vt:lpstr>OFICINA DE SALUD DE LAS MINORÍAS DE LOS  CENTROS DE SERVICIOS DE MEDICARE Y MEDICAID </vt:lpstr>
      <vt:lpstr>CMS OMH</vt:lpstr>
      <vt:lpstr>EQUIDAD Y EDUCACIÓN EN SALUD</vt:lpstr>
      <vt:lpstr>COVERAGE TO CARE (C2C)</vt:lpstr>
      <vt:lpstr>RECURSOS C2C</vt:lpstr>
      <vt:lpstr>VISITE GO.CMS.GOV/C2C</vt:lpstr>
      <vt:lpstr>5 MANERAS DE APROVECHAR AL MÁXIMO  SU COBERTURA DE SALUD</vt:lpstr>
      <vt:lpstr>MI COBERTURA MÉDICA EN UN VISTAZO</vt:lpstr>
      <vt:lpstr>CÓMO MAXIMIZAR SU PLAN MÉDICO</vt:lpstr>
      <vt:lpstr>TELESALUD: QUÉ DEBE SABER PARA SU FAMILIA</vt:lpstr>
      <vt:lpstr>CÓMO USAR LA  COBERTURA MÉDICA</vt:lpstr>
      <vt:lpstr>GUÍA PARA UNA MEJOR ATENCIÓN</vt:lpstr>
      <vt:lpstr>INFORMACIÓN ORIENTATIVA PARA RECIBIR UNA MEJOR ATENCIÓN (CONTINUACIÓN)</vt:lpstr>
      <vt:lpstr>1. Priorice su salud</vt:lpstr>
      <vt:lpstr>2. Comprender su cobertura médica</vt:lpstr>
      <vt:lpstr>2. Comprender su cobertura médica (continuación)</vt:lpstr>
      <vt:lpstr>3. Sepa dónde acudir para recibir atención médica</vt:lpstr>
      <vt:lpstr>3. Sepa dónde  acudir para recibir  atención médica (continuación)</vt:lpstr>
      <vt:lpstr>4. Encuentre un proveedor</vt:lpstr>
      <vt:lpstr>4. Encuentre un proveedor (continuación)</vt:lpstr>
      <vt:lpstr>5. Programe una cita</vt:lpstr>
      <vt:lpstr>6. Prepárese para la cita </vt:lpstr>
      <vt:lpstr>6. Prepárese para la cita (continuación)</vt:lpstr>
      <vt:lpstr>7. Decida si el proveedor es adecuado para usted</vt:lpstr>
      <vt:lpstr>7. Decida si el proveedor es adecuado para usted (continuación)</vt:lpstr>
      <vt:lpstr>8. Pasos siguientes</vt:lpstr>
      <vt:lpstr>INFORMACIÓN ORIENTATIVA SOBRE  LA SALUD CONDUCTUAL</vt:lpstr>
      <vt:lpstr>RECURSOS DE PREVENCIÓN</vt:lpstr>
      <vt:lpstr>ASOCIARSE CON C2C – CÓMO FORMAR PARTE</vt:lpstr>
      <vt:lpstr>USO DE LOS RECURSOS C2C</vt:lpstr>
      <vt:lpstr>¿QUIÉN UTILIZA LOS RECURSOS C2C EN SU COMUNIDAD?</vt:lpstr>
      <vt:lpstr>CONJUNTO DE HERRAMIENTAS DEL SOCIO</vt:lpstr>
      <vt:lpstr>CONJUNTO DE HERRAMIENTAS DEL SOCIO (CONTINUACIÓN)</vt:lpstr>
      <vt:lpstr>CONJUNTO DE HERRAMIENTAS PARA  LA INSCRIPCIÓN</vt:lpstr>
      <vt:lpstr>ADMINISTRE SUS COSTOS DE ATENCIÓN MÉDICA</vt:lpstr>
      <vt:lpstr>VISITE PRODUCTORDERING.CMS.HHS.GOV</vt:lpstr>
      <vt:lpstr>VISITE CMS.GOV PARA ACCEDER A RECURSOS  DEL CONSUMIDOR</vt:lpstr>
      <vt:lpstr>GRACIAS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C2C_RefreshDeck4PartnerToolkit_Spanish_V2</dc:title>
  <dc:subject/>
  <dc:creator/>
  <cp:keywords>C2C_RefreshDeck4PartnerToolkit_Spanish_V2</cp:keywords>
  <dc:description/>
  <cp:lastModifiedBy/>
  <cp:revision>1</cp:revision>
  <dcterms:created xsi:type="dcterms:W3CDTF">2023-06-07T06:49:38Z</dcterms:created>
  <dcterms:modified xsi:type="dcterms:W3CDTF">2023-06-13T19:42:10Z</dcterms:modified>
  <cp:category>C2C_RefreshDeck4PartnerToolkit_Spanish_V2</cp:category>
</cp:coreProperties>
</file>