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3"/>
  </p:notesMasterIdLst>
  <p:handoutMasterIdLst>
    <p:handoutMasterId r:id="rId4"/>
  </p:handoutMasterIdLst>
  <p:sldIdLst>
    <p:sldId id="278" r:id="rId2"/>
  </p:sldIdLst>
  <p:sldSz cx="24377650" cy="13716000"/>
  <p:notesSz cx="6858000" cy="9144000"/>
  <p:custDataLst>
    <p:tags r:id="rId5"/>
  </p:custDataLst>
  <p:defaultTextStyle>
    <a:defPPr>
      <a:defRPr lang="en-US"/>
    </a:defPPr>
    <a:lvl1pPr marL="0" algn="l" defTabSz="1799539" rtl="0" eaLnBrk="1" latinLnBrk="0" hangingPunct="1">
      <a:defRPr sz="3542" kern="1200">
        <a:solidFill>
          <a:schemeClr val="tx1"/>
        </a:solidFill>
        <a:latin typeface="+mn-lt"/>
        <a:ea typeface="+mn-ea"/>
        <a:cs typeface="+mn-cs"/>
      </a:defRPr>
    </a:lvl1pPr>
    <a:lvl2pPr marL="899770" algn="l" defTabSz="1799539" rtl="0" eaLnBrk="1" latinLnBrk="0" hangingPunct="1">
      <a:defRPr sz="3542" kern="1200">
        <a:solidFill>
          <a:schemeClr val="tx1"/>
        </a:solidFill>
        <a:latin typeface="+mn-lt"/>
        <a:ea typeface="+mn-ea"/>
        <a:cs typeface="+mn-cs"/>
      </a:defRPr>
    </a:lvl2pPr>
    <a:lvl3pPr marL="1799539" algn="l" defTabSz="1799539" rtl="0" eaLnBrk="1" latinLnBrk="0" hangingPunct="1">
      <a:defRPr sz="3542" kern="1200">
        <a:solidFill>
          <a:schemeClr val="tx1"/>
        </a:solidFill>
        <a:latin typeface="+mn-lt"/>
        <a:ea typeface="+mn-ea"/>
        <a:cs typeface="+mn-cs"/>
      </a:defRPr>
    </a:lvl3pPr>
    <a:lvl4pPr marL="2699309" algn="l" defTabSz="1799539" rtl="0" eaLnBrk="1" latinLnBrk="0" hangingPunct="1">
      <a:defRPr sz="3542" kern="1200">
        <a:solidFill>
          <a:schemeClr val="tx1"/>
        </a:solidFill>
        <a:latin typeface="+mn-lt"/>
        <a:ea typeface="+mn-ea"/>
        <a:cs typeface="+mn-cs"/>
      </a:defRPr>
    </a:lvl4pPr>
    <a:lvl5pPr marL="3599078" algn="l" defTabSz="1799539" rtl="0" eaLnBrk="1" latinLnBrk="0" hangingPunct="1">
      <a:defRPr sz="3542" kern="1200">
        <a:solidFill>
          <a:schemeClr val="tx1"/>
        </a:solidFill>
        <a:latin typeface="+mn-lt"/>
        <a:ea typeface="+mn-ea"/>
        <a:cs typeface="+mn-cs"/>
      </a:defRPr>
    </a:lvl5pPr>
    <a:lvl6pPr marL="4498848" algn="l" defTabSz="1799539" rtl="0" eaLnBrk="1" latinLnBrk="0" hangingPunct="1">
      <a:defRPr sz="3542" kern="1200">
        <a:solidFill>
          <a:schemeClr val="tx1"/>
        </a:solidFill>
        <a:latin typeface="+mn-lt"/>
        <a:ea typeface="+mn-ea"/>
        <a:cs typeface="+mn-cs"/>
      </a:defRPr>
    </a:lvl6pPr>
    <a:lvl7pPr marL="5398618" algn="l" defTabSz="1799539" rtl="0" eaLnBrk="1" latinLnBrk="0" hangingPunct="1">
      <a:defRPr sz="3542" kern="1200">
        <a:solidFill>
          <a:schemeClr val="tx1"/>
        </a:solidFill>
        <a:latin typeface="+mn-lt"/>
        <a:ea typeface="+mn-ea"/>
        <a:cs typeface="+mn-cs"/>
      </a:defRPr>
    </a:lvl7pPr>
    <a:lvl8pPr marL="6298387" algn="l" defTabSz="1799539" rtl="0" eaLnBrk="1" latinLnBrk="0" hangingPunct="1">
      <a:defRPr sz="3542" kern="1200">
        <a:solidFill>
          <a:schemeClr val="tx1"/>
        </a:solidFill>
        <a:latin typeface="+mn-lt"/>
        <a:ea typeface="+mn-ea"/>
        <a:cs typeface="+mn-cs"/>
      </a:defRPr>
    </a:lvl8pPr>
    <a:lvl9pPr marL="7198157" algn="l" defTabSz="1799539" rtl="0" eaLnBrk="1" latinLnBrk="0" hangingPunct="1">
      <a:defRPr sz="354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76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8CE764-E094-9A9A-BD35-33EB4FA645E5}" name="Eastman, Meridith (US)" initials="EM(" userId="S::eastman@battelle.org::3ccfcf09-7a48-4496-aaf1-5382c7a8952c" providerId="AD"/>
  <p188:author id="{D06446E8-AC8B-B1DE-38FD-F8B619BFCD9D}" name="Knight, JJ (US)" initials="KJ(" userId="S::knight@battelle.org::9d30244c-1119-4db5-88db-3e765c7911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24242"/>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7" autoAdjust="0"/>
    <p:restoredTop sz="95226" autoAdjust="0"/>
  </p:normalViewPr>
  <p:slideViewPr>
    <p:cSldViewPr snapToGrid="0" showGuides="1">
      <p:cViewPr varScale="1">
        <p:scale>
          <a:sx n="52" d="100"/>
          <a:sy n="52" d="100"/>
        </p:scale>
        <p:origin x="864" y="96"/>
      </p:cViewPr>
      <p:guideLst>
        <p:guide orient="horz" pos="2136"/>
        <p:guide pos="7678"/>
      </p:guideLst>
    </p:cSldViewPr>
  </p:slideViewPr>
  <p:notesTextViewPr>
    <p:cViewPr>
      <p:scale>
        <a:sx n="1" d="1"/>
        <a:sy n="1" d="1"/>
      </p:scale>
      <p:origin x="0" y="0"/>
    </p:cViewPr>
  </p:notesTextViewPr>
  <p:sorterViewPr>
    <p:cViewPr>
      <p:scale>
        <a:sx n="55" d="100"/>
        <a:sy n="55" d="100"/>
      </p:scale>
      <p:origin x="0" y="0"/>
    </p:cViewPr>
  </p:sorterViewPr>
  <p:notesViewPr>
    <p:cSldViewPr snapToGrid="0" showGuides="1">
      <p:cViewPr varScale="1">
        <p:scale>
          <a:sx n="85" d="100"/>
          <a:sy n="85" d="100"/>
        </p:scale>
        <p:origin x="2340"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10" Type="http://schemas.microsoft.com/office/2018/10/relationships/authors" Targe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383D55-1D8E-47F0-8407-8CF902454C52}" type="datetimeFigureOut">
              <a:rPr lang="en-US" smtClean="0"/>
              <a:t>2/25/2022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D73952-53CB-4D8F-B858-71DE4FE97A36}" type="slidenum">
              <a:rPr lang="en-US" smtClean="0"/>
              <a:t>‹#›</a:t>
            </a:fld>
            <a:endParaRPr lang="en-US" dirty="0"/>
          </a:p>
        </p:txBody>
      </p:sp>
    </p:spTree>
    <p:extLst>
      <p:ext uri="{BB962C8B-B14F-4D97-AF65-F5344CB8AC3E}">
        <p14:creationId xmlns:p14="http://schemas.microsoft.com/office/powerpoint/2010/main" val="3521092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C5454E-9E81-4C99-A91B-42C07507225A}" type="datetimeFigureOut">
              <a:rPr lang="en-US" smtClean="0"/>
              <a:t>2/25/2022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537934-768C-4C37-BAD1-E522F3AEBAF7}" type="slidenum">
              <a:rPr lang="en-US" smtClean="0"/>
              <a:t>‹#›</a:t>
            </a:fld>
            <a:endParaRPr lang="en-US" dirty="0"/>
          </a:p>
        </p:txBody>
      </p:sp>
    </p:spTree>
    <p:extLst>
      <p:ext uri="{BB962C8B-B14F-4D97-AF65-F5344CB8AC3E}">
        <p14:creationId xmlns:p14="http://schemas.microsoft.com/office/powerpoint/2010/main" val="2575975887"/>
      </p:ext>
    </p:extLst>
  </p:cSld>
  <p:clrMap bg1="lt1" tx1="dk1" bg2="lt2" tx2="dk2" accent1="accent1" accent2="accent2" accent3="accent3" accent4="accent4" accent5="accent5" accent6="accent6" hlink="hlink" folHlink="folHlink"/>
  <p:notesStyle>
    <a:lvl1pPr marL="0" algn="l" defTabSz="1799539" rtl="0" eaLnBrk="1" latinLnBrk="0" hangingPunct="1">
      <a:defRPr sz="2362" kern="1200">
        <a:solidFill>
          <a:schemeClr val="tx1"/>
        </a:solidFill>
        <a:latin typeface="+mn-lt"/>
        <a:ea typeface="+mn-ea"/>
        <a:cs typeface="+mn-cs"/>
      </a:defRPr>
    </a:lvl1pPr>
    <a:lvl2pPr marL="899770" algn="l" defTabSz="1799539" rtl="0" eaLnBrk="1" latinLnBrk="0" hangingPunct="1">
      <a:defRPr sz="2362" kern="1200">
        <a:solidFill>
          <a:schemeClr val="tx1"/>
        </a:solidFill>
        <a:latin typeface="+mn-lt"/>
        <a:ea typeface="+mn-ea"/>
        <a:cs typeface="+mn-cs"/>
      </a:defRPr>
    </a:lvl2pPr>
    <a:lvl3pPr marL="1799539" algn="l" defTabSz="1799539" rtl="0" eaLnBrk="1" latinLnBrk="0" hangingPunct="1">
      <a:defRPr sz="2362" kern="1200">
        <a:solidFill>
          <a:schemeClr val="tx1"/>
        </a:solidFill>
        <a:latin typeface="+mn-lt"/>
        <a:ea typeface="+mn-ea"/>
        <a:cs typeface="+mn-cs"/>
      </a:defRPr>
    </a:lvl3pPr>
    <a:lvl4pPr marL="2699309" algn="l" defTabSz="1799539" rtl="0" eaLnBrk="1" latinLnBrk="0" hangingPunct="1">
      <a:defRPr sz="2362" kern="1200">
        <a:solidFill>
          <a:schemeClr val="tx1"/>
        </a:solidFill>
        <a:latin typeface="+mn-lt"/>
        <a:ea typeface="+mn-ea"/>
        <a:cs typeface="+mn-cs"/>
      </a:defRPr>
    </a:lvl4pPr>
    <a:lvl5pPr marL="3599078" algn="l" defTabSz="1799539" rtl="0" eaLnBrk="1" latinLnBrk="0" hangingPunct="1">
      <a:defRPr sz="2362" kern="1200">
        <a:solidFill>
          <a:schemeClr val="tx1"/>
        </a:solidFill>
        <a:latin typeface="+mn-lt"/>
        <a:ea typeface="+mn-ea"/>
        <a:cs typeface="+mn-cs"/>
      </a:defRPr>
    </a:lvl5pPr>
    <a:lvl6pPr marL="4498848" algn="l" defTabSz="1799539" rtl="0" eaLnBrk="1" latinLnBrk="0" hangingPunct="1">
      <a:defRPr sz="2362" kern="1200">
        <a:solidFill>
          <a:schemeClr val="tx1"/>
        </a:solidFill>
        <a:latin typeface="+mn-lt"/>
        <a:ea typeface="+mn-ea"/>
        <a:cs typeface="+mn-cs"/>
      </a:defRPr>
    </a:lvl6pPr>
    <a:lvl7pPr marL="5398618" algn="l" defTabSz="1799539" rtl="0" eaLnBrk="1" latinLnBrk="0" hangingPunct="1">
      <a:defRPr sz="2362" kern="1200">
        <a:solidFill>
          <a:schemeClr val="tx1"/>
        </a:solidFill>
        <a:latin typeface="+mn-lt"/>
        <a:ea typeface="+mn-ea"/>
        <a:cs typeface="+mn-cs"/>
      </a:defRPr>
    </a:lvl7pPr>
    <a:lvl8pPr marL="6298387" algn="l" defTabSz="1799539" rtl="0" eaLnBrk="1" latinLnBrk="0" hangingPunct="1">
      <a:defRPr sz="2362" kern="1200">
        <a:solidFill>
          <a:schemeClr val="tx1"/>
        </a:solidFill>
        <a:latin typeface="+mn-lt"/>
        <a:ea typeface="+mn-ea"/>
        <a:cs typeface="+mn-cs"/>
      </a:defRPr>
    </a:lvl8pPr>
    <a:lvl9pPr marL="7198157" algn="l" defTabSz="1799539" rtl="0" eaLnBrk="1" latinLnBrk="0" hangingPunct="1">
      <a:defRPr sz="236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37934-768C-4C37-BAD1-E522F3AEBAF7}" type="slidenum">
              <a:rPr lang="en-US" smtClean="0"/>
              <a:t>1</a:t>
            </a:fld>
            <a:endParaRPr lang="en-US" dirty="0"/>
          </a:p>
        </p:txBody>
      </p:sp>
    </p:spTree>
    <p:extLst>
      <p:ext uri="{BB962C8B-B14F-4D97-AF65-F5344CB8AC3E}">
        <p14:creationId xmlns:p14="http://schemas.microsoft.com/office/powerpoint/2010/main" val="707952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94110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vmlDrawing" Target="../drawings/vmlDrawing1.vml"/><Relationship Id="rId7"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3.xml"/><Relationship Id="rId10" Type="http://schemas.openxmlformats.org/officeDocument/2006/relationships/image" Target="../media/image3.jpeg"/><Relationship Id="rId4" Type="http://schemas.openxmlformats.org/officeDocument/2006/relationships/tags" Target="../tags/tag2.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Freeform: Shape 13"/>
          <p:cNvSpPr/>
          <p:nvPr userDrawn="1"/>
        </p:nvSpPr>
        <p:spPr bwMode="white">
          <a:xfrm>
            <a:off x="23191523" y="12218168"/>
            <a:ext cx="292025" cy="442912"/>
          </a:xfrm>
          <a:custGeom>
            <a:avLst/>
            <a:gdLst>
              <a:gd name="connsiteX0" fmla="*/ 0 w 402431"/>
              <a:gd name="connsiteY0" fmla="*/ 321468 h 340518"/>
              <a:gd name="connsiteX1" fmla="*/ 114300 w 402431"/>
              <a:gd name="connsiteY1" fmla="*/ 0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40518"/>
              <a:gd name="connsiteX1" fmla="*/ 76200 w 402431"/>
              <a:gd name="connsiteY1" fmla="*/ 100013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40518"/>
              <a:gd name="connsiteX1" fmla="*/ 76200 w 402431"/>
              <a:gd name="connsiteY1" fmla="*/ 100013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40518"/>
              <a:gd name="connsiteX1" fmla="*/ 76200 w 402431"/>
              <a:gd name="connsiteY1" fmla="*/ 100013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21468"/>
              <a:gd name="connsiteX1" fmla="*/ 76200 w 402431"/>
              <a:gd name="connsiteY1" fmla="*/ 100013 h 321468"/>
              <a:gd name="connsiteX2" fmla="*/ 402431 w 402431"/>
              <a:gd name="connsiteY2" fmla="*/ 0 h 321468"/>
              <a:gd name="connsiteX3" fmla="*/ 104775 w 402431"/>
              <a:gd name="connsiteY3" fmla="*/ 319087 h 321468"/>
              <a:gd name="connsiteX4" fmla="*/ 0 w 402431"/>
              <a:gd name="connsiteY4" fmla="*/ 321468 h 321468"/>
              <a:gd name="connsiteX0" fmla="*/ 0 w 109537"/>
              <a:gd name="connsiteY0" fmla="*/ 221455 h 221455"/>
              <a:gd name="connsiteX1" fmla="*/ 76200 w 109537"/>
              <a:gd name="connsiteY1" fmla="*/ 0 h 221455"/>
              <a:gd name="connsiteX2" fmla="*/ 109537 w 109537"/>
              <a:gd name="connsiteY2" fmla="*/ 14287 h 221455"/>
              <a:gd name="connsiteX3" fmla="*/ 104775 w 109537"/>
              <a:gd name="connsiteY3" fmla="*/ 219074 h 221455"/>
              <a:gd name="connsiteX4" fmla="*/ 0 w 109537"/>
              <a:gd name="connsiteY4" fmla="*/ 221455 h 221455"/>
              <a:gd name="connsiteX0" fmla="*/ 0 w 111918"/>
              <a:gd name="connsiteY0" fmla="*/ 221455 h 221455"/>
              <a:gd name="connsiteX1" fmla="*/ 76200 w 111918"/>
              <a:gd name="connsiteY1" fmla="*/ 0 h 221455"/>
              <a:gd name="connsiteX2" fmla="*/ 111918 w 111918"/>
              <a:gd name="connsiteY2" fmla="*/ 14287 h 221455"/>
              <a:gd name="connsiteX3" fmla="*/ 104775 w 111918"/>
              <a:gd name="connsiteY3" fmla="*/ 219074 h 221455"/>
              <a:gd name="connsiteX4" fmla="*/ 0 w 111918"/>
              <a:gd name="connsiteY4" fmla="*/ 221455 h 221455"/>
              <a:gd name="connsiteX0" fmla="*/ 0 w 111918"/>
              <a:gd name="connsiteY0" fmla="*/ 221455 h 221455"/>
              <a:gd name="connsiteX1" fmla="*/ 76200 w 111918"/>
              <a:gd name="connsiteY1" fmla="*/ 0 h 221455"/>
              <a:gd name="connsiteX2" fmla="*/ 111918 w 111918"/>
              <a:gd name="connsiteY2" fmla="*/ 4762 h 221455"/>
              <a:gd name="connsiteX3" fmla="*/ 104775 w 111918"/>
              <a:gd name="connsiteY3" fmla="*/ 219074 h 221455"/>
              <a:gd name="connsiteX4" fmla="*/ 0 w 111918"/>
              <a:gd name="connsiteY4" fmla="*/ 221455 h 221455"/>
              <a:gd name="connsiteX0" fmla="*/ 0 w 111918"/>
              <a:gd name="connsiteY0" fmla="*/ 221455 h 221455"/>
              <a:gd name="connsiteX1" fmla="*/ 76200 w 111918"/>
              <a:gd name="connsiteY1" fmla="*/ 0 h 221455"/>
              <a:gd name="connsiteX2" fmla="*/ 111918 w 111918"/>
              <a:gd name="connsiteY2" fmla="*/ 4762 h 221455"/>
              <a:gd name="connsiteX3" fmla="*/ 104775 w 111918"/>
              <a:gd name="connsiteY3" fmla="*/ 219074 h 221455"/>
              <a:gd name="connsiteX4" fmla="*/ 0 w 111918"/>
              <a:gd name="connsiteY4" fmla="*/ 221455 h 221455"/>
              <a:gd name="connsiteX0" fmla="*/ 0 w 111918"/>
              <a:gd name="connsiteY0" fmla="*/ 221455 h 221455"/>
              <a:gd name="connsiteX1" fmla="*/ 76200 w 111918"/>
              <a:gd name="connsiteY1" fmla="*/ 0 h 221455"/>
              <a:gd name="connsiteX2" fmla="*/ 111918 w 111918"/>
              <a:gd name="connsiteY2" fmla="*/ 4762 h 221455"/>
              <a:gd name="connsiteX3" fmla="*/ 104775 w 111918"/>
              <a:gd name="connsiteY3" fmla="*/ 219074 h 221455"/>
              <a:gd name="connsiteX4" fmla="*/ 0 w 111918"/>
              <a:gd name="connsiteY4" fmla="*/ 221455 h 221455"/>
              <a:gd name="connsiteX0" fmla="*/ 0 w 109537"/>
              <a:gd name="connsiteY0" fmla="*/ 221456 h 221456"/>
              <a:gd name="connsiteX1" fmla="*/ 76200 w 109537"/>
              <a:gd name="connsiteY1" fmla="*/ 1 h 221456"/>
              <a:gd name="connsiteX2" fmla="*/ 109537 w 109537"/>
              <a:gd name="connsiteY2" fmla="*/ 0 h 221456"/>
              <a:gd name="connsiteX3" fmla="*/ 104775 w 109537"/>
              <a:gd name="connsiteY3" fmla="*/ 219075 h 221456"/>
              <a:gd name="connsiteX4" fmla="*/ 0 w 109537"/>
              <a:gd name="connsiteY4" fmla="*/ 221456 h 221456"/>
              <a:gd name="connsiteX0" fmla="*/ 0 w 109538"/>
              <a:gd name="connsiteY0" fmla="*/ 221456 h 221456"/>
              <a:gd name="connsiteX1" fmla="*/ 76200 w 109538"/>
              <a:gd name="connsiteY1" fmla="*/ 1 h 221456"/>
              <a:gd name="connsiteX2" fmla="*/ 109537 w 109538"/>
              <a:gd name="connsiteY2" fmla="*/ 0 h 221456"/>
              <a:gd name="connsiteX3" fmla="*/ 109538 w 109538"/>
              <a:gd name="connsiteY3" fmla="*/ 219075 h 221456"/>
              <a:gd name="connsiteX4" fmla="*/ 0 w 109538"/>
              <a:gd name="connsiteY4" fmla="*/ 221456 h 22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8" h="221456">
                <a:moveTo>
                  <a:pt x="0" y="221456"/>
                </a:moveTo>
                <a:lnTo>
                  <a:pt x="76200" y="1"/>
                </a:lnTo>
                <a:lnTo>
                  <a:pt x="109537" y="0"/>
                </a:lnTo>
                <a:cubicBezTo>
                  <a:pt x="109537" y="73025"/>
                  <a:pt x="109538" y="146050"/>
                  <a:pt x="109538" y="219075"/>
                </a:cubicBezTo>
                <a:lnTo>
                  <a:pt x="0" y="221456"/>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aphicFrame>
        <p:nvGraphicFramePr>
          <p:cNvPr id="5" name="Object 4" hidden="1"/>
          <p:cNvGraphicFramePr>
            <a:graphicFrameLocks noChangeAspect="1"/>
          </p:cNvGraphicFramePr>
          <p:nvPr userDrawn="1">
            <p:custDataLst>
              <p:tags r:id="rId4"/>
            </p:custDataLst>
            <p:extLst>
              <p:ext uri="{D42A27DB-BD31-4B8C-83A1-F6EECF244321}">
                <p14:modId xmlns:p14="http://schemas.microsoft.com/office/powerpoint/2010/main" val="537534875"/>
              </p:ext>
            </p:extLst>
          </p:nvPr>
        </p:nvGraphicFramePr>
        <p:xfrm>
          <a:off x="4235" y="3179"/>
          <a:ext cx="4231" cy="3174"/>
        </p:xfrm>
        <a:graphic>
          <a:graphicData uri="http://schemas.openxmlformats.org/presentationml/2006/ole">
            <mc:AlternateContent xmlns:mc="http://schemas.openxmlformats.org/markup-compatibility/2006">
              <mc:Choice xmlns:v="urn:schemas-microsoft-com:vml" Requires="v">
                <p:oleObj spid="_x0000_s124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4235" y="3179"/>
                        <a:ext cx="4231" cy="3174"/>
                      </a:xfrm>
                      <a:prstGeom prst="rect">
                        <a:avLst/>
                      </a:prstGeom>
                    </p:spPr>
                  </p:pic>
                </p:oleObj>
              </mc:Fallback>
            </mc:AlternateContent>
          </a:graphicData>
        </a:graphic>
      </p:graphicFrame>
      <p:sp>
        <p:nvSpPr>
          <p:cNvPr id="18" name="Rectangle 17"/>
          <p:cNvSpPr/>
          <p:nvPr userDrawn="1"/>
        </p:nvSpPr>
        <p:spPr bwMode="gray">
          <a:xfrm>
            <a:off x="0" y="12238682"/>
            <a:ext cx="23652314" cy="247932"/>
          </a:xfrm>
          <a:prstGeom prst="rect">
            <a:avLst/>
          </a:prstGeom>
          <a:solidFill>
            <a:srgbClr val="00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42" dirty="0"/>
          </a:p>
        </p:txBody>
      </p:sp>
      <p:sp>
        <p:nvSpPr>
          <p:cNvPr id="19" name="Rectangle 18"/>
          <p:cNvSpPr/>
          <p:nvPr userDrawn="1"/>
        </p:nvSpPr>
        <p:spPr bwMode="gray">
          <a:xfrm>
            <a:off x="0" y="12358663"/>
            <a:ext cx="23652314" cy="247934"/>
          </a:xfrm>
          <a:prstGeom prst="rect">
            <a:avLst/>
          </a:prstGeom>
          <a:solidFill>
            <a:srgbClr val="14141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42" dirty="0"/>
          </a:p>
        </p:txBody>
      </p:sp>
      <p:sp>
        <p:nvSpPr>
          <p:cNvPr id="20" name="Freeform: Shape 19"/>
          <p:cNvSpPr/>
          <p:nvPr userDrawn="1"/>
        </p:nvSpPr>
        <p:spPr bwMode="white">
          <a:xfrm>
            <a:off x="23488054" y="12218168"/>
            <a:ext cx="219019" cy="442912"/>
          </a:xfrm>
          <a:custGeom>
            <a:avLst/>
            <a:gdLst>
              <a:gd name="connsiteX0" fmla="*/ 0 w 402431"/>
              <a:gd name="connsiteY0" fmla="*/ 321468 h 340518"/>
              <a:gd name="connsiteX1" fmla="*/ 114300 w 402431"/>
              <a:gd name="connsiteY1" fmla="*/ 0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40518"/>
              <a:gd name="connsiteX1" fmla="*/ 76200 w 402431"/>
              <a:gd name="connsiteY1" fmla="*/ 100013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40518"/>
              <a:gd name="connsiteX1" fmla="*/ 76200 w 402431"/>
              <a:gd name="connsiteY1" fmla="*/ 100013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40518"/>
              <a:gd name="connsiteX1" fmla="*/ 76200 w 402431"/>
              <a:gd name="connsiteY1" fmla="*/ 100013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21468"/>
              <a:gd name="connsiteX1" fmla="*/ 76200 w 402431"/>
              <a:gd name="connsiteY1" fmla="*/ 100013 h 321468"/>
              <a:gd name="connsiteX2" fmla="*/ 402431 w 402431"/>
              <a:gd name="connsiteY2" fmla="*/ 0 h 321468"/>
              <a:gd name="connsiteX3" fmla="*/ 104775 w 402431"/>
              <a:gd name="connsiteY3" fmla="*/ 319087 h 321468"/>
              <a:gd name="connsiteX4" fmla="*/ 0 w 402431"/>
              <a:gd name="connsiteY4" fmla="*/ 321468 h 321468"/>
              <a:gd name="connsiteX0" fmla="*/ 0 w 109537"/>
              <a:gd name="connsiteY0" fmla="*/ 221455 h 221455"/>
              <a:gd name="connsiteX1" fmla="*/ 76200 w 109537"/>
              <a:gd name="connsiteY1" fmla="*/ 0 h 221455"/>
              <a:gd name="connsiteX2" fmla="*/ 109537 w 109537"/>
              <a:gd name="connsiteY2" fmla="*/ 14287 h 221455"/>
              <a:gd name="connsiteX3" fmla="*/ 104775 w 109537"/>
              <a:gd name="connsiteY3" fmla="*/ 219074 h 221455"/>
              <a:gd name="connsiteX4" fmla="*/ 0 w 109537"/>
              <a:gd name="connsiteY4" fmla="*/ 221455 h 221455"/>
              <a:gd name="connsiteX0" fmla="*/ 0 w 111918"/>
              <a:gd name="connsiteY0" fmla="*/ 221455 h 221455"/>
              <a:gd name="connsiteX1" fmla="*/ 76200 w 111918"/>
              <a:gd name="connsiteY1" fmla="*/ 0 h 221455"/>
              <a:gd name="connsiteX2" fmla="*/ 111918 w 111918"/>
              <a:gd name="connsiteY2" fmla="*/ 14287 h 221455"/>
              <a:gd name="connsiteX3" fmla="*/ 104775 w 111918"/>
              <a:gd name="connsiteY3" fmla="*/ 219074 h 221455"/>
              <a:gd name="connsiteX4" fmla="*/ 0 w 111918"/>
              <a:gd name="connsiteY4" fmla="*/ 221455 h 221455"/>
              <a:gd name="connsiteX0" fmla="*/ 0 w 111918"/>
              <a:gd name="connsiteY0" fmla="*/ 221455 h 221455"/>
              <a:gd name="connsiteX1" fmla="*/ 76200 w 111918"/>
              <a:gd name="connsiteY1" fmla="*/ 0 h 221455"/>
              <a:gd name="connsiteX2" fmla="*/ 111918 w 111918"/>
              <a:gd name="connsiteY2" fmla="*/ 4762 h 221455"/>
              <a:gd name="connsiteX3" fmla="*/ 104775 w 111918"/>
              <a:gd name="connsiteY3" fmla="*/ 219074 h 221455"/>
              <a:gd name="connsiteX4" fmla="*/ 0 w 111918"/>
              <a:gd name="connsiteY4" fmla="*/ 221455 h 221455"/>
              <a:gd name="connsiteX0" fmla="*/ 0 w 111918"/>
              <a:gd name="connsiteY0" fmla="*/ 221455 h 221455"/>
              <a:gd name="connsiteX1" fmla="*/ 76200 w 111918"/>
              <a:gd name="connsiteY1" fmla="*/ 0 h 221455"/>
              <a:gd name="connsiteX2" fmla="*/ 111918 w 111918"/>
              <a:gd name="connsiteY2" fmla="*/ 4762 h 221455"/>
              <a:gd name="connsiteX3" fmla="*/ 104775 w 111918"/>
              <a:gd name="connsiteY3" fmla="*/ 219074 h 221455"/>
              <a:gd name="connsiteX4" fmla="*/ 0 w 111918"/>
              <a:gd name="connsiteY4" fmla="*/ 221455 h 221455"/>
              <a:gd name="connsiteX0" fmla="*/ 0 w 111918"/>
              <a:gd name="connsiteY0" fmla="*/ 221455 h 221455"/>
              <a:gd name="connsiteX1" fmla="*/ 76200 w 111918"/>
              <a:gd name="connsiteY1" fmla="*/ 0 h 221455"/>
              <a:gd name="connsiteX2" fmla="*/ 111918 w 111918"/>
              <a:gd name="connsiteY2" fmla="*/ 4762 h 221455"/>
              <a:gd name="connsiteX3" fmla="*/ 104775 w 111918"/>
              <a:gd name="connsiteY3" fmla="*/ 219074 h 221455"/>
              <a:gd name="connsiteX4" fmla="*/ 0 w 111918"/>
              <a:gd name="connsiteY4" fmla="*/ 221455 h 221455"/>
              <a:gd name="connsiteX0" fmla="*/ 0 w 109537"/>
              <a:gd name="connsiteY0" fmla="*/ 221456 h 221456"/>
              <a:gd name="connsiteX1" fmla="*/ 76200 w 109537"/>
              <a:gd name="connsiteY1" fmla="*/ 1 h 221456"/>
              <a:gd name="connsiteX2" fmla="*/ 109537 w 109537"/>
              <a:gd name="connsiteY2" fmla="*/ 0 h 221456"/>
              <a:gd name="connsiteX3" fmla="*/ 104775 w 109537"/>
              <a:gd name="connsiteY3" fmla="*/ 219075 h 221456"/>
              <a:gd name="connsiteX4" fmla="*/ 0 w 109537"/>
              <a:gd name="connsiteY4" fmla="*/ 221456 h 221456"/>
              <a:gd name="connsiteX0" fmla="*/ 0 w 109538"/>
              <a:gd name="connsiteY0" fmla="*/ 221456 h 221456"/>
              <a:gd name="connsiteX1" fmla="*/ 76200 w 109538"/>
              <a:gd name="connsiteY1" fmla="*/ 1 h 221456"/>
              <a:gd name="connsiteX2" fmla="*/ 109537 w 109538"/>
              <a:gd name="connsiteY2" fmla="*/ 0 h 221456"/>
              <a:gd name="connsiteX3" fmla="*/ 109538 w 109538"/>
              <a:gd name="connsiteY3" fmla="*/ 219075 h 221456"/>
              <a:gd name="connsiteX4" fmla="*/ 0 w 109538"/>
              <a:gd name="connsiteY4" fmla="*/ 221456 h 22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8" h="221456">
                <a:moveTo>
                  <a:pt x="0" y="221456"/>
                </a:moveTo>
                <a:lnTo>
                  <a:pt x="76200" y="1"/>
                </a:lnTo>
                <a:lnTo>
                  <a:pt x="109537" y="0"/>
                </a:lnTo>
                <a:cubicBezTo>
                  <a:pt x="109537" y="73025"/>
                  <a:pt x="109538" y="146050"/>
                  <a:pt x="109538" y="219075"/>
                </a:cubicBezTo>
                <a:lnTo>
                  <a:pt x="0" y="221456"/>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aphicFrame>
        <p:nvGraphicFramePr>
          <p:cNvPr id="13" name="Object 12" descr="CONFIDENTIAL_TAG_0xFFEE" hidden="1">
            <a:extLst>
              <a:ext uri="{FF2B5EF4-FFF2-40B4-BE49-F238E27FC236}">
                <a16:creationId xmlns:a16="http://schemas.microsoft.com/office/drawing/2014/main" id="{08E33E3F-FCCF-4194-B99C-FC51009337CF}"/>
              </a:ext>
            </a:extLst>
          </p:cNvPr>
          <p:cNvGraphicFramePr>
            <a:graphicFrameLocks noChangeAspect="1"/>
          </p:cNvGraphicFramePr>
          <p:nvPr userDrawn="1">
            <p:custDataLst>
              <p:tags r:id="rId5"/>
            </p:custDataLst>
            <p:extLst>
              <p:ext uri="{D42A27DB-BD31-4B8C-83A1-F6EECF244321}">
                <p14:modId xmlns:p14="http://schemas.microsoft.com/office/powerpoint/2010/main" val="2212746268"/>
              </p:ext>
            </p:extLst>
          </p:nvPr>
        </p:nvGraphicFramePr>
        <p:xfrm>
          <a:off x="4237" y="3179"/>
          <a:ext cx="4231" cy="3174"/>
        </p:xfrm>
        <a:graphic>
          <a:graphicData uri="http://schemas.openxmlformats.org/presentationml/2006/ole">
            <mc:AlternateContent xmlns:mc="http://schemas.openxmlformats.org/markup-compatibility/2006">
              <mc:Choice xmlns:v="urn:schemas-microsoft-com:vml" Requires="v">
                <p:oleObj spid="_x0000_s1250" name="think-cell Slide" r:id="rId8" imgW="270" imgH="270" progId="TCLayout.ActiveDocument.1">
                  <p:embed/>
                </p:oleObj>
              </mc:Choice>
              <mc:Fallback>
                <p:oleObj name="think-cell Slide" r:id="rId8" imgW="270" imgH="270" progId="TCLayout.ActiveDocument.1">
                  <p:embed/>
                  <p:pic>
                    <p:nvPicPr>
                      <p:cNvPr id="5" name="Object 4" hidden="1"/>
                      <p:cNvPicPr/>
                      <p:nvPr/>
                    </p:nvPicPr>
                    <p:blipFill>
                      <a:blip r:embed="rId7"/>
                      <a:stretch>
                        <a:fillRect/>
                      </a:stretch>
                    </p:blipFill>
                    <p:spPr>
                      <a:xfrm>
                        <a:off x="4237" y="3179"/>
                        <a:ext cx="4231" cy="3174"/>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F442965E-B11E-403C-BB05-E04AC6678FCF}"/>
              </a:ext>
            </a:extLst>
          </p:cNvPr>
          <p:cNvSpPr/>
          <p:nvPr userDrawn="1"/>
        </p:nvSpPr>
        <p:spPr>
          <a:xfrm>
            <a:off x="0" y="0"/>
            <a:ext cx="24377650" cy="2462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endParaRPr lang="en-US" sz="3542" dirty="0"/>
          </a:p>
        </p:txBody>
      </p:sp>
      <p:sp>
        <p:nvSpPr>
          <p:cNvPr id="24" name="Footer Placeholder 4">
            <a:extLst>
              <a:ext uri="{FF2B5EF4-FFF2-40B4-BE49-F238E27FC236}">
                <a16:creationId xmlns:a16="http://schemas.microsoft.com/office/drawing/2014/main" id="{3A0B3493-15C4-42BD-89A9-F730F7C67631}"/>
              </a:ext>
            </a:extLst>
          </p:cNvPr>
          <p:cNvSpPr txBox="1">
            <a:spLocks/>
          </p:cNvSpPr>
          <p:nvPr userDrawn="1"/>
        </p:nvSpPr>
        <p:spPr>
          <a:xfrm>
            <a:off x="918069" y="12853964"/>
            <a:ext cx="3961723" cy="619582"/>
          </a:xfrm>
          <a:prstGeom prst="rect">
            <a:avLst/>
          </a:prstGeom>
        </p:spPr>
        <p:txBody>
          <a:bodyPr lIns="182880" tIns="91440" rIns="182880" bIns="91440" anchor="ctr"/>
          <a:lstStyle>
            <a:defPPr>
              <a:defRPr lang="en-US"/>
            </a:defPPr>
            <a:lvl1pPr marL="0" algn="l" defTabSz="4702576" rtl="0" eaLnBrk="1" latinLnBrk="0" hangingPunct="1">
              <a:defRPr sz="5400" b="1" kern="1200">
                <a:solidFill>
                  <a:schemeClr val="accent6"/>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a:lstStyle>
          <a:p>
            <a:r>
              <a:rPr lang="en-US" sz="2000" dirty="0"/>
              <a:t>MMSsupport@Battelle.org</a:t>
            </a:r>
          </a:p>
        </p:txBody>
      </p:sp>
      <p:pic>
        <p:nvPicPr>
          <p:cNvPr id="27" name="Picture 26" descr="A picture containing text, clipart&#10;&#10;Description automatically generated">
            <a:extLst>
              <a:ext uri="{FF2B5EF4-FFF2-40B4-BE49-F238E27FC236}">
                <a16:creationId xmlns:a16="http://schemas.microsoft.com/office/drawing/2014/main" id="{91E27879-3F87-4952-A222-26D723EB766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770704" y="12744880"/>
            <a:ext cx="2395708" cy="734990"/>
          </a:xfrm>
          <a:prstGeom prst="rect">
            <a:avLst/>
          </a:prstGeom>
        </p:spPr>
      </p:pic>
      <p:pic>
        <p:nvPicPr>
          <p:cNvPr id="12" name="Picture 11">
            <a:extLst>
              <a:ext uri="{FF2B5EF4-FFF2-40B4-BE49-F238E27FC236}">
                <a16:creationId xmlns:a16="http://schemas.microsoft.com/office/drawing/2014/main" id="{5212F4FC-3762-4BC6-A87B-B9F6F5EAEF1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193454" y="12882574"/>
            <a:ext cx="2234956" cy="376225"/>
          </a:xfrm>
          <a:prstGeom prst="rect">
            <a:avLst/>
          </a:prstGeom>
        </p:spPr>
      </p:pic>
      <p:sp>
        <p:nvSpPr>
          <p:cNvPr id="28" name="TextBox 27">
            <a:extLst>
              <a:ext uri="{FF2B5EF4-FFF2-40B4-BE49-F238E27FC236}">
                <a16:creationId xmlns:a16="http://schemas.microsoft.com/office/drawing/2014/main" id="{58A89B61-CD31-4D30-8875-EFB6C3EACB79}"/>
              </a:ext>
            </a:extLst>
          </p:cNvPr>
          <p:cNvSpPr txBox="1"/>
          <p:nvPr userDrawn="1"/>
        </p:nvSpPr>
        <p:spPr>
          <a:xfrm>
            <a:off x="6662973" y="12870976"/>
            <a:ext cx="7870447" cy="461665"/>
          </a:xfrm>
          <a:prstGeom prst="rect">
            <a:avLst/>
          </a:prstGeom>
          <a:noFill/>
        </p:spPr>
        <p:txBody>
          <a:bodyPr wrap="square" rtlCol="0">
            <a:spAutoFit/>
          </a:bodyPr>
          <a:lstStyle/>
          <a:p>
            <a:pPr algn="ctr"/>
            <a:r>
              <a:rPr lang="en-US" sz="1200" dirty="0"/>
              <a:t>Battelle and its logos are registered trademarks of Battelle Memorial Institute. © Battelle Memorial Institute 2022. All Rights Reserved.</a:t>
            </a:r>
          </a:p>
        </p:txBody>
      </p:sp>
    </p:spTree>
    <p:extLst>
      <p:ext uri="{BB962C8B-B14F-4D97-AF65-F5344CB8AC3E}">
        <p14:creationId xmlns:p14="http://schemas.microsoft.com/office/powerpoint/2010/main" val="2857799429"/>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914400" rtl="0" eaLnBrk="1" latinLnBrk="0" hangingPunct="1">
        <a:lnSpc>
          <a:spcPct val="85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spcBef>
          <a:spcPts val="600"/>
        </a:spcBef>
        <a:spcAft>
          <a:spcPts val="500"/>
        </a:spcAft>
        <a:buClr>
          <a:schemeClr val="accent1"/>
        </a:buClr>
        <a:buSzPct val="115000"/>
        <a:buFont typeface="Arial" pitchFamily="34" charset="0"/>
        <a:buChar char="•"/>
        <a:defRPr sz="2400" kern="1200">
          <a:solidFill>
            <a:schemeClr val="tx1"/>
          </a:solidFill>
          <a:latin typeface="+mn-lt"/>
          <a:ea typeface="+mn-ea"/>
          <a:cs typeface="+mn-cs"/>
        </a:defRPr>
      </a:lvl1pPr>
      <a:lvl2pPr marL="457200" indent="-169863" algn="l" defTabSz="914400" rtl="0" eaLnBrk="1" latinLnBrk="0" hangingPunct="1">
        <a:spcBef>
          <a:spcPts val="600"/>
        </a:spcBef>
        <a:spcAft>
          <a:spcPts val="500"/>
        </a:spcAft>
        <a:buClr>
          <a:schemeClr val="accent1"/>
        </a:buClr>
        <a:buSzPct val="85000"/>
        <a:buFont typeface="Wingdings" pitchFamily="2" charset="2"/>
        <a:buChar char="§"/>
        <a:defRPr sz="2000" kern="1200">
          <a:solidFill>
            <a:schemeClr val="tx1"/>
          </a:solidFill>
          <a:latin typeface="+mn-lt"/>
          <a:ea typeface="+mn-ea"/>
          <a:cs typeface="+mn-cs"/>
        </a:defRPr>
      </a:lvl2pPr>
      <a:lvl3pPr marL="744538" indent="-228600" algn="l" defTabSz="914400" rtl="0" eaLnBrk="1" latinLnBrk="0" hangingPunct="1">
        <a:spcBef>
          <a:spcPts val="600"/>
        </a:spcBef>
        <a:spcAft>
          <a:spcPts val="500"/>
        </a:spcAft>
        <a:buClr>
          <a:schemeClr val="accent1"/>
        </a:buClr>
        <a:buFont typeface="Arial" pitchFamily="34" charset="0"/>
        <a:buChar char="−"/>
        <a:tabLst/>
        <a:defRPr sz="1800" kern="1200">
          <a:solidFill>
            <a:schemeClr val="tx1"/>
          </a:solidFill>
          <a:latin typeface="+mn-lt"/>
          <a:ea typeface="+mn-ea"/>
          <a:cs typeface="+mn-cs"/>
        </a:defRPr>
      </a:lvl3pPr>
      <a:lvl4pPr marL="914400" indent="-171450" algn="l" defTabSz="914400" rtl="0" eaLnBrk="1" latinLnBrk="0" hangingPunct="1">
        <a:spcBef>
          <a:spcPts val="600"/>
        </a:spcBef>
        <a:spcAft>
          <a:spcPts val="500"/>
        </a:spcAft>
        <a:buClr>
          <a:schemeClr val="accent1"/>
        </a:buClr>
        <a:buFont typeface="Arial" pitchFamily="34" charset="0"/>
        <a:buChar char="-"/>
        <a:defRPr sz="1600" kern="1200">
          <a:solidFill>
            <a:schemeClr val="tx1"/>
          </a:solidFill>
          <a:latin typeface="+mn-lt"/>
          <a:ea typeface="+mn-ea"/>
          <a:cs typeface="+mn-cs"/>
        </a:defRPr>
      </a:lvl4pPr>
      <a:lvl5pPr marL="1201738" indent="-228600" algn="l" defTabSz="914400" rtl="0" eaLnBrk="1" latinLnBrk="0" hangingPunct="1">
        <a:spcBef>
          <a:spcPts val="600"/>
        </a:spcBef>
        <a:spcAft>
          <a:spcPts val="5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pos="5045" userDrawn="1">
          <p15:clr>
            <a:srgbClr val="F26B43"/>
          </p15:clr>
        </p15:guide>
        <p15:guide id="3" pos="369" userDrawn="1">
          <p15:clr>
            <a:srgbClr val="F26B43"/>
          </p15:clr>
        </p15:guide>
        <p15:guide id="4" pos="15011" userDrawn="1">
          <p15:clr>
            <a:srgbClr val="F26B43"/>
          </p15:clr>
        </p15:guide>
        <p15:guide id="6" orient="horz" pos="1728" userDrawn="1">
          <p15:clr>
            <a:srgbClr val="F26B43"/>
          </p15:clr>
        </p15:guide>
        <p15:guide id="8" orient="horz" pos="7464" userDrawn="1">
          <p15:clr>
            <a:srgbClr val="F26B43"/>
          </p15:clr>
        </p15:guide>
        <p15:guide id="9" orient="horz" pos="8400" userDrawn="1">
          <p15:clr>
            <a:srgbClr val="F26B43"/>
          </p15:clr>
        </p15:guide>
        <p15:guide id="10" pos="5340" userDrawn="1">
          <p15:clr>
            <a:srgbClr val="F26B43"/>
          </p15:clr>
        </p15:guide>
        <p15:guide id="11" pos="10040" userDrawn="1">
          <p15:clr>
            <a:srgbClr val="F26B43"/>
          </p15:clr>
        </p15:guide>
        <p15:guide id="12" pos="103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12" Type="http://schemas.openxmlformats.org/officeDocument/2006/relationships/image" Target="../media/image10.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5.png"/><Relationship Id="rId11" Type="http://schemas.openxmlformats.org/officeDocument/2006/relationships/hyperlink" Target="https://www.cms.gov/Medicare/Quality-Initiatives-Patient-Assessment-Instruments/QualityInitiativesGenInfo/CMS-Quality-Strategy"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notesSlide" Target="../notesSlides/notesSlide1.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F19807A5-7E66-4BD6-9D33-DE774ACE75B3}"/>
              </a:ext>
            </a:extLst>
          </p:cNvPr>
          <p:cNvSpPr txBox="1">
            <a:spLocks/>
          </p:cNvSpPr>
          <p:nvPr/>
        </p:nvSpPr>
        <p:spPr>
          <a:xfrm>
            <a:off x="873126" y="70961"/>
            <a:ext cx="22669500" cy="1076312"/>
          </a:xfrm>
          <a:prstGeom prst="rect">
            <a:avLst/>
          </a:prstGeom>
        </p:spPr>
        <p:txBody>
          <a:bodyPr lIns="0" tIns="0" rIns="0" bIns="0" anchor="ctr" anchorCtr="0"/>
          <a:lstStyle>
            <a:lvl1pPr algn="l" defTabSz="5851897" rtl="0" eaLnBrk="1" latinLnBrk="0" hangingPunct="1">
              <a:spcBef>
                <a:spcPct val="0"/>
              </a:spcBef>
              <a:buNone/>
              <a:defRPr sz="14934" b="0" kern="1200">
                <a:solidFill>
                  <a:schemeClr val="bg1"/>
                </a:solidFill>
                <a:latin typeface="+mj-lt"/>
                <a:ea typeface="+mj-ea"/>
                <a:cs typeface="+mj-cs"/>
              </a:defRPr>
            </a:lvl1pPr>
          </a:lstStyle>
          <a:p>
            <a:r>
              <a:rPr lang="en-US" sz="4400" dirty="0"/>
              <a:t>The Cascade of Measures:  A Tool for Measure Alignment and Prioritization</a:t>
            </a:r>
          </a:p>
          <a:p>
            <a:r>
              <a:rPr lang="en-US" sz="1800" b="1" dirty="0">
                <a:effectLst/>
                <a:latin typeface="Segoe UI" panose="020B0502040204020203" pitchFamily="34" charset="0"/>
              </a:rPr>
              <a:t>Battelle Technical Lead: </a:t>
            </a:r>
            <a:r>
              <a:rPr lang="en-US" sz="1800" dirty="0">
                <a:effectLst/>
                <a:latin typeface="Segoe UI" panose="020B0502040204020203" pitchFamily="34" charset="0"/>
              </a:rPr>
              <a:t>Meridith Eastman </a:t>
            </a:r>
            <a:r>
              <a:rPr lang="en-US" sz="1800" b="1" dirty="0">
                <a:latin typeface="Segoe UI" panose="020B0502040204020203" pitchFamily="34" charset="0"/>
              </a:rPr>
              <a:t>Battelle </a:t>
            </a:r>
            <a:r>
              <a:rPr lang="en-US" sz="1800" b="1" dirty="0">
                <a:effectLst/>
                <a:latin typeface="Segoe UI" panose="020B0502040204020203" pitchFamily="34" charset="0"/>
              </a:rPr>
              <a:t>Support: </a:t>
            </a:r>
            <a:r>
              <a:rPr lang="en-US" sz="1800" dirty="0">
                <a:effectLst/>
                <a:latin typeface="Segoe UI" panose="020B0502040204020203" pitchFamily="34" charset="0"/>
              </a:rPr>
              <a:t>JJ Knight, Brenna Rabel, Mary Sheehan, Stephanie Zias     </a:t>
            </a:r>
            <a:r>
              <a:rPr lang="en-US" sz="1800" b="1" dirty="0">
                <a:effectLst/>
                <a:latin typeface="Segoe UI" panose="020B0502040204020203" pitchFamily="34" charset="0"/>
              </a:rPr>
              <a:t>CMS Technical Lead and COR: </a:t>
            </a:r>
            <a:r>
              <a:rPr lang="en-US" sz="1800" dirty="0">
                <a:effectLst/>
                <a:latin typeface="Segoe UI" panose="020B0502040204020203" pitchFamily="34" charset="0"/>
              </a:rPr>
              <a:t>Kimberly Rawlings</a:t>
            </a:r>
            <a:endParaRPr lang="en-US" sz="4400" dirty="0"/>
          </a:p>
        </p:txBody>
      </p:sp>
      <p:pic>
        <p:nvPicPr>
          <p:cNvPr id="22" name="Picture 21">
            <a:extLst>
              <a:ext uri="{FF2B5EF4-FFF2-40B4-BE49-F238E27FC236}">
                <a16:creationId xmlns:a16="http://schemas.microsoft.com/office/drawing/2014/main" id="{83BF8408-6C8B-4083-8505-99D9E08E192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79141" y="273801"/>
            <a:ext cx="1845713" cy="638111"/>
          </a:xfrm>
          <a:prstGeom prst="rect">
            <a:avLst/>
          </a:prstGeom>
        </p:spPr>
      </p:pic>
      <p:sp>
        <p:nvSpPr>
          <p:cNvPr id="5" name="Rectangle 4">
            <a:extLst>
              <a:ext uri="{FF2B5EF4-FFF2-40B4-BE49-F238E27FC236}">
                <a16:creationId xmlns:a16="http://schemas.microsoft.com/office/drawing/2014/main" id="{A007C74E-4B21-4ECB-914A-25CCD6E20148}"/>
              </a:ext>
              <a:ext uri="{C183D7F6-B498-43B3-948B-1728B52AA6E4}">
                <adec:decorative xmlns:adec="http://schemas.microsoft.com/office/drawing/2017/decorative" val="1"/>
              </a:ext>
            </a:extLst>
          </p:cNvPr>
          <p:cNvSpPr/>
          <p:nvPr/>
        </p:nvSpPr>
        <p:spPr bwMode="auto">
          <a:xfrm>
            <a:off x="0" y="1263515"/>
            <a:ext cx="24377650" cy="1288616"/>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3" name="Picture 2" descr="Blue banner with text: Background">
            <a:extLst>
              <a:ext uri="{FF2B5EF4-FFF2-40B4-BE49-F238E27FC236}">
                <a16:creationId xmlns:a16="http://schemas.microsoft.com/office/drawing/2014/main" id="{29EC5CDF-A4BF-4AC8-997F-E57A4698E33B}"/>
              </a:ext>
            </a:extLst>
          </p:cNvPr>
          <p:cNvPicPr>
            <a:picLocks noChangeAspect="1"/>
          </p:cNvPicPr>
          <p:nvPr/>
        </p:nvPicPr>
        <p:blipFill>
          <a:blip r:embed="rId6"/>
          <a:stretch>
            <a:fillRect/>
          </a:stretch>
        </p:blipFill>
        <p:spPr>
          <a:xfrm>
            <a:off x="571309" y="1413002"/>
            <a:ext cx="8724132" cy="646232"/>
          </a:xfrm>
          <a:prstGeom prst="rect">
            <a:avLst/>
          </a:prstGeom>
        </p:spPr>
      </p:pic>
      <p:sp>
        <p:nvSpPr>
          <p:cNvPr id="11" name="TextBox 10">
            <a:extLst>
              <a:ext uri="{FF2B5EF4-FFF2-40B4-BE49-F238E27FC236}">
                <a16:creationId xmlns:a16="http://schemas.microsoft.com/office/drawing/2014/main" id="{0C6346A4-EB35-48A6-9DCE-856934C3057D}"/>
              </a:ext>
            </a:extLst>
          </p:cNvPr>
          <p:cNvSpPr txBox="1"/>
          <p:nvPr/>
        </p:nvSpPr>
        <p:spPr>
          <a:xfrm>
            <a:off x="571309" y="2074414"/>
            <a:ext cx="8498185" cy="4369273"/>
          </a:xfrm>
          <a:prstGeom prst="rect">
            <a:avLst/>
          </a:prstGeom>
          <a:noFill/>
        </p:spPr>
        <p:txBody>
          <a:bodyPr wrap="square" rtlCol="0">
            <a:spAutoFit/>
          </a:bodyPr>
          <a:lstStyle/>
          <a:p>
            <a:pPr marL="0" marR="0" algn="just">
              <a:lnSpc>
                <a:spcPct val="107000"/>
              </a:lnSpc>
              <a:spcBef>
                <a:spcPts val="0"/>
              </a:spcBef>
              <a:spcAft>
                <a:spcPts val="800"/>
              </a:spcAft>
            </a:pPr>
            <a:r>
              <a:rPr lang="en-US" sz="2400" b="1" dirty="0">
                <a:solidFill>
                  <a:schemeClr val="accent2"/>
                </a:solidFill>
              </a:rPr>
              <a:t>Overarching Goals</a:t>
            </a:r>
          </a:p>
          <a:p>
            <a:pPr algn="just">
              <a:lnSpc>
                <a:spcPct val="107000"/>
              </a:lnSpc>
              <a:spcAft>
                <a:spcPts val="800"/>
              </a:spcAft>
            </a:pPr>
            <a:r>
              <a:rPr lang="en-US" sz="1800" dirty="0">
                <a:effectLst/>
                <a:ea typeface="Calibri" panose="020F0502020204030204" pitchFamily="34" charset="0"/>
                <a:cs typeface="Times New Roman" panose="02020603050405020304" pitchFamily="18" charset="0"/>
              </a:rPr>
              <a:t>The Cascade of Measures breaks down the healthcare priorities of Meaningful Measures 2.0 into Goals, </a:t>
            </a:r>
            <a:r>
              <a:rPr lang="en-US" sz="1800" dirty="0">
                <a:ea typeface="Calibri" panose="020F0502020204030204" pitchFamily="34" charset="0"/>
                <a:cs typeface="Times New Roman" panose="02020603050405020304" pitchFamily="18" charset="0"/>
              </a:rPr>
              <a:t>Objectives, Measure Families, Measure Standards and individual measures (see Figure 1 below). The Cascade provides a means for mapping existing quality measures to the Meaningful Measures 2.0 Framework and can be leveraged by CMS programs to identify possibilities for measure alignment and to prioritize areas for additional measure development. As depicted by the right-to-left arrow at the bottom of Figure 1, the Cascade ultimately will help programs move from existing process and outcome measures to the development </a:t>
            </a:r>
            <a:r>
              <a:rPr lang="en-US" sz="1800" dirty="0">
                <a:cs typeface="Times New Roman" panose="02020603050405020304" pitchFamily="18" charset="0"/>
              </a:rPr>
              <a:t>of more expansive outcome measures and composites at the Objective and Goal levels. </a:t>
            </a:r>
          </a:p>
          <a:p>
            <a:pPr>
              <a:lnSpc>
                <a:spcPct val="107000"/>
              </a:lnSpc>
              <a:spcBef>
                <a:spcPts val="400"/>
              </a:spcBef>
              <a:spcAft>
                <a:spcPts val="800"/>
              </a:spcAft>
              <a:buClr>
                <a:schemeClr val="accent1"/>
              </a:buClr>
            </a:pPr>
            <a:endParaRPr lang="en-US" sz="1600" dirty="0">
              <a:cs typeface="Times New Roman" panose="02020603050405020304" pitchFamily="18" charset="0"/>
            </a:endParaRPr>
          </a:p>
          <a:p>
            <a:pPr marL="179388" indent="-179388">
              <a:lnSpc>
                <a:spcPct val="107000"/>
              </a:lnSpc>
              <a:spcBef>
                <a:spcPts val="400"/>
              </a:spcBef>
              <a:spcAft>
                <a:spcPts val="800"/>
              </a:spcAft>
              <a:buClr>
                <a:schemeClr val="accent1"/>
              </a:buClr>
              <a:buFont typeface="Arial" panose="020B0604020202020204" pitchFamily="34" charset="0"/>
              <a:buChar char="•"/>
            </a:pPr>
            <a:endParaRPr lang="en-US" sz="1600" dirty="0"/>
          </a:p>
        </p:txBody>
      </p:sp>
      <p:pic>
        <p:nvPicPr>
          <p:cNvPr id="4" name="Picture 3" descr="Graphic showing how cascade of measures breaks down programs move from existing process and outcome measures to the development of more expansive outcome measures and composites at the Objective and Goal levels.">
            <a:extLst>
              <a:ext uri="{FF2B5EF4-FFF2-40B4-BE49-F238E27FC236}">
                <a16:creationId xmlns:a16="http://schemas.microsoft.com/office/drawing/2014/main" id="{667AF23A-274C-4EDD-92A3-D28CEC7DBE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559" y="5501640"/>
            <a:ext cx="8498185" cy="6657615"/>
          </a:xfrm>
          <a:prstGeom prst="rect">
            <a:avLst/>
          </a:prstGeom>
        </p:spPr>
      </p:pic>
      <p:pic>
        <p:nvPicPr>
          <p:cNvPr id="2" name="Picture 1" descr="Blue banner with text: Cascade of Measures-Safety Example">
            <a:extLst>
              <a:ext uri="{FF2B5EF4-FFF2-40B4-BE49-F238E27FC236}">
                <a16:creationId xmlns:a16="http://schemas.microsoft.com/office/drawing/2014/main" id="{C43A00FB-CB03-4F3F-81C5-7AFB43A6EDB6}"/>
              </a:ext>
            </a:extLst>
          </p:cNvPr>
          <p:cNvPicPr>
            <a:picLocks noChangeAspect="1"/>
          </p:cNvPicPr>
          <p:nvPr/>
        </p:nvPicPr>
        <p:blipFill>
          <a:blip r:embed="rId8"/>
          <a:stretch>
            <a:fillRect/>
          </a:stretch>
        </p:blipFill>
        <p:spPr>
          <a:xfrm>
            <a:off x="9659297" y="1413002"/>
            <a:ext cx="14271973" cy="646232"/>
          </a:xfrm>
          <a:prstGeom prst="rect">
            <a:avLst/>
          </a:prstGeom>
        </p:spPr>
      </p:pic>
      <p:pic>
        <p:nvPicPr>
          <p:cNvPr id="8" name="Picture 7" descr="Two tables showing example of goals, objectives, and example measures under healthcare priority: safety.">
            <a:extLst>
              <a:ext uri="{FF2B5EF4-FFF2-40B4-BE49-F238E27FC236}">
                <a16:creationId xmlns:a16="http://schemas.microsoft.com/office/drawing/2014/main" id="{0517B3A0-BC21-4277-8296-2CAF7ACE4A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16149" y="1953370"/>
            <a:ext cx="14345561" cy="7454804"/>
          </a:xfrm>
          <a:prstGeom prst="rect">
            <a:avLst/>
          </a:prstGeom>
        </p:spPr>
      </p:pic>
      <p:sp>
        <p:nvSpPr>
          <p:cNvPr id="15" name="TextBox 14">
            <a:extLst>
              <a:ext uri="{FF2B5EF4-FFF2-40B4-BE49-F238E27FC236}">
                <a16:creationId xmlns:a16="http://schemas.microsoft.com/office/drawing/2014/main" id="{FE64E964-33F6-4D2F-AFEC-5459F95064C1}"/>
              </a:ext>
            </a:extLst>
          </p:cNvPr>
          <p:cNvSpPr txBox="1"/>
          <p:nvPr/>
        </p:nvSpPr>
        <p:spPr>
          <a:xfrm>
            <a:off x="9616149" y="9456891"/>
            <a:ext cx="7148399" cy="2441759"/>
          </a:xfrm>
          <a:prstGeom prst="rect">
            <a:avLst/>
          </a:prstGeom>
          <a:noFill/>
        </p:spPr>
        <p:txBody>
          <a:bodyPr wrap="square" rtlCol="0">
            <a:spAutoFit/>
          </a:bodyPr>
          <a:lstStyle/>
          <a:p>
            <a:pPr algn="just">
              <a:lnSpc>
                <a:spcPct val="107000"/>
              </a:lnSpc>
              <a:spcAft>
                <a:spcPts val="800"/>
              </a:spcAft>
            </a:pPr>
            <a:r>
              <a:rPr lang="en-US" sz="1800" dirty="0">
                <a:ea typeface="Calibri" panose="020F0502020204030204" pitchFamily="34" charset="0"/>
                <a:cs typeface="Times New Roman" panose="02020603050405020304" pitchFamily="18" charset="0"/>
              </a:rPr>
              <a:t>Figure 2 above shows the Cascade of Measures framework for the Meaningful Measures 2.0 healthcare priority, </a:t>
            </a:r>
            <a:r>
              <a:rPr lang="en-US" sz="1800" i="1" dirty="0">
                <a:ea typeface="Calibri" panose="020F0502020204030204" pitchFamily="34" charset="0"/>
                <a:cs typeface="Times New Roman" panose="02020603050405020304" pitchFamily="18" charset="0"/>
              </a:rPr>
              <a:t>Safety.</a:t>
            </a:r>
            <a:r>
              <a:rPr lang="en-US" sz="1800" dirty="0">
                <a:ea typeface="Calibri" panose="020F0502020204030204" pitchFamily="34" charset="0"/>
                <a:cs typeface="Times New Roman" panose="02020603050405020304" pitchFamily="18" charset="0"/>
              </a:rPr>
              <a:t> Each Goal is comprised of multiple Objectives for which there may be multiple existing quality measures. Findings from literature reviews and stakeholder feedback were integrated to identify appropriate Objectives and Measure Families for each healthcare priority, and individual measures in the CMS Measures Inventory Tool (CMIT) were identified as examples. </a:t>
            </a:r>
            <a:endParaRPr lang="en-US" sz="1600" dirty="0"/>
          </a:p>
        </p:txBody>
      </p:sp>
      <p:pic>
        <p:nvPicPr>
          <p:cNvPr id="6" name="Picture 5" descr="Blue banner with text: Next Steps">
            <a:extLst>
              <a:ext uri="{FF2B5EF4-FFF2-40B4-BE49-F238E27FC236}">
                <a16:creationId xmlns:a16="http://schemas.microsoft.com/office/drawing/2014/main" id="{80FAD734-11CC-4AA9-9E85-7B53F55BEE83}"/>
              </a:ext>
            </a:extLst>
          </p:cNvPr>
          <p:cNvPicPr>
            <a:picLocks noChangeAspect="1"/>
          </p:cNvPicPr>
          <p:nvPr/>
        </p:nvPicPr>
        <p:blipFill>
          <a:blip r:embed="rId10"/>
          <a:stretch>
            <a:fillRect/>
          </a:stretch>
        </p:blipFill>
        <p:spPr>
          <a:xfrm>
            <a:off x="16922304" y="9451797"/>
            <a:ext cx="7078069" cy="646232"/>
          </a:xfrm>
          <a:prstGeom prst="rect">
            <a:avLst/>
          </a:prstGeom>
        </p:spPr>
      </p:pic>
      <p:sp>
        <p:nvSpPr>
          <p:cNvPr id="19" name="TextBox 18">
            <a:extLst>
              <a:ext uri="{FF2B5EF4-FFF2-40B4-BE49-F238E27FC236}">
                <a16:creationId xmlns:a16="http://schemas.microsoft.com/office/drawing/2014/main" id="{DB770370-7E7D-4988-85FA-C8D5528FD64A}"/>
              </a:ext>
            </a:extLst>
          </p:cNvPr>
          <p:cNvSpPr txBox="1"/>
          <p:nvPr/>
        </p:nvSpPr>
        <p:spPr>
          <a:xfrm>
            <a:off x="16922304" y="10009790"/>
            <a:ext cx="6753670" cy="2287486"/>
          </a:xfrm>
          <a:prstGeom prst="rect">
            <a:avLst/>
          </a:prstGeom>
          <a:noFill/>
        </p:spPr>
        <p:txBody>
          <a:bodyPr wrap="square" rtlCol="0">
            <a:spAutoFit/>
          </a:bodyPr>
          <a:lstStyle/>
          <a:p>
            <a:pPr algn="just">
              <a:lnSpc>
                <a:spcPct val="107000"/>
              </a:lnSpc>
              <a:spcAft>
                <a:spcPts val="800"/>
              </a:spcAft>
            </a:pPr>
            <a:r>
              <a:rPr kumimoji="0" lang="en-US" sz="2000" b="1" i="0" u="none" strike="noStrike" kern="1200" cap="none" spc="0" normalizeH="0" baseline="0" noProof="0" dirty="0">
                <a:ln>
                  <a:noFill/>
                </a:ln>
                <a:solidFill>
                  <a:srgbClr val="DF6420"/>
                </a:solidFill>
                <a:effectLst/>
                <a:uLnTx/>
                <a:uFillTx/>
                <a:latin typeface="Arial"/>
                <a:ea typeface="+mn-ea"/>
                <a:cs typeface="+mn-cs"/>
              </a:rPr>
              <a:t>Near-Term Goals</a:t>
            </a:r>
            <a:r>
              <a:rPr kumimoji="0" lang="en-US" sz="1800" b="1" i="0" u="none" strike="noStrike" kern="1200" cap="none" spc="0" normalizeH="0" baseline="0" noProof="0" dirty="0">
                <a:ln>
                  <a:noFill/>
                </a:ln>
                <a:solidFill>
                  <a:srgbClr val="DF6420"/>
                </a:solidFill>
                <a:effectLst/>
                <a:uLnTx/>
                <a:uFillTx/>
                <a:latin typeface="Arial"/>
                <a:cs typeface="Times New Roman" panose="02020603050405020304" pitchFamily="18" charset="0"/>
              </a:rPr>
              <a:t>  </a:t>
            </a:r>
            <a:r>
              <a:rPr lang="en-US" sz="1800" dirty="0">
                <a:ea typeface="Calibri" panose="020F0502020204030204" pitchFamily="34" charset="0"/>
                <a:cs typeface="Times New Roman" panose="02020603050405020304" pitchFamily="18" charset="0"/>
              </a:rPr>
              <a:t>During the first half of 2022, CMS is planning for agency wide implementation of the Cascade of Measures. </a:t>
            </a:r>
          </a:p>
          <a:p>
            <a:pPr>
              <a:lnSpc>
                <a:spcPct val="107000"/>
              </a:lnSpc>
              <a:spcAft>
                <a:spcPts val="800"/>
              </a:spcAft>
            </a:pPr>
            <a:r>
              <a:rPr lang="en-US" sz="1800" dirty="0">
                <a:ea typeface="Calibri" panose="020F0502020204030204" pitchFamily="34" charset="0"/>
                <a:cs typeface="Times New Roman" panose="02020603050405020304" pitchFamily="18" charset="0"/>
              </a:rPr>
              <a:t>The complete Cascade is available online here </a:t>
            </a:r>
            <a:r>
              <a:rPr lang="en-US" sz="1800" u="sng" dirty="0">
                <a:solidFill>
                  <a:srgbClr val="0563C1"/>
                </a:solidFill>
                <a:effectLst/>
                <a:ea typeface="Calibri" panose="020F0502020204030204" pitchFamily="34" charset="0"/>
                <a:hlinkClick r:id="rId11"/>
              </a:rPr>
              <a:t>https://www.cms.gov/Medicare/Quality-Initiatives-Patient-Assessment-Instruments/QualityInitiativesGenInfo/CMS-Quality-Strategy</a:t>
            </a:r>
            <a:endParaRPr lang="en-US" sz="1800" dirty="0">
              <a:ea typeface="Calibri" panose="020F0502020204030204" pitchFamily="34" charset="0"/>
              <a:cs typeface="Times New Roman" panose="02020603050405020304" pitchFamily="18" charset="0"/>
            </a:endParaRPr>
          </a:p>
        </p:txBody>
      </p:sp>
      <p:pic>
        <p:nvPicPr>
          <p:cNvPr id="24" name="Recorded Sound">
            <a:hlinkClick r:id="" action="ppaction://media"/>
            <a:extLst>
              <a:ext uri="{FF2B5EF4-FFF2-40B4-BE49-F238E27FC236}">
                <a16:creationId xmlns:a16="http://schemas.microsoft.com/office/drawing/2014/main" id="{9994087D-7D73-4234-A0C7-4990FF25E6EE}"/>
              </a:ext>
            </a:extLst>
          </p:cNvPr>
          <p:cNvPicPr>
            <a:picLocks noChangeAspect="1"/>
          </p:cNvPicPr>
          <p:nvPr>
            <a:audioFile r:link="rId1"/>
            <p:extLst>
              <p:ext uri="{DAA4B4D4-6D71-4841-9C94-3DE7FCFB9230}">
                <p14:media xmlns:p14="http://schemas.microsoft.com/office/powerpoint/2010/main" r:embed="rId2">
                  <p14:trim st="2300" end="1745.5555"/>
                </p14:media>
              </p:ext>
            </p:extLst>
          </p:nvPr>
        </p:nvPicPr>
        <p:blipFill>
          <a:blip r:embed="rId12"/>
          <a:stretch>
            <a:fillRect/>
          </a:stretch>
        </p:blipFill>
        <p:spPr>
          <a:xfrm>
            <a:off x="15819975" y="5798764"/>
            <a:ext cx="406400" cy="406400"/>
          </a:xfrm>
          <a:prstGeom prst="rect">
            <a:avLst/>
          </a:prstGeom>
        </p:spPr>
      </p:pic>
    </p:spTree>
    <p:extLst>
      <p:ext uri="{BB962C8B-B14F-4D97-AF65-F5344CB8AC3E}">
        <p14:creationId xmlns:p14="http://schemas.microsoft.com/office/powerpoint/2010/main" val="3884493790"/>
      </p:ext>
    </p:extLst>
  </p:cSld>
  <p:clrMapOvr>
    <a:masterClrMapping/>
  </p:clrMapOvr>
  <mc:AlternateContent xmlns:mc="http://schemas.openxmlformats.org/markup-compatibility/2006" xmlns:p14="http://schemas.microsoft.com/office/powerpoint/2010/main">
    <mc:Choice Requires="p14">
      <p:transition spd="slow" p14:dur="2000" advTm="311745"/>
    </mc:Choice>
    <mc:Fallback xmlns="">
      <p:transition spd="slow" advTm="3117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7700"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Theme">
  <a:themeElements>
    <a:clrScheme name="Custom 1">
      <a:dk1>
        <a:srgbClr val="424242"/>
      </a:dk1>
      <a:lt1>
        <a:sysClr val="window" lastClr="FFFFFF"/>
      </a:lt1>
      <a:dk2>
        <a:srgbClr val="004280"/>
      </a:dk2>
      <a:lt2>
        <a:srgbClr val="D2D2D2"/>
      </a:lt2>
      <a:accent1>
        <a:srgbClr val="0076BE"/>
      </a:accent1>
      <a:accent2>
        <a:srgbClr val="DF6420"/>
      </a:accent2>
      <a:accent3>
        <a:srgbClr val="73B564"/>
      </a:accent3>
      <a:accent4>
        <a:srgbClr val="FAA41A"/>
      </a:accent4>
      <a:accent5>
        <a:srgbClr val="83389B"/>
      </a:accent5>
      <a:accent6>
        <a:srgbClr val="424242"/>
      </a:accent6>
      <a:hlink>
        <a:srgbClr val="004280"/>
      </a:hlink>
      <a:folHlink>
        <a:srgbClr val="005EB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EAEAEA"/>
            </a:gs>
            <a:gs pos="100000">
              <a:schemeClr val="bg2"/>
            </a:gs>
          </a:gsLst>
          <a:lin ang="5400000" scaled="1"/>
        </a:gradFill>
        <a:ln w="12700" cap="flat" cmpd="sng" algn="ctr">
          <a:solidFill>
            <a:srgbClr val="40404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1">
      <a:dk1>
        <a:srgbClr val="424242"/>
      </a:dk1>
      <a:lt1>
        <a:sysClr val="window" lastClr="FFFFFF"/>
      </a:lt1>
      <a:dk2>
        <a:srgbClr val="004280"/>
      </a:dk2>
      <a:lt2>
        <a:srgbClr val="D2D2D2"/>
      </a:lt2>
      <a:accent1>
        <a:srgbClr val="0076BE"/>
      </a:accent1>
      <a:accent2>
        <a:srgbClr val="DF6420"/>
      </a:accent2>
      <a:accent3>
        <a:srgbClr val="73B564"/>
      </a:accent3>
      <a:accent4>
        <a:srgbClr val="FAA41A"/>
      </a:accent4>
      <a:accent5>
        <a:srgbClr val="83389B"/>
      </a:accent5>
      <a:accent6>
        <a:srgbClr val="424242"/>
      </a:accent6>
      <a:hlink>
        <a:srgbClr val="004280"/>
      </a:hlink>
      <a:folHlink>
        <a:srgbClr val="005E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rgbClr val="424242"/>
      </a:dk1>
      <a:lt1>
        <a:sysClr val="window" lastClr="FFFFFF"/>
      </a:lt1>
      <a:dk2>
        <a:srgbClr val="004280"/>
      </a:dk2>
      <a:lt2>
        <a:srgbClr val="D2D2D2"/>
      </a:lt2>
      <a:accent1>
        <a:srgbClr val="0076BE"/>
      </a:accent1>
      <a:accent2>
        <a:srgbClr val="DF6420"/>
      </a:accent2>
      <a:accent3>
        <a:srgbClr val="73B564"/>
      </a:accent3>
      <a:accent4>
        <a:srgbClr val="FAA41A"/>
      </a:accent4>
      <a:accent5>
        <a:srgbClr val="83389B"/>
      </a:accent5>
      <a:accent6>
        <a:srgbClr val="424242"/>
      </a:accent6>
      <a:hlink>
        <a:srgbClr val="004280"/>
      </a:hlink>
      <a:folHlink>
        <a:srgbClr val="005E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8452</TotalTime>
  <Words>274</Words>
  <Application>Microsoft Office PowerPoint</Application>
  <PresentationFormat>Custom</PresentationFormat>
  <Paragraphs>8</Paragraphs>
  <Slides>1</Slides>
  <Notes>1</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Segoe UI</vt:lpstr>
      <vt:lpstr>Wingdings</vt:lpstr>
      <vt:lpstr>Default Theme</vt:lpstr>
      <vt:lpstr>think-cell Slide</vt:lpstr>
      <vt:lpstr>PowerPoint Presentation</vt:lpstr>
    </vt:vector>
  </TitlesOfParts>
  <Company>Battelle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Cascade of Measures</dc:title>
  <dc:subject>Cascade of Measures</dc:subject>
  <dc:creator>Centers for Medicare &amp; Medicaid Services (CMS)</dc:creator>
  <cp:keywords>Cascade, Measures</cp:keywords>
  <cp:lastModifiedBy>Eastman, Meridith (US)</cp:lastModifiedBy>
  <cp:revision>198</cp:revision>
  <dcterms:created xsi:type="dcterms:W3CDTF">2014-03-04T19:43:17Z</dcterms:created>
  <dcterms:modified xsi:type="dcterms:W3CDTF">2022-02-25T18:52:10Z</dcterms:modified>
  <cp:category>Cascade of Measures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Widescreen</vt:lpwstr>
  </property>
  <property fmtid="{D5CDD505-2E9C-101B-9397-08002B2CF9AE}" pid="3" name="WizKit Template Version">
    <vt:i4>5</vt:i4>
  </property>
</Properties>
</file>