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  <p:sldMasterId id="2147483663" r:id="rId6"/>
  </p:sldMasterIdLst>
  <p:notesMasterIdLst>
    <p:notesMasterId r:id="rId15"/>
  </p:notesMasterIdLst>
  <p:sldIdLst>
    <p:sldId id="257" r:id="rId7"/>
    <p:sldId id="296" r:id="rId8"/>
    <p:sldId id="304" r:id="rId9"/>
    <p:sldId id="305" r:id="rId10"/>
    <p:sldId id="306" r:id="rId11"/>
    <p:sldId id="307" r:id="rId12"/>
    <p:sldId id="308" r:id="rId13"/>
    <p:sldId id="30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alerie Hartz" initials="VH" lastIdx="2" clrIdx="0">
    <p:extLst>
      <p:ext uri="{19B8F6BF-5375-455C-9EA6-DF929625EA0E}">
        <p15:presenceInfo xmlns:p15="http://schemas.microsoft.com/office/powerpoint/2012/main" userId="Valerie Hartz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546A"/>
    <a:srgbClr val="002B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24" autoAdjust="0"/>
    <p:restoredTop sz="92448" autoAdjust="0"/>
  </p:normalViewPr>
  <p:slideViewPr>
    <p:cSldViewPr snapToGrid="0">
      <p:cViewPr>
        <p:scale>
          <a:sx n="53" d="100"/>
          <a:sy n="53" d="100"/>
        </p:scale>
        <p:origin x="708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7128D8-038E-4ADB-964A-A52B27618C13}" type="datetimeFigureOut">
              <a:rPr lang="en-US" smtClean="0"/>
              <a:t>06/24/2021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BD720D-5DF5-48CB-8663-69E5E3303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641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BD720D-5DF5-48CB-8663-69E5E3303D43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9290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06/24/2021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2895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06/24/2021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9198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06/24/2021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4491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5489576"/>
            <a:ext cx="12192000" cy="1368425"/>
          </a:xfrm>
          <a:prstGeom prst="rect">
            <a:avLst/>
          </a:prstGeom>
          <a:solidFill>
            <a:srgbClr val="0049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28255" y="441383"/>
            <a:ext cx="9144000" cy="745048"/>
          </a:xfrm>
        </p:spPr>
        <p:txBody>
          <a:bodyPr anchor="b"/>
          <a:lstStyle>
            <a:lvl1pPr algn="l">
              <a:defRPr sz="5000">
                <a:solidFill>
                  <a:srgbClr val="00498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928255" y="1313847"/>
            <a:ext cx="9144000" cy="3922296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6" name="Picture 5" descr="Centers for Medicare &amp; Medicaid Service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96501" y="5871337"/>
            <a:ext cx="1841500" cy="640843"/>
          </a:xfrm>
          <a:prstGeom prst="rect">
            <a:avLst/>
          </a:prstGeom>
        </p:spPr>
      </p:pic>
      <p:sp>
        <p:nvSpPr>
          <p:cNvPr id="13" name="Slide Number Placeholder 11">
            <a:extLst>
              <a:ext uri="{FF2B5EF4-FFF2-40B4-BE49-F238E27FC236}">
                <a16:creationId xmlns:a16="http://schemas.microsoft.com/office/drawing/2014/main" id="{08C1CF7C-DA1A-9048-96D3-65FAA26B0560}"/>
              </a:ext>
            </a:extLst>
          </p:cNvPr>
          <p:cNvSpPr txBox="1">
            <a:spLocks/>
          </p:cNvSpPr>
          <p:nvPr userDrawn="1"/>
        </p:nvSpPr>
        <p:spPr>
          <a:xfrm>
            <a:off x="11684000" y="8678334"/>
            <a:ext cx="3657600" cy="48683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685800" rtl="0" eaLnBrk="1" latinLnBrk="0" hangingPunct="1">
              <a:defRPr sz="135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93F48-28FC-5446-B693-64BAD680F382}" type="slidenum">
              <a:rPr lang="en-US" sz="1800" smtClean="0"/>
              <a:pPr/>
              <a:t>‹#›</a:t>
            </a:fld>
            <a:endParaRPr lang="en-US" sz="1800" dirty="0"/>
          </a:p>
        </p:txBody>
      </p:sp>
      <p:sp>
        <p:nvSpPr>
          <p:cNvPr id="21" name="Slide Number Placeholder 11">
            <a:extLst>
              <a:ext uri="{FF2B5EF4-FFF2-40B4-BE49-F238E27FC236}">
                <a16:creationId xmlns:a16="http://schemas.microsoft.com/office/drawing/2014/main" id="{4CFDC215-D833-8540-8BFB-0127BAA005AC}"/>
              </a:ext>
            </a:extLst>
          </p:cNvPr>
          <p:cNvSpPr txBox="1">
            <a:spLocks/>
          </p:cNvSpPr>
          <p:nvPr userDrawn="1"/>
        </p:nvSpPr>
        <p:spPr>
          <a:xfrm>
            <a:off x="11887200" y="8881534"/>
            <a:ext cx="3657600" cy="48683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685800" rtl="0" eaLnBrk="1" latinLnBrk="0" hangingPunct="1">
              <a:defRPr sz="135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93F48-28FC-5446-B693-64BAD680F382}" type="slidenum">
              <a:rPr lang="en-US" sz="1800" smtClean="0"/>
              <a:pPr/>
              <a:t>‹#›</a:t>
            </a:fld>
            <a:endParaRPr lang="en-US" sz="1800" dirty="0"/>
          </a:p>
        </p:txBody>
      </p:sp>
      <p:sp>
        <p:nvSpPr>
          <p:cNvPr id="23" name="Slide Number Placeholder 11">
            <a:extLst>
              <a:ext uri="{FF2B5EF4-FFF2-40B4-BE49-F238E27FC236}">
                <a16:creationId xmlns:a16="http://schemas.microsoft.com/office/drawing/2014/main" id="{832E31FA-E8D8-7C45-B8FD-B59CA11ECBD5}"/>
              </a:ext>
            </a:extLst>
          </p:cNvPr>
          <p:cNvSpPr txBox="1">
            <a:spLocks/>
          </p:cNvSpPr>
          <p:nvPr userDrawn="1"/>
        </p:nvSpPr>
        <p:spPr>
          <a:xfrm>
            <a:off x="12090400" y="9084734"/>
            <a:ext cx="3657600" cy="48683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685800" rtl="0" eaLnBrk="1" latinLnBrk="0" hangingPunct="1">
              <a:defRPr sz="135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93F48-28FC-5446-B693-64BAD680F382}" type="slidenum">
              <a:rPr lang="en-US" sz="1800" smtClean="0"/>
              <a:pPr/>
              <a:t>‹#›</a:t>
            </a:fld>
            <a:endParaRPr lang="en-US" sz="1800" dirty="0"/>
          </a:p>
        </p:txBody>
      </p:sp>
      <p:sp>
        <p:nvSpPr>
          <p:cNvPr id="25" name="Footer Placeholder 10">
            <a:extLst>
              <a:ext uri="{FF2B5EF4-FFF2-40B4-BE49-F238E27FC236}">
                <a16:creationId xmlns:a16="http://schemas.microsoft.com/office/drawing/2014/main" id="{14E83814-5EA9-C949-932B-64096ABC107C}"/>
              </a:ext>
            </a:extLst>
          </p:cNvPr>
          <p:cNvSpPr>
            <a:spLocks noGrp="1"/>
          </p:cNvSpPr>
          <p:nvPr/>
        </p:nvSpPr>
        <p:spPr>
          <a:xfrm>
            <a:off x="4777339" y="6025348"/>
            <a:ext cx="5486400" cy="48683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 lang="en-US" sz="2400" dirty="0"/>
          </a:p>
        </p:txBody>
      </p:sp>
      <p:sp>
        <p:nvSpPr>
          <p:cNvPr id="27" name="Date Placeholder 3">
            <a:extLst>
              <a:ext uri="{FF2B5EF4-FFF2-40B4-BE49-F238E27FC236}">
                <a16:creationId xmlns:a16="http://schemas.microsoft.com/office/drawing/2014/main" id="{6154B9DD-26C6-7D40-9996-2C42CA136E00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28" name="Footer Placeholder 4">
            <a:extLst>
              <a:ext uri="{FF2B5EF4-FFF2-40B4-BE49-F238E27FC236}">
                <a16:creationId xmlns:a16="http://schemas.microsoft.com/office/drawing/2014/main" id="{F7A32B59-52F2-1D4E-8130-7FC2452037F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pic>
        <p:nvPicPr>
          <p:cNvPr id="12" name="Picture" descr="TLC Banner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5953" y="2"/>
            <a:ext cx="2476424" cy="1469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9FCF8D2C-F720-E04C-8BAA-8E3D608222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637486" y="6356351"/>
            <a:ext cx="459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762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5507182"/>
            <a:ext cx="12192000" cy="1368425"/>
          </a:xfrm>
          <a:prstGeom prst="rect">
            <a:avLst/>
          </a:prstGeom>
          <a:solidFill>
            <a:srgbClr val="0049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28255" y="441383"/>
            <a:ext cx="9877859" cy="745048"/>
          </a:xfrm>
        </p:spPr>
        <p:txBody>
          <a:bodyPr anchor="b"/>
          <a:lstStyle>
            <a:lvl1pPr algn="l">
              <a:defRPr sz="5000">
                <a:solidFill>
                  <a:srgbClr val="00498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96501" y="5871337"/>
            <a:ext cx="1841500" cy="640843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3D6ACE7E-5779-2749-A63F-69BA099D095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29218" y="1309036"/>
            <a:ext cx="3369733" cy="404189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2474F26-DC81-CE4A-9849-AD502DCD63C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453467" y="1308101"/>
            <a:ext cx="6352117" cy="404283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Footer Placeholder 10">
            <a:extLst>
              <a:ext uri="{FF2B5EF4-FFF2-40B4-BE49-F238E27FC236}">
                <a16:creationId xmlns:a16="http://schemas.microsoft.com/office/drawing/2014/main" id="{02DE0AC4-BCC0-7747-8E35-F754FCC287E2}"/>
              </a:ext>
            </a:extLst>
          </p:cNvPr>
          <p:cNvSpPr>
            <a:spLocks noGrp="1"/>
          </p:cNvSpPr>
          <p:nvPr userDrawn="1"/>
        </p:nvSpPr>
        <p:spPr>
          <a:xfrm>
            <a:off x="4777339" y="6025348"/>
            <a:ext cx="5486400" cy="48683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 lang="en-US" sz="2400" dirty="0"/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96209D1D-CF5F-FA43-BB59-F1E677BAD40D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CBBCAD72-2B27-1E4B-B3DB-432D006729D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9FCF8D2C-F720-E04C-8BAA-8E3D608222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637486" y="6356351"/>
            <a:ext cx="459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5" name="Picture" descr="TLC Banner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5953" y="2"/>
            <a:ext cx="2476424" cy="1469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24291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06/24/2021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346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06/24/2021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5456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06/24/2021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3922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06/24/2021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8512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06/24/2021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5844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06/24/2021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336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06/24/2021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083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06/24/2021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215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06/24/2021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9538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06/24/2021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7606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06/24/2021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6451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06/24/2021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177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06/24/2021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081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06/24/2021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6678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06/24/2021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6835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06/24/2021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2815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06/24/2021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29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06/24/2021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6656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06/24/2021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2852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589FC-04D2-489B-8352-D5ED2424626C}" type="datetimeFigureOut">
              <a:rPr lang="en-US" smtClean="0"/>
              <a:t>06/24/2021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586839-1874-4304-A8AB-F34CA49D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862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75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980158-E38B-4638-B1D1-7CA26B198FCF}" type="datetimeFigureOut">
              <a:rPr lang="en-US" smtClean="0"/>
              <a:t>06/24/2021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0E710-FD6D-4325-94DE-4674AFC68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584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IT_Governance@cms.hhs.go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www.cms.gov/TLC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6759889-41E2-0144-9DF6-29FFD801F7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5944" y="1235792"/>
            <a:ext cx="9144000" cy="745048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CMS IT Governance Training</a:t>
            </a:r>
            <a:endParaRPr lang="en-US" sz="4000" strike="sngStrike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0B4DEF07-DE18-D14A-86E0-6C6D7DDCC57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67556" y="2731954"/>
            <a:ext cx="10860775" cy="197468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Capital Planning &amp; Investment 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Control</a:t>
            </a:r>
          </a:p>
          <a:p>
            <a:pPr marL="0" indent="0" algn="ctr">
              <a:buNone/>
            </a:pP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(CPIC)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49448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0154" y="98654"/>
            <a:ext cx="11056509" cy="745048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 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74000" y="3286837"/>
            <a:ext cx="373970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CONTROL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How do we ensure the investment delivers projected benefits?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Target Life Cycle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Legislation, Guidance, Policy Management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Acquisition Plan &amp; Acquisition Strategy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Investment Management &amp; Reporting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Cost &amp; Schedule Performance (EVM)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Data Collection/Reporting, Audit Follow-Up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F346F43C-2942-458E-AF6A-E46A080D6901}"/>
              </a:ext>
            </a:extLst>
          </p:cNvPr>
          <p:cNvSpPr txBox="1">
            <a:spLocks/>
          </p:cNvSpPr>
          <p:nvPr/>
        </p:nvSpPr>
        <p:spPr>
          <a:xfrm>
            <a:off x="231913" y="840707"/>
            <a:ext cx="9250017" cy="68288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dirty="0" smtClean="0"/>
              <a:t>IT Governance supports CPIC throughout all phases, in a number of ways.</a:t>
            </a:r>
            <a:endParaRPr lang="en-US" sz="1800" dirty="0">
              <a:highlight>
                <a:srgbClr val="FFFF00"/>
              </a:highlight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15497" y="1153147"/>
            <a:ext cx="3739705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EVALUATE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Is the investment delivering what we expected?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Annual Operational Analysis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Performance  Measures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Investment Reviews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CIO Rating &amp; CPIC Rating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CIO Scorecard &amp; FITARA Scorecard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8199998" y="1153147"/>
            <a:ext cx="370900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PRE-SELECT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What is the business need?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How will we meet the need?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Intake Form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Analysis, Consultation, Engagement (EA, TRB,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OIT Navigator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, etc.)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Business Case DRAFT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Alternatives Analysis DRAFT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Governance Review Team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8275549" y="3286837"/>
            <a:ext cx="370900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SELECT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Are we making a sensible and sustainable investment?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Business Case FINAL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Alternatives Analysis FINAL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Governance Review Board (GRB)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Life Cycle ID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IT Budget Formulation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Budget Development Group(s)</a:t>
            </a:r>
          </a:p>
        </p:txBody>
      </p:sp>
      <p:grpSp>
        <p:nvGrpSpPr>
          <p:cNvPr id="22" name="Group 21" descr="Round circle labled CPIC that is partitioned into 4  quadrants each representing a phase of the CPIC Life Cycle:Pre-Select, Select, Control, Evaluate" title="CPIC Life Cycle"/>
          <p:cNvGrpSpPr/>
          <p:nvPr/>
        </p:nvGrpSpPr>
        <p:grpSpPr>
          <a:xfrm>
            <a:off x="4514005" y="1585755"/>
            <a:ext cx="3048000" cy="3047132"/>
            <a:chOff x="4514005" y="1585755"/>
            <a:chExt cx="3048000" cy="3047132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434A72ED-682F-4329-9A24-BFA797D674AC}"/>
                </a:ext>
              </a:extLst>
            </p:cNvPr>
            <p:cNvSpPr/>
            <p:nvPr/>
          </p:nvSpPr>
          <p:spPr>
            <a:xfrm>
              <a:off x="5127966" y="2198377"/>
              <a:ext cx="1835034" cy="1835034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ea typeface="Tahoma" panose="020B0604030504040204" pitchFamily="34" charset="0"/>
                  <a:cs typeface="Calibri" panose="020F0502020204030204" pitchFamily="34" charset="0"/>
                </a:rPr>
                <a:t>CPIC</a:t>
              </a:r>
            </a:p>
          </p:txBody>
        </p: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C5741DFE-8D35-43A6-B080-C8883388D964}"/>
                </a:ext>
              </a:extLst>
            </p:cNvPr>
            <p:cNvGrpSpPr/>
            <p:nvPr/>
          </p:nvGrpSpPr>
          <p:grpSpPr>
            <a:xfrm>
              <a:off x="4514005" y="1585756"/>
              <a:ext cx="1602027" cy="1484317"/>
              <a:chOff x="3255818" y="2262882"/>
              <a:chExt cx="1602027" cy="1484317"/>
            </a:xfrm>
            <a:solidFill>
              <a:schemeClr val="tx2"/>
            </a:solidFill>
          </p:grpSpPr>
          <p:sp>
            <p:nvSpPr>
              <p:cNvPr id="53" name="Diamond 16">
                <a:extLst>
                  <a:ext uri="{FF2B5EF4-FFF2-40B4-BE49-F238E27FC236}">
                    <a16:creationId xmlns:a16="http://schemas.microsoft.com/office/drawing/2014/main" id="{43C2D258-43CD-4FBE-A807-C3F881C876DE}"/>
                  </a:ext>
                </a:extLst>
              </p:cNvPr>
              <p:cNvSpPr/>
              <p:nvPr/>
            </p:nvSpPr>
            <p:spPr>
              <a:xfrm rot="16200000">
                <a:off x="3314673" y="2204027"/>
                <a:ext cx="1484317" cy="1602027"/>
              </a:xfrm>
              <a:custGeom>
                <a:avLst/>
                <a:gdLst/>
                <a:ahLst/>
                <a:cxnLst/>
                <a:rect l="l" t="t" r="r" b="b"/>
                <a:pathLst>
                  <a:path w="1981200" h="2138314">
                    <a:moveTo>
                      <a:pt x="0" y="0"/>
                    </a:moveTo>
                    <a:cubicBezTo>
                      <a:pt x="1084447" y="20855"/>
                      <a:pt x="1953394" y="896754"/>
                      <a:pt x="1981200" y="1981200"/>
                    </a:cubicBezTo>
                    <a:cubicBezTo>
                      <a:pt x="1981200" y="1981200"/>
                      <a:pt x="1981200" y="1981200"/>
                      <a:pt x="1979924" y="1981200"/>
                    </a:cubicBezTo>
                    <a:lnTo>
                      <a:pt x="1978788" y="1981200"/>
                    </a:lnTo>
                    <a:lnTo>
                      <a:pt x="1981200" y="1982359"/>
                    </a:lnTo>
                    <a:lnTo>
                      <a:pt x="1656558" y="2138314"/>
                    </a:lnTo>
                    <a:lnTo>
                      <a:pt x="1331915" y="1982359"/>
                    </a:lnTo>
                    <a:lnTo>
                      <a:pt x="1334328" y="1981200"/>
                    </a:lnTo>
                    <a:lnTo>
                      <a:pt x="1327752" y="1981200"/>
                    </a:lnTo>
                    <a:cubicBezTo>
                      <a:pt x="1306897" y="1522396"/>
                      <a:pt x="1063592" y="1084447"/>
                      <a:pt x="639545" y="834190"/>
                    </a:cubicBezTo>
                    <a:cubicBezTo>
                      <a:pt x="437950" y="722964"/>
                      <a:pt x="215499" y="660400"/>
                      <a:pt x="0" y="653449"/>
                    </a:cubicBezTo>
                    <a:cubicBezTo>
                      <a:pt x="0" y="653449"/>
                      <a:pt x="0" y="653449"/>
                      <a:pt x="0" y="652172"/>
                    </a:cubicBezTo>
                    <a:lnTo>
                      <a:pt x="0" y="649285"/>
                    </a:lnTo>
                    <a:lnTo>
                      <a:pt x="155955" y="32464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228600" marR="0" lvl="0" indent="-228600" algn="ctr" defTabSz="914400" rtl="0" eaLnBrk="1" fontAlgn="auto" latinLnBrk="0" hangingPunct="1">
                  <a:lnSpc>
                    <a:spcPct val="100000"/>
                  </a:lnSpc>
                  <a:spcBef>
                    <a:spcPts val="432"/>
                  </a:spcBef>
                  <a:spcAft>
                    <a:spcPts val="0"/>
                  </a:spcAft>
                  <a:buClr>
                    <a:srgbClr val="4BACC6"/>
                  </a:buClr>
                  <a:buSzPct val="80000"/>
                  <a:buFont typeface="Wingdings" charset="2"/>
                  <a:buChar char="§"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Lucida Bright"/>
                  <a:ea typeface="+mn-ea"/>
                  <a:cs typeface="Lucida Bright"/>
                </a:endParaRPr>
              </a:p>
            </p:txBody>
          </p:sp>
          <p:sp>
            <p:nvSpPr>
              <p:cNvPr id="54" name="Oval 53" descr="Circle labled CPIC that is partitioned into 4  quadrants each representing a phase of the CPIC Life Cycle:Pre-Select, Select, Control, Evaluate">
                <a:extLst>
                  <a:ext uri="{FF2B5EF4-FFF2-40B4-BE49-F238E27FC236}">
                    <a16:creationId xmlns:a16="http://schemas.microsoft.com/office/drawing/2014/main" id="{57505713-6FC4-48E1-B157-97BE1B8FA822}"/>
                  </a:ext>
                </a:extLst>
              </p:cNvPr>
              <p:cNvSpPr/>
              <p:nvPr/>
            </p:nvSpPr>
            <p:spPr>
              <a:xfrm>
                <a:off x="3684034" y="2751954"/>
                <a:ext cx="305326" cy="305324"/>
              </a:xfrm>
              <a:prstGeom prst="ellipse">
                <a:avLst/>
              </a:prstGeom>
              <a:grpFill/>
              <a:ln w="12700" cmpd="sng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E</a:t>
                </a:r>
              </a:p>
            </p:txBody>
          </p: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4967F032-92DF-48DE-8EC4-7DDA95488859}"/>
                </a:ext>
              </a:extLst>
            </p:cNvPr>
            <p:cNvGrpSpPr/>
            <p:nvPr/>
          </p:nvGrpSpPr>
          <p:grpSpPr>
            <a:xfrm>
              <a:off x="6076820" y="1585755"/>
              <a:ext cx="1484317" cy="1602027"/>
              <a:chOff x="4818633" y="2262881"/>
              <a:chExt cx="1484317" cy="1602027"/>
            </a:xfrm>
            <a:solidFill>
              <a:schemeClr val="tx2"/>
            </a:solidFill>
          </p:grpSpPr>
          <p:sp>
            <p:nvSpPr>
              <p:cNvPr id="51" name="Diamond 16">
                <a:extLst>
                  <a:ext uri="{FF2B5EF4-FFF2-40B4-BE49-F238E27FC236}">
                    <a16:creationId xmlns:a16="http://schemas.microsoft.com/office/drawing/2014/main" id="{D1D047C2-F20C-4BE9-97E7-83E4C10A7BD5}"/>
                  </a:ext>
                </a:extLst>
              </p:cNvPr>
              <p:cNvSpPr/>
              <p:nvPr/>
            </p:nvSpPr>
            <p:spPr>
              <a:xfrm>
                <a:off x="4818633" y="2262881"/>
                <a:ext cx="1484317" cy="1602027"/>
              </a:xfrm>
              <a:custGeom>
                <a:avLst/>
                <a:gdLst/>
                <a:ahLst/>
                <a:cxnLst/>
                <a:rect l="l" t="t" r="r" b="b"/>
                <a:pathLst>
                  <a:path w="1981200" h="2138314">
                    <a:moveTo>
                      <a:pt x="0" y="0"/>
                    </a:moveTo>
                    <a:cubicBezTo>
                      <a:pt x="1084447" y="20855"/>
                      <a:pt x="1953394" y="896754"/>
                      <a:pt x="1981200" y="1981200"/>
                    </a:cubicBezTo>
                    <a:cubicBezTo>
                      <a:pt x="1981200" y="1981200"/>
                      <a:pt x="1981200" y="1981200"/>
                      <a:pt x="1979924" y="1981200"/>
                    </a:cubicBezTo>
                    <a:lnTo>
                      <a:pt x="1978788" y="1981200"/>
                    </a:lnTo>
                    <a:lnTo>
                      <a:pt x="1981200" y="1982359"/>
                    </a:lnTo>
                    <a:lnTo>
                      <a:pt x="1656558" y="2138314"/>
                    </a:lnTo>
                    <a:lnTo>
                      <a:pt x="1331915" y="1982359"/>
                    </a:lnTo>
                    <a:lnTo>
                      <a:pt x="1334328" y="1981200"/>
                    </a:lnTo>
                    <a:lnTo>
                      <a:pt x="1327752" y="1981200"/>
                    </a:lnTo>
                    <a:cubicBezTo>
                      <a:pt x="1306897" y="1522396"/>
                      <a:pt x="1063592" y="1084447"/>
                      <a:pt x="639545" y="834190"/>
                    </a:cubicBezTo>
                    <a:cubicBezTo>
                      <a:pt x="437950" y="722964"/>
                      <a:pt x="215499" y="660400"/>
                      <a:pt x="0" y="653449"/>
                    </a:cubicBezTo>
                    <a:cubicBezTo>
                      <a:pt x="0" y="653449"/>
                      <a:pt x="0" y="653449"/>
                      <a:pt x="0" y="652172"/>
                    </a:cubicBezTo>
                    <a:lnTo>
                      <a:pt x="0" y="649285"/>
                    </a:lnTo>
                    <a:lnTo>
                      <a:pt x="155955" y="32464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228600" marR="0" lvl="0" indent="-228600" algn="ctr" defTabSz="914400" rtl="0" eaLnBrk="1" fontAlgn="auto" latinLnBrk="0" hangingPunct="1">
                  <a:lnSpc>
                    <a:spcPct val="100000"/>
                  </a:lnSpc>
                  <a:spcBef>
                    <a:spcPts val="432"/>
                  </a:spcBef>
                  <a:spcAft>
                    <a:spcPts val="0"/>
                  </a:spcAft>
                  <a:buClr>
                    <a:srgbClr val="4BACC6"/>
                  </a:buClr>
                  <a:buSzPct val="80000"/>
                  <a:buFont typeface="Wingdings" charset="2"/>
                  <a:buChar char="§"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Lucida Bright"/>
                  <a:ea typeface="+mn-ea"/>
                  <a:cs typeface="Lucida Bright"/>
                </a:endParaRPr>
              </a:p>
            </p:txBody>
          </p:sp>
          <p:sp>
            <p:nvSpPr>
              <p:cNvPr id="52" name="Oval 51">
                <a:extLst>
                  <a:ext uri="{FF2B5EF4-FFF2-40B4-BE49-F238E27FC236}">
                    <a16:creationId xmlns:a16="http://schemas.microsoft.com/office/drawing/2014/main" id="{D589CFCC-8CF8-4130-8E9F-FCE544E349AC}"/>
                  </a:ext>
                </a:extLst>
              </p:cNvPr>
              <p:cNvSpPr/>
              <p:nvPr/>
            </p:nvSpPr>
            <p:spPr>
              <a:xfrm>
                <a:off x="5579579" y="2751954"/>
                <a:ext cx="305326" cy="305324"/>
              </a:xfrm>
              <a:prstGeom prst="ellipse">
                <a:avLst/>
              </a:prstGeom>
              <a:grpFill/>
              <a:ln w="12700" cmpd="sng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P</a:t>
                </a:r>
              </a:p>
            </p:txBody>
          </p:sp>
        </p:grp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92800887-7258-4F3E-9533-0946E803C173}"/>
                </a:ext>
              </a:extLst>
            </p:cNvPr>
            <p:cNvGrpSpPr/>
            <p:nvPr/>
          </p:nvGrpSpPr>
          <p:grpSpPr>
            <a:xfrm>
              <a:off x="5959978" y="3148570"/>
              <a:ext cx="1602027" cy="1484317"/>
              <a:chOff x="4701791" y="3825696"/>
              <a:chExt cx="1602027" cy="1484317"/>
            </a:xfrm>
            <a:solidFill>
              <a:schemeClr val="tx2"/>
            </a:solidFill>
          </p:grpSpPr>
          <p:sp>
            <p:nvSpPr>
              <p:cNvPr id="49" name="Diamond 16">
                <a:extLst>
                  <a:ext uri="{FF2B5EF4-FFF2-40B4-BE49-F238E27FC236}">
                    <a16:creationId xmlns:a16="http://schemas.microsoft.com/office/drawing/2014/main" id="{BA1F1FF3-3D05-4CBB-814D-512C403769AE}"/>
                  </a:ext>
                </a:extLst>
              </p:cNvPr>
              <p:cNvSpPr/>
              <p:nvPr/>
            </p:nvSpPr>
            <p:spPr>
              <a:xfrm rot="5400000">
                <a:off x="4760646" y="3766841"/>
                <a:ext cx="1484317" cy="1602027"/>
              </a:xfrm>
              <a:custGeom>
                <a:avLst/>
                <a:gdLst/>
                <a:ahLst/>
                <a:cxnLst/>
                <a:rect l="l" t="t" r="r" b="b"/>
                <a:pathLst>
                  <a:path w="1981200" h="2138314">
                    <a:moveTo>
                      <a:pt x="0" y="0"/>
                    </a:moveTo>
                    <a:cubicBezTo>
                      <a:pt x="1084447" y="20855"/>
                      <a:pt x="1953394" y="896754"/>
                      <a:pt x="1981200" y="1981200"/>
                    </a:cubicBezTo>
                    <a:cubicBezTo>
                      <a:pt x="1981200" y="1981200"/>
                      <a:pt x="1981200" y="1981200"/>
                      <a:pt x="1979924" y="1981200"/>
                    </a:cubicBezTo>
                    <a:lnTo>
                      <a:pt x="1978788" y="1981200"/>
                    </a:lnTo>
                    <a:lnTo>
                      <a:pt x="1981200" y="1982359"/>
                    </a:lnTo>
                    <a:lnTo>
                      <a:pt x="1656558" y="2138314"/>
                    </a:lnTo>
                    <a:lnTo>
                      <a:pt x="1331915" y="1982359"/>
                    </a:lnTo>
                    <a:lnTo>
                      <a:pt x="1334328" y="1981200"/>
                    </a:lnTo>
                    <a:lnTo>
                      <a:pt x="1327752" y="1981200"/>
                    </a:lnTo>
                    <a:cubicBezTo>
                      <a:pt x="1306897" y="1522396"/>
                      <a:pt x="1063592" y="1084447"/>
                      <a:pt x="639545" y="834190"/>
                    </a:cubicBezTo>
                    <a:cubicBezTo>
                      <a:pt x="437950" y="722964"/>
                      <a:pt x="215499" y="660400"/>
                      <a:pt x="0" y="653449"/>
                    </a:cubicBezTo>
                    <a:cubicBezTo>
                      <a:pt x="0" y="653449"/>
                      <a:pt x="0" y="653449"/>
                      <a:pt x="0" y="652172"/>
                    </a:cubicBezTo>
                    <a:lnTo>
                      <a:pt x="0" y="649285"/>
                    </a:lnTo>
                    <a:lnTo>
                      <a:pt x="155955" y="32464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228600" marR="0" lvl="0" indent="-228600" algn="ctr" defTabSz="914400" rtl="0" eaLnBrk="1" fontAlgn="auto" latinLnBrk="0" hangingPunct="1">
                  <a:lnSpc>
                    <a:spcPct val="100000"/>
                  </a:lnSpc>
                  <a:spcBef>
                    <a:spcPts val="432"/>
                  </a:spcBef>
                  <a:spcAft>
                    <a:spcPts val="0"/>
                  </a:spcAft>
                  <a:buClr>
                    <a:srgbClr val="4BACC6"/>
                  </a:buClr>
                  <a:buSzPct val="80000"/>
                  <a:buFont typeface="Wingdings" charset="2"/>
                  <a:buChar char="§"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Lucida Bright"/>
                  <a:ea typeface="+mn-ea"/>
                  <a:cs typeface="Lucida Bright"/>
                </a:endParaRPr>
              </a:p>
            </p:txBody>
          </p:sp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5EB4A8CB-1CDA-40C1-BC32-702917081DF1}"/>
                  </a:ext>
                </a:extLst>
              </p:cNvPr>
              <p:cNvSpPr/>
              <p:nvPr/>
            </p:nvSpPr>
            <p:spPr>
              <a:xfrm>
                <a:off x="5578466" y="4486200"/>
                <a:ext cx="305326" cy="305324"/>
              </a:xfrm>
              <a:prstGeom prst="ellipse">
                <a:avLst/>
              </a:prstGeom>
              <a:grpFill/>
              <a:ln w="12700" cmpd="sng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S</a:t>
                </a:r>
              </a:p>
            </p:txBody>
          </p:sp>
        </p:grp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65B42701-4DB1-43FA-8AEC-003FD8E63236}"/>
                </a:ext>
              </a:extLst>
            </p:cNvPr>
            <p:cNvGrpSpPr/>
            <p:nvPr/>
          </p:nvGrpSpPr>
          <p:grpSpPr>
            <a:xfrm>
              <a:off x="4514006" y="3030860"/>
              <a:ext cx="1484317" cy="1602027"/>
              <a:chOff x="3255819" y="3707986"/>
              <a:chExt cx="1484317" cy="1602027"/>
            </a:xfrm>
            <a:solidFill>
              <a:schemeClr val="tx2"/>
            </a:solidFill>
          </p:grpSpPr>
          <p:sp>
            <p:nvSpPr>
              <p:cNvPr id="47" name="Diamond 16">
                <a:extLst>
                  <a:ext uri="{FF2B5EF4-FFF2-40B4-BE49-F238E27FC236}">
                    <a16:creationId xmlns:a16="http://schemas.microsoft.com/office/drawing/2014/main" id="{27FCD8BF-D47C-42EB-A959-B33100E14518}"/>
                  </a:ext>
                </a:extLst>
              </p:cNvPr>
              <p:cNvSpPr/>
              <p:nvPr/>
            </p:nvSpPr>
            <p:spPr>
              <a:xfrm rot="10800000">
                <a:off x="3255819" y="3707986"/>
                <a:ext cx="1484317" cy="1602027"/>
              </a:xfrm>
              <a:custGeom>
                <a:avLst/>
                <a:gdLst/>
                <a:ahLst/>
                <a:cxnLst/>
                <a:rect l="l" t="t" r="r" b="b"/>
                <a:pathLst>
                  <a:path w="1981200" h="2138314">
                    <a:moveTo>
                      <a:pt x="0" y="0"/>
                    </a:moveTo>
                    <a:cubicBezTo>
                      <a:pt x="1084447" y="20855"/>
                      <a:pt x="1953394" y="896754"/>
                      <a:pt x="1981200" y="1981200"/>
                    </a:cubicBezTo>
                    <a:cubicBezTo>
                      <a:pt x="1981200" y="1981200"/>
                      <a:pt x="1981200" y="1981200"/>
                      <a:pt x="1979924" y="1981200"/>
                    </a:cubicBezTo>
                    <a:lnTo>
                      <a:pt x="1978788" y="1981200"/>
                    </a:lnTo>
                    <a:lnTo>
                      <a:pt x="1981200" y="1982359"/>
                    </a:lnTo>
                    <a:lnTo>
                      <a:pt x="1656558" y="2138314"/>
                    </a:lnTo>
                    <a:lnTo>
                      <a:pt x="1331915" y="1982359"/>
                    </a:lnTo>
                    <a:lnTo>
                      <a:pt x="1334328" y="1981200"/>
                    </a:lnTo>
                    <a:lnTo>
                      <a:pt x="1327752" y="1981200"/>
                    </a:lnTo>
                    <a:cubicBezTo>
                      <a:pt x="1306897" y="1522396"/>
                      <a:pt x="1063592" y="1084447"/>
                      <a:pt x="639545" y="834190"/>
                    </a:cubicBezTo>
                    <a:cubicBezTo>
                      <a:pt x="437950" y="722964"/>
                      <a:pt x="215499" y="660400"/>
                      <a:pt x="0" y="653449"/>
                    </a:cubicBezTo>
                    <a:cubicBezTo>
                      <a:pt x="0" y="653449"/>
                      <a:pt x="0" y="653449"/>
                      <a:pt x="0" y="652172"/>
                    </a:cubicBezTo>
                    <a:lnTo>
                      <a:pt x="0" y="649285"/>
                    </a:lnTo>
                    <a:lnTo>
                      <a:pt x="155955" y="32464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228600" marR="0" lvl="0" indent="-228600" algn="ctr" defTabSz="914400" rtl="0" eaLnBrk="1" fontAlgn="auto" latinLnBrk="0" hangingPunct="1">
                  <a:lnSpc>
                    <a:spcPct val="100000"/>
                  </a:lnSpc>
                  <a:spcBef>
                    <a:spcPts val="432"/>
                  </a:spcBef>
                  <a:spcAft>
                    <a:spcPts val="0"/>
                  </a:spcAft>
                  <a:buClr>
                    <a:srgbClr val="4BACC6"/>
                  </a:buClr>
                  <a:buSzPct val="80000"/>
                  <a:buFont typeface="Wingdings" charset="2"/>
                  <a:buChar char="§"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Lucida Bright"/>
                  <a:ea typeface="+mn-ea"/>
                  <a:cs typeface="Lucida Bright"/>
                </a:endParaRPr>
              </a:p>
            </p:txBody>
          </p:sp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733D01A2-72BE-4557-B560-76D1B0DE8066}"/>
                  </a:ext>
                </a:extLst>
              </p:cNvPr>
              <p:cNvSpPr/>
              <p:nvPr/>
            </p:nvSpPr>
            <p:spPr>
              <a:xfrm>
                <a:off x="3682921" y="4486200"/>
                <a:ext cx="305326" cy="305324"/>
              </a:xfrm>
              <a:prstGeom prst="ellipse">
                <a:avLst/>
              </a:prstGeom>
              <a:grpFill/>
              <a:ln w="12700" cmpd="sng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C</a:t>
                </a:r>
              </a:p>
            </p:txBody>
          </p:sp>
        </p:grpSp>
      </p:grpSp>
      <p:pic>
        <p:nvPicPr>
          <p:cNvPr id="56" name="Picture 55" descr="Image of 4 boxes each representing a phase of the  target life cycle: Initiate, Develop, Operate, Retire" title="TLC Phas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6569" y="3994732"/>
            <a:ext cx="1272248" cy="184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0365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2720"/>
            <a:ext cx="11056509" cy="745048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Pre-Select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748578" y="1603502"/>
            <a:ext cx="735173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What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is the business need?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How will we meet the need?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Intake Form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Analysis, Consultation, Engagement (EA, TRB,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OIT Navigator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, etc.)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Business Case DRAFT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Alternatives Analysis DRAFT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Governance Review Team</a:t>
            </a:r>
          </a:p>
        </p:txBody>
      </p:sp>
      <p:grpSp>
        <p:nvGrpSpPr>
          <p:cNvPr id="3" name="Group 2" descr="Circle labled CPIC which highlights the Pre-Select phase"/>
          <p:cNvGrpSpPr/>
          <p:nvPr/>
        </p:nvGrpSpPr>
        <p:grpSpPr>
          <a:xfrm>
            <a:off x="987033" y="1681891"/>
            <a:ext cx="3048000" cy="3047132"/>
            <a:chOff x="987033" y="1681891"/>
            <a:chExt cx="3048000" cy="3047132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434A72ED-682F-4329-9A24-BFA797D674AC}"/>
                </a:ext>
              </a:extLst>
            </p:cNvPr>
            <p:cNvSpPr/>
            <p:nvPr/>
          </p:nvSpPr>
          <p:spPr>
            <a:xfrm>
              <a:off x="1600994" y="2294513"/>
              <a:ext cx="1835034" cy="1835034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ea typeface="Tahoma" panose="020B0604030504040204" pitchFamily="34" charset="0"/>
                  <a:cs typeface="Calibri" panose="020F0502020204030204" pitchFamily="34" charset="0"/>
                </a:rPr>
                <a:t>CPIC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C5741DFE-8D35-43A6-B080-C8883388D964}"/>
                </a:ext>
              </a:extLst>
            </p:cNvPr>
            <p:cNvGrpSpPr/>
            <p:nvPr/>
          </p:nvGrpSpPr>
          <p:grpSpPr>
            <a:xfrm>
              <a:off x="987033" y="1681892"/>
              <a:ext cx="1602027" cy="1484317"/>
              <a:chOff x="3255818" y="2262882"/>
              <a:chExt cx="1602027" cy="1484317"/>
            </a:xfrm>
            <a:solidFill>
              <a:schemeClr val="tx2"/>
            </a:solidFill>
          </p:grpSpPr>
          <p:sp>
            <p:nvSpPr>
              <p:cNvPr id="54" name="Diamond 16">
                <a:extLst>
                  <a:ext uri="{FF2B5EF4-FFF2-40B4-BE49-F238E27FC236}">
                    <a16:creationId xmlns:a16="http://schemas.microsoft.com/office/drawing/2014/main" id="{43C2D258-43CD-4FBE-A807-C3F881C876DE}"/>
                  </a:ext>
                </a:extLst>
              </p:cNvPr>
              <p:cNvSpPr/>
              <p:nvPr/>
            </p:nvSpPr>
            <p:spPr>
              <a:xfrm rot="16200000">
                <a:off x="3314673" y="2204027"/>
                <a:ext cx="1484317" cy="1602027"/>
              </a:xfrm>
              <a:custGeom>
                <a:avLst/>
                <a:gdLst/>
                <a:ahLst/>
                <a:cxnLst/>
                <a:rect l="l" t="t" r="r" b="b"/>
                <a:pathLst>
                  <a:path w="1981200" h="2138314">
                    <a:moveTo>
                      <a:pt x="0" y="0"/>
                    </a:moveTo>
                    <a:cubicBezTo>
                      <a:pt x="1084447" y="20855"/>
                      <a:pt x="1953394" y="896754"/>
                      <a:pt x="1981200" y="1981200"/>
                    </a:cubicBezTo>
                    <a:cubicBezTo>
                      <a:pt x="1981200" y="1981200"/>
                      <a:pt x="1981200" y="1981200"/>
                      <a:pt x="1979924" y="1981200"/>
                    </a:cubicBezTo>
                    <a:lnTo>
                      <a:pt x="1978788" y="1981200"/>
                    </a:lnTo>
                    <a:lnTo>
                      <a:pt x="1981200" y="1982359"/>
                    </a:lnTo>
                    <a:lnTo>
                      <a:pt x="1656558" y="2138314"/>
                    </a:lnTo>
                    <a:lnTo>
                      <a:pt x="1331915" y="1982359"/>
                    </a:lnTo>
                    <a:lnTo>
                      <a:pt x="1334328" y="1981200"/>
                    </a:lnTo>
                    <a:lnTo>
                      <a:pt x="1327752" y="1981200"/>
                    </a:lnTo>
                    <a:cubicBezTo>
                      <a:pt x="1306897" y="1522396"/>
                      <a:pt x="1063592" y="1084447"/>
                      <a:pt x="639545" y="834190"/>
                    </a:cubicBezTo>
                    <a:cubicBezTo>
                      <a:pt x="437950" y="722964"/>
                      <a:pt x="215499" y="660400"/>
                      <a:pt x="0" y="653449"/>
                    </a:cubicBezTo>
                    <a:cubicBezTo>
                      <a:pt x="0" y="653449"/>
                      <a:pt x="0" y="653449"/>
                      <a:pt x="0" y="652172"/>
                    </a:cubicBezTo>
                    <a:lnTo>
                      <a:pt x="0" y="649285"/>
                    </a:lnTo>
                    <a:lnTo>
                      <a:pt x="155955" y="32464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228600" marR="0" lvl="0" indent="-228600" algn="ctr" defTabSz="914400" rtl="0" eaLnBrk="1" fontAlgn="auto" latinLnBrk="0" hangingPunct="1">
                  <a:lnSpc>
                    <a:spcPct val="100000"/>
                  </a:lnSpc>
                  <a:spcBef>
                    <a:spcPts val="432"/>
                  </a:spcBef>
                  <a:spcAft>
                    <a:spcPts val="0"/>
                  </a:spcAft>
                  <a:buClr>
                    <a:srgbClr val="4BACC6"/>
                  </a:buClr>
                  <a:buSzPct val="80000"/>
                  <a:buFont typeface="Wingdings" charset="2"/>
                  <a:buChar char="§"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Lucida Bright"/>
                  <a:ea typeface="+mn-ea"/>
                  <a:cs typeface="Lucida Bright"/>
                </a:endParaRPr>
              </a:p>
            </p:txBody>
          </p:sp>
          <p:sp>
            <p:nvSpPr>
              <p:cNvPr id="55" name="Oval 54">
                <a:extLst>
                  <a:ext uri="{FF2B5EF4-FFF2-40B4-BE49-F238E27FC236}">
                    <a16:creationId xmlns:a16="http://schemas.microsoft.com/office/drawing/2014/main" id="{57505713-6FC4-48E1-B157-97BE1B8FA822}"/>
                  </a:ext>
                </a:extLst>
              </p:cNvPr>
              <p:cNvSpPr/>
              <p:nvPr/>
            </p:nvSpPr>
            <p:spPr>
              <a:xfrm>
                <a:off x="3684034" y="2751954"/>
                <a:ext cx="305326" cy="305324"/>
              </a:xfrm>
              <a:prstGeom prst="ellipse">
                <a:avLst/>
              </a:prstGeom>
              <a:grpFill/>
              <a:ln w="12700" cmpd="sng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E</a:t>
                </a:r>
              </a:p>
            </p:txBody>
          </p:sp>
        </p:grp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4967F032-92DF-48DE-8EC4-7DDA95488859}"/>
                </a:ext>
              </a:extLst>
            </p:cNvPr>
            <p:cNvGrpSpPr/>
            <p:nvPr/>
          </p:nvGrpSpPr>
          <p:grpSpPr>
            <a:xfrm>
              <a:off x="2549848" y="1681891"/>
              <a:ext cx="1484317" cy="1602027"/>
              <a:chOff x="4818633" y="2262881"/>
              <a:chExt cx="1484317" cy="1602027"/>
            </a:xfrm>
            <a:solidFill>
              <a:schemeClr val="accent6"/>
            </a:solidFill>
          </p:grpSpPr>
          <p:sp>
            <p:nvSpPr>
              <p:cNvPr id="57" name="Diamond 16">
                <a:extLst>
                  <a:ext uri="{FF2B5EF4-FFF2-40B4-BE49-F238E27FC236}">
                    <a16:creationId xmlns:a16="http://schemas.microsoft.com/office/drawing/2014/main" id="{D1D047C2-F20C-4BE9-97E7-83E4C10A7BD5}"/>
                  </a:ext>
                </a:extLst>
              </p:cNvPr>
              <p:cNvSpPr/>
              <p:nvPr/>
            </p:nvSpPr>
            <p:spPr>
              <a:xfrm>
                <a:off x="4818633" y="2262881"/>
                <a:ext cx="1484317" cy="1602027"/>
              </a:xfrm>
              <a:custGeom>
                <a:avLst/>
                <a:gdLst/>
                <a:ahLst/>
                <a:cxnLst/>
                <a:rect l="l" t="t" r="r" b="b"/>
                <a:pathLst>
                  <a:path w="1981200" h="2138314">
                    <a:moveTo>
                      <a:pt x="0" y="0"/>
                    </a:moveTo>
                    <a:cubicBezTo>
                      <a:pt x="1084447" y="20855"/>
                      <a:pt x="1953394" y="896754"/>
                      <a:pt x="1981200" y="1981200"/>
                    </a:cubicBezTo>
                    <a:cubicBezTo>
                      <a:pt x="1981200" y="1981200"/>
                      <a:pt x="1981200" y="1981200"/>
                      <a:pt x="1979924" y="1981200"/>
                    </a:cubicBezTo>
                    <a:lnTo>
                      <a:pt x="1978788" y="1981200"/>
                    </a:lnTo>
                    <a:lnTo>
                      <a:pt x="1981200" y="1982359"/>
                    </a:lnTo>
                    <a:lnTo>
                      <a:pt x="1656558" y="2138314"/>
                    </a:lnTo>
                    <a:lnTo>
                      <a:pt x="1331915" y="1982359"/>
                    </a:lnTo>
                    <a:lnTo>
                      <a:pt x="1334328" y="1981200"/>
                    </a:lnTo>
                    <a:lnTo>
                      <a:pt x="1327752" y="1981200"/>
                    </a:lnTo>
                    <a:cubicBezTo>
                      <a:pt x="1306897" y="1522396"/>
                      <a:pt x="1063592" y="1084447"/>
                      <a:pt x="639545" y="834190"/>
                    </a:cubicBezTo>
                    <a:cubicBezTo>
                      <a:pt x="437950" y="722964"/>
                      <a:pt x="215499" y="660400"/>
                      <a:pt x="0" y="653449"/>
                    </a:cubicBezTo>
                    <a:cubicBezTo>
                      <a:pt x="0" y="653449"/>
                      <a:pt x="0" y="653449"/>
                      <a:pt x="0" y="652172"/>
                    </a:cubicBezTo>
                    <a:lnTo>
                      <a:pt x="0" y="649285"/>
                    </a:lnTo>
                    <a:lnTo>
                      <a:pt x="155955" y="32464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228600" marR="0" lvl="0" indent="-228600" algn="ctr" defTabSz="914400" rtl="0" eaLnBrk="1" fontAlgn="auto" latinLnBrk="0" hangingPunct="1">
                  <a:lnSpc>
                    <a:spcPct val="100000"/>
                  </a:lnSpc>
                  <a:spcBef>
                    <a:spcPts val="432"/>
                  </a:spcBef>
                  <a:spcAft>
                    <a:spcPts val="0"/>
                  </a:spcAft>
                  <a:buClr>
                    <a:srgbClr val="4BACC6"/>
                  </a:buClr>
                  <a:buSzPct val="80000"/>
                  <a:buFont typeface="Wingdings" charset="2"/>
                  <a:buChar char="§"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Lucida Bright"/>
                  <a:ea typeface="+mn-ea"/>
                  <a:cs typeface="Lucida Bright"/>
                </a:endParaRPr>
              </a:p>
            </p:txBody>
          </p:sp>
          <p:sp>
            <p:nvSpPr>
              <p:cNvPr id="58" name="Oval 57">
                <a:extLst>
                  <a:ext uri="{FF2B5EF4-FFF2-40B4-BE49-F238E27FC236}">
                    <a16:creationId xmlns:a16="http://schemas.microsoft.com/office/drawing/2014/main" id="{D589CFCC-8CF8-4130-8E9F-FCE544E349AC}"/>
                  </a:ext>
                </a:extLst>
              </p:cNvPr>
              <p:cNvSpPr/>
              <p:nvPr/>
            </p:nvSpPr>
            <p:spPr>
              <a:xfrm>
                <a:off x="5579579" y="2751954"/>
                <a:ext cx="305326" cy="305324"/>
              </a:xfrm>
              <a:prstGeom prst="ellipse">
                <a:avLst/>
              </a:prstGeom>
              <a:grpFill/>
              <a:ln w="12700" cmpd="sng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P</a:t>
                </a:r>
              </a:p>
            </p:txBody>
          </p: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92800887-7258-4F3E-9533-0946E803C173}"/>
                </a:ext>
              </a:extLst>
            </p:cNvPr>
            <p:cNvGrpSpPr/>
            <p:nvPr/>
          </p:nvGrpSpPr>
          <p:grpSpPr>
            <a:xfrm>
              <a:off x="2433006" y="3244706"/>
              <a:ext cx="1602027" cy="1484317"/>
              <a:chOff x="4701791" y="3825696"/>
              <a:chExt cx="1602027" cy="1484317"/>
            </a:xfrm>
            <a:solidFill>
              <a:schemeClr val="tx2"/>
            </a:solidFill>
          </p:grpSpPr>
          <p:sp>
            <p:nvSpPr>
              <p:cNvPr id="60" name="Diamond 16">
                <a:extLst>
                  <a:ext uri="{FF2B5EF4-FFF2-40B4-BE49-F238E27FC236}">
                    <a16:creationId xmlns:a16="http://schemas.microsoft.com/office/drawing/2014/main" id="{BA1F1FF3-3D05-4CBB-814D-512C403769AE}"/>
                  </a:ext>
                </a:extLst>
              </p:cNvPr>
              <p:cNvSpPr/>
              <p:nvPr/>
            </p:nvSpPr>
            <p:spPr>
              <a:xfrm rot="5400000">
                <a:off x="4760646" y="3766841"/>
                <a:ext cx="1484317" cy="1602027"/>
              </a:xfrm>
              <a:custGeom>
                <a:avLst/>
                <a:gdLst/>
                <a:ahLst/>
                <a:cxnLst/>
                <a:rect l="l" t="t" r="r" b="b"/>
                <a:pathLst>
                  <a:path w="1981200" h="2138314">
                    <a:moveTo>
                      <a:pt x="0" y="0"/>
                    </a:moveTo>
                    <a:cubicBezTo>
                      <a:pt x="1084447" y="20855"/>
                      <a:pt x="1953394" y="896754"/>
                      <a:pt x="1981200" y="1981200"/>
                    </a:cubicBezTo>
                    <a:cubicBezTo>
                      <a:pt x="1981200" y="1981200"/>
                      <a:pt x="1981200" y="1981200"/>
                      <a:pt x="1979924" y="1981200"/>
                    </a:cubicBezTo>
                    <a:lnTo>
                      <a:pt x="1978788" y="1981200"/>
                    </a:lnTo>
                    <a:lnTo>
                      <a:pt x="1981200" y="1982359"/>
                    </a:lnTo>
                    <a:lnTo>
                      <a:pt x="1656558" y="2138314"/>
                    </a:lnTo>
                    <a:lnTo>
                      <a:pt x="1331915" y="1982359"/>
                    </a:lnTo>
                    <a:lnTo>
                      <a:pt x="1334328" y="1981200"/>
                    </a:lnTo>
                    <a:lnTo>
                      <a:pt x="1327752" y="1981200"/>
                    </a:lnTo>
                    <a:cubicBezTo>
                      <a:pt x="1306897" y="1522396"/>
                      <a:pt x="1063592" y="1084447"/>
                      <a:pt x="639545" y="834190"/>
                    </a:cubicBezTo>
                    <a:cubicBezTo>
                      <a:pt x="437950" y="722964"/>
                      <a:pt x="215499" y="660400"/>
                      <a:pt x="0" y="653449"/>
                    </a:cubicBezTo>
                    <a:cubicBezTo>
                      <a:pt x="0" y="653449"/>
                      <a:pt x="0" y="653449"/>
                      <a:pt x="0" y="652172"/>
                    </a:cubicBezTo>
                    <a:lnTo>
                      <a:pt x="0" y="649285"/>
                    </a:lnTo>
                    <a:lnTo>
                      <a:pt x="155955" y="32464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228600" marR="0" lvl="0" indent="-228600" algn="ctr" defTabSz="914400" rtl="0" eaLnBrk="1" fontAlgn="auto" latinLnBrk="0" hangingPunct="1">
                  <a:lnSpc>
                    <a:spcPct val="100000"/>
                  </a:lnSpc>
                  <a:spcBef>
                    <a:spcPts val="432"/>
                  </a:spcBef>
                  <a:spcAft>
                    <a:spcPts val="0"/>
                  </a:spcAft>
                  <a:buClr>
                    <a:srgbClr val="4BACC6"/>
                  </a:buClr>
                  <a:buSzPct val="80000"/>
                  <a:buFont typeface="Wingdings" charset="2"/>
                  <a:buChar char="§"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Lucida Bright"/>
                  <a:ea typeface="+mn-ea"/>
                  <a:cs typeface="Lucida Bright"/>
                </a:endParaRPr>
              </a:p>
            </p:txBody>
          </p:sp>
          <p:sp>
            <p:nvSpPr>
              <p:cNvPr id="61" name="Oval 60">
                <a:extLst>
                  <a:ext uri="{FF2B5EF4-FFF2-40B4-BE49-F238E27FC236}">
                    <a16:creationId xmlns:a16="http://schemas.microsoft.com/office/drawing/2014/main" id="{5EB4A8CB-1CDA-40C1-BC32-702917081DF1}"/>
                  </a:ext>
                </a:extLst>
              </p:cNvPr>
              <p:cNvSpPr/>
              <p:nvPr/>
            </p:nvSpPr>
            <p:spPr>
              <a:xfrm>
                <a:off x="5578466" y="4486200"/>
                <a:ext cx="305326" cy="305324"/>
              </a:xfrm>
              <a:prstGeom prst="ellipse">
                <a:avLst/>
              </a:prstGeom>
              <a:grpFill/>
              <a:ln w="12700" cmpd="sng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S</a:t>
                </a:r>
              </a:p>
            </p:txBody>
          </p:sp>
        </p:grp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65B42701-4DB1-43FA-8AEC-003FD8E63236}"/>
                </a:ext>
              </a:extLst>
            </p:cNvPr>
            <p:cNvGrpSpPr/>
            <p:nvPr/>
          </p:nvGrpSpPr>
          <p:grpSpPr>
            <a:xfrm>
              <a:off x="987034" y="3126996"/>
              <a:ext cx="1484317" cy="1602027"/>
              <a:chOff x="3255819" y="3707986"/>
              <a:chExt cx="1484317" cy="1602027"/>
            </a:xfrm>
            <a:solidFill>
              <a:schemeClr val="tx2"/>
            </a:solidFill>
          </p:grpSpPr>
          <p:sp>
            <p:nvSpPr>
              <p:cNvPr id="63" name="Diamond 16">
                <a:extLst>
                  <a:ext uri="{FF2B5EF4-FFF2-40B4-BE49-F238E27FC236}">
                    <a16:creationId xmlns:a16="http://schemas.microsoft.com/office/drawing/2014/main" id="{27FCD8BF-D47C-42EB-A959-B33100E14518}"/>
                  </a:ext>
                </a:extLst>
              </p:cNvPr>
              <p:cNvSpPr/>
              <p:nvPr/>
            </p:nvSpPr>
            <p:spPr>
              <a:xfrm rot="10800000">
                <a:off x="3255819" y="3707986"/>
                <a:ext cx="1484317" cy="1602027"/>
              </a:xfrm>
              <a:custGeom>
                <a:avLst/>
                <a:gdLst/>
                <a:ahLst/>
                <a:cxnLst/>
                <a:rect l="l" t="t" r="r" b="b"/>
                <a:pathLst>
                  <a:path w="1981200" h="2138314">
                    <a:moveTo>
                      <a:pt x="0" y="0"/>
                    </a:moveTo>
                    <a:cubicBezTo>
                      <a:pt x="1084447" y="20855"/>
                      <a:pt x="1953394" y="896754"/>
                      <a:pt x="1981200" y="1981200"/>
                    </a:cubicBezTo>
                    <a:cubicBezTo>
                      <a:pt x="1981200" y="1981200"/>
                      <a:pt x="1981200" y="1981200"/>
                      <a:pt x="1979924" y="1981200"/>
                    </a:cubicBezTo>
                    <a:lnTo>
                      <a:pt x="1978788" y="1981200"/>
                    </a:lnTo>
                    <a:lnTo>
                      <a:pt x="1981200" y="1982359"/>
                    </a:lnTo>
                    <a:lnTo>
                      <a:pt x="1656558" y="2138314"/>
                    </a:lnTo>
                    <a:lnTo>
                      <a:pt x="1331915" y="1982359"/>
                    </a:lnTo>
                    <a:lnTo>
                      <a:pt x="1334328" y="1981200"/>
                    </a:lnTo>
                    <a:lnTo>
                      <a:pt x="1327752" y="1981200"/>
                    </a:lnTo>
                    <a:cubicBezTo>
                      <a:pt x="1306897" y="1522396"/>
                      <a:pt x="1063592" y="1084447"/>
                      <a:pt x="639545" y="834190"/>
                    </a:cubicBezTo>
                    <a:cubicBezTo>
                      <a:pt x="437950" y="722964"/>
                      <a:pt x="215499" y="660400"/>
                      <a:pt x="0" y="653449"/>
                    </a:cubicBezTo>
                    <a:cubicBezTo>
                      <a:pt x="0" y="653449"/>
                      <a:pt x="0" y="653449"/>
                      <a:pt x="0" y="652172"/>
                    </a:cubicBezTo>
                    <a:lnTo>
                      <a:pt x="0" y="649285"/>
                    </a:lnTo>
                    <a:lnTo>
                      <a:pt x="155955" y="32464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228600" marR="0" lvl="0" indent="-228600" algn="ctr" defTabSz="914400" rtl="0" eaLnBrk="1" fontAlgn="auto" latinLnBrk="0" hangingPunct="1">
                  <a:lnSpc>
                    <a:spcPct val="100000"/>
                  </a:lnSpc>
                  <a:spcBef>
                    <a:spcPts val="432"/>
                  </a:spcBef>
                  <a:spcAft>
                    <a:spcPts val="0"/>
                  </a:spcAft>
                  <a:buClr>
                    <a:srgbClr val="4BACC6"/>
                  </a:buClr>
                  <a:buSzPct val="80000"/>
                  <a:buFont typeface="Wingdings" charset="2"/>
                  <a:buChar char="§"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Lucida Bright"/>
                  <a:ea typeface="+mn-ea"/>
                  <a:cs typeface="Lucida Bright"/>
                </a:endParaRPr>
              </a:p>
            </p:txBody>
          </p:sp>
          <p:sp>
            <p:nvSpPr>
              <p:cNvPr id="64" name="Oval 63">
                <a:extLst>
                  <a:ext uri="{FF2B5EF4-FFF2-40B4-BE49-F238E27FC236}">
                    <a16:creationId xmlns:a16="http://schemas.microsoft.com/office/drawing/2014/main" id="{733D01A2-72BE-4557-B560-76D1B0DE8066}"/>
                  </a:ext>
                </a:extLst>
              </p:cNvPr>
              <p:cNvSpPr/>
              <p:nvPr/>
            </p:nvSpPr>
            <p:spPr>
              <a:xfrm>
                <a:off x="3682921" y="4486200"/>
                <a:ext cx="305326" cy="305324"/>
              </a:xfrm>
              <a:prstGeom prst="ellipse">
                <a:avLst/>
              </a:prstGeom>
              <a:grpFill/>
              <a:ln w="12700" cmpd="sng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C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94851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2720"/>
            <a:ext cx="11056509" cy="745048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Select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748578" y="1788168"/>
            <a:ext cx="735173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4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Are </a:t>
            </a:r>
            <a:r>
              <a:rPr lang="en-US" sz="2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 making a sensible and sustainable investment? </a:t>
            </a: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Business Case FINAL</a:t>
            </a: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Alternatives Analysis FINAL</a:t>
            </a: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Governance Review Board (GRB)</a:t>
            </a: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Life Cycle ID</a:t>
            </a: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IT Budget Formulation</a:t>
            </a: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Budget Development Group(s)</a:t>
            </a:r>
          </a:p>
        </p:txBody>
      </p:sp>
      <p:grpSp>
        <p:nvGrpSpPr>
          <p:cNvPr id="3" name="Group 2" descr="Circle labled CPIC which highlights the Select phase"/>
          <p:cNvGrpSpPr/>
          <p:nvPr/>
        </p:nvGrpSpPr>
        <p:grpSpPr>
          <a:xfrm>
            <a:off x="987033" y="1681891"/>
            <a:ext cx="3048000" cy="3047132"/>
            <a:chOff x="987033" y="1681891"/>
            <a:chExt cx="3048000" cy="3047132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434A72ED-682F-4329-9A24-BFA797D674AC}"/>
                </a:ext>
              </a:extLst>
            </p:cNvPr>
            <p:cNvSpPr/>
            <p:nvPr/>
          </p:nvSpPr>
          <p:spPr>
            <a:xfrm>
              <a:off x="1600994" y="2294513"/>
              <a:ext cx="1835034" cy="1835034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ea typeface="Tahoma" panose="020B0604030504040204" pitchFamily="34" charset="0"/>
                  <a:cs typeface="Calibri" panose="020F0502020204030204" pitchFamily="34" charset="0"/>
                </a:rPr>
                <a:t>CPIC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C5741DFE-8D35-43A6-B080-C8883388D964}"/>
                </a:ext>
              </a:extLst>
            </p:cNvPr>
            <p:cNvGrpSpPr/>
            <p:nvPr/>
          </p:nvGrpSpPr>
          <p:grpSpPr>
            <a:xfrm>
              <a:off x="987033" y="1681892"/>
              <a:ext cx="1602027" cy="1484317"/>
              <a:chOff x="3255818" y="2262882"/>
              <a:chExt cx="1602027" cy="1484317"/>
            </a:xfrm>
            <a:solidFill>
              <a:schemeClr val="tx2"/>
            </a:solidFill>
          </p:grpSpPr>
          <p:sp>
            <p:nvSpPr>
              <p:cNvPr id="54" name="Diamond 16">
                <a:extLst>
                  <a:ext uri="{FF2B5EF4-FFF2-40B4-BE49-F238E27FC236}">
                    <a16:creationId xmlns:a16="http://schemas.microsoft.com/office/drawing/2014/main" id="{43C2D258-43CD-4FBE-A807-C3F881C876DE}"/>
                  </a:ext>
                </a:extLst>
              </p:cNvPr>
              <p:cNvSpPr/>
              <p:nvPr/>
            </p:nvSpPr>
            <p:spPr>
              <a:xfrm rot="16200000">
                <a:off x="3314673" y="2204027"/>
                <a:ext cx="1484317" cy="1602027"/>
              </a:xfrm>
              <a:custGeom>
                <a:avLst/>
                <a:gdLst/>
                <a:ahLst/>
                <a:cxnLst/>
                <a:rect l="l" t="t" r="r" b="b"/>
                <a:pathLst>
                  <a:path w="1981200" h="2138314">
                    <a:moveTo>
                      <a:pt x="0" y="0"/>
                    </a:moveTo>
                    <a:cubicBezTo>
                      <a:pt x="1084447" y="20855"/>
                      <a:pt x="1953394" y="896754"/>
                      <a:pt x="1981200" y="1981200"/>
                    </a:cubicBezTo>
                    <a:cubicBezTo>
                      <a:pt x="1981200" y="1981200"/>
                      <a:pt x="1981200" y="1981200"/>
                      <a:pt x="1979924" y="1981200"/>
                    </a:cubicBezTo>
                    <a:lnTo>
                      <a:pt x="1978788" y="1981200"/>
                    </a:lnTo>
                    <a:lnTo>
                      <a:pt x="1981200" y="1982359"/>
                    </a:lnTo>
                    <a:lnTo>
                      <a:pt x="1656558" y="2138314"/>
                    </a:lnTo>
                    <a:lnTo>
                      <a:pt x="1331915" y="1982359"/>
                    </a:lnTo>
                    <a:lnTo>
                      <a:pt x="1334328" y="1981200"/>
                    </a:lnTo>
                    <a:lnTo>
                      <a:pt x="1327752" y="1981200"/>
                    </a:lnTo>
                    <a:cubicBezTo>
                      <a:pt x="1306897" y="1522396"/>
                      <a:pt x="1063592" y="1084447"/>
                      <a:pt x="639545" y="834190"/>
                    </a:cubicBezTo>
                    <a:cubicBezTo>
                      <a:pt x="437950" y="722964"/>
                      <a:pt x="215499" y="660400"/>
                      <a:pt x="0" y="653449"/>
                    </a:cubicBezTo>
                    <a:cubicBezTo>
                      <a:pt x="0" y="653449"/>
                      <a:pt x="0" y="653449"/>
                      <a:pt x="0" y="652172"/>
                    </a:cubicBezTo>
                    <a:lnTo>
                      <a:pt x="0" y="649285"/>
                    </a:lnTo>
                    <a:lnTo>
                      <a:pt x="155955" y="32464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228600" marR="0" lvl="0" indent="-228600" algn="ctr" defTabSz="914400" rtl="0" eaLnBrk="1" fontAlgn="auto" latinLnBrk="0" hangingPunct="1">
                  <a:lnSpc>
                    <a:spcPct val="100000"/>
                  </a:lnSpc>
                  <a:spcBef>
                    <a:spcPts val="432"/>
                  </a:spcBef>
                  <a:spcAft>
                    <a:spcPts val="0"/>
                  </a:spcAft>
                  <a:buClr>
                    <a:srgbClr val="4BACC6"/>
                  </a:buClr>
                  <a:buSzPct val="80000"/>
                  <a:buFont typeface="Wingdings" charset="2"/>
                  <a:buChar char="§"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Lucida Bright"/>
                  <a:ea typeface="+mn-ea"/>
                  <a:cs typeface="Lucida Bright"/>
                </a:endParaRPr>
              </a:p>
            </p:txBody>
          </p:sp>
          <p:sp>
            <p:nvSpPr>
              <p:cNvPr id="55" name="Oval 54">
                <a:extLst>
                  <a:ext uri="{FF2B5EF4-FFF2-40B4-BE49-F238E27FC236}">
                    <a16:creationId xmlns:a16="http://schemas.microsoft.com/office/drawing/2014/main" id="{57505713-6FC4-48E1-B157-97BE1B8FA822}"/>
                  </a:ext>
                </a:extLst>
              </p:cNvPr>
              <p:cNvSpPr/>
              <p:nvPr/>
            </p:nvSpPr>
            <p:spPr>
              <a:xfrm>
                <a:off x="3684034" y="2751954"/>
                <a:ext cx="305326" cy="305324"/>
              </a:xfrm>
              <a:prstGeom prst="ellipse">
                <a:avLst/>
              </a:prstGeom>
              <a:grpFill/>
              <a:ln w="12700" cmpd="sng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E</a:t>
                </a:r>
              </a:p>
            </p:txBody>
          </p:sp>
        </p:grp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4967F032-92DF-48DE-8EC4-7DDA95488859}"/>
                </a:ext>
              </a:extLst>
            </p:cNvPr>
            <p:cNvGrpSpPr/>
            <p:nvPr/>
          </p:nvGrpSpPr>
          <p:grpSpPr>
            <a:xfrm>
              <a:off x="2549848" y="1681891"/>
              <a:ext cx="1484317" cy="1602027"/>
              <a:chOff x="4818633" y="2262881"/>
              <a:chExt cx="1484317" cy="1602027"/>
            </a:xfrm>
            <a:solidFill>
              <a:srgbClr val="44546A"/>
            </a:solidFill>
          </p:grpSpPr>
          <p:sp>
            <p:nvSpPr>
              <p:cNvPr id="57" name="Diamond 16">
                <a:extLst>
                  <a:ext uri="{FF2B5EF4-FFF2-40B4-BE49-F238E27FC236}">
                    <a16:creationId xmlns:a16="http://schemas.microsoft.com/office/drawing/2014/main" id="{D1D047C2-F20C-4BE9-97E7-83E4C10A7BD5}"/>
                  </a:ext>
                </a:extLst>
              </p:cNvPr>
              <p:cNvSpPr/>
              <p:nvPr/>
            </p:nvSpPr>
            <p:spPr>
              <a:xfrm>
                <a:off x="4818633" y="2262881"/>
                <a:ext cx="1484317" cy="1602027"/>
              </a:xfrm>
              <a:custGeom>
                <a:avLst/>
                <a:gdLst/>
                <a:ahLst/>
                <a:cxnLst/>
                <a:rect l="l" t="t" r="r" b="b"/>
                <a:pathLst>
                  <a:path w="1981200" h="2138314">
                    <a:moveTo>
                      <a:pt x="0" y="0"/>
                    </a:moveTo>
                    <a:cubicBezTo>
                      <a:pt x="1084447" y="20855"/>
                      <a:pt x="1953394" y="896754"/>
                      <a:pt x="1981200" y="1981200"/>
                    </a:cubicBezTo>
                    <a:cubicBezTo>
                      <a:pt x="1981200" y="1981200"/>
                      <a:pt x="1981200" y="1981200"/>
                      <a:pt x="1979924" y="1981200"/>
                    </a:cubicBezTo>
                    <a:lnTo>
                      <a:pt x="1978788" y="1981200"/>
                    </a:lnTo>
                    <a:lnTo>
                      <a:pt x="1981200" y="1982359"/>
                    </a:lnTo>
                    <a:lnTo>
                      <a:pt x="1656558" y="2138314"/>
                    </a:lnTo>
                    <a:lnTo>
                      <a:pt x="1331915" y="1982359"/>
                    </a:lnTo>
                    <a:lnTo>
                      <a:pt x="1334328" y="1981200"/>
                    </a:lnTo>
                    <a:lnTo>
                      <a:pt x="1327752" y="1981200"/>
                    </a:lnTo>
                    <a:cubicBezTo>
                      <a:pt x="1306897" y="1522396"/>
                      <a:pt x="1063592" y="1084447"/>
                      <a:pt x="639545" y="834190"/>
                    </a:cubicBezTo>
                    <a:cubicBezTo>
                      <a:pt x="437950" y="722964"/>
                      <a:pt x="215499" y="660400"/>
                      <a:pt x="0" y="653449"/>
                    </a:cubicBezTo>
                    <a:cubicBezTo>
                      <a:pt x="0" y="653449"/>
                      <a:pt x="0" y="653449"/>
                      <a:pt x="0" y="652172"/>
                    </a:cubicBezTo>
                    <a:lnTo>
                      <a:pt x="0" y="649285"/>
                    </a:lnTo>
                    <a:lnTo>
                      <a:pt x="155955" y="32464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228600" marR="0" lvl="0" indent="-228600" algn="ctr" defTabSz="914400" rtl="0" eaLnBrk="1" fontAlgn="auto" latinLnBrk="0" hangingPunct="1">
                  <a:lnSpc>
                    <a:spcPct val="100000"/>
                  </a:lnSpc>
                  <a:spcBef>
                    <a:spcPts val="432"/>
                  </a:spcBef>
                  <a:spcAft>
                    <a:spcPts val="0"/>
                  </a:spcAft>
                  <a:buClr>
                    <a:srgbClr val="4BACC6"/>
                  </a:buClr>
                  <a:buSzPct val="80000"/>
                  <a:buFont typeface="Wingdings" charset="2"/>
                  <a:buChar char="§"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Lucida Bright"/>
                  <a:ea typeface="+mn-ea"/>
                  <a:cs typeface="Lucida Bright"/>
                </a:endParaRPr>
              </a:p>
            </p:txBody>
          </p:sp>
          <p:sp>
            <p:nvSpPr>
              <p:cNvPr id="58" name="Oval 57">
                <a:extLst>
                  <a:ext uri="{FF2B5EF4-FFF2-40B4-BE49-F238E27FC236}">
                    <a16:creationId xmlns:a16="http://schemas.microsoft.com/office/drawing/2014/main" id="{D589CFCC-8CF8-4130-8E9F-FCE544E349AC}"/>
                  </a:ext>
                </a:extLst>
              </p:cNvPr>
              <p:cNvSpPr/>
              <p:nvPr/>
            </p:nvSpPr>
            <p:spPr>
              <a:xfrm>
                <a:off x="5579579" y="2751954"/>
                <a:ext cx="305326" cy="305324"/>
              </a:xfrm>
              <a:prstGeom prst="ellipse">
                <a:avLst/>
              </a:prstGeom>
              <a:grpFill/>
              <a:ln w="12700" cmpd="sng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P</a:t>
                </a:r>
              </a:p>
            </p:txBody>
          </p: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92800887-7258-4F3E-9533-0946E803C173}"/>
                </a:ext>
              </a:extLst>
            </p:cNvPr>
            <p:cNvGrpSpPr/>
            <p:nvPr/>
          </p:nvGrpSpPr>
          <p:grpSpPr>
            <a:xfrm>
              <a:off x="2433006" y="3244706"/>
              <a:ext cx="1602027" cy="1484317"/>
              <a:chOff x="4701791" y="3825696"/>
              <a:chExt cx="1602027" cy="1484317"/>
            </a:xfrm>
            <a:solidFill>
              <a:schemeClr val="accent6"/>
            </a:solidFill>
          </p:grpSpPr>
          <p:sp>
            <p:nvSpPr>
              <p:cNvPr id="60" name="Diamond 16">
                <a:extLst>
                  <a:ext uri="{FF2B5EF4-FFF2-40B4-BE49-F238E27FC236}">
                    <a16:creationId xmlns:a16="http://schemas.microsoft.com/office/drawing/2014/main" id="{BA1F1FF3-3D05-4CBB-814D-512C403769AE}"/>
                  </a:ext>
                </a:extLst>
              </p:cNvPr>
              <p:cNvSpPr/>
              <p:nvPr/>
            </p:nvSpPr>
            <p:spPr>
              <a:xfrm rot="5400000">
                <a:off x="4760646" y="3766841"/>
                <a:ext cx="1484317" cy="1602027"/>
              </a:xfrm>
              <a:custGeom>
                <a:avLst/>
                <a:gdLst/>
                <a:ahLst/>
                <a:cxnLst/>
                <a:rect l="l" t="t" r="r" b="b"/>
                <a:pathLst>
                  <a:path w="1981200" h="2138314">
                    <a:moveTo>
                      <a:pt x="0" y="0"/>
                    </a:moveTo>
                    <a:cubicBezTo>
                      <a:pt x="1084447" y="20855"/>
                      <a:pt x="1953394" y="896754"/>
                      <a:pt x="1981200" y="1981200"/>
                    </a:cubicBezTo>
                    <a:cubicBezTo>
                      <a:pt x="1981200" y="1981200"/>
                      <a:pt x="1981200" y="1981200"/>
                      <a:pt x="1979924" y="1981200"/>
                    </a:cubicBezTo>
                    <a:lnTo>
                      <a:pt x="1978788" y="1981200"/>
                    </a:lnTo>
                    <a:lnTo>
                      <a:pt x="1981200" y="1982359"/>
                    </a:lnTo>
                    <a:lnTo>
                      <a:pt x="1656558" y="2138314"/>
                    </a:lnTo>
                    <a:lnTo>
                      <a:pt x="1331915" y="1982359"/>
                    </a:lnTo>
                    <a:lnTo>
                      <a:pt x="1334328" y="1981200"/>
                    </a:lnTo>
                    <a:lnTo>
                      <a:pt x="1327752" y="1981200"/>
                    </a:lnTo>
                    <a:cubicBezTo>
                      <a:pt x="1306897" y="1522396"/>
                      <a:pt x="1063592" y="1084447"/>
                      <a:pt x="639545" y="834190"/>
                    </a:cubicBezTo>
                    <a:cubicBezTo>
                      <a:pt x="437950" y="722964"/>
                      <a:pt x="215499" y="660400"/>
                      <a:pt x="0" y="653449"/>
                    </a:cubicBezTo>
                    <a:cubicBezTo>
                      <a:pt x="0" y="653449"/>
                      <a:pt x="0" y="653449"/>
                      <a:pt x="0" y="652172"/>
                    </a:cubicBezTo>
                    <a:lnTo>
                      <a:pt x="0" y="649285"/>
                    </a:lnTo>
                    <a:lnTo>
                      <a:pt x="155955" y="32464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228600" marR="0" lvl="0" indent="-228600" algn="ctr" defTabSz="914400" rtl="0" eaLnBrk="1" fontAlgn="auto" latinLnBrk="0" hangingPunct="1">
                  <a:lnSpc>
                    <a:spcPct val="100000"/>
                  </a:lnSpc>
                  <a:spcBef>
                    <a:spcPts val="432"/>
                  </a:spcBef>
                  <a:spcAft>
                    <a:spcPts val="0"/>
                  </a:spcAft>
                  <a:buClr>
                    <a:srgbClr val="4BACC6"/>
                  </a:buClr>
                  <a:buSzPct val="80000"/>
                  <a:buFont typeface="Wingdings" charset="2"/>
                  <a:buChar char="§"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Lucida Bright"/>
                  <a:ea typeface="+mn-ea"/>
                  <a:cs typeface="Lucida Bright"/>
                </a:endParaRPr>
              </a:p>
            </p:txBody>
          </p:sp>
          <p:sp>
            <p:nvSpPr>
              <p:cNvPr id="61" name="Oval 60">
                <a:extLst>
                  <a:ext uri="{FF2B5EF4-FFF2-40B4-BE49-F238E27FC236}">
                    <a16:creationId xmlns:a16="http://schemas.microsoft.com/office/drawing/2014/main" id="{5EB4A8CB-1CDA-40C1-BC32-702917081DF1}"/>
                  </a:ext>
                </a:extLst>
              </p:cNvPr>
              <p:cNvSpPr/>
              <p:nvPr/>
            </p:nvSpPr>
            <p:spPr>
              <a:xfrm>
                <a:off x="5578466" y="4486200"/>
                <a:ext cx="305326" cy="305324"/>
              </a:xfrm>
              <a:prstGeom prst="ellipse">
                <a:avLst/>
              </a:prstGeom>
              <a:grpFill/>
              <a:ln w="12700" cmpd="sng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S</a:t>
                </a:r>
              </a:p>
            </p:txBody>
          </p:sp>
        </p:grp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65B42701-4DB1-43FA-8AEC-003FD8E63236}"/>
                </a:ext>
              </a:extLst>
            </p:cNvPr>
            <p:cNvGrpSpPr/>
            <p:nvPr/>
          </p:nvGrpSpPr>
          <p:grpSpPr>
            <a:xfrm>
              <a:off x="987034" y="3126996"/>
              <a:ext cx="1484317" cy="1602027"/>
              <a:chOff x="3255819" y="3707986"/>
              <a:chExt cx="1484317" cy="1602027"/>
            </a:xfrm>
            <a:solidFill>
              <a:schemeClr val="tx2"/>
            </a:solidFill>
          </p:grpSpPr>
          <p:sp>
            <p:nvSpPr>
              <p:cNvPr id="63" name="Diamond 16">
                <a:extLst>
                  <a:ext uri="{FF2B5EF4-FFF2-40B4-BE49-F238E27FC236}">
                    <a16:creationId xmlns:a16="http://schemas.microsoft.com/office/drawing/2014/main" id="{27FCD8BF-D47C-42EB-A959-B33100E14518}"/>
                  </a:ext>
                </a:extLst>
              </p:cNvPr>
              <p:cNvSpPr/>
              <p:nvPr/>
            </p:nvSpPr>
            <p:spPr>
              <a:xfrm rot="10800000">
                <a:off x="3255819" y="3707986"/>
                <a:ext cx="1484317" cy="1602027"/>
              </a:xfrm>
              <a:custGeom>
                <a:avLst/>
                <a:gdLst/>
                <a:ahLst/>
                <a:cxnLst/>
                <a:rect l="l" t="t" r="r" b="b"/>
                <a:pathLst>
                  <a:path w="1981200" h="2138314">
                    <a:moveTo>
                      <a:pt x="0" y="0"/>
                    </a:moveTo>
                    <a:cubicBezTo>
                      <a:pt x="1084447" y="20855"/>
                      <a:pt x="1953394" y="896754"/>
                      <a:pt x="1981200" y="1981200"/>
                    </a:cubicBezTo>
                    <a:cubicBezTo>
                      <a:pt x="1981200" y="1981200"/>
                      <a:pt x="1981200" y="1981200"/>
                      <a:pt x="1979924" y="1981200"/>
                    </a:cubicBezTo>
                    <a:lnTo>
                      <a:pt x="1978788" y="1981200"/>
                    </a:lnTo>
                    <a:lnTo>
                      <a:pt x="1981200" y="1982359"/>
                    </a:lnTo>
                    <a:lnTo>
                      <a:pt x="1656558" y="2138314"/>
                    </a:lnTo>
                    <a:lnTo>
                      <a:pt x="1331915" y="1982359"/>
                    </a:lnTo>
                    <a:lnTo>
                      <a:pt x="1334328" y="1981200"/>
                    </a:lnTo>
                    <a:lnTo>
                      <a:pt x="1327752" y="1981200"/>
                    </a:lnTo>
                    <a:cubicBezTo>
                      <a:pt x="1306897" y="1522396"/>
                      <a:pt x="1063592" y="1084447"/>
                      <a:pt x="639545" y="834190"/>
                    </a:cubicBezTo>
                    <a:cubicBezTo>
                      <a:pt x="437950" y="722964"/>
                      <a:pt x="215499" y="660400"/>
                      <a:pt x="0" y="653449"/>
                    </a:cubicBezTo>
                    <a:cubicBezTo>
                      <a:pt x="0" y="653449"/>
                      <a:pt x="0" y="653449"/>
                      <a:pt x="0" y="652172"/>
                    </a:cubicBezTo>
                    <a:lnTo>
                      <a:pt x="0" y="649285"/>
                    </a:lnTo>
                    <a:lnTo>
                      <a:pt x="155955" y="32464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228600" marR="0" lvl="0" indent="-228600" algn="ctr" defTabSz="914400" rtl="0" eaLnBrk="1" fontAlgn="auto" latinLnBrk="0" hangingPunct="1">
                  <a:lnSpc>
                    <a:spcPct val="100000"/>
                  </a:lnSpc>
                  <a:spcBef>
                    <a:spcPts val="432"/>
                  </a:spcBef>
                  <a:spcAft>
                    <a:spcPts val="0"/>
                  </a:spcAft>
                  <a:buClr>
                    <a:srgbClr val="4BACC6"/>
                  </a:buClr>
                  <a:buSzPct val="80000"/>
                  <a:buFont typeface="Wingdings" charset="2"/>
                  <a:buChar char="§"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Lucida Bright"/>
                  <a:ea typeface="+mn-ea"/>
                  <a:cs typeface="Lucida Bright"/>
                </a:endParaRPr>
              </a:p>
            </p:txBody>
          </p:sp>
          <p:sp>
            <p:nvSpPr>
              <p:cNvPr id="64" name="Oval 63">
                <a:extLst>
                  <a:ext uri="{FF2B5EF4-FFF2-40B4-BE49-F238E27FC236}">
                    <a16:creationId xmlns:a16="http://schemas.microsoft.com/office/drawing/2014/main" id="{733D01A2-72BE-4557-B560-76D1B0DE8066}"/>
                  </a:ext>
                </a:extLst>
              </p:cNvPr>
              <p:cNvSpPr/>
              <p:nvPr/>
            </p:nvSpPr>
            <p:spPr>
              <a:xfrm>
                <a:off x="3682921" y="4486200"/>
                <a:ext cx="305326" cy="305324"/>
              </a:xfrm>
              <a:prstGeom prst="ellipse">
                <a:avLst/>
              </a:prstGeom>
              <a:grpFill/>
              <a:ln w="12700" cmpd="sng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C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25484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2720"/>
            <a:ext cx="11056509" cy="745048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Control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748578" y="1603502"/>
            <a:ext cx="735173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4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How </a:t>
            </a:r>
            <a:r>
              <a:rPr lang="en-US" sz="2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 we ensure the investment delivers projected benefits?</a:t>
            </a: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Target Life Cycle</a:t>
            </a: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Legislation, Guidance, Policy Management</a:t>
            </a: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Acquisition Plan &amp; Acquisition Strategy</a:t>
            </a: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Investment Management &amp; Reporting</a:t>
            </a: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Cost &amp; Schedule Performance (EVM)</a:t>
            </a: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Data Collection/Reporting, Audit Follow-Up</a:t>
            </a:r>
          </a:p>
        </p:txBody>
      </p:sp>
      <p:grpSp>
        <p:nvGrpSpPr>
          <p:cNvPr id="3" name="Group 2" descr="Circle labled CPIC which highlights the Control phase"/>
          <p:cNvGrpSpPr/>
          <p:nvPr/>
        </p:nvGrpSpPr>
        <p:grpSpPr>
          <a:xfrm>
            <a:off x="987033" y="1681891"/>
            <a:ext cx="3048000" cy="3047132"/>
            <a:chOff x="987033" y="1681891"/>
            <a:chExt cx="3048000" cy="3047132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434A72ED-682F-4329-9A24-BFA797D674AC}"/>
                </a:ext>
              </a:extLst>
            </p:cNvPr>
            <p:cNvSpPr/>
            <p:nvPr/>
          </p:nvSpPr>
          <p:spPr>
            <a:xfrm>
              <a:off x="1600994" y="2294513"/>
              <a:ext cx="1835034" cy="1835034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ea typeface="Tahoma" panose="020B0604030504040204" pitchFamily="34" charset="0"/>
                  <a:cs typeface="Calibri" panose="020F0502020204030204" pitchFamily="34" charset="0"/>
                </a:rPr>
                <a:t>CPIC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C5741DFE-8D35-43A6-B080-C8883388D964}"/>
                </a:ext>
              </a:extLst>
            </p:cNvPr>
            <p:cNvGrpSpPr/>
            <p:nvPr/>
          </p:nvGrpSpPr>
          <p:grpSpPr>
            <a:xfrm>
              <a:off x="987033" y="1681892"/>
              <a:ext cx="1602027" cy="1484317"/>
              <a:chOff x="3255818" y="2262882"/>
              <a:chExt cx="1602027" cy="1484317"/>
            </a:xfrm>
            <a:solidFill>
              <a:schemeClr val="tx2"/>
            </a:solidFill>
          </p:grpSpPr>
          <p:sp>
            <p:nvSpPr>
              <p:cNvPr id="54" name="Diamond 16">
                <a:extLst>
                  <a:ext uri="{FF2B5EF4-FFF2-40B4-BE49-F238E27FC236}">
                    <a16:creationId xmlns:a16="http://schemas.microsoft.com/office/drawing/2014/main" id="{43C2D258-43CD-4FBE-A807-C3F881C876DE}"/>
                  </a:ext>
                </a:extLst>
              </p:cNvPr>
              <p:cNvSpPr/>
              <p:nvPr/>
            </p:nvSpPr>
            <p:spPr>
              <a:xfrm rot="16200000">
                <a:off x="3314673" y="2204027"/>
                <a:ext cx="1484317" cy="1602027"/>
              </a:xfrm>
              <a:custGeom>
                <a:avLst/>
                <a:gdLst/>
                <a:ahLst/>
                <a:cxnLst/>
                <a:rect l="l" t="t" r="r" b="b"/>
                <a:pathLst>
                  <a:path w="1981200" h="2138314">
                    <a:moveTo>
                      <a:pt x="0" y="0"/>
                    </a:moveTo>
                    <a:cubicBezTo>
                      <a:pt x="1084447" y="20855"/>
                      <a:pt x="1953394" y="896754"/>
                      <a:pt x="1981200" y="1981200"/>
                    </a:cubicBezTo>
                    <a:cubicBezTo>
                      <a:pt x="1981200" y="1981200"/>
                      <a:pt x="1981200" y="1981200"/>
                      <a:pt x="1979924" y="1981200"/>
                    </a:cubicBezTo>
                    <a:lnTo>
                      <a:pt x="1978788" y="1981200"/>
                    </a:lnTo>
                    <a:lnTo>
                      <a:pt x="1981200" y="1982359"/>
                    </a:lnTo>
                    <a:lnTo>
                      <a:pt x="1656558" y="2138314"/>
                    </a:lnTo>
                    <a:lnTo>
                      <a:pt x="1331915" y="1982359"/>
                    </a:lnTo>
                    <a:lnTo>
                      <a:pt x="1334328" y="1981200"/>
                    </a:lnTo>
                    <a:lnTo>
                      <a:pt x="1327752" y="1981200"/>
                    </a:lnTo>
                    <a:cubicBezTo>
                      <a:pt x="1306897" y="1522396"/>
                      <a:pt x="1063592" y="1084447"/>
                      <a:pt x="639545" y="834190"/>
                    </a:cubicBezTo>
                    <a:cubicBezTo>
                      <a:pt x="437950" y="722964"/>
                      <a:pt x="215499" y="660400"/>
                      <a:pt x="0" y="653449"/>
                    </a:cubicBezTo>
                    <a:cubicBezTo>
                      <a:pt x="0" y="653449"/>
                      <a:pt x="0" y="653449"/>
                      <a:pt x="0" y="652172"/>
                    </a:cubicBezTo>
                    <a:lnTo>
                      <a:pt x="0" y="649285"/>
                    </a:lnTo>
                    <a:lnTo>
                      <a:pt x="155955" y="32464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228600" marR="0" lvl="0" indent="-228600" algn="ctr" defTabSz="914400" rtl="0" eaLnBrk="1" fontAlgn="auto" latinLnBrk="0" hangingPunct="1">
                  <a:lnSpc>
                    <a:spcPct val="100000"/>
                  </a:lnSpc>
                  <a:spcBef>
                    <a:spcPts val="432"/>
                  </a:spcBef>
                  <a:spcAft>
                    <a:spcPts val="0"/>
                  </a:spcAft>
                  <a:buClr>
                    <a:srgbClr val="4BACC6"/>
                  </a:buClr>
                  <a:buSzPct val="80000"/>
                  <a:buFont typeface="Wingdings" charset="2"/>
                  <a:buChar char="§"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Lucida Bright"/>
                  <a:ea typeface="+mn-ea"/>
                  <a:cs typeface="Lucida Bright"/>
                </a:endParaRPr>
              </a:p>
            </p:txBody>
          </p:sp>
          <p:sp>
            <p:nvSpPr>
              <p:cNvPr id="55" name="Oval 54">
                <a:extLst>
                  <a:ext uri="{FF2B5EF4-FFF2-40B4-BE49-F238E27FC236}">
                    <a16:creationId xmlns:a16="http://schemas.microsoft.com/office/drawing/2014/main" id="{57505713-6FC4-48E1-B157-97BE1B8FA822}"/>
                  </a:ext>
                </a:extLst>
              </p:cNvPr>
              <p:cNvSpPr/>
              <p:nvPr/>
            </p:nvSpPr>
            <p:spPr>
              <a:xfrm>
                <a:off x="3684034" y="2751954"/>
                <a:ext cx="305326" cy="305324"/>
              </a:xfrm>
              <a:prstGeom prst="ellipse">
                <a:avLst/>
              </a:prstGeom>
              <a:grpFill/>
              <a:ln w="12700" cmpd="sng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E</a:t>
                </a:r>
              </a:p>
            </p:txBody>
          </p:sp>
        </p:grp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4967F032-92DF-48DE-8EC4-7DDA95488859}"/>
                </a:ext>
              </a:extLst>
            </p:cNvPr>
            <p:cNvGrpSpPr/>
            <p:nvPr/>
          </p:nvGrpSpPr>
          <p:grpSpPr>
            <a:xfrm>
              <a:off x="2549848" y="1681891"/>
              <a:ext cx="1484317" cy="1602027"/>
              <a:chOff x="4818633" y="2262881"/>
              <a:chExt cx="1484317" cy="1602027"/>
            </a:xfrm>
            <a:solidFill>
              <a:srgbClr val="44546A"/>
            </a:solidFill>
          </p:grpSpPr>
          <p:sp>
            <p:nvSpPr>
              <p:cNvPr id="57" name="Diamond 16">
                <a:extLst>
                  <a:ext uri="{FF2B5EF4-FFF2-40B4-BE49-F238E27FC236}">
                    <a16:creationId xmlns:a16="http://schemas.microsoft.com/office/drawing/2014/main" id="{D1D047C2-F20C-4BE9-97E7-83E4C10A7BD5}"/>
                  </a:ext>
                </a:extLst>
              </p:cNvPr>
              <p:cNvSpPr/>
              <p:nvPr/>
            </p:nvSpPr>
            <p:spPr>
              <a:xfrm>
                <a:off x="4818633" y="2262881"/>
                <a:ext cx="1484317" cy="1602027"/>
              </a:xfrm>
              <a:custGeom>
                <a:avLst/>
                <a:gdLst/>
                <a:ahLst/>
                <a:cxnLst/>
                <a:rect l="l" t="t" r="r" b="b"/>
                <a:pathLst>
                  <a:path w="1981200" h="2138314">
                    <a:moveTo>
                      <a:pt x="0" y="0"/>
                    </a:moveTo>
                    <a:cubicBezTo>
                      <a:pt x="1084447" y="20855"/>
                      <a:pt x="1953394" y="896754"/>
                      <a:pt x="1981200" y="1981200"/>
                    </a:cubicBezTo>
                    <a:cubicBezTo>
                      <a:pt x="1981200" y="1981200"/>
                      <a:pt x="1981200" y="1981200"/>
                      <a:pt x="1979924" y="1981200"/>
                    </a:cubicBezTo>
                    <a:lnTo>
                      <a:pt x="1978788" y="1981200"/>
                    </a:lnTo>
                    <a:lnTo>
                      <a:pt x="1981200" y="1982359"/>
                    </a:lnTo>
                    <a:lnTo>
                      <a:pt x="1656558" y="2138314"/>
                    </a:lnTo>
                    <a:lnTo>
                      <a:pt x="1331915" y="1982359"/>
                    </a:lnTo>
                    <a:lnTo>
                      <a:pt x="1334328" y="1981200"/>
                    </a:lnTo>
                    <a:lnTo>
                      <a:pt x="1327752" y="1981200"/>
                    </a:lnTo>
                    <a:cubicBezTo>
                      <a:pt x="1306897" y="1522396"/>
                      <a:pt x="1063592" y="1084447"/>
                      <a:pt x="639545" y="834190"/>
                    </a:cubicBezTo>
                    <a:cubicBezTo>
                      <a:pt x="437950" y="722964"/>
                      <a:pt x="215499" y="660400"/>
                      <a:pt x="0" y="653449"/>
                    </a:cubicBezTo>
                    <a:cubicBezTo>
                      <a:pt x="0" y="653449"/>
                      <a:pt x="0" y="653449"/>
                      <a:pt x="0" y="652172"/>
                    </a:cubicBezTo>
                    <a:lnTo>
                      <a:pt x="0" y="649285"/>
                    </a:lnTo>
                    <a:lnTo>
                      <a:pt x="155955" y="32464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228600" marR="0" lvl="0" indent="-228600" algn="ctr" defTabSz="914400" rtl="0" eaLnBrk="1" fontAlgn="auto" latinLnBrk="0" hangingPunct="1">
                  <a:lnSpc>
                    <a:spcPct val="100000"/>
                  </a:lnSpc>
                  <a:spcBef>
                    <a:spcPts val="432"/>
                  </a:spcBef>
                  <a:spcAft>
                    <a:spcPts val="0"/>
                  </a:spcAft>
                  <a:buClr>
                    <a:srgbClr val="4BACC6"/>
                  </a:buClr>
                  <a:buSzPct val="80000"/>
                  <a:buFont typeface="Wingdings" charset="2"/>
                  <a:buChar char="§"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Lucida Bright"/>
                  <a:ea typeface="+mn-ea"/>
                  <a:cs typeface="Lucida Bright"/>
                </a:endParaRPr>
              </a:p>
            </p:txBody>
          </p:sp>
          <p:sp>
            <p:nvSpPr>
              <p:cNvPr id="58" name="Oval 57">
                <a:extLst>
                  <a:ext uri="{FF2B5EF4-FFF2-40B4-BE49-F238E27FC236}">
                    <a16:creationId xmlns:a16="http://schemas.microsoft.com/office/drawing/2014/main" id="{D589CFCC-8CF8-4130-8E9F-FCE544E349AC}"/>
                  </a:ext>
                </a:extLst>
              </p:cNvPr>
              <p:cNvSpPr/>
              <p:nvPr/>
            </p:nvSpPr>
            <p:spPr>
              <a:xfrm>
                <a:off x="5579579" y="2751954"/>
                <a:ext cx="305326" cy="305324"/>
              </a:xfrm>
              <a:prstGeom prst="ellipse">
                <a:avLst/>
              </a:prstGeom>
              <a:grpFill/>
              <a:ln w="12700" cmpd="sng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P</a:t>
                </a:r>
              </a:p>
            </p:txBody>
          </p: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92800887-7258-4F3E-9533-0946E803C173}"/>
                </a:ext>
              </a:extLst>
            </p:cNvPr>
            <p:cNvGrpSpPr/>
            <p:nvPr/>
          </p:nvGrpSpPr>
          <p:grpSpPr>
            <a:xfrm>
              <a:off x="2433006" y="3244706"/>
              <a:ext cx="1602027" cy="1484317"/>
              <a:chOff x="4701791" y="3825696"/>
              <a:chExt cx="1602027" cy="1484317"/>
            </a:xfrm>
            <a:solidFill>
              <a:schemeClr val="tx2"/>
            </a:solidFill>
          </p:grpSpPr>
          <p:sp>
            <p:nvSpPr>
              <p:cNvPr id="60" name="Diamond 16">
                <a:extLst>
                  <a:ext uri="{FF2B5EF4-FFF2-40B4-BE49-F238E27FC236}">
                    <a16:creationId xmlns:a16="http://schemas.microsoft.com/office/drawing/2014/main" id="{BA1F1FF3-3D05-4CBB-814D-512C403769AE}"/>
                  </a:ext>
                </a:extLst>
              </p:cNvPr>
              <p:cNvSpPr/>
              <p:nvPr/>
            </p:nvSpPr>
            <p:spPr>
              <a:xfrm rot="5400000">
                <a:off x="4760646" y="3766841"/>
                <a:ext cx="1484317" cy="1602027"/>
              </a:xfrm>
              <a:custGeom>
                <a:avLst/>
                <a:gdLst/>
                <a:ahLst/>
                <a:cxnLst/>
                <a:rect l="l" t="t" r="r" b="b"/>
                <a:pathLst>
                  <a:path w="1981200" h="2138314">
                    <a:moveTo>
                      <a:pt x="0" y="0"/>
                    </a:moveTo>
                    <a:cubicBezTo>
                      <a:pt x="1084447" y="20855"/>
                      <a:pt x="1953394" y="896754"/>
                      <a:pt x="1981200" y="1981200"/>
                    </a:cubicBezTo>
                    <a:cubicBezTo>
                      <a:pt x="1981200" y="1981200"/>
                      <a:pt x="1981200" y="1981200"/>
                      <a:pt x="1979924" y="1981200"/>
                    </a:cubicBezTo>
                    <a:lnTo>
                      <a:pt x="1978788" y="1981200"/>
                    </a:lnTo>
                    <a:lnTo>
                      <a:pt x="1981200" y="1982359"/>
                    </a:lnTo>
                    <a:lnTo>
                      <a:pt x="1656558" y="2138314"/>
                    </a:lnTo>
                    <a:lnTo>
                      <a:pt x="1331915" y="1982359"/>
                    </a:lnTo>
                    <a:lnTo>
                      <a:pt x="1334328" y="1981200"/>
                    </a:lnTo>
                    <a:lnTo>
                      <a:pt x="1327752" y="1981200"/>
                    </a:lnTo>
                    <a:cubicBezTo>
                      <a:pt x="1306897" y="1522396"/>
                      <a:pt x="1063592" y="1084447"/>
                      <a:pt x="639545" y="834190"/>
                    </a:cubicBezTo>
                    <a:cubicBezTo>
                      <a:pt x="437950" y="722964"/>
                      <a:pt x="215499" y="660400"/>
                      <a:pt x="0" y="653449"/>
                    </a:cubicBezTo>
                    <a:cubicBezTo>
                      <a:pt x="0" y="653449"/>
                      <a:pt x="0" y="653449"/>
                      <a:pt x="0" y="652172"/>
                    </a:cubicBezTo>
                    <a:lnTo>
                      <a:pt x="0" y="649285"/>
                    </a:lnTo>
                    <a:lnTo>
                      <a:pt x="155955" y="32464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228600" marR="0" lvl="0" indent="-228600" algn="ctr" defTabSz="914400" rtl="0" eaLnBrk="1" fontAlgn="auto" latinLnBrk="0" hangingPunct="1">
                  <a:lnSpc>
                    <a:spcPct val="100000"/>
                  </a:lnSpc>
                  <a:spcBef>
                    <a:spcPts val="432"/>
                  </a:spcBef>
                  <a:spcAft>
                    <a:spcPts val="0"/>
                  </a:spcAft>
                  <a:buClr>
                    <a:srgbClr val="4BACC6"/>
                  </a:buClr>
                  <a:buSzPct val="80000"/>
                  <a:buFont typeface="Wingdings" charset="2"/>
                  <a:buChar char="§"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Lucida Bright"/>
                  <a:ea typeface="+mn-ea"/>
                  <a:cs typeface="Lucida Bright"/>
                </a:endParaRPr>
              </a:p>
            </p:txBody>
          </p:sp>
          <p:sp>
            <p:nvSpPr>
              <p:cNvPr id="61" name="Oval 60">
                <a:extLst>
                  <a:ext uri="{FF2B5EF4-FFF2-40B4-BE49-F238E27FC236}">
                    <a16:creationId xmlns:a16="http://schemas.microsoft.com/office/drawing/2014/main" id="{5EB4A8CB-1CDA-40C1-BC32-702917081DF1}"/>
                  </a:ext>
                </a:extLst>
              </p:cNvPr>
              <p:cNvSpPr/>
              <p:nvPr/>
            </p:nvSpPr>
            <p:spPr>
              <a:xfrm>
                <a:off x="5578466" y="4486200"/>
                <a:ext cx="305326" cy="305324"/>
              </a:xfrm>
              <a:prstGeom prst="ellipse">
                <a:avLst/>
              </a:prstGeom>
              <a:grpFill/>
              <a:ln w="12700" cmpd="sng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S</a:t>
                </a:r>
              </a:p>
            </p:txBody>
          </p:sp>
        </p:grp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65B42701-4DB1-43FA-8AEC-003FD8E63236}"/>
                </a:ext>
              </a:extLst>
            </p:cNvPr>
            <p:cNvGrpSpPr/>
            <p:nvPr/>
          </p:nvGrpSpPr>
          <p:grpSpPr>
            <a:xfrm>
              <a:off x="987034" y="3126996"/>
              <a:ext cx="1484317" cy="1602027"/>
              <a:chOff x="3255819" y="3707986"/>
              <a:chExt cx="1484317" cy="1602027"/>
            </a:xfrm>
            <a:solidFill>
              <a:schemeClr val="accent6"/>
            </a:solidFill>
          </p:grpSpPr>
          <p:sp>
            <p:nvSpPr>
              <p:cNvPr id="63" name="Diamond 16">
                <a:extLst>
                  <a:ext uri="{FF2B5EF4-FFF2-40B4-BE49-F238E27FC236}">
                    <a16:creationId xmlns:a16="http://schemas.microsoft.com/office/drawing/2014/main" id="{27FCD8BF-D47C-42EB-A959-B33100E14518}"/>
                  </a:ext>
                </a:extLst>
              </p:cNvPr>
              <p:cNvSpPr/>
              <p:nvPr/>
            </p:nvSpPr>
            <p:spPr>
              <a:xfrm rot="10800000">
                <a:off x="3255819" y="3707986"/>
                <a:ext cx="1484317" cy="1602027"/>
              </a:xfrm>
              <a:custGeom>
                <a:avLst/>
                <a:gdLst/>
                <a:ahLst/>
                <a:cxnLst/>
                <a:rect l="l" t="t" r="r" b="b"/>
                <a:pathLst>
                  <a:path w="1981200" h="2138314">
                    <a:moveTo>
                      <a:pt x="0" y="0"/>
                    </a:moveTo>
                    <a:cubicBezTo>
                      <a:pt x="1084447" y="20855"/>
                      <a:pt x="1953394" y="896754"/>
                      <a:pt x="1981200" y="1981200"/>
                    </a:cubicBezTo>
                    <a:cubicBezTo>
                      <a:pt x="1981200" y="1981200"/>
                      <a:pt x="1981200" y="1981200"/>
                      <a:pt x="1979924" y="1981200"/>
                    </a:cubicBezTo>
                    <a:lnTo>
                      <a:pt x="1978788" y="1981200"/>
                    </a:lnTo>
                    <a:lnTo>
                      <a:pt x="1981200" y="1982359"/>
                    </a:lnTo>
                    <a:lnTo>
                      <a:pt x="1656558" y="2138314"/>
                    </a:lnTo>
                    <a:lnTo>
                      <a:pt x="1331915" y="1982359"/>
                    </a:lnTo>
                    <a:lnTo>
                      <a:pt x="1334328" y="1981200"/>
                    </a:lnTo>
                    <a:lnTo>
                      <a:pt x="1327752" y="1981200"/>
                    </a:lnTo>
                    <a:cubicBezTo>
                      <a:pt x="1306897" y="1522396"/>
                      <a:pt x="1063592" y="1084447"/>
                      <a:pt x="639545" y="834190"/>
                    </a:cubicBezTo>
                    <a:cubicBezTo>
                      <a:pt x="437950" y="722964"/>
                      <a:pt x="215499" y="660400"/>
                      <a:pt x="0" y="653449"/>
                    </a:cubicBezTo>
                    <a:cubicBezTo>
                      <a:pt x="0" y="653449"/>
                      <a:pt x="0" y="653449"/>
                      <a:pt x="0" y="652172"/>
                    </a:cubicBezTo>
                    <a:lnTo>
                      <a:pt x="0" y="649285"/>
                    </a:lnTo>
                    <a:lnTo>
                      <a:pt x="155955" y="32464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228600" marR="0" lvl="0" indent="-228600" algn="ctr" defTabSz="914400" rtl="0" eaLnBrk="1" fontAlgn="auto" latinLnBrk="0" hangingPunct="1">
                  <a:lnSpc>
                    <a:spcPct val="100000"/>
                  </a:lnSpc>
                  <a:spcBef>
                    <a:spcPts val="432"/>
                  </a:spcBef>
                  <a:spcAft>
                    <a:spcPts val="0"/>
                  </a:spcAft>
                  <a:buClr>
                    <a:srgbClr val="4BACC6"/>
                  </a:buClr>
                  <a:buSzPct val="80000"/>
                  <a:buFont typeface="Wingdings" charset="2"/>
                  <a:buChar char="§"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Lucida Bright"/>
                  <a:ea typeface="+mn-ea"/>
                  <a:cs typeface="Lucida Bright"/>
                </a:endParaRPr>
              </a:p>
            </p:txBody>
          </p:sp>
          <p:sp>
            <p:nvSpPr>
              <p:cNvPr id="64" name="Oval 63">
                <a:extLst>
                  <a:ext uri="{FF2B5EF4-FFF2-40B4-BE49-F238E27FC236}">
                    <a16:creationId xmlns:a16="http://schemas.microsoft.com/office/drawing/2014/main" id="{733D01A2-72BE-4557-B560-76D1B0DE8066}"/>
                  </a:ext>
                </a:extLst>
              </p:cNvPr>
              <p:cNvSpPr/>
              <p:nvPr/>
            </p:nvSpPr>
            <p:spPr>
              <a:xfrm>
                <a:off x="3682921" y="4486200"/>
                <a:ext cx="305326" cy="305324"/>
              </a:xfrm>
              <a:prstGeom prst="ellipse">
                <a:avLst/>
              </a:prstGeom>
              <a:grpFill/>
              <a:ln w="12700" cmpd="sng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C</a:t>
                </a:r>
              </a:p>
            </p:txBody>
          </p:sp>
        </p:grpSp>
      </p:grpSp>
      <p:pic>
        <p:nvPicPr>
          <p:cNvPr id="19" name="Picture 18" descr="Image of 4 boxes each representing a phase of the  target life cycle: Initiate, Develop, Operate, Retire" title="TLC Phas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5941" y="2294513"/>
            <a:ext cx="3185157" cy="462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95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2720"/>
            <a:ext cx="11056509" cy="745048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Evaluate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748578" y="1902210"/>
            <a:ext cx="735173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4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 </a:t>
            </a:r>
            <a:r>
              <a:rPr lang="en-US" sz="2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investment delivering what we expected?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Annual Operational Analysis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Performance  Measures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Investment Reviews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CIO Rating &amp; CPIC Rating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CIO Scorecard &amp; FITARA Scorecard</a:t>
            </a:r>
          </a:p>
        </p:txBody>
      </p:sp>
      <p:grpSp>
        <p:nvGrpSpPr>
          <p:cNvPr id="3" name="Group 2" descr="Circle labled CPIC which highlights the Evaluate phase"/>
          <p:cNvGrpSpPr/>
          <p:nvPr/>
        </p:nvGrpSpPr>
        <p:grpSpPr>
          <a:xfrm>
            <a:off x="987033" y="1681891"/>
            <a:ext cx="3048000" cy="3047132"/>
            <a:chOff x="987033" y="1681891"/>
            <a:chExt cx="3048000" cy="3047132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434A72ED-682F-4329-9A24-BFA797D674AC}"/>
                </a:ext>
              </a:extLst>
            </p:cNvPr>
            <p:cNvSpPr/>
            <p:nvPr/>
          </p:nvSpPr>
          <p:spPr>
            <a:xfrm>
              <a:off x="1600994" y="2294513"/>
              <a:ext cx="1835034" cy="1835034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ea typeface="Tahoma" panose="020B0604030504040204" pitchFamily="34" charset="0"/>
                  <a:cs typeface="Calibri" panose="020F0502020204030204" pitchFamily="34" charset="0"/>
                </a:rPr>
                <a:t>CPIC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C5741DFE-8D35-43A6-B080-C8883388D964}"/>
                </a:ext>
              </a:extLst>
            </p:cNvPr>
            <p:cNvGrpSpPr/>
            <p:nvPr/>
          </p:nvGrpSpPr>
          <p:grpSpPr>
            <a:xfrm>
              <a:off x="987033" y="1681892"/>
              <a:ext cx="1602027" cy="1484317"/>
              <a:chOff x="3255818" y="2262882"/>
              <a:chExt cx="1602027" cy="1484317"/>
            </a:xfrm>
            <a:solidFill>
              <a:schemeClr val="accent6"/>
            </a:solidFill>
          </p:grpSpPr>
          <p:sp>
            <p:nvSpPr>
              <p:cNvPr id="54" name="Diamond 16">
                <a:extLst>
                  <a:ext uri="{FF2B5EF4-FFF2-40B4-BE49-F238E27FC236}">
                    <a16:creationId xmlns:a16="http://schemas.microsoft.com/office/drawing/2014/main" id="{43C2D258-43CD-4FBE-A807-C3F881C876DE}"/>
                  </a:ext>
                </a:extLst>
              </p:cNvPr>
              <p:cNvSpPr/>
              <p:nvPr/>
            </p:nvSpPr>
            <p:spPr>
              <a:xfrm rot="16200000">
                <a:off x="3314673" y="2204027"/>
                <a:ext cx="1484317" cy="1602027"/>
              </a:xfrm>
              <a:custGeom>
                <a:avLst/>
                <a:gdLst/>
                <a:ahLst/>
                <a:cxnLst/>
                <a:rect l="l" t="t" r="r" b="b"/>
                <a:pathLst>
                  <a:path w="1981200" h="2138314">
                    <a:moveTo>
                      <a:pt x="0" y="0"/>
                    </a:moveTo>
                    <a:cubicBezTo>
                      <a:pt x="1084447" y="20855"/>
                      <a:pt x="1953394" y="896754"/>
                      <a:pt x="1981200" y="1981200"/>
                    </a:cubicBezTo>
                    <a:cubicBezTo>
                      <a:pt x="1981200" y="1981200"/>
                      <a:pt x="1981200" y="1981200"/>
                      <a:pt x="1979924" y="1981200"/>
                    </a:cubicBezTo>
                    <a:lnTo>
                      <a:pt x="1978788" y="1981200"/>
                    </a:lnTo>
                    <a:lnTo>
                      <a:pt x="1981200" y="1982359"/>
                    </a:lnTo>
                    <a:lnTo>
                      <a:pt x="1656558" y="2138314"/>
                    </a:lnTo>
                    <a:lnTo>
                      <a:pt x="1331915" y="1982359"/>
                    </a:lnTo>
                    <a:lnTo>
                      <a:pt x="1334328" y="1981200"/>
                    </a:lnTo>
                    <a:lnTo>
                      <a:pt x="1327752" y="1981200"/>
                    </a:lnTo>
                    <a:cubicBezTo>
                      <a:pt x="1306897" y="1522396"/>
                      <a:pt x="1063592" y="1084447"/>
                      <a:pt x="639545" y="834190"/>
                    </a:cubicBezTo>
                    <a:cubicBezTo>
                      <a:pt x="437950" y="722964"/>
                      <a:pt x="215499" y="660400"/>
                      <a:pt x="0" y="653449"/>
                    </a:cubicBezTo>
                    <a:cubicBezTo>
                      <a:pt x="0" y="653449"/>
                      <a:pt x="0" y="653449"/>
                      <a:pt x="0" y="652172"/>
                    </a:cubicBezTo>
                    <a:lnTo>
                      <a:pt x="0" y="649285"/>
                    </a:lnTo>
                    <a:lnTo>
                      <a:pt x="155955" y="32464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228600" marR="0" lvl="0" indent="-228600" algn="ctr" defTabSz="914400" rtl="0" eaLnBrk="1" fontAlgn="auto" latinLnBrk="0" hangingPunct="1">
                  <a:lnSpc>
                    <a:spcPct val="100000"/>
                  </a:lnSpc>
                  <a:spcBef>
                    <a:spcPts val="432"/>
                  </a:spcBef>
                  <a:spcAft>
                    <a:spcPts val="0"/>
                  </a:spcAft>
                  <a:buClr>
                    <a:srgbClr val="4BACC6"/>
                  </a:buClr>
                  <a:buSzPct val="80000"/>
                  <a:buFont typeface="Wingdings" charset="2"/>
                  <a:buChar char="§"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Lucida Bright"/>
                  <a:ea typeface="+mn-ea"/>
                  <a:cs typeface="Lucida Bright"/>
                </a:endParaRPr>
              </a:p>
            </p:txBody>
          </p:sp>
          <p:sp>
            <p:nvSpPr>
              <p:cNvPr id="55" name="Oval 54">
                <a:extLst>
                  <a:ext uri="{FF2B5EF4-FFF2-40B4-BE49-F238E27FC236}">
                    <a16:creationId xmlns:a16="http://schemas.microsoft.com/office/drawing/2014/main" id="{57505713-6FC4-48E1-B157-97BE1B8FA822}"/>
                  </a:ext>
                </a:extLst>
              </p:cNvPr>
              <p:cNvSpPr/>
              <p:nvPr/>
            </p:nvSpPr>
            <p:spPr>
              <a:xfrm>
                <a:off x="3684034" y="2751954"/>
                <a:ext cx="305326" cy="305324"/>
              </a:xfrm>
              <a:prstGeom prst="ellipse">
                <a:avLst/>
              </a:prstGeom>
              <a:grpFill/>
              <a:ln w="12700" cmpd="sng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E</a:t>
                </a:r>
              </a:p>
            </p:txBody>
          </p:sp>
        </p:grp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4967F032-92DF-48DE-8EC4-7DDA95488859}"/>
                </a:ext>
              </a:extLst>
            </p:cNvPr>
            <p:cNvGrpSpPr/>
            <p:nvPr/>
          </p:nvGrpSpPr>
          <p:grpSpPr>
            <a:xfrm>
              <a:off x="2549848" y="1681891"/>
              <a:ext cx="1484317" cy="1602027"/>
              <a:chOff x="4818633" y="2262881"/>
              <a:chExt cx="1484317" cy="1602027"/>
            </a:xfrm>
            <a:solidFill>
              <a:srgbClr val="44546A"/>
            </a:solidFill>
          </p:grpSpPr>
          <p:sp>
            <p:nvSpPr>
              <p:cNvPr id="57" name="Diamond 16">
                <a:extLst>
                  <a:ext uri="{FF2B5EF4-FFF2-40B4-BE49-F238E27FC236}">
                    <a16:creationId xmlns:a16="http://schemas.microsoft.com/office/drawing/2014/main" id="{D1D047C2-F20C-4BE9-97E7-83E4C10A7BD5}"/>
                  </a:ext>
                </a:extLst>
              </p:cNvPr>
              <p:cNvSpPr/>
              <p:nvPr/>
            </p:nvSpPr>
            <p:spPr>
              <a:xfrm>
                <a:off x="4818633" y="2262881"/>
                <a:ext cx="1484317" cy="1602027"/>
              </a:xfrm>
              <a:custGeom>
                <a:avLst/>
                <a:gdLst/>
                <a:ahLst/>
                <a:cxnLst/>
                <a:rect l="l" t="t" r="r" b="b"/>
                <a:pathLst>
                  <a:path w="1981200" h="2138314">
                    <a:moveTo>
                      <a:pt x="0" y="0"/>
                    </a:moveTo>
                    <a:cubicBezTo>
                      <a:pt x="1084447" y="20855"/>
                      <a:pt x="1953394" y="896754"/>
                      <a:pt x="1981200" y="1981200"/>
                    </a:cubicBezTo>
                    <a:cubicBezTo>
                      <a:pt x="1981200" y="1981200"/>
                      <a:pt x="1981200" y="1981200"/>
                      <a:pt x="1979924" y="1981200"/>
                    </a:cubicBezTo>
                    <a:lnTo>
                      <a:pt x="1978788" y="1981200"/>
                    </a:lnTo>
                    <a:lnTo>
                      <a:pt x="1981200" y="1982359"/>
                    </a:lnTo>
                    <a:lnTo>
                      <a:pt x="1656558" y="2138314"/>
                    </a:lnTo>
                    <a:lnTo>
                      <a:pt x="1331915" y="1982359"/>
                    </a:lnTo>
                    <a:lnTo>
                      <a:pt x="1334328" y="1981200"/>
                    </a:lnTo>
                    <a:lnTo>
                      <a:pt x="1327752" y="1981200"/>
                    </a:lnTo>
                    <a:cubicBezTo>
                      <a:pt x="1306897" y="1522396"/>
                      <a:pt x="1063592" y="1084447"/>
                      <a:pt x="639545" y="834190"/>
                    </a:cubicBezTo>
                    <a:cubicBezTo>
                      <a:pt x="437950" y="722964"/>
                      <a:pt x="215499" y="660400"/>
                      <a:pt x="0" y="653449"/>
                    </a:cubicBezTo>
                    <a:cubicBezTo>
                      <a:pt x="0" y="653449"/>
                      <a:pt x="0" y="653449"/>
                      <a:pt x="0" y="652172"/>
                    </a:cubicBezTo>
                    <a:lnTo>
                      <a:pt x="0" y="649285"/>
                    </a:lnTo>
                    <a:lnTo>
                      <a:pt x="155955" y="32464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228600" marR="0" lvl="0" indent="-228600" algn="ctr" defTabSz="914400" rtl="0" eaLnBrk="1" fontAlgn="auto" latinLnBrk="0" hangingPunct="1">
                  <a:lnSpc>
                    <a:spcPct val="100000"/>
                  </a:lnSpc>
                  <a:spcBef>
                    <a:spcPts val="432"/>
                  </a:spcBef>
                  <a:spcAft>
                    <a:spcPts val="0"/>
                  </a:spcAft>
                  <a:buClr>
                    <a:srgbClr val="4BACC6"/>
                  </a:buClr>
                  <a:buSzPct val="80000"/>
                  <a:buFont typeface="Wingdings" charset="2"/>
                  <a:buChar char="§"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Lucida Bright"/>
                  <a:ea typeface="+mn-ea"/>
                  <a:cs typeface="Lucida Bright"/>
                </a:endParaRPr>
              </a:p>
            </p:txBody>
          </p:sp>
          <p:sp>
            <p:nvSpPr>
              <p:cNvPr id="58" name="Oval 57">
                <a:extLst>
                  <a:ext uri="{FF2B5EF4-FFF2-40B4-BE49-F238E27FC236}">
                    <a16:creationId xmlns:a16="http://schemas.microsoft.com/office/drawing/2014/main" id="{D589CFCC-8CF8-4130-8E9F-FCE544E349AC}"/>
                  </a:ext>
                </a:extLst>
              </p:cNvPr>
              <p:cNvSpPr/>
              <p:nvPr/>
            </p:nvSpPr>
            <p:spPr>
              <a:xfrm>
                <a:off x="5579579" y="2751954"/>
                <a:ext cx="305326" cy="305324"/>
              </a:xfrm>
              <a:prstGeom prst="ellipse">
                <a:avLst/>
              </a:prstGeom>
              <a:grpFill/>
              <a:ln w="12700" cmpd="sng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P</a:t>
                </a:r>
              </a:p>
            </p:txBody>
          </p: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92800887-7258-4F3E-9533-0946E803C173}"/>
                </a:ext>
              </a:extLst>
            </p:cNvPr>
            <p:cNvGrpSpPr/>
            <p:nvPr/>
          </p:nvGrpSpPr>
          <p:grpSpPr>
            <a:xfrm>
              <a:off x="2433006" y="3244706"/>
              <a:ext cx="1602027" cy="1484317"/>
              <a:chOff x="4701791" y="3825696"/>
              <a:chExt cx="1602027" cy="1484317"/>
            </a:xfrm>
            <a:solidFill>
              <a:schemeClr val="tx2"/>
            </a:solidFill>
          </p:grpSpPr>
          <p:sp>
            <p:nvSpPr>
              <p:cNvPr id="60" name="Diamond 16">
                <a:extLst>
                  <a:ext uri="{FF2B5EF4-FFF2-40B4-BE49-F238E27FC236}">
                    <a16:creationId xmlns:a16="http://schemas.microsoft.com/office/drawing/2014/main" id="{BA1F1FF3-3D05-4CBB-814D-512C403769AE}"/>
                  </a:ext>
                </a:extLst>
              </p:cNvPr>
              <p:cNvSpPr/>
              <p:nvPr/>
            </p:nvSpPr>
            <p:spPr>
              <a:xfrm rot="5400000">
                <a:off x="4760646" y="3766841"/>
                <a:ext cx="1484317" cy="1602027"/>
              </a:xfrm>
              <a:custGeom>
                <a:avLst/>
                <a:gdLst/>
                <a:ahLst/>
                <a:cxnLst/>
                <a:rect l="l" t="t" r="r" b="b"/>
                <a:pathLst>
                  <a:path w="1981200" h="2138314">
                    <a:moveTo>
                      <a:pt x="0" y="0"/>
                    </a:moveTo>
                    <a:cubicBezTo>
                      <a:pt x="1084447" y="20855"/>
                      <a:pt x="1953394" y="896754"/>
                      <a:pt x="1981200" y="1981200"/>
                    </a:cubicBezTo>
                    <a:cubicBezTo>
                      <a:pt x="1981200" y="1981200"/>
                      <a:pt x="1981200" y="1981200"/>
                      <a:pt x="1979924" y="1981200"/>
                    </a:cubicBezTo>
                    <a:lnTo>
                      <a:pt x="1978788" y="1981200"/>
                    </a:lnTo>
                    <a:lnTo>
                      <a:pt x="1981200" y="1982359"/>
                    </a:lnTo>
                    <a:lnTo>
                      <a:pt x="1656558" y="2138314"/>
                    </a:lnTo>
                    <a:lnTo>
                      <a:pt x="1331915" y="1982359"/>
                    </a:lnTo>
                    <a:lnTo>
                      <a:pt x="1334328" y="1981200"/>
                    </a:lnTo>
                    <a:lnTo>
                      <a:pt x="1327752" y="1981200"/>
                    </a:lnTo>
                    <a:cubicBezTo>
                      <a:pt x="1306897" y="1522396"/>
                      <a:pt x="1063592" y="1084447"/>
                      <a:pt x="639545" y="834190"/>
                    </a:cubicBezTo>
                    <a:cubicBezTo>
                      <a:pt x="437950" y="722964"/>
                      <a:pt x="215499" y="660400"/>
                      <a:pt x="0" y="653449"/>
                    </a:cubicBezTo>
                    <a:cubicBezTo>
                      <a:pt x="0" y="653449"/>
                      <a:pt x="0" y="653449"/>
                      <a:pt x="0" y="652172"/>
                    </a:cubicBezTo>
                    <a:lnTo>
                      <a:pt x="0" y="649285"/>
                    </a:lnTo>
                    <a:lnTo>
                      <a:pt x="155955" y="32464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228600" marR="0" lvl="0" indent="-228600" algn="ctr" defTabSz="914400" rtl="0" eaLnBrk="1" fontAlgn="auto" latinLnBrk="0" hangingPunct="1">
                  <a:lnSpc>
                    <a:spcPct val="100000"/>
                  </a:lnSpc>
                  <a:spcBef>
                    <a:spcPts val="432"/>
                  </a:spcBef>
                  <a:spcAft>
                    <a:spcPts val="0"/>
                  </a:spcAft>
                  <a:buClr>
                    <a:srgbClr val="4BACC6"/>
                  </a:buClr>
                  <a:buSzPct val="80000"/>
                  <a:buFont typeface="Wingdings" charset="2"/>
                  <a:buChar char="§"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Lucida Bright"/>
                  <a:ea typeface="+mn-ea"/>
                  <a:cs typeface="Lucida Bright"/>
                </a:endParaRPr>
              </a:p>
            </p:txBody>
          </p:sp>
          <p:sp>
            <p:nvSpPr>
              <p:cNvPr id="61" name="Oval 60">
                <a:extLst>
                  <a:ext uri="{FF2B5EF4-FFF2-40B4-BE49-F238E27FC236}">
                    <a16:creationId xmlns:a16="http://schemas.microsoft.com/office/drawing/2014/main" id="{5EB4A8CB-1CDA-40C1-BC32-702917081DF1}"/>
                  </a:ext>
                </a:extLst>
              </p:cNvPr>
              <p:cNvSpPr/>
              <p:nvPr/>
            </p:nvSpPr>
            <p:spPr>
              <a:xfrm>
                <a:off x="5578466" y="4486200"/>
                <a:ext cx="305326" cy="305324"/>
              </a:xfrm>
              <a:prstGeom prst="ellipse">
                <a:avLst/>
              </a:prstGeom>
              <a:grpFill/>
              <a:ln w="12700" cmpd="sng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S</a:t>
                </a:r>
              </a:p>
            </p:txBody>
          </p:sp>
        </p:grp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65B42701-4DB1-43FA-8AEC-003FD8E63236}"/>
                </a:ext>
              </a:extLst>
            </p:cNvPr>
            <p:cNvGrpSpPr/>
            <p:nvPr/>
          </p:nvGrpSpPr>
          <p:grpSpPr>
            <a:xfrm>
              <a:off x="987034" y="3126996"/>
              <a:ext cx="1484317" cy="1602027"/>
              <a:chOff x="3255819" y="3707986"/>
              <a:chExt cx="1484317" cy="1602027"/>
            </a:xfrm>
            <a:solidFill>
              <a:schemeClr val="tx2"/>
            </a:solidFill>
          </p:grpSpPr>
          <p:sp>
            <p:nvSpPr>
              <p:cNvPr id="63" name="Diamond 16">
                <a:extLst>
                  <a:ext uri="{FF2B5EF4-FFF2-40B4-BE49-F238E27FC236}">
                    <a16:creationId xmlns:a16="http://schemas.microsoft.com/office/drawing/2014/main" id="{27FCD8BF-D47C-42EB-A959-B33100E14518}"/>
                  </a:ext>
                </a:extLst>
              </p:cNvPr>
              <p:cNvSpPr/>
              <p:nvPr/>
            </p:nvSpPr>
            <p:spPr>
              <a:xfrm rot="10800000">
                <a:off x="3255819" y="3707986"/>
                <a:ext cx="1484317" cy="1602027"/>
              </a:xfrm>
              <a:custGeom>
                <a:avLst/>
                <a:gdLst/>
                <a:ahLst/>
                <a:cxnLst/>
                <a:rect l="l" t="t" r="r" b="b"/>
                <a:pathLst>
                  <a:path w="1981200" h="2138314">
                    <a:moveTo>
                      <a:pt x="0" y="0"/>
                    </a:moveTo>
                    <a:cubicBezTo>
                      <a:pt x="1084447" y="20855"/>
                      <a:pt x="1953394" y="896754"/>
                      <a:pt x="1981200" y="1981200"/>
                    </a:cubicBezTo>
                    <a:cubicBezTo>
                      <a:pt x="1981200" y="1981200"/>
                      <a:pt x="1981200" y="1981200"/>
                      <a:pt x="1979924" y="1981200"/>
                    </a:cubicBezTo>
                    <a:lnTo>
                      <a:pt x="1978788" y="1981200"/>
                    </a:lnTo>
                    <a:lnTo>
                      <a:pt x="1981200" y="1982359"/>
                    </a:lnTo>
                    <a:lnTo>
                      <a:pt x="1656558" y="2138314"/>
                    </a:lnTo>
                    <a:lnTo>
                      <a:pt x="1331915" y="1982359"/>
                    </a:lnTo>
                    <a:lnTo>
                      <a:pt x="1334328" y="1981200"/>
                    </a:lnTo>
                    <a:lnTo>
                      <a:pt x="1327752" y="1981200"/>
                    </a:lnTo>
                    <a:cubicBezTo>
                      <a:pt x="1306897" y="1522396"/>
                      <a:pt x="1063592" y="1084447"/>
                      <a:pt x="639545" y="834190"/>
                    </a:cubicBezTo>
                    <a:cubicBezTo>
                      <a:pt x="437950" y="722964"/>
                      <a:pt x="215499" y="660400"/>
                      <a:pt x="0" y="653449"/>
                    </a:cubicBezTo>
                    <a:cubicBezTo>
                      <a:pt x="0" y="653449"/>
                      <a:pt x="0" y="653449"/>
                      <a:pt x="0" y="652172"/>
                    </a:cubicBezTo>
                    <a:lnTo>
                      <a:pt x="0" y="649285"/>
                    </a:lnTo>
                    <a:lnTo>
                      <a:pt x="155955" y="32464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228600" marR="0" lvl="0" indent="-228600" algn="ctr" defTabSz="914400" rtl="0" eaLnBrk="1" fontAlgn="auto" latinLnBrk="0" hangingPunct="1">
                  <a:lnSpc>
                    <a:spcPct val="100000"/>
                  </a:lnSpc>
                  <a:spcBef>
                    <a:spcPts val="432"/>
                  </a:spcBef>
                  <a:spcAft>
                    <a:spcPts val="0"/>
                  </a:spcAft>
                  <a:buClr>
                    <a:srgbClr val="4BACC6"/>
                  </a:buClr>
                  <a:buSzPct val="80000"/>
                  <a:buFont typeface="Wingdings" charset="2"/>
                  <a:buChar char="§"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Lucida Bright"/>
                  <a:ea typeface="+mn-ea"/>
                  <a:cs typeface="Lucida Bright"/>
                </a:endParaRPr>
              </a:p>
            </p:txBody>
          </p:sp>
          <p:sp>
            <p:nvSpPr>
              <p:cNvPr id="64" name="Oval 63">
                <a:extLst>
                  <a:ext uri="{FF2B5EF4-FFF2-40B4-BE49-F238E27FC236}">
                    <a16:creationId xmlns:a16="http://schemas.microsoft.com/office/drawing/2014/main" id="{733D01A2-72BE-4557-B560-76D1B0DE8066}"/>
                  </a:ext>
                </a:extLst>
              </p:cNvPr>
              <p:cNvSpPr/>
              <p:nvPr/>
            </p:nvSpPr>
            <p:spPr>
              <a:xfrm>
                <a:off x="3682921" y="4486200"/>
                <a:ext cx="305326" cy="305324"/>
              </a:xfrm>
              <a:prstGeom prst="ellipse">
                <a:avLst/>
              </a:prstGeom>
              <a:grpFill/>
              <a:ln w="12700" cmpd="sng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C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17018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0154" y="98654"/>
            <a:ext cx="11056509" cy="745048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Summary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74000" y="3286837"/>
            <a:ext cx="373970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CONTROL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How do we ensure the investment delivers projected benefits?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Target Life Cycle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Legislation, Guidance, Policy Management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Acquisition Plan &amp; Acquisition Strategy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Investment Management &amp; Reporting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Cost &amp; Schedule Performance (EVM)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Data Collection/Reporting, Audit Follow-Up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F346F43C-2942-458E-AF6A-E46A080D6901}"/>
              </a:ext>
            </a:extLst>
          </p:cNvPr>
          <p:cNvSpPr txBox="1">
            <a:spLocks/>
          </p:cNvSpPr>
          <p:nvPr/>
        </p:nvSpPr>
        <p:spPr>
          <a:xfrm>
            <a:off x="231913" y="840707"/>
            <a:ext cx="9250017" cy="68288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dirty="0" smtClean="0"/>
              <a:t>IT Governance supports CPIC throughout all phases, in a number of ways.</a:t>
            </a:r>
            <a:endParaRPr lang="en-US" sz="1800" dirty="0">
              <a:highlight>
                <a:srgbClr val="FFFF00"/>
              </a:highlight>
            </a:endParaRPr>
          </a:p>
        </p:txBody>
      </p:sp>
      <p:grpSp>
        <p:nvGrpSpPr>
          <p:cNvPr id="3" name="Group 2" descr="Circle labled CPIC that is partitioned into 4  quadrants each representing a phase of the CPIC Life Cycle:Pre-Select, Select, Control, Evaluate"/>
          <p:cNvGrpSpPr/>
          <p:nvPr/>
        </p:nvGrpSpPr>
        <p:grpSpPr>
          <a:xfrm>
            <a:off x="4514005" y="1585755"/>
            <a:ext cx="3048000" cy="3047132"/>
            <a:chOff x="4514005" y="1585755"/>
            <a:chExt cx="3048000" cy="3047132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434A72ED-682F-4329-9A24-BFA797D674AC}"/>
                </a:ext>
              </a:extLst>
            </p:cNvPr>
            <p:cNvSpPr/>
            <p:nvPr/>
          </p:nvSpPr>
          <p:spPr>
            <a:xfrm>
              <a:off x="5127966" y="2198377"/>
              <a:ext cx="1835034" cy="1835034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ea typeface="Tahoma" panose="020B0604030504040204" pitchFamily="34" charset="0"/>
                  <a:cs typeface="Calibri" panose="020F0502020204030204" pitchFamily="34" charset="0"/>
                </a:rPr>
                <a:t>CPIC</a:t>
              </a:r>
            </a:p>
          </p:txBody>
        </p: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C5741DFE-8D35-43A6-B080-C8883388D964}"/>
                </a:ext>
              </a:extLst>
            </p:cNvPr>
            <p:cNvGrpSpPr/>
            <p:nvPr/>
          </p:nvGrpSpPr>
          <p:grpSpPr>
            <a:xfrm>
              <a:off x="4514005" y="1585756"/>
              <a:ext cx="1602027" cy="1484317"/>
              <a:chOff x="3255818" y="2262882"/>
              <a:chExt cx="1602027" cy="1484317"/>
            </a:xfrm>
            <a:solidFill>
              <a:schemeClr val="tx2"/>
            </a:solidFill>
          </p:grpSpPr>
          <p:sp>
            <p:nvSpPr>
              <p:cNvPr id="31" name="Diamond 16">
                <a:extLst>
                  <a:ext uri="{FF2B5EF4-FFF2-40B4-BE49-F238E27FC236}">
                    <a16:creationId xmlns:a16="http://schemas.microsoft.com/office/drawing/2014/main" id="{43C2D258-43CD-4FBE-A807-C3F881C876DE}"/>
                  </a:ext>
                </a:extLst>
              </p:cNvPr>
              <p:cNvSpPr/>
              <p:nvPr/>
            </p:nvSpPr>
            <p:spPr>
              <a:xfrm rot="16200000">
                <a:off x="3314673" y="2204027"/>
                <a:ext cx="1484317" cy="1602027"/>
              </a:xfrm>
              <a:custGeom>
                <a:avLst/>
                <a:gdLst/>
                <a:ahLst/>
                <a:cxnLst/>
                <a:rect l="l" t="t" r="r" b="b"/>
                <a:pathLst>
                  <a:path w="1981200" h="2138314">
                    <a:moveTo>
                      <a:pt x="0" y="0"/>
                    </a:moveTo>
                    <a:cubicBezTo>
                      <a:pt x="1084447" y="20855"/>
                      <a:pt x="1953394" y="896754"/>
                      <a:pt x="1981200" y="1981200"/>
                    </a:cubicBezTo>
                    <a:cubicBezTo>
                      <a:pt x="1981200" y="1981200"/>
                      <a:pt x="1981200" y="1981200"/>
                      <a:pt x="1979924" y="1981200"/>
                    </a:cubicBezTo>
                    <a:lnTo>
                      <a:pt x="1978788" y="1981200"/>
                    </a:lnTo>
                    <a:lnTo>
                      <a:pt x="1981200" y="1982359"/>
                    </a:lnTo>
                    <a:lnTo>
                      <a:pt x="1656558" y="2138314"/>
                    </a:lnTo>
                    <a:lnTo>
                      <a:pt x="1331915" y="1982359"/>
                    </a:lnTo>
                    <a:lnTo>
                      <a:pt x="1334328" y="1981200"/>
                    </a:lnTo>
                    <a:lnTo>
                      <a:pt x="1327752" y="1981200"/>
                    </a:lnTo>
                    <a:cubicBezTo>
                      <a:pt x="1306897" y="1522396"/>
                      <a:pt x="1063592" y="1084447"/>
                      <a:pt x="639545" y="834190"/>
                    </a:cubicBezTo>
                    <a:cubicBezTo>
                      <a:pt x="437950" y="722964"/>
                      <a:pt x="215499" y="660400"/>
                      <a:pt x="0" y="653449"/>
                    </a:cubicBezTo>
                    <a:cubicBezTo>
                      <a:pt x="0" y="653449"/>
                      <a:pt x="0" y="653449"/>
                      <a:pt x="0" y="652172"/>
                    </a:cubicBezTo>
                    <a:lnTo>
                      <a:pt x="0" y="649285"/>
                    </a:lnTo>
                    <a:lnTo>
                      <a:pt x="155955" y="32464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228600" marR="0" lvl="0" indent="-228600" algn="ctr" defTabSz="914400" rtl="0" eaLnBrk="1" fontAlgn="auto" latinLnBrk="0" hangingPunct="1">
                  <a:lnSpc>
                    <a:spcPct val="100000"/>
                  </a:lnSpc>
                  <a:spcBef>
                    <a:spcPts val="432"/>
                  </a:spcBef>
                  <a:spcAft>
                    <a:spcPts val="0"/>
                  </a:spcAft>
                  <a:buClr>
                    <a:srgbClr val="4BACC6"/>
                  </a:buClr>
                  <a:buSzPct val="80000"/>
                  <a:buFont typeface="Wingdings" charset="2"/>
                  <a:buChar char="§"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Lucida Bright"/>
                  <a:ea typeface="+mn-ea"/>
                  <a:cs typeface="Lucida Bright"/>
                </a:endParaRPr>
              </a:p>
            </p:txBody>
          </p:sp>
          <p:sp>
            <p:nvSpPr>
              <p:cNvPr id="32" name="Oval 31">
                <a:extLst>
                  <a:ext uri="{FF2B5EF4-FFF2-40B4-BE49-F238E27FC236}">
                    <a16:creationId xmlns:a16="http://schemas.microsoft.com/office/drawing/2014/main" id="{57505713-6FC4-48E1-B157-97BE1B8FA822}"/>
                  </a:ext>
                </a:extLst>
              </p:cNvPr>
              <p:cNvSpPr/>
              <p:nvPr/>
            </p:nvSpPr>
            <p:spPr>
              <a:xfrm>
                <a:off x="3684034" y="2751954"/>
                <a:ext cx="305326" cy="305324"/>
              </a:xfrm>
              <a:prstGeom prst="ellipse">
                <a:avLst/>
              </a:prstGeom>
              <a:grpFill/>
              <a:ln w="12700" cmpd="sng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E</a:t>
                </a:r>
              </a:p>
            </p:txBody>
          </p: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4967F032-92DF-48DE-8EC4-7DDA95488859}"/>
                </a:ext>
              </a:extLst>
            </p:cNvPr>
            <p:cNvGrpSpPr/>
            <p:nvPr/>
          </p:nvGrpSpPr>
          <p:grpSpPr>
            <a:xfrm>
              <a:off x="6076820" y="1585755"/>
              <a:ext cx="1484317" cy="1602027"/>
              <a:chOff x="4818633" y="2262881"/>
              <a:chExt cx="1484317" cy="1602027"/>
            </a:xfrm>
            <a:solidFill>
              <a:schemeClr val="tx2"/>
            </a:solidFill>
          </p:grpSpPr>
          <p:sp>
            <p:nvSpPr>
              <p:cNvPr id="34" name="Diamond 16">
                <a:extLst>
                  <a:ext uri="{FF2B5EF4-FFF2-40B4-BE49-F238E27FC236}">
                    <a16:creationId xmlns:a16="http://schemas.microsoft.com/office/drawing/2014/main" id="{D1D047C2-F20C-4BE9-97E7-83E4C10A7BD5}"/>
                  </a:ext>
                </a:extLst>
              </p:cNvPr>
              <p:cNvSpPr/>
              <p:nvPr/>
            </p:nvSpPr>
            <p:spPr>
              <a:xfrm>
                <a:off x="4818633" y="2262881"/>
                <a:ext cx="1484317" cy="1602027"/>
              </a:xfrm>
              <a:custGeom>
                <a:avLst/>
                <a:gdLst/>
                <a:ahLst/>
                <a:cxnLst/>
                <a:rect l="l" t="t" r="r" b="b"/>
                <a:pathLst>
                  <a:path w="1981200" h="2138314">
                    <a:moveTo>
                      <a:pt x="0" y="0"/>
                    </a:moveTo>
                    <a:cubicBezTo>
                      <a:pt x="1084447" y="20855"/>
                      <a:pt x="1953394" y="896754"/>
                      <a:pt x="1981200" y="1981200"/>
                    </a:cubicBezTo>
                    <a:cubicBezTo>
                      <a:pt x="1981200" y="1981200"/>
                      <a:pt x="1981200" y="1981200"/>
                      <a:pt x="1979924" y="1981200"/>
                    </a:cubicBezTo>
                    <a:lnTo>
                      <a:pt x="1978788" y="1981200"/>
                    </a:lnTo>
                    <a:lnTo>
                      <a:pt x="1981200" y="1982359"/>
                    </a:lnTo>
                    <a:lnTo>
                      <a:pt x="1656558" y="2138314"/>
                    </a:lnTo>
                    <a:lnTo>
                      <a:pt x="1331915" y="1982359"/>
                    </a:lnTo>
                    <a:lnTo>
                      <a:pt x="1334328" y="1981200"/>
                    </a:lnTo>
                    <a:lnTo>
                      <a:pt x="1327752" y="1981200"/>
                    </a:lnTo>
                    <a:cubicBezTo>
                      <a:pt x="1306897" y="1522396"/>
                      <a:pt x="1063592" y="1084447"/>
                      <a:pt x="639545" y="834190"/>
                    </a:cubicBezTo>
                    <a:cubicBezTo>
                      <a:pt x="437950" y="722964"/>
                      <a:pt x="215499" y="660400"/>
                      <a:pt x="0" y="653449"/>
                    </a:cubicBezTo>
                    <a:cubicBezTo>
                      <a:pt x="0" y="653449"/>
                      <a:pt x="0" y="653449"/>
                      <a:pt x="0" y="652172"/>
                    </a:cubicBezTo>
                    <a:lnTo>
                      <a:pt x="0" y="649285"/>
                    </a:lnTo>
                    <a:lnTo>
                      <a:pt x="155955" y="32464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228600" marR="0" lvl="0" indent="-228600" algn="ctr" defTabSz="914400" rtl="0" eaLnBrk="1" fontAlgn="auto" latinLnBrk="0" hangingPunct="1">
                  <a:lnSpc>
                    <a:spcPct val="100000"/>
                  </a:lnSpc>
                  <a:spcBef>
                    <a:spcPts val="432"/>
                  </a:spcBef>
                  <a:spcAft>
                    <a:spcPts val="0"/>
                  </a:spcAft>
                  <a:buClr>
                    <a:srgbClr val="4BACC6"/>
                  </a:buClr>
                  <a:buSzPct val="80000"/>
                  <a:buFont typeface="Wingdings" charset="2"/>
                  <a:buChar char="§"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Lucida Bright"/>
                  <a:ea typeface="+mn-ea"/>
                  <a:cs typeface="Lucida Bright"/>
                </a:endParaRPr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D589CFCC-8CF8-4130-8E9F-FCE544E349AC}"/>
                  </a:ext>
                </a:extLst>
              </p:cNvPr>
              <p:cNvSpPr/>
              <p:nvPr/>
            </p:nvSpPr>
            <p:spPr>
              <a:xfrm>
                <a:off x="5579579" y="2751954"/>
                <a:ext cx="305326" cy="305324"/>
              </a:xfrm>
              <a:prstGeom prst="ellipse">
                <a:avLst/>
              </a:prstGeom>
              <a:grpFill/>
              <a:ln w="12700" cmpd="sng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P</a:t>
                </a:r>
              </a:p>
            </p:txBody>
          </p:sp>
        </p:grp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92800887-7258-4F3E-9533-0946E803C173}"/>
                </a:ext>
              </a:extLst>
            </p:cNvPr>
            <p:cNvGrpSpPr/>
            <p:nvPr/>
          </p:nvGrpSpPr>
          <p:grpSpPr>
            <a:xfrm>
              <a:off x="5959978" y="3148570"/>
              <a:ext cx="1602027" cy="1484317"/>
              <a:chOff x="4701791" y="3825696"/>
              <a:chExt cx="1602027" cy="1484317"/>
            </a:xfrm>
            <a:solidFill>
              <a:schemeClr val="tx2"/>
            </a:solidFill>
          </p:grpSpPr>
          <p:sp>
            <p:nvSpPr>
              <p:cNvPr id="37" name="Diamond 16">
                <a:extLst>
                  <a:ext uri="{FF2B5EF4-FFF2-40B4-BE49-F238E27FC236}">
                    <a16:creationId xmlns:a16="http://schemas.microsoft.com/office/drawing/2014/main" id="{BA1F1FF3-3D05-4CBB-814D-512C403769AE}"/>
                  </a:ext>
                </a:extLst>
              </p:cNvPr>
              <p:cNvSpPr/>
              <p:nvPr/>
            </p:nvSpPr>
            <p:spPr>
              <a:xfrm rot="5400000">
                <a:off x="4760646" y="3766841"/>
                <a:ext cx="1484317" cy="1602027"/>
              </a:xfrm>
              <a:custGeom>
                <a:avLst/>
                <a:gdLst/>
                <a:ahLst/>
                <a:cxnLst/>
                <a:rect l="l" t="t" r="r" b="b"/>
                <a:pathLst>
                  <a:path w="1981200" h="2138314">
                    <a:moveTo>
                      <a:pt x="0" y="0"/>
                    </a:moveTo>
                    <a:cubicBezTo>
                      <a:pt x="1084447" y="20855"/>
                      <a:pt x="1953394" y="896754"/>
                      <a:pt x="1981200" y="1981200"/>
                    </a:cubicBezTo>
                    <a:cubicBezTo>
                      <a:pt x="1981200" y="1981200"/>
                      <a:pt x="1981200" y="1981200"/>
                      <a:pt x="1979924" y="1981200"/>
                    </a:cubicBezTo>
                    <a:lnTo>
                      <a:pt x="1978788" y="1981200"/>
                    </a:lnTo>
                    <a:lnTo>
                      <a:pt x="1981200" y="1982359"/>
                    </a:lnTo>
                    <a:lnTo>
                      <a:pt x="1656558" y="2138314"/>
                    </a:lnTo>
                    <a:lnTo>
                      <a:pt x="1331915" y="1982359"/>
                    </a:lnTo>
                    <a:lnTo>
                      <a:pt x="1334328" y="1981200"/>
                    </a:lnTo>
                    <a:lnTo>
                      <a:pt x="1327752" y="1981200"/>
                    </a:lnTo>
                    <a:cubicBezTo>
                      <a:pt x="1306897" y="1522396"/>
                      <a:pt x="1063592" y="1084447"/>
                      <a:pt x="639545" y="834190"/>
                    </a:cubicBezTo>
                    <a:cubicBezTo>
                      <a:pt x="437950" y="722964"/>
                      <a:pt x="215499" y="660400"/>
                      <a:pt x="0" y="653449"/>
                    </a:cubicBezTo>
                    <a:cubicBezTo>
                      <a:pt x="0" y="653449"/>
                      <a:pt x="0" y="653449"/>
                      <a:pt x="0" y="652172"/>
                    </a:cubicBezTo>
                    <a:lnTo>
                      <a:pt x="0" y="649285"/>
                    </a:lnTo>
                    <a:lnTo>
                      <a:pt x="155955" y="32464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228600" marR="0" lvl="0" indent="-228600" algn="ctr" defTabSz="914400" rtl="0" eaLnBrk="1" fontAlgn="auto" latinLnBrk="0" hangingPunct="1">
                  <a:lnSpc>
                    <a:spcPct val="100000"/>
                  </a:lnSpc>
                  <a:spcBef>
                    <a:spcPts val="432"/>
                  </a:spcBef>
                  <a:spcAft>
                    <a:spcPts val="0"/>
                  </a:spcAft>
                  <a:buClr>
                    <a:srgbClr val="4BACC6"/>
                  </a:buClr>
                  <a:buSzPct val="80000"/>
                  <a:buFont typeface="Wingdings" charset="2"/>
                  <a:buChar char="§"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Lucida Bright"/>
                  <a:ea typeface="+mn-ea"/>
                  <a:cs typeface="Lucida Bright"/>
                </a:endParaRPr>
              </a:p>
            </p:txBody>
          </p:sp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id="{5EB4A8CB-1CDA-40C1-BC32-702917081DF1}"/>
                  </a:ext>
                </a:extLst>
              </p:cNvPr>
              <p:cNvSpPr/>
              <p:nvPr/>
            </p:nvSpPr>
            <p:spPr>
              <a:xfrm>
                <a:off x="5578466" y="4486200"/>
                <a:ext cx="305326" cy="305324"/>
              </a:xfrm>
              <a:prstGeom prst="ellipse">
                <a:avLst/>
              </a:prstGeom>
              <a:grpFill/>
              <a:ln w="12700" cmpd="sng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S</a:t>
                </a:r>
              </a:p>
            </p:txBody>
          </p:sp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65B42701-4DB1-43FA-8AEC-003FD8E63236}"/>
                </a:ext>
              </a:extLst>
            </p:cNvPr>
            <p:cNvGrpSpPr/>
            <p:nvPr/>
          </p:nvGrpSpPr>
          <p:grpSpPr>
            <a:xfrm>
              <a:off x="4514006" y="3030860"/>
              <a:ext cx="1484317" cy="1602027"/>
              <a:chOff x="3255819" y="3707986"/>
              <a:chExt cx="1484317" cy="1602027"/>
            </a:xfrm>
            <a:solidFill>
              <a:schemeClr val="tx2"/>
            </a:solidFill>
          </p:grpSpPr>
          <p:sp>
            <p:nvSpPr>
              <p:cNvPr id="40" name="Diamond 16">
                <a:extLst>
                  <a:ext uri="{FF2B5EF4-FFF2-40B4-BE49-F238E27FC236}">
                    <a16:creationId xmlns:a16="http://schemas.microsoft.com/office/drawing/2014/main" id="{27FCD8BF-D47C-42EB-A959-B33100E14518}"/>
                  </a:ext>
                </a:extLst>
              </p:cNvPr>
              <p:cNvSpPr/>
              <p:nvPr/>
            </p:nvSpPr>
            <p:spPr>
              <a:xfrm rot="10800000">
                <a:off x="3255819" y="3707986"/>
                <a:ext cx="1484317" cy="1602027"/>
              </a:xfrm>
              <a:custGeom>
                <a:avLst/>
                <a:gdLst/>
                <a:ahLst/>
                <a:cxnLst/>
                <a:rect l="l" t="t" r="r" b="b"/>
                <a:pathLst>
                  <a:path w="1981200" h="2138314">
                    <a:moveTo>
                      <a:pt x="0" y="0"/>
                    </a:moveTo>
                    <a:cubicBezTo>
                      <a:pt x="1084447" y="20855"/>
                      <a:pt x="1953394" y="896754"/>
                      <a:pt x="1981200" y="1981200"/>
                    </a:cubicBezTo>
                    <a:cubicBezTo>
                      <a:pt x="1981200" y="1981200"/>
                      <a:pt x="1981200" y="1981200"/>
                      <a:pt x="1979924" y="1981200"/>
                    </a:cubicBezTo>
                    <a:lnTo>
                      <a:pt x="1978788" y="1981200"/>
                    </a:lnTo>
                    <a:lnTo>
                      <a:pt x="1981200" y="1982359"/>
                    </a:lnTo>
                    <a:lnTo>
                      <a:pt x="1656558" y="2138314"/>
                    </a:lnTo>
                    <a:lnTo>
                      <a:pt x="1331915" y="1982359"/>
                    </a:lnTo>
                    <a:lnTo>
                      <a:pt x="1334328" y="1981200"/>
                    </a:lnTo>
                    <a:lnTo>
                      <a:pt x="1327752" y="1981200"/>
                    </a:lnTo>
                    <a:cubicBezTo>
                      <a:pt x="1306897" y="1522396"/>
                      <a:pt x="1063592" y="1084447"/>
                      <a:pt x="639545" y="834190"/>
                    </a:cubicBezTo>
                    <a:cubicBezTo>
                      <a:pt x="437950" y="722964"/>
                      <a:pt x="215499" y="660400"/>
                      <a:pt x="0" y="653449"/>
                    </a:cubicBezTo>
                    <a:cubicBezTo>
                      <a:pt x="0" y="653449"/>
                      <a:pt x="0" y="653449"/>
                      <a:pt x="0" y="652172"/>
                    </a:cubicBezTo>
                    <a:lnTo>
                      <a:pt x="0" y="649285"/>
                    </a:lnTo>
                    <a:lnTo>
                      <a:pt x="155955" y="32464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228600" marR="0" lvl="0" indent="-228600" algn="ctr" defTabSz="914400" rtl="0" eaLnBrk="1" fontAlgn="auto" latinLnBrk="0" hangingPunct="1">
                  <a:lnSpc>
                    <a:spcPct val="100000"/>
                  </a:lnSpc>
                  <a:spcBef>
                    <a:spcPts val="432"/>
                  </a:spcBef>
                  <a:spcAft>
                    <a:spcPts val="0"/>
                  </a:spcAft>
                  <a:buClr>
                    <a:srgbClr val="4BACC6"/>
                  </a:buClr>
                  <a:buSzPct val="80000"/>
                  <a:buFont typeface="Wingdings" charset="2"/>
                  <a:buChar char="§"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Lucida Bright"/>
                  <a:ea typeface="+mn-ea"/>
                  <a:cs typeface="Lucida Bright"/>
                </a:endParaRPr>
              </a:p>
            </p:txBody>
          </p:sp>
          <p:sp>
            <p:nvSpPr>
              <p:cNvPr id="41" name="Oval 40">
                <a:extLst>
                  <a:ext uri="{FF2B5EF4-FFF2-40B4-BE49-F238E27FC236}">
                    <a16:creationId xmlns:a16="http://schemas.microsoft.com/office/drawing/2014/main" id="{733D01A2-72BE-4557-B560-76D1B0DE8066}"/>
                  </a:ext>
                </a:extLst>
              </p:cNvPr>
              <p:cNvSpPr/>
              <p:nvPr/>
            </p:nvSpPr>
            <p:spPr>
              <a:xfrm>
                <a:off x="3682921" y="4486200"/>
                <a:ext cx="305326" cy="305324"/>
              </a:xfrm>
              <a:prstGeom prst="ellipse">
                <a:avLst/>
              </a:prstGeom>
              <a:grpFill/>
              <a:ln w="12700" cmpd="sng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C</a:t>
                </a:r>
              </a:p>
            </p:txBody>
          </p:sp>
        </p:grpSp>
      </p:grpSp>
      <p:pic>
        <p:nvPicPr>
          <p:cNvPr id="42" name="Picture 41" descr="Image of 4 boxes each representing a phase of the  target life cycle: Initiate, Develop, Operate, Retire" title="TLC Phas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6569" y="3994732"/>
            <a:ext cx="1272248" cy="184772"/>
          </a:xfrm>
          <a:prstGeom prst="rect">
            <a:avLst/>
          </a:prstGeom>
        </p:spPr>
      </p:pic>
      <p:sp>
        <p:nvSpPr>
          <p:cNvPr id="43" name="TextBox 42"/>
          <p:cNvSpPr txBox="1"/>
          <p:nvPr/>
        </p:nvSpPr>
        <p:spPr>
          <a:xfrm>
            <a:off x="715497" y="1153147"/>
            <a:ext cx="3739705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EVALUATE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Is the investment delivering what we expected?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Annual Operational Analysis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Performance  Measures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Investment Reviews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CIO Rating &amp; CPIC Rating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CIO Scorecard &amp; FITARA Scorecard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8199998" y="1153147"/>
            <a:ext cx="370900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PRE-SELECT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What is the business need?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How will we meet the need?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Intake Form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Analysis, Consultation, Engagement (EA, TRB,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OIT Navigator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, etc.)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Business Case DRAFT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Alternatives Analysis DRAFT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Governance Review Team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8275549" y="3286837"/>
            <a:ext cx="370900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SELECT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Are we making a sensible and sustainable investment?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Business Case FINAL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Alternatives Analysis FINAL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Governance Review Board (GRB)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Life Cycle ID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IT Budget Formulation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Budget Development Group(s)</a:t>
            </a:r>
          </a:p>
        </p:txBody>
      </p:sp>
    </p:spTree>
    <p:extLst>
      <p:ext uri="{BB962C8B-B14F-4D97-AF65-F5344CB8AC3E}">
        <p14:creationId xmlns:p14="http://schemas.microsoft.com/office/powerpoint/2010/main" val="3399262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B86A120-DB6E-D24B-9BC3-72B991C07DC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31653" y="1138304"/>
            <a:ext cx="10972800" cy="423931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33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US" sz="3300" dirty="0" smtClean="0">
                <a:latin typeface="Calibri" panose="020F0502020204030204" pitchFamily="34" charset="0"/>
                <a:cs typeface="Calibri" panose="020F0502020204030204" pitchFamily="34" charset="0"/>
              </a:rPr>
              <a:t>For </a:t>
            </a:r>
            <a:r>
              <a:rPr lang="en-US" sz="3300" dirty="0">
                <a:latin typeface="Calibri" panose="020F0502020204030204" pitchFamily="34" charset="0"/>
                <a:cs typeface="Calibri" panose="020F0502020204030204" pitchFamily="34" charset="0"/>
              </a:rPr>
              <a:t>questions about IT Governance or more information </a:t>
            </a:r>
          </a:p>
          <a:p>
            <a:pPr marL="0" indent="0" algn="ctr">
              <a:buNone/>
            </a:pPr>
            <a:r>
              <a:rPr lang="en-US" sz="3300" dirty="0" smtClean="0">
                <a:latin typeface="Calibri" panose="020F0502020204030204" pitchFamily="34" charset="0"/>
                <a:cs typeface="Calibri" panose="020F0502020204030204" pitchFamily="34" charset="0"/>
              </a:rPr>
              <a:t>email</a:t>
            </a:r>
            <a:r>
              <a:rPr lang="en-US" sz="33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 algn="ctr">
              <a:buNone/>
            </a:pPr>
            <a:endParaRPr lang="en-US" sz="1000" dirty="0">
              <a:latin typeface="Calibri" panose="020F0502020204030204" pitchFamily="34" charset="0"/>
              <a:cs typeface="Calibri" panose="020F0502020204030204" pitchFamily="34" charset="0"/>
              <a:hlinkClick r:id="rId3"/>
            </a:endParaRPr>
          </a:p>
          <a:p>
            <a:pPr marL="0" indent="0" algn="ctr">
              <a:buNone/>
            </a:pPr>
            <a:r>
              <a:rPr lang="en-US" sz="3300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IT_Governance@cms.hhs.gov </a:t>
            </a:r>
            <a:endParaRPr lang="en-US" sz="3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endParaRPr 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US" sz="3300" dirty="0">
                <a:latin typeface="Calibri" panose="020F0502020204030204" pitchFamily="34" charset="0"/>
                <a:cs typeface="Calibri" panose="020F0502020204030204" pitchFamily="34" charset="0"/>
              </a:rPr>
              <a:t>or </a:t>
            </a:r>
            <a:r>
              <a:rPr lang="en-US" sz="3300" dirty="0" smtClean="0">
                <a:latin typeface="Calibri" panose="020F0502020204030204" pitchFamily="34" charset="0"/>
                <a:cs typeface="Calibri" panose="020F0502020204030204" pitchFamily="34" charset="0"/>
              </a:rPr>
              <a:t>visit: </a:t>
            </a:r>
            <a:endParaRPr lang="en-US" sz="3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endParaRPr lang="en-US" sz="1000" dirty="0">
              <a:latin typeface="Calibri" panose="020F0502020204030204" pitchFamily="34" charset="0"/>
              <a:cs typeface="Calibri" panose="020F0502020204030204" pitchFamily="34" charset="0"/>
              <a:hlinkClick r:id="rId4"/>
            </a:endParaRPr>
          </a:p>
          <a:p>
            <a:pPr marL="0" indent="0" algn="ctr">
              <a:buNone/>
            </a:pPr>
            <a:r>
              <a:rPr lang="en-US" sz="3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IT Governance </a:t>
            </a:r>
            <a:r>
              <a:rPr lang="en-US" sz="3300" dirty="0" smtClean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(https</a:t>
            </a:r>
            <a:r>
              <a:rPr lang="en-US" sz="3300" dirty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://www.cms.gov/TLC) 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829994" y="393256"/>
            <a:ext cx="9976119" cy="745048"/>
          </a:xfrm>
        </p:spPr>
        <p:txBody>
          <a:bodyPr>
            <a:normAutofit/>
          </a:bodyPr>
          <a:lstStyle/>
          <a:p>
            <a:pPr marL="0" lvl="1" algn="ctr" rtl="0">
              <a:lnSpc>
                <a:spcPct val="90000"/>
              </a:lnSpc>
              <a:spcBef>
                <a:spcPct val="0"/>
              </a:spcBef>
            </a:pPr>
            <a:r>
              <a:rPr lang="en-US" sz="4400" b="1" kern="1200" dirty="0" smtClean="0">
                <a:solidFill>
                  <a:srgbClr val="0049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Contact Us</a:t>
            </a:r>
            <a:endParaRPr lang="en-US" sz="4400" b="1" kern="1200" dirty="0">
              <a:solidFill>
                <a:srgbClr val="00498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22840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319176A8582484295D4C8F33EF0727F" ma:contentTypeVersion="1" ma:contentTypeDescription="Create a new document." ma:contentTypeScope="" ma:versionID="b708fddacf0dd660c45ac9cf4f168e54">
  <xsd:schema xmlns:xsd="http://www.w3.org/2001/XMLSchema" xmlns:xs="http://www.w3.org/2001/XMLSchema" xmlns:p="http://schemas.microsoft.com/office/2006/metadata/properties" xmlns:ns2="6eb43cd6-116b-430e-ac87-d38073d6c794" targetNamespace="http://schemas.microsoft.com/office/2006/metadata/properties" ma:root="true" ma:fieldsID="aeb03777259222b529c08321b26473c9" ns2:_="">
    <xsd:import namespace="6eb43cd6-116b-430e-ac87-d38073d6c794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b43cd6-116b-430e-ac87-d38073d6c79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haredContentType xmlns="Microsoft.SharePoint.Taxonomy.ContentTypeSync" SourceId="86a8e296-5f29-4af2-954b-0de0d1e1f8bc" ContentTypeId="0x0101" PreviousValue="false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5FF5DC5-88B0-45C2-ADCF-95D59AE81724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6eb43cd6-116b-430e-ac87-d38073d6c794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419F4A1-5F9A-4BBA-B22C-21C6794CEC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eb43cd6-116b-430e-ac87-d38073d6c79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40E3CD4-E2D1-40AC-81DF-D1C26BE66317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B37352CE-6787-480B-B75E-3174D165832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5157</TotalTime>
  <Words>514</Words>
  <Application>Microsoft Office PowerPoint</Application>
  <PresentationFormat>Widescreen</PresentationFormat>
  <Paragraphs>141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ＭＳ Ｐゴシック</vt:lpstr>
      <vt:lpstr>Arial</vt:lpstr>
      <vt:lpstr>Calibri</vt:lpstr>
      <vt:lpstr>Calibri Light</vt:lpstr>
      <vt:lpstr>Lucida Bright</vt:lpstr>
      <vt:lpstr>Tahoma</vt:lpstr>
      <vt:lpstr>Wingdings</vt:lpstr>
      <vt:lpstr>Office Theme</vt:lpstr>
      <vt:lpstr>Custom Design</vt:lpstr>
      <vt:lpstr>CMS IT Governance Training</vt:lpstr>
      <vt:lpstr>Introduction </vt:lpstr>
      <vt:lpstr>Pre-Select</vt:lpstr>
      <vt:lpstr>Select</vt:lpstr>
      <vt:lpstr>Control</vt:lpstr>
      <vt:lpstr>Evaluate</vt:lpstr>
      <vt:lpstr>Summary</vt:lpstr>
      <vt:lpstr>Contact Us</vt:lpstr>
    </vt:vector>
  </TitlesOfParts>
  <Company>CMS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CMS IT Governance Training</dc:title>
  <dc:creator>ANN RUDOLPH</dc:creator>
  <cp:lastModifiedBy>Ann Rudolph</cp:lastModifiedBy>
  <cp:revision>181</cp:revision>
  <dcterms:created xsi:type="dcterms:W3CDTF">2021-03-02T17:33:01Z</dcterms:created>
  <dcterms:modified xsi:type="dcterms:W3CDTF">2021-06-24T17:49:22Z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0x0101003319176A8582484295D4C8F33EF0727F</vt:lpwstr>
  </property>
</Properties>
</file>