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comment2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56" r:id="rId5"/>
    <p:sldId id="257" r:id="rId6"/>
    <p:sldId id="276" r:id="rId7"/>
    <p:sldId id="386" r:id="rId8"/>
    <p:sldId id="385" r:id="rId9"/>
    <p:sldId id="259" r:id="rId10"/>
    <p:sldId id="261" r:id="rId11"/>
    <p:sldId id="268" r:id="rId12"/>
    <p:sldId id="260" r:id="rId13"/>
    <p:sldId id="282" r:id="rId14"/>
    <p:sldId id="269" r:id="rId15"/>
    <p:sldId id="381" r:id="rId16"/>
    <p:sldId id="277" r:id="rId17"/>
    <p:sldId id="279" r:id="rId18"/>
    <p:sldId id="280" r:id="rId19"/>
    <p:sldId id="281" r:id="rId20"/>
    <p:sldId id="270" r:id="rId21"/>
    <p:sldId id="380" r:id="rId2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Verma, Sunny" initials="VS" lastIdx="29" clrIdx="6">
    <p:extLst>
      <p:ext uri="{19B8F6BF-5375-455C-9EA6-DF929625EA0E}">
        <p15:presenceInfo xmlns:p15="http://schemas.microsoft.com/office/powerpoint/2012/main" userId="S::sunnverma@deloitte.com::e056664b-52af-4836-8c0b-a34007647909" providerId="AD"/>
      </p:ext>
    </p:extLst>
  </p:cmAuthor>
  <p:cmAuthor id="1" name="Settipalli, Satya" initials="SS" lastIdx="5" clrIdx="0">
    <p:extLst>
      <p:ext uri="{19B8F6BF-5375-455C-9EA6-DF929625EA0E}">
        <p15:presenceInfo xmlns:p15="http://schemas.microsoft.com/office/powerpoint/2012/main" userId="Settipalli, Satya" providerId="None"/>
      </p:ext>
    </p:extLst>
  </p:cmAuthor>
  <p:cmAuthor id="8" name="Hill, Michelle" initials="HM" lastIdx="28" clrIdx="7">
    <p:extLst>
      <p:ext uri="{19B8F6BF-5375-455C-9EA6-DF929625EA0E}">
        <p15:presenceInfo xmlns:p15="http://schemas.microsoft.com/office/powerpoint/2012/main" userId="S::mihill@deloitte.com::dd2df2d7-7a73-456b-bafb-3577ed40289a" providerId="AD"/>
      </p:ext>
    </p:extLst>
  </p:cmAuthor>
  <p:cmAuthor id="2" name="Verma, Sunny" initials="SV" lastIdx="2" clrIdx="1">
    <p:extLst>
      <p:ext uri="{19B8F6BF-5375-455C-9EA6-DF929625EA0E}">
        <p15:presenceInfo xmlns:p15="http://schemas.microsoft.com/office/powerpoint/2012/main" userId="Verma, Sunny" providerId="None"/>
      </p:ext>
    </p:extLst>
  </p:cmAuthor>
  <p:cmAuthor id="9" name="Gruber, Jeffrey" initials="GJ" lastIdx="3" clrIdx="8">
    <p:extLst>
      <p:ext uri="{19B8F6BF-5375-455C-9EA6-DF929625EA0E}">
        <p15:presenceInfo xmlns:p15="http://schemas.microsoft.com/office/powerpoint/2012/main" userId="S::jgruber@deloitte.com::a71d2c95-f730-432b-9210-27cd76810ccc" providerId="AD"/>
      </p:ext>
    </p:extLst>
  </p:cmAuthor>
  <p:cmAuthor id="3" name="Wang, Jane Wang" initials="JW" lastIdx="6" clrIdx="2">
    <p:extLst>
      <p:ext uri="{19B8F6BF-5375-455C-9EA6-DF929625EA0E}">
        <p15:presenceInfo xmlns:p15="http://schemas.microsoft.com/office/powerpoint/2012/main" userId="Wang, Jane Wang" providerId="None"/>
      </p:ext>
    </p:extLst>
  </p:cmAuthor>
  <p:cmAuthor id="10" name="Michelle Atkins" initials="MA" lastIdx="1" clrIdx="9">
    <p:extLst>
      <p:ext uri="{19B8F6BF-5375-455C-9EA6-DF929625EA0E}">
        <p15:presenceInfo xmlns:p15="http://schemas.microsoft.com/office/powerpoint/2012/main" userId="S::Michelle.Atkins@religroupinc.com::ee47794f-9521-45db-bd30-19c84f05a5a8" providerId="AD"/>
      </p:ext>
    </p:extLst>
  </p:cmAuthor>
  <p:cmAuthor id="4" name="Hill, Michelle" initials="MH" lastIdx="2" clrIdx="3">
    <p:extLst>
      <p:ext uri="{19B8F6BF-5375-455C-9EA6-DF929625EA0E}">
        <p15:presenceInfo xmlns:p15="http://schemas.microsoft.com/office/powerpoint/2012/main" userId="Hill, Michelle" providerId="None"/>
      </p:ext>
    </p:extLst>
  </p:cmAuthor>
  <p:cmAuthor id="11" name="Brian Footer" initials="BF" lastIdx="2" clrIdx="10">
    <p:extLst>
      <p:ext uri="{19B8F6BF-5375-455C-9EA6-DF929625EA0E}">
        <p15:presenceInfo xmlns:p15="http://schemas.microsoft.com/office/powerpoint/2012/main" userId="Brian Footer" providerId="None"/>
      </p:ext>
    </p:extLst>
  </p:cmAuthor>
  <p:cmAuthor id="5" name="Administrator" initials="A" lastIdx="7" clrIdx="4">
    <p:extLst>
      <p:ext uri="{19B8F6BF-5375-455C-9EA6-DF929625EA0E}">
        <p15:presenceInfo xmlns:p15="http://schemas.microsoft.com/office/powerpoint/2012/main" userId="Administrator" providerId="None"/>
      </p:ext>
    </p:extLst>
  </p:cmAuthor>
  <p:cmAuthor id="12" name="Joanne Davis" initials="JD" lastIdx="2" clrIdx="11">
    <p:extLst>
      <p:ext uri="{19B8F6BF-5375-455C-9EA6-DF929625EA0E}">
        <p15:presenceInfo xmlns:p15="http://schemas.microsoft.com/office/powerpoint/2012/main" userId="S-1-5-21-4095628063-3556742122-3606576086-10298" providerId="AD"/>
      </p:ext>
    </p:extLst>
  </p:cmAuthor>
  <p:cmAuthor id="6" name="Settipalli, Satya" initials="SS [2]" lastIdx="11" clrIdx="5">
    <p:extLst>
      <p:ext uri="{19B8F6BF-5375-455C-9EA6-DF929625EA0E}">
        <p15:presenceInfo xmlns:p15="http://schemas.microsoft.com/office/powerpoint/2012/main" userId="S::ssettipalli@deloitte.com::115c28f5-06f0-472f-8a26-58d0f6c611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82" autoAdjust="0"/>
    <p:restoredTop sz="93304" autoAdjust="0"/>
  </p:normalViewPr>
  <p:slideViewPr>
    <p:cSldViewPr>
      <p:cViewPr varScale="1">
        <p:scale>
          <a:sx n="40" d="100"/>
          <a:sy n="40" d="100"/>
        </p:scale>
        <p:origin x="48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0" dt="2020-05-11T10:15:09.995" idx="1">
    <p:pos x="2675" y="2806"/>
    <p:text>Should this reference be Part C IPM instead of National RADV</p:text>
    <p:extLst>
      <p:ext uri="{C676402C-5697-4E1C-873F-D02D1690AC5C}">
        <p15:threadingInfo xmlns:p15="http://schemas.microsoft.com/office/powerpoint/2012/main" timeZoneBias="240"/>
      </p:ext>
    </p:extLst>
  </p:cm>
  <p:cm authorId="11" dt="2020-05-11T12:18:16.589" idx="1">
    <p:pos x="2675" y="2902"/>
    <p:text>Great question. On slide 2 we include a note saying that RADV name changes to Part C IPM will go into full effect next year. Therefore, we keep it National RADV here and the rest of the deck. However, on slides 3 and 4 we use Part C IPM for consistency with messaging CMS has already sent out.</p:text>
    <p:extLst>
      <p:ext uri="{C676402C-5697-4E1C-873F-D02D1690AC5C}">
        <p15:threadingInfo xmlns:p15="http://schemas.microsoft.com/office/powerpoint/2012/main" timeZoneBias="240">
          <p15:parentCm authorId="10" idx="1"/>
        </p15:threadingInfo>
      </p:ext>
    </p:extLst>
  </p:cm>
  <p:cm authorId="11" dt="2020-05-11T13:39:15.711" idx="2">
    <p:pos x="2675" y="2998"/>
    <p:text>@CMS: We recommend keeping as is. Thoughts?</p:text>
    <p:extLst>
      <p:ext uri="{C676402C-5697-4E1C-873F-D02D1690AC5C}">
        <p15:threadingInfo xmlns:p15="http://schemas.microsoft.com/office/powerpoint/2012/main" timeZoneBias="240">
          <p15:parentCm authorId="10" idx="1"/>
        </p15:threadingInfo>
      </p:ext>
    </p:extLst>
  </p:cm>
  <p:cm authorId="12" dt="2020-05-19T15:28:31.439" idx="1">
    <p:pos x="2675" y="3094"/>
    <p:text>It's fine.</p:text>
    <p:extLst>
      <p:ext uri="{C676402C-5697-4E1C-873F-D02D1690AC5C}">
        <p15:threadingInfo xmlns:p15="http://schemas.microsoft.com/office/powerpoint/2012/main" timeZoneBias="240">
          <p15:parentCm authorId="10" idx="1"/>
        </p15:threadingInfo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2" dt="2020-05-19T15:29:51.433" idx="2">
    <p:pos x="2829" y="2860"/>
    <p:text>Is there a way to break this down succintly?</p:text>
    <p:extLst>
      <p:ext uri="{C676402C-5697-4E1C-873F-D02D1690AC5C}">
        <p15:threadingInfo xmlns:p15="http://schemas.microsoft.com/office/powerpoint/2012/main" timeZoneBias="24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9695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11549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2287250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29167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29640" y="3330395"/>
            <a:ext cx="7437120" cy="3153772"/>
          </a:xfrm>
          <a:prstGeom prst="rect">
            <a:avLst/>
          </a:prstGeo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5265811" y="6658370"/>
            <a:ext cx="4028440" cy="35082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7D859734-50A8-4B48-A52B-8E17F56793C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9183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24419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63812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191195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88252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/>
          <a:lstStyle/>
          <a:p>
            <a:pPr marL="0" lvl="2" defTabSz="941329">
              <a:defRPr/>
            </a:pP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/>
          <a:lstStyle/>
          <a:p>
            <a:fld id="{7B898A01-842B-0042-9AB7-55364486B92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4715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898A01-842B-0042-9AB7-55364486B92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253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63936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363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09742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363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013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363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1548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195269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98935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8258117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901551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NA</a:t>
            </a:r>
            <a:r>
              <a:rPr spc="-15" dirty="0"/>
              <a:t>T</a:t>
            </a:r>
            <a:r>
              <a:rPr spc="-5" dirty="0"/>
              <a:t>14</a:t>
            </a:r>
            <a:r>
              <a:rPr spc="20" dirty="0"/>
              <a:t> </a:t>
            </a:r>
            <a:r>
              <a:rPr spc="-10" dirty="0"/>
              <a:t>RADV</a:t>
            </a:r>
            <a:r>
              <a:rPr spc="-15" dirty="0"/>
              <a:t> </a:t>
            </a:r>
            <a:r>
              <a:rPr spc="-5" dirty="0"/>
              <a:t>Interim</a:t>
            </a:r>
            <a:r>
              <a:rPr spc="5" dirty="0"/>
              <a:t> </a:t>
            </a:r>
            <a:r>
              <a:rPr spc="-10" dirty="0"/>
              <a:t>Fin</a:t>
            </a:r>
            <a:r>
              <a:rPr spc="-5" dirty="0"/>
              <a:t>dings</a:t>
            </a:r>
            <a:r>
              <a:rPr spc="-10" dirty="0"/>
              <a:t> </a:t>
            </a:r>
            <a:r>
              <a:rPr spc="-5" dirty="0"/>
              <a:t>Report</a:t>
            </a:r>
            <a:r>
              <a:rPr dirty="0"/>
              <a:t> </a:t>
            </a:r>
            <a:r>
              <a:rPr spc="-10" dirty="0"/>
              <a:t>#</a:t>
            </a:r>
            <a:r>
              <a:rPr spc="-5" dirty="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10" dirty="0"/>
              <a:t>04/26/16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NA</a:t>
            </a:r>
            <a:r>
              <a:rPr spc="-15" dirty="0"/>
              <a:t>T</a:t>
            </a:r>
            <a:r>
              <a:rPr spc="-5" dirty="0"/>
              <a:t>14</a:t>
            </a:r>
            <a:r>
              <a:rPr spc="20" dirty="0"/>
              <a:t> </a:t>
            </a:r>
            <a:r>
              <a:rPr spc="-10" dirty="0"/>
              <a:t>RADV</a:t>
            </a:r>
            <a:r>
              <a:rPr spc="-15" dirty="0"/>
              <a:t> </a:t>
            </a:r>
            <a:r>
              <a:rPr spc="-5" dirty="0"/>
              <a:t>Interim</a:t>
            </a:r>
            <a:r>
              <a:rPr spc="5" dirty="0"/>
              <a:t> </a:t>
            </a:r>
            <a:r>
              <a:rPr spc="-10" dirty="0"/>
              <a:t>Fin</a:t>
            </a:r>
            <a:r>
              <a:rPr spc="-5" dirty="0"/>
              <a:t>dings</a:t>
            </a:r>
            <a:r>
              <a:rPr spc="-10" dirty="0"/>
              <a:t> </a:t>
            </a:r>
            <a:r>
              <a:rPr spc="-5" dirty="0"/>
              <a:t>Report</a:t>
            </a:r>
            <a:r>
              <a:rPr dirty="0"/>
              <a:t> </a:t>
            </a:r>
            <a:r>
              <a:rPr spc="-10" dirty="0"/>
              <a:t>#</a:t>
            </a:r>
            <a:r>
              <a:rPr spc="-5" dirty="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10" dirty="0"/>
              <a:t>04/26/16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NA</a:t>
            </a:r>
            <a:r>
              <a:rPr spc="-15" dirty="0"/>
              <a:t>T</a:t>
            </a:r>
            <a:r>
              <a:rPr spc="-5" dirty="0"/>
              <a:t>14</a:t>
            </a:r>
            <a:r>
              <a:rPr spc="20" dirty="0"/>
              <a:t> </a:t>
            </a:r>
            <a:r>
              <a:rPr spc="-10" dirty="0"/>
              <a:t>RADV</a:t>
            </a:r>
            <a:r>
              <a:rPr spc="-15" dirty="0"/>
              <a:t> </a:t>
            </a:r>
            <a:r>
              <a:rPr spc="-5" dirty="0"/>
              <a:t>Interim</a:t>
            </a:r>
            <a:r>
              <a:rPr spc="5" dirty="0"/>
              <a:t> </a:t>
            </a:r>
            <a:r>
              <a:rPr spc="-10" dirty="0"/>
              <a:t>Fin</a:t>
            </a:r>
            <a:r>
              <a:rPr spc="-5" dirty="0"/>
              <a:t>dings</a:t>
            </a:r>
            <a:r>
              <a:rPr spc="-10" dirty="0"/>
              <a:t> </a:t>
            </a:r>
            <a:r>
              <a:rPr spc="-5" dirty="0"/>
              <a:t>Report</a:t>
            </a:r>
            <a:r>
              <a:rPr dirty="0"/>
              <a:t> </a:t>
            </a:r>
            <a:r>
              <a:rPr spc="-10" dirty="0"/>
              <a:t>#</a:t>
            </a:r>
            <a:r>
              <a:rPr spc="-5" dirty="0"/>
              <a:t>1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10" dirty="0"/>
              <a:t>04/26/16</a:t>
            </a:r>
            <a:endParaRPr spc="-1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NA</a:t>
            </a:r>
            <a:r>
              <a:rPr spc="-15" dirty="0"/>
              <a:t>T</a:t>
            </a:r>
            <a:r>
              <a:rPr spc="-5" dirty="0"/>
              <a:t>14</a:t>
            </a:r>
            <a:r>
              <a:rPr spc="20" dirty="0"/>
              <a:t> </a:t>
            </a:r>
            <a:r>
              <a:rPr spc="-10" dirty="0"/>
              <a:t>RADV</a:t>
            </a:r>
            <a:r>
              <a:rPr spc="-15" dirty="0"/>
              <a:t> </a:t>
            </a:r>
            <a:r>
              <a:rPr spc="-5" dirty="0"/>
              <a:t>Interim</a:t>
            </a:r>
            <a:r>
              <a:rPr spc="5" dirty="0"/>
              <a:t> </a:t>
            </a:r>
            <a:r>
              <a:rPr spc="-10" dirty="0"/>
              <a:t>Fin</a:t>
            </a:r>
            <a:r>
              <a:rPr spc="-5" dirty="0"/>
              <a:t>dings</a:t>
            </a:r>
            <a:r>
              <a:rPr spc="-10" dirty="0"/>
              <a:t> </a:t>
            </a:r>
            <a:r>
              <a:rPr spc="-5" dirty="0"/>
              <a:t>Report</a:t>
            </a:r>
            <a:r>
              <a:rPr dirty="0"/>
              <a:t> </a:t>
            </a:r>
            <a:r>
              <a:rPr spc="-10" dirty="0"/>
              <a:t>#</a:t>
            </a:r>
            <a:r>
              <a:rPr spc="-5" dirty="0"/>
              <a:t>1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10" dirty="0"/>
              <a:t>04/26/16</a:t>
            </a:r>
            <a:endParaRPr spc="-1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NA</a:t>
            </a:r>
            <a:r>
              <a:rPr spc="-15" dirty="0"/>
              <a:t>T</a:t>
            </a:r>
            <a:r>
              <a:rPr spc="-5" dirty="0"/>
              <a:t>14</a:t>
            </a:r>
            <a:r>
              <a:rPr spc="20" dirty="0"/>
              <a:t> </a:t>
            </a:r>
            <a:r>
              <a:rPr spc="-10" dirty="0"/>
              <a:t>RADV</a:t>
            </a:r>
            <a:r>
              <a:rPr spc="-15" dirty="0"/>
              <a:t> </a:t>
            </a:r>
            <a:r>
              <a:rPr spc="-5" dirty="0"/>
              <a:t>Interim</a:t>
            </a:r>
            <a:r>
              <a:rPr spc="5" dirty="0"/>
              <a:t> </a:t>
            </a:r>
            <a:r>
              <a:rPr spc="-10" dirty="0"/>
              <a:t>Fin</a:t>
            </a:r>
            <a:r>
              <a:rPr spc="-5" dirty="0"/>
              <a:t>dings</a:t>
            </a:r>
            <a:r>
              <a:rPr spc="-10" dirty="0"/>
              <a:t> </a:t>
            </a:r>
            <a:r>
              <a:rPr spc="-5" dirty="0"/>
              <a:t>Report</a:t>
            </a:r>
            <a:r>
              <a:rPr dirty="0"/>
              <a:t> </a:t>
            </a:r>
            <a:r>
              <a:rPr spc="-10" dirty="0"/>
              <a:t>#</a:t>
            </a:r>
            <a:r>
              <a:rPr spc="-5" dirty="0"/>
              <a:t>1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10" dirty="0"/>
              <a:t>04/26/16</a:t>
            </a:r>
            <a:endParaRPr spc="-1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MS content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>
          <a:xfrm>
            <a:off x="0" y="-5083"/>
            <a:ext cx="9144000" cy="1511300"/>
            <a:chOff x="444500" y="1212849"/>
            <a:chExt cx="9144000" cy="1259417"/>
          </a:xfrm>
          <a:solidFill>
            <a:srgbClr val="FFD004"/>
          </a:solidFill>
        </p:grpSpPr>
        <p:sp>
          <p:nvSpPr>
            <p:cNvPr id="8" name="Rectangle 7"/>
            <p:cNvSpPr/>
            <p:nvPr/>
          </p:nvSpPr>
          <p:spPr>
            <a:xfrm>
              <a:off x="444500" y="1212849"/>
              <a:ext cx="9144000" cy="12446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444500" y="2472266"/>
              <a:ext cx="9144000" cy="0"/>
            </a:xfrm>
            <a:prstGeom prst="line">
              <a:avLst/>
            </a:prstGeom>
            <a:grpFill/>
            <a:ln w="57150">
              <a:solidFill>
                <a:srgbClr val="084A9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itle 7"/>
          <p:cNvSpPr>
            <a:spLocks noGrp="1"/>
          </p:cNvSpPr>
          <p:nvPr>
            <p:ph type="title"/>
          </p:nvPr>
        </p:nvSpPr>
        <p:spPr>
          <a:xfrm>
            <a:off x="0" y="341627"/>
            <a:ext cx="9144000" cy="82042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76407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M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04/26/16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635DB-A3F0-4075-815E-840842C9021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1C421D-1F65-4314-98A2-DCF8455AAAE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6281" y="1776141"/>
            <a:ext cx="6611438" cy="3305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80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479803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76200">
            <a:solidFill>
              <a:srgbClr val="375F92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9144000" cy="1447800"/>
          </a:xfrm>
          <a:custGeom>
            <a:avLst/>
            <a:gdLst/>
            <a:ahLst/>
            <a:cxnLst/>
            <a:rect l="l" t="t" r="r" b="b"/>
            <a:pathLst>
              <a:path w="9144000" h="1447800">
                <a:moveTo>
                  <a:pt x="0" y="1447800"/>
                </a:moveTo>
                <a:lnTo>
                  <a:pt x="9144000" y="1447800"/>
                </a:lnTo>
                <a:lnTo>
                  <a:pt x="9144000" y="0"/>
                </a:lnTo>
                <a:lnTo>
                  <a:pt x="0" y="0"/>
                </a:lnTo>
                <a:lnTo>
                  <a:pt x="0" y="1447800"/>
                </a:lnTo>
                <a:close/>
              </a:path>
            </a:pathLst>
          </a:custGeom>
          <a:solidFill>
            <a:srgbClr val="FFD00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056" y="255041"/>
            <a:ext cx="8139887" cy="1031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9740" y="1788763"/>
            <a:ext cx="8224519" cy="4199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908297" y="6383146"/>
            <a:ext cx="2089785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10" dirty="0"/>
              <a:t>NA</a:t>
            </a:r>
            <a:r>
              <a:rPr spc="-15" dirty="0"/>
              <a:t>T</a:t>
            </a:r>
            <a:r>
              <a:rPr spc="-5" dirty="0"/>
              <a:t>14</a:t>
            </a:r>
            <a:r>
              <a:rPr spc="20" dirty="0"/>
              <a:t> </a:t>
            </a:r>
            <a:r>
              <a:rPr spc="-10" dirty="0"/>
              <a:t>RADV</a:t>
            </a:r>
            <a:r>
              <a:rPr spc="-15" dirty="0"/>
              <a:t> </a:t>
            </a:r>
            <a:r>
              <a:rPr spc="-5" dirty="0"/>
              <a:t>Interim</a:t>
            </a:r>
            <a:r>
              <a:rPr spc="5" dirty="0"/>
              <a:t> </a:t>
            </a:r>
            <a:r>
              <a:rPr spc="-10" dirty="0"/>
              <a:t>Fin</a:t>
            </a:r>
            <a:r>
              <a:rPr spc="-5" dirty="0"/>
              <a:t>dings</a:t>
            </a:r>
            <a:r>
              <a:rPr spc="-10" dirty="0"/>
              <a:t> </a:t>
            </a:r>
            <a:r>
              <a:rPr spc="-5" dirty="0"/>
              <a:t>Report</a:t>
            </a:r>
            <a:r>
              <a:rPr dirty="0"/>
              <a:t> </a:t>
            </a:r>
            <a:r>
              <a:rPr spc="-10" dirty="0"/>
              <a:t>#</a:t>
            </a:r>
            <a:r>
              <a:rPr spc="-5" dirty="0"/>
              <a:t>1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26998" y="6443802"/>
            <a:ext cx="507365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pc="-10" dirty="0"/>
              <a:t>04/26/16</a:t>
            </a:r>
            <a:endParaRPr spc="-1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54745" y="6443802"/>
            <a:ext cx="179070" cy="152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hpms_access@cms.hhs.gov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nationalradv@cms.hhs.gov" TargetMode="External"/><Relationship Id="rId4" Type="http://schemas.openxmlformats.org/officeDocument/2006/relationships/hyperlink" Target="mailto:hpms@cms.hhs.gov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510027"/>
            <a:ext cx="5207542" cy="434797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198120" y="228600"/>
            <a:ext cx="2651760" cy="9144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object 4"/>
          <p:cNvSpPr/>
          <p:nvPr/>
        </p:nvSpPr>
        <p:spPr>
          <a:xfrm>
            <a:off x="0" y="1370075"/>
            <a:ext cx="9140952" cy="122224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/>
          <p:nvPr/>
        </p:nvSpPr>
        <p:spPr>
          <a:xfrm>
            <a:off x="1174242" y="1199956"/>
            <a:ext cx="6792468" cy="167944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" name="object 6"/>
          <p:cNvSpPr/>
          <p:nvPr/>
        </p:nvSpPr>
        <p:spPr>
          <a:xfrm>
            <a:off x="0" y="1295400"/>
            <a:ext cx="9144000" cy="1219200"/>
          </a:xfrm>
          <a:custGeom>
            <a:avLst/>
            <a:gdLst/>
            <a:ahLst/>
            <a:cxnLst/>
            <a:rect l="l" t="t" r="r" b="b"/>
            <a:pathLst>
              <a:path w="9144000" h="1219200">
                <a:moveTo>
                  <a:pt x="0" y="1219200"/>
                </a:moveTo>
                <a:lnTo>
                  <a:pt x="9144000" y="1219200"/>
                </a:lnTo>
                <a:lnTo>
                  <a:pt x="9144000" y="0"/>
                </a:lnTo>
                <a:lnTo>
                  <a:pt x="0" y="0"/>
                </a:lnTo>
                <a:lnTo>
                  <a:pt x="0" y="1219200"/>
                </a:lnTo>
                <a:close/>
              </a:path>
            </a:pathLst>
          </a:custGeom>
          <a:solidFill>
            <a:srgbClr val="FFD004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/>
          <p:nvPr/>
        </p:nvSpPr>
        <p:spPr>
          <a:xfrm>
            <a:off x="23830" y="1515070"/>
            <a:ext cx="9140952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3000" b="1" spc="-30" dirty="0">
                <a:latin typeface="Calibri"/>
                <a:cs typeface="Calibri"/>
              </a:rPr>
              <a:t>C</a:t>
            </a:r>
            <a:r>
              <a:rPr lang="en-US" sz="3000" b="1" spc="-30" dirty="0">
                <a:latin typeface="Calibri"/>
                <a:cs typeface="Calibri"/>
              </a:rPr>
              <a:t>alendar </a:t>
            </a:r>
            <a:r>
              <a:rPr sz="3000" b="1" spc="-25" dirty="0">
                <a:latin typeface="Calibri"/>
                <a:cs typeface="Calibri"/>
              </a:rPr>
              <a:t>Y</a:t>
            </a:r>
            <a:r>
              <a:rPr lang="en-US" sz="3000" b="1" spc="-25" dirty="0">
                <a:latin typeface="Calibri"/>
                <a:cs typeface="Calibri"/>
              </a:rPr>
              <a:t>ear</a:t>
            </a:r>
            <a:r>
              <a:rPr sz="3000" b="1" dirty="0">
                <a:latin typeface="Calibri"/>
                <a:cs typeface="Calibri"/>
              </a:rPr>
              <a:t> </a:t>
            </a:r>
            <a:r>
              <a:rPr sz="3000" b="1" spc="-25" dirty="0">
                <a:latin typeface="Calibri"/>
                <a:cs typeface="Calibri"/>
              </a:rPr>
              <a:t>201</a:t>
            </a:r>
            <a:r>
              <a:rPr lang="en-US" sz="3000" b="1" spc="-25" dirty="0">
                <a:latin typeface="Calibri"/>
                <a:cs typeface="Calibri"/>
              </a:rPr>
              <a:t>8</a:t>
            </a:r>
            <a:r>
              <a:rPr sz="3000" b="1" spc="-30" dirty="0">
                <a:latin typeface="Calibri"/>
                <a:cs typeface="Calibri"/>
              </a:rPr>
              <a:t> </a:t>
            </a:r>
            <a:r>
              <a:rPr lang="en-US" sz="3000" b="1" spc="-30" dirty="0">
                <a:latin typeface="Calibri"/>
                <a:cs typeface="Calibri"/>
              </a:rPr>
              <a:t>(CY18) </a:t>
            </a:r>
            <a:r>
              <a:rPr sz="3000" b="1" spc="-30" dirty="0">
                <a:latin typeface="Calibri"/>
                <a:cs typeface="Calibri"/>
              </a:rPr>
              <a:t>N</a:t>
            </a:r>
            <a:r>
              <a:rPr sz="3000" b="1" spc="-75" dirty="0">
                <a:latin typeface="Calibri"/>
                <a:cs typeface="Calibri"/>
              </a:rPr>
              <a:t>a</a:t>
            </a:r>
            <a:r>
              <a:rPr sz="3000" b="1" spc="-20" dirty="0">
                <a:latin typeface="Calibri"/>
                <a:cs typeface="Calibri"/>
              </a:rPr>
              <a:t>tion</a:t>
            </a:r>
            <a:r>
              <a:rPr sz="3000" b="1" spc="-35" dirty="0">
                <a:latin typeface="Calibri"/>
                <a:cs typeface="Calibri"/>
              </a:rPr>
              <a:t>a</a:t>
            </a:r>
            <a:r>
              <a:rPr sz="3000" b="1" spc="-5" dirty="0">
                <a:latin typeface="Calibri"/>
                <a:cs typeface="Calibri"/>
              </a:rPr>
              <a:t>l</a:t>
            </a:r>
            <a:r>
              <a:rPr sz="3000" b="1" spc="30" dirty="0">
                <a:latin typeface="Calibri"/>
                <a:cs typeface="Calibri"/>
              </a:rPr>
              <a:t> </a:t>
            </a:r>
            <a:r>
              <a:rPr sz="3000" b="1" spc="-25" dirty="0">
                <a:latin typeface="Calibri"/>
                <a:cs typeface="Calibri"/>
              </a:rPr>
              <a:t>R</a:t>
            </a:r>
            <a:r>
              <a:rPr lang="en-US" sz="3000" b="1" spc="-25" dirty="0">
                <a:latin typeface="Calibri"/>
                <a:cs typeface="Calibri"/>
              </a:rPr>
              <a:t>isk </a:t>
            </a:r>
          </a:p>
          <a:p>
            <a:pPr algn="ctr">
              <a:lnSpc>
                <a:spcPct val="100000"/>
              </a:lnSpc>
            </a:pPr>
            <a:r>
              <a:rPr sz="3000" b="1" spc="-25" dirty="0">
                <a:latin typeface="Calibri"/>
                <a:cs typeface="Calibri"/>
              </a:rPr>
              <a:t>A</a:t>
            </a:r>
            <a:r>
              <a:rPr lang="en-US" sz="3000" b="1" spc="-25" dirty="0">
                <a:latin typeface="Calibri"/>
                <a:cs typeface="Calibri"/>
              </a:rPr>
              <a:t>djustment </a:t>
            </a:r>
            <a:r>
              <a:rPr sz="3000" b="1" spc="-100" dirty="0">
                <a:latin typeface="Calibri"/>
                <a:cs typeface="Calibri"/>
              </a:rPr>
              <a:t>D</a:t>
            </a:r>
            <a:r>
              <a:rPr lang="en-US" sz="3000" b="1" spc="-100" dirty="0">
                <a:latin typeface="Calibri"/>
                <a:cs typeface="Calibri"/>
              </a:rPr>
              <a:t>ata </a:t>
            </a:r>
            <a:r>
              <a:rPr sz="3000" b="1" dirty="0">
                <a:latin typeface="Calibri"/>
                <a:cs typeface="Calibri"/>
              </a:rPr>
              <a:t>V</a:t>
            </a:r>
            <a:r>
              <a:rPr lang="en-US" sz="3000" b="1" dirty="0">
                <a:latin typeface="Calibri"/>
                <a:cs typeface="Calibri"/>
              </a:rPr>
              <a:t>alidation (RADV)</a:t>
            </a:r>
            <a:endParaRPr sz="30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229155" y="3163798"/>
            <a:ext cx="3860258" cy="24750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6"/>
              </a:spcBef>
            </a:pPr>
            <a:r>
              <a:rPr lang="en-US" sz="2400" b="1" dirty="0">
                <a:cs typeface="Times New Roman"/>
              </a:rPr>
              <a:t>CY18 National RADV </a:t>
            </a:r>
          </a:p>
          <a:p>
            <a:pPr algn="ctr">
              <a:lnSpc>
                <a:spcPct val="100000"/>
              </a:lnSpc>
              <a:spcBef>
                <a:spcPts val="56"/>
              </a:spcBef>
            </a:pPr>
            <a:r>
              <a:rPr lang="en-US" sz="2400" b="1" dirty="0">
                <a:cs typeface="Times New Roman"/>
              </a:rPr>
              <a:t>Interim Findings Report Training and User Guide</a:t>
            </a:r>
            <a:endParaRPr lang="en-US" sz="2200" spc="-10" dirty="0">
              <a:cs typeface="Calibri"/>
            </a:endParaRPr>
          </a:p>
          <a:p>
            <a:pPr algn="ctr">
              <a:lnSpc>
                <a:spcPct val="100000"/>
              </a:lnSpc>
            </a:pPr>
            <a:endParaRPr lang="en-US" sz="2200" b="1" spc="-1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endParaRPr lang="en-US" sz="2200" b="1" spc="-1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endParaRPr lang="en-US" sz="2200" b="1" spc="-1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US" sz="2200" spc="-10" dirty="0">
                <a:latin typeface="Calibri"/>
                <a:cs typeface="Calibri"/>
              </a:rPr>
              <a:t>May 28, 2020</a:t>
            </a:r>
          </a:p>
        </p:txBody>
      </p:sp>
      <p:sp>
        <p:nvSpPr>
          <p:cNvPr id="9" name="Text Placeholder 3" descr="Link for access to online webinar, including teleconference phone number 866 255 4823"/>
          <p:cNvSpPr txBox="1">
            <a:spLocks/>
          </p:cNvSpPr>
          <p:nvPr/>
        </p:nvSpPr>
        <p:spPr>
          <a:xfrm>
            <a:off x="5378109" y="5185796"/>
            <a:ext cx="3562350" cy="13617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b="1" i="1" kern="1200">
                <a:solidFill>
                  <a:srgbClr val="084A9C"/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600" i="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04800" y="1600200"/>
            <a:ext cx="6019800" cy="4739759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defRPr/>
            </a:pPr>
            <a:r>
              <a:rPr lang="en-US" sz="3200" b="1" dirty="0"/>
              <a:t>“MA Organization </a:t>
            </a:r>
          </a:p>
          <a:p>
            <a:pPr algn="ctr">
              <a:defRPr/>
            </a:pPr>
            <a:r>
              <a:rPr lang="en-US" sz="3200" b="1" dirty="0"/>
              <a:t>Suggested Action” Options: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 marL="457200" indent="-404813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No Action</a:t>
            </a:r>
          </a:p>
          <a:p>
            <a:pPr marL="457200" indent="-404813">
              <a:defRPr/>
            </a:pPr>
            <a:endParaRPr lang="en-US" sz="2000" dirty="0"/>
          </a:p>
          <a:p>
            <a:pPr marL="457200" indent="-404813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Potential for Further MR Submissions</a:t>
            </a:r>
          </a:p>
          <a:p>
            <a:pPr marL="457200" indent="-404813"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 marL="457200" indent="-404813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No Action; Same HCC was Found in a Different Medical Record for the Same Enrollee ID</a:t>
            </a:r>
          </a:p>
          <a:p>
            <a:pPr marL="457200" indent="-404813">
              <a:buFont typeface="Arial" panose="020B0604020202020204" pitchFamily="34" charset="0"/>
              <a:buChar char="•"/>
              <a:defRPr/>
            </a:pPr>
            <a:endParaRPr lang="en-US" sz="2000" dirty="0"/>
          </a:p>
          <a:p>
            <a:pPr marL="457200" indent="-404813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See HPMS for Further Detail</a:t>
            </a:r>
          </a:p>
          <a:p>
            <a:pPr marL="457200" indent="-404813">
              <a:defRPr/>
            </a:pPr>
            <a:endParaRPr lang="en-US" sz="2000" dirty="0"/>
          </a:p>
          <a:p>
            <a:pPr marL="457200" indent="-404813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Not Applicable (for MRs which have not yet reached initial coding process step)</a:t>
            </a:r>
          </a:p>
        </p:txBody>
      </p:sp>
      <p:sp>
        <p:nvSpPr>
          <p:cNvPr id="8" name="Right Arrow 7"/>
          <p:cNvSpPr/>
          <p:nvPr/>
        </p:nvSpPr>
        <p:spPr>
          <a:xfrm>
            <a:off x="6324600" y="3828006"/>
            <a:ext cx="571500" cy="414073"/>
          </a:xfrm>
          <a:prstGeom prst="rightArrow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CC44183-1726-4D42-BED2-6D3D6F5489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6600" y="1618298"/>
            <a:ext cx="2057400" cy="4724400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1C598998-ADDB-47FC-AAAF-65725405C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32"/>
            <a:ext cx="9144000" cy="1354217"/>
          </a:xfrm>
        </p:spPr>
        <p:txBody>
          <a:bodyPr/>
          <a:lstStyle/>
          <a:p>
            <a:pPr algn="ctr"/>
            <a:r>
              <a:rPr lang="en-US" dirty="0"/>
              <a:t>Interim Findings Reports - </a:t>
            </a:r>
            <a:br>
              <a:rPr lang="en-US" dirty="0"/>
            </a:br>
            <a:r>
              <a:rPr lang="en-US" dirty="0"/>
              <a:t>MA Organizations Suggested Actions</a:t>
            </a:r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2F14DAEE-CBC0-4831-AAC7-D36FEB9FE345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10</a:t>
            </a:r>
          </a:p>
        </p:txBody>
      </p:sp>
    </p:spTree>
    <p:extLst>
      <p:ext uri="{BB962C8B-B14F-4D97-AF65-F5344CB8AC3E}">
        <p14:creationId xmlns:p14="http://schemas.microsoft.com/office/powerpoint/2010/main" val="30835068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709"/>
            <a:ext cx="9144000" cy="1354217"/>
          </a:xfrm>
        </p:spPr>
        <p:txBody>
          <a:bodyPr/>
          <a:lstStyle/>
          <a:p>
            <a:pPr algn="ctr"/>
            <a:r>
              <a:rPr lang="en-US" dirty="0"/>
              <a:t>Interim Findings Reports - </a:t>
            </a:r>
            <a:br>
              <a:rPr lang="en-US" dirty="0"/>
            </a:br>
            <a:r>
              <a:rPr lang="en-US" dirty="0"/>
              <a:t>Additional Notes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673352"/>
            <a:ext cx="8224519" cy="4154984"/>
          </a:xfrm>
        </p:spPr>
        <p:txBody>
          <a:bodyPr/>
          <a:lstStyle/>
          <a:p>
            <a:pPr marL="12700">
              <a:lnSpc>
                <a:spcPct val="100000"/>
              </a:lnSpc>
              <a:spcBef>
                <a:spcPts val="550"/>
              </a:spcBef>
              <a:tabLst>
                <a:tab pos="355600" algn="l"/>
              </a:tabLst>
            </a:pPr>
            <a:r>
              <a:rPr lang="en-US" sz="2400" b="1" dirty="0"/>
              <a:t>These reports do </a:t>
            </a:r>
            <a:r>
              <a:rPr lang="en-US" sz="2400" b="1" u="sng" dirty="0"/>
              <a:t>not</a:t>
            </a:r>
            <a:r>
              <a:rPr lang="en-US" sz="2400" b="1" dirty="0"/>
              <a:t> show:</a:t>
            </a:r>
          </a:p>
          <a:p>
            <a:pPr marL="812800" lvl="1" indent="-342900">
              <a:lnSpc>
                <a:spcPct val="100000"/>
              </a:lnSpc>
              <a:spcBef>
                <a:spcPts val="48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400" dirty="0">
                <a:cs typeface="Calibri"/>
              </a:rPr>
              <a:t>Any additional CMS-HCCs found on the medical record</a:t>
            </a:r>
          </a:p>
          <a:p>
            <a:pPr marL="812800" lvl="1" indent="-342900">
              <a:spcBef>
                <a:spcPts val="48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400" dirty="0"/>
              <a:t>Final validity results for medical records</a:t>
            </a:r>
          </a:p>
          <a:p>
            <a:pPr marL="1270000" lvl="2" indent="-342900">
              <a:spcBef>
                <a:spcPts val="48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000" dirty="0">
                <a:cs typeface="Calibri"/>
              </a:rPr>
              <a:t>National RADV Module – Submissions Tab in HPMS is the definitive source for validity/invalidity status</a:t>
            </a:r>
          </a:p>
          <a:p>
            <a:pPr marL="12700">
              <a:lnSpc>
                <a:spcPct val="100000"/>
              </a:lnSpc>
              <a:spcBef>
                <a:spcPts val="550"/>
              </a:spcBef>
              <a:tabLst>
                <a:tab pos="355600" algn="l"/>
              </a:tabLst>
            </a:pPr>
            <a:r>
              <a:rPr lang="en-US" sz="2400" b="1" dirty="0"/>
              <a:t>These reports do show:</a:t>
            </a:r>
          </a:p>
          <a:p>
            <a:pPr marL="812800" lvl="1" indent="-342900">
              <a:lnSpc>
                <a:spcPct val="100000"/>
              </a:lnSpc>
              <a:spcBef>
                <a:spcPts val="48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400" dirty="0">
                <a:cs typeface="Calibri"/>
              </a:rPr>
              <a:t>Outcomes based on CMS-HCC hierarchies</a:t>
            </a:r>
          </a:p>
          <a:p>
            <a:pPr marL="1270000" lvl="2" indent="-342900">
              <a:spcBef>
                <a:spcPts val="48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000" dirty="0">
                <a:cs typeface="Calibri"/>
              </a:rPr>
              <a:t>If a higher manifestation CMS-HCC is found during the coding process, it will appear as “FOUND”</a:t>
            </a:r>
          </a:p>
          <a:p>
            <a:pPr marL="1270000" lvl="2" indent="-342900">
              <a:spcBef>
                <a:spcPts val="480"/>
              </a:spcBef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000" dirty="0">
                <a:cs typeface="Calibri"/>
              </a:rPr>
              <a:t>If a lower manifestation CMS-HCC is found during the coding process, it will appear as “NOT FOUND”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FF2B29-0483-4595-B9B9-0ED0A1CC8793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11</a:t>
            </a:r>
          </a:p>
        </p:txBody>
      </p:sp>
    </p:spTree>
    <p:extLst>
      <p:ext uri="{BB962C8B-B14F-4D97-AF65-F5344CB8AC3E}">
        <p14:creationId xmlns:p14="http://schemas.microsoft.com/office/powerpoint/2010/main" val="848829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539496" y="1673352"/>
            <a:ext cx="8383015" cy="4519171"/>
          </a:xfrm>
        </p:spPr>
        <p:txBody>
          <a:bodyPr>
            <a:normAutofit fontScale="92500"/>
          </a:bodyPr>
          <a:lstStyle/>
          <a:p>
            <a:pPr marL="12700" marR="80645" indent="0" algn="l" rtl="0">
              <a:buNone/>
              <a:tabLst>
                <a:tab pos="355600" algn="l"/>
              </a:tabLst>
            </a:pPr>
            <a:r>
              <a:rPr lang="en-US" b="1" kern="1200" dirty="0">
                <a:latin typeface="+mn-lt"/>
                <a:cs typeface="+mn-cs"/>
              </a:rPr>
              <a:t>CY18 National RADV Timeline:</a:t>
            </a:r>
          </a:p>
          <a:p>
            <a:pPr marL="12700" marR="80645" indent="0" algn="l" rtl="0">
              <a:buNone/>
              <a:tabLst>
                <a:tab pos="355600" algn="l"/>
              </a:tabLst>
            </a:pPr>
            <a:endParaRPr lang="en-US" b="1" kern="1200" dirty="0">
              <a:latin typeface="+mn-lt"/>
              <a:cs typeface="+mn-cs"/>
            </a:endParaRPr>
          </a:p>
          <a:p>
            <a:pPr marL="12700" marR="80645" indent="0" algn="l" rtl="0">
              <a:buNone/>
              <a:tabLst>
                <a:tab pos="355600" algn="l"/>
              </a:tabLst>
            </a:pPr>
            <a:endParaRPr lang="en-US" b="1" kern="1200" dirty="0">
              <a:latin typeface="+mn-lt"/>
              <a:cs typeface="+mn-cs"/>
            </a:endParaRPr>
          </a:p>
          <a:p>
            <a:pPr marL="12700" marR="80645" indent="0" algn="l" rtl="0">
              <a:buNone/>
              <a:tabLst>
                <a:tab pos="355600" algn="l"/>
              </a:tabLst>
            </a:pPr>
            <a:endParaRPr lang="en-US" b="1" kern="1200" dirty="0">
              <a:latin typeface="+mn-lt"/>
              <a:cs typeface="+mn-cs"/>
            </a:endParaRPr>
          </a:p>
          <a:p>
            <a:pPr marL="12700" marR="80645" algn="l" rtl="0">
              <a:tabLst>
                <a:tab pos="355600" algn="l"/>
              </a:tabLst>
            </a:pPr>
            <a:endParaRPr lang="en-US" sz="2200" dirty="0">
              <a:solidFill>
                <a:srgbClr val="FF0000"/>
              </a:solidFill>
            </a:endParaRPr>
          </a:p>
          <a:p>
            <a:pPr marL="12700" marR="80645" algn="l" rtl="0">
              <a:tabLst>
                <a:tab pos="355600" algn="l"/>
              </a:tabLst>
            </a:pPr>
            <a:r>
              <a:rPr lang="en-US" sz="2200" dirty="0"/>
              <a:t>Due to recent concerns and issues related to COVID-19, CMS has decided to:</a:t>
            </a:r>
          </a:p>
          <a:p>
            <a:pPr marL="355600" marR="80645" indent="-342900" algn="l" rtl="0"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200" u="sng" dirty="0"/>
              <a:t>Extend the submission deadline</a:t>
            </a:r>
            <a:r>
              <a:rPr lang="en-US" sz="2200" dirty="0"/>
              <a:t> - CMS has extended the CY18 National RADV medical record submission deadline by two-weeks to June 22, 2020 </a:t>
            </a:r>
          </a:p>
          <a:p>
            <a:pPr marL="355600" marR="80645" indent="-342900" algn="l" rtl="0"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200" u="sng" dirty="0"/>
              <a:t>Reduce burden on providers</a:t>
            </a:r>
            <a:r>
              <a:rPr lang="en-US" sz="2200" dirty="0"/>
              <a:t> - CMS has directed MA Organizations to cease communication with providers regarding Medicare Parts C and D audits</a:t>
            </a:r>
          </a:p>
          <a:p>
            <a:pPr marL="12700" marR="80645" algn="l" rtl="0">
              <a:tabLst>
                <a:tab pos="355600" algn="l"/>
              </a:tabLst>
            </a:pPr>
            <a:endParaRPr lang="en-US" sz="900" dirty="0"/>
          </a:p>
          <a:p>
            <a:pPr marL="12700" marR="80645" algn="l" rtl="0">
              <a:tabLst>
                <a:tab pos="355600" algn="l"/>
              </a:tabLst>
            </a:pPr>
            <a:r>
              <a:rPr lang="en-US" sz="2200" dirty="0"/>
              <a:t>CMS is continuing to monitor the situation and will issue further guidance as new information becomes available.</a:t>
            </a:r>
            <a:endParaRPr lang="en-US" b="1" kern="1200" dirty="0">
              <a:latin typeface="+mn-lt"/>
              <a:cs typeface="+mn-cs"/>
            </a:endParaRPr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7DC9D9BB-D650-4D58-8FB5-9D192FED40F8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12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CA9A875-5771-444B-9566-E3E567784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1627"/>
            <a:ext cx="9144000" cy="677108"/>
          </a:xfrm>
        </p:spPr>
        <p:txBody>
          <a:bodyPr/>
          <a:lstStyle/>
          <a:p>
            <a:pPr marL="12700" algn="ctr">
              <a:tabLst>
                <a:tab pos="355600" algn="l"/>
              </a:tabLst>
            </a:pPr>
            <a:r>
              <a:rPr lang="en-US" dirty="0"/>
              <a:t>CY18 National RADV Timeline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A62DDEB-29AF-4D7D-9180-A302F7358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798991"/>
              </p:ext>
            </p:extLst>
          </p:nvPr>
        </p:nvGraphicFramePr>
        <p:xfrm>
          <a:off x="539496" y="2209800"/>
          <a:ext cx="8242554" cy="1188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35268">
                  <a:extLst>
                    <a:ext uri="{9D8B030D-6E8A-4147-A177-3AD203B41FA5}">
                      <a16:colId xmlns:a16="http://schemas.microsoft.com/office/drawing/2014/main" val="3748436832"/>
                    </a:ext>
                  </a:extLst>
                </a:gridCol>
                <a:gridCol w="3607286">
                  <a:extLst>
                    <a:ext uri="{9D8B030D-6E8A-4147-A177-3AD203B41FA5}">
                      <a16:colId xmlns:a16="http://schemas.microsoft.com/office/drawing/2014/main" val="35469383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12700" marR="80645" indent="0" algn="l" rtl="0">
                        <a:buFont typeface="Arial"/>
                        <a:buNone/>
                        <a:tabLst>
                          <a:tab pos="355600" algn="l"/>
                        </a:tabLst>
                      </a:pPr>
                      <a:r>
                        <a:rPr lang="en-US" sz="2000" kern="1200" dirty="0"/>
                        <a:t>NAT18 IFR 2 Submission Cut-Off Date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200" dirty="0"/>
                        <a:t>May 15, 2020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899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2700" marR="80645" indent="0" algn="l" rtl="0">
                        <a:buFont typeface="Arial"/>
                        <a:buNone/>
                        <a:tabLst>
                          <a:tab pos="355600" algn="l"/>
                        </a:tabLst>
                      </a:pPr>
                      <a:r>
                        <a:rPr lang="en-US" sz="2000" kern="1200" dirty="0"/>
                        <a:t>NAT18 IFR 2 Release Date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kern="1200" dirty="0"/>
                        <a:t>May 28, 2020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058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dirty="0"/>
                        <a:t>NAT18 Submission Window Closes </a:t>
                      </a:r>
                      <a:endParaRPr lang="en-US" sz="2000" b="1" kern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kern="1200" dirty="0"/>
                        <a:t>June 22, 2020 at 11:59 PM, PT</a:t>
                      </a:r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667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2413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0" y="1673352"/>
            <a:ext cx="8106003" cy="437042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80645">
              <a:tabLst>
                <a:tab pos="355600" algn="l"/>
              </a:tabLst>
            </a:pPr>
            <a:r>
              <a:rPr lang="en-US" sz="2800" b="1" dirty="0"/>
              <a:t>Next Steps:</a:t>
            </a:r>
            <a:endParaRPr lang="en-US" sz="2800" b="1" dirty="0">
              <a:latin typeface="Calibri"/>
              <a:cs typeface="Calibri"/>
            </a:endParaRPr>
          </a:p>
          <a:p>
            <a:pPr marL="355600" marR="80645" indent="-342900">
              <a:buFont typeface="Arial"/>
              <a:buChar char="•"/>
              <a:tabLst>
                <a:tab pos="355600" algn="l"/>
              </a:tabLst>
            </a:pPr>
            <a:r>
              <a:rPr lang="en-US" sz="2400" dirty="0">
                <a:latin typeface="Calibri"/>
                <a:cs typeface="Calibri"/>
              </a:rPr>
              <a:t>Both IFRs</a:t>
            </a:r>
            <a:r>
              <a:rPr sz="2400" dirty="0">
                <a:latin typeface="Calibri"/>
                <a:cs typeface="Calibri"/>
              </a:rPr>
              <a:t> will be available</a:t>
            </a:r>
            <a:r>
              <a:rPr lang="en-US" sz="2400" dirty="0">
                <a:latin typeface="Calibri"/>
                <a:cs typeface="Calibri"/>
              </a:rPr>
              <a:t> in the National RADV Module – Document Library – Interim Findings Reports in HPMS</a:t>
            </a:r>
          </a:p>
          <a:p>
            <a:pPr marL="355600" marR="169545" indent="-342900"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If a </a:t>
            </a:r>
            <a:r>
              <a:rPr lang="en-US" sz="2400" dirty="0">
                <a:latin typeface="Calibri"/>
                <a:cs typeface="Calibri"/>
              </a:rPr>
              <a:t>sampled</a:t>
            </a:r>
            <a:r>
              <a:rPr sz="2400" dirty="0">
                <a:latin typeface="Calibri"/>
                <a:cs typeface="Calibri"/>
              </a:rPr>
              <a:t> CMS-HCC was not found on the </a:t>
            </a:r>
            <a:r>
              <a:rPr lang="en-US" sz="2400" dirty="0">
                <a:latin typeface="Calibri"/>
                <a:cs typeface="Calibri"/>
              </a:rPr>
              <a:t>medical record</a:t>
            </a:r>
            <a:r>
              <a:rPr sz="2400" dirty="0">
                <a:latin typeface="Calibri"/>
                <a:cs typeface="Calibri"/>
              </a:rPr>
              <a:t> or</a:t>
            </a:r>
            <a:r>
              <a:rPr lang="en-US" sz="2400" dirty="0">
                <a:latin typeface="Calibri"/>
                <a:cs typeface="Calibri"/>
              </a:rPr>
              <a:t> the medical record was invalid, </a:t>
            </a:r>
            <a:r>
              <a:rPr sz="2400" dirty="0">
                <a:latin typeface="Calibri"/>
                <a:cs typeface="Calibri"/>
              </a:rPr>
              <a:t>CMS strongly encourages MA </a:t>
            </a:r>
            <a:r>
              <a:rPr lang="en-US" sz="2400" dirty="0">
                <a:latin typeface="Calibri"/>
                <a:cs typeface="Calibri"/>
              </a:rPr>
              <a:t>O</a:t>
            </a:r>
            <a:r>
              <a:rPr sz="2400" dirty="0">
                <a:latin typeface="Calibri"/>
                <a:cs typeface="Calibri"/>
              </a:rPr>
              <a:t>rganization</a:t>
            </a:r>
            <a:r>
              <a:rPr lang="en-US" sz="240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 to submit another </a:t>
            </a:r>
            <a:r>
              <a:rPr lang="en-US" sz="2400" dirty="0">
                <a:latin typeface="Calibri"/>
                <a:cs typeface="Calibri"/>
              </a:rPr>
              <a:t>medical record</a:t>
            </a:r>
            <a:r>
              <a:rPr sz="2400" dirty="0">
                <a:latin typeface="Calibri"/>
                <a:cs typeface="Calibri"/>
              </a:rPr>
              <a:t> before the final submission deadline </a:t>
            </a:r>
            <a:r>
              <a:rPr lang="en-US" sz="2400" b="1" dirty="0">
                <a:cs typeface="Calibri"/>
              </a:rPr>
              <a:t>on</a:t>
            </a:r>
            <a:r>
              <a:rPr lang="en-US" sz="2400" dirty="0"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June</a:t>
            </a:r>
            <a:r>
              <a:rPr lang="en-US" sz="2400" b="1" dirty="0">
                <a:latin typeface="Calibri"/>
                <a:cs typeface="Calibri"/>
              </a:rPr>
              <a:t> 22</a:t>
            </a:r>
            <a:r>
              <a:rPr sz="2400" b="1" dirty="0">
                <a:latin typeface="Calibri"/>
                <a:cs typeface="Calibri"/>
              </a:rPr>
              <a:t>, 20</a:t>
            </a:r>
            <a:r>
              <a:rPr lang="en-US" sz="2400" b="1" dirty="0">
                <a:latin typeface="Calibri"/>
                <a:cs typeface="Calibri"/>
              </a:rPr>
              <a:t>20</a:t>
            </a:r>
            <a:r>
              <a:rPr sz="2400" b="1" dirty="0">
                <a:latin typeface="Calibri"/>
                <a:cs typeface="Calibri"/>
              </a:rPr>
              <a:t>, </a:t>
            </a:r>
            <a:r>
              <a:rPr sz="2400" dirty="0">
                <a:latin typeface="Calibri"/>
                <a:cs typeface="Calibri"/>
              </a:rPr>
              <a:t>to validate the </a:t>
            </a:r>
            <a:r>
              <a:rPr lang="en-US" sz="2400" dirty="0">
                <a:latin typeface="Calibri"/>
                <a:cs typeface="Calibri"/>
              </a:rPr>
              <a:t>sampled</a:t>
            </a:r>
            <a:r>
              <a:rPr sz="2400" dirty="0">
                <a:latin typeface="Calibri"/>
                <a:cs typeface="Calibri"/>
              </a:rPr>
              <a:t> CMS-HCC</a:t>
            </a:r>
            <a:endParaRPr lang="en-US" sz="2400" dirty="0">
              <a:latin typeface="Calibri"/>
              <a:cs typeface="Calibri"/>
            </a:endParaRPr>
          </a:p>
          <a:p>
            <a:pPr marL="812800" marR="169545" lvl="1" indent="-342900"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sz="2200" b="1" dirty="0">
                <a:latin typeface="Calibri"/>
                <a:cs typeface="Calibri"/>
              </a:rPr>
              <a:t>Note:</a:t>
            </a:r>
            <a:r>
              <a:rPr sz="2200" dirty="0">
                <a:latin typeface="Calibri"/>
                <a:cs typeface="Calibri"/>
              </a:rPr>
              <a:t> If the reason for invalidity is INV2 or INV7</a:t>
            </a:r>
            <a:r>
              <a:rPr lang="en-US" sz="2200" dirty="0">
                <a:latin typeface="Calibri"/>
                <a:cs typeface="Calibri"/>
              </a:rPr>
              <a:t> and the medical record is physician/hospital outpatient</a:t>
            </a:r>
            <a:r>
              <a:rPr sz="2200" dirty="0">
                <a:latin typeface="Calibri"/>
                <a:cs typeface="Calibri"/>
              </a:rPr>
              <a:t>, the </a:t>
            </a:r>
            <a:r>
              <a:rPr lang="en-US" sz="2200" dirty="0">
                <a:latin typeface="Calibri"/>
                <a:cs typeface="Calibri"/>
              </a:rPr>
              <a:t>medical record</a:t>
            </a:r>
            <a:r>
              <a:rPr sz="2200" dirty="0">
                <a:latin typeface="Calibri"/>
                <a:cs typeface="Calibri"/>
              </a:rPr>
              <a:t> could be resubmitted with a CMS-Generated </a:t>
            </a:r>
            <a:r>
              <a:rPr lang="en-US" sz="2200" dirty="0">
                <a:latin typeface="Calibri"/>
                <a:cs typeface="Calibri"/>
              </a:rPr>
              <a:t>A</a:t>
            </a:r>
            <a:r>
              <a:rPr sz="2200" dirty="0">
                <a:latin typeface="Calibri"/>
                <a:cs typeface="Calibri"/>
              </a:rPr>
              <a:t>ttestation</a:t>
            </a:r>
            <a:r>
              <a:rPr lang="en-US" sz="2200" dirty="0">
                <a:latin typeface="Calibri"/>
                <a:cs typeface="Calibri"/>
              </a:rPr>
              <a:t> form</a:t>
            </a:r>
            <a:endParaRPr sz="2200" dirty="0">
              <a:latin typeface="Calibri"/>
              <a:cs typeface="Calibri"/>
            </a:endParaRPr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7710C2CE-EC76-43D7-ADAA-60F724303CAD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13</a:t>
            </a: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FBC72BE1-075B-406D-9698-37030D38A3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341627"/>
            <a:ext cx="9144000" cy="8204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pc="-5" dirty="0"/>
              <a:t>Reminders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539121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5940" y="1673352"/>
            <a:ext cx="8379460" cy="41088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tabLst>
                <a:tab pos="355600" algn="l"/>
                <a:tab pos="2937510" algn="l"/>
              </a:tabLst>
            </a:pPr>
            <a:r>
              <a:rPr lang="en-US" sz="2800" b="1" dirty="0">
                <a:cs typeface="Calibri"/>
              </a:rPr>
              <a:t>Safeguarding Protected Health Information (PHI) and Personally Identifiable Information (PII):</a:t>
            </a:r>
            <a:endParaRPr lang="en-US" sz="2500" dirty="0">
              <a:cs typeface="Calibri"/>
            </a:endParaRPr>
          </a:p>
          <a:p>
            <a:pPr marL="355600" marR="5080" indent="-342900">
              <a:buFont typeface="Arial"/>
              <a:buChar char="•"/>
              <a:tabLst>
                <a:tab pos="355600" algn="l"/>
                <a:tab pos="2937510" algn="l"/>
              </a:tabLst>
            </a:pPr>
            <a:r>
              <a:rPr lang="en-US" sz="2400" dirty="0">
                <a:cs typeface="Calibri"/>
              </a:rPr>
              <a:t>P</a:t>
            </a:r>
            <a:r>
              <a:rPr sz="2400" dirty="0">
                <a:cs typeface="Calibri"/>
              </a:rPr>
              <a:t>lease do not include PHI or PII</a:t>
            </a:r>
          </a:p>
          <a:p>
            <a:pPr marL="812800" marR="991235" lvl="1" indent="-342900"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200" dirty="0">
                <a:cs typeface="Calibri"/>
              </a:rPr>
              <a:t>Examples: </a:t>
            </a:r>
            <a:r>
              <a:rPr sz="2200" dirty="0">
                <a:cs typeface="Calibri"/>
              </a:rPr>
              <a:t>beneficiary names, health insurance claim numbers (HICNs), or Social Security Numbers (SSNs)</a:t>
            </a:r>
          </a:p>
          <a:p>
            <a:pPr marL="812800" marR="38100" lvl="1" indent="-342900"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200" dirty="0">
                <a:cs typeface="Calibri"/>
              </a:rPr>
              <a:t>Do not send screenshots from the National RADV Module</a:t>
            </a:r>
            <a:endParaRPr sz="2200" dirty="0">
              <a:cs typeface="Calibri"/>
            </a:endParaRPr>
          </a:p>
          <a:p>
            <a:pPr marL="355600" marR="1002665" indent="-342900"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cs typeface="Calibri"/>
              </a:rPr>
              <a:t>You may communicate using the </a:t>
            </a:r>
            <a:r>
              <a:rPr lang="en-US" sz="2400" dirty="0">
                <a:cs typeface="Calibri"/>
              </a:rPr>
              <a:t>Beneficiary</a:t>
            </a:r>
            <a:r>
              <a:rPr sz="2400" dirty="0">
                <a:cs typeface="Calibri"/>
              </a:rPr>
              <a:t> enrollee </a:t>
            </a:r>
            <a:r>
              <a:rPr lang="en-US" sz="2400" dirty="0">
                <a:cs typeface="Calibri"/>
              </a:rPr>
              <a:t>ID </a:t>
            </a:r>
            <a:r>
              <a:rPr sz="2400" dirty="0">
                <a:cs typeface="Calibri"/>
              </a:rPr>
              <a:t>or the coversheet ID</a:t>
            </a:r>
            <a:endParaRPr lang="en-US" sz="2400" dirty="0">
              <a:cs typeface="Calibri"/>
            </a:endParaRPr>
          </a:p>
          <a:p>
            <a:pPr marL="812800" marR="15240" lvl="1" indent="-342900"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200" dirty="0">
                <a:cs typeface="Calibri"/>
              </a:rPr>
              <a:t>Use of these unique identifiers is not a </a:t>
            </a:r>
            <a:r>
              <a:rPr lang="en-US" sz="2400" dirty="0"/>
              <a:t>Health Insurance Portability and Accountability Act (</a:t>
            </a:r>
            <a:r>
              <a:rPr lang="en-US" sz="2200" dirty="0">
                <a:cs typeface="Calibri"/>
              </a:rPr>
              <a:t>HIPAA) violation and does not compromise beneficiary privacy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FA9CA3-A867-4CE2-953C-00A6DC61036C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14</a:t>
            </a: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8430827E-448F-4004-A0ED-C7E3E7598F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341627"/>
            <a:ext cx="9144000" cy="8204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pc="-5" dirty="0"/>
              <a:t>Reminders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86846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9496" y="1673352"/>
            <a:ext cx="8025765" cy="339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tabLst>
                <a:tab pos="355600" algn="l"/>
                <a:tab pos="2937510" algn="l"/>
              </a:tabLst>
            </a:pPr>
            <a:r>
              <a:rPr lang="en-US" sz="2800" b="1" dirty="0">
                <a:cs typeface="Calibri"/>
              </a:rPr>
              <a:t>Submissions Deadline:</a:t>
            </a:r>
          </a:p>
          <a:p>
            <a:pPr marL="355600" marR="169545" indent="-342900"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Deadline to submit all </a:t>
            </a:r>
            <a:r>
              <a:rPr lang="en-US" sz="2400" dirty="0">
                <a:latin typeface="Calibri"/>
                <a:cs typeface="Calibri"/>
              </a:rPr>
              <a:t>medical record</a:t>
            </a:r>
            <a:r>
              <a:rPr sz="2400" dirty="0">
                <a:latin typeface="Calibri"/>
                <a:cs typeface="Calibri"/>
              </a:rPr>
              <a:t>s for NAT1</a:t>
            </a:r>
            <a:r>
              <a:rPr lang="en-US" sz="2400" dirty="0">
                <a:latin typeface="Calibri"/>
                <a:cs typeface="Calibri"/>
              </a:rPr>
              <a:t>8</a:t>
            </a:r>
            <a:r>
              <a:rPr sz="2400" dirty="0">
                <a:latin typeface="Calibri"/>
                <a:cs typeface="Calibri"/>
              </a:rPr>
              <a:t> RADV is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b="1" dirty="0">
                <a:cs typeface="Calibri"/>
              </a:rPr>
              <a:t>11:59 PM, PT on June 22, 2020</a:t>
            </a:r>
          </a:p>
          <a:p>
            <a:pPr marL="355600" marR="169545" indent="-342900">
              <a:lnSpc>
                <a:spcPct val="90000"/>
              </a:lnSpc>
              <a:spcBef>
                <a:spcPts val="585"/>
              </a:spcBef>
              <a:buFont typeface="Arial"/>
              <a:buChar char="•"/>
              <a:tabLst>
                <a:tab pos="355600" algn="l"/>
              </a:tabLst>
            </a:pPr>
            <a:r>
              <a:rPr lang="en-US" sz="2400" dirty="0">
                <a:latin typeface="Calibri"/>
                <a:cs typeface="Calibri"/>
              </a:rPr>
              <a:t>MA Organizations are encouraged</a:t>
            </a:r>
            <a:r>
              <a:rPr sz="2400" dirty="0">
                <a:latin typeface="Calibri"/>
                <a:cs typeface="Calibri"/>
              </a:rPr>
              <a:t> not </a:t>
            </a:r>
            <a:r>
              <a:rPr lang="en-US" sz="2400" dirty="0">
                <a:latin typeface="Calibri"/>
                <a:cs typeface="Calibri"/>
              </a:rPr>
              <a:t>to </a:t>
            </a:r>
            <a:r>
              <a:rPr sz="2400" dirty="0">
                <a:latin typeface="Calibri"/>
                <a:cs typeface="Calibri"/>
              </a:rPr>
              <a:t>wait until the last minute to submit </a:t>
            </a:r>
            <a:r>
              <a:rPr lang="en-US" sz="2400" dirty="0">
                <a:latin typeface="Calibri"/>
                <a:cs typeface="Calibri"/>
              </a:rPr>
              <a:t>medical record</a:t>
            </a:r>
            <a:r>
              <a:rPr sz="2400" dirty="0">
                <a:latin typeface="Calibri"/>
                <a:cs typeface="Calibri"/>
              </a:rPr>
              <a:t>s; allow enough time to account for any technical issues and </a:t>
            </a:r>
            <a:r>
              <a:rPr lang="en-US" sz="2400" dirty="0">
                <a:latin typeface="Calibri"/>
                <a:cs typeface="Calibri"/>
              </a:rPr>
              <a:t>CMS feedback and </a:t>
            </a:r>
            <a:r>
              <a:rPr sz="2400" dirty="0">
                <a:latin typeface="Calibri"/>
                <a:cs typeface="Calibri"/>
              </a:rPr>
              <a:t>support</a:t>
            </a:r>
          </a:p>
          <a:p>
            <a:pPr marL="355600" marR="560705" indent="-342900">
              <a:lnSpc>
                <a:spcPct val="100000"/>
              </a:lnSpc>
              <a:spcBef>
                <a:spcPts val="575"/>
              </a:spcBef>
              <a:buFont typeface="Arial"/>
              <a:buChar char="•"/>
              <a:tabLst>
                <a:tab pos="355600" algn="l"/>
              </a:tabLst>
            </a:pPr>
            <a:r>
              <a:rPr sz="2400" dirty="0">
                <a:latin typeface="Calibri"/>
                <a:cs typeface="Calibri"/>
              </a:rPr>
              <a:t>MA Organizations may submit </a:t>
            </a:r>
            <a:r>
              <a:rPr lang="en-US" sz="2400" dirty="0">
                <a:latin typeface="Calibri"/>
                <a:cs typeface="Calibri"/>
              </a:rPr>
              <a:t>and correct medical record</a:t>
            </a:r>
            <a:r>
              <a:rPr sz="2400" dirty="0">
                <a:latin typeface="Calibri"/>
                <a:cs typeface="Calibri"/>
              </a:rPr>
              <a:t>s to support the CMS-HCCs</a:t>
            </a:r>
            <a:r>
              <a:rPr lang="en-US" sz="2400" dirty="0">
                <a:latin typeface="Calibri"/>
                <a:cs typeface="Calibri"/>
              </a:rPr>
              <a:t> until the deadline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B4D66219-8854-471F-A12B-249E34712A60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15</a:t>
            </a: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EE6EA555-40EA-42C0-A14D-02FC6B474AF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341627"/>
            <a:ext cx="9144000" cy="8204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pc="-5" dirty="0"/>
              <a:t>Reminders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01050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39496" y="1673352"/>
            <a:ext cx="8224519" cy="44678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69545">
              <a:tabLst>
                <a:tab pos="355600" algn="l"/>
              </a:tabLst>
            </a:pPr>
            <a:r>
              <a:rPr lang="en-US" sz="2800" b="1" dirty="0"/>
              <a:t>Submissions Deadline (continued):</a:t>
            </a:r>
          </a:p>
          <a:p>
            <a:pPr marL="355600" marR="180340" indent="-342900">
              <a:lnSpc>
                <a:spcPct val="100000"/>
              </a:lnSpc>
              <a:buFont typeface="Arial"/>
              <a:buChar char="•"/>
              <a:tabLst>
                <a:tab pos="355600" algn="l"/>
              </a:tabLst>
            </a:pPr>
            <a:r>
              <a:rPr lang="en-US" sz="2400" dirty="0"/>
              <a:t>CMS plans to provide Final Findings Reports after the Medicare Part C Error Rate has been published in the Department of Health and Human Services (HHS) Agency Financial Report</a:t>
            </a:r>
          </a:p>
          <a:p>
            <a:pPr marL="812800" indent="-342900">
              <a:lnSpc>
                <a:spcPct val="100000"/>
              </a:lnSpc>
              <a:spcBef>
                <a:spcPts val="545"/>
              </a:spcBef>
              <a:buFont typeface="Arial" panose="020B0604020202020204" pitchFamily="34" charset="0"/>
              <a:buChar char="•"/>
              <a:tabLst>
                <a:tab pos="756285" algn="l"/>
              </a:tabLst>
            </a:pPr>
            <a:r>
              <a:rPr lang="en-US" sz="2200" dirty="0">
                <a:latin typeface="+mn-lt"/>
                <a:cs typeface="Arial"/>
              </a:rPr>
              <a:t>Final Findings</a:t>
            </a:r>
            <a:r>
              <a:rPr lang="en-US" sz="2200" dirty="0">
                <a:latin typeface="+mn-lt"/>
              </a:rPr>
              <a:t> Reports will provide final coding results regarding whether each</a:t>
            </a:r>
            <a:r>
              <a:rPr lang="en-US" sz="2200" dirty="0"/>
              <a:t> sampled CMS-HCC was confirmed or not confirmed</a:t>
            </a:r>
          </a:p>
          <a:p>
            <a:pPr marL="355600" marR="180340" indent="-342900">
              <a:buFont typeface="Arial"/>
              <a:buChar char="•"/>
              <a:tabLst>
                <a:tab pos="355600" algn="l"/>
              </a:tabLst>
            </a:pPr>
            <a:r>
              <a:rPr sz="2400" dirty="0"/>
              <a:t>Remember, it is important that you try to submit a </a:t>
            </a:r>
            <a:r>
              <a:rPr lang="en-US" sz="2400" dirty="0"/>
              <a:t>medical record</a:t>
            </a:r>
            <a:r>
              <a:rPr sz="2400" dirty="0"/>
              <a:t> for e</a:t>
            </a:r>
            <a:r>
              <a:rPr lang="en-US" sz="2400" dirty="0"/>
              <a:t>ach</a:t>
            </a:r>
            <a:r>
              <a:rPr sz="2400" dirty="0"/>
              <a:t> </a:t>
            </a:r>
            <a:r>
              <a:rPr lang="en-US" sz="2400" dirty="0"/>
              <a:t>sampled</a:t>
            </a:r>
            <a:r>
              <a:rPr sz="2400" dirty="0"/>
              <a:t> CMS-HCC</a:t>
            </a:r>
          </a:p>
          <a:p>
            <a:pPr marL="812800" marR="419100" indent="-342900">
              <a:spcBef>
                <a:spcPts val="545"/>
              </a:spcBef>
              <a:buFont typeface="Arial" panose="020B0604020202020204" pitchFamily="34" charset="0"/>
              <a:buChar char="•"/>
              <a:tabLst>
                <a:tab pos="756285" algn="l"/>
              </a:tabLst>
            </a:pPr>
            <a:r>
              <a:rPr lang="en-US" sz="2200" dirty="0">
                <a:latin typeface="+mn-lt"/>
                <a:cs typeface="Arial"/>
              </a:rPr>
              <a:t>Medical record</a:t>
            </a:r>
            <a:r>
              <a:rPr sz="2200" dirty="0">
                <a:latin typeface="+mn-lt"/>
                <a:cs typeface="Arial"/>
              </a:rPr>
              <a:t>s </a:t>
            </a:r>
            <a:r>
              <a:rPr lang="en-US" sz="2200" dirty="0">
                <a:latin typeface="+mn-lt"/>
                <a:cs typeface="Arial"/>
              </a:rPr>
              <a:t>must have </a:t>
            </a:r>
            <a:r>
              <a:rPr sz="2200" dirty="0">
                <a:latin typeface="+mn-lt"/>
                <a:cs typeface="Arial"/>
              </a:rPr>
              <a:t>dates of service within the data collection year (CY1</a:t>
            </a:r>
            <a:r>
              <a:rPr lang="en-US" sz="2200" dirty="0">
                <a:latin typeface="+mn-lt"/>
                <a:cs typeface="Arial"/>
              </a:rPr>
              <a:t>8</a:t>
            </a:r>
            <a:r>
              <a:rPr sz="2200" dirty="0">
                <a:latin typeface="+mn-lt"/>
                <a:cs typeface="Arial"/>
              </a:rPr>
              <a:t>)</a:t>
            </a:r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CA8A1A75-D84A-47A1-A17B-607C320A61F5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16</a:t>
            </a: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F554256C-DF81-4CA9-94B1-19B0F385F40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341627"/>
            <a:ext cx="9144000" cy="8204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pc="-5" dirty="0"/>
              <a:t>Reminders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703600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type="body" idx="1"/>
          </p:nvPr>
        </p:nvSpPr>
        <p:spPr>
          <a:xfrm>
            <a:off x="539496" y="1673352"/>
            <a:ext cx="8224519" cy="4575048"/>
          </a:xfrm>
        </p:spPr>
        <p:txBody>
          <a:bodyPr>
            <a:normAutofit/>
          </a:bodyPr>
          <a:lstStyle/>
          <a:p>
            <a:r>
              <a:rPr lang="en-US" sz="2800" b="1" dirty="0"/>
              <a:t>Contact Information:</a:t>
            </a:r>
            <a:endParaRPr lang="en-US" sz="2800" dirty="0"/>
          </a:p>
          <a:p>
            <a:r>
              <a:rPr lang="en-US" sz="2400" dirty="0"/>
              <a:t>HPMS User Access Help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Password resets, status on your new account, HPMS login issues, access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/>
              <a:t>to the National RADV module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Call CMS Help Desk: 1-800-562-1963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Email: </a:t>
            </a:r>
            <a:r>
              <a:rPr lang="en-US" sz="2200" dirty="0">
                <a:hlinkClick r:id="rId3"/>
              </a:rPr>
              <a:t>hpms_access@cms.hhs.gov</a:t>
            </a:r>
            <a:r>
              <a:rPr lang="en-US" sz="2200" dirty="0"/>
              <a:t>   </a:t>
            </a:r>
            <a:r>
              <a:rPr lang="en-US" sz="1600" dirty="0"/>
              <a:t>	</a:t>
            </a:r>
          </a:p>
          <a:p>
            <a:r>
              <a:rPr lang="en-US" sz="2400" dirty="0"/>
              <a:t>HPMS Help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For all other HPMS questions not related to user access email: </a:t>
            </a:r>
            <a:r>
              <a:rPr lang="en-US" sz="2200" dirty="0">
                <a:hlinkClick r:id="rId4"/>
              </a:rPr>
              <a:t>hpms@cms.hhs.gov</a:t>
            </a:r>
            <a:r>
              <a:rPr lang="en-US" sz="2200" dirty="0"/>
              <a:t> </a:t>
            </a:r>
          </a:p>
          <a:p>
            <a:r>
              <a:rPr lang="en-US" sz="2400" dirty="0"/>
              <a:t>National RADV inquiries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US" sz="2200" dirty="0"/>
              <a:t>For National RADV questions email: </a:t>
            </a:r>
            <a:r>
              <a:rPr lang="en-US" sz="2200" dirty="0">
                <a:hlinkClick r:id="rId5"/>
              </a:rPr>
              <a:t>nationalradv@cms.hhs.gov</a:t>
            </a:r>
            <a:r>
              <a:rPr lang="en-US" sz="2200" dirty="0"/>
              <a:t>  </a:t>
            </a:r>
          </a:p>
          <a:p>
            <a:pPr marL="457200" lvl="1" indent="0" algn="ctr">
              <a:buNone/>
            </a:pPr>
            <a:endParaRPr lang="en-US" sz="900" dirty="0"/>
          </a:p>
          <a:p>
            <a:pPr marL="457200" lvl="1" indent="0" algn="ctr">
              <a:buNone/>
            </a:pPr>
            <a:r>
              <a:rPr lang="en-US" sz="2000" b="1" u="sng" dirty="0"/>
              <a:t>Please do not email PHI or PII to any mailbox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78EDB0B3-E197-4AA0-9FCF-13B5B698BC1E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17</a:t>
            </a:r>
          </a:p>
        </p:txBody>
      </p:sp>
      <p:sp>
        <p:nvSpPr>
          <p:cNvPr id="9" name="object 2">
            <a:extLst>
              <a:ext uri="{FF2B5EF4-FFF2-40B4-BE49-F238E27FC236}">
                <a16:creationId xmlns:a16="http://schemas.microsoft.com/office/drawing/2014/main" id="{0204CF1C-22C6-430A-A568-635CB309E1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341627"/>
            <a:ext cx="9144000" cy="82042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pc="-5" dirty="0"/>
              <a:t>Reminders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414272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004818CE-6B11-4FC1-A84E-E4D32A410A87}"/>
              </a:ext>
            </a:extLst>
          </p:cNvPr>
          <p:cNvSpPr txBox="1">
            <a:spLocks/>
          </p:cNvSpPr>
          <p:nvPr/>
        </p:nvSpPr>
        <p:spPr>
          <a:xfrm>
            <a:off x="0" y="341627"/>
            <a:ext cx="91440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b="1" kern="0" spc="-5" dirty="0">
                <a:solidFill>
                  <a:sysClr val="windowText" lastClr="000000"/>
                </a:solidFill>
              </a:rPr>
              <a:t>THANK YOU</a:t>
            </a:r>
            <a:endParaRPr lang="en-US" sz="44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4" name="Footer Placeholder 7">
            <a:extLst>
              <a:ext uri="{FF2B5EF4-FFF2-40B4-BE49-F238E27FC236}">
                <a16:creationId xmlns:a16="http://schemas.microsoft.com/office/drawing/2014/main" id="{4B380626-9959-492E-860B-FE2EA0A11C2A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18</a:t>
            </a:r>
          </a:p>
        </p:txBody>
      </p:sp>
    </p:spTree>
    <p:extLst>
      <p:ext uri="{BB962C8B-B14F-4D97-AF65-F5344CB8AC3E}">
        <p14:creationId xmlns:p14="http://schemas.microsoft.com/office/powerpoint/2010/main" val="8588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448056" y="1673352"/>
            <a:ext cx="8267700" cy="40626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indent="-342900">
              <a:buFont typeface="Arial"/>
              <a:buChar char="•"/>
              <a:tabLst>
                <a:tab pos="355600" algn="l"/>
              </a:tabLst>
            </a:pPr>
            <a:r>
              <a:rPr lang="en-US" sz="2400" dirty="0">
                <a:cs typeface="Calibri"/>
              </a:rPr>
              <a:t>COVID-19 Updates </a:t>
            </a:r>
          </a:p>
          <a:p>
            <a:pPr marL="812800" lvl="1" indent="-342900">
              <a:buFont typeface="Arial"/>
              <a:buChar char="•"/>
              <a:tabLst>
                <a:tab pos="355600" algn="l"/>
              </a:tabLst>
            </a:pPr>
            <a:r>
              <a:rPr lang="en-US" sz="2400" dirty="0">
                <a:cs typeface="Calibri"/>
              </a:rPr>
              <a:t>Medical Record Submissions</a:t>
            </a:r>
          </a:p>
          <a:p>
            <a:pPr marL="812800" lvl="1" indent="-342900">
              <a:buFont typeface="Arial"/>
              <a:buChar char="•"/>
              <a:tabLst>
                <a:tab pos="355600" algn="l"/>
              </a:tabLst>
            </a:pPr>
            <a:r>
              <a:rPr lang="en-US" sz="2400" dirty="0">
                <a:cs typeface="Calibri"/>
              </a:rPr>
              <a:t>Interim Findings Report</a:t>
            </a:r>
          </a:p>
          <a:p>
            <a:pPr marL="355600" indent="-342900">
              <a:buFont typeface="Arial"/>
              <a:buChar char="•"/>
              <a:tabLst>
                <a:tab pos="355600" algn="l"/>
              </a:tabLst>
            </a:pPr>
            <a:r>
              <a:rPr lang="en-US" sz="2400" dirty="0">
                <a:cs typeface="Calibri"/>
              </a:rPr>
              <a:t>Interim Findings Reports</a:t>
            </a:r>
          </a:p>
          <a:p>
            <a:pPr marL="812800" lvl="1" indent="-342900">
              <a:buFont typeface="Arial"/>
              <a:buChar char="•"/>
              <a:tabLst>
                <a:tab pos="355600" algn="l"/>
              </a:tabLst>
            </a:pPr>
            <a:r>
              <a:rPr lang="en-US" sz="2400" dirty="0">
                <a:cs typeface="Calibri"/>
              </a:rPr>
              <a:t>Purpose</a:t>
            </a:r>
          </a:p>
          <a:p>
            <a:pPr marL="812800" lvl="1" indent="-342900">
              <a:buFont typeface="Arial"/>
              <a:buChar char="•"/>
              <a:tabLst>
                <a:tab pos="355600" algn="l"/>
              </a:tabLst>
            </a:pPr>
            <a:r>
              <a:rPr lang="en-US" sz="2400" dirty="0">
                <a:cs typeface="Calibri"/>
              </a:rPr>
              <a:t>Overview</a:t>
            </a:r>
          </a:p>
          <a:p>
            <a:pPr marL="812800" lvl="1" indent="-342900">
              <a:buFont typeface="Arial"/>
              <a:buChar char="•"/>
              <a:tabLst>
                <a:tab pos="355600" algn="l"/>
              </a:tabLst>
            </a:pPr>
            <a:r>
              <a:rPr lang="en-US" sz="2400" dirty="0">
                <a:cs typeface="Calibri"/>
              </a:rPr>
              <a:t>Structure</a:t>
            </a:r>
          </a:p>
          <a:p>
            <a:pPr marL="812800" lvl="1" indent="-342900">
              <a:buFont typeface="Arial"/>
              <a:buChar char="•"/>
              <a:tabLst>
                <a:tab pos="355600" algn="l"/>
              </a:tabLst>
            </a:pPr>
            <a:r>
              <a:rPr lang="en-US" sz="2400" dirty="0">
                <a:cs typeface="Calibri"/>
              </a:rPr>
              <a:t>Medicare Advantage (MA) Organization Suggested Actions</a:t>
            </a:r>
          </a:p>
          <a:p>
            <a:pPr marL="812800" lvl="1" indent="-342900">
              <a:buFont typeface="Arial"/>
              <a:buChar char="•"/>
              <a:tabLst>
                <a:tab pos="355600" algn="l"/>
              </a:tabLst>
            </a:pPr>
            <a:r>
              <a:rPr lang="en-US" sz="2400" dirty="0">
                <a:cs typeface="Calibri"/>
              </a:rPr>
              <a:t>Additional Notes</a:t>
            </a:r>
          </a:p>
          <a:p>
            <a:pPr marL="355600" indent="-342900">
              <a:buFont typeface="Arial"/>
              <a:buChar char="•"/>
              <a:tabLst>
                <a:tab pos="355600" algn="l"/>
              </a:tabLst>
            </a:pPr>
            <a:r>
              <a:rPr lang="en-US" sz="2400" dirty="0">
                <a:cs typeface="Calibri"/>
              </a:rPr>
              <a:t>CY18 National RADV </a:t>
            </a:r>
            <a:r>
              <a:rPr sz="2400" dirty="0">
                <a:cs typeface="Calibri"/>
              </a:rPr>
              <a:t>Interim Findings Report</a:t>
            </a:r>
            <a:r>
              <a:rPr lang="en-US" sz="2400" dirty="0">
                <a:cs typeface="Calibri"/>
              </a:rPr>
              <a:t> #2 Timeline </a:t>
            </a:r>
          </a:p>
          <a:p>
            <a:pPr marL="355600" indent="-342900">
              <a:buFont typeface="Arial"/>
              <a:buChar char="•"/>
              <a:tabLst>
                <a:tab pos="355600" algn="l"/>
              </a:tabLst>
            </a:pPr>
            <a:r>
              <a:rPr lang="en-US" sz="2400" dirty="0">
                <a:cs typeface="Calibri"/>
              </a:rPr>
              <a:t>Reminders</a:t>
            </a:r>
            <a:endParaRPr sz="2400" dirty="0">
              <a:cs typeface="Calibri"/>
            </a:endParaRP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62ED0D71-A2F6-414A-9025-ACDD225AACC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341627"/>
            <a:ext cx="91440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lang="en-US" spc="-10" dirty="0"/>
              <a:t>Agenda</a:t>
            </a:r>
            <a:endParaRPr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558429-8151-4A47-BAC3-5697B7E69350}"/>
              </a:ext>
            </a:extLst>
          </p:cNvPr>
          <p:cNvSpPr txBox="1"/>
          <p:nvPr/>
        </p:nvSpPr>
        <p:spPr>
          <a:xfrm>
            <a:off x="6100453" y="1828800"/>
            <a:ext cx="2590800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/>
              <a:t>NOTE: CMS has updated the National RADV title to </a:t>
            </a:r>
          </a:p>
          <a:p>
            <a:pPr algn="ctr"/>
            <a:r>
              <a:rPr lang="en-US" sz="1600" b="1" i="1" dirty="0"/>
              <a:t>Medicare Part C Improper Payment Measure </a:t>
            </a:r>
          </a:p>
          <a:p>
            <a:pPr algn="ctr"/>
            <a:r>
              <a:rPr lang="en-US" sz="1600" b="1" i="1" dirty="0"/>
              <a:t>(Part C IPM), </a:t>
            </a:r>
            <a:r>
              <a:rPr lang="en-US" sz="1600" i="1" dirty="0"/>
              <a:t>which will go into effect next year for CY19 improper payment activity. </a:t>
            </a:r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A8506424-28BB-4603-B8CB-F6C861ACFBB3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>
            <a:extLst>
              <a:ext uri="{FF2B5EF4-FFF2-40B4-BE49-F238E27FC236}">
                <a16:creationId xmlns:a16="http://schemas.microsoft.com/office/drawing/2014/main" id="{2D9B2DD9-6F60-4480-B13F-F0B8924BCC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2057" y="76200"/>
            <a:ext cx="8139887" cy="13542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lang="en-US" spc="-10" dirty="0"/>
              <a:t>COVID-19 Updates and </a:t>
            </a:r>
            <a:br>
              <a:rPr lang="en-US" spc="-10" dirty="0"/>
            </a:br>
            <a:r>
              <a:rPr lang="en-US" spc="-10" dirty="0"/>
              <a:t>Medical Record Submissions </a:t>
            </a:r>
            <a:endParaRPr dirty="0"/>
          </a:p>
        </p:txBody>
      </p:sp>
      <p:sp>
        <p:nvSpPr>
          <p:cNvPr id="50179" name="Content Placeholder 2"/>
          <p:cNvSpPr>
            <a:spLocks noGrp="1"/>
          </p:cNvSpPr>
          <p:nvPr>
            <p:ph type="body" idx="1"/>
          </p:nvPr>
        </p:nvSpPr>
        <p:spPr>
          <a:xfrm>
            <a:off x="539496" y="1673352"/>
            <a:ext cx="8302752" cy="4594190"/>
          </a:xfrm>
        </p:spPr>
        <p:txBody>
          <a:bodyPr>
            <a:normAutofit/>
          </a:bodyPr>
          <a:lstStyle/>
          <a:p>
            <a:pPr marL="571500" marR="45085" lvl="1" indent="-571500" algn="l" rtl="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600" kern="1200" dirty="0">
                <a:solidFill>
                  <a:schemeClr val="tx1"/>
                </a:solidFill>
                <a:cs typeface="Calibri"/>
              </a:rPr>
              <a:t>To address the impact of COVID-19 on the provider community, CMS directed MA Organizations to cease requests for documentation from providers regarding Part C IPM until CMS issues further guidance</a:t>
            </a:r>
          </a:p>
          <a:p>
            <a:pPr marL="1028700" marR="45085" lvl="2" indent="-571500" algn="l" rtl="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600" kern="1200" dirty="0">
                <a:solidFill>
                  <a:schemeClr val="tx1"/>
                </a:solidFill>
                <a:cs typeface="Calibri"/>
              </a:rPr>
              <a:t>This information was released on April 2, 2020 and effective immediately</a:t>
            </a:r>
          </a:p>
          <a:p>
            <a:pPr marL="1028700" marR="45085" lvl="2" indent="-571500" algn="l" rtl="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600" kern="1200" dirty="0">
                <a:solidFill>
                  <a:schemeClr val="tx1"/>
                </a:solidFill>
                <a:cs typeface="Calibri"/>
              </a:rPr>
              <a:t>Information was sent via email and posted to the National RADV module in the Health Plan Management System (HPMS)</a:t>
            </a:r>
          </a:p>
          <a:p>
            <a:pPr marL="571500" marR="45085" lvl="1" indent="-571500" algn="l" rtl="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600" kern="1200" dirty="0">
                <a:solidFill>
                  <a:schemeClr val="tx1"/>
                </a:solidFill>
                <a:cs typeface="Calibri"/>
              </a:rPr>
              <a:t>Additionally, CMS extended the medical record submission deadline by two weeks to June 22, 2020</a:t>
            </a:r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E8C7CE41-95D3-4D62-B4ED-0279989FF4F4}"/>
              </a:ext>
            </a:extLst>
          </p:cNvPr>
          <p:cNvSpPr txBox="1">
            <a:spLocks/>
          </p:cNvSpPr>
          <p:nvPr/>
        </p:nvSpPr>
        <p:spPr>
          <a:xfrm flipV="1">
            <a:off x="2286000" y="6324600"/>
            <a:ext cx="45720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</a:t>
            </a:r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DBD212D0-3BC0-4D52-B65B-5DC88D2D70BF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3</a:t>
            </a:r>
          </a:p>
        </p:txBody>
      </p:sp>
    </p:spTree>
    <p:extLst>
      <p:ext uri="{BB962C8B-B14F-4D97-AF65-F5344CB8AC3E}">
        <p14:creationId xmlns:p14="http://schemas.microsoft.com/office/powerpoint/2010/main" val="3290171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>
            <a:extLst>
              <a:ext uri="{FF2B5EF4-FFF2-40B4-BE49-F238E27FC236}">
                <a16:creationId xmlns:a16="http://schemas.microsoft.com/office/drawing/2014/main" id="{2D9B2DD9-6F60-4480-B13F-F0B8924BCC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2057" y="76200"/>
            <a:ext cx="8139887" cy="135421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lang="en-US" spc="-10" dirty="0"/>
              <a:t>COVID-19 Updates and </a:t>
            </a:r>
            <a:br>
              <a:rPr lang="en-US" spc="-10" dirty="0"/>
            </a:br>
            <a:r>
              <a:rPr lang="en-US" spc="-10" dirty="0"/>
              <a:t>the Interim Findings Report </a:t>
            </a:r>
            <a:endParaRPr dirty="0"/>
          </a:p>
        </p:txBody>
      </p:sp>
      <p:sp>
        <p:nvSpPr>
          <p:cNvPr id="50179" name="Content Placeholder 2"/>
          <p:cNvSpPr>
            <a:spLocks noGrp="1"/>
          </p:cNvSpPr>
          <p:nvPr>
            <p:ph type="body" idx="1"/>
          </p:nvPr>
        </p:nvSpPr>
        <p:spPr>
          <a:xfrm>
            <a:off x="539496" y="1673352"/>
            <a:ext cx="8224519" cy="4575048"/>
          </a:xfrm>
        </p:spPr>
        <p:txBody>
          <a:bodyPr>
            <a:normAutofit fontScale="92500" lnSpcReduction="10000"/>
          </a:bodyPr>
          <a:lstStyle/>
          <a:p>
            <a:pPr marL="571500" marR="45085" lvl="1" indent="-571500" algn="l" rtl="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600" kern="1200" dirty="0">
                <a:solidFill>
                  <a:schemeClr val="tx1"/>
                </a:solidFill>
                <a:cs typeface="Calibri"/>
              </a:rPr>
              <a:t>CMS is providing the Interim Findings Report (IFR) for informational purposes</a:t>
            </a:r>
          </a:p>
          <a:p>
            <a:pPr marL="571500" marR="45085" lvl="1" indent="-571500" algn="l" rtl="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600" kern="1200" dirty="0">
                <a:solidFill>
                  <a:schemeClr val="tx1"/>
                </a:solidFill>
                <a:cs typeface="Calibri"/>
              </a:rPr>
              <a:t>MA Organizations should </a:t>
            </a:r>
            <a:r>
              <a:rPr lang="en-US" sz="2600" b="1" u="sng" kern="1200" dirty="0">
                <a:solidFill>
                  <a:schemeClr val="tx1"/>
                </a:solidFill>
                <a:cs typeface="Calibri"/>
              </a:rPr>
              <a:t>not</a:t>
            </a:r>
            <a:r>
              <a:rPr lang="en-US" sz="2600" kern="1200" dirty="0">
                <a:solidFill>
                  <a:schemeClr val="tx1"/>
                </a:solidFill>
                <a:cs typeface="Calibri"/>
              </a:rPr>
              <a:t> contact providers for additional documentation based on this report</a:t>
            </a:r>
          </a:p>
          <a:p>
            <a:pPr marL="1028700" marR="45085" lvl="2" indent="-571500" algn="l" rtl="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600" kern="1200" dirty="0">
                <a:solidFill>
                  <a:schemeClr val="tx1"/>
                </a:solidFill>
                <a:cs typeface="Calibri"/>
              </a:rPr>
              <a:t>If a MA Organization already has medical records in its possession, or receives additional medical records, HPMS remains open for medical record submissions</a:t>
            </a:r>
          </a:p>
          <a:p>
            <a:pPr marL="1028700" marR="45085" lvl="2" indent="-571500" algn="l" rtl="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600" kern="1200" dirty="0">
                <a:solidFill>
                  <a:schemeClr val="tx1"/>
                </a:solidFill>
                <a:cs typeface="Calibri"/>
              </a:rPr>
              <a:t>Internal CMS Part C IPM audit activities will continue, including processing and coding medical records submitted up to the June 22, 2020 submission deadline</a:t>
            </a:r>
          </a:p>
          <a:p>
            <a:pPr marL="571500" marR="45085" lvl="1" indent="-571500" algn="l" rtl="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600" kern="1200" dirty="0">
                <a:solidFill>
                  <a:schemeClr val="tx1"/>
                </a:solidFill>
                <a:cs typeface="Calibri"/>
              </a:rPr>
              <a:t>CMS is continuing to monitor the situation and will issue further guidance as new information becomes available</a:t>
            </a:r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E8C7CE41-95D3-4D62-B4ED-0279989FF4F4}"/>
              </a:ext>
            </a:extLst>
          </p:cNvPr>
          <p:cNvSpPr txBox="1">
            <a:spLocks/>
          </p:cNvSpPr>
          <p:nvPr/>
        </p:nvSpPr>
        <p:spPr>
          <a:xfrm flipV="1">
            <a:off x="2286000" y="6324600"/>
            <a:ext cx="45720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</a:t>
            </a:r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3CAA10FD-0F08-4849-9FD8-928ED040EC55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4</a:t>
            </a:r>
          </a:p>
        </p:txBody>
      </p:sp>
    </p:spTree>
    <p:extLst>
      <p:ext uri="{BB962C8B-B14F-4D97-AF65-F5344CB8AC3E}">
        <p14:creationId xmlns:p14="http://schemas.microsoft.com/office/powerpoint/2010/main" val="3100824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>
            <a:extLst>
              <a:ext uri="{FF2B5EF4-FFF2-40B4-BE49-F238E27FC236}">
                <a16:creationId xmlns:a16="http://schemas.microsoft.com/office/drawing/2014/main" id="{2D9B2DD9-6F60-4480-B13F-F0B8924BCC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02057" y="338328"/>
            <a:ext cx="8139887" cy="10318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lang="en-US" spc="-10" dirty="0"/>
              <a:t>I</a:t>
            </a:r>
            <a:r>
              <a:rPr lang="en-US" spc="-55" dirty="0"/>
              <a:t>n</a:t>
            </a:r>
            <a:r>
              <a:rPr lang="en-US" spc="-65" dirty="0"/>
              <a:t>t</a:t>
            </a:r>
            <a:r>
              <a:rPr lang="en-US" spc="-5" dirty="0"/>
              <a:t>e</a:t>
            </a:r>
            <a:r>
              <a:rPr lang="en-US" spc="5" dirty="0"/>
              <a:t>r</a:t>
            </a:r>
            <a:r>
              <a:rPr lang="en-US" dirty="0"/>
              <a:t>im</a:t>
            </a:r>
            <a:r>
              <a:rPr lang="en-US" spc="-5" dirty="0"/>
              <a:t> </a:t>
            </a:r>
            <a:r>
              <a:rPr lang="en-US" spc="-10" dirty="0"/>
              <a:t>F</a:t>
            </a:r>
            <a:r>
              <a:rPr lang="en-US" spc="-20" dirty="0"/>
              <a:t>indings</a:t>
            </a:r>
            <a:r>
              <a:rPr lang="en-US" spc="15" dirty="0"/>
              <a:t> </a:t>
            </a:r>
            <a:r>
              <a:rPr lang="en-US" spc="-70" dirty="0"/>
              <a:t>R</a:t>
            </a:r>
            <a:r>
              <a:rPr lang="en-US" spc="-5" dirty="0"/>
              <a:t>epo</a:t>
            </a:r>
            <a:r>
              <a:rPr lang="en-US" spc="10" dirty="0"/>
              <a:t>r</a:t>
            </a:r>
            <a:r>
              <a:rPr lang="en-US" spc="-15" dirty="0"/>
              <a:t>ts - Purpose</a:t>
            </a:r>
            <a:endParaRPr dirty="0"/>
          </a:p>
        </p:txBody>
      </p:sp>
      <p:sp>
        <p:nvSpPr>
          <p:cNvPr id="50179" name="Content Placeholder 2"/>
          <p:cNvSpPr>
            <a:spLocks noGrp="1"/>
          </p:cNvSpPr>
          <p:nvPr>
            <p:ph type="body" idx="1"/>
          </p:nvPr>
        </p:nvSpPr>
        <p:spPr>
          <a:xfrm>
            <a:off x="539496" y="1673352"/>
            <a:ext cx="8224519" cy="4199255"/>
          </a:xfrm>
        </p:spPr>
        <p:txBody>
          <a:bodyPr>
            <a:normAutofit fontScale="92500" lnSpcReduction="10000"/>
          </a:bodyPr>
          <a:lstStyle/>
          <a:p>
            <a:pPr marL="571500" marR="45085" lvl="1" indent="-571500" algn="l" rtl="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600" kern="1200" dirty="0">
                <a:solidFill>
                  <a:schemeClr val="tx1"/>
                </a:solidFill>
                <a:latin typeface="Calibri"/>
                <a:cs typeface="Calibri"/>
              </a:rPr>
              <a:t>IFRs provide preliminary results to MA Organizations on sampled CMS-Hierarchical Condition Categories (CMS-HCCs) substantiated by one or more submitted medical records</a:t>
            </a:r>
          </a:p>
          <a:p>
            <a:pPr marL="571500" marR="45085" lvl="1" indent="-571500" algn="l" rtl="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600" kern="1200" dirty="0">
                <a:solidFill>
                  <a:schemeClr val="tx1"/>
                </a:solidFill>
                <a:latin typeface="Calibri"/>
                <a:cs typeface="Calibri"/>
              </a:rPr>
              <a:t>These reports provide early feedback and enable plans to decide whether to submit additional medical records for any sampled CMS-HCC(s) not validated during the preliminary review process</a:t>
            </a:r>
          </a:p>
          <a:p>
            <a:pPr marL="571500" marR="45085" lvl="1" indent="-571500" algn="l" rtl="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600" kern="1200" dirty="0">
                <a:solidFill>
                  <a:schemeClr val="tx1"/>
                </a:solidFill>
                <a:latin typeface="Calibri"/>
                <a:cs typeface="Calibri"/>
              </a:rPr>
              <a:t>Participation in the IFR helps CMS more accurately report the National RADV error rate</a:t>
            </a:r>
          </a:p>
          <a:p>
            <a:pPr marL="571500" marR="45085" lvl="1" indent="-571500" algn="l" rtl="0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600" kern="1200" dirty="0">
                <a:solidFill>
                  <a:schemeClr val="tx1"/>
                </a:solidFill>
                <a:latin typeface="Calibri"/>
                <a:cs typeface="Calibri"/>
              </a:rPr>
              <a:t>MA Organizations will have access to </a:t>
            </a:r>
            <a:r>
              <a:rPr lang="en-US" sz="2600" kern="1200" dirty="0">
                <a:solidFill>
                  <a:schemeClr val="tx1"/>
                </a:solidFill>
                <a:cs typeface="Calibri"/>
              </a:rPr>
              <a:t>the IFRs via the </a:t>
            </a:r>
            <a:r>
              <a:rPr lang="en-US" sz="2600" kern="1200" dirty="0">
                <a:solidFill>
                  <a:schemeClr val="tx1"/>
                </a:solidFill>
                <a:latin typeface="Calibri"/>
                <a:cs typeface="Calibri"/>
              </a:rPr>
              <a:t>HPMS National RADV </a:t>
            </a:r>
            <a:r>
              <a:rPr lang="en-US" sz="2600" dirty="0"/>
              <a:t>module</a:t>
            </a:r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E8C7CE41-95D3-4D62-B4ED-0279989FF4F4}"/>
              </a:ext>
            </a:extLst>
          </p:cNvPr>
          <p:cNvSpPr txBox="1">
            <a:spLocks/>
          </p:cNvSpPr>
          <p:nvPr/>
        </p:nvSpPr>
        <p:spPr>
          <a:xfrm flipV="1">
            <a:off x="2286000" y="6324600"/>
            <a:ext cx="45720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</a:t>
            </a:r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79B48276-8207-4686-9F16-4B3846A73D7F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5</a:t>
            </a:r>
          </a:p>
        </p:txBody>
      </p:sp>
    </p:spTree>
    <p:extLst>
      <p:ext uri="{BB962C8B-B14F-4D97-AF65-F5344CB8AC3E}">
        <p14:creationId xmlns:p14="http://schemas.microsoft.com/office/powerpoint/2010/main" val="2093215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9496" y="1673352"/>
            <a:ext cx="7896860" cy="4422648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marL="571500" marR="45085" lvl="1" indent="-5715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400" dirty="0">
                <a:latin typeface="Calibri"/>
                <a:cs typeface="Calibri"/>
              </a:rPr>
              <a:t>The IFR </a:t>
            </a:r>
            <a:r>
              <a:rPr sz="2400" dirty="0">
                <a:latin typeface="Calibri"/>
                <a:cs typeface="Calibri"/>
              </a:rPr>
              <a:t>provide</a:t>
            </a:r>
            <a:r>
              <a:rPr lang="en-US" sz="2400" dirty="0">
                <a:latin typeface="Calibri"/>
                <a:cs typeface="Calibri"/>
              </a:rPr>
              <a:t>s</a:t>
            </a:r>
            <a:r>
              <a:rPr sz="2400" dirty="0">
                <a:latin typeface="Calibri"/>
                <a:cs typeface="Calibri"/>
              </a:rPr>
              <a:t> interim</a:t>
            </a:r>
            <a:r>
              <a:rPr lang="en-US" sz="2400" dirty="0">
                <a:latin typeface="Calibri"/>
                <a:cs typeface="Calibri"/>
              </a:rPr>
              <a:t> CMS-HCC(s)</a:t>
            </a:r>
            <a:r>
              <a:rPr sz="2400" dirty="0">
                <a:latin typeface="Calibri"/>
                <a:cs typeface="Calibri"/>
              </a:rPr>
              <a:t> results</a:t>
            </a:r>
            <a:r>
              <a:rPr lang="en-US" sz="2400" dirty="0">
                <a:latin typeface="Calibri"/>
                <a:cs typeface="Calibri"/>
              </a:rPr>
              <a:t> to MA Organizations</a:t>
            </a:r>
            <a:r>
              <a:rPr sz="2400" dirty="0">
                <a:latin typeface="Calibri"/>
                <a:cs typeface="Calibri"/>
              </a:rPr>
              <a:t> for </a:t>
            </a:r>
            <a:r>
              <a:rPr lang="en-US" sz="2400" dirty="0">
                <a:latin typeface="Calibri"/>
                <a:cs typeface="Calibri"/>
              </a:rPr>
              <a:t>all medical record submissions received as of a particular submission cutoff date</a:t>
            </a:r>
          </a:p>
          <a:p>
            <a:pPr marL="571500" marR="45085" lvl="1" indent="-5715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400" dirty="0">
                <a:latin typeface="Calibri"/>
                <a:cs typeface="Calibri"/>
              </a:rPr>
              <a:t>All medical records received before the submission cutoff date will undergo medical record review and will appear in the IFR with an outcome  </a:t>
            </a:r>
          </a:p>
          <a:p>
            <a:pPr marL="571500" marR="45085" lvl="1" indent="-5715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400" dirty="0">
                <a:latin typeface="Calibri"/>
                <a:cs typeface="Calibri"/>
              </a:rPr>
              <a:t>Medical records that are received after the cutoff date may still be listed in the IFR with a status of “pending”</a:t>
            </a:r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24626541-BC05-4DBE-9F7E-C9641163B4B2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6</a:t>
            </a: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E6A1556A-DE9F-4E83-980B-D9E5964935E3}"/>
              </a:ext>
            </a:extLst>
          </p:cNvPr>
          <p:cNvSpPr txBox="1">
            <a:spLocks/>
          </p:cNvSpPr>
          <p:nvPr/>
        </p:nvSpPr>
        <p:spPr>
          <a:xfrm>
            <a:off x="0" y="341627"/>
            <a:ext cx="91440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R="5080" algn="ctr"/>
            <a:r>
              <a:rPr lang="en-US" kern="0" spc="-10" dirty="0"/>
              <a:t>I</a:t>
            </a:r>
            <a:r>
              <a:rPr lang="en-US" kern="0" spc="-55" dirty="0"/>
              <a:t>n</a:t>
            </a:r>
            <a:r>
              <a:rPr lang="en-US" kern="0" spc="-65" dirty="0"/>
              <a:t>t</a:t>
            </a:r>
            <a:r>
              <a:rPr lang="en-US" kern="0" spc="-5" dirty="0"/>
              <a:t>e</a:t>
            </a:r>
            <a:r>
              <a:rPr lang="en-US" kern="0" spc="5" dirty="0"/>
              <a:t>r</a:t>
            </a:r>
            <a:r>
              <a:rPr lang="en-US" kern="0" dirty="0"/>
              <a:t>im</a:t>
            </a:r>
            <a:r>
              <a:rPr lang="en-US" kern="0" spc="-5" dirty="0"/>
              <a:t> </a:t>
            </a:r>
            <a:r>
              <a:rPr lang="en-US" kern="0" spc="-10" dirty="0"/>
              <a:t>F</a:t>
            </a:r>
            <a:r>
              <a:rPr lang="en-US" kern="0" spc="-20" dirty="0"/>
              <a:t>indings</a:t>
            </a:r>
            <a:r>
              <a:rPr lang="en-US" kern="0" spc="15" dirty="0"/>
              <a:t> </a:t>
            </a:r>
            <a:r>
              <a:rPr lang="en-US" kern="0" spc="-70" dirty="0"/>
              <a:t>R</a:t>
            </a:r>
            <a:r>
              <a:rPr lang="en-US" kern="0" spc="-5" dirty="0"/>
              <a:t>epo</a:t>
            </a:r>
            <a:r>
              <a:rPr lang="en-US" kern="0" spc="10" dirty="0"/>
              <a:t>r</a:t>
            </a:r>
            <a:r>
              <a:rPr lang="en-US" kern="0" spc="-15" dirty="0"/>
              <a:t>ts - Overview</a:t>
            </a:r>
            <a:endParaRPr lang="en-US" kern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9496" y="1676400"/>
            <a:ext cx="8356855" cy="4495800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marL="571500" marR="45085" lvl="1" indent="-5715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400" dirty="0">
                <a:latin typeface="Calibri"/>
                <a:cs typeface="Calibri"/>
              </a:rPr>
              <a:t>Coding results are preliminary and subject to change until all coding steps are complete</a:t>
            </a:r>
          </a:p>
          <a:p>
            <a:pPr marL="571500" marR="45085" lvl="1" indent="-5715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400" dirty="0">
                <a:cs typeface="Calibri"/>
              </a:rPr>
              <a:t>Reports are generated for all MA Organizations that are part of this sample</a:t>
            </a:r>
          </a:p>
          <a:p>
            <a:pPr marL="571500" marR="45085" lvl="1" indent="-5715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400" dirty="0">
                <a:latin typeface="Calibri"/>
                <a:cs typeface="Calibri"/>
              </a:rPr>
              <a:t>All submissions received by </a:t>
            </a:r>
            <a:r>
              <a:rPr lang="en-US" sz="2400" b="1" dirty="0">
                <a:latin typeface="Calibri"/>
                <a:cs typeface="Calibri"/>
              </a:rPr>
              <a:t>11:59 PM, ET on May 15, 2020 </a:t>
            </a:r>
            <a:r>
              <a:rPr lang="en-US" sz="2400" dirty="0">
                <a:latin typeface="Calibri"/>
                <a:cs typeface="Calibri"/>
              </a:rPr>
              <a:t>will be coded and have an outcome in the May 28, 2020 report</a:t>
            </a:r>
          </a:p>
          <a:p>
            <a:pPr marL="571500" marR="45085" lvl="1" indent="-571500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US" sz="2400" dirty="0">
                <a:latin typeface="Calibri"/>
                <a:cs typeface="Calibri"/>
              </a:rPr>
              <a:t>Submissions after May 15, 2020 but before </a:t>
            </a:r>
            <a:r>
              <a:rPr lang="en-US" sz="2400" b="1" dirty="0">
                <a:latin typeface="Calibri"/>
                <a:cs typeface="Calibri"/>
              </a:rPr>
              <a:t>9</a:t>
            </a:r>
            <a:r>
              <a:rPr sz="2400" b="1" dirty="0">
                <a:latin typeface="Calibri"/>
                <a:cs typeface="Calibri"/>
              </a:rPr>
              <a:t> </a:t>
            </a:r>
            <a:r>
              <a:rPr lang="en-US" sz="2400" b="1" dirty="0">
                <a:latin typeface="Calibri"/>
                <a:cs typeface="Calibri"/>
              </a:rPr>
              <a:t>PM, ET </a:t>
            </a:r>
            <a:r>
              <a:rPr sz="2400" b="1" dirty="0">
                <a:latin typeface="Calibri"/>
                <a:cs typeface="Calibri"/>
              </a:rPr>
              <a:t>on </a:t>
            </a:r>
            <a:r>
              <a:rPr lang="en-US" sz="2400" b="1" dirty="0">
                <a:latin typeface="Calibri"/>
                <a:cs typeface="Calibri"/>
              </a:rPr>
              <a:t>May 25, 2020</a:t>
            </a:r>
            <a:r>
              <a:rPr lang="en-US" sz="2400" dirty="0">
                <a:latin typeface="Calibri"/>
                <a:cs typeface="Calibri"/>
              </a:rPr>
              <a:t> </a:t>
            </a:r>
            <a:r>
              <a:rPr lang="en-US" sz="2400" dirty="0">
                <a:cs typeface="Calibri"/>
              </a:rPr>
              <a:t>will be listed as in process and may have an outcome in the May 28, 2020 report</a:t>
            </a:r>
          </a:p>
          <a:p>
            <a:pPr marL="0" marR="45085" lvl="1">
              <a:lnSpc>
                <a:spcPct val="90000"/>
              </a:lnSpc>
              <a:spcBef>
                <a:spcPts val="600"/>
              </a:spcBef>
              <a:tabLst>
                <a:tab pos="355600" algn="l"/>
              </a:tabLst>
            </a:pPr>
            <a:endParaRPr lang="en-US" sz="2400" dirty="0">
              <a:latin typeface="Calibri"/>
              <a:cs typeface="Calibri"/>
            </a:endParaRP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173C9E19-0214-4318-85EB-4AC692E8F2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341627"/>
            <a:ext cx="91440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lang="en-US" spc="-10" dirty="0"/>
              <a:t>I</a:t>
            </a:r>
            <a:r>
              <a:rPr lang="en-US" spc="-55" dirty="0"/>
              <a:t>n</a:t>
            </a:r>
            <a:r>
              <a:rPr lang="en-US" spc="-65" dirty="0"/>
              <a:t>t</a:t>
            </a:r>
            <a:r>
              <a:rPr lang="en-US" spc="-5" dirty="0"/>
              <a:t>e</a:t>
            </a:r>
            <a:r>
              <a:rPr lang="en-US" spc="5" dirty="0"/>
              <a:t>r</a:t>
            </a:r>
            <a:r>
              <a:rPr lang="en-US" dirty="0"/>
              <a:t>im</a:t>
            </a:r>
            <a:r>
              <a:rPr lang="en-US" spc="-5" dirty="0"/>
              <a:t> </a:t>
            </a:r>
            <a:r>
              <a:rPr lang="en-US" spc="-10" dirty="0"/>
              <a:t>F</a:t>
            </a:r>
            <a:r>
              <a:rPr lang="en-US" spc="-20" dirty="0"/>
              <a:t>indings</a:t>
            </a:r>
            <a:r>
              <a:rPr lang="en-US" spc="15" dirty="0"/>
              <a:t> </a:t>
            </a:r>
            <a:r>
              <a:rPr lang="en-US" spc="-70" dirty="0"/>
              <a:t>R</a:t>
            </a:r>
            <a:r>
              <a:rPr lang="en-US" spc="-5" dirty="0"/>
              <a:t>epo</a:t>
            </a:r>
            <a:r>
              <a:rPr lang="en-US" spc="10" dirty="0"/>
              <a:t>r</a:t>
            </a:r>
            <a:r>
              <a:rPr lang="en-US" spc="-15" dirty="0"/>
              <a:t>ts - Overview</a:t>
            </a:r>
            <a:endParaRPr dirty="0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5157AC5E-6FD4-46D4-88E8-9286B71398AC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584315" y="6611779"/>
            <a:ext cx="255968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aseline="30000" dirty="0">
                <a:latin typeface="Calibri"/>
                <a:cs typeface="Calibri"/>
              </a:rPr>
              <a:t>* </a:t>
            </a:r>
            <a:r>
              <a:rPr lang="en-US" sz="1600" spc="-35" dirty="0">
                <a:latin typeface="Calibri"/>
                <a:cs typeface="Calibri"/>
              </a:rPr>
              <a:t>Fictitious Data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9C3F852F-4495-4FAA-92F7-019BDED5085A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8</a:t>
            </a:r>
          </a:p>
        </p:txBody>
      </p:sp>
      <p:sp>
        <p:nvSpPr>
          <p:cNvPr id="13" name="object 2">
            <a:extLst>
              <a:ext uri="{FF2B5EF4-FFF2-40B4-BE49-F238E27FC236}">
                <a16:creationId xmlns:a16="http://schemas.microsoft.com/office/drawing/2014/main" id="{B398029F-9794-4433-B996-688C4B4BD7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341627"/>
            <a:ext cx="91440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lang="en-US" spc="-10" dirty="0"/>
              <a:t>I</a:t>
            </a:r>
            <a:r>
              <a:rPr lang="en-US" spc="-55" dirty="0"/>
              <a:t>n</a:t>
            </a:r>
            <a:r>
              <a:rPr lang="en-US" spc="-65" dirty="0"/>
              <a:t>t</a:t>
            </a:r>
            <a:r>
              <a:rPr lang="en-US" spc="-5" dirty="0"/>
              <a:t>e</a:t>
            </a:r>
            <a:r>
              <a:rPr lang="en-US" spc="5" dirty="0"/>
              <a:t>r</a:t>
            </a:r>
            <a:r>
              <a:rPr lang="en-US" dirty="0"/>
              <a:t>im</a:t>
            </a:r>
            <a:r>
              <a:rPr lang="en-US" spc="-5" dirty="0"/>
              <a:t> </a:t>
            </a:r>
            <a:r>
              <a:rPr lang="en-US" spc="-10" dirty="0"/>
              <a:t>F</a:t>
            </a:r>
            <a:r>
              <a:rPr lang="en-US" spc="-20" dirty="0"/>
              <a:t>indings</a:t>
            </a:r>
            <a:r>
              <a:rPr lang="en-US" spc="15" dirty="0"/>
              <a:t> </a:t>
            </a:r>
            <a:r>
              <a:rPr lang="en-US" spc="-70" dirty="0"/>
              <a:t>R</a:t>
            </a:r>
            <a:r>
              <a:rPr lang="en-US" spc="-5" dirty="0"/>
              <a:t>epo</a:t>
            </a:r>
            <a:r>
              <a:rPr lang="en-US" spc="10" dirty="0"/>
              <a:t>r</a:t>
            </a:r>
            <a:r>
              <a:rPr lang="en-US" spc="-15" dirty="0"/>
              <a:t>ts - Structure</a:t>
            </a:r>
            <a:endParaRPr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078316-8BA1-43D6-85D8-7294CCAB4C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600200"/>
            <a:ext cx="9067800" cy="52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489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39496" y="1673352"/>
            <a:ext cx="8305800" cy="47397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5600" algn="l"/>
              </a:tabLst>
            </a:pPr>
            <a:r>
              <a:rPr sz="2800" b="1" dirty="0">
                <a:latin typeface="Calibri"/>
                <a:cs typeface="Calibri"/>
              </a:rPr>
              <a:t>Th</a:t>
            </a:r>
            <a:r>
              <a:rPr lang="en-US" sz="2800" b="1" dirty="0">
                <a:latin typeface="Calibri"/>
                <a:cs typeface="Calibri"/>
              </a:rPr>
              <a:t>e IFR </a:t>
            </a:r>
            <a:r>
              <a:rPr sz="2800" b="1" dirty="0">
                <a:latin typeface="Calibri"/>
                <a:cs typeface="Calibri"/>
              </a:rPr>
              <a:t>shows:</a:t>
            </a:r>
          </a:p>
          <a:p>
            <a:pPr marL="812800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000" dirty="0">
                <a:cs typeface="Calibri"/>
              </a:rPr>
              <a:t>Parent Organization, Medicare Beneficiary Identifier (MBI), HMOID, and Enrollee ID</a:t>
            </a:r>
          </a:p>
          <a:p>
            <a:pPr marL="812800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000" dirty="0">
                <a:cs typeface="Calibri"/>
              </a:rPr>
              <a:t>CMS-HCC Indicated for Review (2018 CMS-HCC Model (V22))</a:t>
            </a:r>
          </a:p>
          <a:p>
            <a:pPr marL="812800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000" dirty="0">
                <a:cs typeface="Calibri"/>
              </a:rPr>
              <a:t>Coversheet ID and Submission Date/Time</a:t>
            </a:r>
          </a:p>
          <a:p>
            <a:pPr marL="812800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000" dirty="0">
                <a:cs typeface="Calibri"/>
              </a:rPr>
              <a:t>Current Medical Record Review Step (Not Applicable, Submission Review, Senior Evaluation, Invalid Confirmation, Initial Coding and Process Complete)</a:t>
            </a:r>
          </a:p>
          <a:p>
            <a:pPr marL="812800" lvl="1" indent="-342900"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000" dirty="0">
                <a:cs typeface="Calibri"/>
              </a:rPr>
              <a:t>Interim Medical Record Validity Status (including Medical Record invalid reasons and/or CMS-Generated Attestation invalid reasons, if applicable)</a:t>
            </a:r>
            <a:endParaRPr sz="2000" dirty="0">
              <a:cs typeface="Calibri"/>
            </a:endParaRPr>
          </a:p>
          <a:p>
            <a:pPr marL="812800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000" dirty="0">
                <a:cs typeface="Calibri"/>
              </a:rPr>
              <a:t>Interim Coding Results (where a sampled</a:t>
            </a:r>
            <a:r>
              <a:rPr sz="2000" dirty="0">
                <a:cs typeface="Calibri"/>
              </a:rPr>
              <a:t> CMS-HCC </a:t>
            </a:r>
            <a:r>
              <a:rPr lang="en-US" sz="2000" dirty="0">
                <a:cs typeface="Calibri"/>
              </a:rPr>
              <a:t>has been found, not found, identified on another Medical Record for same enrollee process, or not applicable)</a:t>
            </a:r>
          </a:p>
          <a:p>
            <a:pPr marL="812800" lvl="1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756920" algn="l"/>
              </a:tabLst>
            </a:pPr>
            <a:r>
              <a:rPr lang="en-US" sz="2000" dirty="0">
                <a:cs typeface="Calibri"/>
              </a:rPr>
              <a:t>Suggested Action for your MA Organization</a:t>
            </a:r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8108DB13-333D-4848-B7A2-7B6324D3E929}"/>
              </a:ext>
            </a:extLst>
          </p:cNvPr>
          <p:cNvSpPr txBox="1">
            <a:spLocks/>
          </p:cNvSpPr>
          <p:nvPr/>
        </p:nvSpPr>
        <p:spPr>
          <a:xfrm>
            <a:off x="381000" y="6400800"/>
            <a:ext cx="8305800" cy="15388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   05/28/2020                                                                                            National RADV Interim Findings Reports Training                                                                          9</a:t>
            </a: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57E1F69C-4B51-4A5E-AA2D-E29BF7CE378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341627"/>
            <a:ext cx="9144000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algn="ctr">
              <a:lnSpc>
                <a:spcPct val="100000"/>
              </a:lnSpc>
            </a:pPr>
            <a:r>
              <a:rPr lang="en-US" spc="-10" dirty="0"/>
              <a:t>I</a:t>
            </a:r>
            <a:r>
              <a:rPr lang="en-US" spc="-55" dirty="0"/>
              <a:t>n</a:t>
            </a:r>
            <a:r>
              <a:rPr lang="en-US" spc="-65" dirty="0"/>
              <a:t>t</a:t>
            </a:r>
            <a:r>
              <a:rPr lang="en-US" spc="-5" dirty="0"/>
              <a:t>e</a:t>
            </a:r>
            <a:r>
              <a:rPr lang="en-US" spc="5" dirty="0"/>
              <a:t>r</a:t>
            </a:r>
            <a:r>
              <a:rPr lang="en-US" dirty="0"/>
              <a:t>im</a:t>
            </a:r>
            <a:r>
              <a:rPr lang="en-US" spc="-5" dirty="0"/>
              <a:t> </a:t>
            </a:r>
            <a:r>
              <a:rPr lang="en-US" spc="-10" dirty="0"/>
              <a:t>F</a:t>
            </a:r>
            <a:r>
              <a:rPr lang="en-US" spc="-20" dirty="0"/>
              <a:t>indings</a:t>
            </a:r>
            <a:r>
              <a:rPr lang="en-US" spc="15" dirty="0"/>
              <a:t> </a:t>
            </a:r>
            <a:r>
              <a:rPr lang="en-US" spc="-70" dirty="0"/>
              <a:t>R</a:t>
            </a:r>
            <a:r>
              <a:rPr lang="en-US" spc="-5" dirty="0"/>
              <a:t>epo</a:t>
            </a:r>
            <a:r>
              <a:rPr lang="en-US" spc="10" dirty="0"/>
              <a:t>r</a:t>
            </a:r>
            <a:r>
              <a:rPr lang="en-US" spc="-15" dirty="0"/>
              <a:t>ts - Structure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60A0BF508C5F4B97FB67AD7E1DA9E3" ma:contentTypeVersion="0" ma:contentTypeDescription="Create a new document." ma:contentTypeScope="" ma:versionID="e01934bc4f8f29446d38b7b72e79c64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1B6FE5-15E2-438A-A2AB-6ADFA01FFFAC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745D713-13DC-4941-90EC-ADA09315DF6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3835C2-7E1D-4A69-AE81-72AD72064E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12105</TotalTime>
  <Words>1475</Words>
  <Application>Microsoft Office PowerPoint</Application>
  <PresentationFormat>On-screen Show (4:3)</PresentationFormat>
  <Paragraphs>157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PowerPoint Presentation</vt:lpstr>
      <vt:lpstr>Agenda</vt:lpstr>
      <vt:lpstr>COVID-19 Updates and  Medical Record Submissions </vt:lpstr>
      <vt:lpstr>COVID-19 Updates and  the Interim Findings Report </vt:lpstr>
      <vt:lpstr>Interim Findings Reports - Purpose</vt:lpstr>
      <vt:lpstr>PowerPoint Presentation</vt:lpstr>
      <vt:lpstr>Interim Findings Reports - Overview</vt:lpstr>
      <vt:lpstr>Interim Findings Reports - Structure</vt:lpstr>
      <vt:lpstr>Interim Findings Reports - Structure</vt:lpstr>
      <vt:lpstr>Interim Findings Reports -  MA Organizations Suggested Actions</vt:lpstr>
      <vt:lpstr>Interim Findings Reports -  Additional Notes</vt:lpstr>
      <vt:lpstr>CY18 National RADV Timeline</vt:lpstr>
      <vt:lpstr>Reminders</vt:lpstr>
      <vt:lpstr>Reminders</vt:lpstr>
      <vt:lpstr>Reminders</vt:lpstr>
      <vt:lpstr>Reminders</vt:lpstr>
      <vt:lpstr>Reminders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CY 2012 Medicare Advantage Interim Findings Report No. 1</dc:title>
  <dc:creator>CMS</dc:creator>
  <cp:lastModifiedBy>Joanne Davis</cp:lastModifiedBy>
  <cp:revision>256</cp:revision>
  <dcterms:created xsi:type="dcterms:W3CDTF">2017-03-23T21:58:29Z</dcterms:created>
  <dcterms:modified xsi:type="dcterms:W3CDTF">2020-05-19T19:36:07Z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2016-04-25T00:00:00Z</vt:filetime>
  </property>
  <property fmtid="{D5CDD505-2E9C-101B-9397-08002B2CF9AE}" pid="3" name="LastSaved">
    <vt:filetime>2017-03-24T00:00:00Z</vt:filetime>
  </property>
  <property fmtid="{D5CDD505-2E9C-101B-9397-08002B2CF9AE}" pid="4" name="_NewReviewCycle">
    <vt:lpwstr/>
  </property>
  <property fmtid="{D5CDD505-2E9C-101B-9397-08002B2CF9AE}" pid="5" name="ContentTypeId">
    <vt:lpwstr>0x010100C160A0BF508C5F4B97FB67AD7E1DA9E3</vt:lpwstr>
  </property>
</Properties>
</file>