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7274B4-3F33-48A6-AD44-4F7A307B1C6D}">
          <p14:sldIdLst>
            <p14:sldId id="271"/>
          </p14:sldIdLst>
        </p14:section>
        <p14:section name="Untitled Section" id="{5D94399E-65A7-4C7B-BC6E-EBA9749A90A0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E9F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63D11318-87C9-4C03-B7AD-06033A3D7C3B}" type="datetimeFigureOut">
              <a:rPr lang="en-US" smtClean="0"/>
              <a:t>09/08/2015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BAE27C4-8E59-4B3C-9BA3-68D55FBEE5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41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98A01-842B-0042-9AB7-55364486B929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25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35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2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801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MS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Placeholder 8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990600"/>
          </a:xfrm>
          <a:prstGeom prst="rect">
            <a:avLst/>
          </a:prstGeom>
          <a:solidFill>
            <a:srgbClr val="FFD004"/>
          </a:solidFill>
          <a:effectLst>
            <a:outerShdw dist="76200" dir="5640000" algn="tl" rotWithShape="0">
              <a:srgbClr val="084A9C"/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772400" y="6324600"/>
            <a:ext cx="990600" cy="365125"/>
          </a:xfrm>
        </p:spPr>
        <p:txBody>
          <a:bodyPr/>
          <a:lstStyle/>
          <a:p>
            <a:pPr>
              <a:defRPr/>
            </a:pPr>
            <a:fld id="{96EA6B84-26AA-4A39-9EBA-DF163F627C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05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MS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prstGeom prst="rect">
            <a:avLst/>
          </a:prstGeom>
          <a:solidFill>
            <a:srgbClr val="084A9C"/>
          </a:solidFill>
          <a:effectLst>
            <a:outerShdw dist="76200" dir="5640000" algn="tl" rotWithShape="0">
              <a:srgbClr val="FFD004"/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2FF3C-310F-4809-A5BE-BC5BA8AA10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595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4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0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31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6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5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96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55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AE9DD-7F4F-4951-A41F-E184AF217D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6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eader Durable Medical Equipment Administrative Contractor Jurisdictions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DME MAC Current Jurisdictions</a:t>
            </a:r>
            <a:br>
              <a:rPr lang="en-US" sz="4000" b="1" dirty="0" smtClean="0"/>
            </a:br>
            <a:r>
              <a:rPr lang="en-US" sz="3200" b="1" dirty="0" smtClean="0"/>
              <a:t>As of September 2015</a:t>
            </a:r>
            <a:endParaRPr lang="en-US" sz="3200" b="1" dirty="0"/>
          </a:p>
        </p:txBody>
      </p:sp>
      <p:pic>
        <p:nvPicPr>
          <p:cNvPr id="1026" name="Picture 2" descr="JA-NHIC states of Connecticut, Delaware, District of Columbia, Maine, Maryland, Massachusetts, New Hampshire, New Jersey, New York, Pennsylvania, Rhode Island, and Vermont&#10;JB-CGS states of Illinois, Indiana, Kentucky, Michigan, Minnesota, Ohio, and Wisconsin&#10;JC-CGS states of Alabama, Arkansas, Colorado, Florida, Georgia, Louisiana, Mississippi, New Mexico, North Carolina, Oklahoma, South Carolina, Tennessee, Texas, Virginia, West Virginia, Puerto Rico, and US Virgin Islands&#10;JD-Noridian states of Alaska, Arizona, California, Hawaii, Idaho, Iowa, Kansas, Missouri, Montana, Nebraska, Nevada, North Dakota, Oregon, South Dakota, Utah, Washington, Wyoming, American Samoa, Guam, and Northern Mariana Islands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7705725" cy="472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657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DME MAC Current Jurisdictions As of September 2015</vt:lpstr>
    </vt:vector>
  </TitlesOfParts>
  <Company>CMS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Bowman</dc:creator>
  <cp:lastModifiedBy>Lori Kemezys</cp:lastModifiedBy>
  <cp:revision>53</cp:revision>
  <cp:lastPrinted>2013-07-30T18:05:16Z</cp:lastPrinted>
  <dcterms:created xsi:type="dcterms:W3CDTF">2013-05-15T22:03:28Z</dcterms:created>
  <dcterms:modified xsi:type="dcterms:W3CDTF">2015-09-08T15:40:43Z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436424285</vt:i4>
  </property>
  <property fmtid="{D5CDD505-2E9C-101B-9397-08002B2CF9AE}" pid="3" name="_NewReviewCycle">
    <vt:lpwstr/>
  </property>
  <property fmtid="{D5CDD505-2E9C-101B-9397-08002B2CF9AE}" pid="4" name="_EmailSubject">
    <vt:lpwstr>MAC Slides - maps</vt:lpwstr>
  </property>
  <property fmtid="{D5CDD505-2E9C-101B-9397-08002B2CF9AE}" pid="5" name="_AuthorEmail">
    <vt:lpwstr>Lori.Kemezys@cms.hhs.gov</vt:lpwstr>
  </property>
  <property fmtid="{D5CDD505-2E9C-101B-9397-08002B2CF9AE}" pid="6" name="_AuthorEmailDisplayName">
    <vt:lpwstr>Kemezys, Lori A. (CMS/CM)</vt:lpwstr>
  </property>
  <property fmtid="{D5CDD505-2E9C-101B-9397-08002B2CF9AE}" pid="7" name="_PreviousAdHocReviewCycleID">
    <vt:i4>1280986543</vt:i4>
  </property>
</Properties>
</file>