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5"/>
  </p:notesMasterIdLst>
  <p:sldIdLst>
    <p:sldId id="261" r:id="rId2"/>
    <p:sldId id="257" r:id="rId3"/>
    <p:sldId id="535" r:id="rId4"/>
    <p:sldId id="536" r:id="rId5"/>
    <p:sldId id="537" r:id="rId6"/>
    <p:sldId id="538" r:id="rId7"/>
    <p:sldId id="268" r:id="rId8"/>
    <p:sldId id="281" r:id="rId9"/>
    <p:sldId id="282" r:id="rId10"/>
    <p:sldId id="283" r:id="rId11"/>
    <p:sldId id="539" r:id="rId12"/>
    <p:sldId id="286" r:id="rId13"/>
    <p:sldId id="287" r:id="rId14"/>
    <p:sldId id="288" r:id="rId15"/>
    <p:sldId id="289" r:id="rId16"/>
    <p:sldId id="269" r:id="rId17"/>
    <p:sldId id="290" r:id="rId18"/>
    <p:sldId id="291" r:id="rId19"/>
    <p:sldId id="292" r:id="rId20"/>
    <p:sldId id="293" r:id="rId21"/>
    <p:sldId id="294" r:id="rId22"/>
    <p:sldId id="295" r:id="rId23"/>
    <p:sldId id="296" r:id="rId24"/>
    <p:sldId id="297" r:id="rId25"/>
    <p:sldId id="534" r:id="rId26"/>
    <p:sldId id="270" r:id="rId27"/>
    <p:sldId id="298" r:id="rId28"/>
    <p:sldId id="299" r:id="rId29"/>
    <p:sldId id="540" r:id="rId30"/>
    <p:sldId id="301" r:id="rId31"/>
    <p:sldId id="302" r:id="rId32"/>
    <p:sldId id="303" r:id="rId33"/>
    <p:sldId id="304" r:id="rId34"/>
    <p:sldId id="305" r:id="rId35"/>
    <p:sldId id="271"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274" r:id="rId50"/>
    <p:sldId id="319" r:id="rId51"/>
    <p:sldId id="320" r:id="rId52"/>
    <p:sldId id="321" r:id="rId53"/>
    <p:sldId id="541" r:id="rId54"/>
    <p:sldId id="322" r:id="rId55"/>
    <p:sldId id="323" r:id="rId56"/>
    <p:sldId id="272" r:id="rId57"/>
    <p:sldId id="324" r:id="rId58"/>
    <p:sldId id="325" r:id="rId59"/>
    <p:sldId id="326" r:id="rId60"/>
    <p:sldId id="278" r:id="rId61"/>
    <p:sldId id="548" r:id="rId62"/>
    <p:sldId id="547" r:id="rId63"/>
    <p:sldId id="546"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11BF9F-122E-5EB6-A11B-69FB61293849}" name="Miner, Amy (CMS/OC)" initials="AM" userId="S::amy.miner@cms.hhs.gov::33760fed-62ff-4c49-b742-c1a91e9591c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953A1"/>
    <a:srgbClr val="FFFFFF"/>
    <a:srgbClr val="D0DAE4"/>
    <a:srgbClr val="16457A"/>
    <a:srgbClr val="063AC6"/>
    <a:srgbClr val="0C44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snapToObjects="1">
      <p:cViewPr varScale="1">
        <p:scale>
          <a:sx n="87" d="100"/>
          <a:sy n="87" d="100"/>
        </p:scale>
        <p:origin x="588" y="300"/>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Lst>
  </p:outlineViewPr>
  <p:notesTextViewPr>
    <p:cViewPr>
      <p:scale>
        <a:sx n="1" d="1"/>
        <a:sy n="1" d="1"/>
      </p:scale>
      <p:origin x="0" y="0"/>
    </p:cViewPr>
  </p:notesTextViewPr>
  <p:notesViewPr>
    <p:cSldViewPr snapToGrid="0" snapToObjects="1">
      <p:cViewPr varScale="1">
        <p:scale>
          <a:sx n="84" d="100"/>
          <a:sy n="84" d="100"/>
        </p:scale>
        <p:origin x="3912"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slide" Target="slides/slide26.xml"/><Relationship Id="rId39" Type="http://schemas.openxmlformats.org/officeDocument/2006/relationships/slide" Target="slides/slide39.xml"/><Relationship Id="rId21" Type="http://schemas.openxmlformats.org/officeDocument/2006/relationships/slide" Target="slides/slide21.xml"/><Relationship Id="rId34" Type="http://schemas.openxmlformats.org/officeDocument/2006/relationships/slide" Target="slides/slide34.xml"/><Relationship Id="rId42" Type="http://schemas.openxmlformats.org/officeDocument/2006/relationships/slide" Target="slides/slide42.xml"/><Relationship Id="rId47" Type="http://schemas.openxmlformats.org/officeDocument/2006/relationships/slide" Target="slides/slide47.xml"/><Relationship Id="rId50" Type="http://schemas.openxmlformats.org/officeDocument/2006/relationships/slide" Target="slides/slide50.xml"/><Relationship Id="rId55" Type="http://schemas.openxmlformats.org/officeDocument/2006/relationships/slide" Target="slides/slide55.xml"/><Relationship Id="rId63" Type="http://schemas.openxmlformats.org/officeDocument/2006/relationships/slide" Target="slides/slide63.xml"/><Relationship Id="rId7" Type="http://schemas.openxmlformats.org/officeDocument/2006/relationships/slide" Target="slides/slide7.xml"/><Relationship Id="rId2" Type="http://schemas.openxmlformats.org/officeDocument/2006/relationships/slide" Target="slides/slide2.xml"/><Relationship Id="rId16" Type="http://schemas.openxmlformats.org/officeDocument/2006/relationships/slide" Target="slides/slide16.xml"/><Relationship Id="rId29" Type="http://schemas.openxmlformats.org/officeDocument/2006/relationships/slide" Target="slides/slide29.xml"/><Relationship Id="rId11" Type="http://schemas.openxmlformats.org/officeDocument/2006/relationships/slide" Target="slides/slide11.xml"/><Relationship Id="rId24" Type="http://schemas.openxmlformats.org/officeDocument/2006/relationships/slide" Target="slides/slide24.xml"/><Relationship Id="rId32" Type="http://schemas.openxmlformats.org/officeDocument/2006/relationships/slide" Target="slides/slide32.xml"/><Relationship Id="rId37" Type="http://schemas.openxmlformats.org/officeDocument/2006/relationships/slide" Target="slides/slide37.xml"/><Relationship Id="rId40" Type="http://schemas.openxmlformats.org/officeDocument/2006/relationships/slide" Target="slides/slide40.xml"/><Relationship Id="rId45" Type="http://schemas.openxmlformats.org/officeDocument/2006/relationships/slide" Target="slides/slide45.xml"/><Relationship Id="rId53" Type="http://schemas.openxmlformats.org/officeDocument/2006/relationships/slide" Target="slides/slide53.xml"/><Relationship Id="rId58" Type="http://schemas.openxmlformats.org/officeDocument/2006/relationships/slide" Target="slides/slide58.xml"/><Relationship Id="rId5" Type="http://schemas.openxmlformats.org/officeDocument/2006/relationships/slide" Target="slides/slide5.xml"/><Relationship Id="rId61" Type="http://schemas.openxmlformats.org/officeDocument/2006/relationships/slide" Target="slides/slide61.xml"/><Relationship Id="rId19" Type="http://schemas.openxmlformats.org/officeDocument/2006/relationships/slide" Target="slides/slide19.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slide" Target="slides/slide27.xml"/><Relationship Id="rId30" Type="http://schemas.openxmlformats.org/officeDocument/2006/relationships/slide" Target="slides/slide30.xml"/><Relationship Id="rId35" Type="http://schemas.openxmlformats.org/officeDocument/2006/relationships/slide" Target="slides/slide35.xml"/><Relationship Id="rId43" Type="http://schemas.openxmlformats.org/officeDocument/2006/relationships/slide" Target="slides/slide43.xml"/><Relationship Id="rId48" Type="http://schemas.openxmlformats.org/officeDocument/2006/relationships/slide" Target="slides/slide48.xml"/><Relationship Id="rId56" Type="http://schemas.openxmlformats.org/officeDocument/2006/relationships/slide" Target="slides/slide56.xml"/><Relationship Id="rId8" Type="http://schemas.openxmlformats.org/officeDocument/2006/relationships/slide" Target="slides/slide8.xml"/><Relationship Id="rId51" Type="http://schemas.openxmlformats.org/officeDocument/2006/relationships/slide" Target="slides/slide51.xml"/><Relationship Id="rId3" Type="http://schemas.openxmlformats.org/officeDocument/2006/relationships/slide" Target="slides/slide3.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slide" Target="slides/slide25.xml"/><Relationship Id="rId33" Type="http://schemas.openxmlformats.org/officeDocument/2006/relationships/slide" Target="slides/slide33.xml"/><Relationship Id="rId38" Type="http://schemas.openxmlformats.org/officeDocument/2006/relationships/slide" Target="slides/slide38.xml"/><Relationship Id="rId46" Type="http://schemas.openxmlformats.org/officeDocument/2006/relationships/slide" Target="slides/slide46.xml"/><Relationship Id="rId59" Type="http://schemas.openxmlformats.org/officeDocument/2006/relationships/slide" Target="slides/slide59.xml"/><Relationship Id="rId20" Type="http://schemas.openxmlformats.org/officeDocument/2006/relationships/slide" Target="slides/slide20.xml"/><Relationship Id="rId41" Type="http://schemas.openxmlformats.org/officeDocument/2006/relationships/slide" Target="slides/slide41.xml"/><Relationship Id="rId54" Type="http://schemas.openxmlformats.org/officeDocument/2006/relationships/slide" Target="slides/slide54.xml"/><Relationship Id="rId62" Type="http://schemas.openxmlformats.org/officeDocument/2006/relationships/slide" Target="slides/slide62.xml"/><Relationship Id="rId1" Type="http://schemas.openxmlformats.org/officeDocument/2006/relationships/slide" Target="slides/slide1.xml"/><Relationship Id="rId6" Type="http://schemas.openxmlformats.org/officeDocument/2006/relationships/slide" Target="slides/slide6.xml"/><Relationship Id="rId15" Type="http://schemas.openxmlformats.org/officeDocument/2006/relationships/slide" Target="slides/slide15.xml"/><Relationship Id="rId23" Type="http://schemas.openxmlformats.org/officeDocument/2006/relationships/slide" Target="slides/slide23.xml"/><Relationship Id="rId28" Type="http://schemas.openxmlformats.org/officeDocument/2006/relationships/slide" Target="slides/slide28.xml"/><Relationship Id="rId36" Type="http://schemas.openxmlformats.org/officeDocument/2006/relationships/slide" Target="slides/slide36.xml"/><Relationship Id="rId49" Type="http://schemas.openxmlformats.org/officeDocument/2006/relationships/slide" Target="slides/slide49.xml"/><Relationship Id="rId57" Type="http://schemas.openxmlformats.org/officeDocument/2006/relationships/slide" Target="slides/slide57.xml"/><Relationship Id="rId10" Type="http://schemas.openxmlformats.org/officeDocument/2006/relationships/slide" Target="slides/slide10.xml"/><Relationship Id="rId31" Type="http://schemas.openxmlformats.org/officeDocument/2006/relationships/slide" Target="slides/slide31.xml"/><Relationship Id="rId44" Type="http://schemas.openxmlformats.org/officeDocument/2006/relationships/slide" Target="slides/slide44.xml"/><Relationship Id="rId52" Type="http://schemas.openxmlformats.org/officeDocument/2006/relationships/slide" Target="slides/slide52.xml"/><Relationship Id="rId60" Type="http://schemas.openxmlformats.org/officeDocument/2006/relationships/slide" Target="slides/slide60.xml"/><Relationship Id="rId4" Type="http://schemas.openxmlformats.org/officeDocument/2006/relationships/slide" Target="slides/slide4.xml"/><Relationship Id="rId9"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D46DF-0FF2-1F48-8464-9B61339F66C9}"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2E25-2B01-2743-96C5-05673520BD0B}" type="slidenum">
              <a:rPr lang="en-US" smtClean="0"/>
              <a:t>‹#›</a:t>
            </a:fld>
            <a:endParaRPr lang="en-US"/>
          </a:p>
        </p:txBody>
      </p:sp>
    </p:spTree>
    <p:extLst>
      <p:ext uri="{BB962C8B-B14F-4D97-AF65-F5344CB8AC3E}">
        <p14:creationId xmlns:p14="http://schemas.microsoft.com/office/powerpoint/2010/main" val="36443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upport.microsoft.com/en-US/PowerPoint/training/start-the-presentation-and-see-your-notes-in-presenter-view"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www.cms.gov/newsroom/media-inquiries" TargetMode="External"/><Relationship Id="rId4" Type="http://schemas.openxmlformats.org/officeDocument/2006/relationships/hyperlink" Target="https://www.cms.gov/training-education/medicare/general-resource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ms.gov/files/document/getting-started-medicare.pptx"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medicare.gov/basics/get-started-with-medicare/before-6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edicare.gov/medicare-and-you"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medicare.gov/basics/end-stage-renal-diseas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gcc02.safelinks.protection.outlook.com/?url=https%3A%2F%2Fwww.medicare.gov%2Fpublications&amp;data=04%7C01%7CKim.Lare%40cms.hhs.gov%7Cc5cef31f8a26467748a108da0c0e0526%7Cd58addea50534a808499ba4d944910df%7C0%7C0%7C637835551601058392%7CUnknown%7CTWFpbGZsb3d8eyJWIjoiMC4wLjAwMDAiLCJQIjoiV2luMzIiLCJBTiI6Ik1haWwiLCJXVCI6Mn0%3D%7C3000&amp;sdata=9CGIH3SkExCcc%2FqULhTqoNyIslSCPa7DoaRhFcjtMFU%3D&amp;reserved=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gcc02.safelinks.protection.outlook.com/?url=https%3A%2F%2Fwww.medicare.gov%2Fpublications&amp;data=04%7C01%7CKim.Lare%40cms.hhs.gov%7Cc5cef31f8a26467748a108da0c0e0526%7Cd58addea50534a808499ba4d944910df%7C0%7C0%7C637835551601058392%7CUnknown%7CTWFpbGZsb3d8eyJWIjoiMC4wLjAwMDAiLCJQIjoiV2luMzIiLCJBTiI6Ik1haWwiLCJXVCI6Mn0%3D%7C3000&amp;sdata=9CGIH3SkExCcc%2FqULhTqoNyIslSCPa7DoaRhFcjtMFU%3D&amp;reserved=0"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dicare.gov/basics/get-started-with-medicare/before-65"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ssa.gov/forms/ssa-44.pdf"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cms.gov/files/document/getting-started-medicare.pptx"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medicare.gov/plan-compare/#/?lang=en"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www.medicare.gov/basics/end-stage-renal-disease"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medicare.gov/plan-compare/#/?lang=en"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www.shiphelp.org/"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ssa.gov/medicare/part-d-extra-help"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www.medicare.gov/basics/end-stage-renal-disease"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humana.com/member/medicare-linet-beneficiary-resources"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medicare.gov/basics/forms-publications-mailings/mailings/help-with-costs/qualifying-for-help-with-costs/extra-help-annual-eligibility-decision" TargetMode="External"/><Relationship Id="rId2" Type="http://schemas.openxmlformats.org/officeDocument/2006/relationships/slide" Target="../slides/slide55.xml"/><Relationship Id="rId1" Type="http://schemas.openxmlformats.org/officeDocument/2006/relationships/notesMaster" Target="../notesMasters/notesMaster1.xml"/><Relationship Id="rId4" Type="http://schemas.openxmlformats.org/officeDocument/2006/relationships/hyperlink" Target="https://www.medicare.gov/basics/forms-publications-mailings/mailings/help-with-costs/qualifying-for-help-with-costs/extra-help-eligibility-review" TargetMode="Externa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www.medicare.gov/"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shiptacenter.org/" TargetMode="External"/><Relationship Id="rId2" Type="http://schemas.openxmlformats.org/officeDocument/2006/relationships/slide" Target="../slides/slide59.xml"/><Relationship Id="rId1" Type="http://schemas.openxmlformats.org/officeDocument/2006/relationships/notesMaster" Target="../notesMasters/notesMaster1.xml"/><Relationship Id="rId5" Type="http://schemas.openxmlformats.org/officeDocument/2006/relationships/hyperlink" Target="https://www.cms.gov/Medicare/Appeals-and-Grievances/MedPrescriptDrugApplGriev/Downloads/Flowchart-Medicare-Part-D.pdf" TargetMode="External"/><Relationship Id="rId4" Type="http://schemas.openxmlformats.org/officeDocument/2006/relationships/hyperlink" Target="https://www.medicare.gov/basics/end-stage-renal-disease"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spcAft>
                <a:spcPts val="600"/>
              </a:spcAft>
              <a:buNone/>
            </a:pPr>
            <a:r>
              <a:rPr lang="en-US" b="1" i="0" u="none" strike="noStrike" dirty="0">
                <a:solidFill>
                  <a:srgbClr val="000000"/>
                </a:solidFill>
                <a:effectLst/>
                <a:cs typeface="Arial"/>
              </a:rPr>
              <a:t>Instructions to Presenter</a:t>
            </a:r>
            <a:r>
              <a:rPr lang="en-US" b="0" i="0" dirty="0">
                <a:solidFill>
                  <a:srgbClr val="444444"/>
                </a:solidFill>
                <a:effectLst/>
                <a:cs typeface="Arial"/>
              </a:rPr>
              <a:t>​</a:t>
            </a:r>
          </a:p>
          <a:p>
            <a:pPr marL="0" marR="0" lvl="0" indent="0" algn="l" defTabSz="914400" rtl="0" eaLnBrk="1" fontAlgn="base" latinLnBrk="0" hangingPunct="1">
              <a:lnSpc>
                <a:spcPct val="100000"/>
              </a:lnSpc>
              <a:spcBef>
                <a:spcPts val="0"/>
              </a:spcBef>
              <a:spcAft>
                <a:spcPts val="600"/>
              </a:spcAft>
              <a:buClrTx/>
              <a:buSzTx/>
              <a:buFontTx/>
              <a:buNone/>
              <a:tabLst/>
              <a:defRPr/>
            </a:pPr>
            <a:r>
              <a:rPr lang="en-US" b="0" i="0" u="none" strike="noStrike" dirty="0">
                <a:solidFill>
                  <a:srgbClr val="000000"/>
                </a:solidFill>
                <a:effectLst/>
                <a:cs typeface="Arial"/>
              </a:rPr>
              <a:t>You can use Microsoft PowerPoint’s p</a:t>
            </a:r>
            <a:r>
              <a:rPr lang="en-US" b="0" i="0" u="none" strike="noStrike" dirty="0">
                <a:solidFill>
                  <a:srgbClr val="1E1E1E"/>
                </a:solidFill>
                <a:effectLst/>
                <a:cs typeface="Arial"/>
              </a:rPr>
              <a:t>resenter view to access your presentation with speaker notes on one computer (your laptop, for example), while only the slides themselves appear on the screen that your audience sees (like a larger screen you're projecting to). Access this link for instructions: </a:t>
            </a:r>
            <a:r>
              <a:rPr lang="en-US" sz="1200" u="sng" kern="1200" dirty="0">
                <a:solidFill>
                  <a:schemeClr val="tx1"/>
                </a:solidFill>
                <a:effectLst/>
                <a:latin typeface="+mn-lt"/>
                <a:ea typeface="+mn-ea"/>
                <a:cs typeface="+mn-cs"/>
                <a:hlinkClick r:id="rId3"/>
              </a:rPr>
              <a:t>support.microsoft.com/</a:t>
            </a:r>
            <a:r>
              <a:rPr lang="en-US" sz="1200" u="sng" kern="1200" dirty="0" err="1">
                <a:solidFill>
                  <a:schemeClr val="tx1"/>
                </a:solidFill>
                <a:effectLst/>
                <a:latin typeface="+mn-lt"/>
                <a:ea typeface="+mn-ea"/>
                <a:cs typeface="+mn-cs"/>
                <a:hlinkClick r:id="rId3"/>
              </a:rPr>
              <a:t>en</a:t>
            </a:r>
            <a:r>
              <a:rPr lang="en-US" sz="1200" u="sng" kern="1200" dirty="0">
                <a:solidFill>
                  <a:schemeClr val="tx1"/>
                </a:solidFill>
                <a:effectLst/>
                <a:latin typeface="+mn-lt"/>
                <a:ea typeface="+mn-ea"/>
                <a:cs typeface="+mn-cs"/>
                <a:hlinkClick r:id="rId3"/>
              </a:rPr>
              <a:t>-US/PowerPoint/training/start-the-presentation-and-see-your-notes-in-presenter-view</a:t>
            </a:r>
            <a:r>
              <a:rPr lang="en-US" b="0" i="0" dirty="0">
                <a:solidFill>
                  <a:srgbClr val="444444"/>
                </a:solidFill>
                <a:effectLst/>
                <a:cs typeface="Arial"/>
              </a:rPr>
              <a:t>.</a:t>
            </a:r>
          </a:p>
          <a:p>
            <a:pPr marL="0" indent="0" fontAlgn="base">
              <a:spcAft>
                <a:spcPts val="600"/>
              </a:spcAft>
              <a:buNone/>
            </a:pPr>
            <a:endParaRPr lang="en-US" b="1" i="0" u="none" strike="noStrike" dirty="0">
              <a:solidFill>
                <a:srgbClr val="000000"/>
              </a:solidFill>
              <a:effectLst/>
              <a:cs typeface="Arial"/>
            </a:endParaRPr>
          </a:p>
          <a:p>
            <a:pPr marL="0" indent="0" fontAlgn="base">
              <a:spcAft>
                <a:spcPts val="600"/>
              </a:spcAft>
              <a:buNone/>
            </a:pPr>
            <a:r>
              <a:rPr lang="en-US" b="1" i="0" u="none" strike="noStrike" dirty="0">
                <a:solidFill>
                  <a:srgbClr val="000000"/>
                </a:solidFill>
                <a:effectLst/>
                <a:cs typeface="Arial"/>
              </a:rPr>
              <a:t>Presenter </a:t>
            </a:r>
            <a:r>
              <a:rPr lang="en-US" b="1" dirty="0">
                <a:solidFill>
                  <a:srgbClr val="000000"/>
                </a:solidFill>
                <a:cs typeface="Arial"/>
              </a:rPr>
              <a:t>Notes</a:t>
            </a:r>
            <a:r>
              <a:rPr lang="en-US" b="0" i="0" dirty="0">
                <a:solidFill>
                  <a:srgbClr val="444444"/>
                </a:solidFill>
                <a:effectLst/>
                <a:cs typeface="Arial"/>
              </a:rPr>
              <a:t>​</a:t>
            </a:r>
          </a:p>
          <a:p>
            <a:pPr marL="0" indent="0" fontAlgn="base">
              <a:spcAft>
                <a:spcPts val="600"/>
              </a:spcAft>
              <a:buNone/>
            </a:pPr>
            <a:r>
              <a:rPr lang="en-US" b="0" i="0" u="none" strike="noStrike" dirty="0">
                <a:solidFill>
                  <a:srgbClr val="000000"/>
                </a:solidFill>
                <a:effectLst/>
                <a:cs typeface="Arial"/>
              </a:rPr>
              <a:t>This training module explains drug coverage for someone who has Medicare.</a:t>
            </a:r>
            <a:r>
              <a:rPr lang="en-US" b="0" i="0" dirty="0">
                <a:solidFill>
                  <a:srgbClr val="444444"/>
                </a:solidFill>
                <a:effectLst/>
                <a:cs typeface="Arial"/>
              </a:rPr>
              <a:t>​</a:t>
            </a:r>
          </a:p>
          <a:p>
            <a:pPr marL="0" indent="0" fontAlgn="base">
              <a:spcAft>
                <a:spcPts val="600"/>
              </a:spcAft>
              <a:buNone/>
            </a:pPr>
            <a:endParaRPr lang="en-US" b="1" i="0" u="none" strike="noStrike" dirty="0">
              <a:solidFill>
                <a:srgbClr val="000000"/>
              </a:solidFill>
              <a:effectLst/>
              <a:cs typeface="Arial"/>
            </a:endParaRPr>
          </a:p>
          <a:p>
            <a:pPr marL="0" indent="0" fontAlgn="base">
              <a:spcAft>
                <a:spcPts val="600"/>
              </a:spcAft>
              <a:buNone/>
            </a:pPr>
            <a:r>
              <a:rPr lang="en-US" b="1" i="0" u="none" strike="noStrike" dirty="0">
                <a:solidFill>
                  <a:srgbClr val="000000"/>
                </a:solidFill>
                <a:effectLst/>
                <a:cs typeface="Arial"/>
              </a:rPr>
              <a:t>Disclaimer</a:t>
            </a:r>
            <a:r>
              <a:rPr lang="en-US" b="0" i="0" dirty="0">
                <a:solidFill>
                  <a:srgbClr val="444444"/>
                </a:solidFill>
                <a:effectLst/>
                <a:cs typeface="Arial"/>
              </a:rPr>
              <a:t>​</a:t>
            </a:r>
          </a:p>
          <a:p>
            <a:pPr marL="0" indent="0" defTabSz="872899">
              <a:spcAft>
                <a:spcPts val="600"/>
              </a:spcAft>
              <a:buNone/>
              <a:defRPr/>
            </a:pPr>
            <a:r>
              <a:rPr lang="en-US" dirty="0">
                <a:solidFill>
                  <a:prstClr val="black"/>
                </a:solidFill>
                <a:cs typeface="Arial"/>
              </a:rPr>
              <a:t>This training module was developed and approved by the Centers for Medicare &amp; Medicaid Services (CMS), the federal agency that administers Medicare, Medicaid, the Children’s Health Insurance Program (CHIP), and the Health Insurance Marketplace®. </a:t>
            </a:r>
          </a:p>
          <a:p>
            <a:pPr marL="0" indent="0" defTabSz="872899">
              <a:spcAft>
                <a:spcPts val="600"/>
              </a:spcAft>
              <a:buNone/>
              <a:defRPr/>
            </a:pPr>
            <a:r>
              <a:rPr lang="en-US" dirty="0">
                <a:solidFill>
                  <a:prstClr val="black"/>
                </a:solidFill>
                <a:cs typeface="Calibri"/>
              </a:rPr>
              <a:t>The information in this module was correct as of July 2026. To check for an updated version, visit </a:t>
            </a:r>
            <a:r>
              <a:rPr lang="en-US" dirty="0">
                <a:solidFill>
                  <a:prstClr val="black"/>
                </a:solidFill>
                <a:cs typeface="Calibri"/>
                <a:hlinkClick r:id="rId4"/>
              </a:rPr>
              <a:t>CMS.gov/training-education/medicare/general-resources</a:t>
            </a:r>
            <a:r>
              <a:rPr lang="en-US" dirty="0">
                <a:solidFill>
                  <a:prstClr val="black"/>
                </a:solidFill>
                <a:cs typeface="Calibri"/>
              </a:rPr>
              <a:t>.</a:t>
            </a:r>
            <a:r>
              <a:rPr lang="en-US" dirty="0">
                <a:solidFill>
                  <a:srgbClr val="0000FF"/>
                </a:solidFill>
                <a:cs typeface="Calibri"/>
              </a:rPr>
              <a:t> </a:t>
            </a:r>
            <a:endParaRPr lang="en-US" dirty="0">
              <a:solidFill>
                <a:srgbClr val="0000FF"/>
              </a:solidFill>
              <a:ea typeface="Calibri"/>
              <a:cs typeface="Calibri"/>
            </a:endParaRPr>
          </a:p>
          <a:p>
            <a:pPr marL="0" indent="0" defTabSz="872899">
              <a:spcAft>
                <a:spcPts val="600"/>
              </a:spcAft>
              <a:buNone/>
              <a:defRPr/>
            </a:pPr>
            <a:r>
              <a:rPr lang="en-US" dirty="0">
                <a:solidFill>
                  <a:prstClr val="black"/>
                </a:solidFill>
                <a:cs typeface="Arial"/>
              </a:rPr>
              <a:t>CMS provides this information</a:t>
            </a:r>
            <a:r>
              <a:rPr lang="en-US" baseline="0" dirty="0">
                <a:solidFill>
                  <a:prstClr val="black"/>
                </a:solidFill>
                <a:cs typeface="Arial"/>
              </a:rPr>
              <a:t> as a</a:t>
            </a:r>
            <a:r>
              <a:rPr lang="en-US" dirty="0">
                <a:solidFill>
                  <a:prstClr val="black"/>
                </a:solidFill>
                <a:cs typeface="Arial"/>
              </a:rPr>
              <a:t> resource for our partners. It’s not a legal document or intended for press purposes. The press can contact the CMS Press Office at </a:t>
            </a:r>
            <a:r>
              <a:rPr lang="en-US" dirty="0">
                <a:solidFill>
                  <a:prstClr val="black"/>
                </a:solidFill>
                <a:cs typeface="Arial"/>
                <a:hlinkClick r:id="rId5"/>
              </a:rPr>
              <a:t>CMS.gov/newsroom/media-inquiries</a:t>
            </a:r>
            <a:r>
              <a:rPr lang="en-US" dirty="0">
                <a:solidFill>
                  <a:prstClr val="black"/>
                </a:solidFill>
                <a:cs typeface="Arial"/>
              </a:rPr>
              <a:t>. Official Medicare Program legal guidance is contained in the relevant statutes, regulations, and rulings.</a:t>
            </a:r>
          </a:p>
          <a:p>
            <a:pPr marL="0" indent="0" defTabSz="872899">
              <a:spcAft>
                <a:spcPts val="600"/>
              </a:spcAft>
              <a:buNone/>
              <a:defRPr/>
            </a:pPr>
            <a:r>
              <a:rPr lang="en-US" dirty="0">
                <a:solidFill>
                  <a:prstClr val="black"/>
                </a:solidFill>
                <a:cs typeface="Arial"/>
              </a:rPr>
              <a:t>This communication was printed, published, or produced and disseminated at U.S. taxpayer expense.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a:t>
            </a:fld>
            <a:endParaRPr lang="en-US"/>
          </a:p>
        </p:txBody>
      </p:sp>
    </p:spTree>
    <p:extLst>
      <p:ext uri="{BB962C8B-B14F-4D97-AF65-F5344CB8AC3E}">
        <p14:creationId xmlns:p14="http://schemas.microsoft.com/office/powerpoint/2010/main" val="1761733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81390">
              <a:spcAft>
                <a:spcPts val="578"/>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b="0" i="0" dirty="0">
              <a:solidFill>
                <a:srgbClr val="444444"/>
              </a:solidFill>
              <a:effectLst/>
              <a:cs typeface="Arial" panose="020B0604020202020204" pitchFamily="34" charset="0"/>
            </a:endParaRPr>
          </a:p>
          <a:p>
            <a:pPr marL="0" indent="0" defTabSz="881390">
              <a:spcAft>
                <a:spcPts val="578"/>
              </a:spcAft>
              <a:buNone/>
              <a:defRPr/>
            </a:pPr>
            <a:r>
              <a:rPr lang="en-US" dirty="0">
                <a:solidFill>
                  <a:prstClr val="black"/>
                </a:solidFill>
                <a:cs typeface="Arial" panose="020B0604020202020204" pitchFamily="34" charset="0"/>
              </a:rPr>
              <a:t>These materials are for trainers who are familiar with the Medicare Program, and who use the information for their presentations.  </a:t>
            </a:r>
          </a:p>
          <a:p>
            <a:pPr marL="0" indent="0" defTabSz="881390">
              <a:spcAft>
                <a:spcPts val="578"/>
              </a:spcAft>
              <a:buNone/>
              <a:defRPr/>
            </a:pPr>
            <a:r>
              <a:rPr lang="en-US" dirty="0">
                <a:solidFill>
                  <a:prstClr val="black"/>
                </a:solidFill>
                <a:cs typeface="Arial" panose="020B0604020202020204" pitchFamily="34" charset="0"/>
              </a:rPr>
              <a:t>This module includes slides and speaker’s notes. Allow approximately 15</a:t>
            </a:r>
            <a:r>
              <a:rPr lang="en-US" dirty="0">
                <a:cs typeface="Arial" panose="020B0604020202020204" pitchFamily="34" charset="0"/>
              </a:rPr>
              <a:t>–</a:t>
            </a:r>
            <a:r>
              <a:rPr lang="en-US" dirty="0">
                <a:solidFill>
                  <a:prstClr val="black"/>
                </a:solidFill>
                <a:cs typeface="Arial" panose="020B0604020202020204" pitchFamily="34" charset="0"/>
              </a:rPr>
              <a:t>30 more minutes for discussion, questions, and answers. You may need to add more time for additional activities you want to include.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a:t>
            </a:fld>
            <a:endParaRPr lang="en-US"/>
          </a:p>
        </p:txBody>
      </p:sp>
    </p:spTree>
    <p:extLst>
      <p:ext uri="{BB962C8B-B14F-4D97-AF65-F5344CB8AC3E}">
        <p14:creationId xmlns:p14="http://schemas.microsoft.com/office/powerpoint/2010/main" val="3026798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a:t>Presenter Notes</a:t>
            </a:r>
            <a:r>
              <a:rPr lang="en-US" dirty="0">
                <a:solidFill>
                  <a:srgbClr val="444444"/>
                </a:solidFill>
              </a:rPr>
              <a:t> </a:t>
            </a:r>
          </a:p>
          <a:p>
            <a:pPr marL="112395" indent="-112395">
              <a:spcAft>
                <a:spcPts val="600"/>
              </a:spcAft>
              <a:buNone/>
            </a:pPr>
            <a:r>
              <a:rPr lang="en-US" dirty="0"/>
              <a:t>Topic 1 explains the parts of Medicare and your Medicare coverage options. </a:t>
            </a:r>
            <a:endParaRPr lang="en-US" dirty="0">
              <a:ea typeface="Calibri"/>
              <a:cs typeface="Calibri"/>
            </a:endParaRPr>
          </a:p>
          <a:p>
            <a:pPr marL="0" indent="0">
              <a:spcAft>
                <a:spcPts val="600"/>
              </a:spcAft>
              <a:buNone/>
            </a:pPr>
            <a:r>
              <a:rPr lang="en-US" dirty="0"/>
              <a:t>At the end of this topic, you’ll be able to:</a:t>
            </a:r>
            <a:endParaRPr lang="en-US" dirty="0">
              <a:ea typeface="Calibri"/>
              <a:cs typeface="Calibri"/>
            </a:endParaRPr>
          </a:p>
          <a:p>
            <a:pPr marL="182880" indent="-182880">
              <a:spcAft>
                <a:spcPts val="600"/>
              </a:spcAft>
              <a:buFont typeface="Wingdings"/>
              <a:buChar char="§"/>
            </a:pPr>
            <a:r>
              <a:rPr lang="en-US" dirty="0"/>
              <a:t>Describe Medicare and who it’s for</a:t>
            </a:r>
            <a:endParaRPr lang="en-US" dirty="0">
              <a:ea typeface="Calibri"/>
              <a:cs typeface="Calibri"/>
            </a:endParaRPr>
          </a:p>
          <a:p>
            <a:pPr marL="182880" indent="-182880">
              <a:spcAft>
                <a:spcPts val="600"/>
              </a:spcAft>
              <a:buFont typeface="Wingdings"/>
              <a:buChar char="§"/>
            </a:pPr>
            <a:r>
              <a:rPr lang="en-US" dirty="0"/>
              <a:t>Identify the parts of Medicare and explain coverage options</a:t>
            </a:r>
            <a:endParaRPr lang="en-US" dirty="0">
              <a:ea typeface="Calibri"/>
              <a:cs typeface="Calibri"/>
            </a:endParaRPr>
          </a:p>
          <a:p>
            <a:pPr>
              <a:spcAft>
                <a:spcPts val="600"/>
              </a:spcAft>
            </a:pPr>
            <a:endParaRPr lang="en-US" dirty="0"/>
          </a:p>
          <a:p>
            <a:pPr>
              <a:spcAft>
                <a:spcPts val="600"/>
              </a:spcAft>
            </a:pPr>
            <a:r>
              <a:rPr lang="en-US" dirty="0"/>
              <a:t>The slides in this topic provide a basic context for Medicare. You can add slides as needed from the presentation "Getting Started with Medicare" at </a:t>
            </a:r>
            <a:r>
              <a:rPr lang="en-US" dirty="0">
                <a:hlinkClick r:id="rId3"/>
              </a:rPr>
              <a:t>CMS.gov/files/document/getting-started-medicare.pptx</a:t>
            </a:r>
            <a:r>
              <a:rPr lang="en-US" dirty="0"/>
              <a:t>.</a:t>
            </a:r>
          </a:p>
          <a:p>
            <a:endParaRPr lang="en-US" dirty="0"/>
          </a:p>
        </p:txBody>
      </p:sp>
    </p:spTree>
    <p:extLst>
      <p:ext uri="{BB962C8B-B14F-4D97-AF65-F5344CB8AC3E}">
        <p14:creationId xmlns:p14="http://schemas.microsoft.com/office/powerpoint/2010/main" val="1948048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54013"/>
            <a:ext cx="5486400" cy="3086100"/>
          </a:xfrm>
        </p:spPr>
      </p:sp>
      <p:sp>
        <p:nvSpPr>
          <p:cNvPr id="3" name="Notes Placeholder 2"/>
          <p:cNvSpPr>
            <a:spLocks noGrp="1"/>
          </p:cNvSpPr>
          <p:nvPr>
            <p:ph type="body" idx="1"/>
          </p:nvPr>
        </p:nvSpPr>
        <p:spPr>
          <a:xfrm>
            <a:off x="382905" y="3611879"/>
            <a:ext cx="6092190" cy="5178107"/>
          </a:xfrm>
        </p:spPr>
        <p:txBody>
          <a:bodyPr/>
          <a:lstStyle/>
          <a:p>
            <a:pPr marL="0" indent="0" defTabSz="966612">
              <a:spcBef>
                <a:spcPts val="0"/>
              </a:spcBef>
              <a:spcAft>
                <a:spcPts val="600"/>
              </a:spcAft>
              <a:buNone/>
              <a:defRPr/>
            </a:pP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Presenter Notes</a:t>
            </a:r>
            <a:r>
              <a:rPr lang="en-US" sz="1200" b="0" i="0" u="none" strike="noStrike"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latin typeface="Calibri" panose="020F0502020204030204" pitchFamily="34" charset="0"/>
                <a:ea typeface="Calibri" panose="020F0502020204030204" pitchFamily="34" charset="0"/>
                <a:cs typeface="Calibri" panose="020F0502020204030204" pitchFamily="34" charset="0"/>
              </a:rPr>
              <a:t>Medicare is health insurance for:</a:t>
            </a:r>
            <a:endParaRPr lang="en-US" sz="1200" strike="sngStrike" dirty="0">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People 65 or older.</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Certain people who are under 65 </a:t>
            </a:r>
            <a:r>
              <a:rPr lang="en-US" sz="1200" dirty="0">
                <a:latin typeface="Calibri" panose="020F0502020204030204" pitchFamily="34" charset="0"/>
                <a:ea typeface="Calibri" panose="020F0502020204030204" pitchFamily="34" charset="0"/>
                <a:cs typeface="Calibri" panose="020F0502020204030204" pitchFamily="34" charset="0"/>
              </a:rPr>
              <a:t>with disabilities </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who have been getting Social Security Disability Insurance (SSDI) benefits for 24 months. </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Individuals with </a:t>
            </a:r>
            <a:r>
              <a:rPr lang="en-US" sz="1200" dirty="0">
                <a:latin typeface="Calibri" panose="020F0502020204030204" pitchFamily="34" charset="0"/>
                <a:ea typeface="Calibri" panose="020F0502020204030204" pitchFamily="34" charset="0"/>
                <a:cs typeface="Calibri" panose="020F0502020204030204" pitchFamily="34" charset="0"/>
              </a:rPr>
              <a:t>ALS (Amyotrophic Lateral Sclerosis, also called Lou Gehrig’s disease</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1200" b="0" i="0" kern="1200" dirty="0">
                <a:solidFill>
                  <a:schemeClr val="tx1"/>
                </a:solidFill>
                <a:effectLst/>
                <a:latin typeface="+mn-lt"/>
                <a:ea typeface="+mn-ea"/>
                <a:cs typeface="+mn-cs"/>
              </a:rPr>
              <a:t> If you have ALS, you’ll get Medicare automatically the same month you start getting SSDI benefits.</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People of any age with End-Stage Renal Disease (ESRD) (permanent kidney failure requiring dialysis or a kidney transplant). For more information on ESRD, visit</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Medicare.gov/basics/end-stage-renal-disease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p>
          <a:p>
            <a:pPr defTabSz="966612">
              <a:spcBef>
                <a:spcPts val="0"/>
              </a:spcBef>
              <a:spcAft>
                <a:spcPts val="600"/>
              </a:spcAft>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966612">
              <a:spcBef>
                <a:spcPts val="0"/>
              </a:spcBef>
              <a:spcAft>
                <a:spcPts val="600"/>
              </a:spcAft>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 very small subset of people with an asbestos-related condition associated with a federally-declared environmental health hazard can also get Medicare. Currently, this only applies to people affected by a hazard in Libby, Montana.</a:t>
            </a:r>
            <a:endParaRPr lang="en-US" sz="1200" dirty="0">
              <a:solidFill>
                <a:prstClr val="black"/>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t>You must be either a U.S. citizen or U.S. national, a lawful permanent resident (green card holder), a Cuban-Haitian entrant, or lawfully living in the U.S. as a Compact of Free Association (COFA) migrant to get Part A and Part B benefits or join a Medicare health or drug plan. </a:t>
            </a: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None/>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For more information on options for people with disabilities, visit </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Medicare.gov/basics/get-started-with-</a:t>
            </a:r>
            <a:r>
              <a:rPr lang="en-US" sz="1200" u="sng"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/before-65</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8913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5CAE-8CA3-305B-6524-C8AF84DFA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4FD65-712C-D724-F92B-80FBB0A0A649}"/>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7E0E1491-040E-D439-81E4-FD7559E44D09}"/>
              </a:ext>
            </a:extLst>
          </p:cNvPr>
          <p:cNvSpPr>
            <a:spLocks noGrp="1"/>
          </p:cNvSpPr>
          <p:nvPr>
            <p:ph type="body" idx="1"/>
          </p:nvPr>
        </p:nvSpPr>
        <p:spPr>
          <a:xfrm>
            <a:off x="382905" y="3589019"/>
            <a:ext cx="6092190" cy="5554981"/>
          </a:xfrm>
        </p:spPr>
        <p:txBody>
          <a:bodyPr/>
          <a:lstStyle/>
          <a:p>
            <a:pPr marL="0" indent="0" defTabSz="966612">
              <a:spcBef>
                <a:spcPts val="0"/>
              </a:spcBef>
              <a:spcAft>
                <a:spcPts val="600"/>
              </a:spcAft>
              <a:buNone/>
              <a:defRPr/>
            </a:pPr>
            <a:r>
              <a:rPr lang="en-US" b="1" dirty="0">
                <a:solidFill>
                  <a:srgbClr val="000000"/>
                </a:solidFill>
                <a:cs typeface="Arial"/>
              </a:rPr>
              <a:t>Presenter Notes</a:t>
            </a:r>
            <a:r>
              <a:rPr lang="en-US" b="1" dirty="0">
                <a:solidFill>
                  <a:srgbClr val="444444"/>
                </a:solidFill>
                <a:cs typeface="Arial"/>
              </a:rPr>
              <a:t>​</a:t>
            </a:r>
            <a:endParaRPr lang="en-US" b="1" dirty="0">
              <a:solidFill>
                <a:prstClr val="black"/>
              </a:solidFill>
              <a:cs typeface="Arial"/>
            </a:endParaRPr>
          </a:p>
          <a:p>
            <a:pPr marL="0" indent="0" defTabSz="966612">
              <a:spcBef>
                <a:spcPts val="0"/>
              </a:spcBef>
              <a:spcAft>
                <a:spcPts val="600"/>
              </a:spcAft>
              <a:buNone/>
              <a:defRPr/>
            </a:pPr>
            <a:r>
              <a:rPr lang="en-US" dirty="0">
                <a:solidFill>
                  <a:prstClr val="black"/>
                </a:solidFill>
                <a:cs typeface="Arial"/>
              </a:rPr>
              <a:t>The parts of Medicare include:</a:t>
            </a:r>
          </a:p>
          <a:p>
            <a:pPr marL="171450" indent="-171450">
              <a:spcBef>
                <a:spcPts val="0"/>
              </a:spcBef>
              <a:spcAft>
                <a:spcPts val="600"/>
              </a:spcAft>
              <a:buFont typeface="Wingdings" panose="05000000000000000000" pitchFamily="2" charset="2"/>
              <a:buChar char="§"/>
              <a:defRPr/>
            </a:pPr>
            <a:r>
              <a:rPr lang="en-US" b="1" dirty="0">
                <a:solidFill>
                  <a:prstClr val="black"/>
                </a:solidFill>
                <a:cs typeface="Arial"/>
              </a:rPr>
              <a:t>Part A </a:t>
            </a:r>
            <a:r>
              <a:rPr lang="en-US" dirty="0">
                <a:solidFill>
                  <a:prstClr val="black"/>
                </a:solidFill>
                <a:cs typeface="Arial"/>
              </a:rPr>
              <a:t>(Hospital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B</a:t>
            </a:r>
            <a:r>
              <a:rPr lang="en-US" dirty="0">
                <a:solidFill>
                  <a:prstClr val="black"/>
                </a:solidFill>
                <a:cs typeface="Arial"/>
              </a:rPr>
              <a:t> (Medical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D</a:t>
            </a:r>
            <a:r>
              <a:rPr lang="en-US" dirty="0">
                <a:solidFill>
                  <a:prstClr val="black"/>
                </a:solidFill>
                <a:cs typeface="Arial"/>
              </a:rPr>
              <a:t> (Medicare drug coverage)</a:t>
            </a: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A – Hospital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Inpatient care in hospitals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Skilled nursing facility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Hospice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B – Medical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Services from doctors and other health care providers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Outpatient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Durable medical equipment (like wheelchairs, walkers, hospital beds, and other equipment)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Many preventive services (like screenings, shots or vaccines, and yearly “Wellness” visits) </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Part D – Drug coverage helps cover the cost of prescription drugs. Plans that offer Medicare drug coverage (Part D) are run by private insurance companies that follow rules set by Medicare.</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Medicare Advantage (also known as Part C) – A Medicare-approved plan from a private company that offers an alternative to Original Medicare for your health and drug coverage. These plans bundle together your Part A, Part B, and usually Part D.</a:t>
            </a:r>
            <a:endParaRPr lang="en-US" dirty="0">
              <a:ea typeface="Calibri" panose="020F0502020204030204"/>
              <a:cs typeface="Calibri" panose="020F0502020204030204"/>
            </a:endParaRPr>
          </a:p>
          <a:p>
            <a:pPr marL="0" indent="0" defTabSz="966612">
              <a:spcBef>
                <a:spcPts val="0"/>
              </a:spcBef>
              <a:spcAft>
                <a:spcPts val="600"/>
              </a:spcAft>
              <a:buNone/>
              <a:defRPr/>
            </a:pPr>
            <a:endParaRPr lang="en-US" dirty="0">
              <a:solidFill>
                <a:prstClr val="black"/>
              </a:solidFill>
              <a:latin typeface="Arial"/>
              <a:cs typeface="Arial"/>
            </a:endParaRPr>
          </a:p>
          <a:p>
            <a:endParaRPr lang="en-US" dirty="0"/>
          </a:p>
        </p:txBody>
      </p:sp>
    </p:spTree>
    <p:extLst>
      <p:ext uri="{BB962C8B-B14F-4D97-AF65-F5344CB8AC3E}">
        <p14:creationId xmlns:p14="http://schemas.microsoft.com/office/powerpoint/2010/main" val="422327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A809-3199-EA26-9C4B-19C96CFF0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B2811-D972-4838-E095-91A8DC6A76F6}"/>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CAFEECC0-19BB-3493-F293-0C0C6EA0EC08}"/>
              </a:ext>
            </a:extLst>
          </p:cNvPr>
          <p:cNvSpPr>
            <a:spLocks noGrp="1"/>
          </p:cNvSpPr>
          <p:nvPr>
            <p:ph type="body" idx="1"/>
          </p:nvPr>
        </p:nvSpPr>
        <p:spPr>
          <a:xfrm>
            <a:off x="382905" y="3589019"/>
            <a:ext cx="6092190" cy="5554981"/>
          </a:xfrm>
        </p:spPr>
        <p:txBody>
          <a:bodyPr/>
          <a:lstStyle/>
          <a:p>
            <a:pPr>
              <a:spcAft>
                <a:spcPts val="600"/>
              </a:spcAft>
            </a:pPr>
            <a:r>
              <a:rPr lang="en-US" b="1" dirty="0">
                <a:ea typeface="Calibri"/>
                <a:cs typeface="Calibri"/>
              </a:rPr>
              <a:t>Presenter Notes</a:t>
            </a:r>
          </a:p>
          <a:p>
            <a:pPr>
              <a:spcAft>
                <a:spcPts val="600"/>
              </a:spcAft>
            </a:pPr>
            <a:r>
              <a:rPr lang="en-US" dirty="0">
                <a:ea typeface="Calibri"/>
                <a:cs typeface="Calibri"/>
              </a:rPr>
              <a:t>When</a:t>
            </a:r>
            <a:r>
              <a:rPr lang="en-US" dirty="0"/>
              <a:t> you first sign up for Medicare, and during certain times of the year, you can choose how you get your Medicare coverage. There are 2 main ways to get Medicare:</a:t>
            </a:r>
            <a:endParaRPr lang="en-US" dirty="0">
              <a:ea typeface="Calibri"/>
              <a:cs typeface="Calibri"/>
            </a:endParaRPr>
          </a:p>
          <a:p>
            <a:pPr>
              <a:spcAft>
                <a:spcPts val="600"/>
              </a:spcAft>
            </a:pPr>
            <a:endParaRPr lang="en-US" dirty="0">
              <a:ea typeface="Calibri"/>
              <a:cs typeface="Calibri"/>
            </a:endParaRPr>
          </a:p>
          <a:p>
            <a:pPr>
              <a:spcAft>
                <a:spcPts val="600"/>
              </a:spcAft>
            </a:pPr>
            <a:r>
              <a:rPr lang="en-US" dirty="0">
                <a:ea typeface="Calibri"/>
                <a:cs typeface="Calibri"/>
              </a:rPr>
              <a:t>Original Medicare:</a:t>
            </a:r>
            <a:endParaRPr lang="en-US" dirty="0"/>
          </a:p>
          <a:p>
            <a:pPr marL="171450" indent="-171450">
              <a:spcAft>
                <a:spcPts val="600"/>
              </a:spcAft>
              <a:buFont typeface="Wingdings" panose="05000000000000000000" pitchFamily="2" charset="2"/>
              <a:buChar char="§"/>
            </a:pPr>
            <a:r>
              <a:rPr lang="en-US" dirty="0"/>
              <a:t>Includes Medicare Part A (Hospital Insurance) and Part B (Medical Insurance).</a:t>
            </a:r>
            <a:endParaRPr lang="en-US" dirty="0">
              <a:ea typeface="Calibri"/>
              <a:cs typeface="Calibri"/>
            </a:endParaRPr>
          </a:p>
          <a:p>
            <a:pPr marL="171450" indent="-171450">
              <a:spcAft>
                <a:spcPts val="600"/>
              </a:spcAft>
              <a:buFont typeface="Wingdings" panose="05000000000000000000" pitchFamily="2" charset="2"/>
              <a:buChar char="§"/>
            </a:pPr>
            <a:r>
              <a:rPr lang="en-US" dirty="0"/>
              <a:t>You can use any doctor or hospital in the U.S. that accepts Medicare.</a:t>
            </a:r>
          </a:p>
          <a:p>
            <a:pPr marL="171450" indent="-171450">
              <a:spcAft>
                <a:spcPts val="600"/>
              </a:spcAft>
              <a:buFont typeface="Wingdings" panose="05000000000000000000" pitchFamily="2" charset="2"/>
              <a:buChar char="§"/>
            </a:pPr>
            <a:r>
              <a:rPr lang="en-US" dirty="0"/>
              <a:t>You can join a separate Medicare drug plan to get Medicare drug coverage (Part D).</a:t>
            </a:r>
            <a:endParaRPr lang="en-US" dirty="0">
              <a:ea typeface="Calibri"/>
              <a:cs typeface="Calibri"/>
            </a:endParaRPr>
          </a:p>
          <a:p>
            <a:pPr marL="171450" indent="-171450">
              <a:spcAft>
                <a:spcPts val="600"/>
              </a:spcAft>
              <a:buFont typeface="Wingdings" panose="05000000000000000000" pitchFamily="2" charset="2"/>
              <a:buChar char="§"/>
            </a:pPr>
            <a:r>
              <a:rPr lang="en-US" dirty="0"/>
              <a:t>You can also buy supplemental coverage that helps pay your out-of-pocket costs (like your 20% coinsurance).</a:t>
            </a:r>
            <a:endParaRPr lang="en-US" dirty="0">
              <a:ea typeface="Calibri" panose="020F0502020204030204"/>
              <a:cs typeface="Calibri" panose="020F0502020204030204"/>
            </a:endParaRPr>
          </a:p>
          <a:p>
            <a:pPr indent="-112395">
              <a:spcAft>
                <a:spcPts val="600"/>
              </a:spcAft>
              <a:buNone/>
            </a:pPr>
            <a:r>
              <a:rPr lang="en-US" dirty="0"/>
              <a:t>You can also add Supplemental coverage. It can help pay some costs that Original Medicare doesn’t. This includes Medicare Supplement Insurance (Medigap), or you may be able to use coverage from a current or former employer or union, or Medicaid (if you qualify).</a:t>
            </a:r>
            <a:endParaRPr lang="en-US" dirty="0">
              <a:ea typeface="Calibri"/>
              <a:cs typeface="Calibri"/>
            </a:endParaRPr>
          </a:p>
          <a:p>
            <a:pPr marL="112395" indent="-112395">
              <a:spcAft>
                <a:spcPts val="600"/>
              </a:spcAft>
              <a:buNone/>
            </a:pPr>
            <a:endParaRPr lang="en-US" dirty="0">
              <a:ea typeface="Calibri"/>
              <a:cs typeface="Calibri"/>
            </a:endParaRPr>
          </a:p>
          <a:p>
            <a:pPr marL="112395" indent="-112395">
              <a:spcAft>
                <a:spcPts val="600"/>
              </a:spcAft>
              <a:buNone/>
            </a:pPr>
            <a:r>
              <a:rPr lang="en-US" dirty="0">
                <a:ea typeface="Calibri"/>
                <a:cs typeface="Calibri"/>
              </a:rPr>
              <a:t>Medicare Advantage (also known as Part C):</a:t>
            </a:r>
            <a:endParaRPr lang="en-US" dirty="0">
              <a:cs typeface="+mn-lt"/>
            </a:endParaRPr>
          </a:p>
          <a:p>
            <a:pPr marL="171450" indent="-171450">
              <a:spcAft>
                <a:spcPts val="600"/>
              </a:spcAft>
              <a:buFont typeface="Wingdings" panose="05000000000000000000" pitchFamily="2" charset="2"/>
              <a:buChar char="§"/>
            </a:pPr>
            <a:r>
              <a:rPr lang="en-US" dirty="0">
                <a:solidFill>
                  <a:srgbClr val="141413"/>
                </a:solidFill>
              </a:rPr>
              <a:t>A Medicare-approved plan from a private company that offers an alternative to Original Medicare for your health and drug coverage. These plans bundle together your Part A, Part B, and usually Part D.</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You may need to use doctors in its network and get approval (prior authorization) for certain drugs or services.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Usually have different out-of-pocket costs than Original Medicare, including a yearly limit on out-of-pocket costs.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Most plans offer extra benefits that Original Medicare doesn’t cover—like vision, hearing, dental, and more.</a:t>
            </a:r>
            <a:endParaRPr lang="en-US" dirty="0">
              <a:ea typeface="Calibri"/>
              <a:cs typeface="Calibri"/>
            </a:endParaRPr>
          </a:p>
          <a:p>
            <a:endParaRPr lang="en-US" dirty="0"/>
          </a:p>
        </p:txBody>
      </p:sp>
    </p:spTree>
    <p:extLst>
      <p:ext uri="{BB962C8B-B14F-4D97-AF65-F5344CB8AC3E}">
        <p14:creationId xmlns:p14="http://schemas.microsoft.com/office/powerpoint/2010/main" val="1434153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b="0" i="0" dirty="0">
              <a:solidFill>
                <a:srgbClr val="444444"/>
              </a:solidFill>
              <a:effectLst/>
              <a:cs typeface="Arial" panose="020B0604020202020204" pitchFamily="34" charset="0"/>
            </a:endParaRPr>
          </a:p>
          <a:p>
            <a:pPr marL="0" indent="0" defTabSz="931637">
              <a:spcAft>
                <a:spcPts val="600"/>
              </a:spcAft>
              <a:buNone/>
              <a:defRPr/>
            </a:pPr>
            <a:r>
              <a:rPr lang="en-US" dirty="0">
                <a:solidFill>
                  <a:prstClr val="black"/>
                </a:solidFill>
                <a:cs typeface="Arial" panose="020B0604020202020204" pitchFamily="34" charset="0"/>
              </a:rPr>
              <a:t>Topic 2</a:t>
            </a:r>
            <a:r>
              <a:rPr lang="en-US" baseline="0" dirty="0">
                <a:solidFill>
                  <a:prstClr val="black"/>
                </a:solidFill>
                <a:cs typeface="Arial" panose="020B0604020202020204" pitchFamily="34" charset="0"/>
              </a:rPr>
              <a:t> explains </a:t>
            </a:r>
            <a:r>
              <a:rPr lang="en-US" dirty="0">
                <a:solidFill>
                  <a:prstClr val="black"/>
                </a:solidFill>
                <a:cs typeface="Arial" panose="020B0604020202020204" pitchFamily="34" charset="0"/>
              </a:rPr>
              <a:t>drug coverage under the different parts</a:t>
            </a:r>
            <a:r>
              <a:rPr lang="en-US" baseline="0" dirty="0">
                <a:solidFill>
                  <a:prstClr val="black"/>
                </a:solidFill>
                <a:cs typeface="Arial" panose="020B0604020202020204" pitchFamily="34" charset="0"/>
              </a:rPr>
              <a:t> of Medicare.</a:t>
            </a:r>
          </a:p>
          <a:p>
            <a:pPr marL="0" indent="0" defTabSz="931637">
              <a:spcAft>
                <a:spcPts val="600"/>
              </a:spcAft>
              <a:buNone/>
              <a:defRPr/>
            </a:pPr>
            <a:endParaRPr lang="en-US" baseline="0" dirty="0">
              <a:solidFill>
                <a:prstClr val="black"/>
              </a:solidFill>
              <a:cs typeface="Arial" panose="020B0604020202020204" pitchFamily="34" charset="0"/>
            </a:endParaRPr>
          </a:p>
          <a:p>
            <a:pPr marL="0" indent="0" defTabSz="931637">
              <a:spcAft>
                <a:spcPts val="600"/>
              </a:spcAft>
              <a:buNone/>
              <a:defRPr/>
            </a:pPr>
            <a:r>
              <a:rPr lang="en-US" dirty="0">
                <a:solidFill>
                  <a:prstClr val="black"/>
                </a:solidFill>
                <a:cs typeface="Arial"/>
              </a:rPr>
              <a:t>At the end of this topic, you’ll be able to:</a:t>
            </a:r>
          </a:p>
          <a:p>
            <a:pPr marL="114458" lvl="1" indent="-114458">
              <a:spcBef>
                <a:spcPts val="0"/>
              </a:spcBef>
              <a:spcAft>
                <a:spcPts val="600"/>
              </a:spcAft>
              <a:buFont typeface="Wingdings" panose="05000000000000000000" pitchFamily="2" charset="2"/>
              <a:buChar char="§"/>
            </a:pPr>
            <a:r>
              <a:rPr lang="en-US" dirty="0">
                <a:cs typeface="Arial"/>
              </a:rPr>
              <a:t>Describe when the different parts of Medicare cover certain drugs </a:t>
            </a:r>
            <a:endParaRPr lang="en-US" dirty="0">
              <a:cs typeface="Arial" panose="020B0604020202020204" pitchFamily="34" charset="0"/>
            </a:endParaRPr>
          </a:p>
          <a:p>
            <a:pPr marL="114458" lvl="1" indent="-114458" defTabSz="661043">
              <a:spcBef>
                <a:spcPts val="0"/>
              </a:spcBef>
              <a:spcAft>
                <a:spcPts val="600"/>
              </a:spcAft>
              <a:buFont typeface="Wingdings" panose="05000000000000000000" pitchFamily="2" charset="2"/>
              <a:buChar char="§"/>
            </a:pPr>
            <a:r>
              <a:rPr lang="en-US" dirty="0">
                <a:cs typeface="Arial"/>
              </a:rPr>
              <a:t>Explain drug coverage under Medicare Part A (Hospital Insurance) and Part B (Medical Insurance)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7</a:t>
            </a:fld>
            <a:endParaRPr lang="en-US"/>
          </a:p>
        </p:txBody>
      </p:sp>
    </p:spTree>
    <p:extLst>
      <p:ext uri="{BB962C8B-B14F-4D97-AF65-F5344CB8AC3E}">
        <p14:creationId xmlns:p14="http://schemas.microsoft.com/office/powerpoint/2010/main" val="2801664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sz="1200" b="1" dirty="0">
                <a:solidFill>
                  <a:srgbClr val="000000"/>
                </a:solidFill>
                <a:cs typeface="Arial"/>
              </a:rPr>
              <a:t>Presenter Notes</a:t>
            </a:r>
            <a:r>
              <a:rPr lang="en-US" sz="1200" dirty="0">
                <a:solidFill>
                  <a:srgbClr val="444444"/>
                </a:solidFill>
                <a:cs typeface="Arial"/>
              </a:rPr>
              <a:t>​</a:t>
            </a:r>
          </a:p>
          <a:p>
            <a:pPr marL="0" indent="0" defTabSz="931637">
              <a:spcAft>
                <a:spcPts val="600"/>
              </a:spcAft>
              <a:buNone/>
              <a:defRPr/>
            </a:pPr>
            <a:r>
              <a:rPr lang="en-US" sz="1200" dirty="0">
                <a:solidFill>
                  <a:prstClr val="black"/>
                </a:solidFill>
                <a:cs typeface="Arial"/>
              </a:rPr>
              <a:t>Different parts of Medicare cover different drugs. Certain drugs are covered under Part A, Part B, and Part D (Medicare drug coverage). </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Medicare Part A covers the drugs you need during a Medicare-covered hospital or skilled nursing facility (SNF) stay. </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Medicare Part B covers a limited number of outpatient prescription drugs under certain conditions. </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For comprehensive prescription drug coverage, you can sign up for Medicare drug coverage (Part D). You must have Medicare Part A and/or Medicare Part B to join a standalone Medicare drug plan. A Medicare Advantage or other Medicare health plan with drug coverage provides health care (Part A and Part B) and prescription drug coverage (Part D). </a:t>
            </a:r>
          </a:p>
          <a:p>
            <a:pPr marL="0" indent="0" defTabSz="931637">
              <a:spcAft>
                <a:spcPts val="600"/>
              </a:spcAft>
              <a:buNone/>
              <a:defRPr/>
            </a:pPr>
            <a:endParaRPr lang="en-US" sz="1200" b="0" dirty="0">
              <a:solidFill>
                <a:prstClr val="black"/>
              </a:solidFill>
              <a:cs typeface="Arial"/>
            </a:endParaRPr>
          </a:p>
          <a:p>
            <a:pPr marL="0" indent="0" defTabSz="931637">
              <a:spcAft>
                <a:spcPts val="600"/>
              </a:spcAft>
              <a:buNone/>
              <a:defRPr/>
            </a:pPr>
            <a:r>
              <a:rPr lang="en-US" sz="1200" b="0" dirty="0">
                <a:solidFill>
                  <a:prstClr val="black"/>
                </a:solidFill>
                <a:cs typeface="Arial"/>
              </a:rPr>
              <a:t>Which part of Medicare covers prescription drugs, depends on:</a:t>
            </a:r>
            <a:endParaRPr lang="en-US" sz="1200" b="0" dirty="0"/>
          </a:p>
          <a:p>
            <a:pPr marL="171450" indent="-171450" defTabSz="931637">
              <a:spcAft>
                <a:spcPts val="600"/>
              </a:spcAft>
              <a:buFont typeface="Wingdings" panose="05000000000000000000" pitchFamily="2" charset="2"/>
              <a:buChar char="§"/>
              <a:defRPr/>
            </a:pPr>
            <a:r>
              <a:rPr lang="en-US" sz="1200" dirty="0">
                <a:solidFill>
                  <a:prstClr val="black"/>
                </a:solidFill>
                <a:cs typeface="Arial"/>
              </a:rPr>
              <a:t>Medical necessity (Is this drug part of the clinical standard of care?)</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Setting where the drug is administered (for example, home, hospital (as inpatient or outpatient), or surgery center)</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Medical indication or reason why you need medication (for example, for cancer treatment)</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Legal statute that determines whether Medicare covers certain drugs, and which part of Medicare should pay for them</a:t>
            </a:r>
          </a:p>
          <a:p>
            <a:pPr marL="171450" indent="-171450" defTabSz="931637">
              <a:spcAft>
                <a:spcPts val="600"/>
              </a:spcAft>
              <a:buFont typeface="Wingdings" panose="05000000000000000000" pitchFamily="2" charset="2"/>
              <a:buChar char="§"/>
              <a:defRPr/>
            </a:pPr>
            <a:r>
              <a:rPr lang="en-US" sz="1200" dirty="0">
                <a:solidFill>
                  <a:prstClr val="black"/>
                </a:solidFill>
                <a:cs typeface="Arial"/>
              </a:rPr>
              <a:t>Any special drug coverage requirements, like those for immunosuppressive drugs that would be used following a Medicare-eligible organ transplant</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8</a:t>
            </a:fld>
            <a:endParaRPr lang="en-US"/>
          </a:p>
        </p:txBody>
      </p:sp>
    </p:spTree>
    <p:extLst>
      <p:ext uri="{BB962C8B-B14F-4D97-AF65-F5344CB8AC3E}">
        <p14:creationId xmlns:p14="http://schemas.microsoft.com/office/powerpoint/2010/main" val="478786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b="0" i="0" dirty="0">
              <a:solidFill>
                <a:srgbClr val="444444"/>
              </a:solidFill>
              <a:effectLst/>
              <a:cs typeface="Arial"/>
            </a:endParaRPr>
          </a:p>
          <a:p>
            <a:pPr marL="171450" indent="-171450" defTabSz="931637">
              <a:spcAft>
                <a:spcPts val="600"/>
              </a:spcAft>
              <a:buFont typeface="Wingdings" panose="05000000000000000000" pitchFamily="2" charset="2"/>
              <a:buChar char="§"/>
              <a:defRPr/>
            </a:pPr>
            <a:r>
              <a:rPr lang="en-US" b="0" dirty="0">
                <a:solidFill>
                  <a:prstClr val="black"/>
                </a:solidFill>
                <a:cs typeface="Arial"/>
              </a:rPr>
              <a:t>You may get drugs under Part A as part of your treatment during a covered inpatient hospital or Skilled Nursing Facility (SNF) stay. Part A payments made to hospitals and SNFs generally cover all drugs you get during an inpatient stay. There are some exceptions. </a:t>
            </a:r>
          </a:p>
          <a:p>
            <a:pPr marL="171450" indent="-171450" defTabSz="931637">
              <a:spcAft>
                <a:spcPts val="600"/>
              </a:spcAft>
              <a:buFont typeface="Wingdings" panose="05000000000000000000" pitchFamily="2" charset="2"/>
              <a:buChar char="§"/>
              <a:defRPr/>
            </a:pPr>
            <a:r>
              <a:rPr lang="en-US" b="0" dirty="0">
                <a:solidFill>
                  <a:prstClr val="black"/>
                </a:solidFill>
                <a:cs typeface="Arial"/>
              </a:rPr>
              <a:t>You may get drugs for symptom control or pain relief while using the Part A hospice benefit. You </a:t>
            </a:r>
            <a:r>
              <a:rPr lang="en-US" dirty="0">
                <a:solidFill>
                  <a:prstClr val="black"/>
                </a:solidFill>
                <a:cs typeface="Arial"/>
              </a:rPr>
              <a:t>may be charged up to $5 for each outpatient prescription drug or other similar products for pain relief and symptom control. If you start getting hospice care, your hospice benefit should cover everything you need. Drugs covered under Medicare Part A per diem payment to a Medicare hospice program are excluded from coverage under Part D. In this situation, Part D only covers drugs for treatment that is unrelated to the terminal illness or related conditions.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9</a:t>
            </a:fld>
            <a:endParaRPr lang="en-US"/>
          </a:p>
        </p:txBody>
      </p:sp>
    </p:spTree>
    <p:extLst>
      <p:ext uri="{BB962C8B-B14F-4D97-AF65-F5344CB8AC3E}">
        <p14:creationId xmlns:p14="http://schemas.microsoft.com/office/powerpoint/2010/main" val="202095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sz="1200" b="1" dirty="0">
                <a:solidFill>
                  <a:srgbClr val="000000"/>
                </a:solidFill>
                <a:cs typeface="Arial"/>
              </a:rPr>
              <a:t>Presenter Notes</a:t>
            </a:r>
            <a:r>
              <a:rPr lang="en-US" sz="1200" dirty="0">
                <a:solidFill>
                  <a:srgbClr val="444444"/>
                </a:solidFill>
                <a:cs typeface="Arial"/>
              </a:rPr>
              <a:t>​</a:t>
            </a:r>
          </a:p>
          <a:p>
            <a:r>
              <a:rPr lang="en-US" sz="1200" b="0" i="0" kern="1200" dirty="0">
                <a:solidFill>
                  <a:schemeClr val="tx1"/>
                </a:solidFill>
                <a:effectLst/>
                <a:latin typeface="+mn-lt"/>
                <a:ea typeface="+mn-ea"/>
                <a:cs typeface="+mn-cs"/>
              </a:rPr>
              <a:t>Medicare Part B covers a limited number of outpatient prescription drugs under certain conditions. Some examples of Part B-covered drugs:</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Drugs used with some types of durable medical equipment (DME): If the drug used is medically necessary, Medicare covers certain drugs infused through Part-B covered DME (like an infusion pump).</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Some antigen allergy tests and treatments: Medicare covers some antigen tests to check for and treat allergies if a doctor or other health care provider prepares them, and they're given by a properly instructed person (who could be you, the patient) under appropriate supervision.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HIV prevention drugs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Erythropoiesis-stimulating agents: Medicare covers erythropoietin by injection if you have End-Stage Renal Disease (ESRD) or you need this drug to treat anemia related to certain other conditions.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Oral End-Stage Renal Disease (ESRD) drugs: Part B covers ESRD drugs you take buy mouth.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Blood clotting factors: If you have hemophilia (a genetic bleeding disorder that keeps your blood from clotting properly), Medicare covers injectable clotting factors you give yourself or get in a doctor's office.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Injectable and infused drugs: Medicare covers most injectable and infused drugs when a licensed medical provider gives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cs typeface="Arial"/>
              </a:rPr>
              <a:t>Part B covers certain immunizations as part of Medicare-covered preventive services. Generally, you won’t have out-of-pocket costs for most Medicare-covered preventive services if you have Medicare Part B and your provider accepts assignment.  </a:t>
            </a: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Oral cancer drugs: Medicare covers some cancer drugs you take by mouth if the same drug is available in an injectable form, or it's a prodrug of the injectable drug. A prodrug (an oral form of the injectable drug that breaks down into the same active ingredient after you take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r>
              <a:rPr lang="en-US" dirty="0"/>
              <a:t>For more information and examples,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Medicare.gov/coverage/prescription-drugs-outpatient</a:t>
            </a:r>
            <a:r>
              <a:rPr lang="en-US" u="none"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a:t>
            </a:r>
          </a:p>
          <a:p>
            <a:endParaRPr lang="en-US" u="sng"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10</a:t>
            </a:fld>
            <a:endParaRPr lang="en-US"/>
          </a:p>
        </p:txBody>
      </p:sp>
    </p:spTree>
    <p:extLst>
      <p:ext uri="{BB962C8B-B14F-4D97-AF65-F5344CB8AC3E}">
        <p14:creationId xmlns:p14="http://schemas.microsoft.com/office/powerpoint/2010/main" val="3138165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85CB5-8E72-4BF6-DF67-A90275622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0B128-836B-7948-4793-DDEFAD8BB9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2CDD4-CAAE-E897-E12C-FD35A6CA9086}"/>
              </a:ext>
            </a:extLst>
          </p:cNvPr>
          <p:cNvSpPr>
            <a:spLocks noGrp="1"/>
          </p:cNvSpPr>
          <p:nvPr>
            <p:ph type="body" idx="1"/>
          </p:nvPr>
        </p:nvSpPr>
        <p:spPr/>
        <p:txBody>
          <a:bodyPr/>
          <a:lstStyle/>
          <a:p>
            <a:pPr marL="0" indent="0" defTabSz="931637">
              <a:spcAft>
                <a:spcPts val="600"/>
              </a:spcAft>
              <a:buNone/>
              <a:defRPr/>
            </a:pPr>
            <a:r>
              <a:rPr lang="en-US" sz="1200" b="1" dirty="0">
                <a:solidFill>
                  <a:srgbClr val="000000"/>
                </a:solidFill>
                <a:cs typeface="Arial"/>
              </a:rPr>
              <a:t>Presenter Notes</a:t>
            </a:r>
            <a:r>
              <a:rPr lang="en-US" sz="1200" dirty="0">
                <a:solidFill>
                  <a:srgbClr val="444444"/>
                </a:solidFill>
                <a:cs typeface="Arial"/>
              </a:rPr>
              <a:t>​</a:t>
            </a:r>
          </a:p>
          <a:p>
            <a:pPr>
              <a:spcAft>
                <a:spcPts val="600"/>
              </a:spcAft>
            </a:pPr>
            <a:r>
              <a:rPr lang="en-US" dirty="0">
                <a:ea typeface="Wingdings" panose="05000000000000000000" pitchFamily="2" charset="2"/>
                <a:cs typeface="Wingdings" panose="05000000000000000000" pitchFamily="2" charset="2"/>
              </a:rPr>
              <a:t>Most people with ESRD qualify for Medicare, regardless of age. When someone with ESRD gets</a:t>
            </a:r>
            <a:r>
              <a:rPr lang="en-US" spc="-14" dirty="0">
                <a:ea typeface="Wingdings" panose="05000000000000000000" pitchFamily="2" charset="2"/>
                <a:cs typeface="Wingdings" panose="05000000000000000000" pitchFamily="2" charset="2"/>
              </a:rPr>
              <a:t> </a:t>
            </a:r>
            <a:r>
              <a:rPr lang="en-US" dirty="0">
                <a:ea typeface="Wingdings" panose="05000000000000000000" pitchFamily="2" charset="2"/>
                <a:cs typeface="Wingdings" panose="05000000000000000000" pitchFamily="2" charset="2"/>
              </a:rPr>
              <a:t>a</a:t>
            </a:r>
            <a:r>
              <a:rPr lang="en-US" spc="-5" dirty="0">
                <a:ea typeface="Wingdings" panose="05000000000000000000" pitchFamily="2" charset="2"/>
                <a:cs typeface="Wingdings" panose="05000000000000000000" pitchFamily="2" charset="2"/>
              </a:rPr>
              <a:t> </a:t>
            </a:r>
            <a:r>
              <a:rPr lang="en-US" dirty="0">
                <a:ea typeface="Wingdings" panose="05000000000000000000" pitchFamily="2" charset="2"/>
                <a:cs typeface="Wingdings" panose="05000000000000000000" pitchFamily="2" charset="2"/>
              </a:rPr>
              <a:t>kidney</a:t>
            </a:r>
            <a:r>
              <a:rPr lang="en-US" spc="-14" dirty="0">
                <a:ea typeface="Wingdings" panose="05000000000000000000" pitchFamily="2" charset="2"/>
                <a:cs typeface="Wingdings" panose="05000000000000000000" pitchFamily="2" charset="2"/>
              </a:rPr>
              <a:t> </a:t>
            </a:r>
            <a:r>
              <a:rPr lang="en-US" dirty="0">
                <a:ea typeface="Wingdings" panose="05000000000000000000" pitchFamily="2" charset="2"/>
                <a:cs typeface="Wingdings" panose="05000000000000000000" pitchFamily="2" charset="2"/>
              </a:rPr>
              <a:t>transplant,</a:t>
            </a:r>
            <a:r>
              <a:rPr lang="en-US" spc="-24" dirty="0">
                <a:ea typeface="Wingdings" panose="05000000000000000000" pitchFamily="2" charset="2"/>
                <a:cs typeface="Wingdings" panose="05000000000000000000" pitchFamily="2" charset="2"/>
              </a:rPr>
              <a:t> </a:t>
            </a:r>
            <a:r>
              <a:rPr lang="en-US" dirty="0">
                <a:ea typeface="Wingdings" panose="05000000000000000000" pitchFamily="2" charset="2"/>
                <a:cs typeface="Wingdings" panose="05000000000000000000" pitchFamily="2" charset="2"/>
              </a:rPr>
              <a:t>Medicare</a:t>
            </a:r>
            <a:r>
              <a:rPr lang="en-US" spc="-5" dirty="0">
                <a:ea typeface="Wingdings" panose="05000000000000000000" pitchFamily="2" charset="2"/>
                <a:cs typeface="Wingdings" panose="05000000000000000000" pitchFamily="2" charset="2"/>
              </a:rPr>
              <a:t> </a:t>
            </a:r>
            <a:r>
              <a:rPr lang="en-US" dirty="0">
                <a:ea typeface="Wingdings" panose="05000000000000000000" pitchFamily="2" charset="2"/>
                <a:cs typeface="Wingdings" panose="05000000000000000000" pitchFamily="2" charset="2"/>
              </a:rPr>
              <a:t>coverage</a:t>
            </a:r>
            <a:r>
              <a:rPr lang="en-US" spc="-5" dirty="0">
                <a:ea typeface="Wingdings" panose="05000000000000000000" pitchFamily="2" charset="2"/>
                <a:cs typeface="Wingdings" panose="05000000000000000000" pitchFamily="2" charset="2"/>
              </a:rPr>
              <a:t> ends </a:t>
            </a:r>
            <a:r>
              <a:rPr lang="en-US" dirty="0">
                <a:ea typeface="Wingdings" panose="05000000000000000000" pitchFamily="2" charset="2"/>
                <a:cs typeface="Wingdings" panose="05000000000000000000" pitchFamily="2" charset="2"/>
              </a:rPr>
              <a:t>36 months</a:t>
            </a:r>
            <a:r>
              <a:rPr lang="en-US" spc="-29" dirty="0">
                <a:ea typeface="Wingdings" panose="05000000000000000000" pitchFamily="2" charset="2"/>
                <a:cs typeface="Wingdings" panose="05000000000000000000" pitchFamily="2" charset="2"/>
              </a:rPr>
              <a:t> after the transplant </a:t>
            </a:r>
            <a:r>
              <a:rPr lang="en-US" dirty="0">
                <a:ea typeface="Wingdings" panose="05000000000000000000" pitchFamily="2" charset="2"/>
                <a:cs typeface="Wingdings" panose="05000000000000000000" pitchFamily="2" charset="2"/>
              </a:rPr>
              <a:t>(unless the person still qualifies for Medicare based on age or disability). If you lose Part A coverage 36 months after a kidney transplant and don’t have other types of health coverage, you may be able to sign up for Part B immunosuppressive drug coverage. You can sign up any time after their Part A coverage ends. To sign up you can fill out and mail a paper form, or contact Social Security at 1-877-465-0355 (TTY: 1-800-325-0788). This benefit only covers immunosuppressive drugs and no other items or services. It isn’t a substitute for full health coverage. </a:t>
            </a:r>
          </a:p>
          <a:p>
            <a:pPr>
              <a:spcAft>
                <a:spcPts val="600"/>
              </a:spcAft>
            </a:pPr>
            <a:r>
              <a:rPr lang="en-US" dirty="0">
                <a:ea typeface="Calibri" panose="020F0502020204030204" pitchFamily="34" charset="0"/>
              </a:rPr>
              <a:t>You can’t enroll if you have other health coverage, like:</a:t>
            </a:r>
          </a:p>
          <a:p>
            <a:pPr marL="401638" lvl="1" indent="-171450">
              <a:spcBef>
                <a:spcPts val="0"/>
              </a:spcBef>
              <a:spcAft>
                <a:spcPts val="600"/>
              </a:spcAft>
              <a:buFont typeface="Wingdings" panose="05000000000000000000" pitchFamily="2" charset="2"/>
              <a:buChar char="§"/>
            </a:pPr>
            <a:r>
              <a:rPr lang="en-US" dirty="0">
                <a:ea typeface="Calibri" panose="020F0502020204030204" pitchFamily="34" charset="0"/>
              </a:rPr>
              <a:t>Group or individual health plans (including Marketplace) or National Health Plans</a:t>
            </a:r>
          </a:p>
          <a:p>
            <a:pPr marL="401638" lvl="1" indent="-171450">
              <a:spcBef>
                <a:spcPts val="0"/>
              </a:spcBef>
              <a:spcAft>
                <a:spcPts val="600"/>
              </a:spcAft>
              <a:buFont typeface="Wingdings" panose="05000000000000000000" pitchFamily="2" charset="2"/>
              <a:buChar char="§"/>
            </a:pPr>
            <a:r>
              <a:rPr lang="en-US" dirty="0">
                <a:ea typeface="Calibri" panose="020F0502020204030204" pitchFamily="34" charset="0"/>
              </a:rPr>
              <a:t>TRICARE</a:t>
            </a:r>
          </a:p>
          <a:p>
            <a:pPr marL="401638" lvl="1" indent="-171450">
              <a:spcBef>
                <a:spcPts val="0"/>
              </a:spcBef>
              <a:spcAft>
                <a:spcPts val="600"/>
              </a:spcAft>
              <a:buFont typeface="Wingdings" panose="05000000000000000000" pitchFamily="2" charset="2"/>
              <a:buChar char="§"/>
            </a:pPr>
            <a:r>
              <a:rPr lang="en-US" dirty="0">
                <a:ea typeface="Calibri" panose="020F0502020204030204" pitchFamily="34" charset="0"/>
              </a:rPr>
              <a:t>Medicaid or the Children’s Health Insurance Program (CHIP)</a:t>
            </a:r>
          </a:p>
          <a:p>
            <a:pPr marL="401638" lvl="1" indent="-171450">
              <a:spcBef>
                <a:spcPts val="0"/>
              </a:spcBef>
              <a:spcAft>
                <a:spcPts val="600"/>
              </a:spcAft>
              <a:buFont typeface="Wingdings" panose="05000000000000000000" pitchFamily="2" charset="2"/>
              <a:buChar char="§"/>
            </a:pPr>
            <a:r>
              <a:rPr lang="en-US" dirty="0">
                <a:ea typeface="Calibri" panose="020F0502020204030204" pitchFamily="34" charset="0"/>
              </a:rPr>
              <a:t>Veterans Affairs </a:t>
            </a:r>
          </a:p>
          <a:p>
            <a:pPr marL="230188" lvl="1" indent="0">
              <a:spcBef>
                <a:spcPts val="0"/>
              </a:spcBef>
              <a:spcAft>
                <a:spcPts val="600"/>
              </a:spcAft>
              <a:buFontTx/>
              <a:buNone/>
            </a:pPr>
            <a:endParaRPr lang="en-US" dirty="0">
              <a:ea typeface="Calibri" panose="020F0502020204030204" pitchFamily="34" charset="0"/>
            </a:endParaRPr>
          </a:p>
          <a:p>
            <a:pPr marL="0" lvl="1" indent="0">
              <a:spcBef>
                <a:spcPts val="0"/>
              </a:spcBef>
              <a:spcAft>
                <a:spcPts val="600"/>
              </a:spcAft>
              <a:buFontTx/>
              <a:buNone/>
            </a:pPr>
            <a:r>
              <a:rPr lang="en-US" dirty="0">
                <a:ea typeface="Calibri" panose="020F0502020204030204" pitchFamily="34" charset="0"/>
              </a:rPr>
              <a:t>Visit </a:t>
            </a:r>
            <a:r>
              <a:rPr lang="en-US" sz="1200" dirty="0">
                <a:solidFill>
                  <a:prstClr val="black"/>
                </a:solidFill>
                <a:latin typeface="Arial" panose="020B0604020202020204" pitchFamily="34" charset="0"/>
                <a:cs typeface="Arial" panose="020B0604020202020204" pitchFamily="34" charset="0"/>
                <a:hlinkClick r:id="rId3"/>
              </a:rPr>
              <a:t>Medicare.gov/basics/end-stage-renal-disease</a:t>
            </a:r>
            <a:r>
              <a:rPr lang="en-US" dirty="0">
                <a:ea typeface="Calibri" panose="020F0502020204030204" pitchFamily="34" charset="0"/>
              </a:rPr>
              <a:t> for more information about the immunosuppressive drug benefit.</a:t>
            </a:r>
          </a:p>
          <a:p>
            <a:endParaRPr lang="en-US" u="sng"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endParaRPr>
          </a:p>
        </p:txBody>
      </p:sp>
      <p:sp>
        <p:nvSpPr>
          <p:cNvPr id="4" name="Slide Number Placeholder 3">
            <a:extLst>
              <a:ext uri="{FF2B5EF4-FFF2-40B4-BE49-F238E27FC236}">
                <a16:creationId xmlns:a16="http://schemas.microsoft.com/office/drawing/2014/main" id="{900D149E-F2D8-9B29-E991-24B4F84F2E02}"/>
              </a:ext>
            </a:extLst>
          </p:cNvPr>
          <p:cNvSpPr>
            <a:spLocks noGrp="1"/>
          </p:cNvSpPr>
          <p:nvPr>
            <p:ph type="sldNum" sz="quarter" idx="5"/>
          </p:nvPr>
        </p:nvSpPr>
        <p:spPr/>
        <p:txBody>
          <a:bodyPr/>
          <a:lstStyle/>
          <a:p>
            <a:fld id="{01DC2E25-2B01-2743-96C5-05673520BD0B}" type="slidenum">
              <a:rPr lang="en-US" smtClean="0"/>
              <a:t>11</a:t>
            </a:fld>
            <a:endParaRPr lang="en-US"/>
          </a:p>
        </p:txBody>
      </p:sp>
    </p:spTree>
    <p:extLst>
      <p:ext uri="{BB962C8B-B14F-4D97-AF65-F5344CB8AC3E}">
        <p14:creationId xmlns:p14="http://schemas.microsoft.com/office/powerpoint/2010/main" val="177071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81390">
              <a:spcAft>
                <a:spcPts val="600"/>
              </a:spcAft>
              <a:buNone/>
              <a:defRPr/>
            </a:pPr>
            <a:r>
              <a:rPr lang="en-US" b="1" dirty="0"/>
              <a:t>Presenter Notes</a:t>
            </a:r>
          </a:p>
          <a:p>
            <a:pPr marL="0" indent="0">
              <a:spcAft>
                <a:spcPts val="600"/>
              </a:spcAft>
              <a:buNone/>
              <a:defRPr/>
            </a:pPr>
            <a:r>
              <a:rPr lang="en-US" dirty="0"/>
              <a:t>Drug companies are required to pay a rebate if they raise their prices for certain drugs faster than the rate of inflation. </a:t>
            </a:r>
            <a:r>
              <a:rPr lang="en-US" sz="1200" b="0" i="0" u="none" strike="noStrike" kern="1200" dirty="0">
                <a:solidFill>
                  <a:schemeClr val="tx1"/>
                </a:solidFill>
                <a:effectLst/>
                <a:latin typeface="+mn-lt"/>
                <a:ea typeface="+mn-ea"/>
                <a:cs typeface="+mn-cs"/>
              </a:rPr>
              <a:t>You usually pay 20% coinsurance – the cost for each Medicare covered service or item – after you've paid your deductible for the year. </a:t>
            </a:r>
            <a:endParaRPr lang="en-US" dirty="0"/>
          </a:p>
          <a:p>
            <a:pPr marL="0" indent="0">
              <a:spcAft>
                <a:spcPts val="600"/>
              </a:spcAft>
              <a:buNone/>
              <a:defRPr/>
            </a:pPr>
            <a:endParaRPr lang="en-US" dirty="0"/>
          </a:p>
          <a:p>
            <a:pPr marL="0" indent="0">
              <a:spcAft>
                <a:spcPts val="600"/>
              </a:spcAft>
              <a:buNone/>
              <a:defRPr/>
            </a:pPr>
            <a:r>
              <a:rPr lang="en-US" dirty="0"/>
              <a:t>You may have lower out-of-pocket costs for certain Part B drugs and biologicals with prices that have increased faster than the rate of inflation. For these drugs and biologicals, you pay 20% of the inflation-adjusted payment amount, which is less than what you would pay in coinsurance otherwise.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12</a:t>
            </a:fld>
            <a:endParaRPr lang="en-US"/>
          </a:p>
        </p:txBody>
      </p:sp>
    </p:spTree>
    <p:extLst>
      <p:ext uri="{BB962C8B-B14F-4D97-AF65-F5344CB8AC3E}">
        <p14:creationId xmlns:p14="http://schemas.microsoft.com/office/powerpoint/2010/main" val="1525545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a:t>Presenter Notes</a:t>
            </a:r>
          </a:p>
          <a:p>
            <a:pPr marL="110174" indent="-110174">
              <a:spcAft>
                <a:spcPts val="600"/>
              </a:spcAft>
            </a:pPr>
            <a:r>
              <a:rPr lang="en-US" dirty="0"/>
              <a:t>If a doctor determines you must get insulin delivered through a pump, Medicare Part B pays for the insulin and the pump as durable medical equipment (DME).</a:t>
            </a:r>
          </a:p>
          <a:p>
            <a:pPr marL="110174" indent="-110174">
              <a:spcAft>
                <a:spcPts val="600"/>
              </a:spcAft>
            </a:pPr>
            <a:r>
              <a:rPr lang="en-US" dirty="0"/>
              <a:t>There is an insulin price cap of $35 for a one-month supply and deductible protection for each covered insulin.</a:t>
            </a:r>
          </a:p>
          <a:p>
            <a:pPr marL="110174" indent="-110174">
              <a:spcAft>
                <a:spcPts val="600"/>
              </a:spcAft>
            </a:pPr>
            <a:endParaRPr lang="en-US" dirty="0"/>
          </a:p>
          <a:p>
            <a:pPr marL="110174" indent="-110174">
              <a:spcAft>
                <a:spcPts val="600"/>
              </a:spcAft>
            </a:pPr>
            <a:r>
              <a:rPr lang="en-US" dirty="0"/>
              <a:t>For more information about Medicare’s insulin coverage, visit Medicare.gov/coverage/insulin, or read the publication “3 Things to Know about Medicare Insulin Costs” at </a:t>
            </a:r>
          </a:p>
          <a:p>
            <a:pPr marL="110174" indent="-110174">
              <a:spcAft>
                <a:spcPts val="600"/>
              </a:spcAft>
            </a:pPr>
            <a:r>
              <a:rPr lang="en-US" sz="1200" u="sng" dirty="0">
                <a:hlinkClick r:id="rId3"/>
              </a:rPr>
              <a:t>Medicare.gov/publications</a:t>
            </a:r>
            <a:r>
              <a:rPr lang="en-US" dirty="0"/>
              <a:t>.</a:t>
            </a:r>
          </a:p>
          <a:p>
            <a:pPr marL="0" indent="0">
              <a:spcAft>
                <a:spcPts val="600"/>
              </a:spcAft>
              <a:buNone/>
            </a:pPr>
            <a:endParaRPr lang="en-US"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13</a:t>
            </a:fld>
            <a:endParaRPr lang="en-US"/>
          </a:p>
        </p:txBody>
      </p:sp>
    </p:spTree>
    <p:extLst>
      <p:ext uri="{BB962C8B-B14F-4D97-AF65-F5344CB8AC3E}">
        <p14:creationId xmlns:p14="http://schemas.microsoft.com/office/powerpoint/2010/main" val="1894852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81390">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0" indent="0">
              <a:spcAft>
                <a:spcPts val="578"/>
              </a:spcAft>
              <a:buNone/>
            </a:pPr>
            <a:r>
              <a:rPr lang="en-US" dirty="0"/>
              <a:t>Your Medicare drug plan can’t charge you more than $35 for a one-month supply of each Part-D covered insulin product, and you don’t have to pay a deductible for your insulin. You’ll pay $35 (or less) for a one-month supply of each Part-D covered insulin product, even if you get Extra Help to lower your prescription drug costs. A covered insulin product is insulin that’s included on a Part D sponsor’s drug list (formulary). This includes any new insulin products that become available during the plan year. An insulin product might also be considered covered in other instances.</a:t>
            </a:r>
          </a:p>
          <a:p>
            <a:pPr marL="0" indent="0">
              <a:spcAft>
                <a:spcPts val="578"/>
              </a:spcAft>
              <a:buNone/>
            </a:pPr>
            <a:endParaRPr lang="en-US" dirty="0"/>
          </a:p>
          <a:p>
            <a:pPr marL="0" indent="0">
              <a:spcAft>
                <a:spcPts val="578"/>
              </a:spcAft>
              <a:buNone/>
            </a:pPr>
            <a:r>
              <a:rPr lang="en-US" dirty="0"/>
              <a:t>If you get a 60- or 90-day supply of insulin, your costs</a:t>
            </a:r>
            <a:r>
              <a:rPr lang="en-US" b="1" dirty="0"/>
              <a:t> </a:t>
            </a:r>
            <a:r>
              <a:rPr lang="en-US" dirty="0"/>
              <a:t>can’t be more than $35 for each month’s supply of each covered insulin. For example, if you get a 60-day supply of a Part D-covered insulin, you’ll pay no more than $70 for that insulin. If you get a 3-month supply of Part D-covered insulin, your costs can’t be more than $105.</a:t>
            </a:r>
          </a:p>
          <a:p>
            <a:pPr marL="0" indent="0">
              <a:spcAft>
                <a:spcPts val="578"/>
              </a:spcAft>
              <a:buNone/>
            </a:pPr>
            <a:endParaRPr lang="en-US" dirty="0"/>
          </a:p>
          <a:p>
            <a:pPr marL="0" indent="0">
              <a:spcAft>
                <a:spcPts val="578"/>
              </a:spcAft>
              <a:buNone/>
            </a:pPr>
            <a:r>
              <a:rPr lang="en-US" dirty="0"/>
              <a:t>As with other medications, not all plans cover all insulin products and/or medications to treat diabetes. Check with your plan to be sure your insulin product is covered.</a:t>
            </a:r>
          </a:p>
          <a:p>
            <a:pPr marL="0" indent="0">
              <a:spcAft>
                <a:spcPts val="578"/>
              </a:spcAft>
              <a:buNone/>
            </a:pPr>
            <a:endParaRPr lang="en-US"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14</a:t>
            </a:fld>
            <a:endParaRPr lang="en-US"/>
          </a:p>
        </p:txBody>
      </p:sp>
    </p:spTree>
    <p:extLst>
      <p:ext uri="{BB962C8B-B14F-4D97-AF65-F5344CB8AC3E}">
        <p14:creationId xmlns:p14="http://schemas.microsoft.com/office/powerpoint/2010/main" val="2796085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sz="1100" b="1" dirty="0">
                <a:solidFill>
                  <a:srgbClr val="000000"/>
                </a:solidFill>
                <a:cs typeface="Arial"/>
              </a:rPr>
              <a:t>Presenter Notes</a:t>
            </a:r>
            <a:r>
              <a:rPr lang="en-US" sz="1100" dirty="0">
                <a:solidFill>
                  <a:srgbClr val="444444"/>
                </a:solidFill>
                <a:cs typeface="Arial"/>
              </a:rPr>
              <a:t>​</a:t>
            </a:r>
          </a:p>
          <a:p>
            <a:pPr marL="0" indent="0" defTabSz="931637">
              <a:spcAft>
                <a:spcPts val="600"/>
              </a:spcAft>
              <a:buNone/>
              <a:defRPr/>
            </a:pPr>
            <a:r>
              <a:rPr lang="en-US" sz="1100" b="0" dirty="0">
                <a:solidFill>
                  <a:prstClr val="black"/>
                </a:solidFill>
                <a:cs typeface="Arial"/>
              </a:rPr>
              <a:t>There may be a need for self-administered drugs (drugs you’d normally take on your own) if you’re an outpatient in a hospital setting like the emergency department, observation units, surgery centers, or pain clinics. </a:t>
            </a:r>
          </a:p>
          <a:p>
            <a:pPr marL="0" indent="0" defTabSz="931637">
              <a:spcAft>
                <a:spcPts val="600"/>
              </a:spcAft>
              <a:buNone/>
              <a:defRPr/>
            </a:pPr>
            <a:endParaRPr lang="en-US" sz="1200" b="0" i="0" u="none" strike="noStrike" kern="1200" dirty="0">
              <a:solidFill>
                <a:schemeClr val="tx1"/>
              </a:solidFill>
              <a:effectLst/>
              <a:latin typeface="+mn-lt"/>
              <a:ea typeface="+mn-ea"/>
              <a:cs typeface="+mn-cs"/>
            </a:endParaRPr>
          </a:p>
          <a:p>
            <a:pPr marL="0" indent="0" defTabSz="931637">
              <a:spcAft>
                <a:spcPts val="600"/>
              </a:spcAft>
              <a:buNone/>
              <a:defRPr/>
            </a:pPr>
            <a:r>
              <a:rPr lang="en-US" sz="1200" b="0" i="0" u="none" strike="noStrike" kern="1200" dirty="0">
                <a:solidFill>
                  <a:schemeClr val="tx1"/>
                </a:solidFill>
                <a:effectLst/>
                <a:latin typeface="+mn-lt"/>
                <a:ea typeface="+mn-ea"/>
                <a:cs typeface="+mn-cs"/>
              </a:rPr>
              <a:t>You're an outpatient if you're getting emergency department services, observation services, outpatient surgery, lab tests, X-rays, or other hospital services, and the doctor hasn't written an order to admit you to a hospital as an inpatient. In these cases, you're an outpatient even if you spend the night in the hospital.</a:t>
            </a:r>
            <a:r>
              <a:rPr lang="en-US" sz="1200" b="0" i="0" kern="1200" dirty="0">
                <a:solidFill>
                  <a:schemeClr val="tx1"/>
                </a:solidFill>
                <a:effectLst/>
                <a:latin typeface="+mn-lt"/>
                <a:ea typeface="+mn-ea"/>
                <a:cs typeface="+mn-cs"/>
              </a:rPr>
              <a:t>​</a:t>
            </a:r>
            <a:endParaRPr lang="en-US" sz="1100" b="0" dirty="0">
              <a:solidFill>
                <a:schemeClr val="tx1"/>
              </a:solidFill>
              <a:cs typeface="Arial"/>
            </a:endParaRPr>
          </a:p>
          <a:p>
            <a:pPr marL="0" indent="0" defTabSz="931637">
              <a:spcAft>
                <a:spcPts val="600"/>
              </a:spcAft>
              <a:buNone/>
              <a:defRPr/>
            </a:pPr>
            <a:endParaRPr lang="en-US" sz="1100" b="0" dirty="0">
              <a:solidFill>
                <a:prstClr val="black"/>
              </a:solidFill>
              <a:cs typeface="Arial"/>
            </a:endParaRPr>
          </a:p>
          <a:p>
            <a:pPr marL="0" indent="0" defTabSz="931637">
              <a:spcAft>
                <a:spcPts val="600"/>
              </a:spcAft>
              <a:buNone/>
              <a:defRPr/>
            </a:pPr>
            <a:r>
              <a:rPr lang="en-US" sz="1100" b="0" dirty="0">
                <a:solidFill>
                  <a:prstClr val="black"/>
                </a:solidFill>
                <a:cs typeface="Arial"/>
              </a:rPr>
              <a:t>For example, </a:t>
            </a:r>
            <a:r>
              <a:rPr lang="en-US" sz="1200" b="0" i="0" u="none" strike="noStrike" kern="1200" dirty="0">
                <a:solidFill>
                  <a:schemeClr val="tx1"/>
                </a:solidFill>
                <a:effectLst/>
                <a:latin typeface="+mn-lt"/>
                <a:ea typeface="+mn-ea"/>
                <a:cs typeface="+mn-cs"/>
              </a:rPr>
              <a:t>let's say you're an outpatient at a hospital but </a:t>
            </a:r>
            <a:r>
              <a:rPr lang="en-US" sz="1100" b="0" dirty="0">
                <a:solidFill>
                  <a:prstClr val="black"/>
                </a:solidFill>
                <a:cs typeface="Arial"/>
              </a:rPr>
              <a:t>you need daily blood pressure medication while in the emergency room for a sprained ankle. </a:t>
            </a:r>
            <a:endParaRPr lang="en-US" sz="1100" b="0" dirty="0">
              <a:solidFill>
                <a:prstClr val="black"/>
              </a:solidFill>
              <a:cs typeface="Calibri" panose="020F0502020204030204"/>
            </a:endParaRPr>
          </a:p>
          <a:p>
            <a:pPr marL="0" indent="0" defTabSz="931637">
              <a:spcAft>
                <a:spcPts val="600"/>
              </a:spcAft>
              <a:buNone/>
              <a:defRPr/>
            </a:pPr>
            <a:r>
              <a:rPr lang="en-US" sz="1100" b="0" dirty="0">
                <a:solidFill>
                  <a:prstClr val="black"/>
                </a:solidFill>
                <a:cs typeface="Arial"/>
              </a:rPr>
              <a:t>Part A and Part B wouldn’t cover the medication because it’s not related to the outpatient services you’re getting to treat your ankle. If you get self-administered drugs that aren’t covered by Part A or Part B while in a hospital outpatient setting, the hospital may bill you for the drug. </a:t>
            </a:r>
            <a:endParaRPr lang="en-US" sz="1100" b="0" dirty="0">
              <a:cs typeface="Calibri"/>
            </a:endParaRPr>
          </a:p>
          <a:p>
            <a:pPr marL="0" indent="0" defTabSz="931637">
              <a:spcAft>
                <a:spcPts val="600"/>
              </a:spcAft>
              <a:buNone/>
              <a:defRPr/>
            </a:pPr>
            <a:endParaRPr lang="en-US" sz="1100" b="0" dirty="0">
              <a:solidFill>
                <a:prstClr val="black"/>
              </a:solidFill>
              <a:cs typeface="Arial"/>
            </a:endParaRPr>
          </a:p>
          <a:p>
            <a:pPr marL="0" indent="0" defTabSz="931637">
              <a:spcAft>
                <a:spcPts val="600"/>
              </a:spcAft>
              <a:buNone/>
              <a:defRPr/>
            </a:pPr>
            <a:r>
              <a:rPr lang="en-US" sz="1100" b="0" dirty="0">
                <a:solidFill>
                  <a:prstClr val="black"/>
                </a:solidFill>
                <a:cs typeface="Arial"/>
              </a:rPr>
              <a:t>However, if you’re enrolled in Medicare drug coverage (Part D), these drugs may be covered. You’ll likely need to pay out-of-pocket for the drugs and send in a claim to your drug plan for a refund. </a:t>
            </a:r>
            <a:endParaRPr lang="en-US" sz="1100" b="0" dirty="0">
              <a:solidFill>
                <a:prstClr val="black"/>
              </a:solidFill>
              <a:cs typeface="Arial" panose="020B0604020202020204" pitchFamily="34" charset="0"/>
            </a:endParaRPr>
          </a:p>
          <a:p>
            <a:pPr marL="117519" lvl="1" indent="-117519" defTabSz="931637">
              <a:spcBef>
                <a:spcPts val="0"/>
              </a:spcBef>
              <a:spcAft>
                <a:spcPts val="600"/>
              </a:spcAft>
              <a:buFont typeface="Wingdings" panose="05000000000000000000" pitchFamily="2" charset="2"/>
              <a:buChar char="§"/>
              <a:defRPr/>
            </a:pPr>
            <a:r>
              <a:rPr lang="en-US" sz="1100" b="0" dirty="0">
                <a:solidFill>
                  <a:prstClr val="black"/>
                </a:solidFill>
                <a:cs typeface="Arial"/>
              </a:rPr>
              <a:t>Generally, your Medicare drug coverage won’t pay for over-the-counter drugs, like Tylenol®</a:t>
            </a:r>
          </a:p>
          <a:p>
            <a:pPr marL="117519" lvl="1" indent="-117519" defTabSz="931637">
              <a:spcBef>
                <a:spcPts val="0"/>
              </a:spcBef>
              <a:spcAft>
                <a:spcPts val="600"/>
              </a:spcAft>
              <a:buFont typeface="Wingdings" panose="05000000000000000000" pitchFamily="2" charset="2"/>
              <a:buChar char="§"/>
              <a:defRPr/>
            </a:pPr>
            <a:r>
              <a:rPr lang="en-US" sz="1100" b="0" dirty="0">
                <a:solidFill>
                  <a:prstClr val="black"/>
                </a:solidFill>
                <a:cs typeface="Arial"/>
              </a:rPr>
              <a:t>The drug you need must be on your drug plan’s formulary (list of covered drugs) or you can ask for an exception</a:t>
            </a:r>
          </a:p>
          <a:p>
            <a:pPr marL="117519" lvl="1" indent="-117519" defTabSz="931637">
              <a:spcBef>
                <a:spcPts val="0"/>
              </a:spcBef>
              <a:spcAft>
                <a:spcPts val="600"/>
              </a:spcAft>
              <a:buFont typeface="Wingdings" panose="05000000000000000000" pitchFamily="2" charset="2"/>
              <a:buChar char="§"/>
              <a:defRPr/>
            </a:pPr>
            <a:r>
              <a:rPr lang="en-US" sz="1100" b="0" dirty="0">
                <a:solidFill>
                  <a:prstClr val="black"/>
                </a:solidFill>
                <a:cs typeface="Arial"/>
              </a:rPr>
              <a:t>You can’t get your self-administered drugs in an outpatient or emergency department setting on a regular basis</a:t>
            </a:r>
          </a:p>
          <a:p>
            <a:pPr marL="117519" lvl="1" indent="-117519" defTabSz="931637">
              <a:spcBef>
                <a:spcPts val="0"/>
              </a:spcBef>
              <a:spcAft>
                <a:spcPts val="600"/>
              </a:spcAft>
              <a:buFont typeface="Wingdings" panose="05000000000000000000" pitchFamily="2" charset="2"/>
              <a:buChar char="§"/>
              <a:defRPr/>
            </a:pPr>
            <a:r>
              <a:rPr lang="en-US" sz="1100" b="0" dirty="0">
                <a:solidFill>
                  <a:prstClr val="black"/>
                </a:solidFill>
                <a:cs typeface="Arial"/>
              </a:rPr>
              <a:t>Your drug plan will verify if you could’ve gotten these self-administered drugs from an in-network pharmacy</a:t>
            </a:r>
          </a:p>
          <a:p>
            <a:pPr marL="117519" lvl="1" indent="-117519" defTabSz="931637">
              <a:spcBef>
                <a:spcPts val="0"/>
              </a:spcBef>
              <a:spcAft>
                <a:spcPts val="600"/>
              </a:spcAft>
              <a:buFont typeface="Wingdings" panose="05000000000000000000" pitchFamily="2" charset="2"/>
              <a:buChar char="§"/>
              <a:defRPr/>
            </a:pPr>
            <a:r>
              <a:rPr lang="en-US" sz="1100" dirty="0"/>
              <a:t>If the hospital pharmacy isn’t in your drug plan’s network, you may need to pay out of pocket for these drugs and submit the claim to your drug plan for reimbursement</a:t>
            </a:r>
          </a:p>
          <a:p>
            <a:pPr marL="0" lvl="1" defTabSz="931637">
              <a:spcBef>
                <a:spcPts val="0"/>
              </a:spcBef>
              <a:spcAft>
                <a:spcPts val="600"/>
              </a:spcAft>
              <a:defRPr/>
            </a:pPr>
            <a:endParaRPr lang="en-US" sz="1100" b="1" dirty="0">
              <a:solidFill>
                <a:prstClr val="black"/>
              </a:solidFill>
              <a:cs typeface="Arial"/>
            </a:endParaRPr>
          </a:p>
          <a:p>
            <a:pPr marL="0" lvl="1" defTabSz="931637">
              <a:spcBef>
                <a:spcPts val="0"/>
              </a:spcBef>
              <a:spcAft>
                <a:spcPts val="600"/>
              </a:spcAft>
              <a:defRPr/>
            </a:pPr>
            <a:r>
              <a:rPr lang="en-US" sz="1100" dirty="0">
                <a:solidFill>
                  <a:prstClr val="black"/>
                </a:solidFill>
                <a:cs typeface="Arial"/>
              </a:rPr>
              <a:t>For more information, visit </a:t>
            </a:r>
            <a:r>
              <a:rPr lang="en-US" sz="1100" u="sng" dirty="0">
                <a:hlinkClick r:id="rId3"/>
              </a:rPr>
              <a:t>Medicare.gov/publications</a:t>
            </a:r>
            <a:r>
              <a:rPr lang="en-US" sz="1100" dirty="0">
                <a:solidFill>
                  <a:prstClr val="black"/>
                </a:solidFill>
                <a:cs typeface="Arial"/>
              </a:rPr>
              <a:t> to review “Medicare Hospital Benefits” (CMS Product No. 11435).</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15</a:t>
            </a:fld>
            <a:endParaRPr lang="en-US"/>
          </a:p>
        </p:txBody>
      </p:sp>
    </p:spTree>
    <p:extLst>
      <p:ext uri="{BB962C8B-B14F-4D97-AF65-F5344CB8AC3E}">
        <p14:creationId xmlns:p14="http://schemas.microsoft.com/office/powerpoint/2010/main" val="1622563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defTabSz="931637">
              <a:spcAft>
                <a:spcPts val="600"/>
              </a:spcAft>
              <a:buNone/>
              <a:defRPr/>
            </a:pPr>
            <a:r>
              <a:rPr lang="en-US" dirty="0">
                <a:solidFill>
                  <a:prstClr val="black"/>
                </a:solidFill>
                <a:cs typeface="Arial"/>
              </a:rPr>
              <a:t>Topic 3 explains Medicare drug coverage (Part D) benefits and costs. </a:t>
            </a:r>
          </a:p>
          <a:p>
            <a:pPr marL="0" indent="0">
              <a:spcAft>
                <a:spcPts val="600"/>
              </a:spcAft>
              <a:buNone/>
            </a:pPr>
            <a:endParaRPr lang="en-US" dirty="0"/>
          </a:p>
          <a:p>
            <a:pPr marL="0" indent="0" defTabSz="661043">
              <a:spcAft>
                <a:spcPts val="600"/>
              </a:spcAft>
              <a:buNone/>
            </a:pPr>
            <a:r>
              <a:rPr lang="en-US" b="0" dirty="0">
                <a:cs typeface="Arial"/>
              </a:rPr>
              <a:t>At the end of this topic, you’ll be able to: </a:t>
            </a:r>
          </a:p>
          <a:p>
            <a:pPr marL="117519" lvl="1" indent="-117519" defTabSz="931637">
              <a:spcBef>
                <a:spcPts val="0"/>
              </a:spcBef>
              <a:spcAft>
                <a:spcPts val="600"/>
              </a:spcAft>
              <a:buFont typeface="Wingdings" panose="05000000000000000000" pitchFamily="2" charset="2"/>
              <a:buChar char="§"/>
              <a:defRPr/>
            </a:pPr>
            <a:r>
              <a:rPr lang="en-US" dirty="0">
                <a:cs typeface="Arial"/>
              </a:rPr>
              <a:t>Describe Medicare drug coverage (Part D) options and benefits</a:t>
            </a:r>
          </a:p>
          <a:p>
            <a:pPr marL="117519" lvl="1" indent="-117519" defTabSz="931637">
              <a:spcBef>
                <a:spcPts val="0"/>
              </a:spcBef>
              <a:spcAft>
                <a:spcPts val="600"/>
              </a:spcAft>
              <a:buFont typeface="Wingdings" panose="05000000000000000000" pitchFamily="2" charset="2"/>
              <a:buChar char="§"/>
              <a:defRPr/>
            </a:pPr>
            <a:r>
              <a:rPr lang="en-US" dirty="0">
                <a:cs typeface="Arial"/>
              </a:rPr>
              <a:t>Explain Medicare drug coverage costs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16</a:t>
            </a:fld>
            <a:endParaRPr lang="en-US"/>
          </a:p>
        </p:txBody>
      </p:sp>
    </p:spTree>
    <p:extLst>
      <p:ext uri="{BB962C8B-B14F-4D97-AF65-F5344CB8AC3E}">
        <p14:creationId xmlns:p14="http://schemas.microsoft.com/office/powerpoint/2010/main" val="4048644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637">
              <a:spcBef>
                <a:spcPts val="611"/>
              </a:spcBef>
              <a:spcAft>
                <a:spcPts val="578"/>
              </a:spcAft>
              <a:defRPr/>
            </a:pPr>
            <a:r>
              <a:rPr lang="en-US" b="1" dirty="0">
                <a:solidFill>
                  <a:prstClr val="black"/>
                </a:solidFill>
              </a:rPr>
              <a:t>This slide has animation.</a:t>
            </a:r>
            <a:endParaRPr lang="en-US" dirty="0">
              <a:solidFill>
                <a:prstClr val="black"/>
              </a:solidFill>
            </a:endParaRPr>
          </a:p>
          <a:p>
            <a:pPr marL="0" lvl="1" defTabSz="931637">
              <a:spcBef>
                <a:spcPts val="0"/>
              </a:spcBef>
              <a:spcAft>
                <a:spcPts val="578"/>
              </a:spcAft>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17519" lvl="1" indent="-117519" defTabSz="931637">
              <a:spcBef>
                <a:spcPts val="0"/>
              </a:spcBef>
              <a:spcAft>
                <a:spcPts val="578"/>
              </a:spcAft>
              <a:buFont typeface="Wingdings" panose="05000000000000000000" pitchFamily="2" charset="2"/>
              <a:buChar char="§"/>
              <a:defRPr/>
            </a:pPr>
            <a:r>
              <a:rPr lang="en-US" dirty="0">
                <a:solidFill>
                  <a:prstClr val="black"/>
                </a:solidFill>
                <a:cs typeface="Arial"/>
              </a:rPr>
              <a:t>Medicare drug coverage adds to your Medicare health care coverage. It helps you pay for medically necessary brand-name and generic prescription drugs. Insurance companies and other private companies approved by Medicare</a:t>
            </a:r>
            <a:r>
              <a:rPr lang="en-US" baseline="0" dirty="0">
                <a:solidFill>
                  <a:prstClr val="black"/>
                </a:solidFill>
                <a:cs typeface="Arial"/>
              </a:rPr>
              <a:t> offer </a:t>
            </a:r>
            <a:r>
              <a:rPr lang="en-US" dirty="0">
                <a:solidFill>
                  <a:prstClr val="black"/>
                </a:solidFill>
                <a:cs typeface="Arial"/>
              </a:rPr>
              <a:t>Medicare drug plans and Medicare health plans</a:t>
            </a:r>
            <a:r>
              <a:rPr lang="en-US" baseline="0" dirty="0">
                <a:solidFill>
                  <a:prstClr val="black"/>
                </a:solidFill>
                <a:cs typeface="Arial"/>
              </a:rPr>
              <a:t> with drug coverage</a:t>
            </a:r>
            <a:r>
              <a:rPr lang="en-US" dirty="0">
                <a:solidFill>
                  <a:prstClr val="black"/>
                </a:solidFill>
                <a:cs typeface="Arial"/>
              </a:rPr>
              <a:t>. All people with Medicare are eligible to enroll in Medicare drug coverage. To get coverage, you must join a plan—enrollment isn’t automatic for most people. </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a:rPr>
              <a:t>There are 2 main ways to get Medicare drug coverage:</a:t>
            </a:r>
          </a:p>
          <a:p>
            <a:pPr marL="276965" lvl="2" indent="-116295" defTabSz="931637">
              <a:spcBef>
                <a:spcPts val="0"/>
              </a:spcBef>
              <a:spcAft>
                <a:spcPts val="578"/>
              </a:spcAft>
              <a:buSzTx/>
              <a:buFont typeface="Arial" panose="020B0604020202020204" pitchFamily="34" charset="0"/>
              <a:buChar char="•"/>
              <a:defRPr/>
            </a:pPr>
            <a:r>
              <a:rPr lang="en-US" dirty="0">
                <a:solidFill>
                  <a:prstClr val="black"/>
                </a:solidFill>
                <a:cs typeface="Arial"/>
              </a:rPr>
              <a:t>Join a Medicare drug plan. These plans add drug coverage to Original Medicare (Part A (Hospital Insurance) and Part B (Medical Insurance)), some Medicare Cost Plans, some Medicare Private Fee-for-Service (PFFS) Plans, and Medicare Medical Savings Account (MSA) Plans.</a:t>
            </a:r>
          </a:p>
          <a:p>
            <a:pPr marL="276965" lvl="2" indent="-116295" defTabSz="931637">
              <a:spcBef>
                <a:spcPts val="0"/>
              </a:spcBef>
              <a:spcAft>
                <a:spcPts val="578"/>
              </a:spcAft>
              <a:buSzTx/>
              <a:buFont typeface="Arial" panose="020B0604020202020204" pitchFamily="34" charset="0"/>
              <a:buChar char="•"/>
              <a:defRPr/>
            </a:pPr>
            <a:r>
              <a:rPr lang="en-US" dirty="0">
                <a:solidFill>
                  <a:prstClr val="black"/>
                </a:solidFill>
                <a:cs typeface="Arial"/>
              </a:rPr>
              <a:t>Join a Medicare Advantage Plan with drug coverage or another Medicare health plan that includes drug coverage. You’ll get all your Medicare coverage—Part A (Hospital Insurance), Part B (Medical Insurance), and Medicare drug coverage (Part D)—through these plans.</a:t>
            </a:r>
          </a:p>
          <a:p>
            <a:pPr>
              <a:spcAft>
                <a:spcPts val="578"/>
              </a:spcAft>
            </a:pPr>
            <a:r>
              <a:rPr lang="en-US" dirty="0"/>
              <a:t>Some types of Medicare health plans that provide health care coverage aren't Medicare Advantage Plans but are still part of Medicare. Some of these plans provide Part A and Part B coverage, while most others provide only Part B coverage. Some also provide Medicare drug coverage (Part D). These plans have some of the same rules as Medicare Advantage Plans. However, each type of plan has special rules and exceptions, so contact any plans you're interested in to get more details. For more information,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Medicare.gov/health-drug-plans/health-plans/your-health-plan-options/other-</a:t>
            </a:r>
            <a:r>
              <a:rPr lang="en-US" dirty="0" err="1">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-health-plans</a:t>
            </a:r>
            <a:r>
              <a:rPr lang="en-US" u="none"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a:t>
            </a:r>
          </a:p>
          <a:p>
            <a:pPr>
              <a:spcAft>
                <a:spcPts val="578"/>
              </a:spcAft>
            </a:pPr>
            <a:endParaRPr lang="en-US" u="none"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endParaRPr>
          </a:p>
          <a:p>
            <a:pPr marL="0" indent="0">
              <a:spcAft>
                <a:spcPts val="578"/>
              </a:spcAft>
              <a:buNone/>
            </a:pPr>
            <a:r>
              <a:rPr lang="en-US" b="1" dirty="0">
                <a:solidFill>
                  <a:prstClr val="black"/>
                </a:solidFill>
                <a:cs typeface="Arial"/>
              </a:rPr>
              <a:t>NOTE</a:t>
            </a:r>
            <a:r>
              <a:rPr lang="en-US" dirty="0">
                <a:solidFill>
                  <a:prstClr val="black"/>
                </a:solidFill>
                <a:cs typeface="Arial"/>
              </a:rPr>
              <a:t>: </a:t>
            </a:r>
            <a:r>
              <a:rPr lang="en-US" dirty="0"/>
              <a:t>Medigap policies can no longer be sold with drug coverage, but if you have an older Medigap policy that was sold with drug coverage, you can keep it. You may choose to join a separate Medicare drug plan because most Medigap drug coverage isn’t creditable, and you may pay more if you join a drug plan later. Creditable drug coverage is explained further in Topic 5.</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17</a:t>
            </a:fld>
            <a:endParaRPr lang="en-US"/>
          </a:p>
        </p:txBody>
      </p:sp>
    </p:spTree>
    <p:extLst>
      <p:ext uri="{BB962C8B-B14F-4D97-AF65-F5344CB8AC3E}">
        <p14:creationId xmlns:p14="http://schemas.microsoft.com/office/powerpoint/2010/main" val="260524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sz="1100" b="1" dirty="0">
                <a:solidFill>
                  <a:prstClr val="black"/>
                </a:solidFill>
              </a:rPr>
              <a:t>This slide has animation. </a:t>
            </a:r>
          </a:p>
          <a:p>
            <a:pPr marL="0" indent="0" defTabSz="931637">
              <a:spcAft>
                <a:spcPts val="578"/>
              </a:spcAft>
              <a:buNone/>
              <a:defRPr/>
            </a:pPr>
            <a:r>
              <a:rPr lang="en-US" sz="1100" b="1" dirty="0">
                <a:solidFill>
                  <a:srgbClr val="000000"/>
                </a:solidFill>
                <a:cs typeface="Arial"/>
              </a:rPr>
              <a:t>Presenter Notes</a:t>
            </a:r>
            <a:r>
              <a:rPr lang="en-US" sz="1100" dirty="0">
                <a:solidFill>
                  <a:srgbClr val="444444"/>
                </a:solidFill>
                <a:cs typeface="Arial"/>
              </a:rPr>
              <a:t>​</a:t>
            </a:r>
            <a:endParaRPr lang="en-US" sz="1100" dirty="0">
              <a:solidFill>
                <a:prstClr val="black"/>
              </a:solidFill>
              <a:cs typeface="Arial"/>
            </a:endParaRPr>
          </a:p>
          <a:p>
            <a:pPr marL="108338" indent="-108338" defTabSz="931637">
              <a:spcAft>
                <a:spcPts val="578"/>
              </a:spcAft>
              <a:defRPr/>
            </a:pPr>
            <a:r>
              <a:rPr lang="en-US" sz="1100" b="0" dirty="0">
                <a:solidFill>
                  <a:prstClr val="black"/>
                </a:solidFill>
                <a:cs typeface="Arial"/>
              </a:rPr>
              <a:t>Most people will pay a monthly premium for Medicare drug coverage. You’ll also pay a share of your prescription costs, including a deductible (if applicable), copayments, and/or coinsurance. </a:t>
            </a:r>
            <a:endParaRPr lang="en-US" sz="1100" b="0" dirty="0">
              <a:solidFill>
                <a:prstClr val="black"/>
              </a:solidFill>
              <a:cs typeface="Arial" panose="020B0604020202020204" pitchFamily="34" charset="0"/>
            </a:endParaRPr>
          </a:p>
          <a:p>
            <a:pPr defTabSz="931637">
              <a:spcAft>
                <a:spcPts val="578"/>
              </a:spcAft>
              <a:defRPr/>
            </a:pPr>
            <a:r>
              <a:rPr lang="en-US" sz="1100" b="0" dirty="0">
                <a:solidFill>
                  <a:prstClr val="black"/>
                </a:solidFill>
                <a:cs typeface="Arial"/>
              </a:rPr>
              <a:t>You can choose how you want to be billed when you enroll in the plan. </a:t>
            </a:r>
            <a:r>
              <a:rPr lang="en-US" sz="1100" b="0" dirty="0"/>
              <a:t>You can choose one of these options to pay your premium: </a:t>
            </a:r>
          </a:p>
          <a:p>
            <a:pPr marL="275434" lvl="1" indent="-110174" defTabSz="931637">
              <a:spcBef>
                <a:spcPts val="0"/>
              </a:spcBef>
              <a:spcAft>
                <a:spcPts val="578"/>
              </a:spcAft>
              <a:buFont typeface="Arial" panose="020B0604020202020204" pitchFamily="34" charset="0"/>
              <a:buChar char="•"/>
              <a:defRPr/>
            </a:pPr>
            <a:r>
              <a:rPr lang="en-US" sz="1100" b="0" dirty="0"/>
              <a:t>Sign up to have your plan deduct it from your checking or savings account. </a:t>
            </a:r>
          </a:p>
          <a:p>
            <a:pPr marL="275434" lvl="1" indent="-110174" defTabSz="931637">
              <a:spcBef>
                <a:spcPts val="0"/>
              </a:spcBef>
              <a:spcAft>
                <a:spcPts val="578"/>
              </a:spcAft>
              <a:buFont typeface="Arial" panose="020B0604020202020204" pitchFamily="34" charset="0"/>
              <a:buChar char="•"/>
              <a:defRPr/>
            </a:pPr>
            <a:r>
              <a:rPr lang="en-US" sz="1100" b="0" dirty="0"/>
              <a:t>Charge it to a credit or debit card. </a:t>
            </a:r>
          </a:p>
          <a:p>
            <a:pPr marL="275434" lvl="1" indent="-110174" defTabSz="931637">
              <a:spcBef>
                <a:spcPts val="0"/>
              </a:spcBef>
              <a:spcAft>
                <a:spcPts val="578"/>
              </a:spcAft>
              <a:buFont typeface="Arial" panose="020B0604020202020204" pitchFamily="34" charset="0"/>
              <a:buChar char="•"/>
              <a:defRPr/>
            </a:pPr>
            <a:r>
              <a:rPr lang="en-US" sz="1100" b="0" dirty="0"/>
              <a:t>Have your plan bill you each month directly. Some plans bill in advance for next month’s coverage. Send your payment to the plan—not to Medicare. Contact your plan for their payment address. </a:t>
            </a:r>
          </a:p>
          <a:p>
            <a:pPr marL="275434" lvl="1" indent="-110174" defTabSz="931637">
              <a:spcBef>
                <a:spcPts val="0"/>
              </a:spcBef>
              <a:spcAft>
                <a:spcPts val="578"/>
              </a:spcAft>
              <a:buFont typeface="Arial" panose="020B0604020202020204" pitchFamily="34" charset="0"/>
              <a:buChar char="•"/>
              <a:defRPr/>
            </a:pPr>
            <a:r>
              <a:rPr lang="en-US" sz="1100" b="0" dirty="0"/>
              <a:t>Have funds withheld from your Social Security payment. Contact your plan—not Social Security—to ask for this payment plan. It may take up to 3 months to start. </a:t>
            </a:r>
            <a:r>
              <a:rPr lang="en-US" sz="1100" b="0" dirty="0">
                <a:solidFill>
                  <a:prstClr val="black"/>
                </a:solidFill>
                <a:cs typeface="Arial"/>
              </a:rPr>
              <a:t> </a:t>
            </a:r>
          </a:p>
          <a:p>
            <a:pPr marL="275434" lvl="1" indent="-110174" defTabSz="931637">
              <a:spcBef>
                <a:spcPts val="0"/>
              </a:spcBef>
              <a:spcAft>
                <a:spcPts val="578"/>
              </a:spcAft>
              <a:buFont typeface="Arial" panose="020B0604020202020204" pitchFamily="34" charset="0"/>
              <a:buChar char="•"/>
              <a:defRPr/>
            </a:pPr>
            <a:r>
              <a:rPr lang="en-US" sz="1100" b="0" dirty="0">
                <a:solidFill>
                  <a:prstClr val="black"/>
                </a:solidFill>
                <a:cs typeface="Arial"/>
              </a:rPr>
              <a:t>If you switch plans, you may see a delay in premiums being withheld. If you want to stop premium deductions and get billed directly, contact your drug plan. </a:t>
            </a:r>
          </a:p>
          <a:p>
            <a:pPr>
              <a:spcAft>
                <a:spcPts val="578"/>
              </a:spcAft>
            </a:pPr>
            <a:r>
              <a:rPr lang="en-US" sz="1100" b="0" dirty="0">
                <a:solidFill>
                  <a:prstClr val="black"/>
                </a:solidFill>
                <a:cs typeface="Arial"/>
              </a:rPr>
              <a:t>In 2027, you pay all the costs for your covered drugs until you’ve met deductible (up to $700). In the initial coverage phase, you’ll pay coinsurance or copayments for your covered drugs. The plan typically pays 65% of the cost of applicable drugs and 75% of the cost of all other covered Part D drugs. The manufacturer, through the Manufacturer Discount Program, typically covers 10% of the cost of applicable drugs. This phase ends when you’ve reached the annual out-of-pocket threshold of $2,400. You’ll pay nothing more out-of-pocket once you’ve reached the threshold of $2,400 and enter the catastrophic coverage stage. </a:t>
            </a:r>
            <a:endParaRPr lang="en-US" sz="900" b="0"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18</a:t>
            </a:fld>
            <a:endParaRPr lang="en-US"/>
          </a:p>
        </p:txBody>
      </p:sp>
    </p:spTree>
    <p:extLst>
      <p:ext uri="{BB962C8B-B14F-4D97-AF65-F5344CB8AC3E}">
        <p14:creationId xmlns:p14="http://schemas.microsoft.com/office/powerpoint/2010/main" val="580431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668645">
              <a:spcAft>
                <a:spcPts val="600"/>
              </a:spcAft>
              <a:buNone/>
              <a:defRPr/>
            </a:pPr>
            <a:r>
              <a:rPr lang="en-US" sz="1200" b="1" dirty="0"/>
              <a:t>Presenter Notes </a:t>
            </a:r>
            <a:endParaRPr lang="en-US" sz="1200" dirty="0"/>
          </a:p>
          <a:p>
            <a:pPr marL="0" indent="0">
              <a:spcAft>
                <a:spcPts val="600"/>
              </a:spcAft>
              <a:buNone/>
            </a:pPr>
            <a:r>
              <a:rPr lang="en-US" sz="1200" b="0" dirty="0"/>
              <a:t>The Part D benefit for Plan Year 2027 is as follows: </a:t>
            </a:r>
          </a:p>
          <a:p>
            <a:pPr marL="0" indent="0">
              <a:spcAft>
                <a:spcPts val="600"/>
              </a:spcAft>
              <a:buNone/>
            </a:pPr>
            <a:r>
              <a:rPr lang="en-US" sz="1200" dirty="0"/>
              <a:t>People with Medicare prescription drug coverage benefit from a yearly cap ($2,400 in 2027) on what they pay out-of-pocket for prescription drugs. The monthly premium doesn’t count towards out-of-pocket costs. </a:t>
            </a:r>
          </a:p>
          <a:p>
            <a:pPr marL="0" indent="0" defTabSz="931637">
              <a:spcAft>
                <a:spcPts val="600"/>
              </a:spcAft>
              <a:buNone/>
              <a:defRPr/>
            </a:pPr>
            <a:endParaRPr lang="en-US" sz="1200" b="1" dirty="0">
              <a:solidFill>
                <a:prstClr val="black"/>
              </a:solidFill>
              <a:cs typeface="Arial" panose="020B0604020202020204" pitchFamily="34" charset="0"/>
            </a:endParaRPr>
          </a:p>
          <a:p>
            <a:pPr marL="0" indent="0" defTabSz="931637">
              <a:spcAft>
                <a:spcPts val="600"/>
              </a:spcAft>
              <a:buNone/>
              <a:defRPr/>
            </a:pPr>
            <a:r>
              <a:rPr lang="en-US" sz="1200" b="0" dirty="0">
                <a:solidFill>
                  <a:prstClr val="black"/>
                </a:solidFill>
                <a:cs typeface="Arial" panose="020B0604020202020204" pitchFamily="34" charset="0"/>
              </a:rPr>
              <a:t>Here’s an example showing what Ms. Smith will pay in 2027. Not all plans follow this design. Drug plan costs will vary. </a:t>
            </a:r>
          </a:p>
          <a:p>
            <a:pPr marL="171450" indent="-171450" defTabSz="931637">
              <a:spcBef>
                <a:spcPts val="289"/>
              </a:spcBef>
              <a:spcAft>
                <a:spcPts val="600"/>
              </a:spcAft>
              <a:buFont typeface="Wingdings" panose="05000000000000000000" pitchFamily="2" charset="2"/>
              <a:buChar char="§"/>
              <a:defRPr/>
            </a:pPr>
            <a:r>
              <a:rPr lang="en-US" sz="1200" dirty="0">
                <a:solidFill>
                  <a:prstClr val="black"/>
                </a:solidFill>
                <a:cs typeface="Arial" panose="020B0604020202020204" pitchFamily="34" charset="0"/>
              </a:rPr>
              <a:t>Monthly premium – Most drug plans charge a monthly fee that differs from plan to plan. You pay this in addition to the Part B premium (if you have Part B). If you belong to a Medicare Advantage Plan with drug coverage (MA-PD), the monthly plan premium may include an amount for drug coverage. </a:t>
            </a:r>
          </a:p>
          <a:p>
            <a:pPr marL="171450" indent="-171450" defTabSz="931637">
              <a:spcBef>
                <a:spcPts val="289"/>
              </a:spcBef>
              <a:spcAft>
                <a:spcPts val="600"/>
              </a:spcAft>
              <a:buFont typeface="Wingdings" panose="05000000000000000000" pitchFamily="2" charset="2"/>
              <a:buChar char="§"/>
              <a:defRPr/>
            </a:pPr>
            <a:r>
              <a:rPr lang="en-US" sz="1200" dirty="0">
                <a:solidFill>
                  <a:prstClr val="black"/>
                </a:solidFill>
                <a:cs typeface="Arial" panose="020B0604020202020204" pitchFamily="34" charset="0"/>
              </a:rPr>
              <a:t>Yearly deductible – This is the amount you pay each year for your prescriptions before your plan begins to pay. Deductible amounts are different for each plan. The maximum deductible for Plan Year 2027 is $700. Some drug plans don’t have a deductible. </a:t>
            </a:r>
          </a:p>
          <a:p>
            <a:pPr marL="171450" indent="-171450" defTabSz="931637">
              <a:spcBef>
                <a:spcPts val="289"/>
              </a:spcBef>
              <a:spcAft>
                <a:spcPts val="600"/>
              </a:spcAft>
              <a:buFont typeface="Wingdings" panose="05000000000000000000" pitchFamily="2" charset="2"/>
              <a:buChar char="§"/>
              <a:defRPr/>
            </a:pPr>
            <a:r>
              <a:rPr lang="en-US" sz="1200" dirty="0">
                <a:solidFill>
                  <a:prstClr val="black"/>
                </a:solidFill>
                <a:cs typeface="Arial" panose="020B0604020202020204" pitchFamily="34" charset="0"/>
              </a:rPr>
              <a:t>Initial coverage phase – Copayments or coinsurance are the amounts you pay for your covered prescriptions after you pay the deductible (if the plan has one). You pay your share, and the drug plan pays its share, for covered drugs. </a:t>
            </a:r>
          </a:p>
          <a:p>
            <a:pPr marL="171450" indent="-171450" defTabSz="931637">
              <a:spcBef>
                <a:spcPts val="289"/>
              </a:spcBef>
              <a:spcAft>
                <a:spcPts val="600"/>
              </a:spcAft>
              <a:buFont typeface="Wingdings" panose="05000000000000000000" pitchFamily="2" charset="2"/>
              <a:buChar char="§"/>
              <a:defRPr/>
            </a:pPr>
            <a:r>
              <a:rPr lang="en-US" sz="1200" dirty="0">
                <a:solidFill>
                  <a:prstClr val="black"/>
                </a:solidFill>
                <a:cs typeface="Arial" panose="020B0604020202020204" pitchFamily="34" charset="0"/>
              </a:rPr>
              <a:t>Catastrophic coverage – Once you reach your out-of-pocket limit ($2,400 in 2027), you won’t pay any more for covered Part D drugs for the rest of the year. Manufacturers generally pay a 20% discount.</a:t>
            </a:r>
          </a:p>
          <a:p>
            <a:pPr marL="0" indent="0" defTabSz="931637">
              <a:spcAft>
                <a:spcPts val="600"/>
              </a:spcAft>
              <a:buNone/>
              <a:defRPr/>
            </a:pPr>
            <a:endParaRPr lang="en-US" sz="1200" b="1" dirty="0">
              <a:solidFill>
                <a:prstClr val="black"/>
              </a:solidFill>
              <a:cs typeface="Arial" panose="020B0604020202020204" pitchFamily="34" charset="0"/>
            </a:endParaRPr>
          </a:p>
          <a:p>
            <a:pPr marL="0" indent="0" defTabSz="931637">
              <a:spcAft>
                <a:spcPts val="600"/>
              </a:spcAft>
              <a:buNone/>
              <a:defRPr/>
            </a:pPr>
            <a:r>
              <a:rPr lang="en-US" sz="1200" b="1" dirty="0">
                <a:solidFill>
                  <a:prstClr val="black"/>
                </a:solidFill>
                <a:cs typeface="Arial" panose="020B0604020202020204" pitchFamily="34" charset="0"/>
              </a:rPr>
              <a:t>NOTE</a:t>
            </a:r>
            <a:r>
              <a:rPr lang="en-US" sz="1200" dirty="0">
                <a:solidFill>
                  <a:prstClr val="black"/>
                </a:solidFill>
                <a:cs typeface="Arial" panose="020B0604020202020204" pitchFamily="34" charset="0"/>
              </a:rPr>
              <a:t>: If you get Extra Help (explained in Topic 6), you won’t have some of these costs.</a:t>
            </a:r>
            <a:endParaRPr lang="en-US" sz="1200" dirty="0"/>
          </a:p>
          <a:p>
            <a:pPr>
              <a:spcAft>
                <a:spcPts val="600"/>
              </a:spcAft>
            </a:pPr>
            <a:endParaRPr lang="en-US" sz="1200"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19</a:t>
            </a:fld>
            <a:endParaRPr lang="en-US"/>
          </a:p>
        </p:txBody>
      </p:sp>
    </p:spTree>
    <p:extLst>
      <p:ext uri="{BB962C8B-B14F-4D97-AF65-F5344CB8AC3E}">
        <p14:creationId xmlns:p14="http://schemas.microsoft.com/office/powerpoint/2010/main" val="3117431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a:rPr>
              <a:t>Presenter Notes</a:t>
            </a:r>
            <a:r>
              <a:rPr lang="en-US" b="0" i="0" dirty="0">
                <a:solidFill>
                  <a:srgbClr val="444444"/>
                </a:solidFill>
                <a:effectLst/>
                <a:cs typeface="Arial"/>
              </a:rPr>
              <a:t>​</a:t>
            </a:r>
            <a:endParaRPr lang="en-US" dirty="0">
              <a:solidFill>
                <a:prstClr val="black"/>
              </a:solidFill>
              <a:cs typeface="Arial"/>
            </a:endParaRPr>
          </a:p>
          <a:p>
            <a:pPr marL="108338" indent="-108338" defTabSz="931637">
              <a:spcAft>
                <a:spcPts val="578"/>
              </a:spcAft>
              <a:defRPr/>
            </a:pPr>
            <a:r>
              <a:rPr lang="en-US" b="0" dirty="0">
                <a:solidFill>
                  <a:prstClr val="black"/>
                </a:solidFill>
                <a:cs typeface="Arial"/>
              </a:rPr>
              <a:t>True out-of-pocket (</a:t>
            </a:r>
            <a:r>
              <a:rPr lang="en-US" b="0" dirty="0" err="1">
                <a:solidFill>
                  <a:prstClr val="black"/>
                </a:solidFill>
                <a:cs typeface="Arial"/>
              </a:rPr>
              <a:t>TrOOP</a:t>
            </a:r>
            <a:r>
              <a:rPr lang="en-US" b="0" dirty="0">
                <a:solidFill>
                  <a:prstClr val="black"/>
                </a:solidFill>
                <a:cs typeface="Arial"/>
              </a:rPr>
              <a:t>) costs are the amounts you (or others on your behalf) pay for covered Part D drugs that count toward your drug plan’s out-of-pocket threshold of $2,400 (for 2027). </a:t>
            </a:r>
            <a:r>
              <a:rPr lang="en-US" b="0" dirty="0" err="1">
                <a:solidFill>
                  <a:prstClr val="black"/>
                </a:solidFill>
                <a:cs typeface="Arial"/>
              </a:rPr>
              <a:t>TrOOP</a:t>
            </a:r>
            <a:r>
              <a:rPr lang="en-US" b="0" dirty="0">
                <a:solidFill>
                  <a:prstClr val="black"/>
                </a:solidFill>
                <a:cs typeface="Arial"/>
              </a:rPr>
              <a:t> costs determine when you no longer pay for covered drugs (catastrophic coverage). Your yearly deductible, coinsurance or copayments, and payments made on your behalf all count toward this out-of-pocket limit. The monthly drug plan premiums you pay don’t count towards the out-of-pocket limit. Your drug plan will keep track of your </a:t>
            </a:r>
            <a:r>
              <a:rPr lang="en-US" b="0" dirty="0" err="1">
                <a:solidFill>
                  <a:prstClr val="black"/>
                </a:solidFill>
                <a:cs typeface="Arial"/>
              </a:rPr>
              <a:t>TrOOP</a:t>
            </a:r>
            <a:r>
              <a:rPr lang="en-US" b="0" dirty="0">
                <a:solidFill>
                  <a:prstClr val="black"/>
                </a:solidFill>
                <a:cs typeface="Arial"/>
              </a:rPr>
              <a:t> costs. Each month that you use drug coverage, your drug plan will mail you an EOB showing your </a:t>
            </a:r>
            <a:r>
              <a:rPr lang="en-US" b="0" dirty="0" err="1">
                <a:solidFill>
                  <a:prstClr val="black"/>
                </a:solidFill>
                <a:cs typeface="Arial"/>
              </a:rPr>
              <a:t>TrOOP</a:t>
            </a:r>
            <a:r>
              <a:rPr lang="en-US" b="0" dirty="0">
                <a:solidFill>
                  <a:prstClr val="black"/>
                </a:solidFill>
                <a:cs typeface="Arial"/>
              </a:rPr>
              <a:t> costs to date. </a:t>
            </a:r>
            <a:endParaRPr lang="en-US" b="0" dirty="0">
              <a:solidFill>
                <a:prstClr val="black"/>
              </a:solidFill>
              <a:cs typeface="Arial" panose="020B0604020202020204" pitchFamily="34" charset="0"/>
            </a:endParaRPr>
          </a:p>
          <a:p>
            <a:pPr marL="108338" indent="-108338" defTabSz="931637">
              <a:spcAft>
                <a:spcPts val="578"/>
              </a:spcAft>
              <a:defRPr/>
            </a:pPr>
            <a:r>
              <a:rPr lang="en-US" b="0" dirty="0">
                <a:solidFill>
                  <a:prstClr val="black"/>
                </a:solidFill>
                <a:cs typeface="Arial"/>
              </a:rPr>
              <a:t>For payments to count toward your </a:t>
            </a:r>
            <a:r>
              <a:rPr lang="en-US" b="0" dirty="0" err="1">
                <a:solidFill>
                  <a:prstClr val="black"/>
                </a:solidFill>
                <a:cs typeface="Arial"/>
              </a:rPr>
              <a:t>TrOOP</a:t>
            </a:r>
            <a:r>
              <a:rPr lang="en-US" b="0" dirty="0">
                <a:solidFill>
                  <a:prstClr val="black"/>
                </a:solidFill>
                <a:cs typeface="Arial"/>
              </a:rPr>
              <a:t> costs, you must make them or they must be made on your behalf. </a:t>
            </a:r>
          </a:p>
          <a:p>
            <a:pPr marL="288925" lvl="1" indent="-171450" defTabSz="931637">
              <a:spcAft>
                <a:spcPts val="578"/>
              </a:spcAft>
              <a:buFont typeface="Arial" panose="020B0604020202020204" pitchFamily="34" charset="0"/>
              <a:buChar char="•"/>
              <a:defRPr/>
            </a:pPr>
            <a:r>
              <a:rPr lang="en-US" b="0" dirty="0">
                <a:solidFill>
                  <a:prstClr val="black"/>
                </a:solidFill>
                <a:cs typeface="Arial"/>
              </a:rPr>
              <a:t>They can’t be covered by other insurance and must be for certain types of costs according to your plan’s rules (for example, may include only drugs on the plan’s formulary or filled at a pharmacy in the plan’s network). </a:t>
            </a:r>
            <a:endParaRPr lang="en-US" sz="1200" b="0" dirty="0">
              <a:solidFill>
                <a:prstClr val="black"/>
              </a:solidFill>
              <a:cs typeface="Arial"/>
            </a:endParaRPr>
          </a:p>
          <a:p>
            <a:pPr marL="288925" lvl="1" indent="-171450" defTabSz="931637">
              <a:spcAft>
                <a:spcPts val="578"/>
              </a:spcAft>
              <a:buFont typeface="Arial" panose="020B0604020202020204" pitchFamily="34" charset="0"/>
              <a:buChar char="•"/>
              <a:defRPr/>
            </a:pPr>
            <a:r>
              <a:rPr lang="en-US" sz="1100" b="0" dirty="0">
                <a:solidFill>
                  <a:prstClr val="black"/>
                </a:solidFill>
                <a:cs typeface="Arial" panose="020B0604020202020204" pitchFamily="34" charset="0"/>
              </a:rPr>
              <a:t>Medicare drug plans and Medicare health plans with drug coverage can’t keep a pharmacy from, or penalize a pharmacy for, telling you price information, like if you’d pay a lower price for a drug out of pocket. An advantage of using your plan for every prescription is that the plan can conduct proper safety checks and concurrent drug use reviews, but you can ask your pharmacist if there’s a less expensive option available by paying out of pocket. You can also submit your receipts to your plan to have these costs counted toward your yearly true out-of-pocket (</a:t>
            </a:r>
            <a:r>
              <a:rPr lang="en-US" sz="1100" b="0" dirty="0" err="1">
                <a:solidFill>
                  <a:prstClr val="black"/>
                </a:solidFill>
                <a:cs typeface="Arial" panose="020B0604020202020204" pitchFamily="34" charset="0"/>
              </a:rPr>
              <a:t>TrOOP</a:t>
            </a:r>
            <a:r>
              <a:rPr lang="en-US" sz="1100" b="0" dirty="0">
                <a:solidFill>
                  <a:prstClr val="black"/>
                </a:solidFill>
                <a:cs typeface="Arial" panose="020B0604020202020204" pitchFamily="34" charset="0"/>
              </a:rPr>
              <a:t>) balance. Check with your plan to find out how. </a:t>
            </a:r>
            <a:endParaRPr lang="en-US" sz="1100" b="0" dirty="0">
              <a:cs typeface="Arial" panose="020B0604020202020204" pitchFamily="34" charset="0"/>
            </a:endParaRPr>
          </a:p>
          <a:p>
            <a:pPr marL="0" indent="0" defTabSz="931637">
              <a:spcAft>
                <a:spcPts val="578"/>
              </a:spcAft>
              <a:defRPr/>
            </a:pPr>
            <a:r>
              <a:rPr lang="en-US" b="0" dirty="0">
                <a:solidFill>
                  <a:prstClr val="black"/>
                </a:solidFill>
                <a:cs typeface="Arial"/>
              </a:rPr>
              <a:t>If you switch plans during the year, your </a:t>
            </a:r>
            <a:r>
              <a:rPr lang="en-US" b="0" dirty="0" err="1">
                <a:solidFill>
                  <a:prstClr val="black"/>
                </a:solidFill>
                <a:cs typeface="Arial"/>
              </a:rPr>
              <a:t>TrOOP</a:t>
            </a:r>
            <a:r>
              <a:rPr lang="en-US" b="0" dirty="0">
                <a:solidFill>
                  <a:prstClr val="black"/>
                </a:solidFill>
                <a:cs typeface="Arial"/>
              </a:rPr>
              <a:t> balance transfers to the new drug plan. Medicare has processes in place for transferring the </a:t>
            </a:r>
            <a:r>
              <a:rPr lang="en-US" b="0" dirty="0" err="1">
                <a:solidFill>
                  <a:prstClr val="black"/>
                </a:solidFill>
                <a:cs typeface="Arial"/>
              </a:rPr>
              <a:t>TrOOP</a:t>
            </a:r>
            <a:r>
              <a:rPr lang="en-US" b="0" dirty="0">
                <a:solidFill>
                  <a:prstClr val="black"/>
                </a:solidFill>
                <a:cs typeface="Arial"/>
              </a:rPr>
              <a:t> balance. The transfer begins when you join a new plan. If you think there’s a mistake in the </a:t>
            </a:r>
            <a:r>
              <a:rPr lang="en-US" b="0" dirty="0" err="1">
                <a:solidFill>
                  <a:prstClr val="black"/>
                </a:solidFill>
                <a:cs typeface="Arial"/>
              </a:rPr>
              <a:t>TrOOP</a:t>
            </a:r>
            <a:r>
              <a:rPr lang="en-US" b="0" dirty="0">
                <a:solidFill>
                  <a:prstClr val="black"/>
                </a:solidFill>
                <a:cs typeface="Arial"/>
              </a:rPr>
              <a:t> balance that’s transferred, you may need to give a copy of your most recent EOB to the new plan to show the current </a:t>
            </a:r>
            <a:r>
              <a:rPr lang="en-US" b="0" dirty="0" err="1">
                <a:solidFill>
                  <a:prstClr val="black"/>
                </a:solidFill>
                <a:cs typeface="Arial"/>
              </a:rPr>
              <a:t>TrOOP</a:t>
            </a:r>
            <a:r>
              <a:rPr lang="en-US" b="0" dirty="0">
                <a:solidFill>
                  <a:prstClr val="black"/>
                </a:solidFill>
                <a:cs typeface="Arial"/>
              </a:rPr>
              <a:t> balance. </a:t>
            </a:r>
            <a:endParaRPr lang="en-US" b="0" dirty="0">
              <a:solidFill>
                <a:prstClr val="black"/>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20</a:t>
            </a:fld>
            <a:endParaRPr lang="en-US"/>
          </a:p>
        </p:txBody>
      </p:sp>
    </p:spTree>
    <p:extLst>
      <p:ext uri="{BB962C8B-B14F-4D97-AF65-F5344CB8AC3E}">
        <p14:creationId xmlns:p14="http://schemas.microsoft.com/office/powerpoint/2010/main" val="526733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289"/>
              </a:spcBef>
              <a:spcAft>
                <a:spcPts val="578"/>
              </a:spcAft>
              <a:buNone/>
              <a:defRPr/>
            </a:pPr>
            <a:r>
              <a:rPr lang="en-US" sz="1200" b="1" i="0" u="none" strike="noStrike" dirty="0">
                <a:solidFill>
                  <a:srgbClr val="000000"/>
                </a:solidFill>
                <a:effectLst/>
                <a:cs typeface="Arial" panose="020B0604020202020204" pitchFamily="34" charset="0"/>
              </a:rPr>
              <a:t>Presenter Notes</a:t>
            </a:r>
            <a:r>
              <a:rPr lang="en-US" sz="1200" b="0" i="0" dirty="0">
                <a:solidFill>
                  <a:srgbClr val="444444"/>
                </a:solidFill>
                <a:effectLst/>
                <a:cs typeface="Arial" panose="020B0604020202020204" pitchFamily="34" charset="0"/>
              </a:rPr>
              <a:t>​</a:t>
            </a:r>
            <a:endParaRPr lang="en-US" sz="1200" dirty="0">
              <a:solidFill>
                <a:prstClr val="black"/>
              </a:solidFill>
              <a:cs typeface="Arial" panose="020B0604020202020204" pitchFamily="34" charset="0"/>
            </a:endParaRPr>
          </a:p>
          <a:p>
            <a:pPr marL="112713" indent="-112713" defTabSz="931637">
              <a:spcBef>
                <a:spcPts val="611"/>
              </a:spcBef>
              <a:spcAft>
                <a:spcPts val="578"/>
              </a:spcAft>
              <a:defRPr/>
            </a:pPr>
            <a:r>
              <a:rPr lang="en-US" sz="1200" dirty="0"/>
              <a:t>All Medicare drug plans (Medicare Part D plans)—including both standalone Medicare drug plans and Medicare Advantage plans with drug coverage—are required to offer enrollees the option to pay out-of-pocket prescription drug costs in the form of capped monthly payments instead of all at once to the pharmacy under the Medicare Prescription Payment Plan. </a:t>
            </a:r>
          </a:p>
          <a:p>
            <a:pPr marL="171450" indent="-171450" defTabSz="931637">
              <a:spcBef>
                <a:spcPts val="611"/>
              </a:spcBef>
              <a:spcAft>
                <a:spcPts val="578"/>
              </a:spcAft>
              <a:buFont typeface="Wingdings" panose="05000000000000000000" pitchFamily="2" charset="2"/>
              <a:buChar char="§"/>
              <a:defRPr/>
            </a:pPr>
            <a:r>
              <a:rPr lang="en-US" sz="1200" dirty="0"/>
              <a:t>Part D plan sponsors must include information about the Medicare Prescription Payment Plan in currently required Part D communications materials, including on their websites, in member ID card mailings, and notices to enrollees (e.g., Evidence of Coverage, Annual Notice of Change, and Explanation of Benefits documents). You can opt in throughout the year.</a:t>
            </a:r>
          </a:p>
          <a:p>
            <a:pPr marL="171450" indent="-171450" defTabSz="931637">
              <a:spcBef>
                <a:spcPts val="611"/>
              </a:spcBef>
              <a:spcAft>
                <a:spcPts val="578"/>
              </a:spcAft>
              <a:buFont typeface="Wingdings" panose="05000000000000000000" pitchFamily="2" charset="2"/>
              <a:buChar char="§"/>
              <a:defRPr/>
            </a:pPr>
            <a:r>
              <a:rPr lang="en-US" sz="1200" dirty="0"/>
              <a:t>You pay $0 to the pharmacy for covered Part D drugs, and Part D plan sponsors will then bill program participants monthly for any cost sharing they incur while in the program. Pharmacies will be paid in full by the Part D sponsor in accordance with Part D prompt payment requirements. </a:t>
            </a:r>
          </a:p>
          <a:p>
            <a:pPr marL="171450" indent="-171450" defTabSz="931637">
              <a:spcBef>
                <a:spcPts val="611"/>
              </a:spcBef>
              <a:spcAft>
                <a:spcPts val="578"/>
              </a:spcAft>
              <a:buFont typeface="Wingdings" panose="05000000000000000000" pitchFamily="2" charset="2"/>
              <a:buChar char="§"/>
              <a:defRPr/>
            </a:pPr>
            <a:r>
              <a:rPr lang="en-US" sz="1200" dirty="0"/>
              <a:t>People with high cost sharing earlier in the plan year are more likely to benefit from the Medicare Prescription Payment Plan.</a:t>
            </a:r>
          </a:p>
          <a:p>
            <a:pPr marL="171450" indent="-171450" defTabSz="931637">
              <a:spcBef>
                <a:spcPts val="611"/>
              </a:spcBef>
              <a:spcAft>
                <a:spcPts val="578"/>
              </a:spcAft>
              <a:buFont typeface="Wingdings" panose="05000000000000000000" pitchFamily="2" charset="2"/>
              <a:buChar char="§"/>
              <a:defRPr/>
            </a:pPr>
            <a:r>
              <a:rPr lang="en-US" sz="1200" dirty="0"/>
              <a:t>The Medicare Prescription Payment Plan may help people manage their monthly costs, but it </a:t>
            </a:r>
            <a:r>
              <a:rPr lang="en-US" sz="1200" b="1" dirty="0"/>
              <a:t>doesn’t</a:t>
            </a:r>
            <a:r>
              <a:rPr lang="en-US" sz="1200" dirty="0"/>
              <a:t> save them money or lower their drug costs.</a:t>
            </a:r>
          </a:p>
          <a:p>
            <a:pPr marL="171450" indent="-171450" defTabSz="931637">
              <a:spcBef>
                <a:spcPts val="611"/>
              </a:spcBef>
              <a:spcAft>
                <a:spcPts val="578"/>
              </a:spcAft>
              <a:buFont typeface="Wingdings" panose="05000000000000000000" pitchFamily="2" charset="2"/>
              <a:buChar char="§"/>
              <a:defRPr/>
            </a:pPr>
            <a:r>
              <a:rPr lang="en-US" sz="1200" dirty="0"/>
              <a:t>People with Medicare who are eligible for Extra Help will benefit more from Extra Help than the Medicare Prescription Payment Plan. </a:t>
            </a:r>
          </a:p>
          <a:p>
            <a:pPr marL="0" indent="0" defTabSz="931637">
              <a:spcBef>
                <a:spcPts val="611"/>
              </a:spcBef>
              <a:spcAft>
                <a:spcPts val="578"/>
              </a:spcAft>
              <a:buNone/>
              <a:defRPr/>
            </a:pPr>
            <a:endParaRPr lang="en-US" sz="1200" dirty="0">
              <a:cs typeface="Arial" panose="020B0604020202020204" pitchFamily="34" charset="0"/>
            </a:endParaRPr>
          </a:p>
          <a:p>
            <a:pPr marL="0" indent="0" defTabSz="931637">
              <a:spcBef>
                <a:spcPts val="611"/>
              </a:spcBef>
              <a:spcAft>
                <a:spcPts val="578"/>
              </a:spcAft>
              <a:buNone/>
              <a:defRPr/>
            </a:pPr>
            <a:r>
              <a:rPr lang="en-US" sz="1200" dirty="0">
                <a:cs typeface="Arial" panose="020B0604020202020204" pitchFamily="34" charset="0"/>
              </a:rPr>
              <a:t>For more information, visit </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Medicare.gov/prescription-payment-plan</a:t>
            </a:r>
            <a:r>
              <a:rPr lang="en-US" sz="1200" u="non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en-US" sz="1200" u="none" dirty="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21</a:t>
            </a:fld>
            <a:endParaRPr lang="en-US"/>
          </a:p>
        </p:txBody>
      </p:sp>
    </p:spTree>
    <p:extLst>
      <p:ext uri="{BB962C8B-B14F-4D97-AF65-F5344CB8AC3E}">
        <p14:creationId xmlns:p14="http://schemas.microsoft.com/office/powerpoint/2010/main" val="2081439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14458" indent="-114458" defTabSz="931637">
              <a:spcAft>
                <a:spcPts val="600"/>
              </a:spcAft>
              <a:defRPr/>
            </a:pPr>
            <a:r>
              <a:rPr lang="en-US" dirty="0">
                <a:solidFill>
                  <a:prstClr val="black"/>
                </a:solidFill>
                <a:cs typeface="Arial"/>
              </a:rPr>
              <a:t>A small group of all people with Medicare may pay a higher monthly premium based on their income (as reported on their Internal Revenue Service (IRS) tax return from 2 years ago). If your income is above a certain limit, you’ll pay this extra amount, called the Part D Income-Related Monthly Adjustment Amount (IRMAA), in addition to your plan premium. Social Security uses income data from the IRS to figure out if you must pay a higher premium. The income limits are the same as those for the Part B IRMAA. Usually, the extra amount will be taken out of your Social Security check. If you don’t have enough money in your Social Security check, or don’t get a Social Security check, either Medicare (or </a:t>
            </a:r>
            <a:r>
              <a:rPr lang="en-US" baseline="0" dirty="0">
                <a:solidFill>
                  <a:prstClr val="black"/>
                </a:solidFill>
                <a:cs typeface="Arial"/>
              </a:rPr>
              <a:t>the Railroad Retirement Board (RRB), if applicable) will bill you for the extra amount each month. </a:t>
            </a:r>
            <a:r>
              <a:rPr lang="en-US" dirty="0">
                <a:solidFill>
                  <a:prstClr val="black"/>
                </a:solidFill>
                <a:cs typeface="Arial"/>
              </a:rPr>
              <a:t>This means that you’ll pay your plan each month for your monthly premium and pay Medicare or RRB each month for your IRMAA amount. In other words, you’d pay the Part D IRMAA amount directly to the government and not to your plan. This also applies if you get drug coverage through your employer (but not through a retiree drug subsidy or other creditable coverage).</a:t>
            </a:r>
          </a:p>
          <a:p>
            <a:pPr marL="114458" indent="-114458" defTabSz="931637">
              <a:spcAft>
                <a:spcPts val="600"/>
              </a:spcAft>
              <a:defRPr/>
            </a:pPr>
            <a:r>
              <a:rPr lang="en-US" dirty="0">
                <a:solidFill>
                  <a:prstClr val="black"/>
                </a:solidFill>
                <a:cs typeface="Arial"/>
              </a:rPr>
              <a:t>If you don’t pay the Part D IRMAA, your drug plan will disenroll you, even if you get your Part D coverage through a Medicare Advantage Plan or through an employer. </a:t>
            </a:r>
          </a:p>
          <a:p>
            <a:pPr marL="114458" indent="-114458" defTabSz="931637">
              <a:spcAft>
                <a:spcPts val="600"/>
              </a:spcAft>
              <a:defRPr/>
            </a:pPr>
            <a:r>
              <a:rPr lang="en-US" dirty="0">
                <a:solidFill>
                  <a:prstClr val="black"/>
                </a:solidFill>
                <a:cs typeface="Arial"/>
              </a:rPr>
              <a:t>You must pay both the extra amount (the Part D IRMAA) and your plan’s premium each month to keep Medicare drug coverage.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22</a:t>
            </a:fld>
            <a:endParaRPr lang="en-US"/>
          </a:p>
        </p:txBody>
      </p:sp>
    </p:spTree>
    <p:extLst>
      <p:ext uri="{BB962C8B-B14F-4D97-AF65-F5344CB8AC3E}">
        <p14:creationId xmlns:p14="http://schemas.microsoft.com/office/powerpoint/2010/main" val="1666139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defRPr/>
            </a:pPr>
            <a:r>
              <a:rPr lang="en-US" sz="1200" b="1" dirty="0">
                <a:cs typeface="Arial" panose="020B0604020202020204" pitchFamily="34" charset="0"/>
              </a:rPr>
              <a:t>Presenter Notes</a:t>
            </a:r>
          </a:p>
          <a:p>
            <a:pPr marL="0" indent="0">
              <a:spcAft>
                <a:spcPts val="600"/>
              </a:spcAft>
              <a:buNone/>
              <a:defRPr/>
            </a:pPr>
            <a:r>
              <a:rPr lang="en-US" sz="1200" dirty="0">
                <a:cs typeface="Arial" panose="020B0604020202020204" pitchFamily="34" charset="0"/>
              </a:rPr>
              <a:t>Most people only pay their Part D premium. If your modified adjusted gross income is above a certain amount, you may pay more for your Medicare drug coverage. This is sometimes called Part D IRMAA. </a:t>
            </a:r>
            <a:r>
              <a:rPr lang="en-US" sz="1200" dirty="0">
                <a:solidFill>
                  <a:prstClr val="black"/>
                </a:solidFill>
                <a:cs typeface="Arial" panose="020B0604020202020204" pitchFamily="34" charset="0"/>
              </a:rPr>
              <a:t>The total 2026 Part D premiums for people with higher income are shown on this slide.</a:t>
            </a:r>
            <a:r>
              <a:rPr lang="en-US" sz="1200" dirty="0">
                <a:solidFill>
                  <a:srgbClr val="FF0000"/>
                </a:solidFill>
                <a:cs typeface="Arial"/>
              </a:rPr>
              <a:t> </a:t>
            </a:r>
            <a:r>
              <a:rPr lang="en-US" sz="1200" dirty="0">
                <a:cs typeface="Arial"/>
              </a:rPr>
              <a:t>IRMAA is adjusted each year. It’s calculated on the national base beneficiary premium ($</a:t>
            </a:r>
            <a:r>
              <a:rPr lang="en-US" sz="1400" b="0" i="0" kern="1200" dirty="0">
                <a:solidFill>
                  <a:schemeClr val="tx1"/>
                </a:solidFill>
                <a:effectLst/>
                <a:latin typeface="+mn-lt"/>
                <a:ea typeface="+mn-ea"/>
                <a:cs typeface="+mn-cs"/>
              </a:rPr>
              <a:t>38.99</a:t>
            </a:r>
            <a:r>
              <a:rPr lang="en-US" sz="1200" dirty="0">
                <a:cs typeface="Arial"/>
              </a:rPr>
              <a:t> in 2026).</a:t>
            </a:r>
          </a:p>
          <a:p>
            <a:pPr marL="0" indent="0" defTabSz="1003546">
              <a:spcAft>
                <a:spcPts val="600"/>
              </a:spcAft>
              <a:buNone/>
              <a:defRPr/>
            </a:pPr>
            <a:endParaRPr lang="en-US" sz="1200" b="1" dirty="0">
              <a:solidFill>
                <a:prstClr val="black"/>
              </a:solidFill>
              <a:cs typeface="Arial" panose="020B0604020202020204" pitchFamily="34" charset="0"/>
            </a:endParaRPr>
          </a:p>
          <a:p>
            <a:pPr marL="0" indent="0" defTabSz="1003546">
              <a:spcAft>
                <a:spcPts val="600"/>
              </a:spcAft>
              <a:buNone/>
              <a:defRPr/>
            </a:pPr>
            <a:r>
              <a:rPr lang="en-US" sz="1200" b="1" dirty="0">
                <a:solidFill>
                  <a:prstClr val="black"/>
                </a:solidFill>
                <a:cs typeface="Arial" panose="020B0604020202020204" pitchFamily="34" charset="0"/>
              </a:rPr>
              <a:t>For 2026:</a:t>
            </a:r>
          </a:p>
          <a:p>
            <a:pPr marL="168401" indent="-168401" defTabSz="1003546">
              <a:spcAft>
                <a:spcPts val="600"/>
              </a:spcAft>
              <a:defRPr/>
            </a:pPr>
            <a:r>
              <a:rPr lang="en-US" sz="1200" dirty="0">
                <a:solidFill>
                  <a:prstClr val="black"/>
                </a:solidFill>
                <a:cs typeface="Arial" panose="020B0604020202020204" pitchFamily="34" charset="0"/>
              </a:rPr>
              <a:t>You pay only your plan premium if your yearly income in 2024 was $109,000 or less for an individual, or $218,000 or less for a married couple.</a:t>
            </a:r>
          </a:p>
          <a:p>
            <a:pPr marL="168401" indent="-168401" defTabSz="1003546">
              <a:spcAft>
                <a:spcPts val="600"/>
              </a:spcAft>
              <a:defRPr/>
            </a:pPr>
            <a:r>
              <a:rPr lang="en-US" sz="1200" dirty="0">
                <a:solidFill>
                  <a:prstClr val="black"/>
                </a:solidFill>
                <a:cs typeface="Arial" panose="020B0604020202020204" pitchFamily="34" charset="0"/>
              </a:rPr>
              <a:t>If you reported a modified adjusted gross income (MAGI) of more than $109,000 (individual) or $218,000 (married individuals filing jointly) on your 2024 tax return (the most recent tax return information the IRS gave Social Security), you’ll have to pay Part D IRMAA in addition to your plan premium (YPP). </a:t>
            </a:r>
          </a:p>
          <a:p>
            <a:pPr marL="0" indent="0">
              <a:spcAft>
                <a:spcPts val="600"/>
              </a:spcAft>
              <a:buNone/>
              <a:defRPr/>
            </a:pPr>
            <a:endParaRPr lang="en-US" sz="1200" dirty="0">
              <a:solidFill>
                <a:prstClr val="black"/>
              </a:solidFill>
              <a:cs typeface="Arial"/>
            </a:endParaRPr>
          </a:p>
          <a:p>
            <a:pPr marL="0" indent="0">
              <a:spcAft>
                <a:spcPts val="600"/>
              </a:spcAft>
              <a:buNone/>
              <a:defRPr/>
            </a:pPr>
            <a:r>
              <a:rPr lang="en-US" sz="1200" dirty="0">
                <a:solidFill>
                  <a:prstClr val="black"/>
                </a:solidFill>
                <a:cs typeface="Arial"/>
              </a:rPr>
              <a:t>For more information,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Medicare.gov/basics/costs/</a:t>
            </a:r>
            <a:r>
              <a:rPr lang="en-US" dirty="0" err="1">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-costs.</a:t>
            </a:r>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spcAft>
                <a:spcPts val="600"/>
              </a:spcAft>
              <a:buNone/>
              <a:defRPr/>
            </a:pPr>
            <a:endParaRPr lang="en-US" sz="1200" dirty="0">
              <a:solidFill>
                <a:prstClr val="black"/>
              </a:solidFill>
              <a:cs typeface="Arial"/>
            </a:endParaRPr>
          </a:p>
          <a:p>
            <a:pPr marL="0" indent="0">
              <a:spcAft>
                <a:spcPts val="600"/>
              </a:spcAft>
              <a:buNone/>
              <a:defRPr/>
            </a:pPr>
            <a:r>
              <a:rPr lang="en-US" sz="1200" dirty="0">
                <a:solidFill>
                  <a:prstClr val="black"/>
                </a:solidFill>
                <a:cs typeface="Arial"/>
              </a:rPr>
              <a:t>If your income changes for certain reasons, like divorce or retirement, you may be able to reduce your IRMAA. Visit </a:t>
            </a:r>
            <a:r>
              <a:rPr lang="en-US" sz="1200" dirty="0">
                <a:solidFill>
                  <a:prstClr val="black"/>
                </a:solidFill>
                <a:cs typeface="Arial"/>
                <a:hlinkClick r:id="rId4"/>
              </a:rPr>
              <a:t>SSA.gov/forms/ssa-44.pdf</a:t>
            </a:r>
            <a:r>
              <a:rPr lang="en-US" sz="1200" dirty="0">
                <a:cs typeface="Arial"/>
              </a:rPr>
              <a:t> </a:t>
            </a:r>
            <a:r>
              <a:rPr lang="en-US" sz="1200" dirty="0">
                <a:solidFill>
                  <a:prstClr val="black"/>
                </a:solidFill>
                <a:cs typeface="Arial"/>
              </a:rPr>
              <a:t>to access and print a copy of the “Medicare Income-Related Monthly Adjustment Amount – Life-Changing Event form.”</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23</a:t>
            </a:fld>
            <a:endParaRPr lang="en-US"/>
          </a:p>
        </p:txBody>
      </p:sp>
    </p:spTree>
    <p:extLst>
      <p:ext uri="{BB962C8B-B14F-4D97-AF65-F5344CB8AC3E}">
        <p14:creationId xmlns:p14="http://schemas.microsoft.com/office/powerpoint/2010/main" val="485142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a:t>Presenter Notes</a:t>
            </a:r>
          </a:p>
          <a:p>
            <a:pPr marL="0" indent="0">
              <a:spcAft>
                <a:spcPts val="600"/>
              </a:spcAft>
              <a:buNone/>
            </a:pPr>
            <a:r>
              <a:rPr lang="en-US" dirty="0"/>
              <a:t>Medicare negotiates directly with drug manufacturers to lower the price of some of the costliest single-source brand-name Medicare Part B and Part D drugs. This means people with Medicare pay a lower cost-sharing amount for these drugs because their cost-sharing is based on the Medicare negotiated price. </a:t>
            </a:r>
          </a:p>
          <a:p>
            <a:pPr marL="0" indent="0">
              <a:spcAft>
                <a:spcPts val="600"/>
              </a:spcAft>
              <a:buNone/>
            </a:pPr>
            <a:endParaRPr lang="en-US" dirty="0"/>
          </a:p>
          <a:p>
            <a:pPr marL="0" indent="0">
              <a:spcAft>
                <a:spcPts val="600"/>
              </a:spcAft>
              <a:buNone/>
            </a:pPr>
            <a:r>
              <a:rPr lang="en-US" dirty="0"/>
              <a:t>For more information about the drugs being negotiated,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Medicare.gov/health-drug-plans/part-d/what-drug-plans-cover/how-drug-plans-work.</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24</a:t>
            </a:fld>
            <a:endParaRPr lang="en-US"/>
          </a:p>
        </p:txBody>
      </p:sp>
    </p:spTree>
    <p:extLst>
      <p:ext uri="{BB962C8B-B14F-4D97-AF65-F5344CB8AC3E}">
        <p14:creationId xmlns:p14="http://schemas.microsoft.com/office/powerpoint/2010/main" val="1449605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dirty="0">
                <a:solidFill>
                  <a:srgbClr val="000000"/>
                </a:solidFill>
                <a:effectLst/>
                <a:cs typeface="Arial" panose="020B0604020202020204" pitchFamily="34" charset="0"/>
              </a:rPr>
              <a:t>Presenter Notes</a:t>
            </a:r>
            <a:r>
              <a:rPr lang="en-US" sz="2400" b="0" i="0" dirty="0">
                <a:solidFill>
                  <a:srgbClr val="444444"/>
                </a:solidFill>
                <a:effectLst/>
                <a:cs typeface="Arial" panose="020B0604020202020204" pitchFamily="34" charset="0"/>
              </a:rPr>
              <a:t>​</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Medicare covers certain GLP-1 drugs under the Medicare GLP-1 Bridge program.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This temporary program is available to help you lose weight if you:</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Have Medicare drug coverage (Part D) </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Aren’t already getting these drugs covered by Part D</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Meet other requirements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You’ll pay a $50 copayment for a monthly supply.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Check with your health care provider or answer a few questions at Medicare.gov/glp1bridge to find if the program might be right for you.</a:t>
            </a:r>
          </a:p>
          <a:p>
            <a:endParaRPr lang="en-US" dirty="0"/>
          </a:p>
          <a:p>
            <a:r>
              <a:rPr lang="en-US" dirty="0"/>
              <a:t>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Medicare.gov/glp1bridge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dirty="0"/>
              <a:t>or download the Medicare GLP-1 Bridge presentation at </a:t>
            </a:r>
            <a:r>
              <a:rPr lang="en-US" dirty="0">
                <a:hlinkClick r:id="rId4"/>
              </a:rPr>
              <a:t>CMS.gov/training-education/</a:t>
            </a:r>
            <a:r>
              <a:rPr lang="en-US" dirty="0" err="1">
                <a:hlinkClick r:id="rId4"/>
              </a:rPr>
              <a:t>medicare</a:t>
            </a:r>
            <a:r>
              <a:rPr lang="en-US" dirty="0">
                <a:hlinkClick r:id="rId4"/>
              </a:rPr>
              <a:t>/general-resources</a:t>
            </a:r>
            <a:r>
              <a:rPr lang="en-US" dirty="0"/>
              <a:t> for more information.</a:t>
            </a:r>
          </a:p>
        </p:txBody>
      </p:sp>
      <p:sp>
        <p:nvSpPr>
          <p:cNvPr id="4" name="Slide Number Placeholder 3"/>
          <p:cNvSpPr>
            <a:spLocks noGrp="1"/>
          </p:cNvSpPr>
          <p:nvPr>
            <p:ph type="sldNum" sz="quarter" idx="5"/>
          </p:nvPr>
        </p:nvSpPr>
        <p:spPr/>
        <p:txBody>
          <a:bodyPr/>
          <a:lstStyle/>
          <a:p>
            <a:fld id="{01DC2E25-2B01-2743-96C5-05673520BD0B}" type="slidenum">
              <a:rPr lang="en-US" smtClean="0"/>
              <a:t>25</a:t>
            </a:fld>
            <a:endParaRPr lang="en-US"/>
          </a:p>
        </p:txBody>
      </p:sp>
    </p:spTree>
    <p:extLst>
      <p:ext uri="{BB962C8B-B14F-4D97-AF65-F5344CB8AC3E}">
        <p14:creationId xmlns:p14="http://schemas.microsoft.com/office/powerpoint/2010/main" val="1590744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600"/>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600"/>
              </a:spcAft>
              <a:buNone/>
              <a:defRPr/>
            </a:pPr>
            <a:r>
              <a:rPr lang="en-US" dirty="0">
                <a:solidFill>
                  <a:prstClr val="black"/>
                </a:solidFill>
                <a:cs typeface="Arial" panose="020B0604020202020204" pitchFamily="34" charset="0"/>
              </a:rPr>
              <a:t>Topic 4 discusses Medicare drug coverage (Part D) rules. </a:t>
            </a:r>
            <a:endParaRPr lang="en-US" dirty="0">
              <a:solidFill>
                <a:prstClr val="black"/>
              </a:solidFill>
            </a:endParaRPr>
          </a:p>
          <a:p>
            <a:pPr marL="114838" indent="-114838" defTabSz="931637">
              <a:spcAft>
                <a:spcPts val="600"/>
              </a:spcAft>
              <a:defRPr/>
            </a:pPr>
            <a:endParaRPr lang="en-US" dirty="0">
              <a:solidFill>
                <a:prstClr val="black"/>
              </a:solidFill>
            </a:endParaRPr>
          </a:p>
          <a:p>
            <a:pPr marL="0" indent="0" defTabSz="931637">
              <a:spcAft>
                <a:spcPts val="600"/>
              </a:spcAft>
              <a:buNone/>
              <a:defRPr/>
            </a:pPr>
            <a:r>
              <a:rPr lang="en-US" dirty="0">
                <a:solidFill>
                  <a:prstClr val="black"/>
                </a:solidFill>
                <a:cs typeface="Arial" panose="020B0604020202020204" pitchFamily="34" charset="0"/>
              </a:rPr>
              <a:t>At the end of this topic, you’ll be able to:</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Describe Medicare rules for covering or excluding drugs</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Explain why and how plans manage access to covered drugs</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Explain why and when plans can change formularies (drug lists), and what happens when they do  </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Discuss how Medicare rules for plans and prescribers protect Medicare and people with Medicare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26</a:t>
            </a:fld>
            <a:endParaRPr lang="en-US"/>
          </a:p>
        </p:txBody>
      </p:sp>
    </p:spTree>
    <p:extLst>
      <p:ext uri="{BB962C8B-B14F-4D97-AF65-F5344CB8AC3E}">
        <p14:creationId xmlns:p14="http://schemas.microsoft.com/office/powerpoint/2010/main" val="543422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prstClr val="black"/>
                </a:solidFill>
              </a:rPr>
              <a:t>This slide has animation.</a:t>
            </a:r>
            <a:endParaRPr lang="en-US" dirty="0">
              <a:solidFill>
                <a:prstClr val="black"/>
              </a:solidFill>
            </a:endParaRPr>
          </a:p>
          <a:p>
            <a:pPr marL="0" indent="0" defTabSz="931637">
              <a:spcAft>
                <a:spcPts val="600"/>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defTabSz="931637">
              <a:spcAft>
                <a:spcPts val="600"/>
              </a:spcAft>
              <a:buFont typeface="Wingdings" panose="05000000000000000000" pitchFamily="2" charset="2"/>
              <a:buChar char="§"/>
              <a:defRPr/>
            </a:pPr>
            <a:r>
              <a:rPr lang="en-US" b="0" dirty="0">
                <a:solidFill>
                  <a:prstClr val="black"/>
                </a:solidFill>
                <a:cs typeface="Arial" panose="020B0604020202020204" pitchFamily="34" charset="0"/>
              </a:rPr>
              <a:t>Medicare drug coverage (Part D) covers generic and brand-name drugs, and some include original biological products and biosimilars. </a:t>
            </a:r>
            <a:r>
              <a:rPr lang="en-US" dirty="0">
                <a:solidFill>
                  <a:prstClr val="black"/>
                </a:solidFill>
                <a:cs typeface="Arial" panose="020B0604020202020204" pitchFamily="34" charset="0"/>
              </a:rPr>
              <a:t>For Medicare to cover a drug, it must be available only by prescription, approved by the U.S. Food &amp; Drug Administration (FDA), used and sold in the U.S., and used for a medically accepted indication.</a:t>
            </a:r>
          </a:p>
          <a:p>
            <a:pPr marL="171450" indent="-171450" defTabSz="931637">
              <a:spcAft>
                <a:spcPts val="600"/>
              </a:spcAft>
              <a:buFont typeface="Wingdings" panose="05000000000000000000" pitchFamily="2" charset="2"/>
              <a:buChar char="§"/>
              <a:defRPr/>
            </a:pPr>
            <a:r>
              <a:rPr lang="en-US" b="0" dirty="0">
                <a:solidFill>
                  <a:prstClr val="black"/>
                </a:solidFill>
                <a:cs typeface="Arial" panose="020B0604020202020204" pitchFamily="34" charset="0"/>
              </a:rPr>
              <a:t>Medicare (Part D) covers </a:t>
            </a:r>
            <a:r>
              <a:rPr lang="en-US" dirty="0">
                <a:solidFill>
                  <a:prstClr val="black"/>
                </a:solidFill>
                <a:cs typeface="Arial" panose="020B0604020202020204" pitchFamily="34" charset="0"/>
              </a:rPr>
              <a:t>prescription drugs, including insulin and biological products (antibodies, proteins, cells, etc.). Medicare Part D also covers vaccines that aren’t covered by Part B as well as medical supplies associated with the injection of insulin, like syringes, needles, alcohol swabs, and gauze. </a:t>
            </a:r>
          </a:p>
          <a:p>
            <a:pPr marL="171450" indent="-171450" defTabSz="931637">
              <a:spcAft>
                <a:spcPts val="600"/>
              </a:spcAft>
              <a:buFont typeface="Wingdings" panose="05000000000000000000" pitchFamily="2" charset="2"/>
              <a:buChar char="§"/>
              <a:defRPr/>
            </a:pPr>
            <a:r>
              <a:rPr lang="en-US" b="0" dirty="0">
                <a:solidFill>
                  <a:prstClr val="black"/>
                </a:solidFill>
                <a:cs typeface="Arial" panose="020B0604020202020204" pitchFamily="34" charset="0"/>
              </a:rPr>
              <a:t>To make sure people with different medical conditions can get the prescriptions they need, </a:t>
            </a:r>
            <a:r>
              <a:rPr lang="en-US" dirty="0">
                <a:solidFill>
                  <a:prstClr val="black"/>
                </a:solidFill>
                <a:cs typeface="Arial" panose="020B0604020202020204" pitchFamily="34" charset="0"/>
              </a:rPr>
              <a:t>the formulary for each plan must include a range of drugs in each prescribed category. All Medicare (Part D) plans generally must cover at least 2 drugs per drug category, but the plans may choose which specific drugs they cover.</a:t>
            </a:r>
            <a:r>
              <a:rPr lang="en-US" dirty="0"/>
              <a:t> </a:t>
            </a:r>
            <a:r>
              <a:rPr lang="en-US" dirty="0">
                <a:solidFill>
                  <a:prstClr val="black"/>
                </a:solidFill>
                <a:cs typeface="Arial" panose="020B0604020202020204" pitchFamily="34" charset="0"/>
              </a:rPr>
              <a:t>Coverage and rules vary by plan, which can affect what you pay. </a:t>
            </a:r>
          </a:p>
          <a:p>
            <a:pPr marL="171450" indent="-171450" defTabSz="931637">
              <a:spcAft>
                <a:spcPts val="600"/>
              </a:spcAft>
              <a:buFont typeface="Wingdings" panose="05000000000000000000" pitchFamily="2" charset="2"/>
              <a:buChar char="§"/>
              <a:defRPr/>
            </a:pPr>
            <a:r>
              <a:rPr lang="en-US" b="0" dirty="0">
                <a:solidFill>
                  <a:prstClr val="black"/>
                </a:solidFill>
                <a:cs typeface="Arial" panose="020B0604020202020204" pitchFamily="34" charset="0"/>
              </a:rPr>
              <a:t>Even if a plan’s formulary doesn’t include a specific drug, in most cases, a similar drug should be available. </a:t>
            </a:r>
            <a:r>
              <a:rPr lang="en-US" dirty="0">
                <a:solidFill>
                  <a:prstClr val="black"/>
                </a:solidFill>
                <a:cs typeface="Arial" panose="020B0604020202020204" pitchFamily="34" charset="0"/>
              </a:rPr>
              <a:t>If a person with Medicare or their prescriber (their doctor or other health care provider who’s legally allowed to write prescriptions) believes none of the drugs on a plan’s drug list will work for a particular condition, you may ask for an exception. A Medicare prescription drug coverage exception is a request for a plan to cover a drug that isn't on its formulary or to waive a coverage rule.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27</a:t>
            </a:fld>
            <a:endParaRPr lang="en-US"/>
          </a:p>
        </p:txBody>
      </p:sp>
    </p:spTree>
    <p:extLst>
      <p:ext uri="{BB962C8B-B14F-4D97-AF65-F5344CB8AC3E}">
        <p14:creationId xmlns:p14="http://schemas.microsoft.com/office/powerpoint/2010/main" val="1952186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defTabSz="931637">
              <a:spcAft>
                <a:spcPts val="600"/>
              </a:spcAft>
              <a:buNone/>
              <a:defRPr/>
            </a:pPr>
            <a:r>
              <a:rPr lang="en-US" b="1" dirty="0">
                <a:solidFill>
                  <a:prstClr val="black"/>
                </a:solidFill>
                <a:cs typeface="Arial"/>
              </a:rPr>
              <a:t>Medicare plans must cover all drugs in 6 protected classes to treat certain conditions: </a:t>
            </a:r>
          </a:p>
          <a:p>
            <a:pPr marL="114458" lvl="1" indent="-114458" defTabSz="931637">
              <a:spcBef>
                <a:spcPts val="0"/>
              </a:spcBef>
              <a:spcAft>
                <a:spcPts val="600"/>
              </a:spcAft>
              <a:buFont typeface="Calibri Light" panose="020F0302020204030204"/>
              <a:buAutoNum type="arabicPeriod"/>
              <a:defRPr/>
            </a:pPr>
            <a:r>
              <a:rPr lang="en-US" dirty="0">
                <a:solidFill>
                  <a:prstClr val="black"/>
                </a:solidFill>
                <a:cs typeface="Arial"/>
              </a:rPr>
              <a:t> Cancer drugs (</a:t>
            </a:r>
            <a:r>
              <a:rPr lang="en-US" dirty="0">
                <a:cs typeface="Arial"/>
              </a:rPr>
              <a:t>Antineoplastic)</a:t>
            </a:r>
            <a:endParaRPr lang="en-US" dirty="0">
              <a:solidFill>
                <a:prstClr val="black"/>
              </a:solidFill>
              <a:cs typeface="Arial"/>
            </a:endParaRPr>
          </a:p>
          <a:p>
            <a:pPr marL="114458" lvl="1" indent="-114458" defTabSz="931637">
              <a:spcBef>
                <a:spcPts val="0"/>
              </a:spcBef>
              <a:spcAft>
                <a:spcPts val="600"/>
              </a:spcAft>
              <a:buFont typeface="+mj-lt"/>
              <a:buAutoNum type="arabicPeriod"/>
              <a:defRPr/>
            </a:pPr>
            <a:r>
              <a:rPr lang="en-US" dirty="0">
                <a:solidFill>
                  <a:prstClr val="black"/>
                </a:solidFill>
                <a:cs typeface="Arial"/>
              </a:rPr>
              <a:t> HIV/AIDS drugs (</a:t>
            </a:r>
            <a:r>
              <a:rPr lang="en-US" dirty="0">
                <a:cs typeface="Arial"/>
              </a:rPr>
              <a:t>Antiretroviral)</a:t>
            </a:r>
            <a:endParaRPr lang="en-US" dirty="0">
              <a:solidFill>
                <a:prstClr val="black"/>
              </a:solidFill>
              <a:cs typeface="Arial"/>
            </a:endParaRPr>
          </a:p>
          <a:p>
            <a:pPr marL="114458" lvl="1" indent="-114458" defTabSz="931637">
              <a:spcBef>
                <a:spcPts val="0"/>
              </a:spcBef>
              <a:spcAft>
                <a:spcPts val="600"/>
              </a:spcAft>
              <a:buFont typeface="+mj-lt"/>
              <a:buAutoNum type="arabicPeriod"/>
              <a:defRPr/>
            </a:pPr>
            <a:r>
              <a:rPr lang="en-US" dirty="0">
                <a:solidFill>
                  <a:prstClr val="black"/>
                </a:solidFill>
                <a:cs typeface="Arial"/>
              </a:rPr>
              <a:t> Antidepressants</a:t>
            </a:r>
          </a:p>
          <a:p>
            <a:pPr marL="114458" lvl="1" indent="-114458" defTabSz="931637">
              <a:spcBef>
                <a:spcPts val="0"/>
              </a:spcBef>
              <a:spcAft>
                <a:spcPts val="600"/>
              </a:spcAft>
              <a:buFont typeface="+mj-lt"/>
              <a:buAutoNum type="arabicPeriod"/>
              <a:defRPr/>
            </a:pPr>
            <a:r>
              <a:rPr lang="en-US" dirty="0">
                <a:solidFill>
                  <a:prstClr val="black"/>
                </a:solidFill>
                <a:cs typeface="Arial"/>
              </a:rPr>
              <a:t> Antipsychotics </a:t>
            </a:r>
            <a:endParaRPr lang="en-US" dirty="0">
              <a:solidFill>
                <a:prstClr val="black"/>
              </a:solidFill>
              <a:cs typeface="Arial" panose="020B0604020202020204" pitchFamily="34" charset="0"/>
            </a:endParaRPr>
          </a:p>
          <a:p>
            <a:pPr marL="114458" lvl="1" indent="-114458" defTabSz="931637">
              <a:spcBef>
                <a:spcPts val="0"/>
              </a:spcBef>
              <a:spcAft>
                <a:spcPts val="600"/>
              </a:spcAft>
              <a:buFont typeface="+mj-lt"/>
              <a:buAutoNum type="arabicPeriod"/>
              <a:defRPr/>
            </a:pPr>
            <a:r>
              <a:rPr lang="en-US" dirty="0">
                <a:solidFill>
                  <a:prstClr val="black"/>
                </a:solidFill>
                <a:cs typeface="Arial"/>
              </a:rPr>
              <a:t> Anticonvulsants </a:t>
            </a:r>
            <a:endParaRPr lang="en-US" dirty="0">
              <a:solidFill>
                <a:prstClr val="black"/>
              </a:solidFill>
              <a:cs typeface="Arial" panose="020B0604020202020204" pitchFamily="34" charset="0"/>
            </a:endParaRPr>
          </a:p>
          <a:p>
            <a:pPr marL="114458" lvl="1" indent="-114458" defTabSz="931637">
              <a:spcBef>
                <a:spcPts val="0"/>
              </a:spcBef>
              <a:spcAft>
                <a:spcPts val="600"/>
              </a:spcAft>
              <a:buFont typeface="+mj-lt"/>
              <a:buAutoNum type="arabicPeriod"/>
              <a:defRPr/>
            </a:pPr>
            <a:r>
              <a:rPr lang="en-US" dirty="0">
                <a:solidFill>
                  <a:prstClr val="black"/>
                </a:solidFill>
                <a:cs typeface="Arial"/>
              </a:rPr>
              <a:t> Immunosuppressants used for prevention of organ transplant rejection</a:t>
            </a:r>
          </a:p>
          <a:p>
            <a:pPr marL="0" indent="0" defTabSz="931637">
              <a:spcAft>
                <a:spcPts val="600"/>
              </a:spcAft>
              <a:buNone/>
              <a:defRPr/>
            </a:pPr>
            <a:r>
              <a:rPr lang="en-US" dirty="0">
                <a:solidFill>
                  <a:prstClr val="black"/>
                </a:solidFill>
                <a:cs typeface="Arial"/>
              </a:rPr>
              <a:t>Some drugs within these protected classes</a:t>
            </a:r>
            <a:r>
              <a:rPr lang="en-US" baseline="0" dirty="0">
                <a:solidFill>
                  <a:prstClr val="black"/>
                </a:solidFill>
                <a:cs typeface="Arial"/>
              </a:rPr>
              <a:t> can be covered under Part B in some instances. For example, immunosuppressants following a Medicare-covered organ transplant or drugs used with eligible durable medical equipment (DME).</a:t>
            </a:r>
            <a:r>
              <a:rPr lang="en-US" dirty="0">
                <a:solidFill>
                  <a:prstClr val="black"/>
                </a:solidFill>
                <a:cs typeface="Arial"/>
              </a:rPr>
              <a:t> </a:t>
            </a:r>
          </a:p>
          <a:p>
            <a:pPr marL="0" indent="0" defTabSz="931637">
              <a:spcAft>
                <a:spcPts val="600"/>
              </a:spcAft>
              <a:buNone/>
              <a:defRPr/>
            </a:pPr>
            <a:r>
              <a:rPr lang="en-US" b="0" dirty="0">
                <a:solidFill>
                  <a:prstClr val="black"/>
                </a:solidFill>
                <a:cs typeface="Arial"/>
              </a:rPr>
              <a:t>Also, Part D plans must cover all commercially available vaccines</a:t>
            </a:r>
            <a:r>
              <a:rPr lang="en-US" b="1" dirty="0">
                <a:solidFill>
                  <a:prstClr val="black"/>
                </a:solidFill>
                <a:cs typeface="Arial"/>
              </a:rPr>
              <a:t>,</a:t>
            </a:r>
            <a:r>
              <a:rPr lang="en-US" dirty="0">
                <a:solidFill>
                  <a:prstClr val="black"/>
                </a:solidFill>
                <a:cs typeface="Arial"/>
              </a:rPr>
              <a:t> including the shingles shot, but </a:t>
            </a:r>
            <a:r>
              <a:rPr lang="en-US" b="1" dirty="0">
                <a:solidFill>
                  <a:prstClr val="black"/>
                </a:solidFill>
                <a:cs typeface="Arial"/>
              </a:rPr>
              <a:t>not</a:t>
            </a:r>
            <a:r>
              <a:rPr lang="en-US" dirty="0">
                <a:solidFill>
                  <a:prstClr val="black"/>
                </a:solidFill>
                <a:cs typeface="Arial"/>
              </a:rPr>
              <a:t> vaccines covered under Medicare Part B (Medical Insurance), like flu and pneumococcal shots. </a:t>
            </a:r>
          </a:p>
          <a:p>
            <a:pPr marL="0" indent="0" defTabSz="931637">
              <a:spcAft>
                <a:spcPts val="600"/>
              </a:spcAft>
              <a:buNone/>
              <a:defRPr/>
            </a:pPr>
            <a:r>
              <a:rPr lang="en-US" dirty="0">
                <a:solidFill>
                  <a:prstClr val="black"/>
                </a:solidFill>
                <a:cs typeface="Arial"/>
              </a:rPr>
              <a:t>P</a:t>
            </a:r>
            <a:r>
              <a:rPr lang="en-US" dirty="0"/>
              <a:t>eople with Medicare drug coverage (Part D) pay nothing out of pocket for adult vaccines (including the shingles vaccine) recommended by the Advisory Committee on Immunization Practices (ACIP).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28</a:t>
            </a:fld>
            <a:endParaRPr lang="en-US"/>
          </a:p>
        </p:txBody>
      </p:sp>
    </p:spTree>
    <p:extLst>
      <p:ext uri="{BB962C8B-B14F-4D97-AF65-F5344CB8AC3E}">
        <p14:creationId xmlns:p14="http://schemas.microsoft.com/office/powerpoint/2010/main" val="3947531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D72A-6238-6B20-9133-EF2EA9E28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FBBC5-59D8-260C-67C5-E7C538253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B33A6A-1A64-5A5E-5726-FFDB61D074CC}"/>
              </a:ext>
            </a:extLst>
          </p:cNvPr>
          <p:cNvSpPr>
            <a:spLocks noGrp="1"/>
          </p:cNvSpPr>
          <p:nvPr>
            <p:ph type="body" idx="1"/>
          </p:nvPr>
        </p:nvSpPr>
        <p:spPr/>
        <p:txBody>
          <a:bodyPr/>
          <a:lstStyle/>
          <a:p>
            <a:pPr marL="0" indent="0" defTabSz="931637">
              <a:spcAft>
                <a:spcPts val="600"/>
              </a:spcAft>
              <a:buNone/>
              <a:defRPr/>
            </a:pPr>
            <a:r>
              <a:rPr lang="en-US" sz="1200" b="1" dirty="0">
                <a:solidFill>
                  <a:srgbClr val="000000"/>
                </a:solidFill>
                <a:cs typeface="Arial" panose="020B0604020202020204" pitchFamily="34" charset="0"/>
              </a:rPr>
              <a:t>Presenter Notes</a:t>
            </a:r>
            <a:r>
              <a:rPr lang="en-US" sz="1200" dirty="0">
                <a:solidFill>
                  <a:srgbClr val="444444"/>
                </a:solidFill>
                <a:cs typeface="Arial" panose="020B0604020202020204" pitchFamily="34" charset="0"/>
              </a:rPr>
              <a:t>​</a:t>
            </a:r>
            <a:endParaRPr lang="en-US" sz="1200" dirty="0">
              <a:solidFill>
                <a:prstClr val="black"/>
              </a:solidFill>
              <a:cs typeface="Arial" panose="020B0604020202020204" pitchFamily="34" charset="0"/>
            </a:endParaRPr>
          </a:p>
          <a:p>
            <a:pPr marL="0" indent="0" defTabSz="931637">
              <a:spcAft>
                <a:spcPts val="600"/>
              </a:spcAft>
              <a:buNone/>
              <a:defRPr/>
            </a:pPr>
            <a:r>
              <a:rPr lang="en-US" sz="1200" dirty="0">
                <a:solidFill>
                  <a:prstClr val="black"/>
                </a:solidFill>
                <a:cs typeface="Arial" panose="020B0604020202020204" pitchFamily="34" charset="0"/>
              </a:rPr>
              <a:t>Medicare plans manage access to covered drugs in several ways, including formularies, prior authorization, step therapy, and quantity limits. </a:t>
            </a:r>
          </a:p>
          <a:p>
            <a:pPr marL="171450" indent="-171450" defTabSz="931637">
              <a:spcAft>
                <a:spcPts val="600"/>
              </a:spcAft>
              <a:buFont typeface="Wingdings" panose="05000000000000000000" pitchFamily="2" charset="2"/>
              <a:buChar char="§"/>
              <a:defRPr/>
            </a:pPr>
            <a:r>
              <a:rPr lang="en-US" sz="1200" b="0" dirty="0">
                <a:solidFill>
                  <a:prstClr val="black"/>
                </a:solidFill>
                <a:cs typeface="Arial" panose="020B0604020202020204" pitchFamily="34" charset="0"/>
              </a:rPr>
              <a:t>The plan’s formulary is a list of covered drugs</a:t>
            </a:r>
            <a:r>
              <a:rPr lang="en-US" sz="1200" b="1" dirty="0">
                <a:solidFill>
                  <a:prstClr val="black"/>
                </a:solidFill>
                <a:cs typeface="Arial" panose="020B0604020202020204" pitchFamily="34" charset="0"/>
              </a:rPr>
              <a:t>.</a:t>
            </a:r>
            <a:r>
              <a:rPr lang="en-US" sz="1200" dirty="0">
                <a:solidFill>
                  <a:prstClr val="black"/>
                </a:solidFill>
                <a:cs typeface="Arial" panose="020B0604020202020204" pitchFamily="34" charset="0"/>
              </a:rPr>
              <a:t> It can be organized into tiers. More information about the formulary is on the next slide.</a:t>
            </a:r>
          </a:p>
          <a:p>
            <a:pPr marL="171450" indent="-171450" defTabSz="931637">
              <a:spcAft>
                <a:spcPts val="600"/>
              </a:spcAft>
              <a:buFont typeface="Wingdings" panose="05000000000000000000" pitchFamily="2" charset="2"/>
              <a:buChar char="§"/>
              <a:defRPr/>
            </a:pPr>
            <a:r>
              <a:rPr lang="en-US" sz="1200" b="0" dirty="0">
                <a:solidFill>
                  <a:prstClr val="black"/>
                </a:solidFill>
                <a:cs typeface="Arial" panose="020B0604020202020204" pitchFamily="34" charset="0"/>
              </a:rPr>
              <a:t>You may need drugs that require prior authorization. This </a:t>
            </a:r>
            <a:r>
              <a:rPr lang="en-US" sz="1200" dirty="0">
                <a:solidFill>
                  <a:prstClr val="black"/>
                </a:solidFill>
                <a:cs typeface="Arial" panose="020B0604020202020204" pitchFamily="34" charset="0"/>
              </a:rPr>
              <a:t>means before the plan will cover a particular drug, your prescriber must first show the plan a particular drug is medically necessary for you and meet certain requirements. Plans also do this to be sure you’re using these drugs correctly. Contact your plan about its prior authorization requirements and talk with your prescriber. You may request an exception to these requirements by contacting the plan. Your plan may require a statement from your prescriber supporting your request. If the request is approved, the plan will cover the originally prescribed drug without you having to meet the prior authorization requirements. </a:t>
            </a:r>
          </a:p>
          <a:p>
            <a:pPr marL="171450" indent="-171450" defTabSz="931637">
              <a:spcAft>
                <a:spcPts val="600"/>
              </a:spcAft>
              <a:buFont typeface="Wingdings" panose="05000000000000000000" pitchFamily="2" charset="2"/>
              <a:buChar char="§"/>
              <a:defRPr/>
            </a:pPr>
            <a:r>
              <a:rPr lang="en-US" sz="1200" b="0" dirty="0">
                <a:solidFill>
                  <a:prstClr val="black"/>
                </a:solidFill>
                <a:cs typeface="Arial" panose="020B0604020202020204" pitchFamily="34" charset="0"/>
              </a:rPr>
              <a:t>Step therapy requires you to first try a certain, less expensive drug on the plan’s formulary </a:t>
            </a:r>
            <a:r>
              <a:rPr lang="en-US" sz="1200" dirty="0">
                <a:solidFill>
                  <a:prstClr val="black"/>
                </a:solidFill>
                <a:cs typeface="Arial" panose="020B0604020202020204" pitchFamily="34" charset="0"/>
              </a:rPr>
              <a:t>that has been proven effective for most people with your condition before you can move up a step to a more expensive drug. For instance, some plans may require you first try a generic drug (if available), then a less expensive brand-name drug on their formulary before you can get a similar, more expensive brand-name drug covered. However, if you’ve already tried a similar, less expensive drug that didn’t work, or if you believe that because of your medical condition it’s medically necessary to take a step-therapy drug (the drug the doctor originally prescribed), you can contact the plan to request an exception. Your plan may require a statement from your prescriber supporting your request. If the request is approved, the plan will cover the originally prescribed step-therapy drug.</a:t>
            </a:r>
          </a:p>
          <a:p>
            <a:pPr marL="171450" indent="-171450" defTabSz="931637">
              <a:spcAft>
                <a:spcPts val="600"/>
              </a:spcAft>
              <a:buFont typeface="Wingdings" panose="05000000000000000000" pitchFamily="2" charset="2"/>
              <a:buChar char="§"/>
              <a:defRPr/>
            </a:pPr>
            <a:r>
              <a:rPr lang="en-US" sz="1200" b="0" dirty="0">
                <a:solidFill>
                  <a:prstClr val="black"/>
                </a:solidFill>
                <a:cs typeface="Arial" panose="020B0604020202020204" pitchFamily="34" charset="0"/>
              </a:rPr>
              <a:t>For safety and cost reasons, plans may limit the quantity of drugs they cover over a certain period of time. </a:t>
            </a:r>
            <a:r>
              <a:rPr lang="en-US" sz="1200" dirty="0">
                <a:solidFill>
                  <a:prstClr val="black"/>
                </a:solidFill>
                <a:cs typeface="Arial" panose="020B0604020202020204" pitchFamily="34" charset="0"/>
              </a:rPr>
              <a:t>If your prescriber believes that, because of your medical condition, a quantity limit isn’t medically appropriate, you or your prescriber can contact the plan to ask for an exception. If the plan approves your request, the quantity limit won’t apply to your prescription.</a:t>
            </a:r>
          </a:p>
          <a:p>
            <a:pPr>
              <a:spcAft>
                <a:spcPts val="600"/>
              </a:spcAft>
            </a:pPr>
            <a:endParaRPr lang="en-US" sz="1200" dirty="0">
              <a:cs typeface="Arial" panose="020B0604020202020204" pitchFamily="34" charset="0"/>
            </a:endParaRPr>
          </a:p>
          <a:p>
            <a:pPr marL="0" indent="0">
              <a:spcAft>
                <a:spcPts val="600"/>
              </a:spcAft>
              <a:buNone/>
            </a:pPr>
            <a:r>
              <a:rPr lang="en-US" sz="1200" dirty="0">
                <a:cs typeface="Arial" panose="020B0604020202020204" pitchFamily="34" charset="0"/>
              </a:rPr>
              <a:t>For more information,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Medicare.gov/health-drug-plans/part-d/what-drug-plans-cover/plan-rules</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a:extLst>
              <a:ext uri="{FF2B5EF4-FFF2-40B4-BE49-F238E27FC236}">
                <a16:creationId xmlns:a16="http://schemas.microsoft.com/office/drawing/2014/main" id="{5890BC39-5372-6EF7-295C-1239D6E00163}"/>
              </a:ext>
            </a:extLst>
          </p:cNvPr>
          <p:cNvSpPr>
            <a:spLocks noGrp="1"/>
          </p:cNvSpPr>
          <p:nvPr>
            <p:ph type="sldNum" sz="quarter" idx="5"/>
          </p:nvPr>
        </p:nvSpPr>
        <p:spPr/>
        <p:txBody>
          <a:bodyPr/>
          <a:lstStyle/>
          <a:p>
            <a:fld id="{01DC2E25-2B01-2743-96C5-05673520BD0B}" type="slidenum">
              <a:rPr lang="en-US" smtClean="0"/>
              <a:t>29</a:t>
            </a:fld>
            <a:endParaRPr lang="en-US"/>
          </a:p>
        </p:txBody>
      </p:sp>
    </p:spTree>
    <p:extLst>
      <p:ext uri="{BB962C8B-B14F-4D97-AF65-F5344CB8AC3E}">
        <p14:creationId xmlns:p14="http://schemas.microsoft.com/office/powerpoint/2010/main" val="2665671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600"/>
              </a:spcAft>
              <a:buNone/>
              <a:defRPr/>
            </a:pPr>
            <a:r>
              <a:rPr lang="en-US" b="1" i="0" u="none" strike="noStrike" dirty="0">
                <a:solidFill>
                  <a:srgbClr val="000000"/>
                </a:solidFill>
                <a:effectLst/>
                <a:cs typeface="Arial"/>
              </a:rPr>
              <a:t>Presenter Notes</a:t>
            </a:r>
            <a:r>
              <a:rPr lang="en-US" b="0" i="0" dirty="0">
                <a:solidFill>
                  <a:srgbClr val="444444"/>
                </a:solidFill>
                <a:effectLst/>
                <a:cs typeface="Arial"/>
              </a:rPr>
              <a:t>​</a:t>
            </a:r>
            <a:endParaRPr lang="en-US" dirty="0">
              <a:solidFill>
                <a:prstClr val="black"/>
              </a:solidFill>
              <a:cs typeface="Arial"/>
            </a:endParaRPr>
          </a:p>
          <a:p>
            <a:pPr marL="0" indent="0" defTabSz="931637">
              <a:spcAft>
                <a:spcPts val="600"/>
              </a:spcAft>
              <a:buNone/>
              <a:defRPr/>
            </a:pPr>
            <a:r>
              <a:rPr lang="en-US" dirty="0">
                <a:solidFill>
                  <a:prstClr val="black"/>
                </a:solidFill>
                <a:cs typeface="Arial"/>
              </a:rPr>
              <a:t>Each formulary must include a range of drugs in the prescribed categories and classes. To offer lower costs, many plans place drugs into different tiers, which cost different amounts. Each plan can form its tiers in different </a:t>
            </a:r>
            <a:r>
              <a:rPr lang="en-US" b="0" dirty="0">
                <a:solidFill>
                  <a:prstClr val="black"/>
                </a:solidFill>
                <a:cs typeface="Arial"/>
              </a:rPr>
              <a:t>ways. </a:t>
            </a:r>
            <a:endParaRPr lang="en-US" b="0" dirty="0">
              <a:solidFill>
                <a:prstClr val="black"/>
              </a:solidFill>
              <a:cs typeface="Arial" panose="020B0604020202020204" pitchFamily="34" charset="0"/>
            </a:endParaRPr>
          </a:p>
          <a:p>
            <a:pPr marL="0" indent="0" defTabSz="931637">
              <a:spcAft>
                <a:spcPts val="600"/>
              </a:spcAft>
              <a:buNone/>
              <a:defRPr/>
            </a:pPr>
            <a:r>
              <a:rPr lang="en-US" b="0" dirty="0">
                <a:solidFill>
                  <a:prstClr val="black"/>
                </a:solidFill>
                <a:cs typeface="Arial"/>
              </a:rPr>
              <a:t>Here’s one example of how a plan might form its tiers:</a:t>
            </a:r>
          </a:p>
          <a:p>
            <a:pPr marL="117519" lvl="1" indent="-117519" defTabSz="931637">
              <a:spcBef>
                <a:spcPts val="0"/>
              </a:spcBef>
              <a:spcAft>
                <a:spcPts val="600"/>
              </a:spcAft>
              <a:buFont typeface="Wingdings" panose="05000000000000000000" pitchFamily="2" charset="2"/>
              <a:buChar char="§"/>
              <a:defRPr/>
            </a:pPr>
            <a:r>
              <a:rPr lang="en-US" b="0" dirty="0">
                <a:solidFill>
                  <a:prstClr val="black"/>
                </a:solidFill>
                <a:cs typeface="Arial"/>
              </a:rPr>
              <a:t>Tiers 1 and 2 (generic drugs and preferred generic drugs, the least expensive): Generic drugs are the same as their brand-name counterparts in safety, strength, quality, the way they work, how they’re taken, and the way they should be used. They use the same active ingredients as brand-name drugs. Generic drug makers must prove that their product performs the same way as the corresponding brand-name drug. They’re less expensive because of market competition. In some cases, there may not be a generic drug available for the brand-name drug you take. Talk to your prescriber. </a:t>
            </a:r>
            <a:endParaRPr lang="en-US" b="0" dirty="0">
              <a:solidFill>
                <a:prstClr val="black"/>
              </a:solidFill>
              <a:cs typeface="Arial" panose="020B0604020202020204" pitchFamily="34" charset="0"/>
            </a:endParaRPr>
          </a:p>
          <a:p>
            <a:pPr marL="117519" lvl="1" indent="-117519" defTabSz="931637">
              <a:spcBef>
                <a:spcPts val="0"/>
              </a:spcBef>
              <a:spcAft>
                <a:spcPts val="600"/>
              </a:spcAft>
              <a:buFont typeface="Wingdings" panose="05000000000000000000" pitchFamily="2" charset="2"/>
              <a:buChar char="§"/>
              <a:defRPr/>
            </a:pPr>
            <a:r>
              <a:rPr lang="en-US" b="0" dirty="0">
                <a:solidFill>
                  <a:prstClr val="black"/>
                </a:solidFill>
                <a:cs typeface="Arial"/>
              </a:rPr>
              <a:t>Tier 3 (Preferred brand-name and generic drugs): This plan’s tier 3 drugs (brand-name and generic drugs) cost more than its tier 1 and 2 drugs. </a:t>
            </a:r>
            <a:endParaRPr lang="en-US" b="0" dirty="0">
              <a:solidFill>
                <a:prstClr val="black"/>
              </a:solidFill>
              <a:cs typeface="Arial" panose="020B0604020202020204" pitchFamily="34" charset="0"/>
            </a:endParaRPr>
          </a:p>
          <a:p>
            <a:pPr marL="117519" lvl="1" indent="-117519" defTabSz="931637">
              <a:spcBef>
                <a:spcPts val="0"/>
              </a:spcBef>
              <a:spcAft>
                <a:spcPts val="600"/>
              </a:spcAft>
              <a:buFont typeface="Wingdings" panose="05000000000000000000" pitchFamily="2" charset="2"/>
              <a:buChar char="§"/>
              <a:defRPr/>
            </a:pPr>
            <a:r>
              <a:rPr lang="en-US" b="0" dirty="0">
                <a:solidFill>
                  <a:prstClr val="black"/>
                </a:solidFill>
                <a:cs typeface="Arial"/>
              </a:rPr>
              <a:t>Tier 4 (Non-preferred drugs): This plan’s tier 4 drugs (non-preferred brand-name and generic drugs) cost more than its tier 3 drugs.</a:t>
            </a:r>
          </a:p>
          <a:p>
            <a:pPr marL="117519" lvl="1" indent="-117519" defTabSz="931637">
              <a:spcBef>
                <a:spcPts val="0"/>
              </a:spcBef>
              <a:spcAft>
                <a:spcPts val="600"/>
              </a:spcAft>
              <a:buFont typeface="Wingdings" panose="05000000000000000000" pitchFamily="2" charset="2"/>
              <a:buChar char="§"/>
              <a:defRPr/>
            </a:pPr>
            <a:r>
              <a:rPr lang="en-US" b="0" dirty="0">
                <a:solidFill>
                  <a:prstClr val="black"/>
                </a:solidFill>
                <a:cs typeface="Arial"/>
              </a:rPr>
              <a:t>Tier 5 (Specialty Tier): These drugs are unique and have a high cost. </a:t>
            </a:r>
          </a:p>
          <a:p>
            <a:pPr marL="0" lvl="1" indent="0" defTabSz="931637">
              <a:spcBef>
                <a:spcPts val="0"/>
              </a:spcBef>
              <a:spcAft>
                <a:spcPts val="600"/>
              </a:spcAft>
              <a:buFont typeface="Wingdings" panose="05000000000000000000" pitchFamily="2" charset="2"/>
              <a:buNone/>
              <a:defRPr/>
            </a:pPr>
            <a:r>
              <a:rPr lang="en-US" b="1" dirty="0">
                <a:solidFill>
                  <a:prstClr val="black"/>
                </a:solidFill>
                <a:cs typeface="Arial"/>
              </a:rPr>
              <a:t>NOTE</a:t>
            </a:r>
            <a:r>
              <a:rPr lang="en-US" b="0" dirty="0">
                <a:solidFill>
                  <a:prstClr val="black"/>
                </a:solidFill>
                <a:cs typeface="Arial"/>
              </a:rPr>
              <a:t>: In some cases, if your drug is in a more expensive tier and your prescriber thinks you need that drug instead of a similar drug on a less expensive tier, you can request an exception and ask your plan for a lower copayment. You can also request an exception to get a drug that isn’t on the formulary by contacting the plan. Your plan may require a statement from your prescriber explaining why the drugs on the formulary don’t meet your medical need.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30</a:t>
            </a:fld>
            <a:endParaRPr lang="en-US"/>
          </a:p>
        </p:txBody>
      </p:sp>
    </p:spTree>
    <p:extLst>
      <p:ext uri="{BB962C8B-B14F-4D97-AF65-F5344CB8AC3E}">
        <p14:creationId xmlns:p14="http://schemas.microsoft.com/office/powerpoint/2010/main" val="2911891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14458" indent="-114458" defTabSz="931637">
              <a:spcAft>
                <a:spcPts val="600"/>
              </a:spcAft>
              <a:defRPr/>
            </a:pPr>
            <a:r>
              <a:rPr lang="en-US" b="0" dirty="0">
                <a:solidFill>
                  <a:prstClr val="black"/>
                </a:solidFill>
                <a:cs typeface="Arial" panose="020B0604020202020204" pitchFamily="34" charset="0"/>
              </a:rPr>
              <a:t>Medicare plans may change their formulary from year to year, </a:t>
            </a:r>
            <a:r>
              <a:rPr lang="en-US" dirty="0">
                <a:solidFill>
                  <a:prstClr val="black"/>
                </a:solidFill>
                <a:cs typeface="Arial" panose="020B0604020202020204" pitchFamily="34" charset="0"/>
              </a:rPr>
              <a:t>which is why it’s important to review your coverage each year.</a:t>
            </a:r>
          </a:p>
          <a:p>
            <a:pPr marL="114458" marR="0" lvl="0" indent="-114458" algn="l" defTabSz="931637"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b="0" dirty="0">
                <a:solidFill>
                  <a:prstClr val="black"/>
                </a:solidFill>
                <a:cs typeface="Arial" panose="020B0604020202020204" pitchFamily="34" charset="0"/>
              </a:rPr>
              <a:t>Medicare plans may only change their therapeutic categories and classes </a:t>
            </a:r>
            <a:r>
              <a:rPr lang="en-US" dirty="0">
                <a:solidFill>
                  <a:prstClr val="black"/>
                </a:solidFill>
                <a:cs typeface="Arial" panose="020B0604020202020204" pitchFamily="34" charset="0"/>
              </a:rPr>
              <a:t>in a formulary at the beginning of each plan year, or to account for new therapeutic uses and newly FDA-approved Part D-covered drugs. A plan year is a calendar year, January–December.</a:t>
            </a:r>
            <a:endParaRPr lang="en-US" b="0" dirty="0">
              <a:solidFill>
                <a:prstClr val="black"/>
              </a:solidFill>
              <a:cs typeface="Arial" panose="020B0604020202020204" pitchFamily="34" charset="0"/>
            </a:endParaRPr>
          </a:p>
          <a:p>
            <a:pPr marL="114458" indent="-114458" defTabSz="931637">
              <a:spcAft>
                <a:spcPts val="600"/>
              </a:spcAft>
              <a:defRPr/>
            </a:pPr>
            <a:r>
              <a:rPr lang="en-US" b="0" dirty="0">
                <a:solidFill>
                  <a:prstClr val="black"/>
                </a:solidFill>
                <a:cs typeface="Arial" panose="020B0604020202020204" pitchFamily="34" charset="0"/>
              </a:rPr>
              <a:t>Generally, plans can’t make unnecessary changes to their formularies during the plan year but are allowed some types of </a:t>
            </a:r>
            <a:r>
              <a:rPr lang="en-US" dirty="0">
                <a:solidFill>
                  <a:prstClr val="black"/>
                </a:solidFill>
                <a:cs typeface="Arial" panose="020B0604020202020204" pitchFamily="34" charset="0"/>
              </a:rPr>
              <a:t>changes.</a:t>
            </a:r>
          </a:p>
          <a:p>
            <a:pPr marL="114458" lvl="1" indent="-114458" defTabSz="931637">
              <a:spcBef>
                <a:spcPts val="0"/>
              </a:spcBef>
              <a:spcAft>
                <a:spcPts val="600"/>
              </a:spcAft>
              <a:buFont typeface="Wingdings" panose="05000000000000000000" pitchFamily="2" charset="2"/>
              <a:buChar char="§"/>
              <a:defRPr/>
            </a:pPr>
            <a:r>
              <a:rPr lang="en-US" b="0" dirty="0">
                <a:solidFill>
                  <a:prstClr val="black"/>
                </a:solidFill>
                <a:cs typeface="Arial" panose="020B0604020202020204" pitchFamily="34" charset="0"/>
              </a:rPr>
              <a:t>Medicare plans can make certain immediate changes to their formularies. </a:t>
            </a:r>
            <a:r>
              <a:rPr lang="en-US" dirty="0">
                <a:solidFill>
                  <a:prstClr val="black"/>
                </a:solidFill>
                <a:cs typeface="Arial" panose="020B0604020202020204" pitchFamily="34" charset="0"/>
              </a:rPr>
              <a:t>A Medicare plan that meets certain requirements may immediately remove a brand-name drug or an original biological product from its Part D formulary or move them to a higher cost sharing tier or add more restriction to their access when adding, respectively, either a like new generic drug or a new interchangeable biosimilar. Also, plans can immediately remove a drug when it is deemed unsafe by the FDA or when the manufacturer takes the drug off the market. </a:t>
            </a:r>
          </a:p>
          <a:p>
            <a:pPr marL="114458" lvl="1" indent="-114458" defTabSz="931637">
              <a:spcBef>
                <a:spcPts val="0"/>
              </a:spcBef>
              <a:spcAft>
                <a:spcPts val="600"/>
              </a:spcAft>
              <a:buFont typeface="Wingdings" panose="05000000000000000000" pitchFamily="2" charset="2"/>
              <a:buChar char="§"/>
              <a:defRPr/>
            </a:pPr>
            <a:r>
              <a:rPr lang="en-US" b="0" dirty="0">
                <a:solidFill>
                  <a:prstClr val="black"/>
                </a:solidFill>
                <a:cs typeface="Arial" panose="020B0604020202020204" pitchFamily="34" charset="0"/>
              </a:rPr>
              <a:t>Medicare plans can make maintenance and other changes to their formularies, like </a:t>
            </a:r>
            <a:r>
              <a:rPr lang="en-US" dirty="0">
                <a:solidFill>
                  <a:prstClr val="black"/>
                </a:solidFill>
                <a:cs typeface="Arial" panose="020B0604020202020204" pitchFamily="34" charset="0"/>
              </a:rPr>
              <a:t>replacing brand-name drugs with new generic drugs or original biological products with biosimilars or changing their formularies as a result of new information on drug safety or effectiveness. These and other changes must be made according to the prescribed approval procedures, and plans must give 30 days’ notice to CMS, State Pharmacy Assistance Programs (SPAPs), prescribers, network pharmacies, pharmacists, and affected plan members. As an alternative to providing 30 days advance notice of a change, Part D plans may notify members when they request a refill and provide a month’s refill of the affected drug. For other changes, you may be able to continue to have your drug covered until the end of the calendar year. </a:t>
            </a:r>
          </a:p>
          <a:p>
            <a:pPr marL="114458" indent="-114458" defTabSz="931637">
              <a:spcAft>
                <a:spcPts val="600"/>
              </a:spcAft>
              <a:defRPr/>
            </a:pPr>
            <a:r>
              <a:rPr lang="en-US" b="0" dirty="0">
                <a:solidFill>
                  <a:prstClr val="black"/>
                </a:solidFill>
                <a:cs typeface="Arial" panose="020B0604020202020204" pitchFamily="34" charset="0"/>
              </a:rPr>
              <a:t>Plans making mid-year changes must also update applicable member communications materials like revising their online formularies monthly to keep current.</a:t>
            </a:r>
          </a:p>
          <a:p>
            <a:pPr marL="114458" indent="-114458" defTabSz="931637">
              <a:spcAft>
                <a:spcPts val="600"/>
              </a:spcAft>
              <a:defRPr/>
            </a:pPr>
            <a:r>
              <a:rPr lang="en-US" b="0" dirty="0">
                <a:solidFill>
                  <a:prstClr val="black"/>
                </a:solidFill>
                <a:cs typeface="Arial" panose="020B0604020202020204" pitchFamily="34" charset="0"/>
              </a:rPr>
              <a:t>You may ask your plan for an exception to cover your drug if other drugs don’t work.</a:t>
            </a:r>
          </a:p>
          <a:p>
            <a:pPr marL="0" indent="0" defTabSz="931637">
              <a:spcAft>
                <a:spcPts val="600"/>
              </a:spcAft>
              <a:buNone/>
              <a:defRPr/>
            </a:pPr>
            <a:endParaRPr lang="en-US" b="0" dirty="0">
              <a:solidFill>
                <a:prstClr val="black"/>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31</a:t>
            </a:fld>
            <a:endParaRPr lang="en-US"/>
          </a:p>
        </p:txBody>
      </p:sp>
    </p:spTree>
    <p:extLst>
      <p:ext uri="{BB962C8B-B14F-4D97-AF65-F5344CB8AC3E}">
        <p14:creationId xmlns:p14="http://schemas.microsoft.com/office/powerpoint/2010/main" val="3574131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14458" indent="-114458" defTabSz="931637">
              <a:spcAft>
                <a:spcPts val="578"/>
              </a:spcAft>
              <a:defRPr/>
            </a:pPr>
            <a:r>
              <a:rPr lang="en-US" b="0" dirty="0">
                <a:solidFill>
                  <a:prstClr val="black"/>
                </a:solidFill>
                <a:cs typeface="Arial" panose="020B0604020202020204" pitchFamily="34" charset="0"/>
              </a:rPr>
              <a:t>Plans can change their drug list and prices for drugs. Call your plan’s customer service center or visit your plan’s website to find the most up-to-date drug list, requirements (like prior authorization) and prices.</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Your prescriber may need to change your prescription,</a:t>
            </a:r>
            <a:r>
              <a:rPr lang="en-US" b="0" baseline="0" dirty="0">
                <a:solidFill>
                  <a:prstClr val="black"/>
                </a:solidFill>
                <a:cs typeface="Arial" panose="020B0604020202020204" pitchFamily="34" charset="0"/>
              </a:rPr>
              <a:t> </a:t>
            </a:r>
            <a:r>
              <a:rPr lang="en-US" b="0" dirty="0">
                <a:solidFill>
                  <a:prstClr val="black"/>
                </a:solidFill>
                <a:cs typeface="Arial" panose="020B0604020202020204" pitchFamily="34" charset="0"/>
              </a:rPr>
              <a:t>prescribe a new drug, or can recommend a therapeutic alternative. Your prescriber may have electronic prescribing tools that will display drugs covered by the Part D plan or alternative drugs that are on the Part D plan formulary. You can also give your prescriber a copy of your Medicare plan’s current formulary or look up the formulary on the Part D plan website.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your prescriber needs to prescribe a drug that’s not on your Medicare plan’s formulary and you don’t have any other health insurance that covers outpatient drugs, you or your doctor can ask the plan for an exception. You may consider changing your Medicare drug coverage when permissible to one that does cover the specific drug.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your plan still won’t cover a specific drug you need, you can appeal. If you want to get the drug before your appeal is decided, you may have to pay out of pocket for the prescription. Keep the receipt and give a copy of it to the person deciding your appeal. If you win the appeal, the plan will pay you back.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32</a:t>
            </a:fld>
            <a:endParaRPr lang="en-US"/>
          </a:p>
        </p:txBody>
      </p:sp>
    </p:spTree>
    <p:extLst>
      <p:ext uri="{BB962C8B-B14F-4D97-AF65-F5344CB8AC3E}">
        <p14:creationId xmlns:p14="http://schemas.microsoft.com/office/powerpoint/2010/main" val="279860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sz="1200" b="1" dirty="0">
                <a:solidFill>
                  <a:srgbClr val="000000"/>
                </a:solidFill>
                <a:cs typeface="Arial"/>
              </a:rPr>
              <a:t>Presenter Notes</a:t>
            </a:r>
            <a:r>
              <a:rPr lang="en-US" sz="1200" dirty="0">
                <a:solidFill>
                  <a:srgbClr val="444444"/>
                </a:solidFill>
                <a:cs typeface="Arial"/>
              </a:rPr>
              <a:t>​</a:t>
            </a:r>
            <a:endParaRPr lang="en-US" sz="1200" dirty="0">
              <a:solidFill>
                <a:prstClr val="black"/>
              </a:solidFill>
              <a:cs typeface="Arial"/>
            </a:endParaRPr>
          </a:p>
          <a:p>
            <a:pPr marL="171450" indent="-171450" defTabSz="931637">
              <a:spcAft>
                <a:spcPts val="578"/>
              </a:spcAft>
              <a:buFont typeface="Wingdings" panose="05000000000000000000" pitchFamily="2" charset="2"/>
              <a:buChar char="§"/>
              <a:defRPr/>
            </a:pPr>
            <a:r>
              <a:rPr lang="en-US" sz="1200" b="0" dirty="0">
                <a:solidFill>
                  <a:prstClr val="black"/>
                </a:solidFill>
                <a:cs typeface="Arial"/>
              </a:rPr>
              <a:t>Medicare drug plans monitor the safe and effective use of prescription drugs including opioids and benzodiazepines. Opioid pain medications, like oxycodone and hydrocodone, can help treat pain after surgery or after an injury, but they carry serious risks, like addiction, overdose, and death. These risks increase the higher the dose you take, or the longer you use these medications, even if you take them as prescribed. Your risks also increase if you take certain other medications, like benzodiazepines, which are commonly used for anxiety and sleep.</a:t>
            </a:r>
          </a:p>
          <a:p>
            <a:pPr marL="171450" indent="-171450" defTabSz="931637">
              <a:spcAft>
                <a:spcPts val="578"/>
              </a:spcAft>
              <a:buFont typeface="Wingdings" panose="05000000000000000000" pitchFamily="2" charset="2"/>
              <a:buChar char="§"/>
              <a:defRPr/>
            </a:pPr>
            <a:r>
              <a:rPr lang="en-US" sz="1200" b="0" dirty="0">
                <a:solidFill>
                  <a:prstClr val="black"/>
                </a:solidFill>
                <a:cs typeface="Arial"/>
              </a:rPr>
              <a:t>All Medicare plans have a drug management program to help patients use opioids safely. If you get opioids from multiple doctors or pharmacies, or if you had a recent opioid overdose, your plan may talk with your doctors to make sure you need these medications and that you’re using them safely. If your plan decides your use of prescription opioids and benzodiazepines isn’t safe, the plan may limit your coverage of these drugs. For example, under the program, your plan may require you to get these medications only from certain doctors or pharmacies to better coordinate your health care. </a:t>
            </a:r>
            <a:endParaRPr lang="en-US" sz="1200" b="0"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sz="1200" b="0" dirty="0">
                <a:solidFill>
                  <a:prstClr val="black"/>
                </a:solidFill>
                <a:cs typeface="Arial"/>
              </a:rPr>
              <a:t>Before your Medicare plan places you in its drug management program, it will send you a letter. You’ll be able to tell the plan which doctors or pharmacies you prefer to use to get your prescription opioids and/or benzodiazepines. If your plan decides to limit your coverage for these medications, it will send you another letter confirming its decision and include information about how to appeal. You or your doctor can appeal if you disagree with your plan’s decision or think the plan has made a mistake. </a:t>
            </a:r>
            <a:endParaRPr lang="en-US" sz="1200" b="0"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sz="1200" b="0" dirty="0">
                <a:solidFill>
                  <a:prstClr val="black"/>
                </a:solidFill>
                <a:cs typeface="Arial"/>
              </a:rPr>
              <a:t>Your Medicare plan and pharmacist will do safety reviews of your opioid pain medications when you fill a prescription. They’ll review for potentially unsafe amounts, taking opioids with benzodiazepines like alprazolam (Xanax®), diazepam (Valium®), and clonazepam (</a:t>
            </a:r>
            <a:r>
              <a:rPr lang="en-US" sz="1200" b="0" dirty="0" err="1">
                <a:solidFill>
                  <a:prstClr val="black"/>
                </a:solidFill>
                <a:cs typeface="Arial"/>
              </a:rPr>
              <a:t>Klonopin</a:t>
            </a:r>
            <a:r>
              <a:rPr lang="en-US" sz="1200" b="0" dirty="0">
                <a:solidFill>
                  <a:prstClr val="black"/>
                </a:solidFill>
                <a:cs typeface="Arial"/>
              </a:rPr>
              <a:t>®), and new opioid use (you may be limited to an initial 7-day supply or less). These reviews are especially important if you have more than one doctor who prescribes these drugs. In some cases, the plan or pharmacist may need to talk to your doctor before filling the prescription. </a:t>
            </a:r>
            <a:endParaRPr lang="en-US" sz="1200" b="0"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sz="1200" b="0" dirty="0">
                <a:solidFill>
                  <a:prstClr val="black"/>
                </a:solidFill>
                <a:cs typeface="Arial"/>
              </a:rPr>
              <a:t>If your pharmacy can’t fill your prescription as written, including the full amount on the prescription, the pharmacist will give you a notice explaining how you or your doctor can contact the plan to ask for a coverage decision. If your health requires it, you can ask the plan for a fast coverage decision. You may also ask your plan for an exception to its rules before you go to the pharmacy, so you’ll know if your plan will cover the medication.</a:t>
            </a:r>
          </a:p>
          <a:p>
            <a:pPr marL="0" indent="0" defTabSz="931637">
              <a:spcAft>
                <a:spcPts val="578"/>
              </a:spcAft>
              <a:buNone/>
              <a:defRPr/>
            </a:pPr>
            <a:endParaRPr lang="en-US" sz="1200" b="1" dirty="0">
              <a:solidFill>
                <a:prstClr val="black"/>
              </a:solidFill>
              <a:cs typeface="Arial"/>
            </a:endParaRPr>
          </a:p>
          <a:p>
            <a:pPr marL="0" indent="0" defTabSz="931637">
              <a:spcAft>
                <a:spcPts val="578"/>
              </a:spcAft>
              <a:buNone/>
              <a:defRPr/>
            </a:pPr>
            <a:r>
              <a:rPr lang="en-US" sz="1200" b="1" dirty="0">
                <a:solidFill>
                  <a:prstClr val="black"/>
                </a:solidFill>
                <a:cs typeface="Arial"/>
              </a:rPr>
              <a:t>NOTE</a:t>
            </a:r>
            <a:r>
              <a:rPr lang="en-US" sz="1200" dirty="0">
                <a:solidFill>
                  <a:prstClr val="black"/>
                </a:solidFill>
                <a:cs typeface="Arial"/>
              </a:rPr>
              <a:t>: </a:t>
            </a:r>
            <a:r>
              <a:rPr lang="en-US" sz="1200" b="0" dirty="0">
                <a:solidFill>
                  <a:prstClr val="black"/>
                </a:solidFill>
                <a:cs typeface="Arial"/>
              </a:rPr>
              <a:t>Drug management programs </a:t>
            </a:r>
            <a:r>
              <a:rPr lang="en-US" sz="1200" dirty="0">
                <a:solidFill>
                  <a:prstClr val="black"/>
                </a:solidFill>
                <a:cs typeface="Arial"/>
              </a:rPr>
              <a:t>and opioid safety reviews generally don’t apply to you if you have cancer or sickle cell disease, get hospice, palliative or end-of-life care, or if you live in a long-term care facility.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33</a:t>
            </a:fld>
            <a:endParaRPr lang="en-US"/>
          </a:p>
        </p:txBody>
      </p:sp>
    </p:spTree>
    <p:extLst>
      <p:ext uri="{BB962C8B-B14F-4D97-AF65-F5344CB8AC3E}">
        <p14:creationId xmlns:p14="http://schemas.microsoft.com/office/powerpoint/2010/main" val="29227311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defTabSz="931637">
              <a:spcAft>
                <a:spcPts val="578"/>
              </a:spcAft>
              <a:buNone/>
              <a:defRPr/>
            </a:pPr>
            <a:r>
              <a:rPr lang="en-US" dirty="0">
                <a:solidFill>
                  <a:prstClr val="black"/>
                </a:solidFill>
                <a:cs typeface="Arial"/>
              </a:rPr>
              <a:t>Plans with Medicare drug coverage (Part D) must offer free Medication</a:t>
            </a:r>
            <a:r>
              <a:rPr lang="en-US" baseline="0" dirty="0">
                <a:solidFill>
                  <a:prstClr val="black"/>
                </a:solidFill>
                <a:cs typeface="Arial"/>
              </a:rPr>
              <a:t> Therapy Management</a:t>
            </a:r>
            <a:r>
              <a:rPr lang="en-US" dirty="0">
                <a:solidFill>
                  <a:prstClr val="black"/>
                </a:solidFill>
                <a:cs typeface="Arial"/>
              </a:rPr>
              <a:t> services if you are in a drug management program or meet certain requirements.</a:t>
            </a:r>
          </a:p>
          <a:p>
            <a:pPr marL="0" indent="0" defTabSz="931637">
              <a:spcAft>
                <a:spcPts val="578"/>
              </a:spcAft>
              <a:buNone/>
              <a:defRPr/>
            </a:pPr>
            <a:endParaRPr lang="en-US" dirty="0">
              <a:solidFill>
                <a:prstClr val="black"/>
              </a:solidFill>
              <a:cs typeface="Arial"/>
            </a:endParaRPr>
          </a:p>
          <a:p>
            <a:pPr marL="0" indent="0" defTabSz="931637">
              <a:spcAft>
                <a:spcPts val="578"/>
              </a:spcAft>
              <a:buNone/>
              <a:defRPr/>
            </a:pPr>
            <a:r>
              <a:rPr lang="en-US" dirty="0">
                <a:solidFill>
                  <a:prstClr val="black"/>
                </a:solidFill>
                <a:cs typeface="Arial"/>
              </a:rPr>
              <a:t>Members who qualify can get Medication</a:t>
            </a:r>
            <a:r>
              <a:rPr lang="en-US" baseline="0" dirty="0">
                <a:solidFill>
                  <a:prstClr val="black"/>
                </a:solidFill>
                <a:cs typeface="Arial"/>
              </a:rPr>
              <a:t> Therapy Management</a:t>
            </a:r>
            <a:r>
              <a:rPr lang="en-US" dirty="0">
                <a:solidFill>
                  <a:prstClr val="black"/>
                </a:solidFill>
                <a:cs typeface="Arial"/>
              </a:rPr>
              <a:t> services at no cost to help them understand how to manage their medications and use them safely. The services usually include a discussion with a pharmacist or other health care provider to review your medications. </a:t>
            </a:r>
            <a:r>
              <a:rPr lang="en-US" b="0" dirty="0">
                <a:solidFill>
                  <a:prstClr val="black"/>
                </a:solidFill>
                <a:cs typeface="Arial"/>
              </a:rPr>
              <a:t>The pharmacist or other health care provider may talk with you about:</a:t>
            </a:r>
          </a:p>
          <a:p>
            <a:pPr marL="171450" indent="-171450" defTabSz="931637">
              <a:spcAft>
                <a:spcPts val="578"/>
              </a:spcAft>
              <a:buFont typeface="Wingdings" panose="05000000000000000000" pitchFamily="2" charset="2"/>
              <a:buChar char="§"/>
              <a:defRPr/>
            </a:pPr>
            <a:r>
              <a:rPr lang="en-US" dirty="0">
                <a:solidFill>
                  <a:prstClr val="black"/>
                </a:solidFill>
                <a:cs typeface="Arial"/>
              </a:rPr>
              <a:t>How well your medications are working</a:t>
            </a:r>
          </a:p>
          <a:p>
            <a:pPr marL="171450" indent="-171450" defTabSz="931637">
              <a:spcAft>
                <a:spcPts val="578"/>
              </a:spcAft>
              <a:buFont typeface="Wingdings" panose="05000000000000000000" pitchFamily="2" charset="2"/>
              <a:buChar char="§"/>
              <a:defRPr/>
            </a:pPr>
            <a:r>
              <a:rPr lang="en-US" dirty="0">
                <a:solidFill>
                  <a:prstClr val="black"/>
                </a:solidFill>
                <a:cs typeface="Arial"/>
              </a:rPr>
              <a:t>Whether your medications have side effects</a:t>
            </a:r>
          </a:p>
          <a:p>
            <a:pPr marL="171450" indent="-171450" defTabSz="931637">
              <a:spcAft>
                <a:spcPts val="578"/>
              </a:spcAft>
              <a:buFont typeface="Wingdings" panose="05000000000000000000" pitchFamily="2" charset="2"/>
              <a:buChar char="§"/>
              <a:defRPr/>
            </a:pPr>
            <a:r>
              <a:rPr lang="en-US" dirty="0">
                <a:solidFill>
                  <a:prstClr val="black"/>
                </a:solidFill>
                <a:cs typeface="Arial"/>
              </a:rPr>
              <a:t>If there might be interactions between the drugs you’re taking</a:t>
            </a:r>
          </a:p>
          <a:p>
            <a:pPr marL="171450" indent="-171450" defTabSz="931637">
              <a:spcAft>
                <a:spcPts val="578"/>
              </a:spcAft>
              <a:buFont typeface="Wingdings" panose="05000000000000000000" pitchFamily="2" charset="2"/>
              <a:buChar char="§"/>
              <a:defRPr/>
            </a:pPr>
            <a:r>
              <a:rPr lang="en-US" dirty="0">
                <a:solidFill>
                  <a:prstClr val="black"/>
                </a:solidFill>
                <a:cs typeface="Arial"/>
              </a:rPr>
              <a:t>Whether your costs can be lowered</a:t>
            </a:r>
          </a:p>
          <a:p>
            <a:pPr marL="171450" indent="-171450" defTabSz="931637">
              <a:spcAft>
                <a:spcPts val="578"/>
              </a:spcAft>
              <a:buFont typeface="Wingdings" panose="05000000000000000000" pitchFamily="2" charset="2"/>
              <a:buChar char="§"/>
              <a:defRPr/>
            </a:pPr>
            <a:r>
              <a:rPr lang="en-US" dirty="0">
                <a:solidFill>
                  <a:prstClr val="black"/>
                </a:solidFill>
                <a:cs typeface="Arial"/>
              </a:rPr>
              <a:t>How to safely dispose of unused medications</a:t>
            </a:r>
          </a:p>
          <a:p>
            <a:pPr marL="0" indent="0" defTabSz="931637">
              <a:spcBef>
                <a:spcPts val="611"/>
              </a:spcBef>
              <a:buNone/>
              <a:defRPr/>
            </a:pPr>
            <a:endParaRPr lang="en-US" dirty="0">
              <a:solidFill>
                <a:prstClr val="black"/>
              </a:solidFill>
            </a:endParaRPr>
          </a:p>
          <a:p>
            <a:pPr marL="0" marR="0" lvl="0" indent="0" algn="l" defTabSz="931637" rtl="0" eaLnBrk="1" fontAlgn="auto" latinLnBrk="0" hangingPunct="1">
              <a:lnSpc>
                <a:spcPct val="100000"/>
              </a:lnSpc>
              <a:spcBef>
                <a:spcPts val="611"/>
              </a:spcBef>
              <a:spcAft>
                <a:spcPts val="0"/>
              </a:spcAft>
              <a:buClrTx/>
              <a:buSzTx/>
              <a:buFont typeface="Wingdings" panose="05000000000000000000" pitchFamily="2" charset="2"/>
              <a:buNone/>
              <a:tabLst/>
              <a:defRPr/>
            </a:pPr>
            <a:r>
              <a:rPr lang="en-US" sz="1200" dirty="0">
                <a:solidFill>
                  <a:prstClr val="black"/>
                </a:solidFill>
                <a:cs typeface="Arial" panose="020B0604020202020204" pitchFamily="34" charset="0"/>
              </a:rPr>
              <a:t>Contact the plan directly to find out more about its </a:t>
            </a:r>
            <a:r>
              <a:rPr lang="en-US" dirty="0">
                <a:solidFill>
                  <a:prstClr val="black"/>
                </a:solidFill>
                <a:cs typeface="Arial"/>
              </a:rPr>
              <a:t>Medication</a:t>
            </a:r>
            <a:r>
              <a:rPr lang="en-US" baseline="0" dirty="0">
                <a:solidFill>
                  <a:prstClr val="black"/>
                </a:solidFill>
                <a:cs typeface="Arial"/>
              </a:rPr>
              <a:t> Therapy Management</a:t>
            </a:r>
            <a:r>
              <a:rPr lang="en-US" sz="1200" dirty="0">
                <a:solidFill>
                  <a:prstClr val="black"/>
                </a:solidFill>
                <a:cs typeface="Arial" panose="020B0604020202020204" pitchFamily="34" charset="0"/>
              </a:rPr>
              <a:t> services and what’s required to get these services. Specific eligibility requirements vary for each plan’s program.</a:t>
            </a:r>
            <a:endParaRPr lang="en-US" dirty="0">
              <a:solidFill>
                <a:prstClr val="black"/>
              </a:solidFill>
              <a:cs typeface="Aria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34</a:t>
            </a:fld>
            <a:endParaRPr lang="en-US"/>
          </a:p>
        </p:txBody>
      </p:sp>
    </p:spTree>
    <p:extLst>
      <p:ext uri="{BB962C8B-B14F-4D97-AF65-F5344CB8AC3E}">
        <p14:creationId xmlns:p14="http://schemas.microsoft.com/office/powerpoint/2010/main" val="15701753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panose="020B0604020202020204" pitchFamily="34" charset="0"/>
              </a:rPr>
              <a:t>Topic 5 </a:t>
            </a:r>
            <a:r>
              <a:rPr lang="en-US" baseline="0" dirty="0">
                <a:solidFill>
                  <a:prstClr val="black"/>
                </a:solidFill>
                <a:cs typeface="Arial" panose="020B0604020202020204" pitchFamily="34" charset="0"/>
              </a:rPr>
              <a:t>gives information about Medicare drug coverage</a:t>
            </a:r>
            <a:r>
              <a:rPr lang="en-US" dirty="0">
                <a:solidFill>
                  <a:prstClr val="black"/>
                </a:solidFill>
                <a:cs typeface="Arial" panose="020B0604020202020204" pitchFamily="34" charset="0"/>
              </a:rPr>
              <a:t> (Part D) eligibility and enrollment. </a:t>
            </a:r>
          </a:p>
          <a:p>
            <a:pPr marL="0" indent="0" defTabSz="931637">
              <a:spcAft>
                <a:spcPts val="600"/>
              </a:spcAft>
              <a:buNone/>
              <a:defRPr/>
            </a:pPr>
            <a:endParaRPr lang="en-US" dirty="0">
              <a:solidFill>
                <a:prstClr val="black"/>
              </a:solidFill>
              <a:cs typeface="Arial" panose="020B0604020202020204" pitchFamily="34" charset="0"/>
            </a:endParaRPr>
          </a:p>
          <a:p>
            <a:pPr marL="0" indent="0" defTabSz="931637">
              <a:spcAft>
                <a:spcPts val="600"/>
              </a:spcAft>
              <a:buNone/>
              <a:defRPr/>
            </a:pPr>
            <a:r>
              <a:rPr lang="en-US" dirty="0">
                <a:solidFill>
                  <a:prstClr val="black"/>
                </a:solidFill>
                <a:cs typeface="Arial" panose="020B0604020202020204" pitchFamily="34" charset="0"/>
              </a:rPr>
              <a:t>At the end of this topic, you’ll be able to:</a:t>
            </a:r>
          </a:p>
          <a:p>
            <a:pPr marL="118073" lvl="1" indent="-118073" defTabSz="931637">
              <a:spcBef>
                <a:spcPts val="0"/>
              </a:spcBef>
              <a:spcAft>
                <a:spcPts val="600"/>
              </a:spcAft>
              <a:buFont typeface="Wingdings" panose="05000000000000000000" pitchFamily="2" charset="2"/>
              <a:buChar char="§"/>
              <a:defRPr/>
            </a:pPr>
            <a:r>
              <a:rPr lang="en-US" dirty="0">
                <a:cs typeface="Arial" panose="020B0604020202020204" pitchFamily="34" charset="0"/>
              </a:rPr>
              <a:t>Describe Medicare drug coverage eligibility requirements</a:t>
            </a:r>
          </a:p>
          <a:p>
            <a:pPr marL="118073" marR="0" lvl="1" indent="-118073" algn="l" defTabSz="931637"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dirty="0">
                <a:solidFill>
                  <a:prstClr val="black"/>
                </a:solidFill>
                <a:cs typeface="Arial" panose="020B0604020202020204" pitchFamily="34" charset="0"/>
              </a:rPr>
              <a:t>Explain creditable drug coverage and why it matters</a:t>
            </a:r>
            <a:endParaRPr lang="en-US" dirty="0">
              <a:cs typeface="Arial" panose="020B0604020202020204" pitchFamily="34" charset="0"/>
            </a:endParaRPr>
          </a:p>
          <a:p>
            <a:pPr marL="118073" lvl="1" indent="-118073" defTabSz="931637">
              <a:spcBef>
                <a:spcPts val="0"/>
              </a:spcBef>
              <a:spcAft>
                <a:spcPts val="600"/>
              </a:spcAft>
              <a:buFont typeface="Wingdings" panose="05000000000000000000" pitchFamily="2" charset="2"/>
              <a:buChar char="§"/>
              <a:defRPr/>
            </a:pPr>
            <a:r>
              <a:rPr lang="en-US" dirty="0"/>
              <a:t>Explain when you can join, switch, or drop plans to get your drug coverage</a:t>
            </a:r>
          </a:p>
          <a:p>
            <a:pPr marL="118073" lvl="1" indent="-118073" defTabSz="931637">
              <a:spcBef>
                <a:spcPts val="0"/>
              </a:spcBef>
              <a:spcAft>
                <a:spcPts val="600"/>
              </a:spcAft>
              <a:buFont typeface="Wingdings" panose="05000000000000000000" pitchFamily="2" charset="2"/>
              <a:buChar char="§"/>
              <a:defRPr/>
            </a:pPr>
            <a:r>
              <a:rPr lang="en-US" dirty="0">
                <a:cs typeface="Arial" panose="020B0604020202020204" pitchFamily="34" charset="0"/>
              </a:rPr>
              <a:t>Discuss what to consider when deciding to join or switch plans</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Describe what to expect when you join or switch plans</a:t>
            </a:r>
          </a:p>
          <a:p>
            <a:pPr marL="118073" lvl="1" indent="-118073" defTabSz="931637">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Describe the late enrollment penalty</a:t>
            </a:r>
          </a:p>
          <a:p>
            <a:pPr marL="0" lvl="1" defTabSz="931637">
              <a:spcBef>
                <a:spcPts val="611"/>
              </a:spcBef>
              <a:spcAft>
                <a:spcPts val="578"/>
              </a:spcAft>
              <a:defRPr/>
            </a:pPr>
            <a:endParaRPr lang="en-US" dirty="0">
              <a:solidFill>
                <a:prstClr val="black"/>
              </a:solidFill>
            </a:endParaRPr>
          </a:p>
          <a:p>
            <a:pPr marL="114838" indent="-114838" defTabSz="931637">
              <a:spcAft>
                <a:spcPts val="578"/>
              </a:spcAft>
              <a:defRPr/>
            </a:pPr>
            <a:endParaRPr lang="en-US" dirty="0">
              <a:solidFill>
                <a:prstClr val="black"/>
              </a:solidFil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35</a:t>
            </a:fld>
            <a:endParaRPr lang="en-US"/>
          </a:p>
        </p:txBody>
      </p:sp>
    </p:spTree>
    <p:extLst>
      <p:ext uri="{BB962C8B-B14F-4D97-AF65-F5344CB8AC3E}">
        <p14:creationId xmlns:p14="http://schemas.microsoft.com/office/powerpoint/2010/main" val="2836687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To join a Medicare drug plan, </a:t>
            </a:r>
            <a:r>
              <a:rPr lang="en-US" dirty="0">
                <a:solidFill>
                  <a:prstClr val="black"/>
                </a:solidFill>
                <a:cs typeface="Arial"/>
              </a:rPr>
              <a:t>you must have Medicare Part A (Hospital Insurance) and/or Medicare Part B (Medical Insurance). To join a Medicare Advantage Plan with d</a:t>
            </a:r>
            <a:r>
              <a:rPr lang="en-US" baseline="0" dirty="0">
                <a:solidFill>
                  <a:prstClr val="black"/>
                </a:solidFill>
                <a:cs typeface="Arial"/>
              </a:rPr>
              <a:t>rug coverage, you must have both Part A and Part B.</a:t>
            </a:r>
            <a:r>
              <a:rPr lang="en-US" dirty="0">
                <a:solidFill>
                  <a:prstClr val="black"/>
                </a:solidFill>
                <a:cs typeface="Arial"/>
              </a:rPr>
              <a:t> </a:t>
            </a:r>
          </a:p>
          <a:p>
            <a:pPr marL="171450" indent="-171450" defTabSz="931637">
              <a:spcAft>
                <a:spcPts val="578"/>
              </a:spcAft>
              <a:buFont typeface="Wingdings" panose="05000000000000000000" pitchFamily="2" charset="2"/>
              <a:buChar char="§"/>
              <a:defRPr/>
            </a:pPr>
            <a:r>
              <a:rPr lang="en-US" b="0" dirty="0">
                <a:solidFill>
                  <a:prstClr val="black"/>
                </a:solidFill>
                <a:cs typeface="Arial"/>
              </a:rPr>
              <a:t>Each plan has its own service area within the U.S. and its territories, </a:t>
            </a:r>
            <a:r>
              <a:rPr lang="en-US" dirty="0">
                <a:solidFill>
                  <a:prstClr val="black"/>
                </a:solidFill>
                <a:cs typeface="Arial"/>
              </a:rPr>
              <a:t>which you must live in to enroll. If you live outside the U.S. and its territories</a:t>
            </a:r>
            <a:r>
              <a:rPr lang="en-US" baseline="0" dirty="0">
                <a:solidFill>
                  <a:prstClr val="black"/>
                </a:solidFill>
                <a:cs typeface="Arial"/>
              </a:rPr>
              <a:t>, or</a:t>
            </a:r>
            <a:r>
              <a:rPr lang="en-US" dirty="0">
                <a:solidFill>
                  <a:prstClr val="black"/>
                </a:solidFill>
                <a:cs typeface="Arial"/>
              </a:rPr>
              <a:t> if you’re incarcerated, you’re not eligible to enroll in a plan and can’t get Medicare drug coverage. </a:t>
            </a:r>
          </a:p>
          <a:p>
            <a:pPr marL="171450" indent="-171450" defTabSz="931637">
              <a:spcAft>
                <a:spcPts val="578"/>
              </a:spcAft>
              <a:buFont typeface="Wingdings" panose="05000000000000000000" pitchFamily="2" charset="2"/>
              <a:buChar char="§"/>
              <a:defRPr/>
            </a:pPr>
            <a:r>
              <a:rPr lang="en-US" sz="1200" dirty="0"/>
              <a:t>You must be either a U.S. citizen or U.S. national, a lawful permanent resident (green card holder), a Cuban-Haitian entrant, or lawfully living in the U.S. as a Compact of Free Association (COFA) migrant to get Part A and Part B benefits or join a Medicare health or drug plan. </a:t>
            </a: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To have Medicare cover your medications</a:t>
            </a:r>
            <a:r>
              <a:rPr lang="en-US" b="1" dirty="0">
                <a:solidFill>
                  <a:prstClr val="black"/>
                </a:solidFill>
                <a:cs typeface="Arial"/>
              </a:rPr>
              <a:t>,</a:t>
            </a:r>
            <a:r>
              <a:rPr lang="en-US" dirty="0">
                <a:solidFill>
                  <a:prstClr val="black"/>
                </a:solidFill>
                <a:cs typeface="Arial"/>
              </a:rPr>
              <a:t> you must join a Medicare drug plan</a:t>
            </a:r>
            <a:r>
              <a:rPr lang="en-US" baseline="0" dirty="0">
                <a:solidFill>
                  <a:prstClr val="black"/>
                </a:solidFill>
                <a:cs typeface="Arial"/>
              </a:rPr>
              <a:t> </a:t>
            </a:r>
            <a:r>
              <a:rPr lang="en-US" dirty="0">
                <a:solidFill>
                  <a:prstClr val="black"/>
                </a:solidFill>
                <a:cs typeface="Arial"/>
              </a:rPr>
              <a:t>or a Medicare</a:t>
            </a:r>
            <a:r>
              <a:rPr lang="en-US" baseline="0" dirty="0">
                <a:solidFill>
                  <a:prstClr val="black"/>
                </a:solidFill>
                <a:cs typeface="Arial"/>
              </a:rPr>
              <a:t> Advantage Plan with drug coverage</a:t>
            </a:r>
            <a:r>
              <a:rPr lang="en-US" dirty="0">
                <a:solidFill>
                  <a:prstClr val="black"/>
                </a:solidFill>
                <a:cs typeface="Arial"/>
              </a:rPr>
              <a:t>. If you automatically qualify for Extra Help (described in the next topic) to pay for your prescription drugs, Medicare will enroll you in a Medicare drug plan unless you decline coverage or join a plan yourself. You can only be a member of one drug plan at a time.</a:t>
            </a:r>
          </a:p>
          <a:p>
            <a:pPr marL="0" indent="0" defTabSz="881390">
              <a:spcAft>
                <a:spcPts val="578"/>
              </a:spcAft>
              <a:buNone/>
              <a:defRPr/>
            </a:pPr>
            <a:endParaRPr lang="en-US" b="1" dirty="0">
              <a:cs typeface="Calibri" panose="020F0502020204030204"/>
            </a:endParaRPr>
          </a:p>
          <a:p>
            <a:pPr marL="0" indent="0" defTabSz="881390">
              <a:spcAft>
                <a:spcPts val="578"/>
              </a:spcAft>
              <a:buNone/>
              <a:defRPr/>
            </a:pPr>
            <a:r>
              <a:rPr lang="en-US" b="1" dirty="0">
                <a:cs typeface="Calibri" panose="020F0502020204030204"/>
              </a:rPr>
              <a:t>NOTE</a:t>
            </a:r>
            <a:r>
              <a:rPr lang="en-US" dirty="0">
                <a:cs typeface="Calibri" panose="020F0502020204030204"/>
              </a:rPr>
              <a:t>: </a:t>
            </a:r>
            <a:r>
              <a:rPr lang="en-US" dirty="0">
                <a:solidFill>
                  <a:prstClr val="black"/>
                </a:solidFill>
                <a:cs typeface="Arial"/>
              </a:rPr>
              <a:t>A Medicare Cost Plan is a type of Medicare health plan available in certain, limited areas of the country. In general, you can join even if you only have Part B. If you get services outside of the plan’s network without a referral, your Medicare-covered services will be paid for under Original Medicare (your Medicare Cost Plan pays for emergency services or urgently needed services). </a:t>
            </a:r>
            <a:r>
              <a:rPr lang="en-US" dirty="0"/>
              <a:t>You can join a separate Medicare drug plan, or you can get drug coverage from the Cost Plan (if offered). Even if the Cost Plan offers drug coverage, you can choose to get drug coverage from a separate Medicare drug plan.</a:t>
            </a:r>
          </a:p>
        </p:txBody>
      </p:sp>
      <p:sp>
        <p:nvSpPr>
          <p:cNvPr id="4" name="Slide Number Placeholder 3"/>
          <p:cNvSpPr>
            <a:spLocks noGrp="1"/>
          </p:cNvSpPr>
          <p:nvPr>
            <p:ph type="sldNum" sz="quarter" idx="5"/>
          </p:nvPr>
        </p:nvSpPr>
        <p:spPr/>
        <p:txBody>
          <a:bodyPr/>
          <a:lstStyle/>
          <a:p>
            <a:fld id="{01DC2E25-2B01-2743-96C5-05673520BD0B}" type="slidenum">
              <a:rPr lang="en-US" smtClean="0"/>
              <a:t>36</a:t>
            </a:fld>
            <a:endParaRPr lang="en-US"/>
          </a:p>
        </p:txBody>
      </p:sp>
    </p:spTree>
    <p:extLst>
      <p:ext uri="{BB962C8B-B14F-4D97-AF65-F5344CB8AC3E}">
        <p14:creationId xmlns:p14="http://schemas.microsoft.com/office/powerpoint/2010/main" val="3804623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To avoid paying a penalty </a:t>
            </a:r>
            <a:r>
              <a:rPr lang="en-US" dirty="0">
                <a:solidFill>
                  <a:prstClr val="black"/>
                </a:solidFill>
                <a:cs typeface="Arial"/>
              </a:rPr>
              <a:t>if you become eligible for Medicare and don’t join Medicare drug coverage, you must have other creditable drug coverage—coverage that’s expected to pay, on average, at least as much as Medicare’s standard drug coverage. It could include drug coverage from a current or former employer or union, TRICARE, Veterans Affairs (VA), the Federal Employees Health Benefits (FEHB) Program, or the Indian Health Service (IHS). If you have other drug coverage, you’ll get information each year from your plan that tells you whether your coverage is “creditable” or “non-creditable.” Your plan must send you this written disclosure before October 15 each year, or at other times during the year if there’s a change. Keep this information because you’ll need it if you get Medicare drug coverage later. </a:t>
            </a:r>
            <a:endParaRPr lang="en-US"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If you have creditable coverage</a:t>
            </a:r>
            <a:r>
              <a:rPr lang="en-US" b="1" dirty="0">
                <a:solidFill>
                  <a:prstClr val="black"/>
                </a:solidFill>
                <a:cs typeface="Arial"/>
              </a:rPr>
              <a:t>, </a:t>
            </a:r>
            <a:r>
              <a:rPr lang="en-US" dirty="0">
                <a:solidFill>
                  <a:prstClr val="black"/>
                </a:solidFill>
                <a:cs typeface="Arial"/>
              </a:rPr>
              <a:t>you can generally keep that coverage and you won’t have to pay a penalty if you decide to join Medicare drug coverage later, if you join within 63 days after your other drug coverage ends. </a:t>
            </a:r>
            <a:endParaRPr lang="en-US" dirty="0">
              <a:solidFill>
                <a:prstClr val="black"/>
              </a:solidFill>
              <a:cs typeface="Arial" panose="020B0604020202020204" pitchFamily="34" charset="0"/>
            </a:endParaRPr>
          </a:p>
          <a:p>
            <a:pPr marL="0" indent="0" defTabSz="931637">
              <a:spcAft>
                <a:spcPts val="578"/>
              </a:spcAft>
              <a:buNone/>
              <a:defRPr/>
            </a:pPr>
            <a:endParaRPr lang="en-US" b="1" dirty="0">
              <a:solidFill>
                <a:prstClr val="black"/>
              </a:solidFill>
              <a:cs typeface="Arial"/>
            </a:endParaRPr>
          </a:p>
          <a:p>
            <a:pPr marL="0" indent="0" defTabSz="931637">
              <a:spcAft>
                <a:spcPts val="578"/>
              </a:spcAft>
              <a:buNone/>
              <a:defRPr/>
            </a:pPr>
            <a:r>
              <a:rPr lang="en-US" b="1" dirty="0">
                <a:solidFill>
                  <a:prstClr val="black"/>
                </a:solidFill>
                <a:cs typeface="Arial"/>
              </a:rPr>
              <a:t>NOTE</a:t>
            </a:r>
            <a:r>
              <a:rPr lang="en-US" dirty="0">
                <a:solidFill>
                  <a:prstClr val="black"/>
                </a:solidFill>
                <a:cs typeface="Arial"/>
              </a:rPr>
              <a:t>: Medigap policies can no longer be sold with drug coverage, but if you have an older Medigap policy that was sold with drug coverage, you can keep it. You may choose to join a separate Medicare drug plan because most Medigap drug coverage isn’t creditable, and you may pay more if you join a drug plan later.</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37</a:t>
            </a:fld>
            <a:endParaRPr lang="en-US"/>
          </a:p>
        </p:txBody>
      </p:sp>
    </p:spTree>
    <p:extLst>
      <p:ext uri="{BB962C8B-B14F-4D97-AF65-F5344CB8AC3E}">
        <p14:creationId xmlns:p14="http://schemas.microsoft.com/office/powerpoint/2010/main" val="3554814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prstClr val="black"/>
                </a:solidFill>
              </a:rPr>
              <a:t>This slide has animation.</a:t>
            </a:r>
            <a:endParaRPr lang="en-US" dirty="0">
              <a:solidFill>
                <a:prstClr val="black"/>
              </a:solidFill>
            </a:endParaRPr>
          </a:p>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71450" indent="-171450" defTabSz="931637">
              <a:spcAft>
                <a:spcPts val="600"/>
              </a:spcAft>
              <a:buFont typeface="Wingdings" panose="05000000000000000000" pitchFamily="2" charset="2"/>
              <a:buChar char="§"/>
              <a:defRPr/>
            </a:pPr>
            <a:r>
              <a:rPr lang="en-US" dirty="0">
                <a:solidFill>
                  <a:prstClr val="black"/>
                </a:solidFill>
                <a:cs typeface="Arial"/>
              </a:rPr>
              <a:t>Talk with your plan’s benefits administrator before joining a Medicare plan. In some retiree plans, if you join a Medicare plan, you and any dependents could lose retiree health and drug coverage. Usually, once this happens, you can’t get these benefits back. </a:t>
            </a:r>
          </a:p>
          <a:p>
            <a:pPr marL="171450" indent="-171450" defTabSz="931637">
              <a:spcAft>
                <a:spcPts val="600"/>
              </a:spcAft>
              <a:buFont typeface="Wingdings" panose="05000000000000000000" pitchFamily="2" charset="2"/>
              <a:buChar char="§"/>
              <a:defRPr/>
            </a:pPr>
            <a:r>
              <a:rPr lang="en-US" dirty="0">
                <a:solidFill>
                  <a:prstClr val="black"/>
                </a:solidFill>
                <a:cs typeface="Arial"/>
              </a:rPr>
              <a:t>If you join a Program of All-Inclusive Care for the Elderly (PACE), you'll get your Part D-covered drugs and all other necessary medication from the PACE program. You don't need to join a separate Medicare plan. If you do, you'll be disenrolled from your PACE health and prescription drug benefits. </a:t>
            </a:r>
            <a:endParaRPr lang="en-US" dirty="0">
              <a:solidFill>
                <a:prstClr val="black"/>
              </a:solidFill>
              <a:cs typeface="Arial" panose="020B0604020202020204" pitchFamily="34" charset="0"/>
            </a:endParaRPr>
          </a:p>
          <a:p>
            <a:pPr marL="171450" indent="-171450" defTabSz="931637">
              <a:spcAft>
                <a:spcPts val="600"/>
              </a:spcAft>
              <a:buFont typeface="Wingdings" panose="05000000000000000000" pitchFamily="2" charset="2"/>
              <a:buChar char="§"/>
              <a:defRPr/>
            </a:pPr>
            <a:r>
              <a:rPr lang="en-US" dirty="0">
                <a:solidFill>
                  <a:prstClr val="black"/>
                </a:solidFill>
                <a:cs typeface="Arial"/>
              </a:rPr>
              <a:t>Similarly, if you’re in a Medicare Advantage Plan with drug coverage, and you join a stand-alone Medicare drug plan, in most cases, you’ll be disenrolled from your Medicare Advantage Plan and returned to Original Medicare. You won’t lose Medicare, but</a:t>
            </a:r>
            <a:r>
              <a:rPr lang="en-US" baseline="0" dirty="0">
                <a:solidFill>
                  <a:prstClr val="black"/>
                </a:solidFill>
                <a:cs typeface="Arial"/>
              </a:rPr>
              <a:t> you would lose any extra benefits your Medicare Advantage Plan may have provided.</a:t>
            </a:r>
            <a:endParaRPr lang="en-US" dirty="0">
              <a:solidFill>
                <a:prstClr val="black"/>
              </a:solidFill>
              <a:cs typeface="Aria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38</a:t>
            </a:fld>
            <a:endParaRPr lang="en-US"/>
          </a:p>
        </p:txBody>
      </p:sp>
    </p:spTree>
    <p:extLst>
      <p:ext uri="{BB962C8B-B14F-4D97-AF65-F5344CB8AC3E}">
        <p14:creationId xmlns:p14="http://schemas.microsoft.com/office/powerpoint/2010/main" val="461464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panose="020B0604020202020204" pitchFamily="34" charset="0"/>
              </a:rPr>
              <a:t>When you first become eligible to get Medicare, you have a 7-month Initial Enrollment Period (IEP) during which you can choose to join a Medicare drug plan (if you’re enrolled in Part A and/or Part B) or a Medicare Advantage Plan (if you have both Part A and Part B) with drug coverage:</a:t>
            </a:r>
          </a:p>
          <a:p>
            <a:pPr marL="117519" lvl="1" indent="-117519"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You can join as early as the 3 months before your month of Medicare eligibility. Coverage will start on the first day of the month you become eligible for Medicare.</a:t>
            </a:r>
          </a:p>
          <a:p>
            <a:pPr marL="117519" lvl="1" indent="-117519"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If you join during your month of eligibility, then your Medicare drug coverage begins the first day of the next month.</a:t>
            </a:r>
          </a:p>
          <a:p>
            <a:pPr marL="117519" lvl="1" indent="-117519"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You can join during the 3 months after your month of eligibility. Your coverage will begin the first day of the month after you sign up.</a:t>
            </a:r>
          </a:p>
          <a:p>
            <a:pPr marL="0" indent="0" defTabSz="931637">
              <a:spcAft>
                <a:spcPts val="578"/>
              </a:spcAft>
              <a:buNone/>
              <a:defRPr/>
            </a:pPr>
            <a:endParaRPr lang="en-US" dirty="0">
              <a:cs typeface="Arial" panose="020B0604020202020204" pitchFamily="34" charset="0"/>
            </a:endParaRPr>
          </a:p>
          <a:p>
            <a:pPr marL="0" indent="0" defTabSz="931637">
              <a:spcAft>
                <a:spcPts val="578"/>
              </a:spcAft>
              <a:buNone/>
              <a:defRPr/>
            </a:pPr>
            <a:r>
              <a:rPr lang="en-US" dirty="0">
                <a:cs typeface="Arial" panose="020B0604020202020204" pitchFamily="34" charset="0"/>
              </a:rPr>
              <a:t>People eligible for Medicare before they’re 65 (such as for disability) will have another IEP for Part D when they turn 65.</a:t>
            </a:r>
          </a:p>
          <a:p>
            <a:pPr marL="0" indent="0" defTabSz="931637">
              <a:spcAft>
                <a:spcPts val="578"/>
              </a:spcAft>
              <a:buNone/>
              <a:defRPr/>
            </a:pPr>
            <a:endParaRPr lang="en-US" b="1" dirty="0">
              <a:solidFill>
                <a:prstClr val="black"/>
              </a:solidFill>
              <a:cs typeface="Arial" panose="020B0604020202020204" pitchFamily="34" charset="0"/>
            </a:endParaRPr>
          </a:p>
          <a:p>
            <a:pPr marL="0" indent="0" defTabSz="931637">
              <a:spcAft>
                <a:spcPts val="578"/>
              </a:spcAft>
              <a:buNone/>
              <a:defRPr/>
            </a:pPr>
            <a:r>
              <a:rPr lang="en-US" b="1" dirty="0">
                <a:solidFill>
                  <a:prstClr val="black"/>
                </a:solidFill>
                <a:cs typeface="Arial" panose="020B0604020202020204" pitchFamily="34" charset="0"/>
              </a:rPr>
              <a:t>NOTE</a:t>
            </a:r>
            <a:r>
              <a:rPr lang="en-US" dirty="0">
                <a:solidFill>
                  <a:prstClr val="black"/>
                </a:solidFill>
                <a:cs typeface="Arial" panose="020B0604020202020204" pitchFamily="34" charset="0"/>
              </a:rPr>
              <a:t>: If you get Social Security or Railroad Retirement Board (RRB) benefits when you turn 65, you’ll be enrolled automatically in Part A and Part B. However, most people still need to choose and join Medicare drug coverage (Part D) during their IEP if they want it. If you join later, you may pay a Part D late enrollment penalty and have a gap in drug coverage if you don’t have other creditable drug coverage (slide 36).</a:t>
            </a:r>
          </a:p>
          <a:p>
            <a:pPr marL="0" indent="0" defTabSz="931637">
              <a:spcAft>
                <a:spcPts val="578"/>
              </a:spcAft>
              <a:buNone/>
              <a:defRPr/>
            </a:pPr>
            <a:endParaRPr lang="en-US" b="1"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a:rPr>
              <a:t>Let’s look at an example </a:t>
            </a:r>
            <a:r>
              <a:rPr lang="en-US" b="0" dirty="0">
                <a:solidFill>
                  <a:prstClr val="black"/>
                </a:solidFill>
                <a:cs typeface="Arial"/>
              </a:rPr>
              <a:t>of someone new to Medicare joining drug coverage during their IEP. </a:t>
            </a:r>
          </a:p>
          <a:p>
            <a:pPr marL="0" indent="0" defTabSz="931637">
              <a:spcAft>
                <a:spcPts val="578"/>
              </a:spcAft>
              <a:buNone/>
              <a:defRPr/>
            </a:pPr>
            <a:r>
              <a:rPr lang="en-US" b="0" dirty="0">
                <a:solidFill>
                  <a:prstClr val="black"/>
                </a:solidFill>
                <a:cs typeface="Arial"/>
              </a:rPr>
              <a:t>Mary turns 65 on May 5</a:t>
            </a:r>
            <a:r>
              <a:rPr lang="en-US" b="0" baseline="30000" dirty="0">
                <a:solidFill>
                  <a:prstClr val="black"/>
                </a:solidFill>
                <a:cs typeface="Arial"/>
              </a:rPr>
              <a:t>th</a:t>
            </a:r>
            <a:r>
              <a:rPr lang="en-US" dirty="0">
                <a:solidFill>
                  <a:prstClr val="black"/>
                </a:solidFill>
                <a:cs typeface="Arial"/>
              </a:rPr>
              <a:t>. Her Medicare IEP starts in February and continues for 7 months, ending in August.</a:t>
            </a:r>
          </a:p>
          <a:p>
            <a:pPr marL="0" indent="0" defTabSz="931637">
              <a:spcAft>
                <a:spcPts val="578"/>
              </a:spcAft>
              <a:buNone/>
              <a:defRPr/>
            </a:pPr>
            <a:r>
              <a:rPr lang="en-US" dirty="0">
                <a:solidFill>
                  <a:prstClr val="black"/>
                </a:solidFill>
                <a:cs typeface="Arial"/>
              </a:rPr>
              <a:t>Mary can join drug coverage at the same time she’s also signing up for Part A and/or Part B. If she contacts the plan to join drug coverage during February, March, or April, her drug coverage will start on May 1</a:t>
            </a:r>
            <a:r>
              <a:rPr lang="en-US" baseline="30000" dirty="0">
                <a:solidFill>
                  <a:prstClr val="black"/>
                </a:solidFill>
                <a:cs typeface="Arial"/>
              </a:rPr>
              <a:t>st</a:t>
            </a:r>
            <a:r>
              <a:rPr lang="en-US" dirty="0">
                <a:solidFill>
                  <a:prstClr val="black"/>
                </a:solidFill>
                <a:cs typeface="Arial"/>
              </a:rPr>
              <a:t> (the month she’s eligible for Medicare due to her 65</a:t>
            </a:r>
            <a:r>
              <a:rPr lang="en-US" baseline="30000" dirty="0">
                <a:solidFill>
                  <a:prstClr val="black"/>
                </a:solidFill>
                <a:cs typeface="Arial"/>
              </a:rPr>
              <a:t>th</a:t>
            </a:r>
            <a:r>
              <a:rPr lang="en-US" dirty="0">
                <a:solidFill>
                  <a:prstClr val="black"/>
                </a:solidFill>
                <a:cs typeface="Arial"/>
              </a:rPr>
              <a:t> birthday). </a:t>
            </a:r>
          </a:p>
          <a:p>
            <a:pPr marL="0" indent="0" defTabSz="931637">
              <a:spcAft>
                <a:spcPts val="578"/>
              </a:spcAft>
              <a:buNone/>
              <a:defRPr/>
            </a:pPr>
            <a:r>
              <a:rPr lang="en-US" dirty="0">
                <a:solidFill>
                  <a:prstClr val="black"/>
                </a:solidFill>
                <a:cs typeface="Arial"/>
              </a:rPr>
              <a:t>If she joins in May, her drug coverage will start on June 1</a:t>
            </a:r>
            <a:r>
              <a:rPr lang="en-US" baseline="30000" dirty="0">
                <a:solidFill>
                  <a:prstClr val="black"/>
                </a:solidFill>
                <a:cs typeface="Arial"/>
              </a:rPr>
              <a:t>st</a:t>
            </a:r>
            <a:r>
              <a:rPr lang="en-US" dirty="0">
                <a:solidFill>
                  <a:prstClr val="black"/>
                </a:solidFill>
                <a:cs typeface="Arial"/>
              </a:rPr>
              <a:t>.</a:t>
            </a:r>
          </a:p>
          <a:p>
            <a:pPr marL="0" indent="0" defTabSz="931637">
              <a:spcAft>
                <a:spcPts val="578"/>
              </a:spcAft>
              <a:buNone/>
              <a:defRPr/>
            </a:pPr>
            <a:r>
              <a:rPr lang="en-US" dirty="0">
                <a:solidFill>
                  <a:prstClr val="black"/>
                </a:solidFill>
                <a:cs typeface="Arial"/>
              </a:rPr>
              <a:t>If she contacts the plan to join during the last 3 months of her IEP (during June, July, or August), her coverage will start on the first of the following month.</a:t>
            </a:r>
          </a:p>
          <a:p>
            <a:pPr marL="0" indent="0" defTabSz="931637">
              <a:spcAft>
                <a:spcPts val="578"/>
              </a:spcAft>
              <a:buNone/>
              <a:defRPr/>
            </a:pPr>
            <a:r>
              <a:rPr lang="en-US" b="1" dirty="0">
                <a:solidFill>
                  <a:prstClr val="black"/>
                </a:solidFill>
                <a:cs typeface="Arial"/>
              </a:rPr>
              <a:t>NOTE</a:t>
            </a:r>
            <a:r>
              <a:rPr lang="en-US" dirty="0">
                <a:solidFill>
                  <a:prstClr val="black"/>
                </a:solidFill>
                <a:cs typeface="Arial"/>
              </a:rPr>
              <a:t>: If Mary’s birthday was on the first day of the month—May 1</a:t>
            </a:r>
            <a:r>
              <a:rPr lang="en-US" baseline="30000" dirty="0">
                <a:solidFill>
                  <a:prstClr val="black"/>
                </a:solidFill>
                <a:cs typeface="Arial"/>
              </a:rPr>
              <a:t>st</a:t>
            </a:r>
            <a:r>
              <a:rPr lang="en-US" dirty="0">
                <a:solidFill>
                  <a:prstClr val="black"/>
                </a:solidFill>
                <a:cs typeface="Arial"/>
              </a:rPr>
              <a:t>—her IEP shifts up one month to January through July. She can join the plan January, February, or March to have her coverage start on April 1</a:t>
            </a:r>
            <a:r>
              <a:rPr lang="en-US" baseline="30000" dirty="0">
                <a:solidFill>
                  <a:prstClr val="black"/>
                </a:solidFill>
                <a:cs typeface="Arial"/>
              </a:rPr>
              <a:t>st</a:t>
            </a:r>
            <a:r>
              <a:rPr lang="en-US" dirty="0">
                <a:solidFill>
                  <a:prstClr val="black"/>
                </a:solidFill>
                <a:cs typeface="Arial"/>
              </a:rPr>
              <a:t>.</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39</a:t>
            </a:fld>
            <a:endParaRPr lang="en-US"/>
          </a:p>
        </p:txBody>
      </p:sp>
    </p:spTree>
    <p:extLst>
      <p:ext uri="{BB962C8B-B14F-4D97-AF65-F5344CB8AC3E}">
        <p14:creationId xmlns:p14="http://schemas.microsoft.com/office/powerpoint/2010/main" val="4277878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prstClr val="black"/>
                </a:solidFill>
              </a:rPr>
              <a:t>This slide has animation.</a:t>
            </a:r>
            <a:endParaRPr lang="en-US" dirty="0">
              <a:solidFill>
                <a:prstClr val="black"/>
              </a:solidFill>
            </a:endParaRPr>
          </a:p>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a:spcAft>
                <a:spcPts val="578"/>
              </a:spcAft>
              <a:buNone/>
            </a:pPr>
            <a:r>
              <a:rPr lang="en-US" dirty="0">
                <a:solidFill>
                  <a:prstClr val="black"/>
                </a:solidFill>
                <a:cs typeface="Calibri"/>
              </a:rPr>
              <a:t>I</a:t>
            </a:r>
            <a:r>
              <a:rPr lang="en-US" dirty="0"/>
              <a:t>f you enroll in Part B during the General Enrollment Period (January 1 – March 31), you’re eligible to use the Special Enrollment Period (SEP) for Individuals Who Enroll in Part B during the Part B GEP to enroll in Medicare drug coverage. That SEP will begin when you submit the application for Part B, and will continue for the first 2 months of enrollment in Part B.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40</a:t>
            </a:fld>
            <a:endParaRPr lang="en-US"/>
          </a:p>
        </p:txBody>
      </p:sp>
    </p:spTree>
    <p:extLst>
      <p:ext uri="{BB962C8B-B14F-4D97-AF65-F5344CB8AC3E}">
        <p14:creationId xmlns:p14="http://schemas.microsoft.com/office/powerpoint/2010/main" val="3460494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defTabSz="931637">
              <a:spcAft>
                <a:spcPts val="578"/>
              </a:spcAft>
              <a:buNone/>
              <a:defRPr/>
            </a:pPr>
            <a:r>
              <a:rPr lang="en-US" dirty="0">
                <a:solidFill>
                  <a:prstClr val="black"/>
                </a:solidFill>
                <a:cs typeface="Arial"/>
              </a:rPr>
              <a:t>Medicare’s Open Enrollment Period runs from October 15–December 7 each year, with changes going into effect on January 1 of the following year. During this time, you can make changes to your Medicare coverage.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41</a:t>
            </a:fld>
            <a:endParaRPr lang="en-US"/>
          </a:p>
        </p:txBody>
      </p:sp>
    </p:spTree>
    <p:extLst>
      <p:ext uri="{BB962C8B-B14F-4D97-AF65-F5344CB8AC3E}">
        <p14:creationId xmlns:p14="http://schemas.microsoft.com/office/powerpoint/2010/main" val="10199620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sz="1050" b="1" dirty="0">
                <a:solidFill>
                  <a:srgbClr val="000000"/>
                </a:solidFill>
                <a:cs typeface="Arial" panose="020B0604020202020204" pitchFamily="34" charset="0"/>
              </a:rPr>
              <a:t>Presenter Notes</a:t>
            </a:r>
            <a:r>
              <a:rPr lang="en-US" sz="1050" dirty="0">
                <a:solidFill>
                  <a:srgbClr val="444444"/>
                </a:solidFill>
                <a:cs typeface="Arial" panose="020B0604020202020204" pitchFamily="34" charset="0"/>
              </a:rPr>
              <a:t>​</a:t>
            </a:r>
            <a:endParaRPr lang="en-US" sz="1050" dirty="0">
              <a:solidFill>
                <a:prstClr val="black"/>
              </a:solidFill>
              <a:cs typeface="Arial" panose="020B0604020202020204" pitchFamily="34" charset="0"/>
            </a:endParaRPr>
          </a:p>
          <a:p>
            <a:pPr marL="0" indent="0" defTabSz="931637">
              <a:spcAft>
                <a:spcPts val="578"/>
              </a:spcAft>
              <a:buNone/>
              <a:defRPr/>
            </a:pPr>
            <a:r>
              <a:rPr lang="en-US" sz="1050" b="0" dirty="0">
                <a:solidFill>
                  <a:prstClr val="black"/>
                </a:solidFill>
                <a:cs typeface="Arial" panose="020B0604020202020204" pitchFamily="34" charset="0"/>
              </a:rPr>
              <a:t>The Annual Medicare Advantage Open Enrollment Period (MA OEP) runs from January 1–March 31 each year. Your coverage begins the first day of the month after you enroll in the plan. You must be in a Medicare Advantage Plan (at any time) during the first 3 months of the year to use this enrollment period. If you’re switching plans, don’t disenroll from your current plan. Instead, join the new plan and this will automatically disenroll you from the old plan.</a:t>
            </a:r>
          </a:p>
          <a:p>
            <a:pPr marL="0" lvl="1" defTabSz="931637">
              <a:spcBef>
                <a:spcPts val="0"/>
              </a:spcBef>
              <a:spcAft>
                <a:spcPts val="578"/>
              </a:spcAft>
              <a:defRPr/>
            </a:pPr>
            <a:endParaRPr lang="en-US" sz="1050" b="0" dirty="0">
              <a:cs typeface="Arial" panose="020B0604020202020204" pitchFamily="34" charset="0"/>
            </a:endParaRPr>
          </a:p>
          <a:p>
            <a:pPr marL="0" lvl="1" defTabSz="931637">
              <a:spcBef>
                <a:spcPts val="0"/>
              </a:spcBef>
              <a:spcAft>
                <a:spcPts val="578"/>
              </a:spcAft>
              <a:defRPr/>
            </a:pPr>
            <a:r>
              <a:rPr lang="en-US" sz="1050" b="0" dirty="0">
                <a:cs typeface="Arial" panose="020B0604020202020204" pitchFamily="34" charset="0"/>
              </a:rPr>
              <a:t>If you joined a Medicare Advantage Plan during your first 3 months of having Medicare Part A and Part B, you can change to another Medicare Advantage Plan (with or without drug coverage) or go back to Original Medicare (with or without a Medicare drug plan) within the first 3 months you have both Medicare Part A and Part B. </a:t>
            </a:r>
          </a:p>
          <a:p>
            <a:pPr marL="0" lvl="1" defTabSz="931637">
              <a:spcBef>
                <a:spcPts val="0"/>
              </a:spcBef>
              <a:spcAft>
                <a:spcPts val="578"/>
              </a:spcAft>
              <a:defRPr/>
            </a:pPr>
            <a:r>
              <a:rPr lang="en-US" sz="1050" b="0" dirty="0">
                <a:cs typeface="Arial" panose="020B0604020202020204" pitchFamily="34" charset="0"/>
              </a:rPr>
              <a:t>Here is an example, if your IEP is March 1–September 30 and you have:</a:t>
            </a:r>
          </a:p>
          <a:p>
            <a:pPr marL="165261" lvl="1" indent="-165261" defTabSz="931637">
              <a:spcBef>
                <a:spcPts val="0"/>
              </a:spcBef>
              <a:spcAft>
                <a:spcPts val="578"/>
              </a:spcAft>
              <a:buFont typeface="Wingdings" panose="05000000000000000000" pitchFamily="2" charset="2"/>
              <a:buChar char="§"/>
              <a:defRPr/>
            </a:pPr>
            <a:r>
              <a:rPr lang="en-US" sz="1050" b="0" dirty="0">
                <a:solidFill>
                  <a:prstClr val="black"/>
                </a:solidFill>
                <a:cs typeface="Arial" panose="020B0604020202020204" pitchFamily="34" charset="0"/>
              </a:rPr>
              <a:t>Part A effective June 1 but wait to enroll in Part B and a Medicare Advantage Plan, effective September 1, your MA OEP is September 1</a:t>
            </a:r>
            <a:r>
              <a:rPr lang="en-US" sz="1050" b="0" dirty="0">
                <a:cs typeface="Arial" panose="020B0604020202020204" pitchFamily="34" charset="0"/>
              </a:rPr>
              <a:t>–</a:t>
            </a:r>
            <a:r>
              <a:rPr lang="en-US" sz="1050" b="0" dirty="0">
                <a:solidFill>
                  <a:prstClr val="black"/>
                </a:solidFill>
                <a:cs typeface="Arial" panose="020B0604020202020204" pitchFamily="34" charset="0"/>
              </a:rPr>
              <a:t>November 30.</a:t>
            </a:r>
          </a:p>
          <a:p>
            <a:pPr marL="165261" lvl="1" indent="-165261" defTabSz="931637">
              <a:spcBef>
                <a:spcPts val="0"/>
              </a:spcBef>
              <a:spcAft>
                <a:spcPts val="578"/>
              </a:spcAft>
              <a:buFont typeface="Wingdings" panose="05000000000000000000" pitchFamily="2" charset="2"/>
              <a:buChar char="§"/>
              <a:defRPr/>
            </a:pPr>
            <a:r>
              <a:rPr lang="en-US" sz="1050" b="0" dirty="0">
                <a:solidFill>
                  <a:prstClr val="black"/>
                </a:solidFill>
                <a:cs typeface="Arial" panose="020B0604020202020204" pitchFamily="34" charset="0"/>
              </a:rPr>
              <a:t>Part A and Part B effective June 1 and enroll in a Medicare Advantage Plan effective June 1, your MA OEP is June 1</a:t>
            </a:r>
            <a:r>
              <a:rPr lang="en-US" sz="1050" b="0" dirty="0">
                <a:cs typeface="Arial" panose="020B0604020202020204" pitchFamily="34" charset="0"/>
              </a:rPr>
              <a:t>–</a:t>
            </a:r>
            <a:r>
              <a:rPr lang="en-US" sz="1050" b="0" dirty="0">
                <a:solidFill>
                  <a:prstClr val="black"/>
                </a:solidFill>
                <a:cs typeface="Arial" panose="020B0604020202020204" pitchFamily="34" charset="0"/>
              </a:rPr>
              <a:t>August 31.</a:t>
            </a:r>
          </a:p>
          <a:p>
            <a:pPr marL="165261" lvl="1" indent="-165261" defTabSz="931637">
              <a:spcBef>
                <a:spcPts val="0"/>
              </a:spcBef>
              <a:spcAft>
                <a:spcPts val="578"/>
              </a:spcAft>
              <a:buFont typeface="Wingdings" panose="05000000000000000000" pitchFamily="2" charset="2"/>
              <a:buChar char="§"/>
              <a:defRPr/>
            </a:pPr>
            <a:r>
              <a:rPr lang="en-US" sz="1050" b="0" dirty="0">
                <a:solidFill>
                  <a:prstClr val="black"/>
                </a:solidFill>
                <a:cs typeface="Arial" panose="020B0604020202020204" pitchFamily="34" charset="0"/>
              </a:rPr>
              <a:t>Part A and Part B effective June 1 but don’t enroll in a Medicare Advantage Plan until September 1, your MA OEP is still June 1</a:t>
            </a:r>
            <a:r>
              <a:rPr lang="en-US" sz="1050" b="0" dirty="0">
                <a:cs typeface="Arial" panose="020B0604020202020204" pitchFamily="34" charset="0"/>
              </a:rPr>
              <a:t>–</a:t>
            </a:r>
            <a:r>
              <a:rPr lang="en-US" sz="1050" b="0" dirty="0">
                <a:solidFill>
                  <a:prstClr val="black"/>
                </a:solidFill>
                <a:cs typeface="Arial" panose="020B0604020202020204" pitchFamily="34" charset="0"/>
              </a:rPr>
              <a:t>August 31. You didn’t enroll in your Medicare Advantage Plan with enough time to use your MA OEP.</a:t>
            </a:r>
          </a:p>
          <a:p>
            <a:pPr marL="0" indent="0" defTabSz="931637">
              <a:spcAft>
                <a:spcPts val="578"/>
              </a:spcAft>
              <a:buNone/>
              <a:defRPr/>
            </a:pPr>
            <a:endParaRPr lang="en-US" sz="1050" b="0" dirty="0">
              <a:solidFill>
                <a:prstClr val="black"/>
              </a:solidFill>
              <a:cs typeface="Arial" panose="020B0604020202020204" pitchFamily="34" charset="0"/>
            </a:endParaRPr>
          </a:p>
          <a:p>
            <a:pPr marL="0" indent="0" defTabSz="931637">
              <a:spcAft>
                <a:spcPts val="578"/>
              </a:spcAft>
              <a:buNone/>
              <a:defRPr/>
            </a:pPr>
            <a:r>
              <a:rPr lang="en-US" sz="1050" b="0" dirty="0">
                <a:solidFill>
                  <a:prstClr val="black"/>
                </a:solidFill>
                <a:cs typeface="Arial" panose="020B0604020202020204" pitchFamily="34" charset="0"/>
              </a:rPr>
              <a:t>If you’re in a Medicare Advantage Plan, you can use the MA OEP to do the following:</a:t>
            </a:r>
          </a:p>
          <a:p>
            <a:pPr marL="117519" lvl="1" indent="-117519" defTabSz="931637">
              <a:spcBef>
                <a:spcPts val="0"/>
              </a:spcBef>
              <a:spcAft>
                <a:spcPts val="578"/>
              </a:spcAft>
              <a:buFont typeface="Wingdings" panose="05000000000000000000" pitchFamily="2" charset="2"/>
              <a:buChar char="§"/>
              <a:defRPr/>
            </a:pPr>
            <a:r>
              <a:rPr lang="en-US" sz="1050" dirty="0">
                <a:solidFill>
                  <a:prstClr val="black"/>
                </a:solidFill>
                <a:cs typeface="Arial" panose="020B0604020202020204" pitchFamily="34" charset="0"/>
              </a:rPr>
              <a:t>Switch Medicare Advantage Plans</a:t>
            </a:r>
          </a:p>
          <a:p>
            <a:pPr marL="117519" lvl="1" indent="-117519" defTabSz="931637">
              <a:spcBef>
                <a:spcPts val="0"/>
              </a:spcBef>
              <a:spcAft>
                <a:spcPts val="578"/>
              </a:spcAft>
              <a:buFont typeface="Wingdings" panose="05000000000000000000" pitchFamily="2" charset="2"/>
              <a:buChar char="§"/>
              <a:defRPr/>
            </a:pPr>
            <a:r>
              <a:rPr lang="en-US" sz="1050" dirty="0">
                <a:solidFill>
                  <a:prstClr val="black"/>
                </a:solidFill>
                <a:cs typeface="Arial" panose="020B0604020202020204" pitchFamily="34" charset="0"/>
              </a:rPr>
              <a:t>Leave a Medicare Advantage Plan to join Original Medicare (there’s a coordinating drug plan SEP) </a:t>
            </a:r>
          </a:p>
          <a:p>
            <a:pPr marL="0" indent="0" defTabSz="931637">
              <a:spcAft>
                <a:spcPts val="578"/>
              </a:spcAft>
              <a:buNone/>
              <a:defRPr/>
            </a:pPr>
            <a:endParaRPr lang="en-US" sz="1050" b="0" dirty="0">
              <a:solidFill>
                <a:prstClr val="black"/>
              </a:solidFill>
              <a:cs typeface="Arial" panose="020B0604020202020204" pitchFamily="34" charset="0"/>
            </a:endParaRPr>
          </a:p>
          <a:p>
            <a:pPr marL="0" indent="0" defTabSz="931637">
              <a:spcAft>
                <a:spcPts val="578"/>
              </a:spcAft>
              <a:buNone/>
              <a:defRPr/>
            </a:pPr>
            <a:r>
              <a:rPr lang="en-US" sz="1050" b="0" dirty="0">
                <a:solidFill>
                  <a:prstClr val="black"/>
                </a:solidFill>
                <a:cs typeface="Arial" panose="020B0604020202020204" pitchFamily="34" charset="0"/>
              </a:rPr>
              <a:t>You can’t use the MA OEP to do the following:</a:t>
            </a:r>
          </a:p>
          <a:p>
            <a:pPr marL="171450" indent="-171450" defTabSz="931637">
              <a:spcAft>
                <a:spcPts val="578"/>
              </a:spcAft>
              <a:buFont typeface="Wingdings" panose="05000000000000000000" pitchFamily="2" charset="2"/>
              <a:buChar char="§"/>
              <a:defRPr/>
            </a:pPr>
            <a:r>
              <a:rPr lang="en-US" sz="1050" dirty="0">
                <a:solidFill>
                  <a:prstClr val="black"/>
                </a:solidFill>
                <a:cs typeface="Arial" panose="020B0604020202020204" pitchFamily="34" charset="0"/>
              </a:rPr>
              <a:t>Switch from one standalone Medicare drug plan to another standalone Medicare drug plan</a:t>
            </a:r>
          </a:p>
          <a:p>
            <a:pPr marL="171450" indent="-171450" defTabSz="931637">
              <a:spcAft>
                <a:spcPts val="578"/>
              </a:spcAft>
              <a:buFont typeface="Wingdings" panose="05000000000000000000" pitchFamily="2" charset="2"/>
              <a:buChar char="§"/>
              <a:defRPr/>
            </a:pPr>
            <a:r>
              <a:rPr lang="en-US" sz="1050" dirty="0">
                <a:solidFill>
                  <a:prstClr val="black"/>
                </a:solidFill>
                <a:cs typeface="Arial" panose="020B0604020202020204" pitchFamily="34" charset="0"/>
              </a:rPr>
              <a:t>Join a Medicare Advantage Plan if you’re in Original Medicare</a:t>
            </a:r>
          </a:p>
          <a:p>
            <a:pPr marL="171450" indent="-171450" defTabSz="931637">
              <a:spcAft>
                <a:spcPts val="578"/>
              </a:spcAft>
              <a:buFont typeface="Wingdings" panose="05000000000000000000" pitchFamily="2" charset="2"/>
              <a:buChar char="§"/>
              <a:defRPr/>
            </a:pPr>
            <a:r>
              <a:rPr lang="en-US" sz="1050" dirty="0">
                <a:solidFill>
                  <a:prstClr val="black"/>
                </a:solidFill>
                <a:cs typeface="Arial" panose="020B0604020202020204" pitchFamily="34" charset="0"/>
              </a:rPr>
              <a:t>Change Medicare drug plans if you’re in Original Medicare</a:t>
            </a:r>
          </a:p>
          <a:p>
            <a:pPr marL="171450" indent="-171450" defTabSz="931637">
              <a:spcAft>
                <a:spcPts val="578"/>
              </a:spcAft>
              <a:buFont typeface="Wingdings" panose="05000000000000000000" pitchFamily="2" charset="2"/>
              <a:buChar char="§"/>
              <a:defRPr/>
            </a:pPr>
            <a:r>
              <a:rPr lang="en-US" sz="1050" dirty="0">
                <a:solidFill>
                  <a:prstClr val="black"/>
                </a:solidFill>
                <a:cs typeface="Arial" panose="020B0604020202020204" pitchFamily="34" charset="0"/>
              </a:rPr>
              <a:t>Make enrollment changes if you have a Medicare Savings Account (MSA), Medicare Cost Plan, or PACE plan</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42</a:t>
            </a:fld>
            <a:endParaRPr lang="en-US"/>
          </a:p>
        </p:txBody>
      </p:sp>
    </p:spTree>
    <p:extLst>
      <p:ext uri="{BB962C8B-B14F-4D97-AF65-F5344CB8AC3E}">
        <p14:creationId xmlns:p14="http://schemas.microsoft.com/office/powerpoint/2010/main" val="2025661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sz="1000" b="1" dirty="0">
                <a:solidFill>
                  <a:srgbClr val="000000"/>
                </a:solidFill>
                <a:cs typeface="Arial"/>
              </a:rPr>
              <a:t>Presenter Notes</a:t>
            </a:r>
            <a:r>
              <a:rPr lang="en-US" sz="1000" dirty="0">
                <a:solidFill>
                  <a:srgbClr val="444444"/>
                </a:solidFill>
                <a:cs typeface="Arial"/>
              </a:rPr>
              <a:t>​</a:t>
            </a:r>
            <a:endParaRPr lang="en-US" sz="1000" dirty="0">
              <a:solidFill>
                <a:prstClr val="black"/>
              </a:solidFill>
              <a:cs typeface="Arial"/>
            </a:endParaRPr>
          </a:p>
          <a:p>
            <a:pPr marL="0" indent="0" defTabSz="931637">
              <a:spcAft>
                <a:spcPts val="578"/>
              </a:spcAft>
              <a:buNone/>
              <a:defRPr/>
            </a:pPr>
            <a:r>
              <a:rPr lang="en-US" sz="1000" b="0" dirty="0">
                <a:solidFill>
                  <a:prstClr val="black"/>
                </a:solidFill>
                <a:cs typeface="Arial"/>
              </a:rPr>
              <a:t>You can make changes to your Medicare drug coverage when certain life events happen. These chances to make changes are called Special Enrollment Periods (SEPs). Each SEP has different rules about when you can make changes and the type of changes you can make. These chances to make changes are in addition to the regular enrollment periods that happen each year. </a:t>
            </a:r>
            <a:endParaRPr lang="en-US" sz="1000" b="0" dirty="0">
              <a:solidFill>
                <a:prstClr val="black"/>
              </a:solidFill>
              <a:cs typeface="Arial" panose="020B0604020202020204" pitchFamily="34" charset="0"/>
            </a:endParaRPr>
          </a:p>
          <a:p>
            <a:pPr marL="0" indent="0" defTabSz="931637">
              <a:spcAft>
                <a:spcPts val="578"/>
              </a:spcAft>
              <a:buNone/>
              <a:defRPr/>
            </a:pPr>
            <a:r>
              <a:rPr lang="en-US" sz="1000" b="0" dirty="0">
                <a:solidFill>
                  <a:prstClr val="black"/>
                </a:solidFill>
                <a:cs typeface="Arial"/>
              </a:rPr>
              <a:t>The SEP examples listed below don’t include every situation: </a:t>
            </a:r>
            <a:endParaRPr lang="en-US" sz="1000" b="0" dirty="0">
              <a:solidFill>
                <a:prstClr val="black"/>
              </a:solidFill>
              <a:cs typeface="Arial" panose="020B0604020202020204" pitchFamily="34" charset="0"/>
            </a:endParaRP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permanently move out of your plan’s service area</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lose your other creditable drug coverage</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weren’t properly told that your other coverage wasn’t creditable, or that the other coverage was reduced so that it’s no longer creditable</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enter, live at, or leave a long-term care facility like a nursing home</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belong to a qualified State Pharmaceutical Assistance Program (SPAP)</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If you join or switch to a plan that has a 5-star quality rating</a:t>
            </a:r>
          </a:p>
          <a:p>
            <a:pPr marL="114458" marR="0" lvl="0" indent="-114458" algn="l" defTabSz="931637" rtl="0" eaLnBrk="1" fontAlgn="auto" latinLnBrk="0" hangingPunct="1">
              <a:lnSpc>
                <a:spcPct val="100000"/>
              </a:lnSpc>
              <a:spcBef>
                <a:spcPts val="0"/>
              </a:spcBef>
              <a:spcAft>
                <a:spcPts val="578"/>
              </a:spcAft>
              <a:buClrTx/>
              <a:buSzTx/>
              <a:buFont typeface="Wingdings" panose="05000000000000000000" pitchFamily="2" charset="2"/>
              <a:buChar char="§"/>
              <a:tabLst/>
              <a:defRPr/>
            </a:pPr>
            <a:r>
              <a:rPr lang="en-US" sz="1000" dirty="0">
                <a:solidFill>
                  <a:prstClr val="black"/>
                </a:solidFill>
                <a:cs typeface="Arial"/>
              </a:rPr>
              <a:t>If a plan gets fewer than 3 stars for its Medicare Advantage Plan or drug plan summary rating for at least the last 3 years</a:t>
            </a:r>
          </a:p>
          <a:p>
            <a:pPr marL="114458" marR="0" lvl="0" indent="-114458" algn="l" defTabSz="931637" rtl="0" eaLnBrk="1" fontAlgn="auto" latinLnBrk="0" hangingPunct="1">
              <a:lnSpc>
                <a:spcPct val="100000"/>
              </a:lnSpc>
              <a:spcBef>
                <a:spcPts val="0"/>
              </a:spcBef>
              <a:spcAft>
                <a:spcPts val="578"/>
              </a:spcAft>
              <a:buClrTx/>
              <a:buSzTx/>
              <a:buFont typeface="Wingdings" panose="05000000000000000000" pitchFamily="2" charset="2"/>
              <a:buChar char="§"/>
              <a:tabLst/>
              <a:defRPr/>
            </a:pPr>
            <a:r>
              <a:rPr lang="en-US" sz="1000" dirty="0">
                <a:solidFill>
                  <a:prstClr val="black"/>
                </a:solidFill>
                <a:cs typeface="Arial"/>
              </a:rPr>
              <a:t>If you have a change in Medicaid or Extra Help status (loss or gain)</a:t>
            </a:r>
          </a:p>
          <a:p>
            <a:pPr marL="114458" marR="0" lvl="0" indent="-114458" algn="l" defTabSz="931637" rtl="0" eaLnBrk="1" fontAlgn="auto" latinLnBrk="0" hangingPunct="1">
              <a:lnSpc>
                <a:spcPct val="100000"/>
              </a:lnSpc>
              <a:spcBef>
                <a:spcPts val="0"/>
              </a:spcBef>
              <a:spcAft>
                <a:spcPts val="578"/>
              </a:spcAft>
              <a:buClrTx/>
              <a:buSzTx/>
              <a:buFont typeface="Wingdings" panose="05000000000000000000" pitchFamily="2" charset="2"/>
              <a:buChar char="§"/>
              <a:tabLst/>
              <a:defRPr/>
            </a:pPr>
            <a:r>
              <a:rPr lang="en-US" sz="1000" dirty="0">
                <a:solidFill>
                  <a:prstClr val="black"/>
                </a:solidFill>
                <a:cs typeface="Arial"/>
              </a:rPr>
              <a:t>If you have been assigned into a plan by Medicare or your state, (like through auto-assignment, reassignment, and passive enrollment)</a:t>
            </a:r>
          </a:p>
          <a:p>
            <a:pPr marL="114458" lvl="1" indent="-114458" defTabSz="931637">
              <a:spcBef>
                <a:spcPts val="0"/>
              </a:spcBef>
              <a:spcAft>
                <a:spcPts val="578"/>
              </a:spcAft>
              <a:buFont typeface="Wingdings" panose="05000000000000000000" pitchFamily="2" charset="2"/>
              <a:buChar char="§"/>
              <a:defRPr/>
            </a:pPr>
            <a:r>
              <a:rPr lang="en-US" sz="1000" dirty="0">
                <a:solidFill>
                  <a:prstClr val="black"/>
                </a:solidFill>
                <a:cs typeface="Arial"/>
              </a:rPr>
              <a:t>Other exceptional circumstances, like if you disenroll in connection with a CMS sanction or you’ve been affected by an emergency or major disaster declared by a government entity. You must call 1-800-MEDICARE to use the disaster/emergency SEP.</a:t>
            </a:r>
          </a:p>
          <a:p>
            <a:pPr marL="0" lvl="1" defTabSz="931637">
              <a:spcBef>
                <a:spcPts val="0"/>
              </a:spcBef>
              <a:spcAft>
                <a:spcPts val="578"/>
              </a:spcAft>
              <a:defRPr/>
            </a:pPr>
            <a:endParaRPr lang="en-US" sz="1000" b="1" dirty="0">
              <a:solidFill>
                <a:prstClr val="black"/>
              </a:solidFill>
              <a:cs typeface="Arial"/>
            </a:endParaRPr>
          </a:p>
          <a:p>
            <a:pPr marL="0" lvl="1" defTabSz="931637">
              <a:spcBef>
                <a:spcPts val="0"/>
              </a:spcBef>
              <a:spcAft>
                <a:spcPts val="578"/>
              </a:spcAft>
              <a:defRPr/>
            </a:pPr>
            <a:r>
              <a:rPr lang="en-US" sz="1000" b="1" dirty="0">
                <a:solidFill>
                  <a:prstClr val="black"/>
                </a:solidFill>
                <a:cs typeface="Arial"/>
              </a:rPr>
              <a:t>NOTE</a:t>
            </a:r>
            <a:r>
              <a:rPr lang="en-US" sz="1000" dirty="0">
                <a:solidFill>
                  <a:prstClr val="black"/>
                </a:solidFill>
                <a:cs typeface="Arial"/>
              </a:rPr>
              <a:t>: If you get an SEP for losing other coverage, then Part B and Part D have different time frames for when you need to sign up for coverage. You may be eligible for a Part B SEP if you’re over 65 and you (or your spouse) are still working and have health insurance through active employment. Your Part B SEP lasts for 8 months and begins the month after your employment or coverage ends. However, your Part D SEP lasts for only 2 full months after the month your creditable coverage ends. </a:t>
            </a:r>
            <a:endParaRPr lang="en-US" sz="1000" dirty="0">
              <a:solidFill>
                <a:prstClr val="black"/>
              </a:solidFill>
              <a:cs typeface="Arial" panose="020B0604020202020204" pitchFamily="34" charset="0"/>
            </a:endParaRPr>
          </a:p>
          <a:p>
            <a:pPr marL="0" indent="0" defTabSz="931637">
              <a:spcAft>
                <a:spcPts val="578"/>
              </a:spcAft>
              <a:buNone/>
              <a:defRPr/>
            </a:pPr>
            <a:endParaRPr lang="en-US" sz="1000" dirty="0">
              <a:cs typeface="Arial"/>
              <a:hlinkClick r:id="rId3"/>
            </a:endParaRPr>
          </a:p>
          <a:p>
            <a:pPr marL="0" indent="0" defTabSz="931637">
              <a:spcAft>
                <a:spcPts val="578"/>
              </a:spcAft>
              <a:buNone/>
              <a:defRPr/>
            </a:pPr>
            <a:r>
              <a:rPr lang="en-US" sz="1000" dirty="0">
                <a:cs typeface="Arial"/>
                <a:hlinkClick r:id="rId3"/>
              </a:rPr>
              <a:t>Medicare.gov/plan-compare</a:t>
            </a:r>
            <a:r>
              <a:rPr lang="en-US" sz="1000" dirty="0">
                <a:cs typeface="Arial"/>
              </a:rPr>
              <a:t> </a:t>
            </a:r>
            <a:r>
              <a:rPr lang="en-US" sz="1000" dirty="0">
                <a:solidFill>
                  <a:prstClr val="black"/>
                </a:solidFill>
                <a:cs typeface="Arial"/>
              </a:rPr>
              <a:t>will display SEP options. By checking any of the listed SEPs, you’re certifying that, to the best of your knowledge, you’re eligible for an enrollment period. If at a later time it’s determined that this information was incorrect, you may be disenrolled from the plan.</a:t>
            </a:r>
          </a:p>
          <a:p>
            <a:pPr marL="0" indent="0" defTabSz="931637">
              <a:spcAft>
                <a:spcPts val="578"/>
              </a:spcAft>
              <a:buNone/>
              <a:defRPr/>
            </a:pPr>
            <a:endParaRPr lang="en-US" sz="1000" dirty="0">
              <a:solidFill>
                <a:prstClr val="black"/>
              </a:solidFill>
              <a:cs typeface="Arial"/>
            </a:endParaRPr>
          </a:p>
          <a:p>
            <a:pPr marL="0" marR="0" lvl="0" indent="0" algn="l" defTabSz="931637" rtl="0" eaLnBrk="1" fontAlgn="auto" latinLnBrk="0" hangingPunct="1">
              <a:lnSpc>
                <a:spcPct val="100000"/>
              </a:lnSpc>
              <a:spcBef>
                <a:spcPts val="0"/>
              </a:spcBef>
              <a:spcAft>
                <a:spcPts val="578"/>
              </a:spcAft>
              <a:buClrTx/>
              <a:buSzTx/>
              <a:buFontTx/>
              <a:buNone/>
              <a:tabLst/>
              <a:defRPr/>
            </a:pPr>
            <a:r>
              <a:rPr lang="en-US" sz="1000" dirty="0">
                <a:solidFill>
                  <a:prstClr val="black"/>
                </a:solidFill>
                <a:cs typeface="Arial"/>
              </a:rPr>
              <a:t>For more information about SEPs, visit </a:t>
            </a:r>
            <a:r>
              <a:rPr lang="en-US" sz="1000"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Medicare.gov/basics/get-started-with-</a:t>
            </a:r>
            <a:r>
              <a:rPr lang="en-US" sz="1000" dirty="0" err="1">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medicare</a:t>
            </a:r>
            <a:r>
              <a:rPr lang="en-US" sz="1000"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/get-more-coverage/joining-a-plan/special-enrollment-periods</a:t>
            </a:r>
            <a:r>
              <a:rPr lang="en-US" sz="1000" u="none"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a:t>
            </a:r>
            <a:endParaRPr lang="en-US" sz="1000" u="none"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31637">
              <a:spcAft>
                <a:spcPts val="578"/>
              </a:spcAft>
              <a:buNone/>
              <a:defRPr/>
            </a:pP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43</a:t>
            </a:fld>
            <a:endParaRPr lang="en-US"/>
          </a:p>
        </p:txBody>
      </p:sp>
    </p:spTree>
    <p:extLst>
      <p:ext uri="{BB962C8B-B14F-4D97-AF65-F5344CB8AC3E}">
        <p14:creationId xmlns:p14="http://schemas.microsoft.com/office/powerpoint/2010/main" val="472288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600"/>
              </a:spcAft>
              <a:buNone/>
              <a:defRPr/>
            </a:pPr>
            <a:r>
              <a:rPr lang="en-US" b="1" dirty="0">
                <a:solidFill>
                  <a:prstClr val="black"/>
                </a:solidFill>
              </a:rPr>
              <a:t>This slide has animation.</a:t>
            </a:r>
            <a:endParaRPr lang="en-US" dirty="0">
              <a:solidFill>
                <a:prstClr val="black"/>
              </a:solidFill>
            </a:endParaRPr>
          </a:p>
          <a:p>
            <a:pPr marL="0" indent="0" defTabSz="931637">
              <a:spcAft>
                <a:spcPts val="600"/>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14458" indent="-114458" defTabSz="931637">
              <a:spcAft>
                <a:spcPts val="600"/>
              </a:spcAft>
              <a:defRPr/>
            </a:pPr>
            <a:r>
              <a:rPr lang="en-US" b="0" dirty="0">
                <a:solidFill>
                  <a:prstClr val="black"/>
                </a:solidFill>
                <a:cs typeface="Arial"/>
              </a:rPr>
              <a:t>There are several things to consider before joining a Medicare drug plan or Medicare health plan with drug coverage. When deciding if Medicare drug coverage is right for you, look at the type of health insurance you have currently and how that affects your choices. </a:t>
            </a:r>
            <a:endParaRPr lang="en-US" b="0" dirty="0">
              <a:solidFill>
                <a:prstClr val="black"/>
              </a:solidFill>
              <a:cs typeface="Arial" panose="020B0604020202020204" pitchFamily="34" charset="0"/>
            </a:endParaRPr>
          </a:p>
          <a:p>
            <a:pPr marL="114458" indent="-114458" defTabSz="931637">
              <a:spcAft>
                <a:spcPts val="600"/>
              </a:spcAft>
              <a:defRPr/>
            </a:pPr>
            <a:r>
              <a:rPr lang="en-US" b="0" dirty="0">
                <a:solidFill>
                  <a:prstClr val="black"/>
                </a:solidFill>
                <a:cs typeface="Arial"/>
              </a:rPr>
              <a:t>If you have drug coverage, you need to find out if it’s creditable drug coverage—that is, coverage that’s expected to pay, on average, at least as much as Medicare’s standard drug coverage. Your current insurer or plan provider must notify you each year if your drug coverage is creditable. If you haven’t heard from them, call them or your benefits administrator to find out. </a:t>
            </a:r>
          </a:p>
          <a:p>
            <a:pPr marL="114458" marR="0" lvl="0" indent="-114458" algn="l" defTabSz="931637"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b="0" dirty="0">
                <a:solidFill>
                  <a:prstClr val="black"/>
                </a:solidFill>
                <a:cs typeface="Arial"/>
              </a:rPr>
              <a:t>If you have employer or union coverage, call your benefits administrator before you make any changes or sign up for any other coverage. If you drop your employer or union coverage, you may not be able to get it back. Also, you may not be able to drop your employer or union drug coverage without also dropping your employer or union health (doctor and hospital) coverage. If you drop coverage for yourself, you may also have to drop coverage for your spouse and dependents.</a:t>
            </a:r>
          </a:p>
          <a:p>
            <a:pPr marL="114458" marR="0" lvl="0" indent="-114458" algn="l" defTabSz="931637"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b="0" dirty="0">
                <a:solidFill>
                  <a:prstClr val="black"/>
                </a:solidFill>
                <a:cs typeface="Arial"/>
              </a:rPr>
              <a:t>You may want to consider keeping your creditable drug coverage rather than choosing Medicare drug coverage. It’s important to find out how enrolling in Medicare coverage affects your current health insurance plan.</a:t>
            </a:r>
          </a:p>
          <a:p>
            <a:pPr marL="114458" indent="-114458" defTabSz="931637">
              <a:spcAft>
                <a:spcPts val="600"/>
              </a:spcAft>
              <a:defRPr/>
            </a:pPr>
            <a:endParaRPr lang="en-US" b="0" dirty="0">
              <a:solidFill>
                <a:prstClr val="black"/>
              </a:solidFill>
              <a:cs typeface="Arial"/>
            </a:endParaRPr>
          </a:p>
          <a:p>
            <a:pPr marL="0" indent="0" defTabSz="931637">
              <a:spcAft>
                <a:spcPts val="0"/>
              </a:spcAft>
              <a:defRPr/>
            </a:pPr>
            <a:r>
              <a:rPr lang="en-US" b="0" dirty="0">
                <a:solidFill>
                  <a:prstClr val="black"/>
                </a:solidFill>
                <a:cs typeface="Arial"/>
              </a:rPr>
              <a:t>Get information on how different types of current health coverage work with Medicare drug coverage by visiting </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Medicare.gov/health-drug-plans/coordination/who-pays-first</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b="0" dirty="0">
                <a:solidFill>
                  <a:prstClr val="black"/>
                </a:solidFill>
                <a:cs typeface="Arial"/>
              </a:rPr>
              <a:t>or by calling 1-800-MEDICARE (1-800-633-4227). TTY users can call 1-877-486-2048. </a:t>
            </a:r>
            <a:endParaRPr lang="en-US" b="0" dirty="0"/>
          </a:p>
        </p:txBody>
      </p:sp>
      <p:sp>
        <p:nvSpPr>
          <p:cNvPr id="4" name="Slide Number Placeholder 3"/>
          <p:cNvSpPr>
            <a:spLocks noGrp="1"/>
          </p:cNvSpPr>
          <p:nvPr>
            <p:ph type="sldNum" sz="quarter" idx="5"/>
          </p:nvPr>
        </p:nvSpPr>
        <p:spPr/>
        <p:txBody>
          <a:bodyPr/>
          <a:lstStyle/>
          <a:p>
            <a:fld id="{01DC2E25-2B01-2743-96C5-05673520BD0B}" type="slidenum">
              <a:rPr lang="en-US" smtClean="0"/>
              <a:t>44</a:t>
            </a:fld>
            <a:endParaRPr lang="en-US"/>
          </a:p>
        </p:txBody>
      </p:sp>
    </p:spTree>
    <p:extLst>
      <p:ext uri="{BB962C8B-B14F-4D97-AF65-F5344CB8AC3E}">
        <p14:creationId xmlns:p14="http://schemas.microsoft.com/office/powerpoint/2010/main" val="39387171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After you pick a plan that meets your needs, you have several ways to join it. </a:t>
            </a:r>
            <a:r>
              <a:rPr lang="en-US" dirty="0">
                <a:solidFill>
                  <a:prstClr val="black"/>
                </a:solidFill>
                <a:cs typeface="Arial" panose="020B0604020202020204" pitchFamily="34" charset="0"/>
              </a:rPr>
              <a:t>You’ll have to give the number on your Medicare card when you enroll. </a:t>
            </a:r>
            <a:endParaRPr lang="en-US" b="0" dirty="0">
              <a:solidFill>
                <a:prstClr val="black"/>
              </a:solidFill>
              <a:cs typeface="Arial" panose="020B0604020202020204" pitchFamily="34" charset="0"/>
            </a:endParaRPr>
          </a:p>
          <a:p>
            <a:pPr marL="112713" indent="-112713"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Most plans participate and offer enrollment through Medicare’s website at </a:t>
            </a:r>
            <a:r>
              <a:rPr lang="en-US" dirty="0">
                <a:cs typeface="Arial" panose="020B0604020202020204" pitchFamily="34" charset="0"/>
                <a:hlinkClick r:id="rId3"/>
              </a:rPr>
              <a:t>Medicare.gov/plan-compare</a:t>
            </a:r>
            <a:r>
              <a:rPr lang="en-US" dirty="0">
                <a:solidFill>
                  <a:prstClr val="black"/>
                </a:solidFill>
                <a:cs typeface="Arial" panose="020B0604020202020204" pitchFamily="34" charset="0"/>
              </a:rPr>
              <a:t>. </a:t>
            </a:r>
          </a:p>
          <a:p>
            <a:pPr marL="112713" indent="-112713"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You can also enroll with the plan directly. All plans must also offer paper enrollment applications. Also, plans may let you enroll through their website or over the phone. </a:t>
            </a:r>
          </a:p>
          <a:p>
            <a:pPr marL="112713" indent="-112713"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You can also call 1-800-MEDICARE (1-800-633-4227) to enroll. TTY users can call 1-877-486-2048. If you want personal assistance, contact your local State Health Insurance Assistance Program (SHIP) at</a:t>
            </a:r>
            <a:r>
              <a:rPr lang="en-US" baseline="0" dirty="0">
                <a:solidFill>
                  <a:prstClr val="black"/>
                </a:solidFill>
                <a:cs typeface="Arial" panose="020B0604020202020204" pitchFamily="34" charset="0"/>
              </a:rPr>
              <a:t> </a:t>
            </a:r>
            <a:r>
              <a:rPr lang="en-US" dirty="0">
                <a:cs typeface="Arial" panose="020B0604020202020204" pitchFamily="34" charset="0"/>
                <a:hlinkClick r:id="rId4"/>
              </a:rPr>
              <a:t>shiphelp.org</a:t>
            </a:r>
            <a:r>
              <a:rPr lang="en-US" dirty="0">
                <a:cs typeface="Arial" panose="020B0604020202020204" pitchFamily="34" charset="0"/>
              </a:rPr>
              <a:t>.</a:t>
            </a:r>
          </a:p>
          <a:p>
            <a:pPr marL="0" lvl="1" defTabSz="931637">
              <a:spcBef>
                <a:spcPts val="0"/>
              </a:spcBef>
              <a:spcAft>
                <a:spcPts val="578"/>
              </a:spcAft>
              <a:defRPr/>
            </a:pPr>
            <a:endParaRPr lang="en-US" dirty="0">
              <a:solidFill>
                <a:prstClr val="black"/>
              </a:solidFill>
              <a:cs typeface="Arial" panose="020B0604020202020204" pitchFamily="34" charset="0"/>
            </a:endParaRPr>
          </a:p>
          <a:p>
            <a:pPr marL="0" lvl="1" defTabSz="931637">
              <a:spcBef>
                <a:spcPts val="0"/>
              </a:spcBef>
              <a:spcAft>
                <a:spcPts val="578"/>
              </a:spcAft>
              <a:defRPr/>
            </a:pPr>
            <a:r>
              <a:rPr lang="en-US" dirty="0">
                <a:solidFill>
                  <a:prstClr val="black"/>
                </a:solidFill>
                <a:cs typeface="Arial" panose="020B0604020202020204" pitchFamily="34" charset="0"/>
              </a:rPr>
              <a:t>Plans must process applications in a timely manner, and after you apply, the plan must notify you that it has accepted or denied your application.</a:t>
            </a:r>
          </a:p>
          <a:p>
            <a:pPr marL="0" lvl="1" defTabSz="931637">
              <a:spcBef>
                <a:spcPts val="0"/>
              </a:spcBef>
              <a:spcAft>
                <a:spcPts val="578"/>
              </a:spcAft>
              <a:defRPr/>
            </a:pPr>
            <a:r>
              <a:rPr lang="en-US" dirty="0">
                <a:solidFill>
                  <a:prstClr val="black"/>
                </a:solidFill>
                <a:cs typeface="Arial" panose="020B0604020202020204" pitchFamily="34" charset="0"/>
              </a:rPr>
              <a:t>It’s a good idea to keep a copy of your application, confirmation number, any other papers you sign, and letters or materials you get.</a:t>
            </a:r>
          </a:p>
          <a:p>
            <a:pPr marL="0" indent="0" defTabSz="931637">
              <a:spcAft>
                <a:spcPts val="578"/>
              </a:spcAft>
              <a:buNone/>
              <a:defRPr/>
            </a:pPr>
            <a:endParaRPr lang="en-US" b="1" dirty="0">
              <a:solidFill>
                <a:prstClr val="black"/>
              </a:solidFill>
              <a:cs typeface="Arial" panose="020B0604020202020204" pitchFamily="34" charset="0"/>
            </a:endParaRPr>
          </a:p>
          <a:p>
            <a:pPr marL="0" indent="0" defTabSz="931637">
              <a:spcAft>
                <a:spcPts val="578"/>
              </a:spcAft>
              <a:buNone/>
              <a:defRPr/>
            </a:pPr>
            <a:r>
              <a:rPr lang="en-US" b="1" dirty="0">
                <a:solidFill>
                  <a:prstClr val="black"/>
                </a:solidFill>
                <a:cs typeface="Arial" panose="020B0604020202020204" pitchFamily="34" charset="0"/>
              </a:rPr>
              <a:t>NOTE</a:t>
            </a:r>
            <a:r>
              <a:rPr lang="en-US" dirty="0">
                <a:solidFill>
                  <a:prstClr val="black"/>
                </a:solidFill>
                <a:cs typeface="Arial" panose="020B0604020202020204" pitchFamily="34" charset="0"/>
              </a:rPr>
              <a:t>: There are a small number of plans that may have more limited enrollment options, including some Special Needs Plans (SNPs) and Medicare Cost Plans. In these cases, you may not be able to enroll online. You can still call the plan directly to enroll.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45</a:t>
            </a:fld>
            <a:endParaRPr lang="en-US"/>
          </a:p>
        </p:txBody>
      </p:sp>
    </p:spTree>
    <p:extLst>
      <p:ext uri="{BB962C8B-B14F-4D97-AF65-F5344CB8AC3E}">
        <p14:creationId xmlns:p14="http://schemas.microsoft.com/office/powerpoint/2010/main" val="408121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When you join a Medicare plan, or when Medicare enrolls you in a drug plan, the plan will send you an enrollment letter and membership materials, like an identification card and customer service information with a toll-free phone number and website address.</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Plans will also have a transition process in place for you if you’re new to the plan and taking a drug that isn’t on the plan’s formulary. The plan must let you get a 30-day temporary supply of the prescription. This gives you time to work with your prescriber to find a different drug that’s on the plan’s formulary</a:t>
            </a:r>
            <a:r>
              <a:rPr lang="en-US" b="0" baseline="0" dirty="0">
                <a:solidFill>
                  <a:prstClr val="black"/>
                </a:solidFill>
                <a:cs typeface="Arial" panose="020B0604020202020204" pitchFamily="34" charset="0"/>
              </a:rPr>
              <a:t> and to submit any necessary paperwork if there’s prior authorization or other coverage rules</a:t>
            </a:r>
            <a:r>
              <a:rPr lang="en-US" b="0" dirty="0">
                <a:solidFill>
                  <a:prstClr val="black"/>
                </a:solidFill>
                <a:cs typeface="Arial" panose="020B0604020202020204" pitchFamily="34" charset="0"/>
              </a:rPr>
              <a:t>. If an acceptable alternative drug isn’t available, you or your prescriber can request an exception from the plan, and you can appeal denied requests.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46</a:t>
            </a:fld>
            <a:endParaRPr lang="en-US"/>
          </a:p>
        </p:txBody>
      </p:sp>
    </p:spTree>
    <p:extLst>
      <p:ext uri="{BB962C8B-B14F-4D97-AF65-F5344CB8AC3E}">
        <p14:creationId xmlns:p14="http://schemas.microsoft.com/office/powerpoint/2010/main" val="10990802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Every year, Medicare plans are required to send an Annual Notice of Change (ANOC) to all plan members to get no later than September 30. The following materials may be sent with the ANOC: a summary of benefits, notification of availability of electronic materials, a provider directory, a pharmacy directory, a form allowing “opt-in” to get future ANOCs through email, and a copy of the formulary for the upcoming year. Read the ANOC carefully. The letter will explain any changes to your current plan, including changes to the monthly premium and changes to cost-sharing information like copayments or coinsurance. </a:t>
            </a:r>
          </a:p>
          <a:p>
            <a:pPr marL="171450" indent="-171450" defTabSz="931637">
              <a:spcAft>
                <a:spcPts val="578"/>
              </a:spcAft>
              <a:buFont typeface="Wingdings" panose="05000000000000000000" pitchFamily="2" charset="2"/>
              <a:buChar char="§"/>
              <a:defRPr/>
            </a:pPr>
            <a:r>
              <a:rPr lang="en-US" b="0" dirty="0">
                <a:solidFill>
                  <a:prstClr val="black"/>
                </a:solidFill>
                <a:cs typeface="Arial"/>
              </a:rPr>
              <a:t>Plans must send an Evidence of Coverage (EOC) to all members by October 15 each year. It gives details about the plan’s service area, benefits, and formulary; how to get information, benefits, and Extra Help; and how to file an appeal. Review the plan’s formulary to identify possible changes to drugs you’re taking for the upcoming year.</a:t>
            </a:r>
            <a:endParaRPr lang="en-US" b="0" dirty="0">
              <a:solidFill>
                <a:prstClr val="black"/>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47</a:t>
            </a:fld>
            <a:endParaRPr lang="en-US"/>
          </a:p>
        </p:txBody>
      </p:sp>
    </p:spTree>
    <p:extLst>
      <p:ext uri="{BB962C8B-B14F-4D97-AF65-F5344CB8AC3E}">
        <p14:creationId xmlns:p14="http://schemas.microsoft.com/office/powerpoint/2010/main" val="12291802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If you don’t get Medicare drug coverage at your first opportunity, and you don’t have other creditable drug coverage, you may have to pay a late enrollment penalty in addition to your regular monthly premium if you enroll later. If you had other creditable drug coverage or if you qualify for Extra Help when you joined a Medicare plan, you won’t have to pay a late enrollment penalty. </a:t>
            </a:r>
            <a:endParaRPr lang="en-US" b="0"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When you join a Medicare plan, the plan reviews your coverage history to find out if you had a break in creditable coverage for 63 days or more in a row after you were first eligible for Part D. If you did, the plan will send you a notice asking for information about your prior drug coverage. It’s important that you complete and return the form by the requested date.</a:t>
            </a:r>
          </a:p>
          <a:p>
            <a:pPr marL="171450" indent="-171450" defTabSz="931637">
              <a:spcAft>
                <a:spcPts val="578"/>
              </a:spcAft>
              <a:buFont typeface="Wingdings" panose="05000000000000000000" pitchFamily="2" charset="2"/>
              <a:buChar char="§"/>
              <a:defRPr/>
            </a:pPr>
            <a:r>
              <a:rPr lang="en-US" b="0" dirty="0">
                <a:solidFill>
                  <a:prstClr val="black"/>
                </a:solidFill>
                <a:cs typeface="Arial"/>
              </a:rPr>
              <a:t>Your Medicare plan is required to tell you if you owe a penalty, and what your payment will be. The </a:t>
            </a:r>
            <a:r>
              <a:rPr lang="en-US" dirty="0">
                <a:solidFill>
                  <a:prstClr val="black"/>
                </a:solidFill>
                <a:cs typeface="Arial"/>
              </a:rPr>
              <a:t>late enrollment penalty goes to the Medicare Trust Fund, not the plan.</a:t>
            </a:r>
            <a:r>
              <a:rPr lang="en-US" dirty="0">
                <a:cs typeface="Arial"/>
              </a:rPr>
              <a:t> </a:t>
            </a:r>
            <a:r>
              <a:rPr lang="en-US" dirty="0">
                <a:solidFill>
                  <a:prstClr val="black"/>
                </a:solidFill>
                <a:cs typeface="Arial"/>
              </a:rPr>
              <a:t>If the plan notifies you of a late enrollment penalty, or an increase to an existing penalty, you can request a reconsideration for the new or increased penalty to an Independent Review Entity (IRE). You must complete and return the reconsideration request form (provided by the plan) to the IRE within 60 days from the date on the notification of penalty or increase letter. If you return the form later than 60 days, you must explain in writing why the request is late. You must send any proof that supports your case, like information about previous creditable coverage. </a:t>
            </a:r>
          </a:p>
          <a:p>
            <a:pPr marL="171450" indent="-171450" defTabSz="931637">
              <a:spcAft>
                <a:spcPts val="578"/>
              </a:spcAft>
              <a:buFont typeface="Wingdings" panose="05000000000000000000" pitchFamily="2" charset="2"/>
              <a:buChar char="§"/>
              <a:defRPr/>
            </a:pPr>
            <a:r>
              <a:rPr lang="en-US" dirty="0">
                <a:solidFill>
                  <a:prstClr val="black"/>
                </a:solidFill>
                <a:cs typeface="Arial"/>
              </a:rPr>
              <a:t>Medicare calculates the late enrollment penalty by multiplying 1% times the number of full, uncovered months you didn’t have drug coverage (once you were eligible) or other creditable drug coverage times the current “national base beneficiary premium” </a:t>
            </a:r>
            <a:r>
              <a:rPr lang="en-US" sz="1200" dirty="0">
                <a:cs typeface="Arial"/>
              </a:rPr>
              <a:t>($</a:t>
            </a:r>
            <a:r>
              <a:rPr lang="en-US" sz="1400" b="0" i="0" kern="1200" dirty="0">
                <a:solidFill>
                  <a:schemeClr val="tx1"/>
                </a:solidFill>
                <a:effectLst/>
                <a:latin typeface="+mn-lt"/>
                <a:ea typeface="+mn-ea"/>
                <a:cs typeface="+mn-cs"/>
              </a:rPr>
              <a:t>38.99</a:t>
            </a:r>
            <a:r>
              <a:rPr lang="en-US" sz="1200" dirty="0">
                <a:cs typeface="Arial"/>
              </a:rPr>
              <a:t> in 2026</a:t>
            </a:r>
            <a:r>
              <a:rPr lang="en-US" dirty="0">
                <a:solidFill>
                  <a:prstClr val="black"/>
                </a:solidFill>
                <a:cs typeface="Arial"/>
              </a:rPr>
              <a:t>). The final amount is rounded to the nearest $.10 and added to your plan’s monthly premium. The national base beneficiary premium may change each year, so the penalty amount may also change each year. </a:t>
            </a:r>
            <a:r>
              <a:rPr lang="en-US" b="0" dirty="0">
                <a:solidFill>
                  <a:prstClr val="black"/>
                </a:solidFill>
                <a:cs typeface="Arial"/>
              </a:rPr>
              <a:t>You’ll generally have to pay this late enrollment penalty for as long as you have Medicare drug coverage. </a:t>
            </a:r>
          </a:p>
          <a:p>
            <a:pPr marL="114458" indent="-114458" defTabSz="931637">
              <a:spcAft>
                <a:spcPts val="578"/>
              </a:spcAft>
              <a:defRPr/>
            </a:pPr>
            <a:endParaRPr lang="en-US" b="0" dirty="0">
              <a:solidFill>
                <a:prstClr val="black"/>
              </a:solidFill>
              <a:cs typeface="Arial"/>
            </a:endParaRPr>
          </a:p>
          <a:p>
            <a:pPr marL="0" marR="0" lvl="0" indent="0" algn="l" defTabSz="931637" rtl="0" eaLnBrk="1" fontAlgn="auto" latinLnBrk="0" hangingPunct="1">
              <a:lnSpc>
                <a:spcPct val="100000"/>
              </a:lnSpc>
              <a:spcBef>
                <a:spcPts val="0"/>
              </a:spcBef>
              <a:spcAft>
                <a:spcPts val="578"/>
              </a:spcAft>
              <a:buClrTx/>
              <a:buSzTx/>
              <a:buFontTx/>
              <a:buNone/>
              <a:tabLst/>
              <a:defRPr/>
            </a:pPr>
            <a:r>
              <a:rPr lang="en-US" b="0" dirty="0">
                <a:solidFill>
                  <a:prstClr val="black"/>
                </a:solidFill>
                <a:cs typeface="Arial"/>
              </a:rPr>
              <a:t>For more information including examples,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Medicare.gov/basics/costs/</a:t>
            </a:r>
            <a:r>
              <a:rPr lang="en-US" dirty="0" err="1">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-costs/avoid-penalties.</a:t>
            </a:r>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31637">
              <a:spcAft>
                <a:spcPts val="578"/>
              </a:spcAft>
              <a:buNone/>
              <a:defRPr/>
            </a:pPr>
            <a:endParaRPr lang="en-US" b="0" dirty="0">
              <a:solidFill>
                <a:prstClr val="black"/>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48</a:t>
            </a:fld>
            <a:endParaRPr lang="en-US"/>
          </a:p>
        </p:txBody>
      </p:sp>
    </p:spTree>
    <p:extLst>
      <p:ext uri="{BB962C8B-B14F-4D97-AF65-F5344CB8AC3E}">
        <p14:creationId xmlns:p14="http://schemas.microsoft.com/office/powerpoint/2010/main" val="27330069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panose="020B0604020202020204" pitchFamily="34" charset="0"/>
              </a:rPr>
              <a:t>Topic 6</a:t>
            </a:r>
            <a:r>
              <a:rPr lang="en-US" baseline="0" dirty="0">
                <a:solidFill>
                  <a:prstClr val="black"/>
                </a:solidFill>
                <a:cs typeface="Arial" panose="020B0604020202020204" pitchFamily="34" charset="0"/>
              </a:rPr>
              <a:t> provides information on </a:t>
            </a:r>
            <a:r>
              <a:rPr lang="en-US" dirty="0">
                <a:solidFill>
                  <a:prstClr val="black"/>
                </a:solidFill>
                <a:cs typeface="Arial" panose="020B0604020202020204" pitchFamily="34" charset="0"/>
              </a:rPr>
              <a:t>Extra Help (sometimes called the low-income</a:t>
            </a:r>
            <a:r>
              <a:rPr lang="en-US" baseline="0" dirty="0">
                <a:solidFill>
                  <a:prstClr val="black"/>
                </a:solidFill>
                <a:cs typeface="Arial" panose="020B0604020202020204" pitchFamily="34" charset="0"/>
              </a:rPr>
              <a:t> </a:t>
            </a:r>
            <a:r>
              <a:rPr lang="en-US" dirty="0">
                <a:solidFill>
                  <a:prstClr val="black"/>
                </a:solidFill>
                <a:cs typeface="Arial" panose="020B0604020202020204" pitchFamily="34" charset="0"/>
              </a:rPr>
              <a:t>s</a:t>
            </a:r>
            <a:r>
              <a:rPr lang="en-US" baseline="0" dirty="0">
                <a:solidFill>
                  <a:prstClr val="black"/>
                </a:solidFill>
                <a:cs typeface="Arial" panose="020B0604020202020204" pitchFamily="34" charset="0"/>
              </a:rPr>
              <a:t>ubsidy, or LIS) with Medicare drug coverage (Part D). </a:t>
            </a:r>
            <a:r>
              <a:rPr lang="en-US" dirty="0">
                <a:solidFill>
                  <a:prstClr val="black"/>
                </a:solidFill>
                <a:cs typeface="Arial" panose="020B0604020202020204" pitchFamily="34" charset="0"/>
              </a:rPr>
              <a:t>At the end of this topic, you’ll be able to:</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Describe Extra Help and what drug costs it covers  </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Describe how to qualify for Extra Help and the notices you get</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Explain </a:t>
            </a:r>
            <a:r>
              <a:rPr lang="en-US" sz="1200" dirty="0"/>
              <a:t>Medicare’s Limited Income Newly Eligible Transition (LI NET) Program</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Explain how Social Security determines ongoing eligibility for Extra Help</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49</a:t>
            </a:fld>
            <a:endParaRPr lang="en-US"/>
          </a:p>
        </p:txBody>
      </p:sp>
    </p:spTree>
    <p:extLst>
      <p:ext uri="{BB962C8B-B14F-4D97-AF65-F5344CB8AC3E}">
        <p14:creationId xmlns:p14="http://schemas.microsoft.com/office/powerpoint/2010/main" val="36790564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81390">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a:spcAft>
                <a:spcPts val="578"/>
              </a:spcAft>
              <a:buFont typeface="Wingdings" panose="05000000000000000000" pitchFamily="2" charset="2"/>
              <a:buChar char="§"/>
            </a:pPr>
            <a:r>
              <a:rPr lang="en-US" b="0" dirty="0">
                <a:solidFill>
                  <a:prstClr val="black"/>
                </a:solidFill>
                <a:cs typeface="Arial" panose="020B0604020202020204" pitchFamily="34" charset="0"/>
              </a:rPr>
              <a:t>If you have limited income and resources, you may get Extra Help paying for your Medicare drug costs. Extra Help is also known as the low-income subsidy (LIS). Getting “Extra Help” means Medicare helps pay your Medicare drug coverage monthly premium, any yearly deductible, coinsurance, and copayments so you have minimal cost sharing. </a:t>
            </a:r>
          </a:p>
          <a:p>
            <a:pPr marL="171450" indent="-171450">
              <a:spcAft>
                <a:spcPts val="578"/>
              </a:spcAft>
              <a:buFont typeface="Wingdings" panose="05000000000000000000" pitchFamily="2" charset="2"/>
              <a:buChar char="§"/>
            </a:pPr>
            <a:r>
              <a:rPr lang="en-US" b="0" dirty="0">
                <a:solidFill>
                  <a:prstClr val="black"/>
                </a:solidFill>
                <a:cs typeface="Arial" panose="020B0604020202020204" pitchFamily="34" charset="0"/>
              </a:rPr>
              <a:t>People with Extra Help are eligible for $0 premiums, have no deductible, and have small or no copayments. </a:t>
            </a:r>
          </a:p>
          <a:p>
            <a:pPr marL="171450" indent="-171450">
              <a:spcAft>
                <a:spcPts val="578"/>
              </a:spcAft>
              <a:buFont typeface="Wingdings" panose="05000000000000000000" pitchFamily="2" charset="2"/>
              <a:buChar char="§"/>
            </a:pPr>
            <a:r>
              <a:rPr lang="en-US" b="0" dirty="0">
                <a:solidFill>
                  <a:prstClr val="black"/>
                </a:solidFill>
                <a:cs typeface="Arial" panose="020B0604020202020204" pitchFamily="34" charset="0"/>
              </a:rPr>
              <a:t>If you qualify for Extra Help, you have a Special Enrollment Period (SEP) to switch plans monthly (with certain restrictions), with the new plan going into effect the first day of the next month. </a:t>
            </a:r>
          </a:p>
          <a:p>
            <a:pPr marL="0" indent="0">
              <a:spcAft>
                <a:spcPts val="578"/>
              </a:spcAft>
              <a:buNone/>
            </a:pPr>
            <a:endParaRPr lang="en-US" b="1" dirty="0">
              <a:solidFill>
                <a:prstClr val="black"/>
              </a:solidFill>
              <a:cs typeface="Arial" panose="020B0604020202020204" pitchFamily="34" charset="0"/>
            </a:endParaRPr>
          </a:p>
          <a:p>
            <a:pPr marL="0" indent="0">
              <a:spcAft>
                <a:spcPts val="578"/>
              </a:spcAft>
              <a:buNone/>
            </a:pPr>
            <a:r>
              <a:rPr lang="en-US" b="1" dirty="0">
                <a:solidFill>
                  <a:prstClr val="black"/>
                </a:solidFill>
                <a:cs typeface="Arial" panose="020B0604020202020204" pitchFamily="34" charset="0"/>
              </a:rPr>
              <a:t>NOTE</a:t>
            </a:r>
            <a:r>
              <a:rPr lang="en-US" b="0" dirty="0">
                <a:solidFill>
                  <a:prstClr val="black"/>
                </a:solidFill>
                <a:cs typeface="Arial" panose="020B0604020202020204" pitchFamily="34" charset="0"/>
              </a:rPr>
              <a:t>: Residents of U.S. territories aren’t eligible for Extra Help. Each of the territories helps its own residents with Medicare drug costs. This help is generally for residents who qualify for and are enrolled in Medicaid. This assistance isn’t the same as Extra Help.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50</a:t>
            </a:fld>
            <a:endParaRPr lang="en-US"/>
          </a:p>
        </p:txBody>
      </p:sp>
    </p:spTree>
    <p:extLst>
      <p:ext uri="{BB962C8B-B14F-4D97-AF65-F5344CB8AC3E}">
        <p14:creationId xmlns:p14="http://schemas.microsoft.com/office/powerpoint/2010/main" val="41278736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You automatically qualify for Extra Help (and don’t need to apply) if you have Medicare and get full Medicaid coverage, Supplemental Security Income (SSI) benefits, or help from Medicaid paying your Medicare premiums from Medicare Savings Programs (MSP).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you don’t meet one of these conditions, you may still qualify for Extra Help, but you’ll need to apply for it. If you think you qualify but aren’t sure, you should still apply. You can apply for Extra Help at any time, and if you’re denied, you can reapply if your circumstances change. </a:t>
            </a:r>
          </a:p>
          <a:p>
            <a:pPr marL="0" indent="0" defTabSz="931637">
              <a:spcAft>
                <a:spcPts val="578"/>
              </a:spcAft>
              <a:buNone/>
              <a:defRPr/>
            </a:pPr>
            <a:endParaRPr lang="en-US" b="0"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You can apply for Extra Help by:</a:t>
            </a:r>
          </a:p>
          <a:p>
            <a:pPr marL="114458" lvl="1" indent="-114458" defTabSz="931637">
              <a:spcBef>
                <a:spcPts val="0"/>
              </a:spcBef>
              <a:spcAft>
                <a:spcPts val="578"/>
              </a:spcAft>
              <a:buFont typeface="Wingdings" panose="05000000000000000000" pitchFamily="2" charset="2"/>
              <a:buChar char="§"/>
              <a:defRPr/>
            </a:pPr>
            <a:r>
              <a:rPr lang="en-US" b="0" dirty="0">
                <a:solidFill>
                  <a:prstClr val="black"/>
                </a:solidFill>
                <a:cs typeface="Arial" panose="020B0604020202020204" pitchFamily="34" charset="0"/>
              </a:rPr>
              <a:t>Applying online at </a:t>
            </a:r>
            <a:r>
              <a:rPr lang="en-US" b="0" u="sng" spc="-10" dirty="0">
                <a:effectLst/>
                <a:ea typeface="Calibri" panose="020F0502020204030204" pitchFamily="34" charset="0"/>
                <a:hlinkClick r:id="rId3"/>
              </a:rPr>
              <a:t>SSA.gov/</a:t>
            </a:r>
            <a:r>
              <a:rPr lang="en-US" b="0" u="sng" spc="-10" dirty="0" err="1">
                <a:effectLst/>
                <a:ea typeface="Calibri" panose="020F0502020204030204" pitchFamily="34" charset="0"/>
                <a:hlinkClick r:id="rId3"/>
              </a:rPr>
              <a:t>medicare</a:t>
            </a:r>
            <a:r>
              <a:rPr lang="en-US" b="0" u="sng" spc="-10" dirty="0">
                <a:effectLst/>
                <a:ea typeface="Calibri" panose="020F0502020204030204" pitchFamily="34" charset="0"/>
                <a:hlinkClick r:id="rId3"/>
              </a:rPr>
              <a:t>/part-d-extra-help</a:t>
            </a:r>
            <a:r>
              <a:rPr lang="en-US" b="0" dirty="0">
                <a:solidFill>
                  <a:prstClr val="black"/>
                </a:solidFill>
                <a:cs typeface="Arial" panose="020B0604020202020204" pitchFamily="34" charset="0"/>
              </a:rPr>
              <a:t>. </a:t>
            </a:r>
          </a:p>
          <a:p>
            <a:pPr marL="114458" marR="0" lvl="1" indent="-114458" algn="l" defTabSz="931637" rtl="0" eaLnBrk="1" fontAlgn="auto" latinLnBrk="0" hangingPunct="1">
              <a:lnSpc>
                <a:spcPct val="100000"/>
              </a:lnSpc>
              <a:spcBef>
                <a:spcPts val="0"/>
              </a:spcBef>
              <a:spcAft>
                <a:spcPts val="578"/>
              </a:spcAft>
              <a:buClrTx/>
              <a:buSzTx/>
              <a:buFont typeface="Wingdings" panose="05000000000000000000" pitchFamily="2" charset="2"/>
              <a:buChar char="§"/>
              <a:tabLst/>
              <a:defRPr/>
            </a:pPr>
            <a:r>
              <a:rPr lang="en-US" b="0" dirty="0">
                <a:solidFill>
                  <a:prstClr val="black"/>
                </a:solidFill>
                <a:cs typeface="Arial" panose="020B0604020202020204" pitchFamily="34" charset="0"/>
              </a:rPr>
              <a:t>Applying through your State Medical Assistance (Medicaid) office.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Medicaid.gov/about-us/where-can-people-get-help-</a:t>
            </a:r>
            <a:r>
              <a:rPr lang="en-US" dirty="0" err="1">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medicaid</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-chip</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b="0" dirty="0">
                <a:solidFill>
                  <a:prstClr val="black"/>
                </a:solidFill>
                <a:cs typeface="Arial" panose="020B0604020202020204" pitchFamily="34" charset="0"/>
              </a:rPr>
              <a:t>to find your office.</a:t>
            </a:r>
          </a:p>
          <a:p>
            <a:pPr marL="114458" lvl="1" indent="-114458" defTabSz="931637">
              <a:spcBef>
                <a:spcPts val="0"/>
              </a:spcBef>
              <a:spcAft>
                <a:spcPts val="578"/>
              </a:spcAft>
              <a:buFont typeface="Wingdings" panose="05000000000000000000" pitchFamily="2" charset="2"/>
              <a:buChar char="§"/>
              <a:defRPr/>
            </a:pPr>
            <a:r>
              <a:rPr lang="en-US" b="0" dirty="0">
                <a:solidFill>
                  <a:prstClr val="black"/>
                </a:solidFill>
                <a:cs typeface="Arial" panose="020B0604020202020204" pitchFamily="34" charset="0"/>
              </a:rPr>
              <a:t>Working with a local organization, like a State Health Insurance Assistance Program (SHIP). Find the SHIP in your state at shiphelp.org. </a:t>
            </a:r>
          </a:p>
          <a:p>
            <a:pPr marL="114581" indent="-114581" defTabSz="931637">
              <a:spcAft>
                <a:spcPts val="578"/>
              </a:spcAft>
              <a:defRPr/>
            </a:pPr>
            <a:r>
              <a:rPr lang="en-US" b="0" dirty="0">
                <a:solidFill>
                  <a:prstClr val="black"/>
                </a:solidFill>
                <a:cs typeface="Arial" panose="020B0604020202020204" pitchFamily="34" charset="0"/>
              </a:rPr>
              <a:t>You can apply yourself, or someone with the authority to act on your behalf (like with Power of Attorney) can file your application, or you can ask someone else to help you apply.</a:t>
            </a:r>
          </a:p>
          <a:p>
            <a:pPr marL="0" indent="0" defTabSz="931637">
              <a:spcAft>
                <a:spcPts val="578"/>
              </a:spcAft>
              <a:buNone/>
              <a:defRPr/>
            </a:pPr>
            <a:endParaRPr lang="en-US" b="0"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If you apply for Extra Help, Social Security will also send the data from your application to your State Medical Assistance (Medicaid) office to start an application for a Medicare Savings Program, which can help you pay for your Medicare premiums. </a:t>
            </a:r>
          </a:p>
          <a:p>
            <a:pPr marL="0" indent="0" defTabSz="931637">
              <a:spcAft>
                <a:spcPts val="578"/>
              </a:spcAft>
              <a:buNone/>
              <a:defRPr/>
            </a:pPr>
            <a:endParaRPr lang="en-US" sz="1200" b="0" i="0" kern="1200" dirty="0">
              <a:solidFill>
                <a:schemeClr val="tx1"/>
              </a:solidFill>
              <a:effectLst/>
              <a:latin typeface="+mn-lt"/>
              <a:ea typeface="+mn-ea"/>
              <a:cs typeface="+mn-cs"/>
            </a:endParaRPr>
          </a:p>
          <a:p>
            <a:pPr marL="0" indent="0" defTabSz="931637">
              <a:spcAft>
                <a:spcPts val="578"/>
              </a:spcAft>
              <a:buNone/>
              <a:defRPr/>
            </a:pPr>
            <a:r>
              <a:rPr lang="en-US" sz="1200" b="0" i="0" kern="1200" dirty="0">
                <a:solidFill>
                  <a:schemeClr val="tx1"/>
                </a:solidFill>
                <a:effectLst/>
                <a:latin typeface="+mn-lt"/>
                <a:ea typeface="+mn-ea"/>
                <a:cs typeface="+mn-cs"/>
              </a:rPr>
              <a:t>In most cases, to qualify for Extra Help, you must have income and resources below a certain limit</a:t>
            </a:r>
            <a:r>
              <a:rPr lang="en-US" sz="1200" b="0" i="0" kern="1200" dirty="0">
                <a:solidFill>
                  <a:prstClr val="black"/>
                </a:solidFill>
                <a:effectLst/>
                <a:latin typeface="+mn-lt"/>
                <a:ea typeface="+mn-ea"/>
                <a:cs typeface="Arial" panose="020B0604020202020204" pitchFamily="34" charset="0"/>
              </a:rPr>
              <a:t>. For more information on these limits and your costs with Extra Help,</a:t>
            </a:r>
            <a:r>
              <a:rPr lang="en-US" dirty="0">
                <a:solidFill>
                  <a:prstClr val="black"/>
                </a:solidFill>
                <a:cs typeface="Arial" panose="020B0604020202020204" pitchFamily="34" charset="0"/>
              </a:rPr>
              <a:t>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Medicare.gov/basics/costs/help/drug-costs.</a:t>
            </a:r>
            <a:endParaRPr lang="en-US"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51</a:t>
            </a:fld>
            <a:endParaRPr lang="en-US"/>
          </a:p>
        </p:txBody>
      </p:sp>
    </p:spTree>
    <p:extLst>
      <p:ext uri="{BB962C8B-B14F-4D97-AF65-F5344CB8AC3E}">
        <p14:creationId xmlns:p14="http://schemas.microsoft.com/office/powerpoint/2010/main" val="39562387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p>
          <a:p>
            <a:pPr marL="0" indent="0">
              <a:buNone/>
            </a:pPr>
            <a:r>
              <a:rPr lang="en-US" dirty="0"/>
              <a:t>Medicare mails you notices if you qualify for Extra Help. Most of these notices are printed on colored paper (identified in the shaded rows of the slide) so they can be easily identified. When you qualify for Extra Help, you’ll receive one or more of these notices from Medicare:</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0" dirty="0">
                <a:solidFill>
                  <a:prstClr val="black"/>
                </a:solidFill>
                <a:cs typeface="Arial"/>
              </a:rPr>
              <a:t>Deemed Status Notice: If you have </a:t>
            </a:r>
            <a:r>
              <a:rPr lang="en-US" dirty="0">
                <a:solidFill>
                  <a:prstClr val="black"/>
                </a:solidFill>
                <a:cs typeface="Arial"/>
              </a:rPr>
              <a:t>full Medicaid coverage, a Medicare Savings Program, or SSI, Medicare will mail you a notice on PURPLE paper informing you that you automatically qualify for Extra Help. </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prstClr val="black"/>
                </a:solidFill>
                <a:cs typeface="Arial"/>
              </a:rPr>
              <a:t>Auto-Enrollment Notice: </a:t>
            </a:r>
            <a:r>
              <a:rPr lang="en-US" b="0" dirty="0">
                <a:solidFill>
                  <a:prstClr val="black"/>
                </a:solidFill>
                <a:cs typeface="Arial"/>
              </a:rPr>
              <a:t>If you have Medicare and full Medicaid benefits and don’t choose and join a Medicare drug plan on your own, </a:t>
            </a:r>
            <a:r>
              <a:rPr lang="en-US" dirty="0">
                <a:solidFill>
                  <a:prstClr val="black"/>
                </a:solidFill>
                <a:cs typeface="Arial"/>
              </a:rPr>
              <a:t>Medicare will automatically enroll you in a Medicare drug plan that goes into effect the first day you have both Medicare and Medicaid. You’ll get a YELLOW notice with the name of the plan you’re assigned to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unless</a:t>
            </a:r>
            <a:r>
              <a:rPr lang="en-US" sz="12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 decline</a:t>
            </a:r>
            <a:r>
              <a:rPr lang="en-US" sz="12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coverage</a:t>
            </a:r>
            <a:r>
              <a:rPr lang="en-US" sz="12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or</a:t>
            </a:r>
            <a:r>
              <a:rPr lang="en-US" sz="12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enroll</a:t>
            </a:r>
            <a:r>
              <a:rPr lang="en-US" sz="12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in a plan on your own.</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0000"/>
                </a:solidFill>
                <a:effectLst/>
                <a:latin typeface="+mn-lt"/>
                <a:ea typeface="Trebuchet MS" panose="020B0603020202020204" pitchFamily="34" charset="0"/>
                <a:cs typeface="Trebuchet MS" panose="020B0603020202020204" pitchFamily="34" charset="0"/>
              </a:rPr>
              <a:t>Auto-Enrollment Retroactive Notices: </a:t>
            </a:r>
            <a:r>
              <a:rPr lang="en-US" dirty="0">
                <a:solidFill>
                  <a:prstClr val="black"/>
                </a:solidFill>
                <a:cs typeface="Arial"/>
              </a:rPr>
              <a:t>If you qualify for Extra Help with a retroactive effective date because you either qualify for Medicare and full Medicaid benefits or get Supplemental Security Income (SSI), you’ll get this notice on YELLOW paper. One version is for if you have coverage for only the retroactive period, and the other is for retroactive coverage with autoenrollment in a plan going forward. Medicare will reimburse covered prescriptions costs you paid during the retroactive period. </a:t>
            </a:r>
            <a:endParaRPr lang="en-US" b="0" dirty="0">
              <a:solidFill>
                <a:prstClr val="black"/>
              </a:solidFill>
              <a:cs typeface="Arial" panose="020B0604020202020204" pitchFamily="34" charset="0"/>
            </a:endParaRP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Facilitated</a:t>
            </a:r>
            <a:r>
              <a:rPr lang="en-US" sz="1200" b="0" spc="-4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Enrollment</a:t>
            </a:r>
            <a:r>
              <a:rPr lang="en-US" sz="1200" b="0" spc="-4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 </a:t>
            </a:r>
            <a:r>
              <a:rPr lang="en-US" dirty="0">
                <a:solidFill>
                  <a:prstClr val="black"/>
                </a:solidFill>
                <a:cs typeface="Arial"/>
              </a:rPr>
              <a:t>If you have Medicare and Supplemental Security Income benefits but not Medicaid, get help from their state Medicaid Program paying their Medicare premiums (in a Medicare Savings Program)</a:t>
            </a:r>
            <a:r>
              <a:rPr lang="en-US" b="0" dirty="0">
                <a:solidFill>
                  <a:prstClr val="black"/>
                </a:solidFill>
                <a:cs typeface="Arial"/>
              </a:rPr>
              <a:t> </a:t>
            </a:r>
            <a:r>
              <a:rPr lang="en-US" dirty="0">
                <a:solidFill>
                  <a:prstClr val="black"/>
                </a:solidFill>
                <a:cs typeface="Arial"/>
              </a:rPr>
              <a:t>or who have applied and qualified for Extra Help, you’ll get a notice from Medicare on GREEN paper </a:t>
            </a:r>
            <a:r>
              <a:rPr lang="en-US" sz="1200" dirty="0">
                <a:solidFill>
                  <a:srgbClr val="000000"/>
                </a:solidFill>
                <a:effectLst/>
                <a:latin typeface="+mn-lt"/>
                <a:ea typeface="Trebuchet MS" panose="020B0603020202020204" pitchFamily="34" charset="0"/>
                <a:cs typeface="Trebuchet MS" panose="020B0603020202020204" pitchFamily="34" charset="0"/>
              </a:rPr>
              <a:t>that Medicare will automatically enroll you in a drug plan unless you decline coverage or enroll in a plan yourself.</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spc="-2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spc="-20" dirty="0">
                <a:solidFill>
                  <a:srgbClr val="000000"/>
                </a:solidFill>
                <a:effectLst/>
                <a:latin typeface="Calibri" panose="020F0502020204030204" pitchFamily="34" charset="0"/>
              </a:rPr>
              <a:t>(Continued on the next slide)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spc="-2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spc="-20" dirty="0">
                <a:solidFill>
                  <a:srgbClr val="000000"/>
                </a:solidFill>
                <a:effectLst/>
                <a:latin typeface="Calibri" panose="020F0502020204030204" pitchFamily="34" charset="0"/>
              </a:rPr>
              <a:t>For more information on these and other Extra Help-related notices,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Medicare.gov/basics/forms-publications-mailings/mailings/help</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52</a:t>
            </a:fld>
            <a:endParaRPr lang="en-US"/>
          </a:p>
        </p:txBody>
      </p:sp>
    </p:spTree>
    <p:extLst>
      <p:ext uri="{BB962C8B-B14F-4D97-AF65-F5344CB8AC3E}">
        <p14:creationId xmlns:p14="http://schemas.microsoft.com/office/powerpoint/2010/main" val="216187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7135E-95D7-B099-9D26-485D89D95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4BB93-DB46-568F-DAE3-FFA81CF7F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730777-FEE8-F833-62EB-626EF4E520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p>
          <a:p>
            <a:pPr marL="0" indent="0">
              <a:buNone/>
            </a:pPr>
            <a:r>
              <a:rPr lang="en-US" dirty="0"/>
              <a:t>Medicare mails you notices if you qualify for Extra Help. Most of these notices are printed on colored paper (identified in the shaded rows of the slide) so they can be easily identified. When you qualify for Extra Help, you’ll receive one or more of these notices from Medicare:</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Loss</a:t>
            </a:r>
            <a:r>
              <a:rPr lang="en-US" sz="1200" b="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of</a:t>
            </a:r>
            <a:r>
              <a:rPr lang="en-US" sz="1200" b="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Deemed</a:t>
            </a:r>
            <a:r>
              <a:rPr lang="en-US" sz="1200" b="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Status</a:t>
            </a:r>
            <a:r>
              <a:rPr lang="en-US" sz="1200" b="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 Notice Medicare mails on GRAY paper in September that tells you that you no longer automatically qualify as of January 1 but includes </a:t>
            </a:r>
            <a:r>
              <a:rPr lang="en-US" dirty="0">
                <a:solidFill>
                  <a:prstClr val="black"/>
                </a:solidFill>
                <a:cs typeface="Arial"/>
              </a:rPr>
              <a:t>an Extra Help application from Social Security to reapply.</a:t>
            </a:r>
            <a:endPar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endParaRP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Change in Extra Help </a:t>
            </a:r>
            <a:r>
              <a:rPr lang="en-US" sz="1200" b="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Copayment</a:t>
            </a:r>
            <a:r>
              <a:rPr lang="en-US" sz="1200" b="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spc="-10" dirty="0">
                <a:solidFill>
                  <a:srgbClr val="000000"/>
                </a:solidFill>
                <a:effectLst/>
                <a:latin typeface="+mn-lt"/>
                <a:ea typeface="Trebuchet MS" panose="020B0603020202020204" pitchFamily="34" charset="0"/>
                <a:cs typeface="Trebuchet MS" panose="020B0603020202020204" pitchFamily="34" charset="0"/>
              </a:rPr>
              <a:t>Notice:</a:t>
            </a:r>
            <a:r>
              <a:rPr lang="en-US" sz="1200" b="0" spc="-90" dirty="0">
                <a:solidFill>
                  <a:srgbClr val="000000"/>
                </a:solidFill>
                <a:effectLst/>
                <a:latin typeface="+mn-lt"/>
                <a:ea typeface="Trebuchet MS" panose="020B0603020202020204" pitchFamily="34" charset="0"/>
                <a:cs typeface="Trebuchet MS" panose="020B0603020202020204" pitchFamily="34" charset="0"/>
              </a:rPr>
              <a:t> Notice M</a:t>
            </a:r>
            <a:r>
              <a:rPr lang="en-US" sz="1200" b="0" dirty="0">
                <a:solidFill>
                  <a:srgbClr val="000000"/>
                </a:solidFill>
                <a:effectLst/>
                <a:latin typeface="+mn-lt"/>
                <a:ea typeface="Trebuchet MS" panose="020B0603020202020204" pitchFamily="34" charset="0"/>
                <a:cs typeface="Trebuchet MS" panose="020B0603020202020204" pitchFamily="34" charset="0"/>
              </a:rPr>
              <a:t>edicare mails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on ORANGE paper in October that tells you that</a:t>
            </a:r>
            <a:r>
              <a:rPr lang="en-US" sz="1200" b="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you continue to </a:t>
            </a: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automatically qualify for Extra Help as of January 1, but your copayment level is changing. </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Reassignment Notices: </a:t>
            </a:r>
            <a:r>
              <a:rPr lang="en-US" sz="1200" b="0" dirty="0">
                <a:solidFill>
                  <a:prstClr val="black"/>
                </a:solidFill>
                <a:cs typeface="Arial" panose="020B0604020202020204" pitchFamily="34" charset="0"/>
              </a:rPr>
              <a:t>Medicare mails 3 versions of this notice on BLUE paper in November if you qualify for Extra Help and your plan is either leaving Medicare or your premium is increasing. You’ll be reassigned into a new plan unless you join a new plan on your own. </a:t>
            </a: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LIS</a:t>
            </a:r>
            <a:r>
              <a:rPr lang="en-US" sz="1200" b="0" spc="-9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Choosers</a:t>
            </a:r>
            <a:r>
              <a:rPr lang="en-US" sz="1200" b="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200" b="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 I</a:t>
            </a:r>
            <a:r>
              <a:rPr lang="en-US" sz="1200" dirty="0">
                <a:solidFill>
                  <a:srgbClr val="444444"/>
                </a:solidFill>
                <a:cs typeface="Arial" panose="020B0604020202020204" pitchFamily="34" charset="0"/>
              </a:rPr>
              <a:t>f you qualify for Extra Help and chose your own plan, but that plan’s premium </a:t>
            </a:r>
            <a:r>
              <a:rPr lang="en-US" sz="1200" dirty="0">
                <a:solidFill>
                  <a:prstClr val="black"/>
                </a:solidFill>
                <a:cs typeface="Arial" panose="020B0604020202020204" pitchFamily="34" charset="0"/>
              </a:rPr>
              <a:t>is changing in the coming year so that you’ll have to pay a portion of your plan’s premium each month unless you join a $0  plan. Medicare mails the notice on TAN paper in early November. </a:t>
            </a:r>
            <a:endParaRPr lang="en-US" sz="1200" b="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endParaRPr>
          </a:p>
          <a:p>
            <a:pPr marL="112713" marR="0" lvl="0" indent="-1127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spc="-2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spc="-20" dirty="0">
                <a:solidFill>
                  <a:srgbClr val="000000"/>
                </a:solidFill>
                <a:effectLst/>
                <a:latin typeface="Calibri" panose="020F0502020204030204" pitchFamily="34" charset="0"/>
              </a:rPr>
              <a:t>For more information on these and other Extra Help-related notices,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Medicare.gov/basics/forms-publications-mailings/mailings/help</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a:extLst>
              <a:ext uri="{FF2B5EF4-FFF2-40B4-BE49-F238E27FC236}">
                <a16:creationId xmlns:a16="http://schemas.microsoft.com/office/drawing/2014/main" id="{81B6819B-11CB-A446-D6A1-5AA7FADD0C57}"/>
              </a:ext>
            </a:extLst>
          </p:cNvPr>
          <p:cNvSpPr>
            <a:spLocks noGrp="1"/>
          </p:cNvSpPr>
          <p:nvPr>
            <p:ph type="sldNum" sz="quarter" idx="5"/>
          </p:nvPr>
        </p:nvSpPr>
        <p:spPr/>
        <p:txBody>
          <a:bodyPr/>
          <a:lstStyle/>
          <a:p>
            <a:fld id="{01DC2E25-2B01-2743-96C5-05673520BD0B}" type="slidenum">
              <a:rPr lang="en-US" smtClean="0"/>
              <a:t>53</a:t>
            </a:fld>
            <a:endParaRPr lang="en-US"/>
          </a:p>
        </p:txBody>
      </p:sp>
    </p:spTree>
    <p:extLst>
      <p:ext uri="{BB962C8B-B14F-4D97-AF65-F5344CB8AC3E}">
        <p14:creationId xmlns:p14="http://schemas.microsoft.com/office/powerpoint/2010/main" val="11948549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Medicare’s Limited Income Newly Eligible Transition (LI NET) Program </a:t>
            </a:r>
            <a:r>
              <a:rPr lang="en-US" dirty="0">
                <a:solidFill>
                  <a:prstClr val="black"/>
                </a:solidFill>
                <a:cs typeface="Arial" panose="020B0604020202020204" pitchFamily="34" charset="0"/>
              </a:rPr>
              <a:t>is designed to provide transitional (and retroactive) Part D coverage for people with limited income. Enrollment in Medicare’s LI NET Program is temporary and typically ends once you get coverage through a Medicare plan. The program allows enrollment at point-of-sale (POS) if you’re eligible for Extra Help but don’t yet have a Medicare plan. It also gives retroactive coverage to people who have full Medicaid coverage or who get SSI benefits. </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The LI NET Program has an open formulary that covers all Part D drugs. Any pharmacy that’s in good standing can process LI NET drug claims. </a:t>
            </a:r>
          </a:p>
          <a:p>
            <a:pPr marL="171450" marR="0" lvl="0" indent="-171450" algn="l" defTabSz="931637" rtl="0" eaLnBrk="1" fontAlgn="auto" latinLnBrk="0" hangingPunct="1">
              <a:lnSpc>
                <a:spcPct val="100000"/>
              </a:lnSpc>
              <a:spcBef>
                <a:spcPts val="0"/>
              </a:spcBef>
              <a:spcAft>
                <a:spcPts val="578"/>
              </a:spcAft>
              <a:buClrTx/>
              <a:buSzTx/>
              <a:buFont typeface="Wingdings" panose="05000000000000000000" pitchFamily="2" charset="2"/>
              <a:buChar char="§"/>
              <a:tabLst/>
              <a:defRPr/>
            </a:pPr>
            <a:r>
              <a:rPr lang="en-US" dirty="0">
                <a:latin typeface="Arial" panose="020B0604020202020204" pitchFamily="34" charset="0"/>
                <a:cs typeface="Arial" panose="020B0604020202020204" pitchFamily="34" charset="0"/>
              </a:rPr>
              <a:t>You may be able to get some money back if you paid for covered Part D drugs after you qualified.</a:t>
            </a:r>
            <a:endParaRPr lang="en-US" dirty="0">
              <a:solidFill>
                <a:prstClr val="black"/>
              </a:solidFill>
              <a:cs typeface="Arial" panose="020B0604020202020204" pitchFamily="34" charset="0"/>
            </a:endParaRPr>
          </a:p>
          <a:p>
            <a:pPr marL="0" indent="0" defTabSz="931637">
              <a:spcAft>
                <a:spcPts val="578"/>
              </a:spcAft>
              <a:buNone/>
              <a:defRPr/>
            </a:pPr>
            <a:endParaRPr lang="en-US" b="0"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You’re eligible for this program if you:</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Have Medicare and qualify for for Extra Help </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Have no other prescription drug coverage including a Retiree Drug Subsidy plan, Veterans Affairs (VA), or Part D plan</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Aren’t enrolled in a Medicare Advantage Plan that doesn’t allow associated enrollment in a drug plan</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Haven’t opted out of auto-enrollment</a:t>
            </a:r>
          </a:p>
          <a:p>
            <a:pPr marL="171450" indent="-171450"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Have a permanent address in the 50 contiguous states or the District of Columbia</a:t>
            </a:r>
          </a:p>
          <a:p>
            <a:pPr marL="0" indent="0" defTabSz="931637">
              <a:spcAft>
                <a:spcPts val="578"/>
              </a:spcAft>
              <a:buNone/>
              <a:defRPr/>
            </a:pPr>
            <a:endParaRPr lang="en-US"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panose="020B0604020202020204" pitchFamily="34" charset="0"/>
              </a:rPr>
              <a:t>Humana, Inc. administers the LI NET Program. For more information, visit </a:t>
            </a:r>
            <a:r>
              <a:rPr lang="en-US" dirty="0">
                <a:solidFill>
                  <a:prstClr val="black"/>
                </a:solidFill>
                <a:cs typeface="Arial"/>
                <a:hlinkClick r:id="rId3"/>
              </a:rPr>
              <a:t>humana.com/member/medicare-linet-beneficiary-resources</a:t>
            </a:r>
            <a:r>
              <a:rPr lang="en-US" dirty="0">
                <a:solidFill>
                  <a:prstClr val="black"/>
                </a:solidFill>
                <a:cs typeface="Arial"/>
              </a:rPr>
              <a:t>. </a:t>
            </a:r>
            <a:r>
              <a:rPr lang="en-US" sz="1200" b="0" i="0" kern="1200" dirty="0">
                <a:solidFill>
                  <a:schemeClr val="tx1"/>
                </a:solidFill>
                <a:effectLst/>
                <a:latin typeface="+mn-lt"/>
                <a:ea typeface="+mn-ea"/>
                <a:cs typeface="+mn-cs"/>
              </a:rPr>
              <a:t>You can also call the LI NET help desk at 800-783-1307 (TTY: 711), Monday – Friday, 8 a.m. – 7 p.m., for help with questions about the program.</a:t>
            </a:r>
            <a:endParaRPr lang="en-US" dirty="0">
              <a:solidFill>
                <a:prstClr val="black"/>
              </a:solidFill>
              <a:cs typeface="Aria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54</a:t>
            </a:fld>
            <a:endParaRPr lang="en-US"/>
          </a:p>
        </p:txBody>
      </p:sp>
    </p:spTree>
    <p:extLst>
      <p:ext uri="{BB962C8B-B14F-4D97-AF65-F5344CB8AC3E}">
        <p14:creationId xmlns:p14="http://schemas.microsoft.com/office/powerpoint/2010/main" val="36372694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a:rPr>
              <a:t>Presenter Notes</a:t>
            </a:r>
            <a:r>
              <a:rPr lang="en-US" b="0" i="0" dirty="0">
                <a:solidFill>
                  <a:srgbClr val="444444"/>
                </a:solidFill>
                <a:effectLst/>
                <a:cs typeface="Arial"/>
              </a:rPr>
              <a:t>​</a:t>
            </a:r>
            <a:endParaRPr lang="en-US" dirty="0">
              <a:solidFill>
                <a:prstClr val="black"/>
              </a:solidFill>
              <a:cs typeface="Arial"/>
            </a:endParaRPr>
          </a:p>
          <a:p>
            <a:pPr marL="0" indent="0" defTabSz="931637">
              <a:spcAft>
                <a:spcPts val="578"/>
              </a:spcAft>
              <a:buNone/>
              <a:defRPr/>
            </a:pPr>
            <a:r>
              <a:rPr lang="en-US" b="0" dirty="0">
                <a:solidFill>
                  <a:prstClr val="black"/>
                </a:solidFill>
                <a:cs typeface="Arial"/>
              </a:rPr>
              <a:t>The Social Security Administration uses 4 ways to redetermine eligibility if you have Extra Help:</a:t>
            </a:r>
          </a:p>
          <a:p>
            <a:pPr marL="232589" indent="-232589" defTabSz="931637">
              <a:spcAft>
                <a:spcPts val="578"/>
              </a:spcAft>
              <a:buFont typeface="+mj-lt"/>
              <a:buAutoNum type="arabicPeriod"/>
              <a:defRPr/>
            </a:pPr>
            <a:r>
              <a:rPr lang="en-US" b="0" dirty="0">
                <a:solidFill>
                  <a:prstClr val="black"/>
                </a:solidFill>
                <a:cs typeface="Arial"/>
              </a:rPr>
              <a:t>Initial redeterminations – To redetermine eligibility, Social Security selects a group of people who are eligible for Extra Help, but their eligibility may have changed due to a change in circumstances. These people get a redetermination form in the mail in September. They must complete and return the form within 30 days, even if nothing has changed, or Social Security may end their eligibility for Extra Help starting January 1 of the next year. Visit </a:t>
            </a:r>
            <a:r>
              <a:rPr lang="en-US" b="0" dirty="0">
                <a:solidFill>
                  <a:prstClr val="black"/>
                </a:solidFill>
                <a:cs typeface="Arial"/>
                <a:hlinkClick r:id="rId3"/>
              </a:rPr>
              <a:t>Medicare.gov/basics/forms-publications-mailings/mailings/help-with-costs/qualifying-for-help-with-costs/extra-help-annual-eligibility-decision</a:t>
            </a:r>
            <a:r>
              <a:rPr lang="en-US" b="0" dirty="0">
                <a:solidFill>
                  <a:prstClr val="black"/>
                </a:solidFill>
                <a:cs typeface="Arial"/>
              </a:rPr>
              <a:t> for more information.</a:t>
            </a:r>
          </a:p>
          <a:p>
            <a:pPr marL="232589" indent="-232589" defTabSz="931637">
              <a:spcAft>
                <a:spcPts val="578"/>
              </a:spcAft>
              <a:buFont typeface="+mj-lt"/>
              <a:buAutoNum type="arabicPeriod"/>
              <a:defRPr/>
            </a:pPr>
            <a:r>
              <a:rPr lang="en-US" b="0" dirty="0">
                <a:solidFill>
                  <a:prstClr val="black"/>
                </a:solidFill>
                <a:cs typeface="Arial"/>
              </a:rPr>
              <a:t>Cyclical or recurring redeterminations – Each year, Social Security also selects a random group of people with Extra Help to redetermine their eligibility for the following year. These people get a redetermination form in the mail in September. They must complete and return the form within 30 days of getting it, even if nothing has changed, or Social Security may end their eligibility for Extra Help starting January 1 of the next year. Visit </a:t>
            </a:r>
            <a:r>
              <a:rPr lang="en-US" b="0" dirty="0">
                <a:solidFill>
                  <a:prstClr val="black"/>
                </a:solidFill>
                <a:cs typeface="Arial"/>
                <a:hlinkClick r:id="rId4"/>
              </a:rPr>
              <a:t>Medicare.gov/basics/forms-publications-mailings/mailings/help-with-costs/qualifying-for-help-with-costs/extra-help-eligibility-review</a:t>
            </a:r>
            <a:r>
              <a:rPr lang="en-US" b="0" dirty="0">
                <a:solidFill>
                  <a:prstClr val="black"/>
                </a:solidFill>
                <a:cs typeface="Arial"/>
              </a:rPr>
              <a:t> for more information.</a:t>
            </a:r>
          </a:p>
          <a:p>
            <a:pPr marL="232589" indent="-232589" defTabSz="931637">
              <a:spcAft>
                <a:spcPts val="578"/>
              </a:spcAft>
              <a:buFont typeface="+mj-lt"/>
              <a:buAutoNum type="arabicPeriod"/>
              <a:defRPr/>
            </a:pPr>
            <a:r>
              <a:rPr lang="en-US" b="0" dirty="0">
                <a:solidFill>
                  <a:prstClr val="black"/>
                </a:solidFill>
                <a:cs typeface="Arial"/>
              </a:rPr>
              <a:t>Subsidy-changing event (SCE) – People with Extra Help may experience events that can change how much Extra Help they can still get, like marriage, divorce, separation, annulment, or the death of a spouse. They’re required to report these events to Social Security and complete and return the SCE redetermination form or they may lose their eligibility for Extra Help. Any change will take effect the first day of the month following the month of initial report of change. </a:t>
            </a:r>
          </a:p>
          <a:p>
            <a:pPr marL="232589" indent="-232589" defTabSz="931637">
              <a:spcAft>
                <a:spcPts val="578"/>
              </a:spcAft>
              <a:buFont typeface="+mj-lt"/>
              <a:buAutoNum type="arabicPeriod"/>
              <a:defRPr/>
            </a:pPr>
            <a:r>
              <a:rPr lang="en-US" b="0" dirty="0">
                <a:solidFill>
                  <a:prstClr val="black"/>
                </a:solidFill>
                <a:cs typeface="Arial"/>
              </a:rPr>
              <a:t>Other events – Social Security may also redetermine eligibility for Extra Help based on other changes, besides SCEs, like a recent decrease in income due to a cut in work hours.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55</a:t>
            </a:fld>
            <a:endParaRPr lang="en-US"/>
          </a:p>
        </p:txBody>
      </p:sp>
    </p:spTree>
    <p:extLst>
      <p:ext uri="{BB962C8B-B14F-4D97-AF65-F5344CB8AC3E}">
        <p14:creationId xmlns:p14="http://schemas.microsoft.com/office/powerpoint/2010/main" val="32711104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Bef>
                <a:spcPts val="611"/>
              </a:spcBef>
              <a:spcAft>
                <a:spcPts val="578"/>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dirty="0">
                <a:solidFill>
                  <a:prstClr val="black"/>
                </a:solidFill>
                <a:cs typeface="Arial" panose="020B0604020202020204" pitchFamily="34" charset="0"/>
              </a:rPr>
              <a:t>Topic 7 discusses coverage determinations, exception requests, and appeals. At the end of this topic, you’ll be able to:</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Describe the Medicare drug coverage determinations that plans make</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Explain how to request an exception to a plan’s drug coverage rules</a:t>
            </a:r>
          </a:p>
          <a:p>
            <a:pPr marL="118073" lvl="1" indent="-118073" defTabSz="931637">
              <a:spcBef>
                <a:spcPts val="0"/>
              </a:spcBef>
              <a:spcAft>
                <a:spcPts val="578"/>
              </a:spcAft>
              <a:buFont typeface="Wingdings" panose="05000000000000000000" pitchFamily="2" charset="2"/>
              <a:buChar char="§"/>
              <a:defRPr/>
            </a:pPr>
            <a:r>
              <a:rPr lang="en-US" dirty="0">
                <a:solidFill>
                  <a:prstClr val="black"/>
                </a:solidFill>
                <a:cs typeface="Arial" panose="020B0604020202020204" pitchFamily="34" charset="0"/>
              </a:rPr>
              <a:t>Explain standard and expedited processes for appealing a Part D (drug) determination</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56</a:t>
            </a:fld>
            <a:endParaRPr lang="en-US"/>
          </a:p>
        </p:txBody>
      </p:sp>
    </p:spTree>
    <p:extLst>
      <p:ext uri="{BB962C8B-B14F-4D97-AF65-F5344CB8AC3E}">
        <p14:creationId xmlns:p14="http://schemas.microsoft.com/office/powerpoint/2010/main" val="3060998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dirty="0">
                <a:solidFill>
                  <a:prstClr val="black"/>
                </a:solidFill>
              </a:rPr>
              <a:t>This slide has animation. </a:t>
            </a:r>
          </a:p>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A coverage determination is the first decision made by your Medicare plan (not by the pharmacy) about a prescription drug you request. This includes whether a certain drug is covered, whether you have met all the requirements for getting a requested drug, how much you must pay for it, and whether to make an exception to a plan rule when you request it. You, your prescriber, or your appointed representative must contact your plan to ask for a coverage determination. You don’t need a coverage determination to get the drug, but the determination will let you know if your plan will help pay for the drug before you start taking it. If you get the drug without confirmation from your plan, you may need to pay out of pocket for it. You, your prescriber, or your appointed representative can ask for a coverage determination by calling your plan or writing them.</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There are 2 types of coverage determinations: standard determinations and expedited determinations. Your request will be expedited (faster) if the plan determines, or if your doctor tells the plan, that your life or health may be seriously jeopardized by waiting for a standard determination.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A plan must give you its coverage determination decision as quickly as your health condition requires. After getting your request, the plan must give you its decision no later than 72 hours for a standard determination, or 24 hours for an expedited determination. If your coverage determination request involves an exception (next slide), the time clock starts when the plan gets your doctor’s supporting statement. Your plan may give you a verbal decision, but it must mail a written notice within 3 calendar days of the verbal notice.</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a plan fails to meet these time frames, it must automatically forward the request and case file to the Independent Review Entity (IRE) for review, and the request will skip over the first level of appeal (redetermination by the plan). The plan will also send you a letter telling you your case has been forwarded to the IRE for review. </a:t>
            </a:r>
          </a:p>
          <a:p>
            <a:pPr marL="114458" indent="-114458" defTabSz="931637">
              <a:spcAft>
                <a:spcPts val="578"/>
              </a:spcAft>
              <a:defRPr/>
            </a:pPr>
            <a:endParaRPr lang="en-US" b="0"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For more information, visit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Medicare.gov/providers-services/claims-appeals-complaints/appeals/drug-plans</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57</a:t>
            </a:fld>
            <a:endParaRPr lang="en-US"/>
          </a:p>
        </p:txBody>
      </p:sp>
    </p:spTree>
    <p:extLst>
      <p:ext uri="{BB962C8B-B14F-4D97-AF65-F5344CB8AC3E}">
        <p14:creationId xmlns:p14="http://schemas.microsoft.com/office/powerpoint/2010/main" val="41672900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637">
              <a:spcBef>
                <a:spcPts val="0"/>
              </a:spcBef>
              <a:spcAft>
                <a:spcPts val="578"/>
              </a:spcAft>
              <a:defRPr/>
            </a:pPr>
            <a:r>
              <a:rPr lang="en-US" b="1" dirty="0">
                <a:solidFill>
                  <a:prstClr val="black"/>
                </a:solidFill>
              </a:rPr>
              <a:t>This slide has animation.</a:t>
            </a:r>
            <a:endParaRPr lang="en-US" dirty="0">
              <a:solidFill>
                <a:prstClr val="black"/>
              </a:solidFill>
            </a:endParaRPr>
          </a:p>
          <a:p>
            <a:pPr marL="0" lvl="1" defTabSz="931637">
              <a:spcBef>
                <a:spcPts val="0"/>
              </a:spcBef>
              <a:spcAft>
                <a:spcPts val="578"/>
              </a:spcAft>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0" lvl="1" defTabSz="931637">
              <a:spcBef>
                <a:spcPts val="0"/>
              </a:spcBef>
              <a:spcAft>
                <a:spcPts val="578"/>
              </a:spcAft>
              <a:defRPr/>
            </a:pPr>
            <a:r>
              <a:rPr lang="en-US" b="0" dirty="0">
                <a:solidFill>
                  <a:prstClr val="black"/>
                </a:solidFill>
                <a:cs typeface="Arial" panose="020B0604020202020204" pitchFamily="34" charset="0"/>
              </a:rPr>
              <a:t>An exception is a type of coverage determination. There are 2 types of exceptions: tier exceptions (like getting a tier 4 drug at the tier 3 cost) and formulary exceptions (either coverage for a drug that’s not on the plan’s formulary, or relaxed access requirements such as a request for the plan to waive a prior authorization or step therapy requirement).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you want to make an exception request, you’ll need a supporting statement from the prescriber. In general, the statement must point out the medical reason for the exception request. Prescribers may give the statement verbally (they may later need to provide the statement in writing) or in writing to the plan.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If your exception request is approved, the exception is valid for refills for the remainder of the plan year, as long as you remain enrolled in that plan, your doctor continues to prescribe the drug, and the drug remains safe for treating your condition. </a:t>
            </a:r>
          </a:p>
          <a:p>
            <a:pPr marL="171450" indent="-171450" defTabSz="931637">
              <a:spcAft>
                <a:spcPts val="578"/>
              </a:spcAft>
              <a:buFont typeface="Wingdings" panose="05000000000000000000" pitchFamily="2" charset="2"/>
              <a:buChar char="§"/>
              <a:defRPr/>
            </a:pPr>
            <a:r>
              <a:rPr lang="en-US" b="0" dirty="0">
                <a:solidFill>
                  <a:prstClr val="black"/>
                </a:solidFill>
                <a:cs typeface="Arial" panose="020B0604020202020204" pitchFamily="34" charset="0"/>
              </a:rPr>
              <a:t>A plan may choose to extend exception coverage into a new plan year. If it doesn’t, it must say so in writing either at the time the exception is approved, or at least 60 days before the plan year ends. If your plan doesn’t extend your exception coverage, you should think about switching to a drug on the plan’s formulary, asking for another exception, or changing plans during Medicare’s Open Enrollment Period (October 15–December 7 each year) to a plan whose formulary covers that drug.</a:t>
            </a:r>
          </a:p>
          <a:p>
            <a:pPr marL="0" indent="0" defTabSz="931637">
              <a:spcAft>
                <a:spcPts val="578"/>
              </a:spcAft>
              <a:buNone/>
              <a:defRPr/>
            </a:pPr>
            <a:r>
              <a:rPr lang="en-US" b="1" dirty="0">
                <a:solidFill>
                  <a:prstClr val="black"/>
                </a:solidFill>
                <a:cs typeface="Arial" panose="020B0604020202020204" pitchFamily="34" charset="0"/>
              </a:rPr>
              <a:t>NOTE</a:t>
            </a:r>
            <a:r>
              <a:rPr lang="en-US" b="0" dirty="0">
                <a:solidFill>
                  <a:prstClr val="black"/>
                </a:solidFill>
                <a:cs typeface="Arial" panose="020B0604020202020204" pitchFamily="34" charset="0"/>
              </a:rPr>
              <a:t>: If you want to choose a representative to help you with a coverage determination or appeal, you and the person you want to help you must fill out the Appointment of Representative form (Form CMS-1696). You can get a copy of the form at </a:t>
            </a:r>
            <a:r>
              <a:rPr lang="en-US" b="0" dirty="0" err="1">
                <a:solidFill>
                  <a:prstClr val="black"/>
                </a:solidFill>
                <a:cs typeface="Arial" panose="020B0604020202020204" pitchFamily="34" charset="0"/>
              </a:rPr>
              <a:t>Medicare.gov</a:t>
            </a:r>
            <a:r>
              <a:rPr lang="en-US" b="0" dirty="0">
                <a:solidFill>
                  <a:prstClr val="black"/>
                </a:solidFill>
                <a:cs typeface="Arial" panose="020B0604020202020204" pitchFamily="34" charset="0"/>
              </a:rPr>
              <a:t>/basics/forms-publications-mailings/forms/appeals. You can also appoint a representative with a letter signed and dated by you and the person helping you, but the letter must have all the information that’s required on the Appointment of Representative form. You must send the form or letter in with your coverage determination or appeal request. Lastly, if you have a secure </a:t>
            </a:r>
            <a:r>
              <a:rPr lang="en-US" b="0" dirty="0">
                <a:solidFill>
                  <a:prstClr val="black"/>
                </a:solidFill>
                <a:cs typeface="Arial" panose="020B0604020202020204" pitchFamily="34" charset="0"/>
                <a:hlinkClick r:id="rId3"/>
              </a:rPr>
              <a:t>Medicare.gov</a:t>
            </a:r>
            <a:r>
              <a:rPr lang="en-US" b="0" dirty="0">
                <a:solidFill>
                  <a:prstClr val="black"/>
                </a:solidFill>
                <a:cs typeface="Arial" panose="020B0604020202020204" pitchFamily="34" charset="0"/>
              </a:rPr>
              <a:t> account, you can create and edit a list of approved representatives.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58</a:t>
            </a:fld>
            <a:endParaRPr lang="en-US"/>
          </a:p>
        </p:txBody>
      </p:sp>
    </p:spTree>
    <p:extLst>
      <p:ext uri="{BB962C8B-B14F-4D97-AF65-F5344CB8AC3E}">
        <p14:creationId xmlns:p14="http://schemas.microsoft.com/office/powerpoint/2010/main" val="37240365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18"/>
              </a:spcBef>
              <a:buNone/>
              <a:defRPr/>
            </a:pPr>
            <a:r>
              <a:rPr lang="en-US" sz="1100" b="1" dirty="0">
                <a:solidFill>
                  <a:prstClr val="black"/>
                </a:solidFill>
              </a:rPr>
              <a:t>Note for editors: There’s a table hidden behind this graphic. Make sure to update the table if you update the pyramid graphic.</a:t>
            </a:r>
          </a:p>
          <a:p>
            <a:pPr marL="0" indent="0">
              <a:spcBef>
                <a:spcPts val="618"/>
              </a:spcBef>
              <a:buNone/>
              <a:defRPr/>
            </a:pPr>
            <a:r>
              <a:rPr lang="en-US" sz="1100" b="1" dirty="0">
                <a:solidFill>
                  <a:prstClr val="black"/>
                </a:solidFill>
              </a:rPr>
              <a:t>Presenter Notes</a:t>
            </a:r>
          </a:p>
          <a:p>
            <a:pPr marL="0" indent="0">
              <a:spcBef>
                <a:spcPts val="618"/>
              </a:spcBef>
              <a:buNone/>
              <a:defRPr/>
            </a:pPr>
            <a:r>
              <a:rPr lang="en-US" sz="1100" b="0" dirty="0">
                <a:solidFill>
                  <a:prstClr val="black"/>
                </a:solidFill>
              </a:rPr>
              <a:t>If you disagree with your plan’s decision, you have the right to appeal. </a:t>
            </a:r>
          </a:p>
          <a:p>
            <a:pPr marL="0" indent="0">
              <a:spcBef>
                <a:spcPts val="618"/>
              </a:spcBef>
              <a:buNone/>
              <a:defRPr/>
            </a:pPr>
            <a:r>
              <a:rPr lang="en-US" sz="1100" b="0" dirty="0">
                <a:solidFill>
                  <a:prstClr val="black"/>
                </a:solidFill>
              </a:rPr>
              <a:t>There are 5 levels of appeal:</a:t>
            </a:r>
          </a:p>
          <a:p>
            <a:pPr marL="118071" lvl="1" indent="-111600" defTabSz="931620">
              <a:spcBef>
                <a:spcPts val="623"/>
              </a:spcBef>
              <a:buFont typeface="Wingdings" panose="05000000000000000000" pitchFamily="2" charset="2"/>
              <a:buChar char="§"/>
              <a:defRPr/>
            </a:pPr>
            <a:r>
              <a:rPr lang="en-US" sz="1100" b="0" dirty="0">
                <a:solidFill>
                  <a:prstClr val="black"/>
                </a:solidFill>
                <a:latin typeface="Calibri" panose="020F0502020204030204" pitchFamily="34" charset="0"/>
                <a:cs typeface="Calibri" panose="020F0502020204030204" pitchFamily="34" charset="0"/>
              </a:rPr>
              <a:t>Level 1: Redetermination from your plan </a:t>
            </a:r>
          </a:p>
          <a:p>
            <a:pPr marL="236139" lvl="2" indent="-118071" defTabSz="931620">
              <a:spcBef>
                <a:spcPts val="623"/>
              </a:spcBef>
              <a:buSzTx/>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disagree with your plan’s initial denial (coverage determination) or a coverage limitation under the plan’s drug management program, you can request a redetermination. You must request the redetermination within 65 days from the date of the coverage determination. </a:t>
            </a:r>
            <a:r>
              <a:rPr lang="en-US" sz="1100" b="0" dirty="0">
                <a:latin typeface="Calibri" panose="020F0502020204030204" pitchFamily="34" charset="0"/>
                <a:cs typeface="Calibri" panose="020F0502020204030204" pitchFamily="34" charset="0"/>
              </a:rPr>
              <a:t>If you miss the deadline, you must provide a reason for filing late.</a:t>
            </a:r>
            <a:endParaRPr lang="en-US" sz="1100" b="0" dirty="0">
              <a:solidFill>
                <a:prstClr val="black"/>
              </a:solidFill>
              <a:latin typeface="Calibri" panose="020F0502020204030204" pitchFamily="34" charset="0"/>
              <a:cs typeface="Calibri" panose="020F0502020204030204" pitchFamily="34" charset="0"/>
            </a:endParaRPr>
          </a:p>
          <a:p>
            <a:pPr marL="236139" lvl="2" indent="-118071" defTabSz="931620">
              <a:spcBef>
                <a:spcPts val="623"/>
              </a:spcBef>
              <a:buSzTx/>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disagree with the plan’s redetermination decision in level 1, you can request a reconsideration by an Independent Review Entity (IRE), which is level 2, within 65 days from the date of the redetermination decision. If you miss the deadline, you must provide a reason for late filing.</a:t>
            </a:r>
          </a:p>
          <a:p>
            <a:pPr marL="236139" lvl="2" indent="-118071" defTabSz="931620">
              <a:spcBef>
                <a:spcPts val="623"/>
              </a:spcBef>
              <a:buSzTx/>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appeal a limitation imposed under your plan’s drug management program and your plan continues to deny any part of your request related to limitations on your access to medications, your plan will automatically send your case to an independent reviewer outside of the plan. </a:t>
            </a:r>
          </a:p>
          <a:p>
            <a:pPr marL="118071" lvl="1" indent="-111600" defTabSz="931620">
              <a:spcBef>
                <a:spcPts val="623"/>
              </a:spcBef>
              <a:buFont typeface="Wingdings" panose="05000000000000000000" pitchFamily="2" charset="2"/>
              <a:buChar char="§"/>
              <a:defRPr/>
            </a:pPr>
            <a:r>
              <a:rPr lang="en-US" sz="1100" b="0" dirty="0">
                <a:solidFill>
                  <a:prstClr val="black"/>
                </a:solidFill>
                <a:latin typeface="Calibri" panose="020F0502020204030204" pitchFamily="34" charset="0"/>
                <a:cs typeface="Calibri" panose="020F0502020204030204" pitchFamily="34" charset="0"/>
              </a:rPr>
              <a:t>Level 2: Reconsideration by an IRE </a:t>
            </a:r>
          </a:p>
          <a:p>
            <a:pPr marL="236139" lvl="2" indent="-118071" defTabSz="931620">
              <a:spcBef>
                <a:spcPts val="623"/>
              </a:spcBef>
              <a:buSzTx/>
              <a:buFont typeface="Arial" panose="020B0604020202020204" pitchFamily="34" charset="0"/>
              <a:buChar char="•"/>
              <a:defRPr/>
            </a:pPr>
            <a:r>
              <a:rPr lang="en-US" sz="1100" b="0" dirty="0">
                <a:latin typeface="Calibri" panose="020F0502020204030204" pitchFamily="34" charset="0"/>
                <a:cs typeface="Calibri" panose="020F0502020204030204" pitchFamily="34" charset="0"/>
              </a:rPr>
              <a:t>To request a reconsideration by an IRE, follow the directions in the plan’s “Redetermination Notice.” If your plan issues an unfavorable redetermination, it should also send you a “Request for Reconsideration” form that you can use to ask for a reconsideration. If you don’t get this form, call your plan and ask for a copy.</a:t>
            </a:r>
            <a:endParaRPr lang="en-US" sz="1100" b="0" dirty="0">
              <a:solidFill>
                <a:prstClr val="black"/>
              </a:solidFill>
              <a:latin typeface="Calibri" panose="020F0502020204030204" pitchFamily="34" charset="0"/>
              <a:cs typeface="Calibri" panose="020F0502020204030204" pitchFamily="34" charset="0"/>
            </a:endParaRPr>
          </a:p>
          <a:p>
            <a:pPr marL="236139" lvl="2" indent="-118071" defTabSz="931620">
              <a:spcBef>
                <a:spcPts val="623"/>
              </a:spcBef>
              <a:buSzTx/>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disagree with the IRE’s decision in level 2, you have 60 days after you get the IRE’s decision to request a decision by the Office of Medicare Hearing and Appeals (OMHA), which is level 3. </a:t>
            </a:r>
          </a:p>
          <a:p>
            <a:pPr marL="116452" lvl="1" indent="-116452" defTabSz="931620">
              <a:spcBef>
                <a:spcPts val="623"/>
              </a:spcBef>
              <a:buFont typeface="Wingdings" panose="05000000000000000000" pitchFamily="2" charset="2"/>
              <a:buChar char="§"/>
              <a:defRPr/>
            </a:pPr>
            <a:r>
              <a:rPr lang="en-US" sz="1100" b="0" dirty="0">
                <a:solidFill>
                  <a:prstClr val="black"/>
                </a:solidFill>
                <a:latin typeface="Calibri" panose="020F0502020204030204" pitchFamily="34" charset="0"/>
                <a:cs typeface="Calibri" panose="020F0502020204030204" pitchFamily="34" charset="0"/>
              </a:rPr>
              <a:t>Level 3: Decision by OMHA </a:t>
            </a:r>
          </a:p>
          <a:p>
            <a:pPr marL="236139" lvl="2" indent="-118071" defTabSz="931620">
              <a:spcBef>
                <a:spcPts val="623"/>
              </a:spcBef>
              <a:buSzPct val="100000"/>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To get a hearing or review by the OMHA, the amount of your case must meet a minimum dollar amount that changes yearly. The required amount for 2025 is $190. </a:t>
            </a:r>
          </a:p>
          <a:p>
            <a:pPr marL="236139" lvl="2" indent="-118071" defTabSz="931620">
              <a:spcBef>
                <a:spcPts val="623"/>
              </a:spcBef>
              <a:buSzPct val="100000"/>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disagree with OMHA’s decision in level 3, you have 60 days after you get OMHA’s decision to request a review by the Medicare Appeals Council, which is level 4.</a:t>
            </a:r>
          </a:p>
          <a:p>
            <a:pPr marL="116452" lvl="1" indent="-116452" defTabSz="931620">
              <a:spcBef>
                <a:spcPts val="623"/>
              </a:spcBef>
              <a:buFont typeface="Wingdings" panose="05000000000000000000" pitchFamily="2" charset="2"/>
              <a:buChar char="§"/>
              <a:defRPr/>
            </a:pPr>
            <a:r>
              <a:rPr lang="en-US" sz="1100" b="0" dirty="0">
                <a:solidFill>
                  <a:prstClr val="black"/>
                </a:solidFill>
                <a:latin typeface="Calibri" panose="020F0502020204030204" pitchFamily="34" charset="0"/>
                <a:cs typeface="Calibri" panose="020F0502020204030204" pitchFamily="34" charset="0"/>
              </a:rPr>
              <a:t>Level 4: Review by the Medicare Appeals Council </a:t>
            </a:r>
          </a:p>
          <a:p>
            <a:pPr marL="236139" lvl="1" indent="-118071" defTabSz="931620">
              <a:spcBef>
                <a:spcPts val="623"/>
              </a:spcBef>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You can request that the Appeals Council review your case, regardless of the dollar amount of your case. </a:t>
            </a:r>
          </a:p>
          <a:p>
            <a:pPr marL="236139" lvl="1" indent="-118071" defTabSz="931620">
              <a:spcBef>
                <a:spcPts val="623"/>
              </a:spcBef>
              <a:buFont typeface="Arial" panose="020B0604020202020204" pitchFamily="34" charset="0"/>
              <a:buChar char="•"/>
              <a:defRPr/>
            </a:pPr>
            <a:r>
              <a:rPr lang="en-US" sz="1100" b="0" dirty="0">
                <a:solidFill>
                  <a:prstClr val="black"/>
                </a:solidFill>
                <a:latin typeface="Calibri" panose="020F0502020204030204" pitchFamily="34" charset="0"/>
                <a:cs typeface="Calibri" panose="020F0502020204030204" pitchFamily="34" charset="0"/>
              </a:rPr>
              <a:t>If you disagree with the Appeals Council’s decision in level 4, you have 60 days after you get the Appeals Council’s decision to request Judicial Review by a Federal District Court, which is level 5.</a:t>
            </a:r>
            <a:endParaRPr lang="en-US" sz="1100" b="0" strike="sngStrike" dirty="0">
              <a:solidFill>
                <a:prstClr val="black"/>
              </a:solidFill>
              <a:latin typeface="Calibri" panose="020F0502020204030204" pitchFamily="34" charset="0"/>
              <a:cs typeface="Calibri" panose="020F0502020204030204" pitchFamily="34" charset="0"/>
            </a:endParaRPr>
          </a:p>
          <a:p>
            <a:pPr marL="116452" lvl="1" indent="-116452" defTabSz="931620">
              <a:spcBef>
                <a:spcPts val="623"/>
              </a:spcBef>
              <a:buFont typeface="Wingdings" panose="05000000000000000000" pitchFamily="2" charset="2"/>
              <a:buChar char="§"/>
              <a:defRPr/>
            </a:pPr>
            <a:r>
              <a:rPr lang="en-US" sz="1100" b="0" dirty="0">
                <a:solidFill>
                  <a:prstClr val="black"/>
                </a:solidFill>
                <a:latin typeface="Calibri" panose="020F0502020204030204" pitchFamily="34" charset="0"/>
                <a:cs typeface="Calibri" panose="020F0502020204030204" pitchFamily="34" charset="0"/>
              </a:rPr>
              <a:t>Level 5: Judicial review by a Federal District Court To get a review, the amount of your case must meet a minimum dollar amount. The minimum dollar amount for 2025 is $1,900. You can combine claims to meet this dollar amount.</a:t>
            </a:r>
          </a:p>
          <a:p>
            <a:pPr>
              <a:spcBef>
                <a:spcPts val="618"/>
              </a:spcBef>
              <a:defRPr/>
            </a:pPr>
            <a:r>
              <a:rPr lang="en-US" sz="1100" b="0" dirty="0">
                <a:solidFill>
                  <a:prstClr val="black"/>
                </a:solidFill>
              </a:rPr>
              <a:t>Important: The Part D late enrollment penalty reconsideration process is unrelated to the appeals process flowchart—the appeals flowchart relates to drug benefit appeals. There’s only one level of independent review for late enrollment penalty disputes. For more information, contact your plan or your SHIP at </a:t>
            </a:r>
            <a:r>
              <a:rPr lang="en-US" sz="1100" b="0" dirty="0">
                <a:solidFill>
                  <a:prstClr val="black"/>
                </a:solidFill>
                <a:hlinkClick r:id="rId3"/>
              </a:rPr>
              <a:t>shiphelp.org</a:t>
            </a:r>
            <a:r>
              <a:rPr lang="en-US" sz="1100" b="0" dirty="0">
                <a:solidFill>
                  <a:prstClr val="black"/>
                </a:solidFill>
              </a:rPr>
              <a:t>. </a:t>
            </a:r>
          </a:p>
          <a:p>
            <a:pPr>
              <a:spcBef>
                <a:spcPts val="618"/>
              </a:spcBef>
              <a:defRPr/>
            </a:pPr>
            <a:endParaRPr lang="en-US" sz="1100" b="0" dirty="0">
              <a:solidFill>
                <a:prstClr val="black"/>
              </a:solidFill>
            </a:endParaRPr>
          </a:p>
          <a:p>
            <a:pPr marL="0" indent="0">
              <a:spcBef>
                <a:spcPts val="618"/>
              </a:spcBef>
              <a:buNone/>
              <a:defRPr/>
            </a:pPr>
            <a:r>
              <a:rPr lang="en-US" sz="1100" b="0" dirty="0">
                <a:solidFill>
                  <a:prstClr val="black"/>
                </a:solidFill>
              </a:rPr>
              <a:t>For more information about the appeals process, visit </a:t>
            </a:r>
            <a:r>
              <a:rPr lang="en-US" sz="1100" dirty="0">
                <a:solidFill>
                  <a:prstClr val="black"/>
                </a:solidFill>
                <a:latin typeface="Calibri" panose="020F0502020204030204" pitchFamily="34" charset="0"/>
                <a:ea typeface="Calibri" panose="020F0502020204030204" pitchFamily="34" charset="0"/>
                <a:cs typeface="Calibri" panose="020F0502020204030204" pitchFamily="34" charset="0"/>
                <a:hlinkClick r:id="rId4"/>
              </a:rPr>
              <a:t>Medicare.gov/providers-services/claims-appeals-complaints/appeals/drug-plans</a:t>
            </a:r>
            <a:r>
              <a:rPr lang="en-US" sz="1100" b="0" dirty="0">
                <a:solidFill>
                  <a:prstClr val="black"/>
                </a:solidFill>
              </a:rPr>
              <a:t>.</a:t>
            </a:r>
          </a:p>
          <a:p>
            <a:pPr>
              <a:spcBef>
                <a:spcPts val="618"/>
              </a:spcBef>
              <a:defRPr/>
            </a:pPr>
            <a:endParaRPr lang="en-US" sz="1100" b="0" dirty="0">
              <a:solidFill>
                <a:prstClr val="black"/>
              </a:solidFill>
            </a:endParaRPr>
          </a:p>
          <a:p>
            <a:pPr marL="0" indent="0">
              <a:spcBef>
                <a:spcPts val="618"/>
              </a:spcBef>
              <a:buNone/>
              <a:defRPr/>
            </a:pPr>
            <a:r>
              <a:rPr lang="en-US" sz="1100" b="0" dirty="0">
                <a:solidFill>
                  <a:prstClr val="black"/>
                </a:solidFill>
              </a:rPr>
              <a:t>NOTE: For a full-size copy of the Part D (Drug) appeals process flowchart, visit </a:t>
            </a:r>
            <a:r>
              <a:rPr lang="en-US" sz="1100" b="0" dirty="0">
                <a:solidFill>
                  <a:prstClr val="black"/>
                </a:solidFill>
                <a:hlinkClick r:id="rId5"/>
              </a:rPr>
              <a:t>CMS.gov/Medicare/Appeals-and-Grievances/MedPrescriptDrugApplGriev/Downloads/Flowchart-Medicare-Part-D.pdf</a:t>
            </a:r>
            <a:r>
              <a:rPr lang="en-US" sz="1100" b="0" dirty="0">
                <a:solidFill>
                  <a:prstClr val="black"/>
                </a:solidFill>
              </a:rPr>
              <a:t>. </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59</a:t>
            </a:fld>
            <a:endParaRPr lang="en-US"/>
          </a:p>
        </p:txBody>
      </p:sp>
    </p:spTree>
    <p:extLst>
      <p:ext uri="{BB962C8B-B14F-4D97-AF65-F5344CB8AC3E}">
        <p14:creationId xmlns:p14="http://schemas.microsoft.com/office/powerpoint/2010/main" val="18114609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26EF1-6615-789F-3800-0F7742CA08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DF99B-5366-FF4B-25FF-67E551DEC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2911C-7ADF-72B0-FA27-C0647E0D18D2}"/>
              </a:ext>
            </a:extLst>
          </p:cNvPr>
          <p:cNvSpPr>
            <a:spLocks noGrp="1"/>
          </p:cNvSpPr>
          <p:nvPr>
            <p:ph type="body" idx="1"/>
          </p:nvPr>
        </p:nvSpPr>
        <p:spPr/>
        <p:txBody>
          <a:bodyPr/>
          <a:lstStyle/>
          <a:p>
            <a:pPr marL="0" indent="0" defTabSz="931637">
              <a:spcAft>
                <a:spcPts val="578"/>
              </a:spcAft>
              <a:buNone/>
              <a:defRPr/>
            </a:pPr>
            <a:r>
              <a:rPr lang="en-US" b="1" dirty="0">
                <a:solidFill>
                  <a:srgbClr val="000000"/>
                </a:solidFill>
                <a:cs typeface="Arial"/>
              </a:rPr>
              <a:t>Presenter Notes</a:t>
            </a:r>
            <a:r>
              <a:rPr lang="en-US" dirty="0">
                <a:solidFill>
                  <a:srgbClr val="444444"/>
                </a:solidFill>
                <a:cs typeface="Arial"/>
              </a:rPr>
              <a:t>​</a:t>
            </a:r>
            <a:endParaRPr lang="en-US" dirty="0">
              <a:solidFill>
                <a:prstClr val="black"/>
              </a:solidFill>
              <a:cs typeface="Arial"/>
            </a:endParaRPr>
          </a:p>
          <a:p>
            <a:pPr marL="0" indent="0" defTabSz="931637">
              <a:spcAft>
                <a:spcPts val="578"/>
              </a:spcAft>
              <a:buNone/>
              <a:defRPr/>
            </a:pPr>
            <a:r>
              <a:rPr lang="en-US" b="0" dirty="0">
                <a:solidFill>
                  <a:prstClr val="black"/>
                </a:solidFill>
                <a:cs typeface="Arial"/>
              </a:rPr>
              <a:t>Prescription drugs are covered depending on:</a:t>
            </a:r>
            <a:endParaRPr lang="en-US" b="0" dirty="0"/>
          </a:p>
          <a:p>
            <a:pPr marL="171450" indent="-171450" defTabSz="931637">
              <a:spcAft>
                <a:spcPts val="578"/>
              </a:spcAft>
              <a:buFont typeface="Wingdings" panose="05000000000000000000" pitchFamily="2" charset="2"/>
              <a:buChar char="§"/>
              <a:defRPr/>
            </a:pPr>
            <a:r>
              <a:rPr lang="en-US" dirty="0">
                <a:solidFill>
                  <a:prstClr val="black"/>
                </a:solidFill>
                <a:cs typeface="Arial"/>
              </a:rPr>
              <a:t>Medical necessity (is this drug part of the clinical standard of care)</a:t>
            </a:r>
          </a:p>
          <a:p>
            <a:pPr marL="171450" indent="-171450" defTabSz="931637">
              <a:spcAft>
                <a:spcPts val="578"/>
              </a:spcAft>
              <a:buFont typeface="Wingdings" panose="05000000000000000000" pitchFamily="2" charset="2"/>
              <a:buChar char="§"/>
              <a:defRPr/>
            </a:pPr>
            <a:r>
              <a:rPr lang="en-US" dirty="0">
                <a:solidFill>
                  <a:prstClr val="black"/>
                </a:solidFill>
                <a:cs typeface="Arial"/>
              </a:rPr>
              <a:t>Setting where health care is given</a:t>
            </a:r>
            <a:r>
              <a:rPr lang="en-US" dirty="0"/>
              <a:t>—</a:t>
            </a:r>
            <a:r>
              <a:rPr lang="en-US" dirty="0">
                <a:solidFill>
                  <a:prstClr val="black"/>
                </a:solidFill>
                <a:cs typeface="Arial"/>
              </a:rPr>
              <a:t>for example, home, hospital (as inpatient or outpatient), or surgery center</a:t>
            </a:r>
          </a:p>
          <a:p>
            <a:pPr marL="171450" indent="-171450" defTabSz="931637">
              <a:spcAft>
                <a:spcPts val="578"/>
              </a:spcAft>
              <a:buFont typeface="Wingdings" panose="05000000000000000000" pitchFamily="2" charset="2"/>
              <a:buChar char="§"/>
              <a:defRPr/>
            </a:pPr>
            <a:r>
              <a:rPr lang="en-US" dirty="0">
                <a:solidFill>
                  <a:prstClr val="black"/>
                </a:solidFill>
                <a:cs typeface="Arial"/>
              </a:rPr>
              <a:t>Medical indication or reason why you need medication (for example, for cancer treatment)</a:t>
            </a:r>
          </a:p>
          <a:p>
            <a:pPr marL="171450" indent="-171450" defTabSz="931637">
              <a:spcAft>
                <a:spcPts val="578"/>
              </a:spcAft>
              <a:buFont typeface="Wingdings" panose="05000000000000000000" pitchFamily="2" charset="2"/>
              <a:buChar char="§"/>
              <a:defRPr/>
            </a:pPr>
            <a:r>
              <a:rPr lang="en-US" dirty="0">
                <a:solidFill>
                  <a:prstClr val="black"/>
                </a:solidFill>
                <a:cs typeface="Arial"/>
              </a:rPr>
              <a:t>Legal statute that determines which part of Medicare should pay for certain drugs</a:t>
            </a:r>
          </a:p>
          <a:p>
            <a:pPr marL="171450" indent="-171450" defTabSz="931637">
              <a:spcAft>
                <a:spcPts val="578"/>
              </a:spcAft>
              <a:buFont typeface="Wingdings" panose="05000000000000000000" pitchFamily="2" charset="2"/>
              <a:buChar char="§"/>
              <a:defRPr/>
            </a:pPr>
            <a:r>
              <a:rPr lang="en-US" dirty="0">
                <a:solidFill>
                  <a:prstClr val="black"/>
                </a:solidFill>
                <a:cs typeface="Arial"/>
              </a:rPr>
              <a:t>Any special drug coverage requirements, like those for immunosuppressive drugs that would be used following an organ transplant</a:t>
            </a:r>
          </a:p>
          <a:p>
            <a:pPr marL="0" indent="0" defTabSz="931637">
              <a:spcAft>
                <a:spcPts val="578"/>
              </a:spcAft>
              <a:buFont typeface="Wingdings" panose="05000000000000000000" pitchFamily="2" charset="2"/>
              <a:buNone/>
              <a:defRPr/>
            </a:pPr>
            <a:endParaRPr lang="en-US" dirty="0">
              <a:solidFill>
                <a:prstClr val="black"/>
              </a:solidFill>
              <a:cs typeface="Arial"/>
            </a:endParaRPr>
          </a:p>
          <a:p>
            <a:pPr marL="171450" indent="-171450" defTabSz="931637">
              <a:spcAft>
                <a:spcPts val="578"/>
              </a:spcAft>
              <a:buFont typeface="Wingdings" panose="05000000000000000000" pitchFamily="2" charset="2"/>
              <a:buChar char="§"/>
              <a:defRPr/>
            </a:pPr>
            <a:r>
              <a:rPr lang="en-US" sz="2000" dirty="0">
                <a:latin typeface="Arial" panose="020B0604020202020204" pitchFamily="34" charset="0"/>
                <a:cs typeface="Arial" panose="020B0604020202020204" pitchFamily="34" charset="0"/>
              </a:rPr>
              <a:t>Medicare Part A generally covers </a:t>
            </a:r>
            <a:r>
              <a:rPr lang="en-US" sz="2000" dirty="0">
                <a:latin typeface="Arial"/>
                <a:cs typeface="Arial"/>
              </a:rPr>
              <a:t>drugs given as part of treatment in a covered inpatient hospital or Skilled Nursing Facility stay and drugs used in hospice care related to your terminal illness</a:t>
            </a:r>
            <a:endParaRPr lang="en-US" sz="2000" dirty="0">
              <a:latin typeface="+mn-lt"/>
              <a:cs typeface="+mn-cs"/>
            </a:endParaRPr>
          </a:p>
          <a:p>
            <a:pPr marL="171450" indent="-171450" defTabSz="931637">
              <a:spcAft>
                <a:spcPts val="578"/>
              </a:spcAft>
              <a:buFont typeface="Wingdings" panose="05000000000000000000" pitchFamily="2" charset="2"/>
              <a:buChar char="§"/>
              <a:defRPr/>
            </a:pPr>
            <a:r>
              <a:rPr lang="en-US" sz="2000" dirty="0">
                <a:latin typeface="Arial" panose="020B0604020202020204" pitchFamily="34" charset="0"/>
                <a:cs typeface="Arial" panose="020B0604020202020204" pitchFamily="34" charset="0"/>
              </a:rPr>
              <a:t>Medicare Part B covers a limited number of outpatient prescription drugs under certain conditions</a:t>
            </a:r>
            <a:endParaRPr lang="en-US" sz="2000" b="0" dirty="0">
              <a:solidFill>
                <a:prstClr val="black"/>
              </a:solidFill>
              <a:latin typeface="Arial" panose="020B0604020202020204" pitchFamily="34" charset="0"/>
              <a:cs typeface="Arial"/>
            </a:endParaRPr>
          </a:p>
          <a:p>
            <a:pPr marL="171450" indent="-171450" defTabSz="931637">
              <a:spcAft>
                <a:spcPts val="578"/>
              </a:spcAft>
              <a:buFont typeface="Wingdings" panose="05000000000000000000" pitchFamily="2" charset="2"/>
              <a:buChar char="§"/>
              <a:defRPr/>
            </a:pPr>
            <a:r>
              <a:rPr lang="en-US" b="0" dirty="0">
                <a:solidFill>
                  <a:prstClr val="black"/>
                </a:solidFill>
                <a:cs typeface="Arial"/>
              </a:rPr>
              <a:t>You can get Medicare drug coverage (Part D) through a Medicare drug plan or through a Medicare Advantage or other health plan with drug coverage.</a:t>
            </a:r>
          </a:p>
          <a:p>
            <a:pPr marL="571658" lvl="2" indent="-114458" defTabSz="931637">
              <a:spcBef>
                <a:spcPts val="0"/>
              </a:spcBef>
              <a:spcAft>
                <a:spcPts val="578"/>
              </a:spcAft>
              <a:buSzPct val="100000"/>
              <a:buFont typeface="Wingdings" panose="05000000000000000000" pitchFamily="2" charset="2"/>
              <a:buChar char="§"/>
              <a:defRPr/>
            </a:pPr>
            <a:r>
              <a:rPr lang="en-US" dirty="0">
                <a:solidFill>
                  <a:prstClr val="black"/>
                </a:solidFill>
                <a:cs typeface="Arial"/>
              </a:rPr>
              <a:t>Most people must take action to join a plan. Most plans let you enroll online or through the Medicare Plan Finder, but plans must also accept paper applications.  </a:t>
            </a:r>
          </a:p>
          <a:p>
            <a:pPr marL="571658" marR="0" lvl="2" indent="-114458" algn="l" defTabSz="931637" rtl="0" eaLnBrk="1" fontAlgn="auto" latinLnBrk="0" hangingPunct="1">
              <a:lnSpc>
                <a:spcPct val="100000"/>
              </a:lnSpc>
              <a:spcBef>
                <a:spcPts val="0"/>
              </a:spcBef>
              <a:spcAft>
                <a:spcPts val="578"/>
              </a:spcAft>
              <a:buClrTx/>
              <a:buSzPct val="100000"/>
              <a:buFont typeface="Wingdings" panose="05000000000000000000" pitchFamily="2" charset="2"/>
              <a:buChar char="§"/>
              <a:tabLst/>
              <a:defRPr/>
            </a:pPr>
            <a:r>
              <a:rPr lang="en-US" b="0" dirty="0">
                <a:solidFill>
                  <a:prstClr val="black"/>
                </a:solidFill>
                <a:cs typeface="Arial"/>
              </a:rPr>
              <a:t>It’s important to find out how enrolling in Medicare coverage affects your current health insurance coverage.</a:t>
            </a:r>
            <a:endParaRPr lang="en-US" dirty="0">
              <a:solidFill>
                <a:prstClr val="black"/>
              </a:solidFill>
              <a:cs typeface="Arial"/>
            </a:endParaRPr>
          </a:p>
          <a:p>
            <a:pPr marL="571781" lvl="2" indent="-114581" defTabSz="931637">
              <a:spcBef>
                <a:spcPts val="0"/>
              </a:spcBef>
              <a:spcAft>
                <a:spcPts val="578"/>
              </a:spcAft>
              <a:buSzPct val="100000"/>
              <a:buFont typeface="Wingdings" panose="05000000000000000000" pitchFamily="2" charset="2"/>
              <a:buChar char="§"/>
              <a:defRPr/>
            </a:pPr>
            <a:r>
              <a:rPr lang="en-US" dirty="0">
                <a:solidFill>
                  <a:prstClr val="black"/>
                </a:solidFill>
                <a:cs typeface="Arial"/>
              </a:rPr>
              <a:t>A delay in joining may result in a late enrollment penalty. The late enrollment penalty will be calculated based on the number of months you went without some form of creditable drug coverage. </a:t>
            </a:r>
            <a:endParaRPr lang="en-US" dirty="0">
              <a:solidFill>
                <a:prstClr val="black"/>
              </a:solidFill>
              <a:cs typeface="Arial" panose="020B0604020202020204" pitchFamily="34" charset="0"/>
            </a:endParaRPr>
          </a:p>
          <a:p>
            <a:pPr marL="571658" lvl="2" indent="-114458" defTabSz="931637">
              <a:spcBef>
                <a:spcPts val="0"/>
              </a:spcBef>
              <a:spcAft>
                <a:spcPts val="578"/>
              </a:spcAft>
              <a:buSzPct val="100000"/>
              <a:buFont typeface="Wingdings" panose="05000000000000000000" pitchFamily="2" charset="2"/>
              <a:buChar char="§"/>
              <a:defRPr/>
            </a:pPr>
            <a:r>
              <a:rPr lang="en-US" dirty="0">
                <a:solidFill>
                  <a:prstClr val="black"/>
                </a:solidFill>
                <a:cs typeface="Arial"/>
              </a:rPr>
              <a:t>Extra Help is available to people with limited income and resources. Income and resource limits to qualify for help paying your prescription drug costs change each year. </a:t>
            </a:r>
            <a:endParaRPr lang="en-US" dirty="0">
              <a:solidFill>
                <a:prstClr val="black"/>
              </a:solidFill>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31B57E4-CBF4-CC71-C49F-6A12B8ECFC4C}"/>
              </a:ext>
            </a:extLst>
          </p:cNvPr>
          <p:cNvSpPr>
            <a:spLocks noGrp="1"/>
          </p:cNvSpPr>
          <p:nvPr>
            <p:ph type="sldNum" sz="quarter" idx="5"/>
          </p:nvPr>
        </p:nvSpPr>
        <p:spPr/>
        <p:txBody>
          <a:bodyPr/>
          <a:lstStyle/>
          <a:p>
            <a:fld id="{01DC2E25-2B01-2743-96C5-05673520BD0B}" type="slidenum">
              <a:rPr lang="en-US" smtClean="0"/>
              <a:t>61</a:t>
            </a:fld>
            <a:endParaRPr lang="en-US"/>
          </a:p>
        </p:txBody>
      </p:sp>
    </p:spTree>
    <p:extLst>
      <p:ext uri="{BB962C8B-B14F-4D97-AF65-F5344CB8AC3E}">
        <p14:creationId xmlns:p14="http://schemas.microsoft.com/office/powerpoint/2010/main" val="4564893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spcAft>
                <a:spcPts val="578"/>
              </a:spcAft>
              <a:buNone/>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b="0" i="0" dirty="0">
              <a:solidFill>
                <a:srgbClr val="444444"/>
              </a:solidFill>
              <a:effectLst/>
              <a:cs typeface="Arial" panose="020B0604020202020204" pitchFamily="34" charset="0"/>
            </a:endParaRPr>
          </a:p>
          <a:p>
            <a:pPr marL="0" indent="0" fontAlgn="base">
              <a:spcAft>
                <a:spcPts val="578"/>
              </a:spcAft>
              <a:buNone/>
            </a:pPr>
            <a:r>
              <a:rPr lang="en-US" dirty="0">
                <a:cs typeface="Arial" panose="020B0604020202020204" pitchFamily="34" charset="0"/>
              </a:rPr>
              <a:t>This slide (and the next) provides information about additional resources and products. You may want to highlight those most relevant to your audience.​</a:t>
            </a:r>
            <a:endParaRPr lang="en-US" b="0" i="0" dirty="0">
              <a:effectLs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C2E25-2B01-2743-96C5-05673520BD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53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C168-3D78-5D41-B40B-CB0C7F42EF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049BC-AC20-A740-9672-19349C847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B2CBF8-1553-9645-868B-47FBA52141AE}"/>
              </a:ext>
            </a:extLst>
          </p:cNvPr>
          <p:cNvSpPr>
            <a:spLocks noGrp="1"/>
          </p:cNvSpPr>
          <p:nvPr>
            <p:ph type="dt" sz="half" idx="10"/>
          </p:nvPr>
        </p:nvSpPr>
        <p:spPr/>
        <p:txBody>
          <a:bodyPr/>
          <a:lstStyle/>
          <a:p>
            <a:r>
              <a:rPr lang="en-US"/>
              <a:t>Month Year placeholder</a:t>
            </a:r>
            <a:endParaRPr lang="en-US" dirty="0"/>
          </a:p>
        </p:txBody>
      </p:sp>
      <p:sp>
        <p:nvSpPr>
          <p:cNvPr id="5" name="Footer Placeholder 4">
            <a:extLst>
              <a:ext uri="{FF2B5EF4-FFF2-40B4-BE49-F238E27FC236}">
                <a16:creationId xmlns:a16="http://schemas.microsoft.com/office/drawing/2014/main" id="{CDE500A9-64B2-3246-8911-37CDFC6AFD44}"/>
              </a:ext>
            </a:extLst>
          </p:cNvPr>
          <p:cNvSpPr>
            <a:spLocks noGrp="1"/>
          </p:cNvSpPr>
          <p:nvPr>
            <p:ph type="ftr" sz="quarter" idx="11"/>
          </p:nvPr>
        </p:nvSpPr>
        <p:spPr/>
        <p:txBody>
          <a:bodyPr/>
          <a:lstStyle/>
          <a:p>
            <a:r>
              <a:rPr lang="en-US"/>
              <a:t>Title Placeholder</a:t>
            </a:r>
            <a:endParaRPr lang="en-US" dirty="0"/>
          </a:p>
        </p:txBody>
      </p:sp>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742934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Rectangle 6">
            <a:extLst>
              <a:ext uri="{FF2B5EF4-FFF2-40B4-BE49-F238E27FC236}">
                <a16:creationId xmlns:a16="http://schemas.microsoft.com/office/drawing/2014/main" id="{021C53D9-939A-8C4D-A0D5-3364ACE44EF5}"/>
              </a:ext>
            </a:extLst>
          </p:cNvPr>
          <p:cNvSpPr/>
          <p:nvPr userDrawn="1"/>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656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A786-D47D-2641-AA87-E6CC9234A4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BA4AE-616D-DC41-B388-C417EC10B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124BF-B12E-234E-BDDD-FB49DDB5A485}"/>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7A2B05A5-67B9-5444-86C1-C62B60C8DC7E}"/>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A0B0BD2-9640-A74B-8DC8-0424CA937A7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524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55F7-AC63-414E-83DE-E1CD98567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6FCDE-E5F4-2541-9DD0-8702AFA05E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4D4E3C-8DF2-4F40-8137-DA391C5B59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B1FECC-0527-E44B-ADB8-584150AAF5B4}"/>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C1B01EF7-DA87-1945-A2A2-15BFF82B2C8B}"/>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415332E1-076F-1E40-BEC9-8D26FEA2D751}"/>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422078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C4F-7641-2341-93A4-590701477E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CEB5E-8ED5-5D47-9F9B-A74286657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B31D3-35E9-7447-BE1F-4A81E59321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BCA134-4AAB-6142-A6A4-17D0EEC79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27BFC-BFA9-3A4E-8D1B-5B18FA36D6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71E53-1766-D44E-BAF5-4AB8E0D06585}"/>
              </a:ext>
            </a:extLst>
          </p:cNvPr>
          <p:cNvSpPr>
            <a:spLocks noGrp="1"/>
          </p:cNvSpPr>
          <p:nvPr>
            <p:ph type="dt" sz="half" idx="10"/>
          </p:nvPr>
        </p:nvSpPr>
        <p:spPr/>
        <p:txBody>
          <a:bodyPr/>
          <a:lstStyle/>
          <a:p>
            <a:r>
              <a:rPr lang="en-US"/>
              <a:t>Month Year placeholder</a:t>
            </a:r>
          </a:p>
        </p:txBody>
      </p:sp>
      <p:sp>
        <p:nvSpPr>
          <p:cNvPr id="8" name="Footer Placeholder 7">
            <a:extLst>
              <a:ext uri="{FF2B5EF4-FFF2-40B4-BE49-F238E27FC236}">
                <a16:creationId xmlns:a16="http://schemas.microsoft.com/office/drawing/2014/main" id="{A4518418-1F15-7F4A-BAEB-23F48CCB7432}"/>
              </a:ext>
            </a:extLst>
          </p:cNvPr>
          <p:cNvSpPr>
            <a:spLocks noGrp="1"/>
          </p:cNvSpPr>
          <p:nvPr>
            <p:ph type="ftr" sz="quarter" idx="11"/>
          </p:nvPr>
        </p:nvSpPr>
        <p:spPr/>
        <p:txBody>
          <a:bodyPr/>
          <a:lstStyle/>
          <a:p>
            <a:r>
              <a:rPr lang="en-US"/>
              <a:t>Title Placeholder</a:t>
            </a:r>
          </a:p>
        </p:txBody>
      </p:sp>
      <p:sp>
        <p:nvSpPr>
          <p:cNvPr id="9" name="Slide Number Placeholder 8">
            <a:extLst>
              <a:ext uri="{FF2B5EF4-FFF2-40B4-BE49-F238E27FC236}">
                <a16:creationId xmlns:a16="http://schemas.microsoft.com/office/drawing/2014/main" id="{81D8DD36-A547-E34D-A42B-EE7790ECE5E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76094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5312-D595-8746-8C4F-A2223A66C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660A3C-3D1F-1942-97E8-4B1FC1EF5F7A}"/>
              </a:ext>
            </a:extLst>
          </p:cNvPr>
          <p:cNvSpPr>
            <a:spLocks noGrp="1"/>
          </p:cNvSpPr>
          <p:nvPr>
            <p:ph type="dt" sz="half" idx="10"/>
          </p:nvPr>
        </p:nvSpPr>
        <p:spPr/>
        <p:txBody>
          <a:bodyPr/>
          <a:lstStyle/>
          <a:p>
            <a:r>
              <a:rPr lang="en-US"/>
              <a:t>Month Year placeholder</a:t>
            </a:r>
          </a:p>
        </p:txBody>
      </p:sp>
      <p:sp>
        <p:nvSpPr>
          <p:cNvPr id="4" name="Footer Placeholder 3">
            <a:extLst>
              <a:ext uri="{FF2B5EF4-FFF2-40B4-BE49-F238E27FC236}">
                <a16:creationId xmlns:a16="http://schemas.microsoft.com/office/drawing/2014/main" id="{47FFC2F1-DE46-3241-9C01-C24E15BE0F57}"/>
              </a:ext>
            </a:extLst>
          </p:cNvPr>
          <p:cNvSpPr>
            <a:spLocks noGrp="1"/>
          </p:cNvSpPr>
          <p:nvPr>
            <p:ph type="ftr" sz="quarter" idx="11"/>
          </p:nvPr>
        </p:nvSpPr>
        <p:spPr/>
        <p:txBody>
          <a:bodyPr/>
          <a:lstStyle/>
          <a:p>
            <a:r>
              <a:rPr lang="en-US"/>
              <a:t>Title Placeholder</a:t>
            </a:r>
          </a:p>
        </p:txBody>
      </p:sp>
      <p:sp>
        <p:nvSpPr>
          <p:cNvPr id="5" name="Slide Number Placeholder 4">
            <a:extLst>
              <a:ext uri="{FF2B5EF4-FFF2-40B4-BE49-F238E27FC236}">
                <a16:creationId xmlns:a16="http://schemas.microsoft.com/office/drawing/2014/main" id="{5478A02D-5880-E549-B931-C65D345D83C0}"/>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398768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4E4B7-2BEC-E24A-9C2A-D8E5CC443181}"/>
              </a:ext>
            </a:extLst>
          </p:cNvPr>
          <p:cNvSpPr>
            <a:spLocks noGrp="1"/>
          </p:cNvSpPr>
          <p:nvPr>
            <p:ph type="dt" sz="half" idx="10"/>
          </p:nvPr>
        </p:nvSpPr>
        <p:spPr/>
        <p:txBody>
          <a:bodyPr/>
          <a:lstStyle/>
          <a:p>
            <a:r>
              <a:rPr lang="en-US"/>
              <a:t>Month Year placeholder</a:t>
            </a:r>
          </a:p>
        </p:txBody>
      </p:sp>
      <p:sp>
        <p:nvSpPr>
          <p:cNvPr id="3" name="Footer Placeholder 2">
            <a:extLst>
              <a:ext uri="{FF2B5EF4-FFF2-40B4-BE49-F238E27FC236}">
                <a16:creationId xmlns:a16="http://schemas.microsoft.com/office/drawing/2014/main" id="{1E3CABCD-E239-F241-8B72-F2A1DF422EE7}"/>
              </a:ext>
            </a:extLst>
          </p:cNvPr>
          <p:cNvSpPr>
            <a:spLocks noGrp="1"/>
          </p:cNvSpPr>
          <p:nvPr>
            <p:ph type="ftr" sz="quarter" idx="11"/>
          </p:nvPr>
        </p:nvSpPr>
        <p:spPr/>
        <p:txBody>
          <a:bodyPr/>
          <a:lstStyle/>
          <a:p>
            <a:r>
              <a:rPr lang="en-US"/>
              <a:t>Title Placeholder</a:t>
            </a:r>
          </a:p>
        </p:txBody>
      </p:sp>
      <p:sp>
        <p:nvSpPr>
          <p:cNvPr id="4" name="Slide Number Placeholder 3">
            <a:extLst>
              <a:ext uri="{FF2B5EF4-FFF2-40B4-BE49-F238E27FC236}">
                <a16:creationId xmlns:a16="http://schemas.microsoft.com/office/drawing/2014/main" id="{FE58F9A7-CF0C-824B-A016-F77E571709B3}"/>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23887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F5DE-82F6-2747-A390-00C4CBA85B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35ED7-4831-7748-84EA-E7DE24D39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EBFE7-6AB8-F043-A1F3-29F412E45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C0F4A2-E78F-2745-9F6A-0B216555BA6D}"/>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A9A93B37-D113-BC40-9096-795A26693A5C}"/>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AA181A2E-43E9-B247-9D9A-56C856D26DBB}"/>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2137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A647-DB7C-B044-873C-9963B118B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AC81AE-577B-7147-BE6C-D36DED2EB3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16C24-2491-0144-BBC2-DA96A3120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0F236-5DD7-F34A-8809-744B2B078761}"/>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5F690B55-36B1-1E4E-A6AC-401F5C145146}"/>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7657AD42-31DD-E645-9184-82845896A44D}"/>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16247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BB50-EFB5-EB49-870D-679B617668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4936DD-C9F9-DE40-AEC3-A45EB110E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762F6-EA9A-214A-9907-C4EE1A77E82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11135A8E-D598-BE44-87A0-AEE21583EA07}"/>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02874432-A3A1-9E46-AFA0-18D1591ADE5E}"/>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529419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C8BEF-4297-F842-AB78-69D994DB58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7929A-7CD2-7545-9812-F7FD377AE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8B937-D6E6-7743-BBE6-CA391520634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9D080CA4-9999-EA4D-9E93-CA237AB24552}"/>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CF49933-9203-0E48-A8BE-9B9365FA1674}"/>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88992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EDA8E-4ACE-FA44-8C3F-160321DC7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0F386-A96F-584B-8410-4923BE489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C59D3-B330-BE40-BBDA-C16BC019E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Month Year placeholder</a:t>
            </a:r>
          </a:p>
        </p:txBody>
      </p:sp>
      <p:sp>
        <p:nvSpPr>
          <p:cNvPr id="5" name="Footer Placeholder 4">
            <a:extLst>
              <a:ext uri="{FF2B5EF4-FFF2-40B4-BE49-F238E27FC236}">
                <a16:creationId xmlns:a16="http://schemas.microsoft.com/office/drawing/2014/main" id="{C46315A2-D733-8F47-882F-040D9CFB8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Placeholder</a:t>
            </a:r>
          </a:p>
        </p:txBody>
      </p:sp>
      <p:sp>
        <p:nvSpPr>
          <p:cNvPr id="6" name="Slide Number Placeholder 5">
            <a:extLst>
              <a:ext uri="{FF2B5EF4-FFF2-40B4-BE49-F238E27FC236}">
                <a16:creationId xmlns:a16="http://schemas.microsoft.com/office/drawing/2014/main" id="{AE80E33C-E29A-CF4D-8721-0E3C1C4DEF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7F351-82FE-6748-A3E2-20FA9B2ECD38}" type="slidenum">
              <a:rPr lang="en-US" smtClean="0"/>
              <a:t>‹#›</a:t>
            </a:fld>
            <a:endParaRPr lang="en-US"/>
          </a:p>
        </p:txBody>
      </p:sp>
    </p:spTree>
    <p:extLst>
      <p:ext uri="{BB962C8B-B14F-4D97-AF65-F5344CB8AC3E}">
        <p14:creationId xmlns:p14="http://schemas.microsoft.com/office/powerpoint/2010/main" val="98829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medicare.gov/coverage/weight-loss-drug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sv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svg"/></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0.svg"/></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4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jpg"/><Relationship Id="rId7" Type="http://schemas.openxmlformats.org/officeDocument/2006/relationships/image" Target="../media/image35.jp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hyperlink" Target="https://www.shiphelp.org/" TargetMode="External"/><Relationship Id="rId4" Type="http://schemas.openxmlformats.org/officeDocument/2006/relationships/hyperlink" Target="https://www.medicare.gov/plan-compare/#/?lang=en&amp;year=2023"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4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s://www.medicare.gov/basics/forms-publications-mailings/mailings/help-with-costs/reminder-join-drug-plan" TargetMode="External"/><Relationship Id="rId3" Type="http://schemas.openxmlformats.org/officeDocument/2006/relationships/image" Target="../media/image4.jpg"/><Relationship Id="rId7" Type="http://schemas.openxmlformats.org/officeDocument/2006/relationships/hyperlink" Target="https://www.cms.gov/Medicare/Prescription-Drug-Coverage/LimitedIncomeandResources/downloads/11429.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s://www.cms.gov/files/document/auto-enrollment-retroactive-reimbursement-notice.pdf" TargetMode="External"/><Relationship Id="rId5" Type="http://schemas.openxmlformats.org/officeDocument/2006/relationships/hyperlink" Target="https://www.medicare.gov/basics/forms-publications-mailings/mailings/help-with-costs/extra-help-auto-enrollment-future-coverage" TargetMode="External"/><Relationship Id="rId4" Type="http://schemas.openxmlformats.org/officeDocument/2006/relationships/hyperlink" Target="https://www.medicare.gov/basics/forms-publications-mailings/mailings/help-with-costs/extra-help-automatically-qualify-automatically-enroll"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www.medicare.gov/basics/forms-publications-mailings/mailings/help-with-costs/drug-plan-changing-medicare-advantage-plan-termination" TargetMode="External"/><Relationship Id="rId3" Type="http://schemas.openxmlformats.org/officeDocument/2006/relationships/image" Target="../media/image4.jpg"/><Relationship Id="rId7" Type="http://schemas.openxmlformats.org/officeDocument/2006/relationships/hyperlink" Target="https://www.medicare.gov/basics/forms-publications-mailings/mailings/help-with-costs/drug-plan-changing-premium-increase"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www.medicare.gov/basics/forms-publications-mailings/mailings/help-with-costs/drug-plan-changing-plan-termination" TargetMode="External"/><Relationship Id="rId5" Type="http://schemas.openxmlformats.org/officeDocument/2006/relationships/hyperlink" Target="http://www.medicare.gov/basics/forms-publications-mailings/mailings/help-with-costs/copayment-changing" TargetMode="External"/><Relationship Id="rId4" Type="http://schemas.openxmlformats.org/officeDocument/2006/relationships/hyperlink" Target="http://www.medicare.gov/basics/forms-publications-mailings/mailings/help-with-costs/extra-help-loss-of-eligibility" TargetMode="External"/><Relationship Id="rId9" Type="http://schemas.openxmlformats.org/officeDocument/2006/relationships/hyperlink" Target="https://www.medicare.gov/basics/forms-publications-mailings/mailings/help-with-costs/plan-premium-changin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28.svg"/></Relationships>
</file>

<file path=ppt/slides/_rels/slide5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5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2.xml.rels><?xml version="1.0" encoding="UTF-8" standalone="yes"?>
<Relationships xmlns="http://schemas.openxmlformats.org/package/2006/relationships"><Relationship Id="rId8" Type="http://schemas.openxmlformats.org/officeDocument/2006/relationships/hyperlink" Target="https://www.ssa.gov/medicare/part-d-extra-help" TargetMode="External"/><Relationship Id="rId3" Type="http://schemas.openxmlformats.org/officeDocument/2006/relationships/image" Target="../media/image4.jpg"/><Relationship Id="rId7" Type="http://schemas.openxmlformats.org/officeDocument/2006/relationships/hyperlink" Target="https://www.ssa.gov/" TargetMode="External"/><Relationship Id="rId12" Type="http://schemas.openxmlformats.org/officeDocument/2006/relationships/hyperlink" Target="https://www.humana.com/member/medicare-linet-beneficiary-resources"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hyperlink" Target="https://www.medicare.gov/health-drug-plans/part-d" TargetMode="External"/><Relationship Id="rId11" Type="http://schemas.openxmlformats.org/officeDocument/2006/relationships/hyperlink" Target="https://content.naic.org/state-insurance-departments" TargetMode="External"/><Relationship Id="rId5" Type="http://schemas.openxmlformats.org/officeDocument/2006/relationships/hyperlink" Target="https://www.medicare.gov/coverage/prescription-drugs-outpatient" TargetMode="External"/><Relationship Id="rId10" Type="http://schemas.openxmlformats.org/officeDocument/2006/relationships/hyperlink" Target="mailto:info@shiphelp.org" TargetMode="External"/><Relationship Id="rId4" Type="http://schemas.openxmlformats.org/officeDocument/2006/relationships/hyperlink" Target="https://www.medicare.gov/plan-compare/#/?lang=en" TargetMode="External"/><Relationship Id="rId9" Type="http://schemas.openxmlformats.org/officeDocument/2006/relationships/hyperlink" Target="https://www.shiphelp.org/"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es.medicare.gov/publications/11109-Medicare-Drug-Coverage-Guide.pdf"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hyperlink" Target="https://www.cms.gov/files/document/11328-p-limited-income-net-people-pharmacy-counter.pdf" TargetMode="External"/><Relationship Id="rId4" Type="http://schemas.openxmlformats.org/officeDocument/2006/relationships/hyperlink" Target="https://www.medicare.gov/publications/11163-Compare-Medicare-Drug-Coverag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B8DD64-F2D7-7EC2-220C-C660FB51E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B7C45-A216-6EDB-3A9B-0EBDA50B0D93}"/>
              </a:ext>
            </a:extLst>
          </p:cNvPr>
          <p:cNvSpPr>
            <a:spLocks noGrp="1"/>
          </p:cNvSpPr>
          <p:nvPr>
            <p:ph type="ctrTitle"/>
          </p:nvPr>
        </p:nvSpPr>
        <p:spPr>
          <a:xfrm>
            <a:off x="6553864" y="1140310"/>
            <a:ext cx="5150457" cy="2710927"/>
          </a:xfrm>
        </p:spPr>
        <p:txBody>
          <a:bodyPr anchor="t">
            <a:noAutofit/>
          </a:bodyPr>
          <a:lstStyle/>
          <a:p>
            <a:r>
              <a:rPr lang="en-US" sz="4600" b="1" dirty="0">
                <a:solidFill>
                  <a:srgbClr val="16457A"/>
                </a:solidFill>
                <a:latin typeface="Arial" panose="020B0604020202020204" pitchFamily="34" charset="0"/>
                <a:cs typeface="Arial" panose="020B0604020202020204" pitchFamily="34" charset="0"/>
              </a:rPr>
              <a:t>Drug Coverage When Using Medicare</a:t>
            </a:r>
          </a:p>
        </p:txBody>
      </p:sp>
    </p:spTree>
    <p:extLst>
      <p:ext uri="{BB962C8B-B14F-4D97-AF65-F5344CB8AC3E}">
        <p14:creationId xmlns:p14="http://schemas.microsoft.com/office/powerpoint/2010/main" val="34434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6468A2F-BD28-8142-BB23-429F3C24ED63}"/>
              </a:ext>
            </a:extLst>
          </p:cNvPr>
          <p:cNvSpPr txBox="1">
            <a:spLocks noGrp="1"/>
          </p:cNvSpPr>
          <p:nvPr>
            <p:ph type="title" idx="4294967295"/>
          </p:nvPr>
        </p:nvSpPr>
        <p:spPr>
          <a:xfrm>
            <a:off x="2915323" y="201497"/>
            <a:ext cx="619640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TABLE OF CONTENTS</a:t>
            </a:r>
          </a:p>
        </p:txBody>
      </p:sp>
      <p:sp>
        <p:nvSpPr>
          <p:cNvPr id="14" name="TextBox 13">
            <a:extLst>
              <a:ext uri="{FF2B5EF4-FFF2-40B4-BE49-F238E27FC236}">
                <a16:creationId xmlns:a16="http://schemas.microsoft.com/office/drawing/2014/main" id="{996C3563-6117-CF44-A014-00500F1CCA5B}"/>
              </a:ext>
            </a:extLst>
          </p:cNvPr>
          <p:cNvSpPr txBox="1"/>
          <p:nvPr/>
        </p:nvSpPr>
        <p:spPr>
          <a:xfrm>
            <a:off x="2259107" y="1050230"/>
            <a:ext cx="8511887" cy="5488682"/>
          </a:xfrm>
          <a:prstGeom prst="rect">
            <a:avLst/>
          </a:prstGeom>
          <a:noFill/>
        </p:spPr>
        <p:txBody>
          <a:bodyPr wrap="square" rtlCol="0">
            <a:spAutoFit/>
          </a:bodyPr>
          <a:lstStyle/>
          <a:p>
            <a:pPr algn="r" defTabSz="1828800">
              <a:lnSpc>
                <a:spcPct val="150000"/>
              </a:lnSpc>
              <a:tabLst>
                <a:tab pos="6400800" algn="r"/>
              </a:tabLst>
            </a:pPr>
            <a:r>
              <a:rPr lang="en-US" b="1" dirty="0">
                <a:solidFill>
                  <a:srgbClr val="0C447C"/>
                </a:solidFill>
              </a:rPr>
              <a:t>Topic 1:</a:t>
            </a:r>
            <a:r>
              <a:rPr lang="en-US" sz="2000" dirty="0"/>
              <a:t> </a:t>
            </a:r>
            <a:r>
              <a:rPr lang="en-US" dirty="0">
                <a:cs typeface="Arial"/>
              </a:rPr>
              <a:t>Overview of Medicare……………………………………………….…..…3-6</a:t>
            </a:r>
          </a:p>
          <a:p>
            <a:pPr algn="r" defTabSz="1828800">
              <a:lnSpc>
                <a:spcPct val="150000"/>
              </a:lnSpc>
              <a:tabLst>
                <a:tab pos="6400800" algn="r"/>
              </a:tabLst>
            </a:pPr>
            <a:r>
              <a:rPr lang="en-US" b="1" dirty="0">
                <a:solidFill>
                  <a:srgbClr val="0C447C"/>
                </a:solidFill>
              </a:rPr>
              <a:t>Topic 2:</a:t>
            </a:r>
            <a:r>
              <a:rPr lang="en-US" dirty="0"/>
              <a:t> </a:t>
            </a:r>
            <a:r>
              <a:rPr lang="en-US" dirty="0">
                <a:cs typeface="Arial"/>
              </a:rPr>
              <a:t>Drug Coverage Under the Different Parts of Medicare…………….…7</a:t>
            </a:r>
            <a:r>
              <a:rPr lang="en-US" spc="100" dirty="0">
                <a:cs typeface="Arial"/>
              </a:rPr>
              <a:t>-</a:t>
            </a:r>
            <a:r>
              <a:rPr lang="en-US" dirty="0">
                <a:cs typeface="Arial"/>
              </a:rPr>
              <a:t>15</a:t>
            </a:r>
          </a:p>
          <a:p>
            <a:pPr algn="r" defTabSz="1828800">
              <a:lnSpc>
                <a:spcPct val="150000"/>
              </a:lnSpc>
              <a:tabLst>
                <a:tab pos="6400800" algn="r"/>
              </a:tabLst>
            </a:pPr>
            <a:r>
              <a:rPr lang="en-US" b="1" dirty="0">
                <a:solidFill>
                  <a:srgbClr val="0C447C"/>
                </a:solidFill>
              </a:rPr>
              <a:t>Topic 3:</a:t>
            </a:r>
            <a:r>
              <a:rPr lang="en-US" dirty="0"/>
              <a:t> </a:t>
            </a:r>
            <a:r>
              <a:rPr lang="en-US" dirty="0">
                <a:cs typeface="Arial"/>
              </a:rPr>
              <a:t>How Medicare Drug Coverage (Part D) Works………………………16-25</a:t>
            </a:r>
            <a:endParaRPr lang="en-US" dirty="0"/>
          </a:p>
          <a:p>
            <a:pPr algn="r" defTabSz="1828800">
              <a:lnSpc>
                <a:spcPct val="150000"/>
              </a:lnSpc>
              <a:tabLst>
                <a:tab pos="6400800" algn="r"/>
              </a:tabLst>
            </a:pPr>
            <a:r>
              <a:rPr lang="en-US" b="1" dirty="0">
                <a:solidFill>
                  <a:srgbClr val="0C447C"/>
                </a:solidFill>
              </a:rPr>
              <a:t>Topic 4:</a:t>
            </a:r>
            <a:r>
              <a:rPr lang="en-US" dirty="0"/>
              <a:t> </a:t>
            </a:r>
            <a:r>
              <a:rPr lang="en-US" dirty="0">
                <a:cs typeface="Arial"/>
              </a:rPr>
              <a:t>Medicare Drug Coverage (Part D) Rules……………………………..26</a:t>
            </a:r>
            <a:r>
              <a:rPr lang="en-US" spc="-100" dirty="0">
                <a:cs typeface="Arial"/>
              </a:rPr>
              <a:t>-</a:t>
            </a:r>
            <a:r>
              <a:rPr lang="en-US" dirty="0">
                <a:cs typeface="Arial"/>
              </a:rPr>
              <a:t>34</a:t>
            </a:r>
            <a:endParaRPr lang="en-US" dirty="0"/>
          </a:p>
          <a:p>
            <a:pPr algn="r" defTabSz="1828800">
              <a:lnSpc>
                <a:spcPct val="150000"/>
              </a:lnSpc>
              <a:tabLst>
                <a:tab pos="6400800" algn="r"/>
              </a:tabLst>
            </a:pPr>
            <a:r>
              <a:rPr lang="en-US" b="1" dirty="0">
                <a:solidFill>
                  <a:srgbClr val="0C447C"/>
                </a:solidFill>
              </a:rPr>
              <a:t>Topic 5:</a:t>
            </a:r>
            <a:r>
              <a:rPr lang="en-US" dirty="0"/>
              <a:t> </a:t>
            </a:r>
            <a:r>
              <a:rPr lang="en-US" dirty="0">
                <a:cs typeface="Arial"/>
              </a:rPr>
              <a:t>Medicare Drug Coverage (Part D) Eligibility &amp; Enrollment</a:t>
            </a:r>
            <a:r>
              <a:rPr lang="en-US" spc="-100" dirty="0">
                <a:cs typeface="Arial"/>
              </a:rPr>
              <a:t>…………..</a:t>
            </a:r>
            <a:r>
              <a:rPr lang="en-US" dirty="0">
                <a:cs typeface="Arial"/>
              </a:rPr>
              <a:t>35-48</a:t>
            </a:r>
            <a:endParaRPr lang="en-US" dirty="0"/>
          </a:p>
          <a:p>
            <a:pPr algn="r" defTabSz="1828800">
              <a:lnSpc>
                <a:spcPct val="150000"/>
              </a:lnSpc>
              <a:tabLst>
                <a:tab pos="6400800" algn="r"/>
              </a:tabLst>
            </a:pPr>
            <a:r>
              <a:rPr lang="en-US" b="1" dirty="0">
                <a:solidFill>
                  <a:srgbClr val="0C447C"/>
                </a:solidFill>
              </a:rPr>
              <a:t>Topic 6:</a:t>
            </a:r>
            <a:r>
              <a:rPr lang="en-US" dirty="0"/>
              <a:t> </a:t>
            </a:r>
            <a:r>
              <a:rPr lang="en-US" dirty="0">
                <a:cs typeface="Arial"/>
              </a:rPr>
              <a:t>Extra Help with Medicare Drug Coverage (Part D) Costs</a:t>
            </a:r>
            <a:r>
              <a:rPr lang="en-US" spc="-100" dirty="0">
                <a:cs typeface="Arial"/>
              </a:rPr>
              <a:t>…………...</a:t>
            </a:r>
            <a:r>
              <a:rPr lang="en-US" dirty="0">
                <a:cs typeface="Arial"/>
              </a:rPr>
              <a:t>49-55</a:t>
            </a:r>
          </a:p>
          <a:p>
            <a:pPr algn="r" defTabSz="1828800">
              <a:lnSpc>
                <a:spcPct val="150000"/>
              </a:lnSpc>
              <a:tabLst>
                <a:tab pos="6400800" algn="r"/>
              </a:tabLst>
            </a:pPr>
            <a:r>
              <a:rPr lang="en-US" b="1" dirty="0">
                <a:solidFill>
                  <a:srgbClr val="0C447C"/>
                </a:solidFill>
              </a:rPr>
              <a:t>Topic 7:</a:t>
            </a:r>
            <a:r>
              <a:rPr lang="en-US" dirty="0"/>
              <a:t> </a:t>
            </a:r>
            <a:r>
              <a:rPr lang="en-US" dirty="0">
                <a:cs typeface="Arial"/>
              </a:rPr>
              <a:t>Medicare Drug Coverage (Part D) Determinations &amp; Appeals</a:t>
            </a:r>
            <a:r>
              <a:rPr lang="en-US" spc="-100" dirty="0">
                <a:cs typeface="Arial"/>
              </a:rPr>
              <a:t>……...</a:t>
            </a:r>
            <a:r>
              <a:rPr lang="en-US" dirty="0">
                <a:cs typeface="Arial"/>
              </a:rPr>
              <a:t>56-61</a:t>
            </a:r>
            <a:endParaRPr lang="en-US" dirty="0"/>
          </a:p>
          <a:p>
            <a:pPr algn="r" defTabSz="1828800">
              <a:lnSpc>
                <a:spcPct val="150000"/>
              </a:lnSpc>
              <a:tabLst>
                <a:tab pos="6400800" algn="r"/>
              </a:tabLst>
            </a:pPr>
            <a:endParaRPr lang="en-US" b="1" dirty="0">
              <a:solidFill>
                <a:srgbClr val="0C447C"/>
              </a:solidFill>
            </a:endParaRPr>
          </a:p>
          <a:p>
            <a:pPr defTabSz="1828800">
              <a:lnSpc>
                <a:spcPct val="150000"/>
              </a:lnSpc>
              <a:tabLst>
                <a:tab pos="6400800" algn="r"/>
              </a:tabLst>
            </a:pPr>
            <a:r>
              <a:rPr lang="en-US" b="1" dirty="0">
                <a:solidFill>
                  <a:srgbClr val="0C447C"/>
                </a:solidFill>
              </a:rPr>
              <a:t> Appendices:</a:t>
            </a:r>
            <a:r>
              <a:rPr lang="en-US" dirty="0"/>
              <a:t> </a:t>
            </a:r>
          </a:p>
          <a:p>
            <a:pPr algn="r" defTabSz="1828800">
              <a:lnSpc>
                <a:spcPct val="150000"/>
              </a:lnSpc>
              <a:tabLst>
                <a:tab pos="6400800" algn="r"/>
              </a:tabLst>
            </a:pPr>
            <a:r>
              <a:rPr lang="en-US" dirty="0"/>
              <a:t>Key Points to Remember</a:t>
            </a:r>
            <a:r>
              <a:rPr lang="en-US" spc="-100" dirty="0">
                <a:cs typeface="Arial"/>
              </a:rPr>
              <a:t>………………………………………………………………..</a:t>
            </a:r>
            <a:r>
              <a:rPr lang="en-US" spc="100" dirty="0">
                <a:cs typeface="Arial"/>
              </a:rPr>
              <a:t>63</a:t>
            </a:r>
          </a:p>
          <a:p>
            <a:pPr algn="r" defTabSz="1828800">
              <a:lnSpc>
                <a:spcPct val="150000"/>
              </a:lnSpc>
              <a:tabLst>
                <a:tab pos="6400800" algn="r"/>
              </a:tabLst>
            </a:pPr>
            <a:r>
              <a:rPr lang="en-US" dirty="0"/>
              <a:t>Medicare Drug Coverage Resource Guide</a:t>
            </a:r>
            <a:r>
              <a:rPr lang="en-US" spc="-100" dirty="0">
                <a:cs typeface="Arial"/>
              </a:rPr>
              <a:t>…....…………………………………</a:t>
            </a:r>
            <a:r>
              <a:rPr lang="en-US" dirty="0">
                <a:cs typeface="Arial"/>
              </a:rPr>
              <a:t>64-65</a:t>
            </a:r>
            <a:endParaRPr lang="en-US" dirty="0"/>
          </a:p>
          <a:p>
            <a:pPr algn="r" defTabSz="1828800">
              <a:lnSpc>
                <a:spcPct val="150000"/>
              </a:lnSpc>
              <a:tabLst>
                <a:tab pos="6400800" algn="r"/>
              </a:tabLst>
            </a:pPr>
            <a:endParaRPr lang="en-US" dirty="0"/>
          </a:p>
          <a:p>
            <a:pPr lvl="0" algn="r" defTabSz="1828800">
              <a:lnSpc>
                <a:spcPct val="150000"/>
              </a:lnSpc>
              <a:tabLst>
                <a:tab pos="6400800" algn="r"/>
              </a:tabLst>
            </a:pPr>
            <a:r>
              <a:rPr lang="en-US" dirty="0"/>
              <a:t>	</a:t>
            </a:r>
          </a:p>
        </p:txBody>
      </p:sp>
      <p:sp>
        <p:nvSpPr>
          <p:cNvPr id="4" name="Slide Number Placeholder 3">
            <a:extLst>
              <a:ext uri="{FF2B5EF4-FFF2-40B4-BE49-F238E27FC236}">
                <a16:creationId xmlns:a16="http://schemas.microsoft.com/office/drawing/2014/main" id="{374D674C-EA6C-2040-A8BE-8E737CE7659F}"/>
              </a:ext>
            </a:extLst>
          </p:cNvPr>
          <p:cNvSpPr>
            <a:spLocks noGrp="1"/>
          </p:cNvSpPr>
          <p:nvPr>
            <p:ph type="sldNum" sz="quarter" idx="12"/>
          </p:nvPr>
        </p:nvSpPr>
        <p:spPr/>
        <p:txBody>
          <a:bodyPr/>
          <a:lstStyle/>
          <a:p>
            <a:fld id="{C8F7F351-82FE-6748-A3E2-20FA9B2ECD38}" type="slidenum">
              <a:rPr lang="en-US" smtClean="0"/>
              <a:t>2</a:t>
            </a:fld>
            <a:endParaRPr lang="en-US" dirty="0"/>
          </a:p>
        </p:txBody>
      </p:sp>
    </p:spTree>
    <p:extLst>
      <p:ext uri="{BB962C8B-B14F-4D97-AF65-F5344CB8AC3E}">
        <p14:creationId xmlns:p14="http://schemas.microsoft.com/office/powerpoint/2010/main" val="250393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DCB09-848A-4D49-B6D4-0D1CA10B14D2}"/>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1</a:t>
            </a:r>
          </a:p>
        </p:txBody>
      </p:sp>
      <p:sp>
        <p:nvSpPr>
          <p:cNvPr id="3" name="Text Placeholder 2">
            <a:extLst>
              <a:ext uri="{FF2B5EF4-FFF2-40B4-BE49-F238E27FC236}">
                <a16:creationId xmlns:a16="http://schemas.microsoft.com/office/drawing/2014/main" id="{DC225721-9CE5-C140-AE7F-F31D9B12AD3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Overview of Medicare</a:t>
            </a:r>
          </a:p>
        </p:txBody>
      </p:sp>
      <p:sp>
        <p:nvSpPr>
          <p:cNvPr id="6" name="Slide Number Placeholder 5">
            <a:extLst>
              <a:ext uri="{FF2B5EF4-FFF2-40B4-BE49-F238E27FC236}">
                <a16:creationId xmlns:a16="http://schemas.microsoft.com/office/drawing/2014/main" id="{9BF13FC4-8CE6-E04B-AEF2-A68771F499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
        <p:nvSpPr>
          <p:cNvPr id="7" name="Rectangle 6">
            <a:extLst>
              <a:ext uri="{FF2B5EF4-FFF2-40B4-BE49-F238E27FC236}">
                <a16:creationId xmlns:a16="http://schemas.microsoft.com/office/drawing/2014/main" id="{0FE6EB90-AC22-BF42-BC20-B63BFF8373C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6423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C81A5F-14CB-3521-B330-0B954E70B0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A196DD2-8D86-E10C-753A-CA117B5BCAD3}"/>
              </a:ext>
            </a:extLst>
          </p:cNvPr>
          <p:cNvSpPr txBox="1">
            <a:spLocks noGrp="1"/>
          </p:cNvSpPr>
          <p:nvPr>
            <p:ph type="title" idx="4294967295"/>
          </p:nvPr>
        </p:nvSpPr>
        <p:spPr>
          <a:xfrm>
            <a:off x="231354" y="19174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a:t>
            </a:r>
          </a:p>
        </p:txBody>
      </p:sp>
      <p:sp>
        <p:nvSpPr>
          <p:cNvPr id="7" name="TextBox 6">
            <a:extLst>
              <a:ext uri="{FF2B5EF4-FFF2-40B4-BE49-F238E27FC236}">
                <a16:creationId xmlns:a16="http://schemas.microsoft.com/office/drawing/2014/main" id="{D2024D87-003C-40FE-4B6F-2DE0D0E0E21D}"/>
              </a:ext>
              <a:ext uri="{C183D7F6-B498-43B3-948B-1728B52AA6E4}">
                <adec:decorative xmlns:adec="http://schemas.microsoft.com/office/drawing/2017/decorative" val="0"/>
              </a:ext>
            </a:extLst>
          </p:cNvPr>
          <p:cNvSpPr txBox="1"/>
          <p:nvPr/>
        </p:nvSpPr>
        <p:spPr>
          <a:xfrm>
            <a:off x="490598" y="1209211"/>
            <a:ext cx="11210804" cy="3508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0C447C"/>
              </a:buClr>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Health insurance for: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65 or older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Certain people who are under 65 with disabilities </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of any age with End-Stage Renal Disease (ESRD) (permanent kidney failure requiring dialysis or a kidney transplant)</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with ALS (also called Lou Gehrig’s disease)​</a:t>
            </a:r>
          </a:p>
          <a:p>
            <a:pPr marL="548640" marR="0" lvl="0" indent="-274320" algn="l" defTabSz="914400" rtl="0" eaLnBrk="1" fontAlgn="auto" latinLnBrk="0" hangingPunct="1">
              <a:lnSpc>
                <a:spcPct val="100000"/>
              </a:lnSpc>
              <a:spcBef>
                <a:spcPts val="0"/>
              </a:spcBef>
              <a:spcAft>
                <a:spcPts val="1200"/>
              </a:spcAft>
              <a:buClr>
                <a:srgbClr val="0C447C"/>
              </a:buClr>
              <a:buSzTx/>
              <a:buFont typeface="Wingdings"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3657DB29-8E94-7D25-06B3-5D720736E3F4}"/>
              </a:ext>
              <a:ext uri="{C183D7F6-B498-43B3-948B-1728B52AA6E4}">
                <adec:decorative xmlns:adec="http://schemas.microsoft.com/office/drawing/2017/decorative" val="0"/>
              </a:ext>
            </a:extLst>
          </p:cNvPr>
          <p:cNvSpPr txBox="1"/>
          <p:nvPr/>
        </p:nvSpPr>
        <p:spPr>
          <a:xfrm>
            <a:off x="764918" y="4533173"/>
            <a:ext cx="10355179" cy="132343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1200"/>
              </a:spcAft>
              <a:buClr>
                <a:srgbClr val="0C447C"/>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NOTE: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You must be either a U.S. citizen or U.S. national, a lawful permanent resident (green card holder), a Cuban-Haitian entrant, or lawfully living in the U.S. as a Compact of Free Association (COFA) migrant to get Part A and Part B benefits or join a Medicare health or drug plan. </a:t>
            </a:r>
          </a:p>
        </p:txBody>
      </p:sp>
      <p:sp>
        <p:nvSpPr>
          <p:cNvPr id="3" name="Freeform: Shape 2">
            <a:extLst>
              <a:ext uri="{FF2B5EF4-FFF2-40B4-BE49-F238E27FC236}">
                <a16:creationId xmlns:a16="http://schemas.microsoft.com/office/drawing/2014/main" id="{CDE43E05-72C9-9D8B-BE24-105CEA22C9F2}"/>
              </a:ext>
              <a:ext uri="{C183D7F6-B498-43B3-948B-1728B52AA6E4}">
                <adec:decorative xmlns:adec="http://schemas.microsoft.com/office/drawing/2017/decorative" val="1"/>
              </a:ext>
            </a:extLst>
          </p:cNvPr>
          <p:cNvSpPr>
            <a:spLocks noChangeAspect="1"/>
          </p:cNvSpPr>
          <p:nvPr/>
        </p:nvSpPr>
        <p:spPr>
          <a:xfrm>
            <a:off x="490598" y="4580704"/>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 name="Slide Number Placeholder 3">
            <a:extLst>
              <a:ext uri="{FF2B5EF4-FFF2-40B4-BE49-F238E27FC236}">
                <a16:creationId xmlns:a16="http://schemas.microsoft.com/office/drawing/2014/main" id="{6E25719F-7E0C-D313-654A-109DD1FD1FB4}"/>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3463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6C09AB-A00F-1A75-A3CA-7C4B27F7A19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A9FC44-3A00-2E6C-DC6B-042C8F2EAF2D}"/>
              </a:ext>
            </a:extLst>
          </p:cNvPr>
          <p:cNvSpPr txBox="1">
            <a:spLocks noGrp="1"/>
          </p:cNvSpPr>
          <p:nvPr>
            <p:ph type="title" idx="4294967295"/>
          </p:nvPr>
        </p:nvSpPr>
        <p:spPr>
          <a:xfrm>
            <a:off x="231354" y="20149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What Are the Parts of Medicare?</a:t>
            </a:r>
          </a:p>
        </p:txBody>
      </p:sp>
      <p:sp>
        <p:nvSpPr>
          <p:cNvPr id="5" name="Content Placeholder 11">
            <a:extLst>
              <a:ext uri="{FF2B5EF4-FFF2-40B4-BE49-F238E27FC236}">
                <a16:creationId xmlns:a16="http://schemas.microsoft.com/office/drawing/2014/main" id="{D1B6B910-D3DC-76B2-31D7-FEE597A393CD}"/>
              </a:ext>
            </a:extLst>
          </p:cNvPr>
          <p:cNvSpPr txBox="1">
            <a:spLocks/>
          </p:cNvSpPr>
          <p:nvPr/>
        </p:nvSpPr>
        <p:spPr>
          <a:xfrm>
            <a:off x="1363378" y="1698469"/>
            <a:ext cx="2926080" cy="3756252"/>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A</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(Hospital Insurance)</a:t>
            </a:r>
          </a:p>
        </p:txBody>
      </p:sp>
      <p:pic>
        <p:nvPicPr>
          <p:cNvPr id="8" name="Picture 7" descr="Part A icon">
            <a:extLst>
              <a:ext uri="{FF2B5EF4-FFF2-40B4-BE49-F238E27FC236}">
                <a16:creationId xmlns:a16="http://schemas.microsoft.com/office/drawing/2014/main" id="{FF70A035-60AF-15C2-719E-301928F42F86}"/>
              </a:ext>
            </a:extLst>
          </p:cNvPr>
          <p:cNvPicPr>
            <a:picLocks noChangeAspect="1"/>
          </p:cNvPicPr>
          <p:nvPr/>
        </p:nvPicPr>
        <p:blipFill>
          <a:blip r:embed="rId4"/>
          <a:srcRect/>
          <a:stretch/>
        </p:blipFill>
        <p:spPr>
          <a:xfrm>
            <a:off x="1778335" y="2324389"/>
            <a:ext cx="2133141" cy="1207125"/>
          </a:xfrm>
          <a:prstGeom prst="rect">
            <a:avLst/>
          </a:prstGeom>
        </p:spPr>
      </p:pic>
      <p:pic>
        <p:nvPicPr>
          <p:cNvPr id="9" name="Picture 8" descr="Part B Icon">
            <a:extLst>
              <a:ext uri="{FF2B5EF4-FFF2-40B4-BE49-F238E27FC236}">
                <a16:creationId xmlns:a16="http://schemas.microsoft.com/office/drawing/2014/main" id="{15638A7E-A607-C6B4-50E0-6888568BCDBB}"/>
              </a:ext>
            </a:extLst>
          </p:cNvPr>
          <p:cNvPicPr>
            <a:picLocks noChangeAspect="1"/>
          </p:cNvPicPr>
          <p:nvPr/>
        </p:nvPicPr>
        <p:blipFill>
          <a:blip r:embed="rId5"/>
          <a:srcRect/>
          <a:stretch/>
        </p:blipFill>
        <p:spPr>
          <a:xfrm>
            <a:off x="5190993" y="2229359"/>
            <a:ext cx="1674334" cy="1508324"/>
          </a:xfrm>
          <a:prstGeom prst="rect">
            <a:avLst/>
          </a:prstGeom>
        </p:spPr>
      </p:pic>
      <p:sp>
        <p:nvSpPr>
          <p:cNvPr id="10" name="Content Placeholder 15">
            <a:extLst>
              <a:ext uri="{FF2B5EF4-FFF2-40B4-BE49-F238E27FC236}">
                <a16:creationId xmlns:a16="http://schemas.microsoft.com/office/drawing/2014/main" id="{AC536389-FE11-64BF-B64C-052D01FB5214}"/>
              </a:ext>
            </a:extLst>
          </p:cNvPr>
          <p:cNvSpPr txBox="1">
            <a:spLocks/>
          </p:cNvSpPr>
          <p:nvPr/>
        </p:nvSpPr>
        <p:spPr>
          <a:xfrm>
            <a:off x="4656789" y="1698469"/>
            <a:ext cx="2926080" cy="3807239"/>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B</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(Medical Insurance)</a:t>
            </a:r>
          </a:p>
        </p:txBody>
      </p:sp>
      <p:pic>
        <p:nvPicPr>
          <p:cNvPr id="11" name="Picture 10" descr="Part D Icon">
            <a:extLst>
              <a:ext uri="{FF2B5EF4-FFF2-40B4-BE49-F238E27FC236}">
                <a16:creationId xmlns:a16="http://schemas.microsoft.com/office/drawing/2014/main" id="{94AC13A1-7F1A-452D-90F3-399BC0AE2E9D}"/>
              </a:ext>
            </a:extLst>
          </p:cNvPr>
          <p:cNvPicPr>
            <a:picLocks noChangeAspect="1"/>
          </p:cNvPicPr>
          <p:nvPr/>
        </p:nvPicPr>
        <p:blipFill>
          <a:blip r:embed="rId6"/>
          <a:srcRect/>
          <a:stretch/>
        </p:blipFill>
        <p:spPr>
          <a:xfrm>
            <a:off x="8482946" y="2238016"/>
            <a:ext cx="1939276" cy="1379870"/>
          </a:xfrm>
          <a:prstGeom prst="rect">
            <a:avLst/>
          </a:prstGeom>
        </p:spPr>
      </p:pic>
      <p:sp>
        <p:nvSpPr>
          <p:cNvPr id="12" name="Content Placeholder 16">
            <a:extLst>
              <a:ext uri="{FF2B5EF4-FFF2-40B4-BE49-F238E27FC236}">
                <a16:creationId xmlns:a16="http://schemas.microsoft.com/office/drawing/2014/main" id="{0623BEF5-B356-6A64-E0CE-704565EC58A0}"/>
              </a:ext>
            </a:extLst>
          </p:cNvPr>
          <p:cNvSpPr txBox="1">
            <a:spLocks/>
          </p:cNvSpPr>
          <p:nvPr/>
        </p:nvSpPr>
        <p:spPr>
          <a:xfrm>
            <a:off x="7950200" y="1698469"/>
            <a:ext cx="2926080" cy="3803651"/>
          </a:xfrm>
          <a:prstGeom prst="roundRect">
            <a:avLst/>
          </a:prstGeom>
          <a:ln w="38100">
            <a:solidFill>
              <a:schemeClr val="accent1"/>
            </a:solidFill>
          </a:ln>
        </p:spPr>
        <p:txBody>
          <a:bodyPr wrap="none" bIns="45720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D</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(Drug coverage)</a:t>
            </a:r>
          </a:p>
        </p:txBody>
      </p:sp>
      <p:sp>
        <p:nvSpPr>
          <p:cNvPr id="4" name="Slide Number Placeholder 3">
            <a:extLst>
              <a:ext uri="{FF2B5EF4-FFF2-40B4-BE49-F238E27FC236}">
                <a16:creationId xmlns:a16="http://schemas.microsoft.com/office/drawing/2014/main" id="{CB7FBC81-820F-B722-FD80-9089ED2134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30116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4003620-D865-D25C-F239-5616671C518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2B95588-52F2-421E-99DD-0F8BC0954A44}"/>
              </a:ext>
            </a:extLst>
          </p:cNvPr>
          <p:cNvSpPr txBox="1">
            <a:spLocks noGrp="1"/>
          </p:cNvSpPr>
          <p:nvPr>
            <p:ph type="title" idx="4294967295"/>
          </p:nvPr>
        </p:nvSpPr>
        <p:spPr>
          <a:xfrm>
            <a:off x="253391" y="201497"/>
            <a:ext cx="1193860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Your Medicare Options</a:t>
            </a:r>
          </a:p>
        </p:txBody>
      </p:sp>
      <p:sp>
        <p:nvSpPr>
          <p:cNvPr id="2" name="Content Placeholder 5">
            <a:extLst>
              <a:ext uri="{FF2B5EF4-FFF2-40B4-BE49-F238E27FC236}">
                <a16:creationId xmlns:a16="http://schemas.microsoft.com/office/drawing/2014/main" id="{925F20E6-B30C-3563-9CFC-4F6DFF22B3B2}"/>
              </a:ext>
            </a:extLst>
          </p:cNvPr>
          <p:cNvSpPr txBox="1">
            <a:spLocks/>
          </p:cNvSpPr>
          <p:nvPr/>
        </p:nvSpPr>
        <p:spPr>
          <a:xfrm>
            <a:off x="1109862" y="1064332"/>
            <a:ext cx="3923127" cy="400110"/>
          </a:xfrm>
          <a:prstGeom prst="roundRect">
            <a:avLst/>
          </a:prstGeom>
          <a:solidFill>
            <a:srgbClr val="DEEBF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ea typeface="+mn-ea"/>
                <a:cs typeface="+mn-cs"/>
              </a:rPr>
              <a:t>Original Medicare</a:t>
            </a:r>
          </a:p>
        </p:txBody>
      </p:sp>
      <p:pic>
        <p:nvPicPr>
          <p:cNvPr id="3" name="Picture 2" descr="Part A&#10;Part B&#10;You can add:&#10;Part&#10;You can also add:&#10;Supplemental coverage.">
            <a:extLst>
              <a:ext uri="{FF2B5EF4-FFF2-40B4-BE49-F238E27FC236}">
                <a16:creationId xmlns:a16="http://schemas.microsoft.com/office/drawing/2014/main" id="{31C778DF-0C68-754D-CC8F-9045E3751834}"/>
              </a:ext>
            </a:extLst>
          </p:cNvPr>
          <p:cNvPicPr>
            <a:picLocks noChangeAspect="1"/>
          </p:cNvPicPr>
          <p:nvPr/>
        </p:nvPicPr>
        <p:blipFill>
          <a:blip r:embed="rId4"/>
          <a:srcRect/>
          <a:stretch/>
        </p:blipFill>
        <p:spPr>
          <a:xfrm>
            <a:off x="1411892" y="1556870"/>
            <a:ext cx="3481852" cy="3686667"/>
          </a:xfrm>
          <a:prstGeom prst="rect">
            <a:avLst/>
          </a:prstGeom>
        </p:spPr>
      </p:pic>
      <p:cxnSp>
        <p:nvCxnSpPr>
          <p:cNvPr id="7" name="Straight Connector 6">
            <a:extLst>
              <a:ext uri="{FF2B5EF4-FFF2-40B4-BE49-F238E27FC236}">
                <a16:creationId xmlns:a16="http://schemas.microsoft.com/office/drawing/2014/main" id="{39F0D355-D1E1-E9F5-9A6A-D6FDBD77CD3F}"/>
              </a:ext>
              <a:ext uri="{C183D7F6-B498-43B3-948B-1728B52AA6E4}">
                <adec:decorative xmlns:adec="http://schemas.microsoft.com/office/drawing/2017/decorative" val="1"/>
              </a:ext>
            </a:extLst>
          </p:cNvPr>
          <p:cNvCxnSpPr>
            <a:cxnSpLocks/>
          </p:cNvCxnSpPr>
          <p:nvPr/>
        </p:nvCxnSpPr>
        <p:spPr>
          <a:xfrm>
            <a:off x="5742240" y="1495313"/>
            <a:ext cx="0" cy="4335332"/>
          </a:xfrm>
          <a:prstGeom prst="line">
            <a:avLst/>
          </a:prstGeom>
          <a:noFill/>
          <a:ln w="12700" cap="flat" cmpd="sng" algn="ctr">
            <a:solidFill>
              <a:schemeClr val="accent5">
                <a:lumMod val="60000"/>
                <a:lumOff val="40000"/>
              </a:schemeClr>
            </a:solidFill>
            <a:prstDash val="solid"/>
            <a:miter lim="800000"/>
          </a:ln>
          <a:effectLst/>
        </p:spPr>
      </p:cxnSp>
      <p:sp>
        <p:nvSpPr>
          <p:cNvPr id="13" name="Content Placeholder 5">
            <a:extLst>
              <a:ext uri="{FF2B5EF4-FFF2-40B4-BE49-F238E27FC236}">
                <a16:creationId xmlns:a16="http://schemas.microsoft.com/office/drawing/2014/main" id="{93034FF5-EDD3-5880-8DDC-AEC3884869D4}"/>
              </a:ext>
            </a:extLst>
          </p:cNvPr>
          <p:cNvSpPr txBox="1">
            <a:spLocks/>
          </p:cNvSpPr>
          <p:nvPr/>
        </p:nvSpPr>
        <p:spPr>
          <a:xfrm>
            <a:off x="6299200" y="1064332"/>
            <a:ext cx="5524500" cy="400110"/>
          </a:xfrm>
          <a:prstGeom prst="roundRect">
            <a:avLst/>
          </a:prstGeom>
          <a:solidFill>
            <a:srgbClr val="DEEBF7"/>
          </a:solidFill>
        </p:spPr>
        <p:txBody>
          <a:bodyPr vert="horz" lIns="91440" tIns="45720" rIns="91440" bIns="45720" rtlCol="0">
            <a:noAutofit/>
          </a:bodyPr>
          <a:lstStyle>
            <a:lvl1pPr marL="274320" indent="-274320" algn="l" defTabSz="914400" rtl="0" eaLnBrk="1" latinLnBrk="0" hangingPunct="1">
              <a:lnSpc>
                <a:spcPct val="100000"/>
              </a:lnSpc>
              <a:spcBef>
                <a:spcPts val="0"/>
              </a:spcBef>
              <a:spcAft>
                <a:spcPts val="1200"/>
              </a:spcAft>
              <a:buClr>
                <a:srgbClr val="00539A"/>
              </a:buClr>
              <a:buFont typeface="Wingdings" pitchFamily="2" charset="2"/>
              <a:buChar char="§"/>
              <a:defRPr sz="2600" kern="1200">
                <a:solidFill>
                  <a:srgbClr val="00529B"/>
                </a:solidFill>
                <a:latin typeface="Arial" panose="020B0604020202020204" pitchFamily="34" charset="0"/>
                <a:ea typeface="+mn-ea"/>
                <a:cs typeface="Arial" panose="020B0604020202020204" pitchFamily="34" charset="0"/>
              </a:defRPr>
            </a:lvl1pPr>
            <a:lvl2pPr marL="822960" indent="-274320" algn="l" defTabSz="914400" rtl="0" eaLnBrk="1" latinLnBrk="0" hangingPunct="1">
              <a:lnSpc>
                <a:spcPct val="100000"/>
              </a:lnSpc>
              <a:spcBef>
                <a:spcPts val="0"/>
              </a:spcBef>
              <a:spcAft>
                <a:spcPts val="1200"/>
              </a:spcAft>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371600" indent="-274320" algn="l" defTabSz="914400" rtl="0" eaLnBrk="1" latinLnBrk="0" hangingPunct="1">
              <a:lnSpc>
                <a:spcPct val="100000"/>
              </a:lnSpc>
              <a:spcBef>
                <a:spcPts val="0"/>
              </a:spcBef>
              <a:spcAft>
                <a:spcPts val="1200"/>
              </a:spcAft>
              <a:buSzPct val="50000"/>
              <a:buFont typeface="Wingdings" panose="05000000000000000000" pitchFamily="2" charset="2"/>
              <a:buChar char="q"/>
              <a:defRPr sz="2000" kern="1200">
                <a:solidFill>
                  <a:srgbClr val="00529B"/>
                </a:solidFill>
                <a:latin typeface="+mn-lt"/>
                <a:ea typeface="+mn-ea"/>
                <a:cs typeface="+mn-cs"/>
              </a:defRPr>
            </a:lvl3pPr>
            <a:lvl4pPr marL="1920240" indent="-274320" algn="l" defTabSz="914400" rtl="0" eaLnBrk="1" latinLnBrk="0" hangingPunct="1">
              <a:lnSpc>
                <a:spcPct val="100000"/>
              </a:lnSpc>
              <a:spcBef>
                <a:spcPts val="0"/>
              </a:spcBef>
              <a:spcAft>
                <a:spcPts val="1200"/>
              </a:spcAft>
              <a:buFont typeface="Courier New" panose="02070309020205020404" pitchFamily="49" charset="0"/>
              <a:buChar char="o"/>
              <a:defRPr sz="1800" kern="1200">
                <a:solidFill>
                  <a:srgbClr val="00529B"/>
                </a:solidFill>
                <a:latin typeface="+mn-lt"/>
                <a:ea typeface="+mn-ea"/>
                <a:cs typeface="+mn-cs"/>
              </a:defRPr>
            </a:lvl4pPr>
            <a:lvl5pPr marL="2057400" indent="-274320"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529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200"/>
              </a:spcAft>
              <a:buClr>
                <a:srgbClr val="00539A"/>
              </a:buClr>
              <a:buSzTx/>
              <a:buFont typeface="Wingdings" pitchFamily="2" charset="2"/>
              <a:buNone/>
              <a:tabLst/>
              <a:defRPr/>
            </a:pPr>
            <a:r>
              <a:rPr kumimoji="0" lang="en-US" sz="2000" b="1" i="0" u="none" strike="noStrike" kern="0" cap="none" spc="0" normalizeH="0" baseline="0" noProof="0" dirty="0">
                <a:ln>
                  <a:noFill/>
                </a:ln>
                <a:solidFill>
                  <a:prstClr val="black"/>
                </a:solidFill>
                <a:effectLst/>
                <a:uLnTx/>
                <a:uFillTx/>
                <a:ea typeface="+mn-ea"/>
                <a:cs typeface="Arial" panose="020B0604020202020204" pitchFamily="34" charset="0"/>
              </a:rPr>
              <a:t>Medicare Advantage (also known as Part C)</a:t>
            </a:r>
          </a:p>
        </p:txBody>
      </p:sp>
      <p:pic>
        <p:nvPicPr>
          <p:cNvPr id="14" name="Picture 13" descr="Part A&#10;Part B&#10;Most plans include:&#10;Part D&#10;Extra benefits.">
            <a:extLst>
              <a:ext uri="{FF2B5EF4-FFF2-40B4-BE49-F238E27FC236}">
                <a16:creationId xmlns:a16="http://schemas.microsoft.com/office/drawing/2014/main" id="{4C30F5BD-AD96-D767-2B98-C9AD171E2BC1}"/>
              </a:ext>
            </a:extLst>
          </p:cNvPr>
          <p:cNvPicPr>
            <a:picLocks noChangeAspect="1"/>
          </p:cNvPicPr>
          <p:nvPr/>
        </p:nvPicPr>
        <p:blipFill>
          <a:blip r:embed="rId5"/>
          <a:srcRect/>
          <a:stretch/>
        </p:blipFill>
        <p:spPr>
          <a:xfrm>
            <a:off x="7203440" y="1591380"/>
            <a:ext cx="3967624" cy="2960299"/>
          </a:xfrm>
          <a:prstGeom prst="rect">
            <a:avLst/>
          </a:prstGeom>
        </p:spPr>
      </p:pic>
      <p:sp>
        <p:nvSpPr>
          <p:cNvPr id="4" name="Slide Number Placeholder 3">
            <a:extLst>
              <a:ext uri="{FF2B5EF4-FFF2-40B4-BE49-F238E27FC236}">
                <a16:creationId xmlns:a16="http://schemas.microsoft.com/office/drawing/2014/main" id="{F231198E-7580-92E9-3554-1512F924DF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42675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F2365F-B85C-A910-1291-1E2ECD803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D15CD-D154-D7A4-166E-5A411CDB88E7}"/>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2</a:t>
            </a:r>
          </a:p>
        </p:txBody>
      </p:sp>
      <p:sp>
        <p:nvSpPr>
          <p:cNvPr id="3" name="Text Placeholder 2">
            <a:extLst>
              <a:ext uri="{FF2B5EF4-FFF2-40B4-BE49-F238E27FC236}">
                <a16:creationId xmlns:a16="http://schemas.microsoft.com/office/drawing/2014/main" id="{D0FAA261-54E0-6F6E-DE2D-10AF5C0E82F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Drug Coverage Under the Different Parts of Medicare</a:t>
            </a:r>
          </a:p>
        </p:txBody>
      </p:sp>
      <p:sp>
        <p:nvSpPr>
          <p:cNvPr id="6" name="Slide Number Placeholder 5">
            <a:extLst>
              <a:ext uri="{FF2B5EF4-FFF2-40B4-BE49-F238E27FC236}">
                <a16:creationId xmlns:a16="http://schemas.microsoft.com/office/drawing/2014/main" id="{41715241-5D1F-E791-3D1A-D6C629E34244}"/>
              </a:ext>
            </a:extLst>
          </p:cNvPr>
          <p:cNvSpPr>
            <a:spLocks noGrp="1"/>
          </p:cNvSpPr>
          <p:nvPr>
            <p:ph type="sldNum" sz="quarter" idx="12"/>
          </p:nvPr>
        </p:nvSpPr>
        <p:spPr/>
        <p:txBody>
          <a:bodyPr/>
          <a:lstStyle/>
          <a:p>
            <a:fld id="{C8F7F351-82FE-6748-A3E2-20FA9B2ECD38}" type="slidenum">
              <a:rPr lang="en-US" smtClean="0"/>
              <a:t>7</a:t>
            </a:fld>
            <a:endParaRPr lang="en-US"/>
          </a:p>
        </p:txBody>
      </p:sp>
      <p:sp>
        <p:nvSpPr>
          <p:cNvPr id="7" name="Rectangle 6">
            <a:extLst>
              <a:ext uri="{FF2B5EF4-FFF2-40B4-BE49-F238E27FC236}">
                <a16:creationId xmlns:a16="http://schemas.microsoft.com/office/drawing/2014/main" id="{EE4298F8-81A8-7AEE-C1A1-5FC0D05AEEF6}"/>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729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F23E62C-15C4-E9B8-1874-02CC517C80F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63D37ED-8F8E-5805-FDE8-4724AF5B74E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Drug Coverage Under Medicare</a:t>
            </a:r>
          </a:p>
        </p:txBody>
      </p:sp>
      <p:sp>
        <p:nvSpPr>
          <p:cNvPr id="5" name="Content Placeholder 7">
            <a:extLst>
              <a:ext uri="{FF2B5EF4-FFF2-40B4-BE49-F238E27FC236}">
                <a16:creationId xmlns:a16="http://schemas.microsoft.com/office/drawing/2014/main" id="{A542C746-6CEA-914A-0017-8A466C882A9F}"/>
              </a:ext>
            </a:extLst>
          </p:cNvPr>
          <p:cNvSpPr txBox="1">
            <a:spLocks/>
          </p:cNvSpPr>
          <p:nvPr/>
        </p:nvSpPr>
        <p:spPr>
          <a:xfrm>
            <a:off x="505327" y="1068636"/>
            <a:ext cx="6746811" cy="51396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685800">
              <a:lnSpc>
                <a:spcPct val="100000"/>
              </a:lnSpc>
            </a:pPr>
            <a:r>
              <a:rPr lang="en-US" sz="2400" b="1" dirty="0">
                <a:cs typeface="Arial"/>
              </a:rPr>
              <a:t>Medicare Part A </a:t>
            </a:r>
            <a:r>
              <a:rPr lang="en-US" sz="2400" dirty="0">
                <a:cs typeface="Arial"/>
              </a:rPr>
              <a:t>covers the drugs you need during a Medicare-covered hospital or skilled nursing facility (SNF) stay.</a:t>
            </a:r>
          </a:p>
          <a:p>
            <a:pPr marL="342900" indent="-342900" defTabSz="685800">
              <a:lnSpc>
                <a:spcPct val="100000"/>
              </a:lnSpc>
            </a:pPr>
            <a:r>
              <a:rPr lang="en-US" sz="2400" b="1" dirty="0">
                <a:cs typeface="Arial"/>
              </a:rPr>
              <a:t>Medicare Part B </a:t>
            </a:r>
            <a:r>
              <a:rPr lang="en-US" sz="2400" dirty="0">
                <a:cs typeface="Arial"/>
              </a:rPr>
              <a:t>covers a limited number of outpatient prescription drugs under certain conditions.</a:t>
            </a:r>
          </a:p>
          <a:p>
            <a:pPr marL="342900" indent="-342900" defTabSz="685800">
              <a:lnSpc>
                <a:spcPct val="100000"/>
              </a:lnSpc>
            </a:pPr>
            <a:r>
              <a:rPr lang="en-US" sz="2400" b="1" dirty="0">
                <a:cs typeface="Arial" panose="020B0604020202020204" pitchFamily="34" charset="0"/>
              </a:rPr>
              <a:t>Medicare Part D </a:t>
            </a:r>
            <a:r>
              <a:rPr lang="en-US" sz="2400" dirty="0">
                <a:cs typeface="Arial" panose="020B0604020202020204" pitchFamily="34" charset="0"/>
              </a:rPr>
              <a:t>(prescription drug coverage) provides comprehensive drug coverage​</a:t>
            </a:r>
          </a:p>
          <a:p>
            <a:pPr marL="800100" lvl="1" indent="-342900" defTabSz="685800">
              <a:lnSpc>
                <a:spcPct val="100000"/>
              </a:lnSpc>
            </a:pPr>
            <a:r>
              <a:rPr lang="en-US" sz="2000" dirty="0">
                <a:cs typeface="Arial" panose="020B0604020202020204" pitchFamily="34" charset="0"/>
              </a:rPr>
              <a:t>You must have Medicare Part A and/or Medicare Part B to join a standalone Medicare drug plan.​</a:t>
            </a:r>
          </a:p>
          <a:p>
            <a:pPr marL="800100" lvl="1" indent="-342900" defTabSz="685800">
              <a:lnSpc>
                <a:spcPct val="100000"/>
              </a:lnSpc>
            </a:pPr>
            <a:r>
              <a:rPr lang="en-US" sz="2000" dirty="0">
                <a:cs typeface="Arial"/>
              </a:rPr>
              <a:t>A Medicare Advantage or other Medicare health plan with drug coverage provides health care (Part A and Part B) and prescription drug coverage (Part D).</a:t>
            </a:r>
          </a:p>
        </p:txBody>
      </p:sp>
      <p:sp>
        <p:nvSpPr>
          <p:cNvPr id="3" name="TextBox 2">
            <a:extLst>
              <a:ext uri="{FF2B5EF4-FFF2-40B4-BE49-F238E27FC236}">
                <a16:creationId xmlns:a16="http://schemas.microsoft.com/office/drawing/2014/main" id="{63A1CC12-84D3-0BFE-00A2-62D7CA168CA9}"/>
              </a:ext>
            </a:extLst>
          </p:cNvPr>
          <p:cNvSpPr txBox="1"/>
          <p:nvPr/>
        </p:nvSpPr>
        <p:spPr>
          <a:xfrm>
            <a:off x="7875259" y="1491294"/>
            <a:ext cx="3871018" cy="4154984"/>
          </a:xfrm>
          <a:prstGeom prst="rect">
            <a:avLst/>
          </a:prstGeom>
          <a:noFill/>
        </p:spPr>
        <p:txBody>
          <a:bodyPr wrap="square">
            <a:spAutoFit/>
          </a:bodyPr>
          <a:lstStyle/>
          <a:p>
            <a:pPr algn="ctr" defTabSz="685800">
              <a:lnSpc>
                <a:spcPct val="100000"/>
              </a:lnSpc>
            </a:pPr>
            <a:r>
              <a:rPr lang="en-US" sz="2400" dirty="0">
                <a:cs typeface="Arial" panose="020B0604020202020204" pitchFamily="34" charset="0"/>
              </a:rPr>
              <a:t>Which part of Medicare covers prescription drugs </a:t>
            </a:r>
            <a:r>
              <a:rPr lang="en-US" sz="2400" b="1" dirty="0">
                <a:cs typeface="Arial" panose="020B0604020202020204" pitchFamily="34" charset="0"/>
              </a:rPr>
              <a:t>depends on medical necessity, the health care setting, medical indication (why you need it), relevant law, and any special drug coverage requirements,</a:t>
            </a:r>
            <a:r>
              <a:rPr lang="en-US" sz="2400" dirty="0">
                <a:cs typeface="Arial" panose="020B0604020202020204" pitchFamily="34" charset="0"/>
              </a:rPr>
              <a:t> like immunosuppressive drugs following a transplant.</a:t>
            </a:r>
          </a:p>
        </p:txBody>
      </p:sp>
      <p:sp>
        <p:nvSpPr>
          <p:cNvPr id="8" name="Content Placeholder 15">
            <a:extLst>
              <a:ext uri="{FF2B5EF4-FFF2-40B4-BE49-F238E27FC236}">
                <a16:creationId xmlns:a16="http://schemas.microsoft.com/office/drawing/2014/main" id="{59B4C61D-B640-5585-DDF7-10BE1C00F27B}"/>
              </a:ext>
              <a:ext uri="{C183D7F6-B498-43B3-948B-1728B52AA6E4}">
                <adec:decorative xmlns:adec="http://schemas.microsoft.com/office/drawing/2017/decorative" val="1"/>
              </a:ext>
            </a:extLst>
          </p:cNvPr>
          <p:cNvSpPr txBox="1">
            <a:spLocks/>
          </p:cNvSpPr>
          <p:nvPr/>
        </p:nvSpPr>
        <p:spPr>
          <a:xfrm>
            <a:off x="7756634" y="1225504"/>
            <a:ext cx="4119809" cy="4686565"/>
          </a:xfrm>
          <a:prstGeom prst="roundRect">
            <a:avLst/>
          </a:prstGeom>
          <a:ln w="38100">
            <a:solidFill>
              <a:srgbClr val="2953A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 name="Slide Number Placeholder 3">
            <a:extLst>
              <a:ext uri="{FF2B5EF4-FFF2-40B4-BE49-F238E27FC236}">
                <a16:creationId xmlns:a16="http://schemas.microsoft.com/office/drawing/2014/main" id="{623D67DF-B463-DCE5-EC3A-F831D3484303}"/>
              </a:ext>
            </a:extLst>
          </p:cNvPr>
          <p:cNvSpPr>
            <a:spLocks noGrp="1"/>
          </p:cNvSpPr>
          <p:nvPr>
            <p:ph type="sldNum" sz="quarter" idx="12"/>
          </p:nvPr>
        </p:nvSpPr>
        <p:spPr/>
        <p:txBody>
          <a:bodyPr/>
          <a:lstStyle/>
          <a:p>
            <a:fld id="{C8F7F351-82FE-6748-A3E2-20FA9B2ECD38}" type="slidenum">
              <a:rPr lang="en-US" smtClean="0"/>
              <a:t>8</a:t>
            </a:fld>
            <a:endParaRPr lang="en-US" dirty="0"/>
          </a:p>
        </p:txBody>
      </p:sp>
    </p:spTree>
    <p:extLst>
      <p:ext uri="{BB962C8B-B14F-4D97-AF65-F5344CB8AC3E}">
        <p14:creationId xmlns:p14="http://schemas.microsoft.com/office/powerpoint/2010/main" val="408577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82BAA2-C5C9-6904-8223-858813D282B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560A79A-E7AC-E78A-CC14-11A4ED40A506}"/>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Part A (Hospital Insurance) Drug Coverage</a:t>
            </a:r>
          </a:p>
        </p:txBody>
      </p:sp>
      <p:grpSp>
        <p:nvGrpSpPr>
          <p:cNvPr id="10" name="Group 9" descr="Part A Hospital Insurance Icon">
            <a:extLst>
              <a:ext uri="{FF2B5EF4-FFF2-40B4-BE49-F238E27FC236}">
                <a16:creationId xmlns:a16="http://schemas.microsoft.com/office/drawing/2014/main" id="{1F8CFB51-5383-B478-E5D1-F66DB650C687}"/>
              </a:ext>
            </a:extLst>
          </p:cNvPr>
          <p:cNvGrpSpPr/>
          <p:nvPr/>
        </p:nvGrpSpPr>
        <p:grpSpPr>
          <a:xfrm>
            <a:off x="793210" y="2479592"/>
            <a:ext cx="2976123" cy="2362056"/>
            <a:chOff x="159794" y="1229607"/>
            <a:chExt cx="2174452" cy="1574752"/>
          </a:xfrm>
        </p:grpSpPr>
        <p:pic>
          <p:nvPicPr>
            <p:cNvPr id="11" name="Picture 10" descr="Part A Icon&#10;">
              <a:extLst>
                <a:ext uri="{FF2B5EF4-FFF2-40B4-BE49-F238E27FC236}">
                  <a16:creationId xmlns:a16="http://schemas.microsoft.com/office/drawing/2014/main" id="{63EB4E5B-65B0-320D-2C8E-949AE0887FBC}"/>
                </a:ext>
              </a:extLst>
            </p:cNvPr>
            <p:cNvPicPr>
              <a:picLocks noChangeAspect="1"/>
            </p:cNvPicPr>
            <p:nvPr/>
          </p:nvPicPr>
          <p:blipFill>
            <a:blip r:embed="rId4"/>
            <a:srcRect/>
            <a:stretch/>
          </p:blipFill>
          <p:spPr>
            <a:xfrm>
              <a:off x="181390" y="1229607"/>
              <a:ext cx="2131259" cy="1118140"/>
            </a:xfrm>
            <a:prstGeom prst="rect">
              <a:avLst/>
            </a:prstGeom>
          </p:spPr>
        </p:pic>
        <p:sp>
          <p:nvSpPr>
            <p:cNvPr id="12" name="TextBox 11">
              <a:extLst>
                <a:ext uri="{FF2B5EF4-FFF2-40B4-BE49-F238E27FC236}">
                  <a16:creationId xmlns:a16="http://schemas.microsoft.com/office/drawing/2014/main" id="{7BED67D5-D822-7C43-E98C-B3EF292ED729}"/>
                </a:ext>
              </a:extLst>
            </p:cNvPr>
            <p:cNvSpPr txBox="1"/>
            <p:nvPr/>
          </p:nvSpPr>
          <p:spPr>
            <a:xfrm>
              <a:off x="159794" y="2397234"/>
              <a:ext cx="2174452" cy="40712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Hospital Insurance</a:t>
              </a:r>
            </a:p>
          </p:txBody>
        </p:sp>
      </p:grpSp>
      <p:sp>
        <p:nvSpPr>
          <p:cNvPr id="9" name="TextBox 8">
            <a:extLst>
              <a:ext uri="{FF2B5EF4-FFF2-40B4-BE49-F238E27FC236}">
                <a16:creationId xmlns:a16="http://schemas.microsoft.com/office/drawing/2014/main" id="{2F2F8E07-C9B0-6F70-A058-D74CB78B5300}"/>
              </a:ext>
            </a:extLst>
          </p:cNvPr>
          <p:cNvSpPr txBox="1"/>
          <p:nvPr/>
        </p:nvSpPr>
        <p:spPr>
          <a:xfrm>
            <a:off x="793210" y="4230979"/>
            <a:ext cx="2976123" cy="61066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Hospital Insurance</a:t>
            </a:r>
          </a:p>
        </p:txBody>
      </p:sp>
      <p:sp>
        <p:nvSpPr>
          <p:cNvPr id="8" name="Content Placeholder 4">
            <a:extLst>
              <a:ext uri="{FF2B5EF4-FFF2-40B4-BE49-F238E27FC236}">
                <a16:creationId xmlns:a16="http://schemas.microsoft.com/office/drawing/2014/main" id="{2716D272-EC23-8A2C-E7CA-85107F1BC8FA}"/>
              </a:ext>
            </a:extLst>
          </p:cNvPr>
          <p:cNvSpPr txBox="1">
            <a:spLocks/>
          </p:cNvSpPr>
          <p:nvPr/>
        </p:nvSpPr>
        <p:spPr>
          <a:xfrm>
            <a:off x="5027811" y="2334615"/>
            <a:ext cx="6251178" cy="27888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b="1" dirty="0">
                <a:latin typeface="Arial"/>
                <a:cs typeface="Arial"/>
              </a:rPr>
              <a:t>Generally pays for:</a:t>
            </a:r>
            <a:r>
              <a:rPr lang="en-US" sz="2400" dirty="0">
                <a:latin typeface="Arial"/>
                <a:cs typeface="Arial"/>
              </a:rPr>
              <a:t> </a:t>
            </a:r>
          </a:p>
          <a:p>
            <a:pPr marL="548640" lvl="1" indent="-274320" defTabSz="685800">
              <a:lnSpc>
                <a:spcPct val="100000"/>
              </a:lnSpc>
              <a:spcBef>
                <a:spcPts val="0"/>
              </a:spcBef>
              <a:spcAft>
                <a:spcPts val="1200"/>
              </a:spcAft>
              <a:buClr>
                <a:schemeClr val="bg1"/>
              </a:buClr>
              <a:buFont typeface="Wingdings" panose="05000000000000000000" pitchFamily="2" charset="2"/>
              <a:buChar char="§"/>
            </a:pPr>
            <a:r>
              <a:rPr lang="en-US" dirty="0">
                <a:latin typeface="Arial"/>
                <a:cs typeface="Arial"/>
              </a:rPr>
              <a:t>Drugs given as part of treatment in a covered inpatient hospital or Skilled Nursing Facility (SNF)</a:t>
            </a:r>
            <a:r>
              <a:rPr lang="en-US" b="1" dirty="0">
                <a:latin typeface="Arial"/>
                <a:cs typeface="Arial"/>
              </a:rPr>
              <a:t> </a:t>
            </a:r>
            <a:r>
              <a:rPr lang="en-US" dirty="0">
                <a:latin typeface="Arial"/>
                <a:cs typeface="Arial"/>
              </a:rPr>
              <a:t>stay.</a:t>
            </a:r>
          </a:p>
          <a:p>
            <a:pPr marL="548640" lvl="1" indent="-274320" defTabSz="685800">
              <a:lnSpc>
                <a:spcPct val="100000"/>
              </a:lnSpc>
              <a:spcBef>
                <a:spcPts val="0"/>
              </a:spcBef>
              <a:spcAft>
                <a:spcPts val="1200"/>
              </a:spcAft>
              <a:buClr>
                <a:schemeClr val="bg1"/>
              </a:buClr>
              <a:buFont typeface="Wingdings" panose="05000000000000000000" pitchFamily="2" charset="2"/>
              <a:buChar char="§"/>
            </a:pPr>
            <a:r>
              <a:rPr lang="en-US" dirty="0">
                <a:latin typeface="Arial"/>
                <a:cs typeface="Arial"/>
              </a:rPr>
              <a:t>Drugs used in </a:t>
            </a:r>
            <a:r>
              <a:rPr lang="en-US" b="1" dirty="0">
                <a:latin typeface="Arial"/>
                <a:cs typeface="Arial"/>
              </a:rPr>
              <a:t>hospice</a:t>
            </a:r>
            <a:r>
              <a:rPr lang="en-US" dirty="0">
                <a:latin typeface="Arial"/>
                <a:cs typeface="Arial"/>
              </a:rPr>
              <a:t> </a:t>
            </a:r>
            <a:r>
              <a:rPr lang="en-US" b="1" dirty="0">
                <a:latin typeface="Arial"/>
                <a:cs typeface="Arial"/>
              </a:rPr>
              <a:t>care</a:t>
            </a:r>
            <a:r>
              <a:rPr lang="en-US" dirty="0">
                <a:latin typeface="Arial"/>
                <a:cs typeface="Arial"/>
              </a:rPr>
              <a:t> related to your terminal illness.</a:t>
            </a:r>
            <a:endParaRPr lang="en-US" dirty="0"/>
          </a:p>
        </p:txBody>
      </p:sp>
      <p:sp>
        <p:nvSpPr>
          <p:cNvPr id="13" name="Freeform: Shape 11">
            <a:extLst>
              <a:ext uri="{FF2B5EF4-FFF2-40B4-BE49-F238E27FC236}">
                <a16:creationId xmlns:a16="http://schemas.microsoft.com/office/drawing/2014/main" id="{BFEC3F20-87DD-C44F-F271-8E2BA482452D}"/>
              </a:ext>
              <a:ext uri="{C183D7F6-B498-43B3-948B-1728B52AA6E4}">
                <adec:decorative xmlns:adec="http://schemas.microsoft.com/office/drawing/2017/decorative" val="1"/>
              </a:ext>
            </a:extLst>
          </p:cNvPr>
          <p:cNvSpPr>
            <a:spLocks noChangeAspect="1"/>
          </p:cNvSpPr>
          <p:nvPr/>
        </p:nvSpPr>
        <p:spPr>
          <a:xfrm>
            <a:off x="4998252" y="2920546"/>
            <a:ext cx="457200" cy="457200"/>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1">
            <a:extLst>
              <a:ext uri="{FF2B5EF4-FFF2-40B4-BE49-F238E27FC236}">
                <a16:creationId xmlns:a16="http://schemas.microsoft.com/office/drawing/2014/main" id="{2BAFDCE5-3D29-85F7-4859-725724EAC7BB}"/>
              </a:ext>
              <a:ext uri="{C183D7F6-B498-43B3-948B-1728B52AA6E4}">
                <adec:decorative xmlns:adec="http://schemas.microsoft.com/office/drawing/2017/decorative" val="1"/>
              </a:ext>
            </a:extLst>
          </p:cNvPr>
          <p:cNvSpPr>
            <a:spLocks noChangeAspect="1"/>
          </p:cNvSpPr>
          <p:nvPr/>
        </p:nvSpPr>
        <p:spPr>
          <a:xfrm>
            <a:off x="4998252" y="4156751"/>
            <a:ext cx="457200" cy="457200"/>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243A5EDE-B827-4454-9C30-4D7226BD6824}"/>
              </a:ext>
            </a:extLst>
          </p:cNvPr>
          <p:cNvSpPr>
            <a:spLocks noGrp="1"/>
          </p:cNvSpPr>
          <p:nvPr>
            <p:ph type="sldNum" sz="quarter" idx="12"/>
          </p:nvPr>
        </p:nvSpPr>
        <p:spPr/>
        <p:txBody>
          <a:bodyPr/>
          <a:lstStyle/>
          <a:p>
            <a:fld id="{C8F7F351-82FE-6748-A3E2-20FA9B2ECD38}" type="slidenum">
              <a:rPr lang="en-US" smtClean="0"/>
              <a:t>9</a:t>
            </a:fld>
            <a:endParaRPr lang="en-US" dirty="0"/>
          </a:p>
        </p:txBody>
      </p:sp>
    </p:spTree>
    <p:extLst>
      <p:ext uri="{BB962C8B-B14F-4D97-AF65-F5344CB8AC3E}">
        <p14:creationId xmlns:p14="http://schemas.microsoft.com/office/powerpoint/2010/main" val="2875889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BC37399-795D-2004-8F83-0174D0F966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34E22A-863B-A892-A6E3-6956AC08899F}"/>
              </a:ext>
            </a:extLst>
          </p:cNvPr>
          <p:cNvSpPr txBox="1">
            <a:spLocks noGrp="1"/>
          </p:cNvSpPr>
          <p:nvPr>
            <p:ph type="title" idx="4294967295"/>
          </p:nvPr>
        </p:nvSpPr>
        <p:spPr>
          <a:xfrm>
            <a:off x="270510" y="201497"/>
            <a:ext cx="1160593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Part B (Medical Insurance) Drug Coverage</a:t>
            </a:r>
          </a:p>
        </p:txBody>
      </p:sp>
      <p:sp>
        <p:nvSpPr>
          <p:cNvPr id="5" name="Content Placeholder 4">
            <a:extLst>
              <a:ext uri="{FF2B5EF4-FFF2-40B4-BE49-F238E27FC236}">
                <a16:creationId xmlns:a16="http://schemas.microsoft.com/office/drawing/2014/main" id="{A5635CFE-1A87-CD14-8119-01B7C2066551}"/>
              </a:ext>
            </a:extLst>
          </p:cNvPr>
          <p:cNvSpPr txBox="1">
            <a:spLocks/>
          </p:cNvSpPr>
          <p:nvPr/>
        </p:nvSpPr>
        <p:spPr>
          <a:xfrm>
            <a:off x="484909" y="1044932"/>
            <a:ext cx="8298873" cy="53114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sz="2400" b="1" dirty="0">
                <a:cs typeface="Arial"/>
              </a:rPr>
              <a:t>Some examples of Part B-covered drugs:</a:t>
            </a:r>
          </a:p>
          <a:p>
            <a:r>
              <a:rPr lang="en-US" sz="2400" dirty="0"/>
              <a:t>Drugs used with some types of durable medical equipment (DME)</a:t>
            </a:r>
          </a:p>
          <a:p>
            <a:r>
              <a:rPr lang="en-US" sz="2400" dirty="0"/>
              <a:t>Some antigen allergy tests and treatments</a:t>
            </a:r>
          </a:p>
          <a:p>
            <a:r>
              <a:rPr lang="en-US" sz="2400" dirty="0"/>
              <a:t>Human Immunodeficiency Virus (HIV) prevention drugs</a:t>
            </a:r>
          </a:p>
          <a:p>
            <a:r>
              <a:rPr lang="en-US" sz="2400" dirty="0"/>
              <a:t>Certain drugs for End-Stage Renal Disease (ESRD)</a:t>
            </a:r>
          </a:p>
          <a:p>
            <a:r>
              <a:rPr lang="en-US" sz="2400" dirty="0"/>
              <a:t>Blood clotting factors</a:t>
            </a:r>
          </a:p>
          <a:p>
            <a:r>
              <a:rPr lang="en-US" sz="2400" dirty="0"/>
              <a:t>Injectable and infused drugs</a:t>
            </a:r>
          </a:p>
          <a:p>
            <a:r>
              <a:rPr lang="en-US" sz="2400" dirty="0"/>
              <a:t>Certain shots </a:t>
            </a:r>
            <a:r>
              <a:rPr lang="en-US" sz="2400" dirty="0">
                <a:solidFill>
                  <a:prstClr val="black"/>
                </a:solidFill>
                <a:cs typeface="Arial"/>
              </a:rPr>
              <a:t>as part of Medicare-covered preventive services</a:t>
            </a:r>
            <a:endParaRPr lang="en-US" sz="2400" dirty="0"/>
          </a:p>
          <a:p>
            <a:r>
              <a:rPr lang="en-US" sz="2400" dirty="0"/>
              <a:t>Oral cancer drugs</a:t>
            </a:r>
          </a:p>
        </p:txBody>
      </p:sp>
      <p:pic>
        <p:nvPicPr>
          <p:cNvPr id="8" name="Picture 7" descr="Part B Icon">
            <a:extLst>
              <a:ext uri="{FF2B5EF4-FFF2-40B4-BE49-F238E27FC236}">
                <a16:creationId xmlns:a16="http://schemas.microsoft.com/office/drawing/2014/main" id="{626BB7A8-5EC5-11FF-25E1-8BCA9F11E94C}"/>
              </a:ext>
            </a:extLst>
          </p:cNvPr>
          <p:cNvPicPr>
            <a:picLocks noChangeAspect="1"/>
          </p:cNvPicPr>
          <p:nvPr/>
        </p:nvPicPr>
        <p:blipFill>
          <a:blip r:embed="rId4"/>
          <a:srcRect/>
          <a:stretch/>
        </p:blipFill>
        <p:spPr>
          <a:xfrm>
            <a:off x="9188308" y="2369649"/>
            <a:ext cx="1513244" cy="1363208"/>
          </a:xfrm>
          <a:prstGeom prst="rect">
            <a:avLst/>
          </a:prstGeom>
        </p:spPr>
      </p:pic>
      <p:sp>
        <p:nvSpPr>
          <p:cNvPr id="10" name="TextBox 9">
            <a:extLst>
              <a:ext uri="{FF2B5EF4-FFF2-40B4-BE49-F238E27FC236}">
                <a16:creationId xmlns:a16="http://schemas.microsoft.com/office/drawing/2014/main" id="{A39ED237-CBEB-1412-7254-4ADABA382467}"/>
              </a:ext>
            </a:extLst>
          </p:cNvPr>
          <p:cNvSpPr txBox="1"/>
          <p:nvPr/>
        </p:nvSpPr>
        <p:spPr>
          <a:xfrm>
            <a:off x="9048832" y="3830293"/>
            <a:ext cx="2025211"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Medical Insurance</a:t>
            </a:r>
          </a:p>
        </p:txBody>
      </p:sp>
      <p:sp>
        <p:nvSpPr>
          <p:cNvPr id="4" name="Slide Number Placeholder 3">
            <a:extLst>
              <a:ext uri="{FF2B5EF4-FFF2-40B4-BE49-F238E27FC236}">
                <a16:creationId xmlns:a16="http://schemas.microsoft.com/office/drawing/2014/main" id="{D0FC5549-989E-6A64-5172-246315F6F2B6}"/>
              </a:ext>
            </a:extLst>
          </p:cNvPr>
          <p:cNvSpPr>
            <a:spLocks noGrp="1"/>
          </p:cNvSpPr>
          <p:nvPr>
            <p:ph type="sldNum" sz="quarter" idx="12"/>
          </p:nvPr>
        </p:nvSpPr>
        <p:spPr/>
        <p:txBody>
          <a:bodyPr/>
          <a:lstStyle/>
          <a:p>
            <a:fld id="{C8F7F351-82FE-6748-A3E2-20FA9B2ECD38}" type="slidenum">
              <a:rPr lang="en-US" smtClean="0"/>
              <a:t>10</a:t>
            </a:fld>
            <a:endParaRPr lang="en-US" dirty="0"/>
          </a:p>
        </p:txBody>
      </p:sp>
    </p:spTree>
    <p:extLst>
      <p:ext uri="{BB962C8B-B14F-4D97-AF65-F5344CB8AC3E}">
        <p14:creationId xmlns:p14="http://schemas.microsoft.com/office/powerpoint/2010/main" val="33117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DD7575-F710-2578-D3B9-581FA096A26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7EFE538-6C25-B6F9-0650-8685D420050F}"/>
              </a:ext>
            </a:extLst>
          </p:cNvPr>
          <p:cNvSpPr txBox="1">
            <a:spLocks noGrp="1"/>
          </p:cNvSpPr>
          <p:nvPr>
            <p:ph type="title" idx="4294967295"/>
          </p:nvPr>
        </p:nvSpPr>
        <p:spPr>
          <a:xfrm>
            <a:off x="84221" y="201497"/>
            <a:ext cx="1200751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n-lt"/>
                <a:ea typeface="+mn-ea"/>
                <a:cs typeface="+mn-cs"/>
              </a:rPr>
              <a:t>Part B Immunosuppressive Drug (Part B-ID) Coverage</a:t>
            </a:r>
          </a:p>
        </p:txBody>
      </p:sp>
      <p:pic>
        <p:nvPicPr>
          <p:cNvPr id="3" name="Picture 2" descr="Perscription medication bottle with medication inside">
            <a:extLst>
              <a:ext uri="{FF2B5EF4-FFF2-40B4-BE49-F238E27FC236}">
                <a16:creationId xmlns:a16="http://schemas.microsoft.com/office/drawing/2014/main" id="{BC70CCD3-44A6-5892-D101-E33E79475F1B}"/>
              </a:ext>
            </a:extLst>
          </p:cNvPr>
          <p:cNvPicPr>
            <a:picLocks noChangeAspect="1"/>
          </p:cNvPicPr>
          <p:nvPr/>
        </p:nvPicPr>
        <p:blipFill>
          <a:blip r:embed="rId4"/>
          <a:stretch>
            <a:fillRect/>
          </a:stretch>
        </p:blipFill>
        <p:spPr>
          <a:xfrm>
            <a:off x="297225" y="1354790"/>
            <a:ext cx="4626574" cy="4098559"/>
          </a:xfrm>
          <a:prstGeom prst="rect">
            <a:avLst/>
          </a:prstGeom>
          <a:ln>
            <a:noFill/>
          </a:ln>
          <a:effectLst>
            <a:outerShdw blurRad="292100" dist="139700" dir="2700000" algn="tl" rotWithShape="0">
              <a:srgbClr val="333333">
                <a:alpha val="65000"/>
              </a:srgbClr>
            </a:outerShdw>
          </a:effectLst>
        </p:spPr>
      </p:pic>
      <p:sp>
        <p:nvSpPr>
          <p:cNvPr id="8" name="Content Placeholder 4">
            <a:extLst>
              <a:ext uri="{FF2B5EF4-FFF2-40B4-BE49-F238E27FC236}">
                <a16:creationId xmlns:a16="http://schemas.microsoft.com/office/drawing/2014/main" id="{66ECBEA7-E78A-6F2D-4830-07D961B05313}"/>
              </a:ext>
            </a:extLst>
          </p:cNvPr>
          <p:cNvSpPr txBox="1">
            <a:spLocks/>
          </p:cNvSpPr>
          <p:nvPr/>
        </p:nvSpPr>
        <p:spPr>
          <a:xfrm>
            <a:off x="5202621" y="1354790"/>
            <a:ext cx="6274676" cy="49791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sz="2400" b="1" dirty="0">
                <a:latin typeface="Arial"/>
                <a:cs typeface="Arial"/>
              </a:rPr>
              <a:t>If you lose (or will lose) Part A coverage 36 months after a kidney transplant, you may be able to get Part B immunosuppressive drug (Part B-ID) coverage:</a:t>
            </a:r>
            <a:endParaRPr lang="en-US" sz="2400" b="1" dirty="0">
              <a:cs typeface="Arial"/>
            </a:endParaRPr>
          </a:p>
          <a:p>
            <a:pPr defTabSz="685800">
              <a:lnSpc>
                <a:spcPct val="100000"/>
              </a:lnSpc>
              <a:spcBef>
                <a:spcPts val="0"/>
              </a:spcBef>
              <a:spcAft>
                <a:spcPts val="1200"/>
              </a:spcAft>
            </a:pPr>
            <a:r>
              <a:rPr lang="en-US" sz="2400" dirty="0">
                <a:latin typeface="Arial"/>
                <a:cs typeface="Arial"/>
              </a:rPr>
              <a:t>You can’t be enrolled in other types of </a:t>
            </a:r>
            <a:br>
              <a:rPr lang="en-US" sz="2400" dirty="0">
                <a:latin typeface="Arial"/>
                <a:cs typeface="Arial"/>
              </a:rPr>
            </a:br>
            <a:r>
              <a:rPr lang="en-US" sz="2400" dirty="0">
                <a:latin typeface="Arial"/>
                <a:cs typeface="Arial"/>
              </a:rPr>
              <a:t>health coverage.</a:t>
            </a:r>
          </a:p>
          <a:p>
            <a:pPr defTabSz="685800">
              <a:lnSpc>
                <a:spcPct val="100000"/>
              </a:lnSpc>
              <a:spcBef>
                <a:spcPts val="0"/>
              </a:spcBef>
              <a:spcAft>
                <a:spcPts val="1200"/>
              </a:spcAft>
            </a:pPr>
            <a:r>
              <a:rPr lang="en-US" sz="2400" dirty="0">
                <a:latin typeface="Arial"/>
                <a:cs typeface="Arial"/>
              </a:rPr>
              <a:t>Only applies to immunosuppressive drugs - you  won’t get Medicare coverage for any other items or services.</a:t>
            </a:r>
            <a:endParaRPr lang="en-US" sz="2400" dirty="0">
              <a:solidFill>
                <a:srgbClr val="00529B"/>
              </a:solidFill>
            </a:endParaRPr>
          </a:p>
          <a:p>
            <a:pPr marL="0" indent="0" defTabSz="685800">
              <a:lnSpc>
                <a:spcPct val="100000"/>
              </a:lnSpc>
              <a:spcBef>
                <a:spcPts val="0"/>
              </a:spcBef>
              <a:spcAft>
                <a:spcPts val="1200"/>
              </a:spcAft>
              <a:buFont typeface="Arial" panose="020B0604020202020204" pitchFamily="34" charset="0"/>
              <a:buNone/>
            </a:pPr>
            <a:endParaRPr lang="en-US" sz="2400" b="1" dirty="0">
              <a:solidFill>
                <a:srgbClr val="00529B"/>
              </a:solidFill>
              <a:latin typeface="Arial"/>
              <a:cs typeface="Arial"/>
            </a:endParaRPr>
          </a:p>
        </p:txBody>
      </p:sp>
      <p:sp>
        <p:nvSpPr>
          <p:cNvPr id="4" name="Slide Number Placeholder 3">
            <a:extLst>
              <a:ext uri="{FF2B5EF4-FFF2-40B4-BE49-F238E27FC236}">
                <a16:creationId xmlns:a16="http://schemas.microsoft.com/office/drawing/2014/main" id="{EB11EC30-07ED-AB1D-385C-CB784DCCC544}"/>
              </a:ext>
            </a:extLst>
          </p:cNvPr>
          <p:cNvSpPr>
            <a:spLocks noGrp="1"/>
          </p:cNvSpPr>
          <p:nvPr>
            <p:ph type="sldNum" sz="quarter" idx="12"/>
          </p:nvPr>
        </p:nvSpPr>
        <p:spPr/>
        <p:txBody>
          <a:bodyPr/>
          <a:lstStyle/>
          <a:p>
            <a:fld id="{C8F7F351-82FE-6748-A3E2-20FA9B2ECD38}" type="slidenum">
              <a:rPr lang="en-US" smtClean="0"/>
              <a:t>11</a:t>
            </a:fld>
            <a:endParaRPr lang="en-US" dirty="0"/>
          </a:p>
        </p:txBody>
      </p:sp>
    </p:spTree>
    <p:extLst>
      <p:ext uri="{BB962C8B-B14F-4D97-AF65-F5344CB8AC3E}">
        <p14:creationId xmlns:p14="http://schemas.microsoft.com/office/powerpoint/2010/main" val="334153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F133DAB-CF85-5C84-EC14-E1B59264642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8E1B942-0D07-34F3-E872-C42214BCF4C3}"/>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 Part B Drug Rebates &amp; Coinsurance</a:t>
            </a:r>
          </a:p>
        </p:txBody>
      </p:sp>
      <p:sp>
        <p:nvSpPr>
          <p:cNvPr id="5" name="Text Placeholder 2">
            <a:extLst>
              <a:ext uri="{FF2B5EF4-FFF2-40B4-BE49-F238E27FC236}">
                <a16:creationId xmlns:a16="http://schemas.microsoft.com/office/drawing/2014/main" id="{610E21DD-0292-9FCC-CFA1-B8EEA2FB03B5}"/>
              </a:ext>
            </a:extLst>
          </p:cNvPr>
          <p:cNvSpPr txBox="1">
            <a:spLocks/>
          </p:cNvSpPr>
          <p:nvPr/>
        </p:nvSpPr>
        <p:spPr>
          <a:xfrm>
            <a:off x="471492" y="1358153"/>
            <a:ext cx="10882307" cy="31722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buFont typeface="Arial" panose="020B0604020202020204" pitchFamily="34" charset="0"/>
              <a:buNone/>
            </a:pPr>
            <a:r>
              <a:rPr lang="en-US" sz="2400" b="1" dirty="0">
                <a:latin typeface="Arial" panose="020B0604020202020204" pitchFamily="34" charset="0"/>
                <a:cs typeface="Arial" panose="020B0604020202020204" pitchFamily="34" charset="0"/>
              </a:rPr>
              <a:t>Medicare Part B-covered drug pricing and coinsurance:</a:t>
            </a:r>
          </a:p>
          <a:p>
            <a:pPr marL="548640"/>
            <a:r>
              <a:rPr lang="en-US" sz="2400" dirty="0">
                <a:latin typeface="Arial" panose="020B0604020202020204" pitchFamily="34" charset="0"/>
                <a:cs typeface="Arial" panose="020B0604020202020204" pitchFamily="34" charset="0"/>
              </a:rPr>
              <a:t>Drug companies pay rebates to Medicare if prices for certain Part B drugs increase faster than the rate of inflation.</a:t>
            </a:r>
          </a:p>
          <a:p>
            <a:pPr marL="548640"/>
            <a:r>
              <a:rPr lang="en-US" sz="2400" dirty="0">
                <a:latin typeface="Arial" panose="020B0604020202020204" pitchFamily="34" charset="0"/>
                <a:cs typeface="Arial" panose="020B0604020202020204" pitchFamily="34" charset="0"/>
              </a:rPr>
              <a:t>You usually pay 20% coinsurance - the cost for each Medicare covered service or item - after you've paid your deductible for the year.</a:t>
            </a:r>
          </a:p>
          <a:p>
            <a:pPr marL="548640"/>
            <a:r>
              <a:rPr lang="en-US" sz="2400" dirty="0">
                <a:latin typeface="Arial" panose="020B0604020202020204" pitchFamily="34" charset="0"/>
                <a:cs typeface="Arial" panose="020B0604020202020204" pitchFamily="34" charset="0"/>
              </a:rPr>
              <a:t>You may pay a lower coinsurance for some Part B drugs if the drug’s price increased faster than the rate of inflation in a benchmark quarter.</a:t>
            </a:r>
          </a:p>
          <a:p>
            <a:endParaRPr lang="en-US" sz="2400" dirty="0"/>
          </a:p>
        </p:txBody>
      </p:sp>
      <p:sp>
        <p:nvSpPr>
          <p:cNvPr id="4" name="Slide Number Placeholder 3">
            <a:extLst>
              <a:ext uri="{FF2B5EF4-FFF2-40B4-BE49-F238E27FC236}">
                <a16:creationId xmlns:a16="http://schemas.microsoft.com/office/drawing/2014/main" id="{908E246E-D9FF-4744-CDFA-530EB89F7017}"/>
              </a:ext>
            </a:extLst>
          </p:cNvPr>
          <p:cNvSpPr>
            <a:spLocks noGrp="1"/>
          </p:cNvSpPr>
          <p:nvPr>
            <p:ph type="sldNum" sz="quarter" idx="12"/>
          </p:nvPr>
        </p:nvSpPr>
        <p:spPr/>
        <p:txBody>
          <a:bodyPr/>
          <a:lstStyle/>
          <a:p>
            <a:fld id="{C8F7F351-82FE-6748-A3E2-20FA9B2ECD38}" type="slidenum">
              <a:rPr lang="en-US" smtClean="0"/>
              <a:t>12</a:t>
            </a:fld>
            <a:endParaRPr lang="en-US" dirty="0"/>
          </a:p>
        </p:txBody>
      </p:sp>
    </p:spTree>
    <p:extLst>
      <p:ext uri="{BB962C8B-B14F-4D97-AF65-F5344CB8AC3E}">
        <p14:creationId xmlns:p14="http://schemas.microsoft.com/office/powerpoint/2010/main" val="854085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86EDCF-2BCF-A930-6DA0-C5986B8450A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2C7AD1B-71BA-CFF1-D62B-BFD668F8898F}"/>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 Part B Insulin Coverage</a:t>
            </a:r>
          </a:p>
        </p:txBody>
      </p:sp>
      <p:sp>
        <p:nvSpPr>
          <p:cNvPr id="2" name="Content Placeholder 5">
            <a:extLst>
              <a:ext uri="{FF2B5EF4-FFF2-40B4-BE49-F238E27FC236}">
                <a16:creationId xmlns:a16="http://schemas.microsoft.com/office/drawing/2014/main" id="{B48E9EB8-7227-F755-DBD6-73BB0D8F50D6}"/>
              </a:ext>
            </a:extLst>
          </p:cNvPr>
          <p:cNvSpPr txBox="1">
            <a:spLocks/>
          </p:cNvSpPr>
          <p:nvPr/>
        </p:nvSpPr>
        <p:spPr>
          <a:xfrm>
            <a:off x="519759" y="1230494"/>
            <a:ext cx="10713721" cy="470835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10000"/>
              </a:lnSpc>
              <a:spcBef>
                <a:spcPts val="0"/>
              </a:spcBef>
              <a:buFont typeface="Arial" panose="020B0604020202020204" pitchFamily="34" charset="0"/>
              <a:buNone/>
            </a:pPr>
            <a:r>
              <a:rPr lang="en-US" sz="2400" dirty="0">
                <a:cs typeface="Arial" panose="020B0604020202020204" pitchFamily="34" charset="0"/>
              </a:rPr>
              <a:t>If you use an </a:t>
            </a:r>
            <a:r>
              <a:rPr lang="en-US" sz="2400" b="1" dirty="0">
                <a:cs typeface="Arial" panose="020B0604020202020204" pitchFamily="34" charset="0"/>
              </a:rPr>
              <a:t>insulin pump that’s covered under Part B’s durable medical equipment benefit, or you get your covered insulin through a Medicare Advantage Plan, your cost for 1 month’s supply of each covered insulin can’t be more than $35.</a:t>
            </a:r>
          </a:p>
          <a:p>
            <a:pPr marL="548640" indent="-274320">
              <a:lnSpc>
                <a:spcPct val="110000"/>
              </a:lnSpc>
            </a:pPr>
            <a:r>
              <a:rPr lang="en-US" sz="2400" dirty="0">
                <a:cs typeface="Arial" panose="020B0604020202020204" pitchFamily="34" charset="0"/>
              </a:rPr>
              <a:t>The Part B deductible won’t apply.</a:t>
            </a:r>
          </a:p>
          <a:p>
            <a:pPr marL="548640" indent="-274320">
              <a:lnSpc>
                <a:spcPct val="110000"/>
              </a:lnSpc>
            </a:pPr>
            <a:r>
              <a:rPr lang="en-US" sz="2400" dirty="0">
                <a:cs typeface="Arial" panose="020B0604020202020204" pitchFamily="34" charset="0"/>
              </a:rPr>
              <a:t>If you get a 3-month/90-day supply of insulin, you’ll generally pay no more </a:t>
            </a:r>
            <a:br>
              <a:rPr lang="en-US" sz="2400" dirty="0">
                <a:cs typeface="Arial" panose="020B0604020202020204" pitchFamily="34" charset="0"/>
              </a:rPr>
            </a:br>
            <a:r>
              <a:rPr lang="en-US" sz="2400" dirty="0">
                <a:cs typeface="Arial" panose="020B0604020202020204" pitchFamily="34" charset="0"/>
              </a:rPr>
              <a:t>than $105.</a:t>
            </a:r>
          </a:p>
          <a:p>
            <a:pPr marL="0" indent="0">
              <a:lnSpc>
                <a:spcPct val="110000"/>
              </a:lnSpc>
              <a:buFont typeface="Arial" panose="020B0604020202020204" pitchFamily="34" charset="0"/>
              <a:buNone/>
            </a:pPr>
            <a:endParaRPr lang="en-US" sz="2400" dirty="0"/>
          </a:p>
          <a:p>
            <a:pPr marL="0" indent="0">
              <a:lnSpc>
                <a:spcPct val="110000"/>
              </a:lnSpc>
              <a:buFont typeface="Arial" panose="020B0604020202020204" pitchFamily="34" charset="0"/>
              <a:buNone/>
            </a:pPr>
            <a:endParaRPr lang="en-US" sz="2000" b="1" dirty="0">
              <a:cs typeface="Arial" panose="020B0604020202020204" pitchFamily="34" charset="0"/>
            </a:endParaRPr>
          </a:p>
          <a:p>
            <a:pPr marL="0" indent="0">
              <a:lnSpc>
                <a:spcPct val="110000"/>
              </a:lnSpc>
              <a:buFont typeface="Arial" panose="020B0604020202020204" pitchFamily="34" charset="0"/>
              <a:buNone/>
            </a:pPr>
            <a:r>
              <a:rPr lang="en-US" sz="2000" b="1" dirty="0">
                <a:cs typeface="Arial" panose="020B0604020202020204" pitchFamily="34" charset="0"/>
              </a:rPr>
              <a:t>NOTE:</a:t>
            </a:r>
            <a:r>
              <a:rPr lang="en-US" sz="2000" dirty="0"/>
              <a:t> </a:t>
            </a:r>
            <a:r>
              <a:rPr lang="en-US" sz="2000" dirty="0">
                <a:cs typeface="Arial" panose="020B0604020202020204" pitchFamily="34" charset="0"/>
              </a:rPr>
              <a:t>Medicare Part D covers insulin used in a </a:t>
            </a:r>
            <a:r>
              <a:rPr lang="en-US" sz="2000" b="1" dirty="0">
                <a:cs typeface="Arial" panose="020B0604020202020204" pitchFamily="34" charset="0"/>
              </a:rPr>
              <a:t>disposable</a:t>
            </a:r>
            <a:r>
              <a:rPr lang="en-US" sz="2000" dirty="0">
                <a:cs typeface="Arial" panose="020B0604020202020204" pitchFamily="34" charset="0"/>
              </a:rPr>
              <a:t> pump.</a:t>
            </a:r>
          </a:p>
        </p:txBody>
      </p:sp>
      <p:sp>
        <p:nvSpPr>
          <p:cNvPr id="3" name="Freeform: Shape 6">
            <a:extLst>
              <a:ext uri="{FF2B5EF4-FFF2-40B4-BE49-F238E27FC236}">
                <a16:creationId xmlns:a16="http://schemas.microsoft.com/office/drawing/2014/main" id="{91C9EDED-FC19-6E84-3929-AB0BB0343515}"/>
              </a:ext>
              <a:ext uri="{C183D7F6-B498-43B3-948B-1728B52AA6E4}">
                <adec:decorative xmlns:adec="http://schemas.microsoft.com/office/drawing/2017/decorative" val="1"/>
              </a:ext>
            </a:extLst>
          </p:cNvPr>
          <p:cNvSpPr>
            <a:spLocks noChangeAspect="1"/>
          </p:cNvSpPr>
          <p:nvPr/>
        </p:nvSpPr>
        <p:spPr>
          <a:xfrm>
            <a:off x="245439" y="5490346"/>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D24E0496-7CDD-54EE-86AA-F0DF141CBA1A}"/>
              </a:ext>
            </a:extLst>
          </p:cNvPr>
          <p:cNvSpPr>
            <a:spLocks noGrp="1"/>
          </p:cNvSpPr>
          <p:nvPr>
            <p:ph type="sldNum" sz="quarter" idx="12"/>
          </p:nvPr>
        </p:nvSpPr>
        <p:spPr/>
        <p:txBody>
          <a:bodyPr/>
          <a:lstStyle/>
          <a:p>
            <a:fld id="{C8F7F351-82FE-6748-A3E2-20FA9B2ECD38}" type="slidenum">
              <a:rPr lang="en-US" smtClean="0"/>
              <a:t>13</a:t>
            </a:fld>
            <a:endParaRPr lang="en-US" dirty="0"/>
          </a:p>
        </p:txBody>
      </p:sp>
    </p:spTree>
    <p:extLst>
      <p:ext uri="{BB962C8B-B14F-4D97-AF65-F5344CB8AC3E}">
        <p14:creationId xmlns:p14="http://schemas.microsoft.com/office/powerpoint/2010/main" val="860375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7374C97-5872-EDFC-A36D-1CA4A13CFD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A15A59-F334-1532-1761-15AEA0D5791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Insulin Products &amp; Medicare Drug Plans</a:t>
            </a:r>
          </a:p>
        </p:txBody>
      </p:sp>
      <p:sp>
        <p:nvSpPr>
          <p:cNvPr id="5" name="Content Placeholder 4">
            <a:extLst>
              <a:ext uri="{FF2B5EF4-FFF2-40B4-BE49-F238E27FC236}">
                <a16:creationId xmlns:a16="http://schemas.microsoft.com/office/drawing/2014/main" id="{25CF0103-F82E-E44B-0FD1-75A46EB1E68D}"/>
              </a:ext>
            </a:extLst>
          </p:cNvPr>
          <p:cNvSpPr txBox="1">
            <a:spLocks/>
          </p:cNvSpPr>
          <p:nvPr/>
        </p:nvSpPr>
        <p:spPr>
          <a:xfrm>
            <a:off x="394645" y="1118936"/>
            <a:ext cx="6100748" cy="487279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1200"/>
              </a:spcAft>
            </a:pPr>
            <a:r>
              <a:rPr lang="en-US" sz="2600" dirty="0">
                <a:latin typeface="Arial" panose="020B0604020202020204" pitchFamily="34" charset="0"/>
                <a:cs typeface="Arial" panose="020B0604020202020204" pitchFamily="34" charset="0"/>
              </a:rPr>
              <a:t>The cost of a month’s supply of each Part D-covered insulin </a:t>
            </a:r>
            <a:r>
              <a:rPr lang="en-US" sz="2600" b="1" dirty="0">
                <a:latin typeface="Arial" panose="020B0604020202020204" pitchFamily="34" charset="0"/>
                <a:cs typeface="Arial" panose="020B0604020202020204" pitchFamily="34" charset="0"/>
              </a:rPr>
              <a:t>is capped at $35</a:t>
            </a:r>
            <a:r>
              <a:rPr lang="en-US" sz="2600" dirty="0">
                <a:latin typeface="Arial" panose="020B0604020202020204" pitchFamily="34" charset="0"/>
                <a:cs typeface="Arial" panose="020B0604020202020204" pitchFamily="34" charset="0"/>
              </a:rPr>
              <a:t>, and you don’t have to pay a deductible for insulin.</a:t>
            </a:r>
          </a:p>
          <a:p>
            <a:pPr lvl="1">
              <a:lnSpc>
                <a:spcPct val="120000"/>
              </a:lnSpc>
              <a:spcBef>
                <a:spcPts val="0"/>
              </a:spcBef>
              <a:spcAft>
                <a:spcPts val="1200"/>
              </a:spcAft>
            </a:pPr>
            <a:r>
              <a:rPr lang="en-US" sz="2600" dirty="0">
                <a:latin typeface="Arial" panose="020B0604020202020204" pitchFamily="34" charset="0"/>
                <a:cs typeface="Arial" panose="020B0604020202020204" pitchFamily="34" charset="0"/>
              </a:rPr>
              <a:t>If you get a </a:t>
            </a:r>
            <a:r>
              <a:rPr lang="en-US" sz="2600" b="1" dirty="0">
                <a:latin typeface="Arial" panose="020B0604020202020204" pitchFamily="34" charset="0"/>
                <a:cs typeface="Arial" panose="020B0604020202020204" pitchFamily="34" charset="0"/>
              </a:rPr>
              <a:t>60-day supply </a:t>
            </a:r>
            <a:r>
              <a:rPr lang="en-US" sz="2600" dirty="0">
                <a:latin typeface="Arial" panose="020B0604020202020204" pitchFamily="34" charset="0"/>
                <a:cs typeface="Arial" panose="020B0604020202020204" pitchFamily="34" charset="0"/>
              </a:rPr>
              <a:t>of a Part D-covered insulin, you’ll pay no more than $70 for that insulin. </a:t>
            </a:r>
          </a:p>
          <a:p>
            <a:pPr lvl="1">
              <a:lnSpc>
                <a:spcPct val="120000"/>
              </a:lnSpc>
              <a:spcBef>
                <a:spcPts val="0"/>
              </a:spcBef>
              <a:spcAft>
                <a:spcPts val="1200"/>
              </a:spcAft>
            </a:pPr>
            <a:r>
              <a:rPr lang="en-US" sz="2600" dirty="0">
                <a:latin typeface="Arial" panose="020B0604020202020204" pitchFamily="34" charset="0"/>
                <a:cs typeface="Arial" panose="020B0604020202020204" pitchFamily="34" charset="0"/>
              </a:rPr>
              <a:t>If you get a </a:t>
            </a:r>
            <a:r>
              <a:rPr lang="en-US" sz="2600" b="1" dirty="0">
                <a:latin typeface="Arial" panose="020B0604020202020204" pitchFamily="34" charset="0"/>
                <a:cs typeface="Arial" panose="020B0604020202020204" pitchFamily="34" charset="0"/>
              </a:rPr>
              <a:t>90-day supply </a:t>
            </a:r>
            <a:r>
              <a:rPr lang="en-US" sz="2600" dirty="0">
                <a:latin typeface="Arial" panose="020B0604020202020204" pitchFamily="34" charset="0"/>
                <a:cs typeface="Arial" panose="020B0604020202020204" pitchFamily="34" charset="0"/>
              </a:rPr>
              <a:t>of Part D-covered insulin, your costs can’t be more than $105 - that is, $35 for each month’s supply of each covered insulin.</a:t>
            </a:r>
          </a:p>
        </p:txBody>
      </p:sp>
      <p:pic>
        <p:nvPicPr>
          <p:cNvPr id="7" name="Picture 6" descr="Older adult being pricked with needle for blood sugar testing.">
            <a:extLst>
              <a:ext uri="{FF2B5EF4-FFF2-40B4-BE49-F238E27FC236}">
                <a16:creationId xmlns:a16="http://schemas.microsoft.com/office/drawing/2014/main" id="{6BFE7B32-0BDB-5CE6-E381-CE00CED2D942}"/>
              </a:ext>
            </a:extLst>
          </p:cNvPr>
          <p:cNvPicPr>
            <a:picLocks noChangeAspect="1"/>
          </p:cNvPicPr>
          <p:nvPr/>
        </p:nvPicPr>
        <p:blipFill>
          <a:blip r:embed="rId4"/>
          <a:stretch>
            <a:fillRect/>
          </a:stretch>
        </p:blipFill>
        <p:spPr>
          <a:xfrm>
            <a:off x="6495393" y="1165693"/>
            <a:ext cx="5130348" cy="4723251"/>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7D605BFF-59E0-C3F2-AFEE-7ADDE7C4B89E}"/>
              </a:ext>
            </a:extLst>
          </p:cNvPr>
          <p:cNvSpPr>
            <a:spLocks noGrp="1"/>
          </p:cNvSpPr>
          <p:nvPr>
            <p:ph type="sldNum" sz="quarter" idx="12"/>
          </p:nvPr>
        </p:nvSpPr>
        <p:spPr/>
        <p:txBody>
          <a:bodyPr/>
          <a:lstStyle/>
          <a:p>
            <a:fld id="{C8F7F351-82FE-6748-A3E2-20FA9B2ECD38}" type="slidenum">
              <a:rPr lang="en-US" smtClean="0"/>
              <a:t>14</a:t>
            </a:fld>
            <a:endParaRPr lang="en-US" dirty="0"/>
          </a:p>
        </p:txBody>
      </p:sp>
    </p:spTree>
    <p:extLst>
      <p:ext uri="{BB962C8B-B14F-4D97-AF65-F5344CB8AC3E}">
        <p14:creationId xmlns:p14="http://schemas.microsoft.com/office/powerpoint/2010/main" val="2326059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7FB1EC-B32F-A11A-19AA-B9D53E9E9B4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8DD05A-E0AA-748A-C998-F8A712656204}"/>
              </a:ext>
            </a:extLst>
          </p:cNvPr>
          <p:cNvSpPr txBox="1">
            <a:spLocks noGrp="1"/>
          </p:cNvSpPr>
          <p:nvPr>
            <p:ph type="title" idx="4294967295"/>
          </p:nvPr>
        </p:nvSpPr>
        <p:spPr>
          <a:xfrm>
            <a:off x="0" y="201497"/>
            <a:ext cx="1219200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mj-lt"/>
                <a:ea typeface="+mn-ea"/>
                <a:cs typeface="+mn-cs"/>
              </a:rPr>
              <a:t>Self-Administered Drugs in Hospital Outpatient Settings</a:t>
            </a:r>
          </a:p>
        </p:txBody>
      </p:sp>
      <p:pic>
        <p:nvPicPr>
          <p:cNvPr id="2" name="Picture 1" descr="Part B Icon">
            <a:extLst>
              <a:ext uri="{FF2B5EF4-FFF2-40B4-BE49-F238E27FC236}">
                <a16:creationId xmlns:a16="http://schemas.microsoft.com/office/drawing/2014/main" id="{1F216DD9-6CF7-BF6C-A285-6D3D8E9EC659}"/>
              </a:ext>
              <a:ext uri="{C183D7F6-B498-43B3-948B-1728B52AA6E4}">
                <adec:decorative xmlns:adec="http://schemas.microsoft.com/office/drawing/2017/decorative" val="0"/>
              </a:ext>
            </a:extLst>
          </p:cNvPr>
          <p:cNvPicPr>
            <a:picLocks noChangeAspect="1"/>
          </p:cNvPicPr>
          <p:nvPr/>
        </p:nvPicPr>
        <p:blipFill>
          <a:blip r:embed="rId4"/>
          <a:srcRect/>
          <a:stretch/>
        </p:blipFill>
        <p:spPr>
          <a:xfrm>
            <a:off x="746447" y="1307084"/>
            <a:ext cx="1363971" cy="1228735"/>
          </a:xfrm>
          <a:prstGeom prst="rect">
            <a:avLst/>
          </a:prstGeom>
        </p:spPr>
      </p:pic>
      <p:sp>
        <p:nvSpPr>
          <p:cNvPr id="3" name="TextBox 2">
            <a:extLst>
              <a:ext uri="{FF2B5EF4-FFF2-40B4-BE49-F238E27FC236}">
                <a16:creationId xmlns:a16="http://schemas.microsoft.com/office/drawing/2014/main" id="{F817290E-7E46-AD7A-D0B8-CFE4950BA0BD}"/>
              </a:ext>
            </a:extLst>
          </p:cNvPr>
          <p:cNvSpPr txBox="1"/>
          <p:nvPr/>
        </p:nvSpPr>
        <p:spPr>
          <a:xfrm>
            <a:off x="399153" y="2516910"/>
            <a:ext cx="2278724"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Medical Insurance</a:t>
            </a:r>
          </a:p>
        </p:txBody>
      </p:sp>
      <p:sp>
        <p:nvSpPr>
          <p:cNvPr id="14" name="Content Placeholder 4">
            <a:extLst>
              <a:ext uri="{FF2B5EF4-FFF2-40B4-BE49-F238E27FC236}">
                <a16:creationId xmlns:a16="http://schemas.microsoft.com/office/drawing/2014/main" id="{26F4F8ED-E3AE-666A-209D-5FBBA6F00DB5}"/>
              </a:ext>
            </a:extLst>
          </p:cNvPr>
          <p:cNvSpPr txBox="1">
            <a:spLocks/>
          </p:cNvSpPr>
          <p:nvPr/>
        </p:nvSpPr>
        <p:spPr>
          <a:xfrm>
            <a:off x="3637157" y="1497813"/>
            <a:ext cx="8360125" cy="89647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sz="2200" dirty="0">
                <a:latin typeface="Arial"/>
                <a:cs typeface="Arial"/>
              </a:rPr>
              <a:t>Part B </a:t>
            </a:r>
            <a:r>
              <a:rPr lang="en-US" sz="2200" b="1" dirty="0">
                <a:latin typeface="Arial"/>
                <a:cs typeface="Arial"/>
              </a:rPr>
              <a:t>doesn’t cover </a:t>
            </a:r>
            <a:r>
              <a:rPr lang="en-US" sz="2200" dirty="0">
                <a:latin typeface="Arial"/>
                <a:cs typeface="Arial"/>
              </a:rPr>
              <a:t>self-administered drugs if you’re an outpatient in a hospital setting.</a:t>
            </a:r>
          </a:p>
        </p:txBody>
      </p:sp>
      <p:grpSp>
        <p:nvGrpSpPr>
          <p:cNvPr id="7" name="Group 6" descr="Part D Medicare drug Insurance icon">
            <a:extLst>
              <a:ext uri="{FF2B5EF4-FFF2-40B4-BE49-F238E27FC236}">
                <a16:creationId xmlns:a16="http://schemas.microsoft.com/office/drawing/2014/main" id="{D1634AA4-58CA-BE57-6F76-4D4F7086BD85}"/>
              </a:ext>
            </a:extLst>
          </p:cNvPr>
          <p:cNvGrpSpPr/>
          <p:nvPr/>
        </p:nvGrpSpPr>
        <p:grpSpPr>
          <a:xfrm>
            <a:off x="280114" y="3939511"/>
            <a:ext cx="2532951" cy="1895964"/>
            <a:chOff x="6960685" y="2307844"/>
            <a:chExt cx="3046507" cy="1768630"/>
          </a:xfrm>
        </p:grpSpPr>
        <p:pic>
          <p:nvPicPr>
            <p:cNvPr id="8" name="Picture 7" descr="Part D Icon">
              <a:extLst>
                <a:ext uri="{FF2B5EF4-FFF2-40B4-BE49-F238E27FC236}">
                  <a16:creationId xmlns:a16="http://schemas.microsoft.com/office/drawing/2014/main" id="{97A83CBB-75DA-5280-F294-92D811A92B42}"/>
                </a:ext>
              </a:extLst>
            </p:cNvPr>
            <p:cNvPicPr>
              <a:picLocks noChangeAspect="1"/>
            </p:cNvPicPr>
            <p:nvPr/>
          </p:nvPicPr>
          <p:blipFill>
            <a:blip r:embed="rId5"/>
            <a:srcRect/>
            <a:stretch/>
          </p:blipFill>
          <p:spPr>
            <a:xfrm>
              <a:off x="7614052" y="2307844"/>
              <a:ext cx="1295618" cy="718626"/>
            </a:xfrm>
            <a:prstGeom prst="rect">
              <a:avLst/>
            </a:prstGeom>
          </p:spPr>
        </p:pic>
        <p:sp>
          <p:nvSpPr>
            <p:cNvPr id="9" name="TextBox 8" title="Part D Icon">
              <a:extLst>
                <a:ext uri="{FF2B5EF4-FFF2-40B4-BE49-F238E27FC236}">
                  <a16:creationId xmlns:a16="http://schemas.microsoft.com/office/drawing/2014/main" id="{03465954-1A88-FFF5-E1F9-568C51EA3B18}"/>
                </a:ext>
              </a:extLst>
            </p:cNvPr>
            <p:cNvSpPr txBox="1"/>
            <p:nvPr/>
          </p:nvSpPr>
          <p:spPr>
            <a:xfrm>
              <a:off x="6960685" y="3100314"/>
              <a:ext cx="3046507" cy="976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Medicare drug coverage</a:t>
              </a:r>
            </a:p>
          </p:txBody>
        </p:sp>
      </p:grpSp>
      <p:sp>
        <p:nvSpPr>
          <p:cNvPr id="5" name="Content Placeholder 4">
            <a:extLst>
              <a:ext uri="{FF2B5EF4-FFF2-40B4-BE49-F238E27FC236}">
                <a16:creationId xmlns:a16="http://schemas.microsoft.com/office/drawing/2014/main" id="{6E1F9CF4-5663-5BA1-7F40-5AC662FB8FD7}"/>
              </a:ext>
            </a:extLst>
          </p:cNvPr>
          <p:cNvSpPr txBox="1">
            <a:spLocks/>
          </p:cNvSpPr>
          <p:nvPr/>
        </p:nvSpPr>
        <p:spPr>
          <a:xfrm>
            <a:off x="3551761" y="3391813"/>
            <a:ext cx="8360125" cy="26793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9000"/>
              </a:spcBef>
              <a:spcAft>
                <a:spcPts val="1200"/>
              </a:spcAft>
              <a:buFont typeface="Arial" panose="020B0604020202020204" pitchFamily="34" charset="0"/>
              <a:buNone/>
            </a:pPr>
            <a:r>
              <a:rPr lang="en-US" sz="2200" dirty="0">
                <a:latin typeface="Arial"/>
                <a:cs typeface="Arial"/>
              </a:rPr>
              <a:t>If enrolled, Medicare drug coverage (Part D) </a:t>
            </a:r>
            <a:r>
              <a:rPr lang="en-US" sz="2200" b="1" dirty="0">
                <a:latin typeface="Arial"/>
                <a:cs typeface="Arial"/>
              </a:rPr>
              <a:t>may cover </a:t>
            </a:r>
            <a:r>
              <a:rPr lang="en-US" sz="2200" dirty="0">
                <a:latin typeface="Arial"/>
                <a:cs typeface="Arial"/>
              </a:rPr>
              <a:t>self-administered drugs: </a:t>
            </a:r>
          </a:p>
          <a:p>
            <a:pPr marL="617220" lvl="1" indent="-342900" defTabSz="685800">
              <a:lnSpc>
                <a:spcPct val="100000"/>
              </a:lnSpc>
              <a:spcBef>
                <a:spcPts val="0"/>
              </a:spcBef>
              <a:spcAft>
                <a:spcPts val="1200"/>
              </a:spcAft>
            </a:pPr>
            <a:r>
              <a:rPr lang="en-US" sz="2200" dirty="0">
                <a:latin typeface="Arial"/>
                <a:cs typeface="Arial"/>
              </a:rPr>
              <a:t>If you aren’t admitted as an inpatient in a hospital.</a:t>
            </a:r>
          </a:p>
          <a:p>
            <a:pPr marL="617220" lvl="1" indent="-342900" defTabSz="685800">
              <a:lnSpc>
                <a:spcPct val="100000"/>
              </a:lnSpc>
              <a:spcBef>
                <a:spcPts val="0"/>
              </a:spcBef>
              <a:spcAft>
                <a:spcPts val="1200"/>
              </a:spcAft>
            </a:pPr>
            <a:r>
              <a:rPr lang="en-US" sz="2200" dirty="0">
                <a:latin typeface="Arial"/>
                <a:cs typeface="Arial"/>
              </a:rPr>
              <a:t>You may have to pay and submit for reimbursement.</a:t>
            </a:r>
          </a:p>
          <a:p>
            <a:pPr marL="617220" lvl="1" indent="-342900" defTabSz="685800">
              <a:lnSpc>
                <a:spcPct val="100000"/>
              </a:lnSpc>
              <a:spcBef>
                <a:spcPts val="0"/>
              </a:spcBef>
              <a:spcAft>
                <a:spcPts val="1200"/>
              </a:spcAft>
            </a:pPr>
            <a:r>
              <a:rPr lang="en-US" sz="2200" dirty="0">
                <a:latin typeface="Arial"/>
                <a:cs typeface="Arial"/>
              </a:rPr>
              <a:t>The drug you need must be on your drug plan’s formulary (list of covered drugs).</a:t>
            </a:r>
            <a:endParaRPr lang="en-US" sz="2200" dirty="0">
              <a:latin typeface="Calibri" panose="020F0502020204030204"/>
            </a:endParaRPr>
          </a:p>
        </p:txBody>
      </p:sp>
      <p:sp>
        <p:nvSpPr>
          <p:cNvPr id="11" name="Freeform: Shape 14">
            <a:extLst>
              <a:ext uri="{FF2B5EF4-FFF2-40B4-BE49-F238E27FC236}">
                <a16:creationId xmlns:a16="http://schemas.microsoft.com/office/drawing/2014/main" id="{22EC037C-C7FB-2062-BB61-1C00E5C0A4C2}"/>
              </a:ext>
              <a:ext uri="{C183D7F6-B498-43B3-948B-1728B52AA6E4}">
                <adec:decorative xmlns:adec="http://schemas.microsoft.com/office/drawing/2017/decorative" val="1"/>
              </a:ext>
            </a:extLst>
          </p:cNvPr>
          <p:cNvSpPr>
            <a:spLocks noChangeAspect="1"/>
          </p:cNvSpPr>
          <p:nvPr/>
        </p:nvSpPr>
        <p:spPr>
          <a:xfrm>
            <a:off x="2917725" y="3428999"/>
            <a:ext cx="548640" cy="548640"/>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6">
            <a:extLst>
              <a:ext uri="{FF2B5EF4-FFF2-40B4-BE49-F238E27FC236}">
                <a16:creationId xmlns:a16="http://schemas.microsoft.com/office/drawing/2014/main" id="{6D0FBDAC-5BBC-0F7F-6B33-C20398DD4F81}"/>
              </a:ext>
              <a:ext uri="{C183D7F6-B498-43B3-948B-1728B52AA6E4}">
                <adec:decorative xmlns:adec="http://schemas.microsoft.com/office/drawing/2017/decorative" val="1"/>
              </a:ext>
            </a:extLst>
          </p:cNvPr>
          <p:cNvSpPr>
            <a:spLocks noChangeAspect="1"/>
          </p:cNvSpPr>
          <p:nvPr/>
        </p:nvSpPr>
        <p:spPr>
          <a:xfrm>
            <a:off x="2927944" y="1497812"/>
            <a:ext cx="548640" cy="548640"/>
          </a:xfrm>
          <a:custGeom>
            <a:avLst/>
            <a:gdLst>
              <a:gd name="connsiteX0" fmla="*/ 1283817 w 3717558"/>
              <a:gd name="connsiteY0" fmla="*/ 982893 h 3717560"/>
              <a:gd name="connsiteX1" fmla="*/ 1005560 w 3717558"/>
              <a:gd name="connsiteY1" fmla="*/ 1250689 h 3717560"/>
              <a:gd name="connsiteX2" fmla="*/ 1616511 w 3717558"/>
              <a:gd name="connsiteY2" fmla="*/ 1885510 h 3717560"/>
              <a:gd name="connsiteX3" fmla="*/ 1041178 w 3717558"/>
              <a:gd name="connsiteY3" fmla="*/ 2472724 h 3717560"/>
              <a:gd name="connsiteX4" fmla="*/ 1317033 w 3717558"/>
              <a:gd name="connsiteY4" fmla="*/ 2742996 h 3717560"/>
              <a:gd name="connsiteX5" fmla="*/ 1884423 w 3717558"/>
              <a:gd name="connsiteY5" fmla="*/ 2163888 h 3717560"/>
              <a:gd name="connsiteX6" fmla="*/ 2433736 w 3717558"/>
              <a:gd name="connsiteY6" fmla="*/ 2734663 h 3717560"/>
              <a:gd name="connsiteX7" fmla="*/ 2711996 w 3717558"/>
              <a:gd name="connsiteY7" fmla="*/ 2466867 h 3717560"/>
              <a:gd name="connsiteX8" fmla="*/ 2154812 w 3717558"/>
              <a:gd name="connsiteY8" fmla="*/ 1887915 h 3717560"/>
              <a:gd name="connsiteX9" fmla="*/ 2758416 w 3717558"/>
              <a:gd name="connsiteY9" fmla="*/ 1271845 h 3717560"/>
              <a:gd name="connsiteX10" fmla="*/ 2482562 w 3717558"/>
              <a:gd name="connsiteY10" fmla="*/ 1001572 h 3717560"/>
              <a:gd name="connsiteX11" fmla="*/ 1886900 w 3717558"/>
              <a:gd name="connsiteY11" fmla="*/ 1609537 h 3717560"/>
              <a:gd name="connsiteX12" fmla="*/ 1858779 w 3717558"/>
              <a:gd name="connsiteY12" fmla="*/ 0 h 3717560"/>
              <a:gd name="connsiteX13" fmla="*/ 3717558 w 3717558"/>
              <a:gd name="connsiteY13" fmla="*/ 1858780 h 3717560"/>
              <a:gd name="connsiteX14" fmla="*/ 1858779 w 3717558"/>
              <a:gd name="connsiteY14" fmla="*/ 3717560 h 3717560"/>
              <a:gd name="connsiteX15" fmla="*/ 0 w 3717558"/>
              <a:gd name="connsiteY15" fmla="*/ 1858780 h 3717560"/>
              <a:gd name="connsiteX16" fmla="*/ 1858779 w 3717558"/>
              <a:gd name="connsiteY16"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17558" h="3717560">
                <a:moveTo>
                  <a:pt x="1283817" y="982893"/>
                </a:moveTo>
                <a:lnTo>
                  <a:pt x="1005560" y="1250689"/>
                </a:lnTo>
                <a:lnTo>
                  <a:pt x="1616511" y="1885510"/>
                </a:lnTo>
                <a:lnTo>
                  <a:pt x="1041178" y="2472724"/>
                </a:lnTo>
                <a:lnTo>
                  <a:pt x="1317033" y="2742996"/>
                </a:lnTo>
                <a:lnTo>
                  <a:pt x="1884423" y="2163888"/>
                </a:lnTo>
                <a:lnTo>
                  <a:pt x="2433736" y="2734663"/>
                </a:lnTo>
                <a:lnTo>
                  <a:pt x="2711996" y="2466867"/>
                </a:lnTo>
                <a:lnTo>
                  <a:pt x="2154812" y="1887915"/>
                </a:lnTo>
                <a:lnTo>
                  <a:pt x="2758416" y="1271845"/>
                </a:lnTo>
                <a:lnTo>
                  <a:pt x="2482562" y="1001572"/>
                </a:lnTo>
                <a:lnTo>
                  <a:pt x="1886900" y="1609537"/>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FE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AAD4DD6-EB10-E130-B346-22AF9FA9F30D}"/>
              </a:ext>
              <a:ext uri="{C183D7F6-B498-43B3-948B-1728B52AA6E4}">
                <adec:decorative xmlns:adec="http://schemas.microsoft.com/office/drawing/2017/decorative" val="1"/>
              </a:ext>
            </a:extLst>
          </p:cNvPr>
          <p:cNvCxnSpPr>
            <a:cxnSpLocks/>
          </p:cNvCxnSpPr>
          <p:nvPr/>
        </p:nvCxnSpPr>
        <p:spPr>
          <a:xfrm>
            <a:off x="3003121" y="3259053"/>
            <a:ext cx="8742505" cy="0"/>
          </a:xfrm>
          <a:prstGeom prst="line">
            <a:avLst/>
          </a:prstGeom>
          <a:ln>
            <a:solidFill>
              <a:srgbClr val="2953A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6E8E393-B46E-361D-E98C-5415D6D59513}"/>
              </a:ext>
            </a:extLst>
          </p:cNvPr>
          <p:cNvSpPr>
            <a:spLocks noGrp="1"/>
          </p:cNvSpPr>
          <p:nvPr>
            <p:ph type="sldNum" sz="quarter" idx="12"/>
          </p:nvPr>
        </p:nvSpPr>
        <p:spPr/>
        <p:txBody>
          <a:bodyPr/>
          <a:lstStyle/>
          <a:p>
            <a:fld id="{C8F7F351-82FE-6748-A3E2-20FA9B2ECD38}" type="slidenum">
              <a:rPr lang="en-US" smtClean="0"/>
              <a:t>15</a:t>
            </a:fld>
            <a:endParaRPr lang="en-US" dirty="0"/>
          </a:p>
        </p:txBody>
      </p:sp>
    </p:spTree>
    <p:extLst>
      <p:ext uri="{BB962C8B-B14F-4D97-AF65-F5344CB8AC3E}">
        <p14:creationId xmlns:p14="http://schemas.microsoft.com/office/powerpoint/2010/main" val="2006656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091ACC-BE00-53A9-52EA-6932053FF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063C3-17F3-EE67-0F15-66614CA659A4}"/>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3</a:t>
            </a:r>
          </a:p>
        </p:txBody>
      </p:sp>
      <p:sp>
        <p:nvSpPr>
          <p:cNvPr id="3" name="Text Placeholder 2">
            <a:extLst>
              <a:ext uri="{FF2B5EF4-FFF2-40B4-BE49-F238E27FC236}">
                <a16:creationId xmlns:a16="http://schemas.microsoft.com/office/drawing/2014/main" id="{944C2722-E778-DE31-4D0A-47F8B37AF7FE}"/>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How Medicare Drug Coverage (Part D) Works</a:t>
            </a:r>
          </a:p>
        </p:txBody>
      </p:sp>
      <p:sp>
        <p:nvSpPr>
          <p:cNvPr id="6" name="Slide Number Placeholder 5">
            <a:extLst>
              <a:ext uri="{FF2B5EF4-FFF2-40B4-BE49-F238E27FC236}">
                <a16:creationId xmlns:a16="http://schemas.microsoft.com/office/drawing/2014/main" id="{3BF6E092-8D55-5C28-6C18-7674F9268D12}"/>
              </a:ext>
            </a:extLst>
          </p:cNvPr>
          <p:cNvSpPr>
            <a:spLocks noGrp="1"/>
          </p:cNvSpPr>
          <p:nvPr>
            <p:ph type="sldNum" sz="quarter" idx="12"/>
          </p:nvPr>
        </p:nvSpPr>
        <p:spPr/>
        <p:txBody>
          <a:bodyPr/>
          <a:lstStyle/>
          <a:p>
            <a:fld id="{C8F7F351-82FE-6748-A3E2-20FA9B2ECD38}" type="slidenum">
              <a:rPr lang="en-US" smtClean="0"/>
              <a:t>16</a:t>
            </a:fld>
            <a:endParaRPr lang="en-US"/>
          </a:p>
        </p:txBody>
      </p:sp>
      <p:sp>
        <p:nvSpPr>
          <p:cNvPr id="7" name="Rectangle 6">
            <a:extLst>
              <a:ext uri="{FF2B5EF4-FFF2-40B4-BE49-F238E27FC236}">
                <a16:creationId xmlns:a16="http://schemas.microsoft.com/office/drawing/2014/main" id="{56DE9473-77CC-1C3D-42C5-1762FA0072E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1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3D04CE4-E53E-7D4C-D205-3BBB8C3263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D1260CC-BA75-44C9-E66D-0ED772250344}"/>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 Drug Coverage (Part D)</a:t>
            </a:r>
          </a:p>
        </p:txBody>
      </p:sp>
      <p:sp>
        <p:nvSpPr>
          <p:cNvPr id="15" name="Content Placeholder 4">
            <a:extLst>
              <a:ext uri="{FF2B5EF4-FFF2-40B4-BE49-F238E27FC236}">
                <a16:creationId xmlns:a16="http://schemas.microsoft.com/office/drawing/2014/main" id="{E483B6E8-C759-8C9B-AEAE-1F8576D2704D}"/>
              </a:ext>
            </a:extLst>
          </p:cNvPr>
          <p:cNvSpPr txBox="1">
            <a:spLocks/>
          </p:cNvSpPr>
          <p:nvPr/>
        </p:nvSpPr>
        <p:spPr>
          <a:xfrm>
            <a:off x="446447" y="1220082"/>
            <a:ext cx="6868753" cy="47355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sz="2400" b="1" dirty="0">
                <a:latin typeface="Arial" panose="020B0604020202020204" pitchFamily="34" charset="0"/>
                <a:cs typeface="Arial" panose="020B0604020202020204" pitchFamily="34" charset="0"/>
              </a:rPr>
              <a:t>Plans that offer Medicare drug coverage are:</a:t>
            </a:r>
          </a:p>
          <a:p>
            <a:pPr marL="548640" indent="-274320"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Approved by Medicare</a:t>
            </a:r>
          </a:p>
          <a:p>
            <a:pPr marL="548640" indent="-274320"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Run by private companies</a:t>
            </a:r>
          </a:p>
          <a:p>
            <a:pPr marL="548640" indent="-274320"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Available to everyone with Medicare</a:t>
            </a:r>
          </a:p>
          <a:p>
            <a:pPr marL="0" indent="0" defTabSz="685800">
              <a:lnSpc>
                <a:spcPct val="100000"/>
              </a:lnSpc>
              <a:spcBef>
                <a:spcPts val="0"/>
              </a:spcBef>
              <a:spcAft>
                <a:spcPts val="1200"/>
              </a:spcAft>
              <a:buFont typeface="Arial" panose="020B0604020202020204" pitchFamily="34" charset="0"/>
              <a:buNone/>
            </a:pPr>
            <a:r>
              <a:rPr lang="en-US" sz="2400" b="1" dirty="0">
                <a:latin typeface="Arial" panose="020B0604020202020204" pitchFamily="34" charset="0"/>
                <a:cs typeface="Arial" panose="020B0604020202020204" pitchFamily="34" charset="0"/>
              </a:rPr>
              <a:t>There are 2 ways to get coverage:</a:t>
            </a:r>
          </a:p>
          <a:p>
            <a:pPr marL="548640" indent="-274320"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Medicare drug plans </a:t>
            </a:r>
          </a:p>
          <a:p>
            <a:pPr marL="548640" indent="-274320"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Medicare Advantage Plans or other Medicare health plans with drug coverage</a:t>
            </a:r>
          </a:p>
          <a:p>
            <a:pPr>
              <a:lnSpc>
                <a:spcPct val="100000"/>
              </a:lnSpc>
            </a:pPr>
            <a:endParaRPr lang="en-US" sz="2400" dirty="0">
              <a:solidFill>
                <a:srgbClr val="00529B"/>
              </a:solidFill>
            </a:endParaRPr>
          </a:p>
        </p:txBody>
      </p:sp>
      <p:grpSp>
        <p:nvGrpSpPr>
          <p:cNvPr id="7" name="Group 6" descr="Part D Medicare drug Insurance icon">
            <a:extLst>
              <a:ext uri="{FF2B5EF4-FFF2-40B4-BE49-F238E27FC236}">
                <a16:creationId xmlns:a16="http://schemas.microsoft.com/office/drawing/2014/main" id="{3A36AC1B-60EA-1282-EE09-828C03367AD7}"/>
              </a:ext>
            </a:extLst>
          </p:cNvPr>
          <p:cNvGrpSpPr/>
          <p:nvPr/>
        </p:nvGrpSpPr>
        <p:grpSpPr>
          <a:xfrm>
            <a:off x="8271497" y="2772358"/>
            <a:ext cx="3474056" cy="2865560"/>
            <a:chOff x="6960685" y="2307844"/>
            <a:chExt cx="3046507" cy="1854785"/>
          </a:xfrm>
        </p:grpSpPr>
        <p:pic>
          <p:nvPicPr>
            <p:cNvPr id="8" name="Picture 7" descr="Part D Icon">
              <a:extLst>
                <a:ext uri="{FF2B5EF4-FFF2-40B4-BE49-F238E27FC236}">
                  <a16:creationId xmlns:a16="http://schemas.microsoft.com/office/drawing/2014/main" id="{6D82F0F3-B5C7-D275-56AA-04B310DDF55A}"/>
                </a:ext>
              </a:extLst>
            </p:cNvPr>
            <p:cNvPicPr>
              <a:picLocks noChangeAspect="1"/>
            </p:cNvPicPr>
            <p:nvPr/>
          </p:nvPicPr>
          <p:blipFill>
            <a:blip r:embed="rId4"/>
            <a:srcRect/>
            <a:stretch/>
          </p:blipFill>
          <p:spPr>
            <a:xfrm>
              <a:off x="7686226" y="2307844"/>
              <a:ext cx="1295618" cy="718626"/>
            </a:xfrm>
            <a:prstGeom prst="rect">
              <a:avLst/>
            </a:prstGeom>
          </p:spPr>
        </p:pic>
        <p:sp>
          <p:nvSpPr>
            <p:cNvPr id="9" name="TextBox 8" title="Part D Icon">
              <a:extLst>
                <a:ext uri="{FF2B5EF4-FFF2-40B4-BE49-F238E27FC236}">
                  <a16:creationId xmlns:a16="http://schemas.microsoft.com/office/drawing/2014/main" id="{91C0B206-C60D-0B13-14C9-524ADAA2D550}"/>
                </a:ext>
              </a:extLst>
            </p:cNvPr>
            <p:cNvSpPr txBox="1"/>
            <p:nvPr/>
          </p:nvSpPr>
          <p:spPr>
            <a:xfrm>
              <a:off x="6960685" y="3100314"/>
              <a:ext cx="3046507" cy="10623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Medicare drug coverage</a:t>
              </a:r>
            </a:p>
          </p:txBody>
        </p:sp>
      </p:grpSp>
      <p:sp>
        <p:nvSpPr>
          <p:cNvPr id="10" name="Content Placeholder 7">
            <a:extLst>
              <a:ext uri="{FF2B5EF4-FFF2-40B4-BE49-F238E27FC236}">
                <a16:creationId xmlns:a16="http://schemas.microsoft.com/office/drawing/2014/main" id="{815C9261-D4F0-1C50-DB29-1F1691C8627B}"/>
              </a:ext>
            </a:extLst>
          </p:cNvPr>
          <p:cNvSpPr txBox="1">
            <a:spLocks/>
          </p:cNvSpPr>
          <p:nvPr/>
        </p:nvSpPr>
        <p:spPr>
          <a:xfrm flipH="1">
            <a:off x="7862016" y="1220082"/>
            <a:ext cx="4329984"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In most cases, you must take action to join a plan </a:t>
            </a:r>
          </a:p>
        </p:txBody>
      </p:sp>
      <p:pic>
        <p:nvPicPr>
          <p:cNvPr id="14" name="Graphic 13">
            <a:extLst>
              <a:ext uri="{FF2B5EF4-FFF2-40B4-BE49-F238E27FC236}">
                <a16:creationId xmlns:a16="http://schemas.microsoft.com/office/drawing/2014/main" id="{46E37946-62A9-AE9B-58F5-0780F75FD3D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02947" y="1027737"/>
            <a:ext cx="1015306" cy="1015306"/>
          </a:xfrm>
          <a:prstGeom prst="rect">
            <a:avLst/>
          </a:prstGeom>
        </p:spPr>
      </p:pic>
      <p:sp>
        <p:nvSpPr>
          <p:cNvPr id="4" name="Slide Number Placeholder 3">
            <a:extLst>
              <a:ext uri="{FF2B5EF4-FFF2-40B4-BE49-F238E27FC236}">
                <a16:creationId xmlns:a16="http://schemas.microsoft.com/office/drawing/2014/main" id="{5641E9CA-0124-6FE9-8798-8BC9B0E3E74F}"/>
              </a:ext>
            </a:extLst>
          </p:cNvPr>
          <p:cNvSpPr>
            <a:spLocks noGrp="1"/>
          </p:cNvSpPr>
          <p:nvPr>
            <p:ph type="sldNum" sz="quarter" idx="12"/>
          </p:nvPr>
        </p:nvSpPr>
        <p:spPr/>
        <p:txBody>
          <a:bodyPr/>
          <a:lstStyle/>
          <a:p>
            <a:fld id="{C8F7F351-82FE-6748-A3E2-20FA9B2ECD38}" type="slidenum">
              <a:rPr lang="en-US" smtClean="0"/>
              <a:t>17</a:t>
            </a:fld>
            <a:endParaRPr lang="en-US" dirty="0"/>
          </a:p>
        </p:txBody>
      </p:sp>
    </p:spTree>
    <p:extLst>
      <p:ext uri="{BB962C8B-B14F-4D97-AF65-F5344CB8AC3E}">
        <p14:creationId xmlns:p14="http://schemas.microsoft.com/office/powerpoint/2010/main" val="405381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CA477F8-29BA-5BE0-2C9F-1E342E6EAE5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9B1EE3-E554-DD66-CE46-DD5F2AE3E3AA}"/>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(Part D) Cont.</a:t>
            </a:r>
          </a:p>
        </p:txBody>
      </p:sp>
      <p:sp>
        <p:nvSpPr>
          <p:cNvPr id="10" name="Content Placeholder 7">
            <a:extLst>
              <a:ext uri="{FF2B5EF4-FFF2-40B4-BE49-F238E27FC236}">
                <a16:creationId xmlns:a16="http://schemas.microsoft.com/office/drawing/2014/main" id="{C9000158-E68E-D4DA-1F3C-9320ED724AE5}"/>
              </a:ext>
            </a:extLst>
          </p:cNvPr>
          <p:cNvSpPr txBox="1">
            <a:spLocks/>
          </p:cNvSpPr>
          <p:nvPr/>
        </p:nvSpPr>
        <p:spPr>
          <a:xfrm flipH="1">
            <a:off x="7862016" y="1269828"/>
            <a:ext cx="4329984"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2000" dirty="0">
                <a:solidFill>
                  <a:srgbClr val="16457A"/>
                </a:solidFill>
                <a:latin typeface="Arial" panose="020B0604020202020204" pitchFamily="34" charset="0"/>
                <a:cs typeface="Arial" panose="020B0604020202020204" pitchFamily="34" charset="0"/>
              </a:rPr>
              <a:t>           </a:t>
            </a:r>
            <a:r>
              <a:rPr lang="en-US" sz="1800" b="1" dirty="0">
                <a:solidFill>
                  <a:srgbClr val="16457A"/>
                </a:solidFill>
                <a:latin typeface="Arial" panose="020B0604020202020204" pitchFamily="34" charset="0"/>
                <a:cs typeface="Arial" panose="020B0604020202020204" pitchFamily="34" charset="0"/>
              </a:rPr>
              <a:t>Costs vary by plan </a:t>
            </a:r>
            <a:endParaRPr lang="en-US" sz="2000" b="1" dirty="0">
              <a:solidFill>
                <a:srgbClr val="16457A"/>
              </a:solidFill>
              <a:latin typeface="Arial" panose="020B0604020202020204" pitchFamily="34" charset="0"/>
              <a:cs typeface="Arial" panose="020B0604020202020204" pitchFamily="34" charset="0"/>
            </a:endParaRPr>
          </a:p>
        </p:txBody>
      </p:sp>
      <p:pic>
        <p:nvPicPr>
          <p:cNvPr id="2" name="Graphic 1">
            <a:extLst>
              <a:ext uri="{FF2B5EF4-FFF2-40B4-BE49-F238E27FC236}">
                <a16:creationId xmlns:a16="http://schemas.microsoft.com/office/drawing/2014/main" id="{F343D160-A1D9-E14F-8354-0F21EBB60A9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2798" y="1016760"/>
            <a:ext cx="1329096" cy="1329096"/>
          </a:xfrm>
          <a:prstGeom prst="rect">
            <a:avLst/>
          </a:prstGeom>
        </p:spPr>
      </p:pic>
      <p:sp>
        <p:nvSpPr>
          <p:cNvPr id="3" name="Content Placeholder 8">
            <a:extLst>
              <a:ext uri="{FF2B5EF4-FFF2-40B4-BE49-F238E27FC236}">
                <a16:creationId xmlns:a16="http://schemas.microsoft.com/office/drawing/2014/main" id="{05C46269-503A-D811-B8FC-F6E0CBDD8B7F}"/>
              </a:ext>
            </a:extLst>
          </p:cNvPr>
          <p:cNvSpPr txBox="1">
            <a:spLocks/>
          </p:cNvSpPr>
          <p:nvPr/>
        </p:nvSpPr>
        <p:spPr>
          <a:xfrm>
            <a:off x="390145" y="1284681"/>
            <a:ext cx="6553200" cy="138308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Aft>
                <a:spcPts val="600"/>
              </a:spcAft>
              <a:buFont typeface="Arial" panose="020B0604020202020204" pitchFamily="34" charset="0"/>
              <a:buNone/>
            </a:pPr>
            <a:r>
              <a:rPr lang="en-US" sz="2400" b="1" dirty="0">
                <a:latin typeface="Arial" panose="020B0604020202020204" pitchFamily="34" charset="0"/>
                <a:cs typeface="Arial" panose="020B0604020202020204" pitchFamily="34" charset="0"/>
              </a:rPr>
              <a:t>In 2027, most people will pay:</a:t>
            </a:r>
          </a:p>
          <a:p>
            <a:pPr marL="662940" lvl="1" indent="-342900" defTabSz="685800">
              <a:spcAft>
                <a:spcPts val="1200"/>
              </a:spcAft>
            </a:pPr>
            <a:r>
              <a:rPr lang="en-US" dirty="0">
                <a:latin typeface="Arial" panose="020B0604020202020204" pitchFamily="34" charset="0"/>
                <a:cs typeface="Arial" panose="020B0604020202020204" pitchFamily="34" charset="0"/>
              </a:rPr>
              <a:t>Monthly premium</a:t>
            </a:r>
          </a:p>
          <a:p>
            <a:pPr marL="662940" lvl="1" indent="-342900" defTabSz="685800">
              <a:spcAft>
                <a:spcPts val="1200"/>
              </a:spcAft>
            </a:pPr>
            <a:r>
              <a:rPr lang="en-US" dirty="0">
                <a:latin typeface="Arial" panose="020B0604020202020204" pitchFamily="34" charset="0"/>
                <a:cs typeface="Arial" panose="020B0604020202020204" pitchFamily="34" charset="0"/>
              </a:rPr>
              <a:t>Yearly deductible</a:t>
            </a:r>
          </a:p>
        </p:txBody>
      </p:sp>
      <p:sp>
        <p:nvSpPr>
          <p:cNvPr id="5" name="Text Placeholder 10">
            <a:extLst>
              <a:ext uri="{FF2B5EF4-FFF2-40B4-BE49-F238E27FC236}">
                <a16:creationId xmlns:a16="http://schemas.microsoft.com/office/drawing/2014/main" id="{97B02D5D-780C-657C-6D19-BA76CC411E63}"/>
              </a:ext>
            </a:extLst>
          </p:cNvPr>
          <p:cNvSpPr txBox="1">
            <a:spLocks/>
          </p:cNvSpPr>
          <p:nvPr/>
        </p:nvSpPr>
        <p:spPr>
          <a:xfrm>
            <a:off x="390144" y="3107829"/>
            <a:ext cx="2603949" cy="2751058"/>
          </a:xfrm>
          <a:prstGeom prst="roundRect">
            <a:avLst/>
          </a:prstGeom>
          <a:ln w="38100">
            <a:solidFill>
              <a:srgbClr val="395D9C"/>
            </a:solidFill>
          </a:ln>
        </p:spPr>
        <p:txBody>
          <a:bodyPr t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400"/>
              </a:spcAft>
              <a:buFont typeface="Arial" panose="020B0604020202020204" pitchFamily="34" charset="0"/>
              <a:buNone/>
            </a:pPr>
            <a:r>
              <a:rPr lang="en-US" sz="2200" b="1" dirty="0">
                <a:solidFill>
                  <a:srgbClr val="16457A"/>
                </a:solidFill>
                <a:latin typeface="Arial"/>
                <a:cs typeface="Arial"/>
              </a:rPr>
              <a:t>Deductible</a:t>
            </a:r>
          </a:p>
          <a:p>
            <a:pPr marL="0" indent="0" algn="ctr">
              <a:lnSpc>
                <a:spcPct val="95000"/>
              </a:lnSpc>
              <a:spcBef>
                <a:spcPts val="600"/>
              </a:spcBef>
              <a:spcAft>
                <a:spcPts val="600"/>
              </a:spcAft>
              <a:buFont typeface="Arial" panose="020B0604020202020204" pitchFamily="34" charset="0"/>
              <a:buNone/>
            </a:pPr>
            <a:r>
              <a:rPr lang="en-US" sz="2000" dirty="0">
                <a:latin typeface="Arial"/>
                <a:cs typeface="Arial"/>
              </a:rPr>
              <a:t>You'll pay all of your covered drug costs until the deductible of no more than $700.</a:t>
            </a:r>
          </a:p>
        </p:txBody>
      </p:sp>
      <p:sp>
        <p:nvSpPr>
          <p:cNvPr id="11" name="Text Placeholder 11">
            <a:extLst>
              <a:ext uri="{FF2B5EF4-FFF2-40B4-BE49-F238E27FC236}">
                <a16:creationId xmlns:a16="http://schemas.microsoft.com/office/drawing/2014/main" id="{B399C98E-DA0A-E7B2-697F-9E31615E1EDB}"/>
              </a:ext>
            </a:extLst>
          </p:cNvPr>
          <p:cNvSpPr txBox="1">
            <a:spLocks/>
          </p:cNvSpPr>
          <p:nvPr/>
        </p:nvSpPr>
        <p:spPr>
          <a:xfrm>
            <a:off x="3137338" y="3107828"/>
            <a:ext cx="4110818" cy="2751058"/>
          </a:xfrm>
          <a:prstGeom prst="roundRect">
            <a:avLst>
              <a:gd name="adj" fmla="val 14214"/>
            </a:avLst>
          </a:prstGeom>
          <a:ln w="38100">
            <a:solidFill>
              <a:srgbClr val="2953A1"/>
            </a:solidFill>
          </a:ln>
        </p:spPr>
        <p:txBody>
          <a:bodyPr t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400"/>
              </a:spcAft>
              <a:buFont typeface="Arial" panose="020B0604020202020204" pitchFamily="34" charset="0"/>
              <a:buNone/>
            </a:pPr>
            <a:r>
              <a:rPr lang="en-US" sz="2200" b="1" dirty="0">
                <a:solidFill>
                  <a:srgbClr val="16457A"/>
                </a:solidFill>
                <a:latin typeface="Arial" panose="020B0604020202020204" pitchFamily="34" charset="0"/>
                <a:cs typeface="Arial" panose="020B0604020202020204" pitchFamily="34" charset="0"/>
              </a:rPr>
              <a:t>During initial coverage</a:t>
            </a:r>
          </a:p>
          <a:p>
            <a:pPr marL="0" indent="0" algn="ctr">
              <a:lnSpc>
                <a:spcPct val="95000"/>
              </a:lnSpc>
              <a:spcAft>
                <a:spcPts val="600"/>
              </a:spcAft>
              <a:buFont typeface="Arial" panose="020B0604020202020204" pitchFamily="34" charset="0"/>
              <a:buNone/>
            </a:pPr>
            <a:r>
              <a:rPr lang="en-US" sz="2000" dirty="0">
                <a:latin typeface="Arial" panose="020B0604020202020204" pitchFamily="34" charset="0"/>
                <a:cs typeface="Arial" panose="020B0604020202020204" pitchFamily="34" charset="0"/>
              </a:rPr>
              <a:t>You’ll pay 25% coinsurance or a copayment for covered Part D drugs until you and your plan spend </a:t>
            </a:r>
            <a:r>
              <a:rPr lang="en-US" sz="2000" b="1" dirty="0">
                <a:latin typeface="Arial" panose="020B0604020202020204" pitchFamily="34" charset="0"/>
                <a:cs typeface="Arial" panose="020B0604020202020204" pitchFamily="34" charset="0"/>
              </a:rPr>
              <a:t>$2,400 </a:t>
            </a:r>
            <a:r>
              <a:rPr lang="en-US" sz="2000" dirty="0">
                <a:latin typeface="Arial" panose="020B0604020202020204" pitchFamily="34" charset="0"/>
                <a:cs typeface="Arial" panose="020B0604020202020204" pitchFamily="34" charset="0"/>
              </a:rPr>
              <a:t>combined on covered drugs, including the deductible. </a:t>
            </a:r>
          </a:p>
        </p:txBody>
      </p:sp>
      <p:sp>
        <p:nvSpPr>
          <p:cNvPr id="12" name="Text Placeholder 12">
            <a:extLst>
              <a:ext uri="{FF2B5EF4-FFF2-40B4-BE49-F238E27FC236}">
                <a16:creationId xmlns:a16="http://schemas.microsoft.com/office/drawing/2014/main" id="{7E7207D6-6FD4-918A-C9F8-EE6116DFD3B8}"/>
              </a:ext>
            </a:extLst>
          </p:cNvPr>
          <p:cNvSpPr txBox="1">
            <a:spLocks/>
          </p:cNvSpPr>
          <p:nvPr/>
        </p:nvSpPr>
        <p:spPr>
          <a:xfrm>
            <a:off x="7391400" y="3102329"/>
            <a:ext cx="4443443" cy="2756557"/>
          </a:xfrm>
          <a:prstGeom prst="roundRect">
            <a:avLst>
              <a:gd name="adj" fmla="val 13002"/>
            </a:avLst>
          </a:prstGeom>
          <a:ln w="38100">
            <a:solidFill>
              <a:srgbClr val="395D9C"/>
            </a:solidFill>
          </a:ln>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400"/>
              </a:spcAft>
              <a:buFont typeface="Arial" panose="020B0604020202020204" pitchFamily="34" charset="0"/>
              <a:buNone/>
            </a:pPr>
            <a:r>
              <a:rPr lang="en-US" sz="2200" b="1" dirty="0">
                <a:solidFill>
                  <a:srgbClr val="16457A"/>
                </a:solidFill>
                <a:latin typeface="Arial"/>
                <a:cs typeface="Arial"/>
              </a:rPr>
              <a:t>During catastrophic coverage</a:t>
            </a:r>
          </a:p>
          <a:p>
            <a:pPr marL="0" indent="0" algn="ctr">
              <a:lnSpc>
                <a:spcPct val="95000"/>
              </a:lnSpc>
              <a:spcAft>
                <a:spcPts val="600"/>
              </a:spcAft>
              <a:buFont typeface="Arial" panose="020B0604020202020204" pitchFamily="34" charset="0"/>
              <a:buNone/>
            </a:pPr>
            <a:r>
              <a:rPr lang="en-US" sz="2000" dirty="0">
                <a:latin typeface="Arial"/>
                <a:cs typeface="Arial"/>
              </a:rPr>
              <a:t>You’ll pay nothing more out-of-pocket for covered drugs once you’ve reached the out-of-pocket threshold of </a:t>
            </a:r>
            <a:r>
              <a:rPr lang="en-US" sz="2000" b="1" dirty="0">
                <a:latin typeface="Arial"/>
                <a:cs typeface="Arial"/>
              </a:rPr>
              <a:t>$2,400 </a:t>
            </a:r>
            <a:r>
              <a:rPr lang="en-US" sz="2000" dirty="0">
                <a:latin typeface="Arial"/>
                <a:cs typeface="Arial"/>
              </a:rPr>
              <a:t>(including certain payments made by other people or entities on your behalf, including Medicare’s Extra Help program).</a:t>
            </a:r>
          </a:p>
        </p:txBody>
      </p:sp>
      <p:sp>
        <p:nvSpPr>
          <p:cNvPr id="4" name="Slide Number Placeholder 3">
            <a:extLst>
              <a:ext uri="{FF2B5EF4-FFF2-40B4-BE49-F238E27FC236}">
                <a16:creationId xmlns:a16="http://schemas.microsoft.com/office/drawing/2014/main" id="{01D08A06-98D6-842B-DF46-13D3EF4E8EA4}"/>
              </a:ext>
            </a:extLst>
          </p:cNvPr>
          <p:cNvSpPr>
            <a:spLocks noGrp="1"/>
          </p:cNvSpPr>
          <p:nvPr>
            <p:ph type="sldNum" sz="quarter" idx="12"/>
          </p:nvPr>
        </p:nvSpPr>
        <p:spPr/>
        <p:txBody>
          <a:bodyPr/>
          <a:lstStyle/>
          <a:p>
            <a:fld id="{C8F7F351-82FE-6748-A3E2-20FA9B2ECD38}" type="slidenum">
              <a:rPr lang="en-US" smtClean="0"/>
              <a:t>18</a:t>
            </a:fld>
            <a:endParaRPr lang="en-US" dirty="0"/>
          </a:p>
        </p:txBody>
      </p:sp>
    </p:spTree>
    <p:extLst>
      <p:ext uri="{BB962C8B-B14F-4D97-AF65-F5344CB8AC3E}">
        <p14:creationId xmlns:p14="http://schemas.microsoft.com/office/powerpoint/2010/main" val="60579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AF91C36-E317-D877-87D7-9DD55A3D22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9500AB-589A-50E5-3F3F-7AD8BCD0C362}"/>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Example: Standard Structure in 2027</a:t>
            </a:r>
          </a:p>
        </p:txBody>
      </p:sp>
      <p:sp>
        <p:nvSpPr>
          <p:cNvPr id="7" name="Content Placeholder 7">
            <a:extLst>
              <a:ext uri="{FF2B5EF4-FFF2-40B4-BE49-F238E27FC236}">
                <a16:creationId xmlns:a16="http://schemas.microsoft.com/office/drawing/2014/main" id="{299CA149-6047-7F25-8F82-4AFB640051D2}"/>
              </a:ext>
            </a:extLst>
          </p:cNvPr>
          <p:cNvSpPr txBox="1">
            <a:spLocks/>
          </p:cNvSpPr>
          <p:nvPr/>
        </p:nvSpPr>
        <p:spPr>
          <a:xfrm>
            <a:off x="424643" y="1254230"/>
            <a:ext cx="11320667" cy="11267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buFont typeface="Arial" panose="020B0604020202020204" pitchFamily="34" charset="0"/>
              <a:buNone/>
            </a:pPr>
            <a:r>
              <a:rPr lang="en-US" sz="2000" dirty="0">
                <a:latin typeface="Arial" panose="020B0604020202020204" pitchFamily="34" charset="0"/>
                <a:cs typeface="Arial" panose="020B0604020202020204" pitchFamily="34" charset="0"/>
              </a:rPr>
              <a:t>Ms. Smith joins a Medicare drug plan. Her coverage begins on January 1. She doesn’t get Extra Help and uses her Medicare drug plan membership card when she buys prescriptions. She pays a monthly premium throughout the year.</a:t>
            </a:r>
          </a:p>
        </p:txBody>
      </p:sp>
      <p:graphicFrame>
        <p:nvGraphicFramePr>
          <p:cNvPr id="8" name="Table 7" descr="Table with information on year deductible, initial coverage phase, coverage gap, and Catastrophic coverage.">
            <a:extLst>
              <a:ext uri="{FF2B5EF4-FFF2-40B4-BE49-F238E27FC236}">
                <a16:creationId xmlns:a16="http://schemas.microsoft.com/office/drawing/2014/main" id="{812F8690-296C-1FBE-E28E-3D4FCA343D53}"/>
              </a:ext>
            </a:extLst>
          </p:cNvPr>
          <p:cNvGraphicFramePr>
            <a:graphicFrameLocks noGrp="1" noChangeAspect="1"/>
          </p:cNvGraphicFramePr>
          <p:nvPr>
            <p:extLst>
              <p:ext uri="{D42A27DB-BD31-4B8C-83A1-F6EECF244321}">
                <p14:modId xmlns:p14="http://schemas.microsoft.com/office/powerpoint/2010/main" val="3213494213"/>
              </p:ext>
            </p:extLst>
          </p:nvPr>
        </p:nvGraphicFramePr>
        <p:xfrm>
          <a:off x="424643" y="2647283"/>
          <a:ext cx="11194543" cy="3375145"/>
        </p:xfrm>
        <a:graphic>
          <a:graphicData uri="http://schemas.openxmlformats.org/drawingml/2006/table">
            <a:tbl>
              <a:tblPr firstRow="1" bandRow="1" bandCol="1">
                <a:tableStyleId>{5FD0F851-EC5A-4D38-B0AD-8093EC10F338}</a:tableStyleId>
              </a:tblPr>
              <a:tblGrid>
                <a:gridCol w="2720362">
                  <a:extLst>
                    <a:ext uri="{9D8B030D-6E8A-4147-A177-3AD203B41FA5}">
                      <a16:colId xmlns:a16="http://schemas.microsoft.com/office/drawing/2014/main" val="20000"/>
                    </a:ext>
                  </a:extLst>
                </a:gridCol>
                <a:gridCol w="4274642">
                  <a:extLst>
                    <a:ext uri="{9D8B030D-6E8A-4147-A177-3AD203B41FA5}">
                      <a16:colId xmlns:a16="http://schemas.microsoft.com/office/drawing/2014/main" val="20001"/>
                    </a:ext>
                  </a:extLst>
                </a:gridCol>
                <a:gridCol w="4199539">
                  <a:extLst>
                    <a:ext uri="{9D8B030D-6E8A-4147-A177-3AD203B41FA5}">
                      <a16:colId xmlns:a16="http://schemas.microsoft.com/office/drawing/2014/main" val="20003"/>
                    </a:ext>
                  </a:extLst>
                </a:gridCol>
              </a:tblGrid>
              <a:tr h="407368">
                <a:tc>
                  <a:txBody>
                    <a:bodyPr/>
                    <a:lstStyle/>
                    <a:p>
                      <a:pPr marL="0" marR="0" lvl="0" indent="0" algn="ctr">
                        <a:lnSpc>
                          <a:spcPct val="115000"/>
                        </a:lnSpc>
                        <a:spcBef>
                          <a:spcPts val="0"/>
                        </a:spcBef>
                        <a:spcAft>
                          <a:spcPts val="1000"/>
                        </a:spcAft>
                        <a:buFont typeface="+mj-lt"/>
                        <a:buNone/>
                        <a:tabLst>
                          <a:tab pos="457200" algn="l"/>
                        </a:tabLst>
                      </a:pPr>
                      <a:r>
                        <a:rPr lang="en-US" sz="1800" b="1" i="0" dirty="0">
                          <a:solidFill>
                            <a:schemeClr val="tx1"/>
                          </a:solidFill>
                          <a:latin typeface="Arial" panose="020B0604020202020204" pitchFamily="34" charset="0"/>
                          <a:cs typeface="Arial" panose="020B0604020202020204" pitchFamily="34" charset="0"/>
                        </a:rPr>
                        <a:t>Yearly deductible </a:t>
                      </a:r>
                      <a:endParaRPr lang="en-US" sz="1800" b="1"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R w="12700" cap="flat" cmpd="sng" algn="ctr">
                      <a:solidFill>
                        <a:schemeClr val="accent5">
                          <a:lumMod val="40000"/>
                          <a:lumOff val="60000"/>
                        </a:schemeClr>
                      </a:solidFill>
                      <a:prstDash val="solid"/>
                      <a:round/>
                      <a:headEnd type="none" w="med" len="med"/>
                      <a:tailEnd type="none" w="med" len="med"/>
                    </a:lnR>
                  </a:tcPr>
                </a:tc>
                <a:tc>
                  <a:txBody>
                    <a:bodyPr/>
                    <a:lstStyle/>
                    <a:p>
                      <a:pPr marL="0" marR="0" indent="0" algn="ctr">
                        <a:lnSpc>
                          <a:spcPct val="115000"/>
                        </a:lnSpc>
                        <a:spcBef>
                          <a:spcPts val="0"/>
                        </a:spcBef>
                        <a:spcAft>
                          <a:spcPts val="1000"/>
                        </a:spcAft>
                        <a:buFont typeface="+mj-lt"/>
                        <a:buNone/>
                      </a:pPr>
                      <a:r>
                        <a:rPr lang="en-US" sz="1800" b="1" i="0" dirty="0">
                          <a:solidFill>
                            <a:schemeClr val="tx1"/>
                          </a:solidFill>
                          <a:latin typeface="Arial" panose="020B0604020202020204" pitchFamily="34" charset="0"/>
                          <a:cs typeface="Arial" panose="020B0604020202020204" pitchFamily="34" charset="0"/>
                        </a:rPr>
                        <a:t>Initial coverage phase</a:t>
                      </a:r>
                      <a:endParaRPr lang="en-US" sz="1800" b="1"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p>
                      <a:pPr marL="0" marR="0" lvl="0" indent="0" algn="ctr">
                        <a:lnSpc>
                          <a:spcPct val="115000"/>
                        </a:lnSpc>
                        <a:spcBef>
                          <a:spcPts val="0"/>
                        </a:spcBef>
                        <a:spcAft>
                          <a:spcPts val="1000"/>
                        </a:spcAft>
                        <a:buFont typeface="+mj-lt"/>
                        <a:buNone/>
                      </a:pPr>
                      <a:r>
                        <a:rPr lang="en-US" sz="1800" b="1" i="0" dirty="0">
                          <a:solidFill>
                            <a:schemeClr val="tx1"/>
                          </a:solidFill>
                          <a:latin typeface="Arial" panose="020B0604020202020204" pitchFamily="34" charset="0"/>
                          <a:cs typeface="Arial" panose="020B0604020202020204" pitchFamily="34" charset="0"/>
                        </a:rPr>
                        <a:t>Catastrophic coverage phase</a:t>
                      </a:r>
                      <a:endParaRPr lang="en-US" sz="1800" b="1"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2967777">
                <a:tc>
                  <a:txBody>
                    <a:bodyPr/>
                    <a:lstStyle/>
                    <a:p>
                      <a:pPr marL="0" marR="0">
                        <a:lnSpc>
                          <a:spcPts val="2360"/>
                        </a:lnSpc>
                        <a:spcBef>
                          <a:spcPts val="0"/>
                        </a:spcBef>
                        <a:spcAft>
                          <a:spcPts val="600"/>
                        </a:spcAft>
                      </a:pPr>
                      <a:r>
                        <a:rPr lang="en-US" sz="1800" b="0" i="0" dirty="0">
                          <a:solidFill>
                            <a:schemeClr val="tx1"/>
                          </a:solidFill>
                          <a:latin typeface="Arial" panose="020B0604020202020204" pitchFamily="34" charset="0"/>
                          <a:cs typeface="Arial" panose="020B0604020202020204" pitchFamily="34" charset="0"/>
                        </a:rPr>
                        <a:t>Ms. Smith pays an amount out of pocket for covered drugs before her plan starts to pay its share (no more than $700 for 2027). </a:t>
                      </a:r>
                      <a:endParaRPr lang="en-US" sz="1800" b="0"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R w="12700" cap="flat" cmpd="sng" algn="ctr">
                      <a:solidFill>
                        <a:schemeClr val="accent5">
                          <a:lumMod val="40000"/>
                          <a:lumOff val="60000"/>
                        </a:schemeClr>
                      </a:solidFill>
                      <a:prstDash val="solid"/>
                      <a:round/>
                      <a:headEnd type="none" w="med" len="med"/>
                      <a:tailEnd type="none" w="med" len="med"/>
                    </a:lnR>
                  </a:tcPr>
                </a:tc>
                <a:tc>
                  <a:txBody>
                    <a:bodyPr/>
                    <a:lstStyle/>
                    <a:p>
                      <a:pPr marL="285750" marR="0" lvl="0" indent="-285750" algn="l" defTabSz="685800" rtl="0" eaLnBrk="1" fontAlgn="auto" latinLnBrk="0" hangingPunct="1">
                        <a:lnSpc>
                          <a:spcPts val="2360"/>
                        </a:lnSpc>
                        <a:spcBef>
                          <a:spcPts val="0"/>
                        </a:spcBef>
                        <a:spcAft>
                          <a:spcPts val="600"/>
                        </a:spcAft>
                        <a:buClrTx/>
                        <a:buSzTx/>
                        <a:buFont typeface="Arial" panose="020B0604020202020204" pitchFamily="34" charset="0"/>
                        <a:buChar char="•"/>
                        <a:tabLst/>
                        <a:defRPr/>
                      </a:pPr>
                      <a:r>
                        <a:rPr lang="en-US" sz="1800" b="0" i="0" dirty="0">
                          <a:solidFill>
                            <a:schemeClr val="tx1"/>
                          </a:solidFill>
                          <a:latin typeface="Arial" panose="020B0604020202020204" pitchFamily="34" charset="0"/>
                          <a:ea typeface="Calibri"/>
                          <a:cs typeface="Arial" panose="020B0604020202020204" pitchFamily="34" charset="0"/>
                        </a:rPr>
                        <a:t>Manufacturers provide a 10% discount on certain brand-name drugs, biologics, and biosimilars.</a:t>
                      </a:r>
                    </a:p>
                    <a:p>
                      <a:pPr marL="285750" marR="0" lvl="0" indent="-285750" algn="l" defTabSz="685800" rtl="0" eaLnBrk="1" fontAlgn="auto" latinLnBrk="0" hangingPunct="1">
                        <a:lnSpc>
                          <a:spcPts val="2360"/>
                        </a:lnSpc>
                        <a:spcBef>
                          <a:spcPts val="0"/>
                        </a:spcBef>
                        <a:spcAft>
                          <a:spcPts val="600"/>
                        </a:spcAft>
                        <a:buClrTx/>
                        <a:buSzTx/>
                        <a:buFont typeface="Arial" panose="020B0604020202020204" pitchFamily="34" charset="0"/>
                        <a:buChar char="•"/>
                        <a:tabLst/>
                        <a:defRPr/>
                      </a:pPr>
                      <a:r>
                        <a:rPr lang="en-US" sz="1800" b="0" i="0" dirty="0">
                          <a:solidFill>
                            <a:schemeClr val="tx1"/>
                          </a:solidFill>
                          <a:latin typeface="Arial" panose="020B0604020202020204" pitchFamily="34" charset="0"/>
                          <a:cs typeface="Arial" panose="020B0604020202020204" pitchFamily="34" charset="0"/>
                        </a:rPr>
                        <a:t>She pays a copayment, and her plan pays its share for each covered drug until</a:t>
                      </a:r>
                      <a:r>
                        <a:rPr lang="en-US" sz="1800" b="0" i="0" baseline="0" dirty="0">
                          <a:solidFill>
                            <a:schemeClr val="tx1"/>
                          </a:solidFill>
                          <a:latin typeface="Arial" panose="020B0604020202020204" pitchFamily="34" charset="0"/>
                          <a:cs typeface="Arial" panose="020B0604020202020204" pitchFamily="34" charset="0"/>
                        </a:rPr>
                        <a:t> she hits the out-of-pocket cap of</a:t>
                      </a:r>
                      <a:r>
                        <a:rPr lang="en-US" sz="1800" b="0" i="0" dirty="0">
                          <a:solidFill>
                            <a:schemeClr val="tx1"/>
                          </a:solidFill>
                          <a:latin typeface="Arial" panose="020B0604020202020204" pitchFamily="34" charset="0"/>
                          <a:cs typeface="Arial" panose="020B0604020202020204" pitchFamily="34" charset="0"/>
                        </a:rPr>
                        <a:t> $2,400. </a:t>
                      </a:r>
                      <a:endParaRPr lang="en-US" sz="1800" b="0"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p>
                      <a:pPr marL="285750" marR="0" lvl="0" indent="-285750" algn="l" defTabSz="914400" rtl="0" eaLnBrk="1" fontAlgn="auto" latinLnBrk="0" hangingPunct="1">
                        <a:lnSpc>
                          <a:spcPts val="2360"/>
                        </a:lnSpc>
                        <a:spcBef>
                          <a:spcPts val="0"/>
                        </a:spcBef>
                        <a:spcAft>
                          <a:spcPts val="600"/>
                        </a:spcAft>
                        <a:buClrTx/>
                        <a:buSzTx/>
                        <a:buFont typeface="Arial" panose="020B0604020202020204" pitchFamily="34" charset="0"/>
                        <a:buChar char="•"/>
                        <a:tabLst/>
                        <a:defRPr/>
                      </a:pPr>
                      <a:r>
                        <a:rPr lang="en-US" sz="1800" b="0" i="0" dirty="0">
                          <a:solidFill>
                            <a:schemeClr val="tx1"/>
                          </a:solidFill>
                          <a:latin typeface="Arial" panose="020B0604020202020204" pitchFamily="34" charset="0"/>
                          <a:ea typeface="Calibri"/>
                          <a:cs typeface="Arial" panose="020B0604020202020204" pitchFamily="34" charset="0"/>
                        </a:rPr>
                        <a:t>Manufacturers provide a 20% discount on certain brand-name drugs, biologics, and biosimilars.</a:t>
                      </a:r>
                    </a:p>
                    <a:p>
                      <a:pPr marL="285750" marR="0" indent="-285750">
                        <a:lnSpc>
                          <a:spcPts val="2360"/>
                        </a:lnSpc>
                        <a:spcBef>
                          <a:spcPts val="0"/>
                        </a:spcBef>
                        <a:spcAft>
                          <a:spcPts val="600"/>
                        </a:spcAft>
                        <a:buFont typeface="Arial" panose="020B0604020202020204" pitchFamily="34" charset="0"/>
                        <a:buChar char="•"/>
                      </a:pPr>
                      <a:r>
                        <a:rPr lang="en-US" sz="1800" b="0" i="0" dirty="0">
                          <a:solidFill>
                            <a:schemeClr val="tx1"/>
                          </a:solidFill>
                          <a:latin typeface="Arial" panose="020B0604020202020204" pitchFamily="34" charset="0"/>
                          <a:cs typeface="Arial" panose="020B0604020202020204" pitchFamily="34" charset="0"/>
                        </a:rPr>
                        <a:t>She won’t have any more out-of-pocket costs on covered drugs for the rest of the coverage year once she hits the out-of-pocket cap of $2,400. She continues to pay her monthly premium.</a:t>
                      </a:r>
                      <a:endParaRPr lang="en-US" sz="1800" b="0" i="0" dirty="0">
                        <a:solidFill>
                          <a:schemeClr val="tx1"/>
                        </a:solidFill>
                        <a:latin typeface="Arial" panose="020B0604020202020204" pitchFamily="34" charset="0"/>
                        <a:ea typeface="Calibri"/>
                        <a:cs typeface="Arial" panose="020B0604020202020204" pitchFamily="34" charset="0"/>
                      </a:endParaRPr>
                    </a:p>
                  </a:txBody>
                  <a:tcPr marL="55984" marR="55984" marT="27992" marB="27992">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4" name="Slide Number Placeholder 3">
            <a:extLst>
              <a:ext uri="{FF2B5EF4-FFF2-40B4-BE49-F238E27FC236}">
                <a16:creationId xmlns:a16="http://schemas.microsoft.com/office/drawing/2014/main" id="{127F4056-B00E-8BC8-12A7-C7718D3DDC5C}"/>
              </a:ext>
            </a:extLst>
          </p:cNvPr>
          <p:cNvSpPr>
            <a:spLocks noGrp="1"/>
          </p:cNvSpPr>
          <p:nvPr>
            <p:ph type="sldNum" sz="quarter" idx="12"/>
          </p:nvPr>
        </p:nvSpPr>
        <p:spPr/>
        <p:txBody>
          <a:bodyPr/>
          <a:lstStyle/>
          <a:p>
            <a:fld id="{C8F7F351-82FE-6748-A3E2-20FA9B2ECD38}" type="slidenum">
              <a:rPr lang="en-US" smtClean="0"/>
              <a:t>19</a:t>
            </a:fld>
            <a:endParaRPr lang="en-US" dirty="0"/>
          </a:p>
        </p:txBody>
      </p:sp>
    </p:spTree>
    <p:extLst>
      <p:ext uri="{BB962C8B-B14F-4D97-AF65-F5344CB8AC3E}">
        <p14:creationId xmlns:p14="http://schemas.microsoft.com/office/powerpoint/2010/main" val="865450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3BADA76-863F-49A1-3157-823811E4E80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3A075C0-63A2-684C-8CE1-5CDB947ABDA4}"/>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True Out-of-Pocket (</a:t>
            </a:r>
            <a:r>
              <a:rPr kumimoji="0" lang="en-US" sz="3600" b="1" i="0" u="none" strike="noStrike" kern="1200" cap="none" spc="0" normalizeH="0" baseline="0" noProof="0" dirty="0" err="1">
                <a:ln>
                  <a:noFill/>
                </a:ln>
                <a:solidFill>
                  <a:srgbClr val="0C447C"/>
                </a:solidFill>
                <a:effectLst/>
                <a:uLnTx/>
                <a:uFillTx/>
                <a:latin typeface="Arial" panose="020B0604020202020204" pitchFamily="34" charset="0"/>
                <a:ea typeface="+mn-ea"/>
                <a:cs typeface="+mn-cs"/>
              </a:rPr>
              <a:t>TrOOP</a:t>
            </a: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 Costs</a:t>
            </a:r>
          </a:p>
        </p:txBody>
      </p:sp>
      <p:sp>
        <p:nvSpPr>
          <p:cNvPr id="2" name="Text Placeholder 4">
            <a:extLst>
              <a:ext uri="{FF2B5EF4-FFF2-40B4-BE49-F238E27FC236}">
                <a16:creationId xmlns:a16="http://schemas.microsoft.com/office/drawing/2014/main" id="{78A857DD-8733-0F36-1C60-6A83B63C7A63}"/>
              </a:ext>
            </a:extLst>
          </p:cNvPr>
          <p:cNvSpPr txBox="1">
            <a:spLocks/>
          </p:cNvSpPr>
          <p:nvPr/>
        </p:nvSpPr>
        <p:spPr>
          <a:xfrm>
            <a:off x="1082905" y="1070947"/>
            <a:ext cx="4846320" cy="803675"/>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eaLnBrk="1" latinLnBrk="0" hangingPunct="1">
              <a:lnSpc>
                <a:spcPct val="90000"/>
              </a:lnSpc>
              <a:buNone/>
            </a:pPr>
            <a:r>
              <a:rPr lang="en-US" sz="1800" dirty="0">
                <a:solidFill>
                  <a:srgbClr val="000000"/>
                </a:solidFill>
                <a:effectLst/>
                <a:latin typeface="Arial" panose="020B0604020202020204" pitchFamily="34" charset="0"/>
              </a:rPr>
              <a:t>​</a:t>
            </a:r>
          </a:p>
          <a:p>
            <a:pPr marL="0" indent="0" algn="ctr" rtl="0" eaLnBrk="1" fontAlgn="ctr" latinLnBrk="0" hangingPunct="1">
              <a:lnSpc>
                <a:spcPct val="60000"/>
              </a:lnSpc>
              <a:spcBef>
                <a:spcPts val="0"/>
              </a:spcBef>
              <a:buNone/>
            </a:pPr>
            <a:r>
              <a:rPr lang="en-US" sz="1800" b="1" dirty="0">
                <a:solidFill>
                  <a:srgbClr val="16457A"/>
                </a:solidFill>
                <a:effectLst/>
                <a:latin typeface="Arial" panose="020B0604020202020204" pitchFamily="34" charset="0"/>
              </a:rPr>
              <a:t>What do </a:t>
            </a:r>
            <a:r>
              <a:rPr lang="en-US" sz="1800" b="1" dirty="0" err="1">
                <a:solidFill>
                  <a:srgbClr val="16457A"/>
                </a:solidFill>
                <a:effectLst/>
                <a:latin typeface="Arial" panose="020B0604020202020204" pitchFamily="34" charset="0"/>
              </a:rPr>
              <a:t>TrOOP</a:t>
            </a:r>
            <a:r>
              <a:rPr lang="en-US" sz="1800" b="1" dirty="0">
                <a:solidFill>
                  <a:srgbClr val="16457A"/>
                </a:solidFill>
                <a:effectLst/>
                <a:latin typeface="Arial" panose="020B0604020202020204" pitchFamily="34" charset="0"/>
              </a:rPr>
              <a:t> </a:t>
            </a:r>
            <a:r>
              <a:rPr lang="en-US" sz="1800" b="1" dirty="0">
                <a:solidFill>
                  <a:srgbClr val="16457A"/>
                </a:solidFill>
                <a:latin typeface="Arial" panose="020B0604020202020204" pitchFamily="34" charset="0"/>
                <a:cs typeface="Arial" panose="020B0604020202020204" pitchFamily="34" charset="0"/>
              </a:rPr>
              <a:t>costs</a:t>
            </a:r>
            <a:r>
              <a:rPr lang="en-US" sz="1800" b="1" dirty="0">
                <a:solidFill>
                  <a:srgbClr val="16457A"/>
                </a:solidFill>
                <a:effectLst/>
                <a:latin typeface="Arial" panose="020B0604020202020204" pitchFamily="34" charset="0"/>
              </a:rPr>
              <a:t> refer to?</a:t>
            </a:r>
            <a:endParaRPr lang="en-US" sz="1800" b="1" dirty="0">
              <a:solidFill>
                <a:srgbClr val="16457A"/>
              </a:solidFill>
              <a:latin typeface="Arial" panose="020B0604020202020204" pitchFamily="34" charset="0"/>
              <a:cs typeface="Arial" panose="020B0604020202020204" pitchFamily="34" charset="0"/>
            </a:endParaRPr>
          </a:p>
        </p:txBody>
      </p:sp>
      <p:sp>
        <p:nvSpPr>
          <p:cNvPr id="3" name="Text Placeholder 6">
            <a:extLst>
              <a:ext uri="{FF2B5EF4-FFF2-40B4-BE49-F238E27FC236}">
                <a16:creationId xmlns:a16="http://schemas.microsoft.com/office/drawing/2014/main" id="{F09804BF-54BB-AD19-5315-1D751495F317}"/>
              </a:ext>
            </a:extLst>
          </p:cNvPr>
          <p:cNvSpPr txBox="1">
            <a:spLocks/>
          </p:cNvSpPr>
          <p:nvPr/>
        </p:nvSpPr>
        <p:spPr>
          <a:xfrm>
            <a:off x="6361214" y="1070947"/>
            <a:ext cx="4846320" cy="803675"/>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lnSpc>
                <a:spcPct val="100000"/>
              </a:lnSpc>
              <a:spcBef>
                <a:spcPts val="0"/>
              </a:spcBef>
              <a:buFont typeface="Arial" panose="020B0604020202020204" pitchFamily="34" charset="0"/>
              <a:buNone/>
            </a:pPr>
            <a:r>
              <a:rPr lang="en-US" sz="1800" dirty="0">
                <a:latin typeface="Arial" panose="020B0604020202020204" pitchFamily="34" charset="0"/>
                <a:cs typeface="Arial" panose="020B0604020202020204" pitchFamily="34" charset="0"/>
              </a:rPr>
              <a:t>They’re expenses that count toward your out-of-pocket threshold of $2,400 (for 2027).</a:t>
            </a:r>
          </a:p>
        </p:txBody>
      </p:sp>
      <p:pic>
        <p:nvPicPr>
          <p:cNvPr id="7" name="Picture 6">
            <a:extLst>
              <a:ext uri="{FF2B5EF4-FFF2-40B4-BE49-F238E27FC236}">
                <a16:creationId xmlns:a16="http://schemas.microsoft.com/office/drawing/2014/main" id="{4AE41846-8884-0C3E-17FA-09B56FBC748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9758" y="1197907"/>
            <a:ext cx="310923" cy="676715"/>
          </a:xfrm>
          <a:prstGeom prst="rect">
            <a:avLst/>
          </a:prstGeom>
        </p:spPr>
      </p:pic>
      <p:sp>
        <p:nvSpPr>
          <p:cNvPr id="8" name="Text Placeholder 7">
            <a:extLst>
              <a:ext uri="{FF2B5EF4-FFF2-40B4-BE49-F238E27FC236}">
                <a16:creationId xmlns:a16="http://schemas.microsoft.com/office/drawing/2014/main" id="{726CAA07-708E-71DA-41E5-3F551E7391AB}"/>
              </a:ext>
            </a:extLst>
          </p:cNvPr>
          <p:cNvSpPr txBox="1">
            <a:spLocks/>
          </p:cNvSpPr>
          <p:nvPr/>
        </p:nvSpPr>
        <p:spPr>
          <a:xfrm>
            <a:off x="1082905" y="2033340"/>
            <a:ext cx="4846320" cy="1129626"/>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defRPr/>
            </a:pPr>
            <a:r>
              <a:rPr lang="en-US" sz="1800" b="1" dirty="0">
                <a:solidFill>
                  <a:srgbClr val="16457A"/>
                </a:solidFill>
                <a:latin typeface="Arial" panose="020B0604020202020204" pitchFamily="34" charset="0"/>
                <a:cs typeface="Arial" panose="020B0604020202020204" pitchFamily="34" charset="0"/>
              </a:rPr>
              <a:t>If I pay for a drug out of pocket because it’s less expensive, can it count as part </a:t>
            </a:r>
            <a:br>
              <a:rPr lang="en-US" sz="1800" b="1" dirty="0">
                <a:solidFill>
                  <a:srgbClr val="16457A"/>
                </a:solidFill>
                <a:latin typeface="Arial" panose="020B0604020202020204" pitchFamily="34" charset="0"/>
                <a:cs typeface="Arial" panose="020B0604020202020204" pitchFamily="34" charset="0"/>
              </a:rPr>
            </a:br>
            <a:r>
              <a:rPr lang="en-US" sz="1800" b="1" dirty="0">
                <a:solidFill>
                  <a:srgbClr val="16457A"/>
                </a:solidFill>
                <a:latin typeface="Arial" panose="020B0604020202020204" pitchFamily="34" charset="0"/>
                <a:cs typeface="Arial" panose="020B0604020202020204" pitchFamily="34" charset="0"/>
              </a:rPr>
              <a:t>of </a:t>
            </a:r>
            <a:r>
              <a:rPr lang="en-US" sz="1800" b="1" dirty="0" err="1">
                <a:solidFill>
                  <a:srgbClr val="16457A"/>
                </a:solidFill>
                <a:latin typeface="Arial" panose="020B0604020202020204" pitchFamily="34" charset="0"/>
                <a:cs typeface="Arial" panose="020B0604020202020204" pitchFamily="34" charset="0"/>
              </a:rPr>
              <a:t>TrOOP</a:t>
            </a:r>
            <a:r>
              <a:rPr lang="en-US" sz="1800" b="1" dirty="0">
                <a:solidFill>
                  <a:srgbClr val="16457A"/>
                </a:solidFill>
                <a:latin typeface="Arial" panose="020B0604020202020204" pitchFamily="34" charset="0"/>
                <a:cs typeface="Arial" panose="020B0604020202020204" pitchFamily="34" charset="0"/>
              </a:rPr>
              <a:t>?</a:t>
            </a:r>
          </a:p>
        </p:txBody>
      </p:sp>
      <p:sp>
        <p:nvSpPr>
          <p:cNvPr id="9" name="Text Placeholder 8">
            <a:extLst>
              <a:ext uri="{FF2B5EF4-FFF2-40B4-BE49-F238E27FC236}">
                <a16:creationId xmlns:a16="http://schemas.microsoft.com/office/drawing/2014/main" id="{9244C711-1725-4B81-A6CE-499B155436C1}"/>
              </a:ext>
            </a:extLst>
          </p:cNvPr>
          <p:cNvSpPr txBox="1">
            <a:spLocks/>
          </p:cNvSpPr>
          <p:nvPr/>
        </p:nvSpPr>
        <p:spPr>
          <a:xfrm>
            <a:off x="6336777" y="2033339"/>
            <a:ext cx="4906853" cy="1154525"/>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1800" dirty="0">
                <a:latin typeface="Arial" panose="020B0604020202020204" pitchFamily="34" charset="0"/>
                <a:cs typeface="Arial" panose="020B0604020202020204" pitchFamily="34" charset="0"/>
              </a:rPr>
              <a:t>Yes. If you pay out of pocket for a covered Part D drug, you must submit the receipt to your plan so the cost can be reviewed and applied to your </a:t>
            </a:r>
            <a:r>
              <a:rPr lang="en-US" sz="1800" dirty="0" err="1">
                <a:latin typeface="Arial" panose="020B0604020202020204" pitchFamily="34" charset="0"/>
                <a:cs typeface="Arial" panose="020B0604020202020204" pitchFamily="34" charset="0"/>
              </a:rPr>
              <a:t>TrOOP</a:t>
            </a:r>
            <a:r>
              <a:rPr lang="en-US" sz="1800" dirty="0">
                <a:latin typeface="Arial" panose="020B0604020202020204" pitchFamily="34" charset="0"/>
                <a:cs typeface="Arial" panose="020B0604020202020204" pitchFamily="34" charset="0"/>
              </a:rPr>
              <a:t> balance.</a:t>
            </a:r>
            <a:endParaRPr lang="en-US" dirty="0"/>
          </a:p>
        </p:txBody>
      </p:sp>
      <p:pic>
        <p:nvPicPr>
          <p:cNvPr id="10" name="Picture 9">
            <a:extLst>
              <a:ext uri="{FF2B5EF4-FFF2-40B4-BE49-F238E27FC236}">
                <a16:creationId xmlns:a16="http://schemas.microsoft.com/office/drawing/2014/main" id="{430FE9BA-130C-1CD9-ECA5-D817407A703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9758" y="2378740"/>
            <a:ext cx="273019" cy="676715"/>
          </a:xfrm>
          <a:prstGeom prst="rect">
            <a:avLst/>
          </a:prstGeom>
        </p:spPr>
      </p:pic>
      <p:sp>
        <p:nvSpPr>
          <p:cNvPr id="11" name="Text Placeholder 9">
            <a:extLst>
              <a:ext uri="{FF2B5EF4-FFF2-40B4-BE49-F238E27FC236}">
                <a16:creationId xmlns:a16="http://schemas.microsoft.com/office/drawing/2014/main" id="{69BAA778-9868-20AC-69F2-FD4CCD2B5769}"/>
              </a:ext>
            </a:extLst>
          </p:cNvPr>
          <p:cNvSpPr txBox="1">
            <a:spLocks/>
          </p:cNvSpPr>
          <p:nvPr/>
        </p:nvSpPr>
        <p:spPr>
          <a:xfrm>
            <a:off x="1082905" y="3305145"/>
            <a:ext cx="4846320" cy="771329"/>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1200"/>
              </a:spcBef>
              <a:buFont typeface="Arial" panose="020B0604020202020204" pitchFamily="34" charset="0"/>
              <a:buNone/>
              <a:defRPr/>
            </a:pPr>
            <a:endParaRPr lang="en-US" sz="1800" b="1" dirty="0">
              <a:latin typeface="Arial" panose="020B0604020202020204" pitchFamily="34" charset="0"/>
              <a:cs typeface="Arial" panose="020B0604020202020204" pitchFamily="34" charset="0"/>
            </a:endParaRPr>
          </a:p>
          <a:p>
            <a:pPr marL="0" indent="0" algn="ctr" fontAlgn="ctr">
              <a:lnSpc>
                <a:spcPct val="50000"/>
              </a:lnSpc>
              <a:spcBef>
                <a:spcPts val="0"/>
              </a:spcBef>
              <a:buFont typeface="Arial" panose="020B0604020202020204" pitchFamily="34" charset="0"/>
              <a:buNone/>
              <a:defRPr/>
            </a:pPr>
            <a:r>
              <a:rPr lang="en-US" sz="1800" b="1" dirty="0">
                <a:solidFill>
                  <a:srgbClr val="16457A"/>
                </a:solidFill>
                <a:latin typeface="Arial" panose="020B0604020202020204" pitchFamily="34" charset="0"/>
                <a:cs typeface="Arial" panose="020B0604020202020204" pitchFamily="34" charset="0"/>
              </a:rPr>
              <a:t>Where can I find my </a:t>
            </a:r>
            <a:r>
              <a:rPr lang="en-US" sz="1800" b="1" dirty="0" err="1">
                <a:solidFill>
                  <a:srgbClr val="16457A"/>
                </a:solidFill>
                <a:latin typeface="Arial" panose="020B0604020202020204" pitchFamily="34" charset="0"/>
                <a:cs typeface="Arial" panose="020B0604020202020204" pitchFamily="34" charset="0"/>
              </a:rPr>
              <a:t>TrOOP</a:t>
            </a:r>
            <a:r>
              <a:rPr lang="en-US" sz="1800" b="1" dirty="0">
                <a:solidFill>
                  <a:srgbClr val="16457A"/>
                </a:solidFill>
                <a:latin typeface="Arial" panose="020B0604020202020204" pitchFamily="34" charset="0"/>
                <a:cs typeface="Arial" panose="020B0604020202020204" pitchFamily="34" charset="0"/>
              </a:rPr>
              <a:t> costs to date?</a:t>
            </a:r>
          </a:p>
        </p:txBody>
      </p:sp>
      <p:sp>
        <p:nvSpPr>
          <p:cNvPr id="12" name="Text Placeholder 10">
            <a:extLst>
              <a:ext uri="{FF2B5EF4-FFF2-40B4-BE49-F238E27FC236}">
                <a16:creationId xmlns:a16="http://schemas.microsoft.com/office/drawing/2014/main" id="{369996D0-F3B9-1EAA-F0A8-4756F0C84781}"/>
              </a:ext>
            </a:extLst>
          </p:cNvPr>
          <p:cNvSpPr txBox="1">
            <a:spLocks/>
          </p:cNvSpPr>
          <p:nvPr/>
        </p:nvSpPr>
        <p:spPr>
          <a:xfrm>
            <a:off x="6361214" y="3346089"/>
            <a:ext cx="4846320" cy="730385"/>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Font typeface="Arial" panose="020B0604020202020204" pitchFamily="34" charset="0"/>
              <a:buNone/>
            </a:pPr>
            <a:endParaRPr lang="en-US" sz="1800" dirty="0">
              <a:latin typeface="Arial" panose="020B0604020202020204" pitchFamily="34" charset="0"/>
              <a:cs typeface="Arial" panose="020B0604020202020204" pitchFamily="34" charset="0"/>
            </a:endParaRPr>
          </a:p>
          <a:p>
            <a:pPr marL="0" indent="0" algn="ctr" fontAlgn="ctr">
              <a:lnSpc>
                <a:spcPct val="60000"/>
              </a:lnSpc>
              <a:spcBef>
                <a:spcPts val="0"/>
              </a:spcBef>
              <a:buFont typeface="Arial" panose="020B0604020202020204" pitchFamily="34" charset="0"/>
              <a:buNone/>
            </a:pPr>
            <a:r>
              <a:rPr lang="en-US" sz="1800" dirty="0">
                <a:latin typeface="Arial" panose="020B0604020202020204" pitchFamily="34" charset="0"/>
                <a:cs typeface="Arial" panose="020B0604020202020204" pitchFamily="34" charset="0"/>
              </a:rPr>
              <a:t>Check your Explanation of Benefits (EOB).</a:t>
            </a:r>
          </a:p>
        </p:txBody>
      </p:sp>
      <p:pic>
        <p:nvPicPr>
          <p:cNvPr id="13" name="Picture 12">
            <a:extLst>
              <a:ext uri="{FF2B5EF4-FFF2-40B4-BE49-F238E27FC236}">
                <a16:creationId xmlns:a16="http://schemas.microsoft.com/office/drawing/2014/main" id="{0C015504-1928-41A9-8E04-F9F390242DB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9758" y="3358815"/>
            <a:ext cx="310923" cy="676715"/>
          </a:xfrm>
          <a:prstGeom prst="rect">
            <a:avLst/>
          </a:prstGeom>
        </p:spPr>
      </p:pic>
      <p:sp>
        <p:nvSpPr>
          <p:cNvPr id="14" name="Text Placeholder 11">
            <a:extLst>
              <a:ext uri="{FF2B5EF4-FFF2-40B4-BE49-F238E27FC236}">
                <a16:creationId xmlns:a16="http://schemas.microsoft.com/office/drawing/2014/main" id="{AFEFD4B5-CBE9-C4AE-FFE0-59402E411FA2}"/>
              </a:ext>
            </a:extLst>
          </p:cNvPr>
          <p:cNvSpPr txBox="1">
            <a:spLocks/>
          </p:cNvSpPr>
          <p:nvPr/>
        </p:nvSpPr>
        <p:spPr>
          <a:xfrm>
            <a:off x="1082905" y="4299052"/>
            <a:ext cx="4846320" cy="78819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Font typeface="Arial" panose="020B0604020202020204" pitchFamily="34" charset="0"/>
              <a:buNone/>
              <a:defRPr/>
            </a:pPr>
            <a:endParaRPr lang="en-US" sz="1800" b="1" dirty="0">
              <a:solidFill>
                <a:srgbClr val="16457A"/>
              </a:solidFill>
              <a:latin typeface="Arial" panose="020B0604020202020204" pitchFamily="34" charset="0"/>
              <a:cs typeface="Arial" panose="020B0604020202020204" pitchFamily="34" charset="0"/>
            </a:endParaRPr>
          </a:p>
          <a:p>
            <a:pPr marL="0" indent="0" algn="ctr" fontAlgn="ctr">
              <a:lnSpc>
                <a:spcPct val="60000"/>
              </a:lnSpc>
              <a:spcBef>
                <a:spcPts val="0"/>
              </a:spcBef>
              <a:buFont typeface="Arial" panose="020B0604020202020204" pitchFamily="34" charset="0"/>
              <a:buNone/>
              <a:defRPr/>
            </a:pPr>
            <a:r>
              <a:rPr lang="en-US" sz="1800" b="1" dirty="0">
                <a:solidFill>
                  <a:srgbClr val="16457A"/>
                </a:solidFill>
                <a:latin typeface="Arial" panose="020B0604020202020204" pitchFamily="34" charset="0"/>
                <a:cs typeface="Arial" panose="020B0604020202020204" pitchFamily="34" charset="0"/>
              </a:rPr>
              <a:t>What happens after I reach the threshold?</a:t>
            </a:r>
          </a:p>
        </p:txBody>
      </p:sp>
      <p:sp>
        <p:nvSpPr>
          <p:cNvPr id="15" name="Text Placeholder 12">
            <a:extLst>
              <a:ext uri="{FF2B5EF4-FFF2-40B4-BE49-F238E27FC236}">
                <a16:creationId xmlns:a16="http://schemas.microsoft.com/office/drawing/2014/main" id="{0FBDBA06-1E27-3104-1EC7-270315DB6943}"/>
              </a:ext>
            </a:extLst>
          </p:cNvPr>
          <p:cNvSpPr txBox="1">
            <a:spLocks/>
          </p:cNvSpPr>
          <p:nvPr/>
        </p:nvSpPr>
        <p:spPr>
          <a:xfrm>
            <a:off x="6361214" y="4276350"/>
            <a:ext cx="4846320" cy="78819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1800" dirty="0">
                <a:latin typeface="Arial" panose="020B0604020202020204" pitchFamily="34" charset="0"/>
                <a:cs typeface="Arial" panose="020B0604020202020204" pitchFamily="34" charset="0"/>
              </a:rPr>
              <a:t>You get catastrophic coverage and no longer pay for covered drugs.</a:t>
            </a:r>
          </a:p>
        </p:txBody>
      </p:sp>
      <p:pic>
        <p:nvPicPr>
          <p:cNvPr id="16" name="Picture 15">
            <a:extLst>
              <a:ext uri="{FF2B5EF4-FFF2-40B4-BE49-F238E27FC236}">
                <a16:creationId xmlns:a16="http://schemas.microsoft.com/office/drawing/2014/main" id="{B612A93F-27A8-77CA-86CB-96C9E6A387E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9758" y="4369584"/>
            <a:ext cx="310923" cy="676715"/>
          </a:xfrm>
          <a:prstGeom prst="rect">
            <a:avLst/>
          </a:prstGeom>
        </p:spPr>
      </p:pic>
      <p:sp>
        <p:nvSpPr>
          <p:cNvPr id="17" name="Text Placeholder 13">
            <a:extLst>
              <a:ext uri="{FF2B5EF4-FFF2-40B4-BE49-F238E27FC236}">
                <a16:creationId xmlns:a16="http://schemas.microsoft.com/office/drawing/2014/main" id="{D4BD61C8-FCDB-8F8E-E654-7A75835E86B7}"/>
              </a:ext>
            </a:extLst>
          </p:cNvPr>
          <p:cNvSpPr txBox="1">
            <a:spLocks/>
          </p:cNvSpPr>
          <p:nvPr/>
        </p:nvSpPr>
        <p:spPr>
          <a:xfrm>
            <a:off x="1082905" y="5306611"/>
            <a:ext cx="4846320" cy="78819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defRPr/>
            </a:pPr>
            <a:endParaRPr lang="en-US" sz="1800" b="1" dirty="0">
              <a:latin typeface="Arial" panose="020B0604020202020204" pitchFamily="34" charset="0"/>
              <a:cs typeface="Arial" panose="020B0604020202020204" pitchFamily="34" charset="0"/>
            </a:endParaRPr>
          </a:p>
          <a:p>
            <a:pPr marL="0" indent="0" algn="ctr" fontAlgn="ctr">
              <a:lnSpc>
                <a:spcPct val="60000"/>
              </a:lnSpc>
              <a:spcBef>
                <a:spcPts val="0"/>
              </a:spcBef>
              <a:buFont typeface="Arial" panose="020B0604020202020204" pitchFamily="34" charset="0"/>
              <a:buNone/>
              <a:defRPr/>
            </a:pPr>
            <a:r>
              <a:rPr lang="en-US" sz="1800" b="1" dirty="0">
                <a:solidFill>
                  <a:srgbClr val="16457A"/>
                </a:solidFill>
                <a:latin typeface="Arial" panose="020B0604020202020204" pitchFamily="34" charset="0"/>
                <a:cs typeface="Arial" panose="020B0604020202020204" pitchFamily="34" charset="0"/>
              </a:rPr>
              <a:t>What if I switch plans during the year?</a:t>
            </a:r>
          </a:p>
        </p:txBody>
      </p:sp>
      <p:sp>
        <p:nvSpPr>
          <p:cNvPr id="18" name="Text Placeholder 14">
            <a:extLst>
              <a:ext uri="{FF2B5EF4-FFF2-40B4-BE49-F238E27FC236}">
                <a16:creationId xmlns:a16="http://schemas.microsoft.com/office/drawing/2014/main" id="{48190354-6682-A4CE-48D1-99F363B9DCE7}"/>
              </a:ext>
            </a:extLst>
          </p:cNvPr>
          <p:cNvSpPr txBox="1">
            <a:spLocks/>
          </p:cNvSpPr>
          <p:nvPr/>
        </p:nvSpPr>
        <p:spPr>
          <a:xfrm>
            <a:off x="6361214" y="5264417"/>
            <a:ext cx="4846320" cy="78819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latin typeface="Arial" panose="020B0604020202020204" pitchFamily="34" charset="0"/>
                <a:cs typeface="Arial" panose="020B0604020202020204" pitchFamily="34" charset="0"/>
              </a:rPr>
              <a:t>Your </a:t>
            </a:r>
            <a:r>
              <a:rPr lang="en-US" sz="1800" dirty="0" err="1">
                <a:latin typeface="Arial" panose="020B0604020202020204" pitchFamily="34" charset="0"/>
                <a:cs typeface="Arial" panose="020B0604020202020204" pitchFamily="34" charset="0"/>
              </a:rPr>
              <a:t>TrOOP</a:t>
            </a:r>
            <a:r>
              <a:rPr lang="en-US" sz="1800" dirty="0">
                <a:latin typeface="Arial" panose="020B0604020202020204" pitchFamily="34" charset="0"/>
                <a:cs typeface="Arial" panose="020B0604020202020204" pitchFamily="34" charset="0"/>
              </a:rPr>
              <a:t> balance transfers to your new drug plan.</a:t>
            </a:r>
          </a:p>
        </p:txBody>
      </p:sp>
      <p:pic>
        <p:nvPicPr>
          <p:cNvPr id="19" name="Picture 18">
            <a:extLst>
              <a:ext uri="{FF2B5EF4-FFF2-40B4-BE49-F238E27FC236}">
                <a16:creationId xmlns:a16="http://schemas.microsoft.com/office/drawing/2014/main" id="{82722AD8-C5F8-F91D-BAD8-6BCD2F199C8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9758" y="5397551"/>
            <a:ext cx="310923" cy="676715"/>
          </a:xfrm>
          <a:prstGeom prst="rect">
            <a:avLst/>
          </a:prstGeom>
        </p:spPr>
      </p:pic>
      <p:sp>
        <p:nvSpPr>
          <p:cNvPr id="4" name="Slide Number Placeholder 3">
            <a:extLst>
              <a:ext uri="{FF2B5EF4-FFF2-40B4-BE49-F238E27FC236}">
                <a16:creationId xmlns:a16="http://schemas.microsoft.com/office/drawing/2014/main" id="{23C098C5-434D-7C88-3D6D-36252FECC826}"/>
              </a:ext>
            </a:extLst>
          </p:cNvPr>
          <p:cNvSpPr>
            <a:spLocks noGrp="1"/>
          </p:cNvSpPr>
          <p:nvPr>
            <p:ph type="sldNum" sz="quarter" idx="12"/>
          </p:nvPr>
        </p:nvSpPr>
        <p:spPr/>
        <p:txBody>
          <a:bodyPr/>
          <a:lstStyle/>
          <a:p>
            <a:fld id="{C8F7F351-82FE-6748-A3E2-20FA9B2ECD38}" type="slidenum">
              <a:rPr lang="en-US" smtClean="0"/>
              <a:t>20</a:t>
            </a:fld>
            <a:endParaRPr lang="en-US" dirty="0"/>
          </a:p>
        </p:txBody>
      </p:sp>
    </p:spTree>
    <p:extLst>
      <p:ext uri="{BB962C8B-B14F-4D97-AF65-F5344CB8AC3E}">
        <p14:creationId xmlns:p14="http://schemas.microsoft.com/office/powerpoint/2010/main" val="3858897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C680CB2-5CEB-1629-765E-31FC8DE496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660EC5-475F-62F5-AF32-48C04141A80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Prescription Payment Plan</a:t>
            </a:r>
          </a:p>
        </p:txBody>
      </p:sp>
      <p:sp>
        <p:nvSpPr>
          <p:cNvPr id="2" name="Content Placeholder 4">
            <a:extLst>
              <a:ext uri="{FF2B5EF4-FFF2-40B4-BE49-F238E27FC236}">
                <a16:creationId xmlns:a16="http://schemas.microsoft.com/office/drawing/2014/main" id="{2586D471-C4D1-8B91-767A-61C40367141F}"/>
              </a:ext>
            </a:extLst>
          </p:cNvPr>
          <p:cNvSpPr txBox="1">
            <a:spLocks/>
          </p:cNvSpPr>
          <p:nvPr/>
        </p:nvSpPr>
        <p:spPr>
          <a:xfrm>
            <a:off x="518375" y="1196419"/>
            <a:ext cx="10835425" cy="50600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buFont typeface="Arial" panose="020B0604020202020204" pitchFamily="34" charset="0"/>
              <a:buNone/>
            </a:pPr>
            <a:r>
              <a:rPr lang="en-US" sz="2400" b="1" dirty="0">
                <a:latin typeface="Arial" panose="020B0604020202020204" pitchFamily="34" charset="0"/>
                <a:cs typeface="Arial" panose="020B0604020202020204" pitchFamily="34" charset="0"/>
              </a:rPr>
              <a:t>Medicare drug plans are required to offer the option to pay out-of-pocket drug costs in capped monthly payments instead of all at once at the pharmacy:</a:t>
            </a:r>
          </a:p>
          <a:p>
            <a:pPr marL="548640"/>
            <a:r>
              <a:rPr lang="en-US" sz="2400" dirty="0">
                <a:latin typeface="Arial" panose="020B0604020202020204" pitchFamily="34" charset="0"/>
                <a:cs typeface="Arial" panose="020B0604020202020204" pitchFamily="34" charset="0"/>
              </a:rPr>
              <a:t>You pay $0 to the pharmacy for covered Part D drugs and are billed monthly.</a:t>
            </a:r>
          </a:p>
          <a:p>
            <a:pPr marL="548640">
              <a:spcBef>
                <a:spcPts val="1400"/>
              </a:spcBef>
            </a:pPr>
            <a:r>
              <a:rPr lang="en-US" sz="2400" dirty="0">
                <a:latin typeface="Arial" panose="020B0604020202020204" pitchFamily="34" charset="0"/>
                <a:cs typeface="Arial" panose="020B0604020202020204" pitchFamily="34" charset="0"/>
              </a:rPr>
              <a:t>People with high-cost sharing earlier in the plan year are more likely to benefit from the program.</a:t>
            </a:r>
          </a:p>
          <a:p>
            <a:pPr marL="548640"/>
            <a:r>
              <a:rPr lang="en-US" sz="2400" dirty="0">
                <a:latin typeface="Arial" panose="020B0604020202020204" pitchFamily="34" charset="0"/>
                <a:cs typeface="Arial" panose="020B0604020202020204" pitchFamily="34" charset="0"/>
              </a:rPr>
              <a:t>For people with Medicare drug coverage eligible for Extra Help, enrollment in Extra Help is more beneficial than the Medicare Prescription Payment Plan. </a:t>
            </a:r>
          </a:p>
          <a:p>
            <a:pPr marL="548640"/>
            <a:endParaRPr lang="en-US" sz="2400" dirty="0">
              <a:solidFill>
                <a:prstClr val="black"/>
              </a:solidFill>
              <a:latin typeface="Arial" panose="020B0604020202020204" pitchFamily="34" charset="0"/>
              <a:cs typeface="Arial" panose="020B0604020202020204" pitchFamily="34" charset="0"/>
            </a:endParaRPr>
          </a:p>
          <a:p>
            <a:pPr marL="320040" indent="0">
              <a:buNone/>
            </a:pPr>
            <a:r>
              <a:rPr lang="en-US" sz="2000" b="1" dirty="0">
                <a:latin typeface="Arial" panose="020B0604020202020204" pitchFamily="34" charset="0"/>
                <a:cs typeface="Arial" panose="020B0604020202020204" pitchFamily="34" charset="0"/>
              </a:rPr>
              <a:t>NOTE: </a:t>
            </a:r>
            <a:r>
              <a:rPr lang="en-US" sz="2000" dirty="0">
                <a:latin typeface="Arial" panose="020B0604020202020204" pitchFamily="34" charset="0"/>
                <a:cs typeface="Arial" panose="020B0604020202020204" pitchFamily="34" charset="0"/>
              </a:rPr>
              <a:t>This payment plan </a:t>
            </a:r>
            <a:r>
              <a:rPr lang="en-US" sz="2000" b="1" dirty="0">
                <a:latin typeface="Arial" panose="020B0604020202020204" pitchFamily="34" charset="0"/>
                <a:cs typeface="Arial" panose="020B0604020202020204" pitchFamily="34" charset="0"/>
              </a:rPr>
              <a:t>might help you manage monthly expenses, but it doesn’t save you money or lower your drug costs.</a:t>
            </a:r>
            <a:r>
              <a:rPr lang="en-US" sz="2000" dirty="0">
                <a:latin typeface="Arial" panose="020B0604020202020204" pitchFamily="34" charset="0"/>
                <a:cs typeface="Arial" panose="020B0604020202020204" pitchFamily="34" charset="0"/>
              </a:rPr>
              <a:t> </a:t>
            </a:r>
          </a:p>
          <a:p>
            <a:pPr marL="320040" indent="0">
              <a:buNone/>
            </a:pPr>
            <a:endParaRPr lang="en-US" sz="2400" dirty="0">
              <a:solidFill>
                <a:prstClr val="black"/>
              </a:solidFill>
              <a:latin typeface="Arial" panose="020B0604020202020204" pitchFamily="34" charset="0"/>
              <a:cs typeface="Arial" panose="020B0604020202020204" pitchFamily="34" charset="0"/>
            </a:endParaRPr>
          </a:p>
        </p:txBody>
      </p:sp>
      <p:sp>
        <p:nvSpPr>
          <p:cNvPr id="5" name="Freeform: Shape 10">
            <a:extLst>
              <a:ext uri="{FF2B5EF4-FFF2-40B4-BE49-F238E27FC236}">
                <a16:creationId xmlns:a16="http://schemas.microsoft.com/office/drawing/2014/main" id="{058B05C5-A4EB-629D-A502-D20BCED3E20A}"/>
              </a:ext>
              <a:ext uri="{C183D7F6-B498-43B3-948B-1728B52AA6E4}">
                <adec:decorative xmlns:adec="http://schemas.microsoft.com/office/drawing/2017/decorative" val="1"/>
              </a:ext>
            </a:extLst>
          </p:cNvPr>
          <p:cNvSpPr>
            <a:spLocks noChangeAspect="1"/>
          </p:cNvSpPr>
          <p:nvPr/>
        </p:nvSpPr>
        <p:spPr>
          <a:xfrm>
            <a:off x="595412" y="5555953"/>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036F2209-FA36-BAAE-98BF-D3C9E78DCD26}"/>
              </a:ext>
            </a:extLst>
          </p:cNvPr>
          <p:cNvSpPr>
            <a:spLocks noGrp="1"/>
          </p:cNvSpPr>
          <p:nvPr>
            <p:ph type="sldNum" sz="quarter" idx="12"/>
          </p:nvPr>
        </p:nvSpPr>
        <p:spPr/>
        <p:txBody>
          <a:bodyPr/>
          <a:lstStyle/>
          <a:p>
            <a:fld id="{C8F7F351-82FE-6748-A3E2-20FA9B2ECD38}" type="slidenum">
              <a:rPr lang="en-US" smtClean="0"/>
              <a:t>21</a:t>
            </a:fld>
            <a:endParaRPr lang="en-US" dirty="0"/>
          </a:p>
        </p:txBody>
      </p:sp>
    </p:spTree>
    <p:extLst>
      <p:ext uri="{BB962C8B-B14F-4D97-AF65-F5344CB8AC3E}">
        <p14:creationId xmlns:p14="http://schemas.microsoft.com/office/powerpoint/2010/main" val="392963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563B34E-471C-DFBF-B641-5E5BC9A6DA3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F5F133-599F-AB9A-044B-4F8628BC05A5}"/>
              </a:ext>
            </a:extLst>
          </p:cNvPr>
          <p:cNvSpPr txBox="1">
            <a:spLocks noGrp="1"/>
          </p:cNvSpPr>
          <p:nvPr>
            <p:ph type="title" idx="4294967295"/>
          </p:nvPr>
        </p:nvSpPr>
        <p:spPr>
          <a:xfrm>
            <a:off x="231354" y="51369"/>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Monthly Premium &amp; Income-Related Monthly Adjustment Amounts (IRMAA)</a:t>
            </a:r>
          </a:p>
        </p:txBody>
      </p:sp>
      <p:sp>
        <p:nvSpPr>
          <p:cNvPr id="2" name="Text Placeholder 4">
            <a:extLst>
              <a:ext uri="{FF2B5EF4-FFF2-40B4-BE49-F238E27FC236}">
                <a16:creationId xmlns:a16="http://schemas.microsoft.com/office/drawing/2014/main" id="{DAB0416D-0273-A12E-3ADD-7E604ED741D5}"/>
              </a:ext>
            </a:extLst>
          </p:cNvPr>
          <p:cNvSpPr txBox="1">
            <a:spLocks/>
          </p:cNvSpPr>
          <p:nvPr/>
        </p:nvSpPr>
        <p:spPr>
          <a:xfrm>
            <a:off x="1004075" y="1549341"/>
            <a:ext cx="4846320" cy="93791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eaLnBrk="1" latinLnBrk="0" hangingPunct="1">
              <a:lnSpc>
                <a:spcPct val="90000"/>
              </a:lnSpc>
              <a:buNone/>
            </a:pPr>
            <a:r>
              <a:rPr lang="en-US" sz="2000" dirty="0">
                <a:solidFill>
                  <a:srgbClr val="000000"/>
                </a:solidFill>
                <a:effectLst/>
                <a:latin typeface="Arial" panose="020B0604020202020204" pitchFamily="34" charset="0"/>
              </a:rPr>
              <a:t>​</a:t>
            </a:r>
          </a:p>
          <a:p>
            <a:pPr marL="0" indent="0" algn="ctr" rtl="0" eaLnBrk="1" fontAlgn="ctr" latinLnBrk="0" hangingPunct="1">
              <a:lnSpc>
                <a:spcPct val="60000"/>
              </a:lnSpc>
              <a:spcBef>
                <a:spcPts val="0"/>
              </a:spcBef>
              <a:buNone/>
            </a:pPr>
            <a:r>
              <a:rPr lang="en-US" sz="2000" b="1" dirty="0">
                <a:solidFill>
                  <a:srgbClr val="16457A"/>
                </a:solidFill>
                <a:effectLst/>
                <a:latin typeface="Arial" panose="020B0604020202020204" pitchFamily="34" charset="0"/>
              </a:rPr>
              <a:t>What’s IRMAA?</a:t>
            </a:r>
            <a:endParaRPr lang="en-US" sz="2000" b="1" dirty="0">
              <a:solidFill>
                <a:srgbClr val="16457A"/>
              </a:solidFill>
              <a:latin typeface="Arial" panose="020B0604020202020204" pitchFamily="34" charset="0"/>
              <a:cs typeface="Arial" panose="020B0604020202020204" pitchFamily="34" charset="0"/>
            </a:endParaRPr>
          </a:p>
        </p:txBody>
      </p:sp>
      <p:sp>
        <p:nvSpPr>
          <p:cNvPr id="3" name="Text Placeholder 6">
            <a:extLst>
              <a:ext uri="{FF2B5EF4-FFF2-40B4-BE49-F238E27FC236}">
                <a16:creationId xmlns:a16="http://schemas.microsoft.com/office/drawing/2014/main" id="{19F30B79-D0BB-72B9-447B-AE51EFD448A5}"/>
              </a:ext>
            </a:extLst>
          </p:cNvPr>
          <p:cNvSpPr txBox="1">
            <a:spLocks/>
          </p:cNvSpPr>
          <p:nvPr/>
        </p:nvSpPr>
        <p:spPr>
          <a:xfrm>
            <a:off x="6361214" y="1549341"/>
            <a:ext cx="4846320" cy="93791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lnSpc>
                <a:spcPct val="1000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It’s an extra amount some people have to pay in addition to their plan premium.</a:t>
            </a:r>
          </a:p>
        </p:txBody>
      </p:sp>
      <p:sp>
        <p:nvSpPr>
          <p:cNvPr id="8" name="Text Placeholder 7">
            <a:extLst>
              <a:ext uri="{FF2B5EF4-FFF2-40B4-BE49-F238E27FC236}">
                <a16:creationId xmlns:a16="http://schemas.microsoft.com/office/drawing/2014/main" id="{D5F33B7D-48D8-A857-4173-B9EF19DC8654}"/>
              </a:ext>
            </a:extLst>
          </p:cNvPr>
          <p:cNvSpPr txBox="1">
            <a:spLocks/>
          </p:cNvSpPr>
          <p:nvPr/>
        </p:nvSpPr>
        <p:spPr>
          <a:xfrm>
            <a:off x="1004075" y="2610120"/>
            <a:ext cx="4846320" cy="1123487"/>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defRPr/>
            </a:pPr>
            <a:r>
              <a:rPr lang="en-US" sz="2000" b="1" dirty="0">
                <a:solidFill>
                  <a:srgbClr val="16457A"/>
                </a:solidFill>
                <a:latin typeface="Arial" panose="020B0604020202020204" pitchFamily="34" charset="0"/>
                <a:cs typeface="Arial" panose="020B0604020202020204" pitchFamily="34" charset="0"/>
              </a:rPr>
              <a:t>Does everyone pay IRMAA?</a:t>
            </a:r>
          </a:p>
        </p:txBody>
      </p:sp>
      <p:sp>
        <p:nvSpPr>
          <p:cNvPr id="9" name="Text Placeholder 8">
            <a:extLst>
              <a:ext uri="{FF2B5EF4-FFF2-40B4-BE49-F238E27FC236}">
                <a16:creationId xmlns:a16="http://schemas.microsoft.com/office/drawing/2014/main" id="{492561F9-8B99-5EF3-1FC7-E3D68BB889B2}"/>
              </a:ext>
            </a:extLst>
          </p:cNvPr>
          <p:cNvSpPr txBox="1">
            <a:spLocks/>
          </p:cNvSpPr>
          <p:nvPr/>
        </p:nvSpPr>
        <p:spPr>
          <a:xfrm>
            <a:off x="6372873" y="2610120"/>
            <a:ext cx="4906853" cy="1123488"/>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No. It’s based on income. About 7% of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people with Part D have to pay it.</a:t>
            </a:r>
            <a:endParaRPr lang="en-US" sz="3200" dirty="0"/>
          </a:p>
        </p:txBody>
      </p:sp>
      <p:pic>
        <p:nvPicPr>
          <p:cNvPr id="10" name="Picture 9">
            <a:extLst>
              <a:ext uri="{FF2B5EF4-FFF2-40B4-BE49-F238E27FC236}">
                <a16:creationId xmlns:a16="http://schemas.microsoft.com/office/drawing/2014/main" id="{D03E7566-4461-DC08-7BA5-9D9AC3E3908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95162" y="2832771"/>
            <a:ext cx="310923" cy="720277"/>
          </a:xfrm>
          <a:prstGeom prst="rect">
            <a:avLst/>
          </a:prstGeom>
        </p:spPr>
      </p:pic>
      <p:sp>
        <p:nvSpPr>
          <p:cNvPr id="11" name="Text Placeholder 9">
            <a:extLst>
              <a:ext uri="{FF2B5EF4-FFF2-40B4-BE49-F238E27FC236}">
                <a16:creationId xmlns:a16="http://schemas.microsoft.com/office/drawing/2014/main" id="{5AAD2D1D-4624-E65B-A55E-0CD2FE0A2249}"/>
              </a:ext>
            </a:extLst>
          </p:cNvPr>
          <p:cNvSpPr txBox="1">
            <a:spLocks/>
          </p:cNvSpPr>
          <p:nvPr/>
        </p:nvSpPr>
        <p:spPr>
          <a:xfrm>
            <a:off x="988309" y="3879688"/>
            <a:ext cx="4846320" cy="990489"/>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None/>
              <a:defRPr/>
            </a:pPr>
            <a:r>
              <a:rPr lang="en-US" sz="2000" b="1" dirty="0">
                <a:solidFill>
                  <a:srgbClr val="16457A"/>
                </a:solidFill>
                <a:latin typeface="Arial" panose="020B0604020202020204" pitchFamily="34" charset="0"/>
                <a:cs typeface="Arial" panose="020B0604020202020204" pitchFamily="34" charset="0"/>
              </a:rPr>
              <a:t>What if I owe Part D IRMAA but don’t </a:t>
            </a:r>
            <a:br>
              <a:rPr lang="en-US" sz="2000" b="1" dirty="0">
                <a:solidFill>
                  <a:srgbClr val="16457A"/>
                </a:solidFill>
                <a:latin typeface="Arial" panose="020B0604020202020204" pitchFamily="34" charset="0"/>
                <a:cs typeface="Arial" panose="020B0604020202020204" pitchFamily="34" charset="0"/>
              </a:rPr>
            </a:br>
            <a:r>
              <a:rPr lang="en-US" sz="2000" b="1" dirty="0">
                <a:solidFill>
                  <a:srgbClr val="16457A"/>
                </a:solidFill>
                <a:latin typeface="Arial" panose="020B0604020202020204" pitchFamily="34" charset="0"/>
                <a:cs typeface="Arial" panose="020B0604020202020204" pitchFamily="34" charset="0"/>
              </a:rPr>
              <a:t>pay it?</a:t>
            </a:r>
          </a:p>
        </p:txBody>
      </p:sp>
      <p:sp>
        <p:nvSpPr>
          <p:cNvPr id="12" name="Text Placeholder 10">
            <a:extLst>
              <a:ext uri="{FF2B5EF4-FFF2-40B4-BE49-F238E27FC236}">
                <a16:creationId xmlns:a16="http://schemas.microsoft.com/office/drawing/2014/main" id="{2E2122BF-E1E7-36B7-0F37-F969EA63D4EE}"/>
              </a:ext>
            </a:extLst>
          </p:cNvPr>
          <p:cNvSpPr txBox="1">
            <a:spLocks/>
          </p:cNvSpPr>
          <p:nvPr/>
        </p:nvSpPr>
        <p:spPr>
          <a:xfrm>
            <a:off x="6361214" y="3856476"/>
            <a:ext cx="4846320" cy="101370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None/>
            </a:pPr>
            <a:r>
              <a:rPr lang="en-US" sz="2000" dirty="0">
                <a:latin typeface="Arial" panose="020B0604020202020204" pitchFamily="34" charset="0"/>
                <a:cs typeface="Arial" panose="020B0604020202020204" pitchFamily="34" charset="0"/>
              </a:rPr>
              <a:t>You’ll be disenrolled from Medicare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drug coverage.</a:t>
            </a:r>
            <a:endParaRPr lang="en-US" sz="2000" dirty="0"/>
          </a:p>
        </p:txBody>
      </p:sp>
      <p:sp>
        <p:nvSpPr>
          <p:cNvPr id="14" name="Text Placeholder 11">
            <a:extLst>
              <a:ext uri="{FF2B5EF4-FFF2-40B4-BE49-F238E27FC236}">
                <a16:creationId xmlns:a16="http://schemas.microsoft.com/office/drawing/2014/main" id="{5F8EAF9C-F397-78B7-2FC1-B60082D80661}"/>
              </a:ext>
            </a:extLst>
          </p:cNvPr>
          <p:cNvSpPr txBox="1">
            <a:spLocks/>
          </p:cNvSpPr>
          <p:nvPr/>
        </p:nvSpPr>
        <p:spPr>
          <a:xfrm>
            <a:off x="1004075" y="5048451"/>
            <a:ext cx="4846320" cy="902490"/>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Font typeface="Arial" panose="020B0604020202020204" pitchFamily="34" charset="0"/>
              <a:buNone/>
              <a:defRPr/>
            </a:pPr>
            <a:endParaRPr lang="en-US" sz="2000" b="1" dirty="0">
              <a:solidFill>
                <a:srgbClr val="16457A"/>
              </a:solidFill>
              <a:latin typeface="Arial" panose="020B0604020202020204" pitchFamily="34" charset="0"/>
              <a:cs typeface="Arial" panose="020B0604020202020204" pitchFamily="34" charset="0"/>
            </a:endParaRPr>
          </a:p>
          <a:p>
            <a:pPr marL="0" indent="0" algn="ctr" fontAlgn="ctr">
              <a:lnSpc>
                <a:spcPct val="60000"/>
              </a:lnSpc>
              <a:spcBef>
                <a:spcPts val="0"/>
              </a:spcBef>
              <a:buFont typeface="Arial" panose="020B0604020202020204" pitchFamily="34" charset="0"/>
              <a:buNone/>
              <a:defRPr/>
            </a:pPr>
            <a:r>
              <a:rPr lang="en-US" sz="2000" b="1" dirty="0">
                <a:solidFill>
                  <a:srgbClr val="16457A"/>
                </a:solidFill>
                <a:latin typeface="Arial" panose="020B0604020202020204" pitchFamily="34" charset="0"/>
                <a:cs typeface="Arial" panose="020B0604020202020204" pitchFamily="34" charset="0"/>
              </a:rPr>
              <a:t>Where does the money go?</a:t>
            </a:r>
          </a:p>
        </p:txBody>
      </p:sp>
      <p:sp>
        <p:nvSpPr>
          <p:cNvPr id="15" name="Text Placeholder 12">
            <a:extLst>
              <a:ext uri="{FF2B5EF4-FFF2-40B4-BE49-F238E27FC236}">
                <a16:creationId xmlns:a16="http://schemas.microsoft.com/office/drawing/2014/main" id="{1BD9ACCE-AAD5-807A-280E-8B076508C109}"/>
              </a:ext>
            </a:extLst>
          </p:cNvPr>
          <p:cNvSpPr txBox="1">
            <a:spLocks/>
          </p:cNvSpPr>
          <p:nvPr/>
        </p:nvSpPr>
        <p:spPr>
          <a:xfrm>
            <a:off x="6361214" y="5025749"/>
            <a:ext cx="4846320" cy="90249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The IRMAA amount goes to the government for the Medicare Trust Fund.</a:t>
            </a:r>
          </a:p>
        </p:txBody>
      </p:sp>
      <p:pic>
        <p:nvPicPr>
          <p:cNvPr id="17" name="Picture 16">
            <a:extLst>
              <a:ext uri="{FF2B5EF4-FFF2-40B4-BE49-F238E27FC236}">
                <a16:creationId xmlns:a16="http://schemas.microsoft.com/office/drawing/2014/main" id="{679C9B85-9F6D-E78F-4AEF-1833CCFC726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1705300"/>
            <a:ext cx="310923" cy="720277"/>
          </a:xfrm>
          <a:prstGeom prst="rect">
            <a:avLst/>
          </a:prstGeom>
        </p:spPr>
      </p:pic>
      <p:pic>
        <p:nvPicPr>
          <p:cNvPr id="18" name="Picture 17">
            <a:extLst>
              <a:ext uri="{FF2B5EF4-FFF2-40B4-BE49-F238E27FC236}">
                <a16:creationId xmlns:a16="http://schemas.microsoft.com/office/drawing/2014/main" id="{DCA2CABA-3D70-5A2C-3FA9-A2AD5AA9EA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4041082"/>
            <a:ext cx="310923" cy="720277"/>
          </a:xfrm>
          <a:prstGeom prst="rect">
            <a:avLst/>
          </a:prstGeom>
        </p:spPr>
      </p:pic>
      <p:pic>
        <p:nvPicPr>
          <p:cNvPr id="19" name="Picture 18">
            <a:extLst>
              <a:ext uri="{FF2B5EF4-FFF2-40B4-BE49-F238E27FC236}">
                <a16:creationId xmlns:a16="http://schemas.microsoft.com/office/drawing/2014/main" id="{BBFC9E06-AE00-8F53-5811-D5CAD837B5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5139557"/>
            <a:ext cx="310923" cy="720277"/>
          </a:xfrm>
          <a:prstGeom prst="rect">
            <a:avLst/>
          </a:prstGeom>
        </p:spPr>
      </p:pic>
      <p:sp>
        <p:nvSpPr>
          <p:cNvPr id="4" name="Slide Number Placeholder 3">
            <a:extLst>
              <a:ext uri="{FF2B5EF4-FFF2-40B4-BE49-F238E27FC236}">
                <a16:creationId xmlns:a16="http://schemas.microsoft.com/office/drawing/2014/main" id="{F8DBC7B0-CCDF-B50B-B90D-04E5901E4BEE}"/>
              </a:ext>
            </a:extLst>
          </p:cNvPr>
          <p:cNvSpPr>
            <a:spLocks noGrp="1"/>
          </p:cNvSpPr>
          <p:nvPr>
            <p:ph type="sldNum" sz="quarter" idx="12"/>
          </p:nvPr>
        </p:nvSpPr>
        <p:spPr/>
        <p:txBody>
          <a:bodyPr/>
          <a:lstStyle/>
          <a:p>
            <a:fld id="{C8F7F351-82FE-6748-A3E2-20FA9B2ECD38}" type="slidenum">
              <a:rPr lang="en-US" smtClean="0"/>
              <a:t>22</a:t>
            </a:fld>
            <a:endParaRPr lang="en-US" dirty="0"/>
          </a:p>
        </p:txBody>
      </p:sp>
    </p:spTree>
    <p:extLst>
      <p:ext uri="{BB962C8B-B14F-4D97-AF65-F5344CB8AC3E}">
        <p14:creationId xmlns:p14="http://schemas.microsoft.com/office/powerpoint/2010/main" val="1397100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D148BA-0315-C51C-3A20-528B160DD5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AED8A1-2F05-BFFA-8EBE-E792E15C64E7}"/>
              </a:ext>
            </a:extLst>
          </p:cNvPr>
          <p:cNvSpPr txBox="1">
            <a:spLocks noGrp="1"/>
          </p:cNvSpPr>
          <p:nvPr>
            <p:ph type="title" idx="4294967295"/>
          </p:nvPr>
        </p:nvSpPr>
        <p:spPr>
          <a:xfrm>
            <a:off x="258219" y="51369"/>
            <a:ext cx="11618224" cy="9390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Part D Income-Related Monthly Adjustment Amount </a:t>
            </a:r>
            <a:b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(IRMAA): 2026</a:t>
            </a:r>
          </a:p>
        </p:txBody>
      </p:sp>
      <p:sp>
        <p:nvSpPr>
          <p:cNvPr id="3" name="Content Placeholder 4">
            <a:extLst>
              <a:ext uri="{FF2B5EF4-FFF2-40B4-BE49-F238E27FC236}">
                <a16:creationId xmlns:a16="http://schemas.microsoft.com/office/drawing/2014/main" id="{13FA1ADE-19E6-3A42-3929-DDDC5E6183E0}"/>
              </a:ext>
            </a:extLst>
          </p:cNvPr>
          <p:cNvSpPr txBox="1">
            <a:spLocks/>
          </p:cNvSpPr>
          <p:nvPr/>
        </p:nvSpPr>
        <p:spPr>
          <a:xfrm>
            <a:off x="311968" y="1084222"/>
            <a:ext cx="11564476" cy="5315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Font typeface="Arial" panose="020B0604020202020204" pitchFamily="34" charset="0"/>
              <a:buNone/>
            </a:pPr>
            <a:r>
              <a:rPr lang="en-US" sz="2400" b="1" dirty="0">
                <a:latin typeface="Arial" panose="020B0604020202020204" pitchFamily="34" charset="0"/>
                <a:cs typeface="Arial" panose="020B0604020202020204" pitchFamily="34" charset="0"/>
              </a:rPr>
              <a:t>Chart is based on your yearly income </a:t>
            </a:r>
            <a:r>
              <a:rPr lang="en-US" sz="2400" b="1" i="1" dirty="0">
                <a:latin typeface="Arial" panose="020B0604020202020204" pitchFamily="34" charset="0"/>
                <a:cs typeface="Arial" panose="020B0604020202020204" pitchFamily="34" charset="0"/>
              </a:rPr>
              <a:t>in 2024 </a:t>
            </a:r>
            <a:r>
              <a:rPr lang="en-US" sz="2400" b="1" dirty="0">
                <a:latin typeface="Arial" panose="020B0604020202020204" pitchFamily="34" charset="0"/>
                <a:cs typeface="Arial" panose="020B0604020202020204" pitchFamily="34" charset="0"/>
              </a:rPr>
              <a:t>(for what you pay in 2026)</a:t>
            </a:r>
          </a:p>
        </p:txBody>
      </p:sp>
      <p:graphicFrame>
        <p:nvGraphicFramePr>
          <p:cNvPr id="5" name="Content Placeholder 8" descr="Table showing monthly Part B premium based upon individual and joint tax filing status and rates. Details are included in the speakers' notes.">
            <a:extLst>
              <a:ext uri="{FF2B5EF4-FFF2-40B4-BE49-F238E27FC236}">
                <a16:creationId xmlns:a16="http://schemas.microsoft.com/office/drawing/2014/main" id="{B7965E16-0481-FB47-9AE1-EC26AC86EF5E}"/>
              </a:ext>
            </a:extLst>
          </p:cNvPr>
          <p:cNvGraphicFramePr>
            <a:graphicFrameLocks/>
          </p:cNvGraphicFramePr>
          <p:nvPr>
            <p:extLst>
              <p:ext uri="{D42A27DB-BD31-4B8C-83A1-F6EECF244321}">
                <p14:modId xmlns:p14="http://schemas.microsoft.com/office/powerpoint/2010/main" val="2155960764"/>
              </p:ext>
            </p:extLst>
          </p:nvPr>
        </p:nvGraphicFramePr>
        <p:xfrm>
          <a:off x="261809" y="1615801"/>
          <a:ext cx="11618224" cy="4349854"/>
        </p:xfrm>
        <a:graphic>
          <a:graphicData uri="http://schemas.openxmlformats.org/drawingml/2006/table">
            <a:tbl>
              <a:tblPr firstRow="1" bandRow="1">
                <a:tableStyleId>{5FD0F851-EC5A-4D38-B0AD-8093EC10F338}</a:tableStyleId>
              </a:tblPr>
              <a:tblGrid>
                <a:gridCol w="3197671">
                  <a:extLst>
                    <a:ext uri="{9D8B030D-6E8A-4147-A177-3AD203B41FA5}">
                      <a16:colId xmlns:a16="http://schemas.microsoft.com/office/drawing/2014/main" val="20000"/>
                    </a:ext>
                  </a:extLst>
                </a:gridCol>
                <a:gridCol w="3093720">
                  <a:extLst>
                    <a:ext uri="{9D8B030D-6E8A-4147-A177-3AD203B41FA5}">
                      <a16:colId xmlns:a16="http://schemas.microsoft.com/office/drawing/2014/main" val="20001"/>
                    </a:ext>
                  </a:extLst>
                </a:gridCol>
                <a:gridCol w="2927607">
                  <a:extLst>
                    <a:ext uri="{9D8B030D-6E8A-4147-A177-3AD203B41FA5}">
                      <a16:colId xmlns:a16="http://schemas.microsoft.com/office/drawing/2014/main" val="20002"/>
                    </a:ext>
                  </a:extLst>
                </a:gridCol>
                <a:gridCol w="2399226">
                  <a:extLst>
                    <a:ext uri="{9D8B030D-6E8A-4147-A177-3AD203B41FA5}">
                      <a16:colId xmlns:a16="http://schemas.microsoft.com/office/drawing/2014/main" val="20003"/>
                    </a:ext>
                  </a:extLst>
                </a:gridCol>
              </a:tblGrid>
              <a:tr h="87136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chemeClr val="tx1"/>
                          </a:solidFill>
                        </a:rPr>
                        <a:t>File Individual </a:t>
                      </a:r>
                      <a:br>
                        <a:rPr lang="en-US" sz="2000" dirty="0">
                          <a:solidFill>
                            <a:schemeClr val="tx1"/>
                          </a:solidFill>
                        </a:rPr>
                      </a:br>
                      <a:r>
                        <a:rPr lang="en-US" sz="2000" dirty="0">
                          <a:solidFill>
                            <a:schemeClr val="tx1"/>
                          </a:solidFill>
                        </a:rPr>
                        <a:t>Tax Return</a:t>
                      </a:r>
                      <a:endParaRPr lang="en-US" sz="2000" dirty="0">
                        <a:solidFill>
                          <a:schemeClr val="tx1"/>
                        </a:solidFill>
                        <a:latin typeface="+mn-lt"/>
                        <a:ea typeface="Calibri"/>
                        <a:cs typeface="Times New Roman"/>
                      </a:endParaRPr>
                    </a:p>
                  </a:txBody>
                  <a:tcPr marL="51435" marR="51435" marT="0" marB="0" anchor="ctr">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chemeClr val="tx1"/>
                          </a:solidFill>
                        </a:rPr>
                        <a:t>File Joint </a:t>
                      </a:r>
                      <a:br>
                        <a:rPr lang="en-US" sz="2000" dirty="0">
                          <a:solidFill>
                            <a:schemeClr val="tx1"/>
                          </a:solidFill>
                        </a:rPr>
                      </a:br>
                      <a:r>
                        <a:rPr lang="en-US" sz="2000" dirty="0">
                          <a:solidFill>
                            <a:schemeClr val="tx1"/>
                          </a:solidFill>
                        </a:rPr>
                        <a:t>Tax</a:t>
                      </a:r>
                      <a:r>
                        <a:rPr lang="en-US" sz="2000" baseline="0" dirty="0">
                          <a:solidFill>
                            <a:schemeClr val="tx1"/>
                          </a:solidFill>
                        </a:rPr>
                        <a:t> Return</a:t>
                      </a:r>
                      <a:endParaRPr lang="en-US" sz="2000" dirty="0">
                        <a:solidFill>
                          <a:schemeClr val="tx1"/>
                        </a:solidFill>
                        <a:latin typeface="+mn-lt"/>
                        <a:ea typeface="Calibri"/>
                        <a:cs typeface="Times New Roman"/>
                      </a:endParaRPr>
                    </a:p>
                  </a:txBody>
                  <a:tcPr marL="51435" marR="51435" marT="0" marB="0"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chemeClr val="tx1"/>
                          </a:solidFill>
                        </a:rPr>
                        <a:t>File Married &amp; Separate Tax Return</a:t>
                      </a:r>
                      <a:endParaRPr lang="en-US" sz="2000" dirty="0">
                        <a:solidFill>
                          <a:schemeClr val="tx1"/>
                        </a:solidFill>
                        <a:latin typeface="+mn-lt"/>
                        <a:ea typeface="Calibri"/>
                        <a:cs typeface="Times New Roman"/>
                      </a:endParaRPr>
                    </a:p>
                  </a:txBody>
                  <a:tcPr marL="51435" marR="51435" marT="0" marB="0" anchor="ct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chemeClr val="tx1"/>
                          </a:solidFill>
                        </a:rPr>
                        <a:t>You pay </a:t>
                      </a:r>
                      <a:br>
                        <a:rPr lang="en-US" sz="2000" dirty="0">
                          <a:solidFill>
                            <a:schemeClr val="tx1"/>
                          </a:solidFill>
                        </a:rPr>
                      </a:br>
                      <a:r>
                        <a:rPr lang="en-US" sz="2000" dirty="0">
                          <a:solidFill>
                            <a:schemeClr val="tx1"/>
                          </a:solidFill>
                        </a:rPr>
                        <a:t>each month</a:t>
                      </a:r>
                      <a:endParaRPr lang="en-US" sz="2000" dirty="0">
                        <a:solidFill>
                          <a:schemeClr val="tx1"/>
                        </a:solidFill>
                        <a:latin typeface="+mn-lt"/>
                        <a:ea typeface="Calibri"/>
                        <a:cs typeface="Times New Roman"/>
                      </a:endParaRPr>
                    </a:p>
                  </a:txBody>
                  <a:tcPr marL="51435" marR="51435" marT="0" marB="0" anchor="ctr">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5536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$109,000 or less</a:t>
                      </a:r>
                      <a:endParaRPr lang="en-US" sz="180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$218,000 or less</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$109,000 or less</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Your plan premium (YPP)</a:t>
                      </a:r>
                      <a:endParaRPr lang="en-US" sz="1800" spc="-7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r h="60851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Above </a:t>
                      </a:r>
                      <a:r>
                        <a:rPr lang="en-US" sz="1800" b="0" i="0" kern="1200" dirty="0">
                          <a:solidFill>
                            <a:schemeClr val="tx1"/>
                          </a:solidFill>
                          <a:effectLst/>
                          <a:latin typeface="Calibri" panose="020F0502020204030204"/>
                          <a:ea typeface="+mn-ea"/>
                          <a:cs typeface="+mn-cs"/>
                        </a:rPr>
                        <a:t>$109,000 up to $137,000</a:t>
                      </a:r>
                      <a:endParaRPr lang="en-US" sz="180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baseline="0" dirty="0">
                          <a:solidFill>
                            <a:schemeClr val="tx1"/>
                          </a:solidFill>
                        </a:rPr>
                        <a:t>Above </a:t>
                      </a:r>
                      <a:r>
                        <a:rPr lang="en-US" sz="1800" b="0" i="0" kern="1200" dirty="0">
                          <a:solidFill>
                            <a:schemeClr val="tx1"/>
                          </a:solidFill>
                          <a:effectLst/>
                          <a:latin typeface="Calibri" panose="020F0502020204030204"/>
                          <a:ea typeface="+mn-ea"/>
                          <a:cs typeface="+mn-cs"/>
                        </a:rPr>
                        <a:t>$218,000 up to $274,000</a:t>
                      </a:r>
                      <a:endParaRPr lang="en-US" sz="1800" spc="-50" baseline="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baseline="0" dirty="0">
                          <a:solidFill>
                            <a:schemeClr val="tx1"/>
                          </a:solidFill>
                        </a:rPr>
                        <a:t>Not applicable</a:t>
                      </a:r>
                      <a:endParaRPr lang="en-US" sz="1800" spc="-50" baseline="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$14.50 + YPP </a:t>
                      </a:r>
                      <a:endParaRPr lang="en-US" sz="1800" dirty="0">
                        <a:solidFill>
                          <a:schemeClr val="tx1"/>
                        </a:solidFill>
                        <a:latin typeface="+mn-lt"/>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2"/>
                  </a:ext>
                </a:extLst>
              </a:tr>
              <a:tr h="60851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Above </a:t>
                      </a:r>
                      <a:r>
                        <a:rPr lang="en-US" sz="1800" b="0" i="0" kern="1200" dirty="0">
                          <a:solidFill>
                            <a:schemeClr val="tx1"/>
                          </a:solidFill>
                          <a:effectLst/>
                          <a:latin typeface="Calibri" panose="020F0502020204030204"/>
                          <a:ea typeface="+mn-ea"/>
                          <a:cs typeface="+mn-cs"/>
                        </a:rPr>
                        <a:t>$137,000 up to $171,000</a:t>
                      </a:r>
                      <a:endParaRPr lang="en-US" sz="1800" spc="-5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Above </a:t>
                      </a:r>
                      <a:r>
                        <a:rPr lang="en-US" sz="1800" b="0" i="0" kern="1200" dirty="0">
                          <a:solidFill>
                            <a:schemeClr val="tx1"/>
                          </a:solidFill>
                          <a:effectLst/>
                          <a:latin typeface="Calibri" panose="020F0502020204030204"/>
                          <a:ea typeface="+mn-ea"/>
                          <a:cs typeface="+mn-cs"/>
                        </a:rPr>
                        <a:t>$274,000 up to $342,000</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Not applicable</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$37.50 + YPP</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3"/>
                  </a:ext>
                </a:extLst>
              </a:tr>
              <a:tr h="60851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baseline="0" dirty="0">
                          <a:solidFill>
                            <a:schemeClr val="tx1"/>
                          </a:solidFill>
                        </a:rPr>
                        <a:t>Above </a:t>
                      </a:r>
                      <a:r>
                        <a:rPr lang="en-US" sz="1800" b="0" i="0" kern="1200" dirty="0">
                          <a:solidFill>
                            <a:schemeClr val="tx1"/>
                          </a:solidFill>
                          <a:effectLst/>
                          <a:latin typeface="Calibri" panose="020F0502020204030204"/>
                          <a:ea typeface="+mn-ea"/>
                          <a:cs typeface="+mn-cs"/>
                        </a:rPr>
                        <a:t>$171,000 up to $205,000</a:t>
                      </a:r>
                      <a:endParaRPr lang="en-US" sz="1800" spc="-50" baseline="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Above </a:t>
                      </a:r>
                      <a:r>
                        <a:rPr lang="en-US" sz="1800" b="0" i="0" kern="1200" dirty="0">
                          <a:solidFill>
                            <a:schemeClr val="tx1"/>
                          </a:solidFill>
                          <a:effectLst/>
                          <a:latin typeface="Calibri" panose="020F0502020204030204"/>
                          <a:ea typeface="+mn-ea"/>
                          <a:cs typeface="+mn-cs"/>
                        </a:rPr>
                        <a:t> $342,000 up to $410,000</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Not applicable</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$60.40 + YPP</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4"/>
                  </a:ext>
                </a:extLst>
              </a:tr>
              <a:tr h="6809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baseline="0" dirty="0">
                          <a:solidFill>
                            <a:schemeClr val="tx1"/>
                          </a:solidFill>
                        </a:rPr>
                        <a:t>Above $205,000 and less than $500,000</a:t>
                      </a:r>
                      <a:endParaRPr lang="en-US" sz="1800" spc="-50" baseline="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Above $410,000 and less than $750,000</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spc="-50" dirty="0">
                          <a:solidFill>
                            <a:schemeClr val="tx1"/>
                          </a:solidFill>
                        </a:rPr>
                        <a:t>Above $109,000 and less than $391,000</a:t>
                      </a:r>
                      <a:endParaRPr lang="en-US" sz="1800" spc="-5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$83.30 + YPP</a:t>
                      </a:r>
                    </a:p>
                    <a:p>
                      <a:pPr marL="0" marR="0" indent="0" algn="ctr" defTabSz="914400" rtl="0" eaLnBrk="1" fontAlgn="auto" latinLnBrk="0" hangingPunct="1">
                        <a:lnSpc>
                          <a:spcPct val="100000"/>
                        </a:lnSpc>
                        <a:spcBef>
                          <a:spcPts val="600"/>
                        </a:spcBef>
                        <a:spcAft>
                          <a:spcPts val="0"/>
                        </a:spcAft>
                        <a:buClrTx/>
                        <a:buSzTx/>
                        <a:buFontTx/>
                        <a:buNone/>
                        <a:tabLst/>
                        <a:defRPr/>
                      </a:pP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6"/>
                  </a:ext>
                </a:extLst>
              </a:tr>
              <a:tr h="41835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$500,000</a:t>
                      </a:r>
                      <a:r>
                        <a:rPr lang="en-US" sz="1800" baseline="0" dirty="0">
                          <a:solidFill>
                            <a:schemeClr val="tx1"/>
                          </a:solidFill>
                        </a:rPr>
                        <a:t> and above</a:t>
                      </a:r>
                      <a:endParaRPr lang="en-US" sz="1800" dirty="0">
                        <a:solidFill>
                          <a:schemeClr val="tx1"/>
                        </a:solidFill>
                        <a:latin typeface="Calibri"/>
                        <a:ea typeface="Calibri"/>
                        <a:cs typeface="Times New Roman"/>
                      </a:endParaRPr>
                    </a:p>
                  </a:txBody>
                  <a:tcPr marL="51435" marR="51435" marT="0" marB="0">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$750,000 and above</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nSpc>
                          <a:spcPct val="100000"/>
                        </a:lnSpc>
                        <a:spcBef>
                          <a:spcPts val="600"/>
                        </a:spcBef>
                        <a:spcAft>
                          <a:spcPts val="0"/>
                        </a:spcAft>
                      </a:pPr>
                      <a:r>
                        <a:rPr lang="en-US" sz="1800" dirty="0">
                          <a:solidFill>
                            <a:schemeClr val="tx1"/>
                          </a:solidFill>
                        </a:rPr>
                        <a:t>$391,000 and above</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schemeClr val="tx1"/>
                          </a:solidFill>
                        </a:rPr>
                        <a:t>$91.00 + YPP </a:t>
                      </a:r>
                      <a:endParaRPr lang="en-US" sz="1800" dirty="0">
                        <a:solidFill>
                          <a:schemeClr val="tx1"/>
                        </a:solidFill>
                        <a:latin typeface="Calibri"/>
                        <a:ea typeface="Calibri"/>
                        <a:cs typeface="Times New Roman"/>
                      </a:endParaRPr>
                    </a:p>
                  </a:txBody>
                  <a:tcPr marL="51435" marR="5143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5"/>
                  </a:ext>
                </a:extLst>
              </a:tr>
            </a:tbl>
          </a:graphicData>
        </a:graphic>
      </p:graphicFrame>
      <p:sp>
        <p:nvSpPr>
          <p:cNvPr id="4" name="Slide Number Placeholder 3">
            <a:extLst>
              <a:ext uri="{FF2B5EF4-FFF2-40B4-BE49-F238E27FC236}">
                <a16:creationId xmlns:a16="http://schemas.microsoft.com/office/drawing/2014/main" id="{D141FFBE-CBBA-AA66-D6DC-107069D679A8}"/>
              </a:ext>
            </a:extLst>
          </p:cNvPr>
          <p:cNvSpPr>
            <a:spLocks noGrp="1"/>
          </p:cNvSpPr>
          <p:nvPr>
            <p:ph type="sldNum" sz="quarter" idx="12"/>
          </p:nvPr>
        </p:nvSpPr>
        <p:spPr/>
        <p:txBody>
          <a:bodyPr/>
          <a:lstStyle/>
          <a:p>
            <a:fld id="{C8F7F351-82FE-6748-A3E2-20FA9B2ECD38}" type="slidenum">
              <a:rPr lang="en-US" smtClean="0"/>
              <a:t>23</a:t>
            </a:fld>
            <a:endParaRPr lang="en-US" dirty="0"/>
          </a:p>
        </p:txBody>
      </p:sp>
    </p:spTree>
    <p:extLst>
      <p:ext uri="{BB962C8B-B14F-4D97-AF65-F5344CB8AC3E}">
        <p14:creationId xmlns:p14="http://schemas.microsoft.com/office/powerpoint/2010/main" val="1398023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FB36BE3-EA2E-5841-6BFF-FD3E6465EA0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63AC6DB-AEC0-1E41-EEB9-2969BBBE01BD}"/>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The Medicare Drug Price Negotiation Program</a:t>
            </a:r>
          </a:p>
        </p:txBody>
      </p:sp>
      <p:sp>
        <p:nvSpPr>
          <p:cNvPr id="3" name="Content Placeholder 6">
            <a:extLst>
              <a:ext uri="{FF2B5EF4-FFF2-40B4-BE49-F238E27FC236}">
                <a16:creationId xmlns:a16="http://schemas.microsoft.com/office/drawing/2014/main" id="{55B51180-3F03-0582-2432-B1A073C80D70}"/>
              </a:ext>
            </a:extLst>
          </p:cNvPr>
          <p:cNvSpPr txBox="1">
            <a:spLocks/>
          </p:cNvSpPr>
          <p:nvPr/>
        </p:nvSpPr>
        <p:spPr>
          <a:xfrm>
            <a:off x="315557" y="1064932"/>
            <a:ext cx="11319395" cy="52631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0"/>
              </a:spcBef>
              <a:spcAft>
                <a:spcPts val="1200"/>
              </a:spcAft>
              <a:buFont typeface="Arial" panose="020B0604020202020204" pitchFamily="34" charset="0"/>
              <a:buNone/>
            </a:pPr>
            <a:r>
              <a:rPr lang="en-US" sz="2400" b="1" dirty="0">
                <a:latin typeface="Arial" panose="020B0604020202020204" pitchFamily="34" charset="0"/>
                <a:cs typeface="Arial" panose="020B0604020202020204" pitchFamily="34" charset="0"/>
              </a:rPr>
              <a:t>Medicare negotiates directly with drug companies for the price of certain high-spending brand-name Medicare Part B (Medical Insurance) and Part D drugs that don’t have competition. </a:t>
            </a:r>
          </a:p>
          <a:p>
            <a:pPr marL="0" indent="0" defTabSz="685800">
              <a:lnSpc>
                <a:spcPct val="120000"/>
              </a:lnSpc>
              <a:spcBef>
                <a:spcPts val="0"/>
              </a:spcBef>
              <a:spcAft>
                <a:spcPts val="1200"/>
              </a:spcAft>
              <a:buNone/>
            </a:pPr>
            <a:r>
              <a:rPr lang="en-US" sz="2400" dirty="0">
                <a:latin typeface="Arial" panose="020B0604020202020204" pitchFamily="34" charset="0"/>
                <a:cs typeface="Arial" panose="020B0604020202020204" pitchFamily="34" charset="0"/>
              </a:rPr>
              <a:t>Medicare selected and negotiated (or is negotiating) costs for drugs covered under Part D and Part B, and their prices will be effective as follows:</a:t>
            </a:r>
          </a:p>
          <a:p>
            <a:pPr lvl="1" defTabSz="685800">
              <a:lnSpc>
                <a:spcPct val="120000"/>
              </a:lnSpc>
              <a:spcBef>
                <a:spcPts val="0"/>
              </a:spcBef>
              <a:spcAft>
                <a:spcPts val="1200"/>
              </a:spcAft>
            </a:pPr>
            <a:r>
              <a:rPr lang="en-US" sz="2000" dirty="0">
                <a:latin typeface="Arial" panose="020B0604020202020204" pitchFamily="34" charset="0"/>
                <a:cs typeface="Arial" panose="020B0604020202020204" pitchFamily="34" charset="0"/>
              </a:rPr>
              <a:t>10 drugs covered under Part D for prices effective in 2026.</a:t>
            </a:r>
          </a:p>
          <a:p>
            <a:pPr lvl="1" defTabSz="685800">
              <a:lnSpc>
                <a:spcPct val="120000"/>
              </a:lnSpc>
              <a:spcBef>
                <a:spcPts val="0"/>
              </a:spcBef>
              <a:spcAft>
                <a:spcPts val="1200"/>
              </a:spcAft>
            </a:pPr>
            <a:r>
              <a:rPr lang="en-US" sz="2000" dirty="0">
                <a:latin typeface="Arial" panose="020B0604020202020204" pitchFamily="34" charset="0"/>
                <a:cs typeface="Arial" panose="020B0604020202020204" pitchFamily="34" charset="0"/>
              </a:rPr>
              <a:t>15 drugs covered under Part D for prices effective in 2027.</a:t>
            </a:r>
          </a:p>
          <a:p>
            <a:pPr lvl="1" defTabSz="685800">
              <a:lnSpc>
                <a:spcPct val="120000"/>
              </a:lnSpc>
              <a:spcBef>
                <a:spcPts val="0"/>
              </a:spcBef>
              <a:spcAft>
                <a:spcPts val="1200"/>
              </a:spcAft>
            </a:pPr>
            <a:r>
              <a:rPr lang="en-US" sz="2000" dirty="0">
                <a:latin typeface="Arial" panose="020B0604020202020204" pitchFamily="34" charset="0"/>
                <a:cs typeface="Arial" panose="020B0604020202020204" pitchFamily="34" charset="0"/>
              </a:rPr>
              <a:t>15 drugs covered under Part B and Part D for prices effective in 2028.</a:t>
            </a:r>
          </a:p>
          <a:p>
            <a:pPr lvl="1" defTabSz="685800">
              <a:lnSpc>
                <a:spcPct val="120000"/>
              </a:lnSpc>
              <a:spcBef>
                <a:spcPts val="0"/>
              </a:spcBef>
              <a:spcAft>
                <a:spcPts val="1200"/>
              </a:spcAft>
            </a:pPr>
            <a:r>
              <a:rPr lang="en-US" sz="2000" dirty="0">
                <a:latin typeface="Arial" panose="020B0604020202020204" pitchFamily="34" charset="0"/>
                <a:cs typeface="Arial" panose="020B0604020202020204" pitchFamily="34" charset="0"/>
              </a:rPr>
              <a:t>20 drugs covered under Part B and Part D for prices effective in 2029.</a:t>
            </a:r>
          </a:p>
          <a:p>
            <a:pPr lvl="1" defTabSz="685800">
              <a:lnSpc>
                <a:spcPct val="120000"/>
              </a:lnSpc>
              <a:spcBef>
                <a:spcPts val="0"/>
              </a:spcBef>
              <a:spcAft>
                <a:spcPts val="1200"/>
              </a:spcAft>
            </a:pPr>
            <a:r>
              <a:rPr lang="en-US" sz="2000" dirty="0">
                <a:latin typeface="Arial" panose="020B0604020202020204" pitchFamily="34" charset="0"/>
                <a:cs typeface="Arial" panose="020B0604020202020204" pitchFamily="34" charset="0"/>
              </a:rPr>
              <a:t>20 drugs covered under Part B and Part D for prices effective 2030.</a:t>
            </a:r>
          </a:p>
        </p:txBody>
      </p:sp>
      <p:pic>
        <p:nvPicPr>
          <p:cNvPr id="5" name="Picture 4">
            <a:extLst>
              <a:ext uri="{FF2B5EF4-FFF2-40B4-BE49-F238E27FC236}">
                <a16:creationId xmlns:a16="http://schemas.microsoft.com/office/drawing/2014/main" id="{B06C65BC-A9D8-2285-3BA2-2D426F86AF3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21146" y="3696490"/>
            <a:ext cx="2755297" cy="1708662"/>
          </a:xfrm>
          <a:prstGeom prst="rect">
            <a:avLst/>
          </a:prstGeom>
        </p:spPr>
      </p:pic>
      <p:sp>
        <p:nvSpPr>
          <p:cNvPr id="4" name="Slide Number Placeholder 3">
            <a:extLst>
              <a:ext uri="{FF2B5EF4-FFF2-40B4-BE49-F238E27FC236}">
                <a16:creationId xmlns:a16="http://schemas.microsoft.com/office/drawing/2014/main" id="{9B64773A-02E2-7820-8F5A-96CBB84A3051}"/>
              </a:ext>
            </a:extLst>
          </p:cNvPr>
          <p:cNvSpPr>
            <a:spLocks noGrp="1"/>
          </p:cNvSpPr>
          <p:nvPr>
            <p:ph type="sldNum" sz="quarter" idx="12"/>
          </p:nvPr>
        </p:nvSpPr>
        <p:spPr/>
        <p:txBody>
          <a:bodyPr/>
          <a:lstStyle/>
          <a:p>
            <a:fld id="{C8F7F351-82FE-6748-A3E2-20FA9B2ECD38}" type="slidenum">
              <a:rPr lang="en-US" smtClean="0"/>
              <a:t>24</a:t>
            </a:fld>
            <a:endParaRPr lang="en-US" dirty="0"/>
          </a:p>
        </p:txBody>
      </p:sp>
    </p:spTree>
    <p:extLst>
      <p:ext uri="{BB962C8B-B14F-4D97-AF65-F5344CB8AC3E}">
        <p14:creationId xmlns:p14="http://schemas.microsoft.com/office/powerpoint/2010/main" val="1710870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6546B1D-A6F3-CB85-F73B-78466F5C93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A4A6FE5-86B9-3CA6-7E1D-B7335C78AC02}"/>
              </a:ext>
            </a:extLst>
          </p:cNvPr>
          <p:cNvSpPr txBox="1">
            <a:spLocks noGrp="1"/>
          </p:cNvSpPr>
          <p:nvPr>
            <p:ph type="title" idx="4294967295"/>
          </p:nvPr>
        </p:nvSpPr>
        <p:spPr>
          <a:xfrm>
            <a:off x="231353" y="201497"/>
            <a:ext cx="1220896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GLP-1 Bridge</a:t>
            </a:r>
          </a:p>
        </p:txBody>
      </p:sp>
      <p:sp>
        <p:nvSpPr>
          <p:cNvPr id="7" name="TextBox 6">
            <a:extLst>
              <a:ext uri="{FF2B5EF4-FFF2-40B4-BE49-F238E27FC236}">
                <a16:creationId xmlns:a16="http://schemas.microsoft.com/office/drawing/2014/main" id="{F977C07E-CE77-6589-5F96-CB3DB123FCED}"/>
              </a:ext>
            </a:extLst>
          </p:cNvPr>
          <p:cNvSpPr txBox="1"/>
          <p:nvPr/>
        </p:nvSpPr>
        <p:spPr>
          <a:xfrm>
            <a:off x="364267" y="1205732"/>
            <a:ext cx="10800347" cy="452431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Medicare covers certain GLP-1 drugs under the Medicare GLP-1 Bridge program.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This temporary program is available to help you lose weight if you:</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Have Medicare drug coverage (Part D) </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Aren’t already getting these drugs covered by Part D</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Meet other requirements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You’ll pay a $50 copayment for a monthly supply.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Check with your health care provider or answer a few questions at </a:t>
            </a:r>
            <a:r>
              <a:rPr lang="en-US" sz="2400" dirty="0">
                <a:latin typeface="Arial" panose="020B0604020202020204" pitchFamily="34" charset="0"/>
                <a:cs typeface="Arial" panose="020B0604020202020204" pitchFamily="34" charset="0"/>
                <a:hlinkClick r:id="rId4"/>
              </a:rPr>
              <a:t>Medicare.gov/glp1bridge </a:t>
            </a:r>
            <a:r>
              <a:rPr lang="en-US" sz="2400" dirty="0">
                <a:latin typeface="Arial" panose="020B0604020202020204" pitchFamily="34" charset="0"/>
                <a:cs typeface="Arial" panose="020B0604020202020204" pitchFamily="34" charset="0"/>
              </a:rPr>
              <a:t>to find if the program might be right for you.</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6E26E1E-A307-D0B3-A390-08574413F0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54699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C6BE1D0-1B76-963C-6586-82268CB92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8AD1C-D1A3-71A2-B589-1675848A11EE}"/>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4</a:t>
            </a:r>
          </a:p>
        </p:txBody>
      </p:sp>
      <p:sp>
        <p:nvSpPr>
          <p:cNvPr id="3" name="Text Placeholder 2">
            <a:extLst>
              <a:ext uri="{FF2B5EF4-FFF2-40B4-BE49-F238E27FC236}">
                <a16:creationId xmlns:a16="http://schemas.microsoft.com/office/drawing/2014/main" id="{23950A6F-0871-A10C-FC50-FDEFB4157CBC}"/>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Medicare Drug Coverage </a:t>
            </a:r>
            <a:br>
              <a:rPr lang="en-US" sz="4400" b="1" dirty="0">
                <a:solidFill>
                  <a:srgbClr val="16457A"/>
                </a:solidFill>
                <a:latin typeface="+mj-lt"/>
              </a:rPr>
            </a:br>
            <a:r>
              <a:rPr lang="en-US" sz="4400" b="1" dirty="0">
                <a:solidFill>
                  <a:srgbClr val="16457A"/>
                </a:solidFill>
                <a:latin typeface="+mj-lt"/>
              </a:rPr>
              <a:t>(Part D) Rules</a:t>
            </a:r>
          </a:p>
        </p:txBody>
      </p:sp>
      <p:sp>
        <p:nvSpPr>
          <p:cNvPr id="6" name="Slide Number Placeholder 5">
            <a:extLst>
              <a:ext uri="{FF2B5EF4-FFF2-40B4-BE49-F238E27FC236}">
                <a16:creationId xmlns:a16="http://schemas.microsoft.com/office/drawing/2014/main" id="{EC22C4B2-6CCB-405F-8B0F-2711B8588D06}"/>
              </a:ext>
            </a:extLst>
          </p:cNvPr>
          <p:cNvSpPr>
            <a:spLocks noGrp="1"/>
          </p:cNvSpPr>
          <p:nvPr>
            <p:ph type="sldNum" sz="quarter" idx="12"/>
          </p:nvPr>
        </p:nvSpPr>
        <p:spPr/>
        <p:txBody>
          <a:bodyPr/>
          <a:lstStyle/>
          <a:p>
            <a:fld id="{C8F7F351-82FE-6748-A3E2-20FA9B2ECD38}" type="slidenum">
              <a:rPr lang="en-US" smtClean="0"/>
              <a:t>26</a:t>
            </a:fld>
            <a:endParaRPr lang="en-US"/>
          </a:p>
        </p:txBody>
      </p:sp>
      <p:sp>
        <p:nvSpPr>
          <p:cNvPr id="7" name="Rectangle 6">
            <a:extLst>
              <a:ext uri="{FF2B5EF4-FFF2-40B4-BE49-F238E27FC236}">
                <a16:creationId xmlns:a16="http://schemas.microsoft.com/office/drawing/2014/main" id="{E717D1DC-B490-AF9A-0874-65737D05E2B2}"/>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3173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C0AD241-064E-FB92-96DF-3AF54D49553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D05524-EDD8-504E-785A-D53BA780C37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Covered Drugs</a:t>
            </a:r>
          </a:p>
        </p:txBody>
      </p:sp>
      <p:sp>
        <p:nvSpPr>
          <p:cNvPr id="10" name="Content Placeholder 7">
            <a:extLst>
              <a:ext uri="{FF2B5EF4-FFF2-40B4-BE49-F238E27FC236}">
                <a16:creationId xmlns:a16="http://schemas.microsoft.com/office/drawing/2014/main" id="{14008317-3737-01E5-FAED-A5E2D2FC1F7F}"/>
              </a:ext>
            </a:extLst>
          </p:cNvPr>
          <p:cNvSpPr txBox="1">
            <a:spLocks/>
          </p:cNvSpPr>
          <p:nvPr/>
        </p:nvSpPr>
        <p:spPr>
          <a:xfrm flipH="1">
            <a:off x="7862016" y="1220082"/>
            <a:ext cx="4329984"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Coverage and rules vary </a:t>
            </a:r>
            <a:br>
              <a:rPr lang="en-US" sz="1800" b="1" dirty="0">
                <a:solidFill>
                  <a:srgbClr val="16457A"/>
                </a:solidFill>
                <a:latin typeface="Arial" panose="020B0604020202020204" pitchFamily="34" charset="0"/>
                <a:cs typeface="Arial" panose="020B0604020202020204" pitchFamily="34" charset="0"/>
              </a:rPr>
            </a:br>
            <a:r>
              <a:rPr lang="en-US" sz="1800" b="1" dirty="0">
                <a:solidFill>
                  <a:srgbClr val="16457A"/>
                </a:solidFill>
                <a:latin typeface="Arial" panose="020B0604020202020204" pitchFamily="34" charset="0"/>
                <a:cs typeface="Arial" panose="020B0604020202020204" pitchFamily="34" charset="0"/>
              </a:rPr>
              <a:t>by plan</a:t>
            </a:r>
          </a:p>
        </p:txBody>
      </p:sp>
      <p:pic>
        <p:nvPicPr>
          <p:cNvPr id="2" name="Graphic 1">
            <a:extLst>
              <a:ext uri="{FF2B5EF4-FFF2-40B4-BE49-F238E27FC236}">
                <a16:creationId xmlns:a16="http://schemas.microsoft.com/office/drawing/2014/main" id="{DE1CBD35-E6C0-6E40-3E39-51F6FB5483C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93253" y="1093653"/>
            <a:ext cx="949390" cy="949390"/>
          </a:xfrm>
          <a:prstGeom prst="rect">
            <a:avLst/>
          </a:prstGeom>
        </p:spPr>
      </p:pic>
      <p:sp>
        <p:nvSpPr>
          <p:cNvPr id="3" name="Content Placeholder 4">
            <a:extLst>
              <a:ext uri="{FF2B5EF4-FFF2-40B4-BE49-F238E27FC236}">
                <a16:creationId xmlns:a16="http://schemas.microsoft.com/office/drawing/2014/main" id="{0064BFB1-1849-E633-3947-C7286D628676}"/>
              </a:ext>
            </a:extLst>
          </p:cNvPr>
          <p:cNvSpPr txBox="1">
            <a:spLocks/>
          </p:cNvSpPr>
          <p:nvPr/>
        </p:nvSpPr>
        <p:spPr>
          <a:xfrm>
            <a:off x="375733" y="1093653"/>
            <a:ext cx="7348541" cy="48838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Prescription brand-name and generic drugs must be:</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Approved by the U.S. Food &amp; Drug Administration (FDA)</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Used and sold in the U.S.</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Used for medically accepted indications</a:t>
            </a:r>
          </a:p>
          <a:p>
            <a:pPr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Includes prescription drugs, including biological products, and supplies associated with injection of insulin.</a:t>
            </a:r>
          </a:p>
          <a:p>
            <a:pPr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Plans must cover a range of drugs in each category.</a:t>
            </a:r>
          </a:p>
        </p:txBody>
      </p:sp>
      <p:grpSp>
        <p:nvGrpSpPr>
          <p:cNvPr id="9" name="Group 8" descr="Part D Medicare drug Insurance icon">
            <a:extLst>
              <a:ext uri="{FF2B5EF4-FFF2-40B4-BE49-F238E27FC236}">
                <a16:creationId xmlns:a16="http://schemas.microsoft.com/office/drawing/2014/main" id="{93AF9B2D-46D0-5EEF-A6EE-6175064CFFB4}"/>
              </a:ext>
            </a:extLst>
          </p:cNvPr>
          <p:cNvGrpSpPr/>
          <p:nvPr/>
        </p:nvGrpSpPr>
        <p:grpSpPr>
          <a:xfrm>
            <a:off x="8271497" y="2772358"/>
            <a:ext cx="3474056" cy="2865560"/>
            <a:chOff x="6960685" y="2307844"/>
            <a:chExt cx="3046507" cy="1854785"/>
          </a:xfrm>
        </p:grpSpPr>
        <p:pic>
          <p:nvPicPr>
            <p:cNvPr id="11" name="Picture 10" descr="Part D Icon">
              <a:extLst>
                <a:ext uri="{FF2B5EF4-FFF2-40B4-BE49-F238E27FC236}">
                  <a16:creationId xmlns:a16="http://schemas.microsoft.com/office/drawing/2014/main" id="{FA9821DB-A7A3-8983-7005-6B60F2B69A87}"/>
                </a:ext>
              </a:extLst>
            </p:cNvPr>
            <p:cNvPicPr>
              <a:picLocks noChangeAspect="1"/>
            </p:cNvPicPr>
            <p:nvPr/>
          </p:nvPicPr>
          <p:blipFill>
            <a:blip r:embed="rId5"/>
            <a:srcRect/>
            <a:stretch/>
          </p:blipFill>
          <p:spPr>
            <a:xfrm>
              <a:off x="7686226" y="2307844"/>
              <a:ext cx="1295618" cy="718626"/>
            </a:xfrm>
            <a:prstGeom prst="rect">
              <a:avLst/>
            </a:prstGeom>
          </p:spPr>
        </p:pic>
        <p:sp>
          <p:nvSpPr>
            <p:cNvPr id="12" name="TextBox 11" title="Part D Icon">
              <a:extLst>
                <a:ext uri="{FF2B5EF4-FFF2-40B4-BE49-F238E27FC236}">
                  <a16:creationId xmlns:a16="http://schemas.microsoft.com/office/drawing/2014/main" id="{24FF3358-AB99-39F0-6961-A6B8F4D99711}"/>
                </a:ext>
              </a:extLst>
            </p:cNvPr>
            <p:cNvSpPr txBox="1"/>
            <p:nvPr/>
          </p:nvSpPr>
          <p:spPr>
            <a:xfrm>
              <a:off x="6960685" y="3100314"/>
              <a:ext cx="3046507" cy="10623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Part 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rgbClr val="00529B"/>
                  </a:solidFill>
                  <a:effectLst/>
                  <a:uLnTx/>
                  <a:uFillTx/>
                  <a:latin typeface="Arial" panose="020B0604020202020204" pitchFamily="34" charset="0"/>
                  <a:cs typeface="Arial" panose="020B0604020202020204" pitchFamily="34" charset="0"/>
                </a:rPr>
                <a:t>Medicare drug coverage</a:t>
              </a:r>
            </a:p>
          </p:txBody>
        </p:sp>
      </p:grpSp>
      <p:sp>
        <p:nvSpPr>
          <p:cNvPr id="4" name="Slide Number Placeholder 3">
            <a:extLst>
              <a:ext uri="{FF2B5EF4-FFF2-40B4-BE49-F238E27FC236}">
                <a16:creationId xmlns:a16="http://schemas.microsoft.com/office/drawing/2014/main" id="{8D8780D2-B2FD-46E9-D4F0-B9A330B043BD}"/>
              </a:ext>
            </a:extLst>
          </p:cNvPr>
          <p:cNvSpPr>
            <a:spLocks noGrp="1"/>
          </p:cNvSpPr>
          <p:nvPr>
            <p:ph type="sldNum" sz="quarter" idx="12"/>
          </p:nvPr>
        </p:nvSpPr>
        <p:spPr/>
        <p:txBody>
          <a:bodyPr/>
          <a:lstStyle/>
          <a:p>
            <a:fld id="{C8F7F351-82FE-6748-A3E2-20FA9B2ECD38}" type="slidenum">
              <a:rPr lang="en-US" smtClean="0"/>
              <a:t>27</a:t>
            </a:fld>
            <a:endParaRPr lang="en-US" dirty="0"/>
          </a:p>
        </p:txBody>
      </p:sp>
    </p:spTree>
    <p:extLst>
      <p:ext uri="{BB962C8B-B14F-4D97-AF65-F5344CB8AC3E}">
        <p14:creationId xmlns:p14="http://schemas.microsoft.com/office/powerpoint/2010/main" val="83962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8C6EFE-63BC-60A9-3810-FFA76ACA156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D4184DC-E650-3950-3838-8ABC478BB8A7}"/>
              </a:ext>
            </a:extLst>
          </p:cNvPr>
          <p:cNvSpPr txBox="1">
            <a:spLocks noGrp="1"/>
          </p:cNvSpPr>
          <p:nvPr>
            <p:ph type="title" idx="4294967295"/>
          </p:nvPr>
        </p:nvSpPr>
        <p:spPr>
          <a:xfrm>
            <a:off x="220337" y="201497"/>
            <a:ext cx="1165610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Required Coverage</a:t>
            </a:r>
          </a:p>
        </p:txBody>
      </p:sp>
      <p:sp>
        <p:nvSpPr>
          <p:cNvPr id="2" name="Text Placeholder 25">
            <a:extLst>
              <a:ext uri="{FF2B5EF4-FFF2-40B4-BE49-F238E27FC236}">
                <a16:creationId xmlns:a16="http://schemas.microsoft.com/office/drawing/2014/main" id="{2E61943E-5206-0AF5-34E2-7F2EFBC7C4EC}"/>
              </a:ext>
            </a:extLst>
          </p:cNvPr>
          <p:cNvSpPr txBox="1">
            <a:spLocks/>
          </p:cNvSpPr>
          <p:nvPr/>
        </p:nvSpPr>
        <p:spPr>
          <a:xfrm>
            <a:off x="440905" y="1124526"/>
            <a:ext cx="11656106" cy="7239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600"/>
              </a:spcBef>
              <a:buFont typeface="Wingdings" pitchFamily="2" charset="2"/>
              <a:buNone/>
              <a:defRPr/>
            </a:pPr>
            <a:r>
              <a:rPr lang="en-US" sz="2400" b="1" dirty="0">
                <a:latin typeface="Arial" panose="020B0604020202020204" pitchFamily="34" charset="0"/>
                <a:cs typeface="Arial" panose="020B0604020202020204" pitchFamily="34" charset="0"/>
              </a:rPr>
              <a:t>All drugs fall into 6 protected classes:</a:t>
            </a:r>
          </a:p>
        </p:txBody>
      </p:sp>
      <p:sp>
        <p:nvSpPr>
          <p:cNvPr id="7" name="1">
            <a:extLst>
              <a:ext uri="{FF2B5EF4-FFF2-40B4-BE49-F238E27FC236}">
                <a16:creationId xmlns:a16="http://schemas.microsoft.com/office/drawing/2014/main" id="{2967E1C2-F5E9-7124-3D98-7705D592DB02}"/>
              </a:ext>
              <a:ext uri="{C183D7F6-B498-43B3-948B-1728B52AA6E4}">
                <adec:decorative xmlns:adec="http://schemas.microsoft.com/office/drawing/2017/decorative" val="1"/>
              </a:ext>
            </a:extLst>
          </p:cNvPr>
          <p:cNvSpPr/>
          <p:nvPr/>
        </p:nvSpPr>
        <p:spPr bwMode="auto">
          <a:xfrm rot="16200000">
            <a:off x="789613" y="2042454"/>
            <a:ext cx="583882" cy="386599"/>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1</a:t>
            </a:r>
            <a:endParaRPr lang="en-IN" b="1" dirty="0">
              <a:solidFill>
                <a:schemeClr val="bg1"/>
              </a:solidFill>
              <a:latin typeface="Arial" panose="020B0604020202020204" pitchFamily="34" charset="0"/>
              <a:cs typeface="Arial" panose="020B0604020202020204" pitchFamily="34" charset="0"/>
            </a:endParaRPr>
          </a:p>
        </p:txBody>
      </p:sp>
      <p:sp>
        <p:nvSpPr>
          <p:cNvPr id="8" name="Text Placeholder 27">
            <a:extLst>
              <a:ext uri="{FF2B5EF4-FFF2-40B4-BE49-F238E27FC236}">
                <a16:creationId xmlns:a16="http://schemas.microsoft.com/office/drawing/2014/main" id="{3D3A216C-725E-7248-7BF6-10BF42749EBE}"/>
              </a:ext>
            </a:extLst>
          </p:cNvPr>
          <p:cNvSpPr txBox="1">
            <a:spLocks/>
          </p:cNvSpPr>
          <p:nvPr/>
        </p:nvSpPr>
        <p:spPr>
          <a:xfrm>
            <a:off x="1272302" y="1915713"/>
            <a:ext cx="4595098"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2200" dirty="0">
                <a:solidFill>
                  <a:srgbClr val="00529B"/>
                </a:solidFill>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Cancer drugs (Antineoplastic)</a:t>
            </a:r>
          </a:p>
        </p:txBody>
      </p:sp>
      <p:sp>
        <p:nvSpPr>
          <p:cNvPr id="9" name="2">
            <a:extLst>
              <a:ext uri="{FF2B5EF4-FFF2-40B4-BE49-F238E27FC236}">
                <a16:creationId xmlns:a16="http://schemas.microsoft.com/office/drawing/2014/main" id="{D58C2782-2015-01DF-FA10-00843BC28297}"/>
              </a:ext>
              <a:ext uri="{C183D7F6-B498-43B3-948B-1728B52AA6E4}">
                <adec:decorative xmlns:adec="http://schemas.microsoft.com/office/drawing/2017/decorative" val="1"/>
              </a:ext>
            </a:extLst>
          </p:cNvPr>
          <p:cNvSpPr/>
          <p:nvPr/>
        </p:nvSpPr>
        <p:spPr bwMode="auto">
          <a:xfrm rot="16200000">
            <a:off x="787670" y="2884584"/>
            <a:ext cx="585216" cy="384048"/>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2</a:t>
            </a:r>
            <a:endParaRPr lang="en-IN" b="1" dirty="0">
              <a:solidFill>
                <a:schemeClr val="bg1"/>
              </a:solidFill>
              <a:latin typeface="Arial" panose="020B0604020202020204" pitchFamily="34" charset="0"/>
              <a:cs typeface="Arial" panose="020B0604020202020204" pitchFamily="34" charset="0"/>
            </a:endParaRPr>
          </a:p>
        </p:txBody>
      </p:sp>
      <p:sp>
        <p:nvSpPr>
          <p:cNvPr id="10" name="Text Placeholder 29">
            <a:extLst>
              <a:ext uri="{FF2B5EF4-FFF2-40B4-BE49-F238E27FC236}">
                <a16:creationId xmlns:a16="http://schemas.microsoft.com/office/drawing/2014/main" id="{E6BF223E-6A56-C640-BD45-D7FD1038F3F9}"/>
              </a:ext>
            </a:extLst>
          </p:cNvPr>
          <p:cNvSpPr txBox="1">
            <a:spLocks/>
          </p:cNvSpPr>
          <p:nvPr/>
        </p:nvSpPr>
        <p:spPr>
          <a:xfrm>
            <a:off x="1272302" y="2737193"/>
            <a:ext cx="4595098"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2200" dirty="0">
                <a:latin typeface="Arial" panose="020B0604020202020204" pitchFamily="34" charset="0"/>
                <a:cs typeface="Arial" panose="020B0604020202020204" pitchFamily="34" charset="0"/>
              </a:rPr>
              <a:t> HIV/AIDS drugs (Antiretroviral)</a:t>
            </a:r>
          </a:p>
        </p:txBody>
      </p:sp>
      <p:sp>
        <p:nvSpPr>
          <p:cNvPr id="11" name="3">
            <a:extLst>
              <a:ext uri="{FF2B5EF4-FFF2-40B4-BE49-F238E27FC236}">
                <a16:creationId xmlns:a16="http://schemas.microsoft.com/office/drawing/2014/main" id="{5CE5D31C-C242-C81B-FC39-957D30515D95}"/>
              </a:ext>
              <a:ext uri="{C183D7F6-B498-43B3-948B-1728B52AA6E4}">
                <adec:decorative xmlns:adec="http://schemas.microsoft.com/office/drawing/2017/decorative" val="1"/>
              </a:ext>
            </a:extLst>
          </p:cNvPr>
          <p:cNvSpPr/>
          <p:nvPr/>
        </p:nvSpPr>
        <p:spPr bwMode="auto">
          <a:xfrm rot="16200000">
            <a:off x="787670" y="3726086"/>
            <a:ext cx="585216" cy="384048"/>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3</a:t>
            </a:r>
            <a:endParaRPr lang="en-IN" b="1" dirty="0">
              <a:solidFill>
                <a:schemeClr val="bg1"/>
              </a:solidFill>
              <a:latin typeface="Arial" panose="020B0604020202020204" pitchFamily="34" charset="0"/>
              <a:cs typeface="Arial" panose="020B0604020202020204" pitchFamily="34" charset="0"/>
            </a:endParaRPr>
          </a:p>
        </p:txBody>
      </p:sp>
      <p:sp>
        <p:nvSpPr>
          <p:cNvPr id="12" name="Text Placeholder 31">
            <a:extLst>
              <a:ext uri="{FF2B5EF4-FFF2-40B4-BE49-F238E27FC236}">
                <a16:creationId xmlns:a16="http://schemas.microsoft.com/office/drawing/2014/main" id="{DC343FCE-FBC6-A3CE-6033-FB0652C97970}"/>
              </a:ext>
            </a:extLst>
          </p:cNvPr>
          <p:cNvSpPr txBox="1">
            <a:spLocks/>
          </p:cNvSpPr>
          <p:nvPr/>
        </p:nvSpPr>
        <p:spPr>
          <a:xfrm>
            <a:off x="1272302" y="3586779"/>
            <a:ext cx="4595098"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2200" dirty="0">
                <a:latin typeface="Arial" panose="020B0604020202020204" pitchFamily="34" charset="0"/>
                <a:cs typeface="Arial" panose="020B0604020202020204" pitchFamily="34" charset="0"/>
              </a:rPr>
              <a:t> Antidepressants</a:t>
            </a:r>
          </a:p>
        </p:txBody>
      </p:sp>
      <p:sp>
        <p:nvSpPr>
          <p:cNvPr id="13" name="4">
            <a:extLst>
              <a:ext uri="{FF2B5EF4-FFF2-40B4-BE49-F238E27FC236}">
                <a16:creationId xmlns:a16="http://schemas.microsoft.com/office/drawing/2014/main" id="{98ACF410-E93E-1E80-F0A5-DC04EE2ED956}"/>
              </a:ext>
              <a:ext uri="{C183D7F6-B498-43B3-948B-1728B52AA6E4}">
                <adec:decorative xmlns:adec="http://schemas.microsoft.com/office/drawing/2017/decorative" val="1"/>
              </a:ext>
            </a:extLst>
          </p:cNvPr>
          <p:cNvSpPr/>
          <p:nvPr/>
        </p:nvSpPr>
        <p:spPr bwMode="auto">
          <a:xfrm rot="16200000">
            <a:off x="6168374" y="2009711"/>
            <a:ext cx="585216" cy="384048"/>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4</a:t>
            </a:r>
            <a:endParaRPr lang="en-IN" b="1" dirty="0">
              <a:solidFill>
                <a:schemeClr val="bg1"/>
              </a:solidFill>
              <a:latin typeface="Arial" panose="020B0604020202020204" pitchFamily="34" charset="0"/>
              <a:cs typeface="Arial" panose="020B0604020202020204" pitchFamily="34" charset="0"/>
            </a:endParaRPr>
          </a:p>
        </p:txBody>
      </p:sp>
      <p:sp>
        <p:nvSpPr>
          <p:cNvPr id="14" name="Text Placeholder 28">
            <a:extLst>
              <a:ext uri="{FF2B5EF4-FFF2-40B4-BE49-F238E27FC236}">
                <a16:creationId xmlns:a16="http://schemas.microsoft.com/office/drawing/2014/main" id="{51E66605-48BF-B9D2-59DA-CD559538BDA1}"/>
              </a:ext>
            </a:extLst>
          </p:cNvPr>
          <p:cNvSpPr txBox="1">
            <a:spLocks/>
          </p:cNvSpPr>
          <p:nvPr/>
        </p:nvSpPr>
        <p:spPr>
          <a:xfrm>
            <a:off x="6660359" y="1881695"/>
            <a:ext cx="4572000"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2200" dirty="0">
                <a:latin typeface="Arial" panose="020B0604020202020204" pitchFamily="34" charset="0"/>
                <a:cs typeface="Arial" panose="020B0604020202020204" pitchFamily="34" charset="0"/>
              </a:rPr>
              <a:t> Antipsychotics</a:t>
            </a:r>
            <a:endParaRPr lang="en-IN" sz="2200" dirty="0">
              <a:latin typeface="Arial" panose="020B0604020202020204" pitchFamily="34" charset="0"/>
              <a:cs typeface="Arial" panose="020B0604020202020204" pitchFamily="34" charset="0"/>
            </a:endParaRPr>
          </a:p>
        </p:txBody>
      </p:sp>
      <p:sp>
        <p:nvSpPr>
          <p:cNvPr id="15" name="5">
            <a:extLst>
              <a:ext uri="{FF2B5EF4-FFF2-40B4-BE49-F238E27FC236}">
                <a16:creationId xmlns:a16="http://schemas.microsoft.com/office/drawing/2014/main" id="{7D736325-0412-F1DB-0C4C-534ABC8DC8AB}"/>
              </a:ext>
              <a:ext uri="{C183D7F6-B498-43B3-948B-1728B52AA6E4}">
                <adec:decorative xmlns:adec="http://schemas.microsoft.com/office/drawing/2017/decorative" val="1"/>
              </a:ext>
            </a:extLst>
          </p:cNvPr>
          <p:cNvSpPr/>
          <p:nvPr/>
        </p:nvSpPr>
        <p:spPr bwMode="auto">
          <a:xfrm rot="16200000">
            <a:off x="6168374" y="2852644"/>
            <a:ext cx="585216" cy="384048"/>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5</a:t>
            </a:r>
            <a:endParaRPr lang="en-IN" b="1" dirty="0">
              <a:solidFill>
                <a:schemeClr val="bg1"/>
              </a:solidFill>
              <a:latin typeface="Arial" panose="020B0604020202020204" pitchFamily="34" charset="0"/>
              <a:cs typeface="Arial" panose="020B0604020202020204" pitchFamily="34" charset="0"/>
            </a:endParaRPr>
          </a:p>
        </p:txBody>
      </p:sp>
      <p:sp>
        <p:nvSpPr>
          <p:cNvPr id="16" name="Text Placeholder 30">
            <a:extLst>
              <a:ext uri="{FF2B5EF4-FFF2-40B4-BE49-F238E27FC236}">
                <a16:creationId xmlns:a16="http://schemas.microsoft.com/office/drawing/2014/main" id="{6A4D31F1-FF87-FDAE-E248-D1097EB820AB}"/>
              </a:ext>
            </a:extLst>
          </p:cNvPr>
          <p:cNvSpPr txBox="1">
            <a:spLocks/>
          </p:cNvSpPr>
          <p:nvPr/>
        </p:nvSpPr>
        <p:spPr>
          <a:xfrm>
            <a:off x="6670382" y="2729654"/>
            <a:ext cx="4572000"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 </a:t>
            </a:r>
            <a:r>
              <a:rPr lang="en-US" sz="2200" dirty="0">
                <a:latin typeface="Arial" panose="020B0604020202020204" pitchFamily="34" charset="0"/>
                <a:cs typeface="Arial" panose="020B0604020202020204" pitchFamily="34" charset="0"/>
              </a:rPr>
              <a:t>Anticonvulsants</a:t>
            </a:r>
          </a:p>
        </p:txBody>
      </p:sp>
      <p:sp>
        <p:nvSpPr>
          <p:cNvPr id="17" name="6">
            <a:extLst>
              <a:ext uri="{FF2B5EF4-FFF2-40B4-BE49-F238E27FC236}">
                <a16:creationId xmlns:a16="http://schemas.microsoft.com/office/drawing/2014/main" id="{31D5865B-F991-34FC-54A3-23F65EDDD6FB}"/>
              </a:ext>
              <a:ext uri="{C183D7F6-B498-43B3-948B-1728B52AA6E4}">
                <adec:decorative xmlns:adec="http://schemas.microsoft.com/office/drawing/2017/decorative" val="1"/>
              </a:ext>
            </a:extLst>
          </p:cNvPr>
          <p:cNvSpPr/>
          <p:nvPr/>
        </p:nvSpPr>
        <p:spPr bwMode="auto">
          <a:xfrm rot="16200000">
            <a:off x="6168374" y="3728681"/>
            <a:ext cx="585216" cy="384048"/>
          </a:xfrm>
          <a:prstGeom prst="round2SameRect">
            <a:avLst>
              <a:gd name="adj1" fmla="val 50000"/>
              <a:gd name="adj2" fmla="val 0"/>
            </a:avLst>
          </a:prstGeom>
          <a:solidFill>
            <a:srgbClr val="00529B"/>
          </a:solidFill>
          <a:ln>
            <a:noFill/>
          </a:ln>
        </p:spPr>
        <p:txBody>
          <a:bodyPr vert="vert" wrap="square" lIns="91440" tIns="45720" rIns="91440" bIns="45720" numCol="1" rtlCol="0" anchor="t" anchorCtr="0" compatLnSpc="1">
            <a:prstTxWarp prst="textNoShape">
              <a:avLst/>
            </a:prstTxWarp>
          </a:bodyPr>
          <a:lstStyle/>
          <a:p>
            <a:pPr algn="ctr"/>
            <a:r>
              <a:rPr lang="en-IN" sz="2000" b="1" dirty="0">
                <a:solidFill>
                  <a:schemeClr val="bg1"/>
                </a:solidFill>
                <a:latin typeface="Arial" panose="020B0604020202020204" pitchFamily="34" charset="0"/>
                <a:cs typeface="Arial" panose="020B0604020202020204" pitchFamily="34" charset="0"/>
              </a:rPr>
              <a:t>6</a:t>
            </a:r>
            <a:endParaRPr lang="en-IN" b="1" dirty="0">
              <a:solidFill>
                <a:schemeClr val="bg1"/>
              </a:solidFill>
              <a:latin typeface="Arial" panose="020B0604020202020204" pitchFamily="34" charset="0"/>
              <a:cs typeface="Arial" panose="020B0604020202020204" pitchFamily="34" charset="0"/>
            </a:endParaRPr>
          </a:p>
        </p:txBody>
      </p:sp>
      <p:sp>
        <p:nvSpPr>
          <p:cNvPr id="18" name="Text Placeholder 32">
            <a:extLst>
              <a:ext uri="{FF2B5EF4-FFF2-40B4-BE49-F238E27FC236}">
                <a16:creationId xmlns:a16="http://schemas.microsoft.com/office/drawing/2014/main" id="{95A06AA7-7B06-3D59-F21D-FDC702F28698}"/>
              </a:ext>
            </a:extLst>
          </p:cNvPr>
          <p:cNvSpPr txBox="1">
            <a:spLocks/>
          </p:cNvSpPr>
          <p:nvPr/>
        </p:nvSpPr>
        <p:spPr>
          <a:xfrm>
            <a:off x="6653006" y="3591538"/>
            <a:ext cx="4589376" cy="640080"/>
          </a:xfrm>
          <a:prstGeom prst="roundRect">
            <a:avLst/>
          </a:prstGeom>
          <a:ln w="57150">
            <a:solidFill>
              <a:schemeClr val="accent5">
                <a:lumMod val="50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 </a:t>
            </a:r>
            <a:r>
              <a:rPr lang="en-US" sz="2200" dirty="0">
                <a:latin typeface="Arial" panose="020B0604020202020204" pitchFamily="34" charset="0"/>
                <a:cs typeface="Arial" panose="020B0604020202020204" pitchFamily="34" charset="0"/>
              </a:rPr>
              <a:t>Immunosuppressants</a:t>
            </a:r>
          </a:p>
        </p:txBody>
      </p:sp>
      <p:sp>
        <p:nvSpPr>
          <p:cNvPr id="19" name="Text Placeholder 33">
            <a:extLst>
              <a:ext uri="{FF2B5EF4-FFF2-40B4-BE49-F238E27FC236}">
                <a16:creationId xmlns:a16="http://schemas.microsoft.com/office/drawing/2014/main" id="{347949A9-EA9B-376F-E1DF-5BE48D52CE1E}"/>
              </a:ext>
            </a:extLst>
          </p:cNvPr>
          <p:cNvSpPr txBox="1">
            <a:spLocks/>
          </p:cNvSpPr>
          <p:nvPr/>
        </p:nvSpPr>
        <p:spPr>
          <a:xfrm>
            <a:off x="589548" y="4476611"/>
            <a:ext cx="11020926" cy="1597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Tx/>
              <a:buNone/>
              <a:defRPr/>
            </a:pPr>
            <a:r>
              <a:rPr lang="en-US" sz="2400" dirty="0">
                <a:latin typeface="Arial" panose="020B0604020202020204" pitchFamily="34" charset="0"/>
                <a:cs typeface="Arial" panose="020B0604020202020204" pitchFamily="34" charset="0"/>
              </a:rPr>
              <a:t>Coverage also includes all commercially available vaccines. People with Medicare drug coverage (Part D) pay nothing out of pocket for vaccines for adults (like the shingles vaccine) that are recommended by the Advisory Committee on Immunization Practices (ACIP).</a:t>
            </a:r>
          </a:p>
        </p:txBody>
      </p:sp>
      <p:sp>
        <p:nvSpPr>
          <p:cNvPr id="4" name="Slide Number Placeholder 3">
            <a:extLst>
              <a:ext uri="{FF2B5EF4-FFF2-40B4-BE49-F238E27FC236}">
                <a16:creationId xmlns:a16="http://schemas.microsoft.com/office/drawing/2014/main" id="{CD446DE3-463B-2D81-35EC-8512C78DA7D1}"/>
              </a:ext>
            </a:extLst>
          </p:cNvPr>
          <p:cNvSpPr>
            <a:spLocks noGrp="1"/>
          </p:cNvSpPr>
          <p:nvPr>
            <p:ph type="sldNum" sz="quarter" idx="12"/>
          </p:nvPr>
        </p:nvSpPr>
        <p:spPr/>
        <p:txBody>
          <a:bodyPr/>
          <a:lstStyle/>
          <a:p>
            <a:fld id="{C8F7F351-82FE-6748-A3E2-20FA9B2ECD38}" type="slidenum">
              <a:rPr lang="en-US" smtClean="0"/>
              <a:t>28</a:t>
            </a:fld>
            <a:endParaRPr lang="en-US" dirty="0"/>
          </a:p>
        </p:txBody>
      </p:sp>
    </p:spTree>
    <p:extLst>
      <p:ext uri="{BB962C8B-B14F-4D97-AF65-F5344CB8AC3E}">
        <p14:creationId xmlns:p14="http://schemas.microsoft.com/office/powerpoint/2010/main" val="2500175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386251F-73A8-B86E-CF2A-10294F786186}"/>
            </a:ext>
          </a:extLst>
        </p:cNvPr>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A2CB1DD9-8A4C-931D-36EB-8774F9B4B390}"/>
              </a:ext>
              <a:ext uri="{C183D7F6-B498-43B3-948B-1728B52AA6E4}">
                <adec:decorative xmlns:adec="http://schemas.microsoft.com/office/drawing/2017/decorative" val="1"/>
              </a:ext>
            </a:extLst>
          </p:cNvPr>
          <p:cNvSpPr/>
          <p:nvPr/>
        </p:nvSpPr>
        <p:spPr>
          <a:xfrm>
            <a:off x="2258497" y="5062570"/>
            <a:ext cx="8712927" cy="1065924"/>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E5A8DE20-6C6B-0281-A184-6EF3146FD0F9}"/>
              </a:ext>
              <a:ext uri="{C183D7F6-B498-43B3-948B-1728B52AA6E4}">
                <adec:decorative xmlns:adec="http://schemas.microsoft.com/office/drawing/2017/decorative" val="1"/>
              </a:ext>
            </a:extLst>
          </p:cNvPr>
          <p:cNvSpPr/>
          <p:nvPr/>
        </p:nvSpPr>
        <p:spPr>
          <a:xfrm>
            <a:off x="2258497" y="1182708"/>
            <a:ext cx="8716412" cy="1097897"/>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E689AEDC-ED61-2177-2E25-BE2FB12AEE7F}"/>
              </a:ext>
              <a:ext uri="{C183D7F6-B498-43B3-948B-1728B52AA6E4}">
                <adec:decorative xmlns:adec="http://schemas.microsoft.com/office/drawing/2017/decorative" val="1"/>
              </a:ext>
            </a:extLst>
          </p:cNvPr>
          <p:cNvSpPr/>
          <p:nvPr/>
        </p:nvSpPr>
        <p:spPr>
          <a:xfrm>
            <a:off x="2272145" y="2436390"/>
            <a:ext cx="8716412" cy="1140213"/>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1B659711-F4F3-24EE-8B7D-DF059424D577}"/>
              </a:ext>
              <a:ext uri="{C183D7F6-B498-43B3-948B-1728B52AA6E4}">
                <adec:decorative xmlns:adec="http://schemas.microsoft.com/office/drawing/2017/decorative" val="1"/>
              </a:ext>
            </a:extLst>
          </p:cNvPr>
          <p:cNvSpPr/>
          <p:nvPr/>
        </p:nvSpPr>
        <p:spPr>
          <a:xfrm>
            <a:off x="2078182" y="3751257"/>
            <a:ext cx="8910375" cy="1083457"/>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AE1688B-0F3F-DD04-52A3-2F04DB15CC93}"/>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How Plans Manage Access to Drugs</a:t>
            </a:r>
          </a:p>
        </p:txBody>
      </p:sp>
      <p:sp>
        <p:nvSpPr>
          <p:cNvPr id="14" name="Text Placeholder 4">
            <a:extLst>
              <a:ext uri="{FF2B5EF4-FFF2-40B4-BE49-F238E27FC236}">
                <a16:creationId xmlns:a16="http://schemas.microsoft.com/office/drawing/2014/main" id="{CECAB9CC-98ED-C807-BDB6-C6D2FFC7D368}"/>
              </a:ext>
            </a:extLst>
          </p:cNvPr>
          <p:cNvSpPr txBox="1">
            <a:spLocks/>
          </p:cNvSpPr>
          <p:nvPr/>
        </p:nvSpPr>
        <p:spPr>
          <a:xfrm>
            <a:off x="847725" y="1130285"/>
            <a:ext cx="1828800" cy="1188720"/>
          </a:xfrm>
          <a:prstGeom prst="roundRect">
            <a:avLst/>
          </a:prstGeom>
          <a:solidFill>
            <a:srgbClr val="00529B"/>
          </a:solidFill>
          <a:effectLst>
            <a:outerShdw blurRad="50800" dist="38100" dir="2700000" algn="tl" rotWithShape="0">
              <a:prstClr val="black">
                <a:alpha val="40000"/>
              </a:prstClr>
            </a:outerShdw>
          </a:effectLst>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prstClr val="white"/>
                </a:solidFill>
                <a:latin typeface="Calibri" panose="020F0502020204030204"/>
              </a:rPr>
              <a:t>Formulary</a:t>
            </a:r>
            <a:endParaRPr lang="en-US" sz="1800" b="1" dirty="0">
              <a:solidFill>
                <a:prstClr val="white"/>
              </a:solidFill>
              <a:latin typeface="Calibri" panose="020F0502020204030204"/>
            </a:endParaRPr>
          </a:p>
        </p:txBody>
      </p:sp>
      <p:sp>
        <p:nvSpPr>
          <p:cNvPr id="15" name="Text Placeholder 7">
            <a:extLst>
              <a:ext uri="{FF2B5EF4-FFF2-40B4-BE49-F238E27FC236}">
                <a16:creationId xmlns:a16="http://schemas.microsoft.com/office/drawing/2014/main" id="{15684A0D-E3BF-5C27-D8B6-F19FB1DAA932}"/>
              </a:ext>
            </a:extLst>
          </p:cNvPr>
          <p:cNvSpPr txBox="1">
            <a:spLocks/>
          </p:cNvSpPr>
          <p:nvPr/>
        </p:nvSpPr>
        <p:spPr>
          <a:xfrm>
            <a:off x="2652714" y="1267445"/>
            <a:ext cx="8339136" cy="914400"/>
          </a:xfrm>
          <a:prstGeom prst="rect">
            <a:avLst/>
          </a:prstGeom>
          <a:ln w="38100">
            <a:noFill/>
          </a:ln>
        </p:spPr>
        <p:txBody>
          <a:bodyPr wrap="square" lIns="182880" rIns="18288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All plans must cover a wide range of prescription drugs that people with Medicare take.</a:t>
            </a:r>
          </a:p>
          <a:p>
            <a:pPr>
              <a:spcBef>
                <a:spcPts val="600"/>
              </a:spcBef>
            </a:pPr>
            <a:r>
              <a:rPr lang="en-US" sz="1800" dirty="0">
                <a:latin typeface="Arial" panose="020B0604020202020204" pitchFamily="34" charset="0"/>
                <a:cs typeface="Arial" panose="020B0604020202020204" pitchFamily="34" charset="0"/>
              </a:rPr>
              <a:t>A plan’s list of covered drugs, sorted into tiers.</a:t>
            </a:r>
          </a:p>
        </p:txBody>
      </p:sp>
      <p:sp>
        <p:nvSpPr>
          <p:cNvPr id="16" name="Text Placeholder 8">
            <a:extLst>
              <a:ext uri="{FF2B5EF4-FFF2-40B4-BE49-F238E27FC236}">
                <a16:creationId xmlns:a16="http://schemas.microsoft.com/office/drawing/2014/main" id="{C4377A40-2484-7B24-F54A-37C1F0497E6A}"/>
              </a:ext>
            </a:extLst>
          </p:cNvPr>
          <p:cNvSpPr txBox="1">
            <a:spLocks/>
          </p:cNvSpPr>
          <p:nvPr/>
        </p:nvSpPr>
        <p:spPr>
          <a:xfrm>
            <a:off x="847725" y="2416594"/>
            <a:ext cx="1828800" cy="1188720"/>
          </a:xfrm>
          <a:prstGeom prst="roundRect">
            <a:avLst/>
          </a:prstGeom>
          <a:solidFill>
            <a:srgbClr val="00529B"/>
          </a:solidFill>
          <a:effectLst>
            <a:outerShdw blurRad="50800" dist="38100" dir="2700000" algn="tl" rotWithShape="0">
              <a:prstClr val="black">
                <a:alpha val="40000"/>
              </a:prstClr>
            </a:outerShdw>
          </a:effectLst>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prstClr val="white"/>
                </a:solidFill>
                <a:latin typeface="Calibri" panose="020F0502020204030204"/>
              </a:rPr>
              <a:t>Prior Authorization</a:t>
            </a:r>
            <a:endParaRPr lang="en-US" sz="1800" b="1" dirty="0">
              <a:solidFill>
                <a:prstClr val="white"/>
              </a:solidFill>
              <a:latin typeface="Calibri" panose="020F0502020204030204"/>
            </a:endParaRPr>
          </a:p>
        </p:txBody>
      </p:sp>
      <p:sp>
        <p:nvSpPr>
          <p:cNvPr id="17" name="Text Placeholder 9">
            <a:extLst>
              <a:ext uri="{FF2B5EF4-FFF2-40B4-BE49-F238E27FC236}">
                <a16:creationId xmlns:a16="http://schemas.microsoft.com/office/drawing/2014/main" id="{BA862501-4BB5-8050-5CA9-39086A9C3792}"/>
              </a:ext>
            </a:extLst>
          </p:cNvPr>
          <p:cNvSpPr txBox="1">
            <a:spLocks/>
          </p:cNvSpPr>
          <p:nvPr/>
        </p:nvSpPr>
        <p:spPr>
          <a:xfrm>
            <a:off x="2652714" y="2553754"/>
            <a:ext cx="8339136" cy="914400"/>
          </a:xfrm>
          <a:prstGeom prst="rect">
            <a:avLst/>
          </a:prstGeom>
          <a:ln w="38100">
            <a:noFill/>
          </a:ln>
        </p:spPr>
        <p:txBody>
          <a:bodyPr wrap="square" lIns="182880" rIns="18288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dirty="0">
                <a:latin typeface="Arial" panose="020B0604020202020204" pitchFamily="34" charset="0"/>
                <a:cs typeface="Arial" panose="020B0604020202020204" pitchFamily="34" charset="0"/>
              </a:rPr>
              <a:t>You or your prescriber must contact the plan for prior approval and show medical necessity and meet certain requirements before drug will be covered.</a:t>
            </a:r>
          </a:p>
          <a:p>
            <a:pPr>
              <a:spcBef>
                <a:spcPts val="600"/>
              </a:spcBef>
            </a:pPr>
            <a:r>
              <a:rPr lang="en-US" sz="1700" dirty="0">
                <a:latin typeface="Arial" panose="020B0604020202020204" pitchFamily="34" charset="0"/>
                <a:cs typeface="Arial" panose="020B0604020202020204" pitchFamily="34" charset="0"/>
              </a:rPr>
              <a:t>Prescriber may request an exception.</a:t>
            </a:r>
          </a:p>
        </p:txBody>
      </p:sp>
      <p:sp>
        <p:nvSpPr>
          <p:cNvPr id="18" name="Text Placeholder 10">
            <a:extLst>
              <a:ext uri="{FF2B5EF4-FFF2-40B4-BE49-F238E27FC236}">
                <a16:creationId xmlns:a16="http://schemas.microsoft.com/office/drawing/2014/main" id="{083955B5-9B42-D9E7-3008-45E0996B6CBC}"/>
              </a:ext>
            </a:extLst>
          </p:cNvPr>
          <p:cNvSpPr txBox="1">
            <a:spLocks/>
          </p:cNvSpPr>
          <p:nvPr/>
        </p:nvSpPr>
        <p:spPr>
          <a:xfrm>
            <a:off x="847725" y="3695730"/>
            <a:ext cx="1828800" cy="1188720"/>
          </a:xfrm>
          <a:prstGeom prst="roundRect">
            <a:avLst/>
          </a:prstGeom>
          <a:solidFill>
            <a:srgbClr val="00529B"/>
          </a:solidFill>
          <a:effectLst>
            <a:outerShdw blurRad="50800" dist="38100" dir="2700000" algn="tl" rotWithShape="0">
              <a:prstClr val="black">
                <a:alpha val="40000"/>
              </a:prstClr>
            </a:outerShdw>
          </a:effectLst>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2000" b="1" dirty="0">
                <a:solidFill>
                  <a:prstClr val="white"/>
                </a:solidFill>
                <a:latin typeface="Calibri" panose="020F0502020204030204"/>
              </a:rPr>
              <a:t>Step </a:t>
            </a:r>
          </a:p>
          <a:p>
            <a:pPr marL="0" indent="0" algn="ctr">
              <a:spcBef>
                <a:spcPts val="400"/>
              </a:spcBef>
              <a:buFont typeface="Arial" panose="020B0604020202020204" pitchFamily="34" charset="0"/>
              <a:buNone/>
            </a:pPr>
            <a:r>
              <a:rPr lang="en-US" sz="2000" b="1" dirty="0">
                <a:solidFill>
                  <a:prstClr val="white"/>
                </a:solidFill>
                <a:latin typeface="Calibri" panose="020F0502020204030204"/>
              </a:rPr>
              <a:t>Therapy</a:t>
            </a:r>
            <a:endParaRPr lang="en-US" sz="1800" b="1" dirty="0">
              <a:solidFill>
                <a:prstClr val="white"/>
              </a:solidFill>
              <a:latin typeface="Calibri" panose="020F0502020204030204"/>
            </a:endParaRPr>
          </a:p>
        </p:txBody>
      </p:sp>
      <p:sp>
        <p:nvSpPr>
          <p:cNvPr id="3" name="Text Placeholder 9">
            <a:extLst>
              <a:ext uri="{FF2B5EF4-FFF2-40B4-BE49-F238E27FC236}">
                <a16:creationId xmlns:a16="http://schemas.microsoft.com/office/drawing/2014/main" id="{D14F2F5E-FA43-840B-5F2D-BF01B2737BB9}"/>
              </a:ext>
            </a:extLst>
          </p:cNvPr>
          <p:cNvSpPr txBox="1">
            <a:spLocks/>
          </p:cNvSpPr>
          <p:nvPr/>
        </p:nvSpPr>
        <p:spPr>
          <a:xfrm>
            <a:off x="2662973" y="3978092"/>
            <a:ext cx="8339136" cy="646331"/>
          </a:xfrm>
          <a:prstGeom prst="rect">
            <a:avLst/>
          </a:prstGeom>
          <a:ln w="38100">
            <a:noFill/>
          </a:ln>
        </p:spPr>
        <p:txBody>
          <a:bodyPr wrap="square" lIns="182880" rIns="18288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800" dirty="0">
                <a:latin typeface="Arial" panose="020B0604020202020204" pitchFamily="34" charset="0"/>
                <a:cs typeface="Arial" panose="020B0604020202020204" pitchFamily="34" charset="0"/>
              </a:rPr>
              <a:t>Must first try similar, less expensive drug. </a:t>
            </a:r>
          </a:p>
          <a:p>
            <a:pPr>
              <a:spcBef>
                <a:spcPts val="400"/>
              </a:spcBef>
            </a:pPr>
            <a:r>
              <a:rPr lang="en-US" sz="1800" dirty="0">
                <a:latin typeface="Arial" panose="020B0604020202020204" pitchFamily="34" charset="0"/>
                <a:cs typeface="Arial" panose="020B0604020202020204" pitchFamily="34" charset="0"/>
              </a:rPr>
              <a:t>Prescriber may request an exception.</a:t>
            </a:r>
          </a:p>
        </p:txBody>
      </p:sp>
      <p:sp>
        <p:nvSpPr>
          <p:cNvPr id="21" name="Text Placeholder 12">
            <a:extLst>
              <a:ext uri="{FF2B5EF4-FFF2-40B4-BE49-F238E27FC236}">
                <a16:creationId xmlns:a16="http://schemas.microsoft.com/office/drawing/2014/main" id="{D3FD8D38-8831-295A-E822-EFA3360A41EB}"/>
              </a:ext>
            </a:extLst>
          </p:cNvPr>
          <p:cNvSpPr txBox="1">
            <a:spLocks/>
          </p:cNvSpPr>
          <p:nvPr/>
        </p:nvSpPr>
        <p:spPr>
          <a:xfrm>
            <a:off x="847725" y="4976695"/>
            <a:ext cx="1828800" cy="1188720"/>
          </a:xfrm>
          <a:prstGeom prst="roundRect">
            <a:avLst/>
          </a:prstGeom>
          <a:solidFill>
            <a:srgbClr val="00529B"/>
          </a:solidFill>
          <a:effectLst>
            <a:outerShdw blurRad="50800" dist="38100" dir="2700000" algn="tl" rotWithShape="0">
              <a:prstClr val="black">
                <a:alpha val="40000"/>
              </a:prstClr>
            </a:outerShdw>
          </a:effectLst>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2000" b="1" dirty="0">
                <a:solidFill>
                  <a:prstClr val="white"/>
                </a:solidFill>
                <a:latin typeface="Calibri" panose="020F0502020204030204"/>
              </a:rPr>
              <a:t>Quantity</a:t>
            </a:r>
          </a:p>
          <a:p>
            <a:pPr marL="0" indent="0" algn="ctr">
              <a:spcBef>
                <a:spcPts val="400"/>
              </a:spcBef>
              <a:buFont typeface="Arial" panose="020B0604020202020204" pitchFamily="34" charset="0"/>
              <a:buNone/>
            </a:pPr>
            <a:r>
              <a:rPr lang="en-US" sz="2000" b="1" dirty="0">
                <a:solidFill>
                  <a:prstClr val="white"/>
                </a:solidFill>
                <a:latin typeface="Calibri" panose="020F0502020204030204"/>
              </a:rPr>
              <a:t>Limits</a:t>
            </a:r>
            <a:endParaRPr lang="en-US" sz="1800" b="1" dirty="0">
              <a:solidFill>
                <a:prstClr val="white"/>
              </a:solidFill>
              <a:latin typeface="Calibri" panose="020F0502020204030204"/>
            </a:endParaRPr>
          </a:p>
        </p:txBody>
      </p:sp>
      <p:sp>
        <p:nvSpPr>
          <p:cNvPr id="28" name="Text Placeholder 9">
            <a:extLst>
              <a:ext uri="{FF2B5EF4-FFF2-40B4-BE49-F238E27FC236}">
                <a16:creationId xmlns:a16="http://schemas.microsoft.com/office/drawing/2014/main" id="{4D11BDB0-61BC-FE78-912C-DBFA888115C4}"/>
              </a:ext>
            </a:extLst>
          </p:cNvPr>
          <p:cNvSpPr txBox="1">
            <a:spLocks/>
          </p:cNvSpPr>
          <p:nvPr/>
        </p:nvSpPr>
        <p:spPr>
          <a:xfrm>
            <a:off x="2635581" y="5133355"/>
            <a:ext cx="8339136" cy="914400"/>
          </a:xfrm>
          <a:prstGeom prst="rect">
            <a:avLst/>
          </a:prstGeom>
          <a:ln w="38100">
            <a:noFill/>
          </a:ln>
        </p:spPr>
        <p:txBody>
          <a:bodyPr wrap="square" lIns="182880" rIns="18288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Plan may limit drug quantities over a period of time for safety and/or cost.</a:t>
            </a:r>
          </a:p>
          <a:p>
            <a:pPr>
              <a:spcBef>
                <a:spcPts val="600"/>
              </a:spcBef>
            </a:pPr>
            <a:r>
              <a:rPr lang="en-US" sz="1800" dirty="0">
                <a:latin typeface="Arial" panose="020B0604020202020204" pitchFamily="34" charset="0"/>
                <a:cs typeface="Arial" panose="020B0604020202020204" pitchFamily="34" charset="0"/>
              </a:rPr>
              <a:t>Prescriber may request an exception if an additional amount is medically necessary.</a:t>
            </a:r>
          </a:p>
        </p:txBody>
      </p:sp>
      <p:sp>
        <p:nvSpPr>
          <p:cNvPr id="4" name="Slide Number Placeholder 3">
            <a:extLst>
              <a:ext uri="{FF2B5EF4-FFF2-40B4-BE49-F238E27FC236}">
                <a16:creationId xmlns:a16="http://schemas.microsoft.com/office/drawing/2014/main" id="{C951BFF8-AB7C-9106-29AB-3EEC7CF8EF58}"/>
              </a:ext>
            </a:extLst>
          </p:cNvPr>
          <p:cNvSpPr>
            <a:spLocks noGrp="1"/>
          </p:cNvSpPr>
          <p:nvPr>
            <p:ph type="sldNum" sz="quarter" idx="12"/>
          </p:nvPr>
        </p:nvSpPr>
        <p:spPr/>
        <p:txBody>
          <a:bodyPr/>
          <a:lstStyle/>
          <a:p>
            <a:fld id="{C8F7F351-82FE-6748-A3E2-20FA9B2ECD38}" type="slidenum">
              <a:rPr lang="en-US" smtClean="0"/>
              <a:t>29</a:t>
            </a:fld>
            <a:endParaRPr lang="en-US" dirty="0"/>
          </a:p>
        </p:txBody>
      </p:sp>
    </p:spTree>
    <p:extLst>
      <p:ext uri="{BB962C8B-B14F-4D97-AF65-F5344CB8AC3E}">
        <p14:creationId xmlns:p14="http://schemas.microsoft.com/office/powerpoint/2010/main" val="3131252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A78106-D58A-0C32-058B-F6F98F3800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22DF7-72F8-437C-C5B7-867A5AFBF3C9}"/>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Formulary Tiers</a:t>
            </a:r>
          </a:p>
        </p:txBody>
      </p:sp>
      <p:sp>
        <p:nvSpPr>
          <p:cNvPr id="3" name="Content Placeholder 4">
            <a:extLst>
              <a:ext uri="{FF2B5EF4-FFF2-40B4-BE49-F238E27FC236}">
                <a16:creationId xmlns:a16="http://schemas.microsoft.com/office/drawing/2014/main" id="{F8415E12-9A78-7DF8-87B2-C681BAFB9E2D}"/>
              </a:ext>
              <a:ext uri="{C183D7F6-B498-43B3-948B-1728B52AA6E4}">
                <adec:decorative xmlns:adec="http://schemas.microsoft.com/office/drawing/2017/decorative" val="0"/>
              </a:ext>
            </a:extLst>
          </p:cNvPr>
          <p:cNvSpPr txBox="1">
            <a:spLocks/>
          </p:cNvSpPr>
          <p:nvPr/>
        </p:nvSpPr>
        <p:spPr>
          <a:xfrm>
            <a:off x="716978" y="1084223"/>
            <a:ext cx="10636822" cy="9629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Font typeface="Arial" panose="020B0604020202020204" pitchFamily="34" charset="0"/>
              <a:buNone/>
            </a:pPr>
            <a:r>
              <a:rPr lang="en-US" sz="2400" b="1" dirty="0">
                <a:latin typeface="Arial" panose="020B0604020202020204" pitchFamily="34" charset="0"/>
                <a:cs typeface="Arial" panose="020B0604020202020204" pitchFamily="34" charset="0"/>
              </a:rPr>
              <a:t>Plans may have tiers that cost different amounts.</a:t>
            </a:r>
          </a:p>
          <a:p>
            <a:pPr marL="0" indent="0" algn="ctr" defTabSz="914377">
              <a:spcBef>
                <a:spcPts val="1400"/>
              </a:spcBef>
              <a:buFont typeface="Arial" panose="020B0604020202020204" pitchFamily="34" charset="0"/>
              <a:buNone/>
            </a:pPr>
            <a:r>
              <a:rPr lang="en-US" sz="2400" b="1" dirty="0">
                <a:solidFill>
                  <a:srgbClr val="16457A"/>
                </a:solidFill>
                <a:latin typeface="Arial" panose="020B0604020202020204" pitchFamily="34" charset="0"/>
                <a:cs typeface="Arial" panose="020B0604020202020204" pitchFamily="34" charset="0"/>
              </a:rPr>
              <a:t>Tier Structure Example</a:t>
            </a:r>
          </a:p>
        </p:txBody>
      </p:sp>
      <p:graphicFrame>
        <p:nvGraphicFramePr>
          <p:cNvPr id="9" name="Table 8" descr="Formulary Tier structure example in table format">
            <a:extLst>
              <a:ext uri="{FF2B5EF4-FFF2-40B4-BE49-F238E27FC236}">
                <a16:creationId xmlns:a16="http://schemas.microsoft.com/office/drawing/2014/main" id="{E21A31D1-9AE6-B3C9-CC5C-7ADB5F84C194}"/>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057426879"/>
              </p:ext>
            </p:extLst>
          </p:nvPr>
        </p:nvGraphicFramePr>
        <p:xfrm>
          <a:off x="544362" y="2009480"/>
          <a:ext cx="11103275" cy="3794843"/>
        </p:xfrm>
        <a:graphic>
          <a:graphicData uri="http://schemas.openxmlformats.org/drawingml/2006/table">
            <a:tbl>
              <a:tblPr firstRow="1" bandRow="1">
                <a:tableStyleId>{BDBED569-4797-4DF1-A0F4-6AAB3CD982D8}</a:tableStyleId>
              </a:tblPr>
              <a:tblGrid>
                <a:gridCol w="1561107">
                  <a:extLst>
                    <a:ext uri="{9D8B030D-6E8A-4147-A177-3AD203B41FA5}">
                      <a16:colId xmlns:a16="http://schemas.microsoft.com/office/drawing/2014/main" val="20000"/>
                    </a:ext>
                  </a:extLst>
                </a:gridCol>
                <a:gridCol w="5189571">
                  <a:extLst>
                    <a:ext uri="{9D8B030D-6E8A-4147-A177-3AD203B41FA5}">
                      <a16:colId xmlns:a16="http://schemas.microsoft.com/office/drawing/2014/main" val="20001"/>
                    </a:ext>
                  </a:extLst>
                </a:gridCol>
                <a:gridCol w="4352597">
                  <a:extLst>
                    <a:ext uri="{9D8B030D-6E8A-4147-A177-3AD203B41FA5}">
                      <a16:colId xmlns:a16="http://schemas.microsoft.com/office/drawing/2014/main" val="20002"/>
                    </a:ext>
                  </a:extLst>
                </a:gridCol>
              </a:tblGrid>
              <a:tr h="655403">
                <a:tc>
                  <a:txBody>
                    <a:bodyPr/>
                    <a:lstStyle/>
                    <a:p>
                      <a:pPr algn="ctr">
                        <a:spcBef>
                          <a:spcPts val="600"/>
                        </a:spcBef>
                      </a:pPr>
                      <a:r>
                        <a:rPr lang="en-US" sz="1800" b="1" dirty="0">
                          <a:solidFill>
                            <a:schemeClr val="tx1"/>
                          </a:solidFill>
                        </a:rPr>
                        <a:t>Tier(s)</a:t>
                      </a:r>
                      <a:endParaRPr lang="en-US" sz="1800" b="1"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1" dirty="0">
                          <a:solidFill>
                            <a:schemeClr val="tx1"/>
                          </a:solidFill>
                        </a:rPr>
                        <a:t>You Pay</a:t>
                      </a:r>
                      <a:endParaRPr lang="en-US" sz="1800" b="1"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1" dirty="0">
                          <a:solidFill>
                            <a:schemeClr val="tx1"/>
                          </a:solidFill>
                        </a:rPr>
                        <a:t>Prescription Drugs Covered</a:t>
                      </a:r>
                      <a:endParaRPr lang="en-US" sz="1800" b="1"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822960">
                <a:tc>
                  <a:txBody>
                    <a:bodyPr/>
                    <a:lstStyle/>
                    <a:p>
                      <a:pPr algn="ctr">
                        <a:spcBef>
                          <a:spcPts val="600"/>
                        </a:spcBef>
                      </a:pPr>
                      <a:r>
                        <a:rPr lang="en-US" sz="1800" b="0" dirty="0">
                          <a:solidFill>
                            <a:schemeClr val="tx1"/>
                          </a:solidFill>
                        </a:rPr>
                        <a:t>1 and 2</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Lowest copayment</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Preferred generics and generics</a:t>
                      </a:r>
                      <a:endParaRPr lang="en-US" sz="1800" b="0"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822960">
                <a:tc>
                  <a:txBody>
                    <a:bodyPr/>
                    <a:lstStyle/>
                    <a:p>
                      <a:pPr algn="ctr">
                        <a:spcBef>
                          <a:spcPts val="600"/>
                        </a:spcBef>
                      </a:pPr>
                      <a:r>
                        <a:rPr lang="en-US" sz="1800" b="0" dirty="0">
                          <a:solidFill>
                            <a:schemeClr val="tx1"/>
                          </a:solidFill>
                        </a:rPr>
                        <a:t>3</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Medium co</a:t>
                      </a:r>
                      <a:r>
                        <a:rPr lang="en-US" sz="1800" b="0" baseline="0" dirty="0">
                          <a:solidFill>
                            <a:schemeClr val="tx1"/>
                          </a:solidFill>
                        </a:rPr>
                        <a:t>payment</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Preferred, brand-name</a:t>
                      </a:r>
                      <a:endParaRPr lang="en-US" sz="1800" b="0"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822960">
                <a:tc>
                  <a:txBody>
                    <a:bodyPr/>
                    <a:lstStyle/>
                    <a:p>
                      <a:pPr algn="ctr">
                        <a:spcBef>
                          <a:spcPts val="600"/>
                        </a:spcBef>
                      </a:pPr>
                      <a:r>
                        <a:rPr lang="en-US" sz="1800" b="0" dirty="0">
                          <a:solidFill>
                            <a:schemeClr val="tx1"/>
                          </a:solidFill>
                        </a:rPr>
                        <a:t>4</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High</a:t>
                      </a:r>
                      <a:r>
                        <a:rPr lang="en-US" sz="1800" b="0" baseline="0" dirty="0">
                          <a:solidFill>
                            <a:schemeClr val="tx1"/>
                          </a:solidFill>
                        </a:rPr>
                        <a:t> copayment</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Non-preferred, brand-name</a:t>
                      </a:r>
                      <a:endParaRPr lang="en-US" sz="1800" b="0"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r h="655403">
                <a:tc>
                  <a:txBody>
                    <a:bodyPr/>
                    <a:lstStyle/>
                    <a:p>
                      <a:pPr algn="ctr">
                        <a:spcBef>
                          <a:spcPts val="600"/>
                        </a:spcBef>
                      </a:pPr>
                      <a:r>
                        <a:rPr lang="en-US" sz="1800" b="0" dirty="0">
                          <a:solidFill>
                            <a:schemeClr val="tx1"/>
                          </a:solidFill>
                        </a:rPr>
                        <a:t>5</a:t>
                      </a:r>
                      <a:r>
                        <a:rPr lang="en-US" sz="2400" dirty="0">
                          <a:solidFill>
                            <a:schemeClr val="tx1"/>
                          </a:solidFill>
                        </a:rPr>
                        <a:t> </a:t>
                      </a:r>
                      <a:br>
                        <a:rPr lang="en-US" sz="2400" dirty="0">
                          <a:solidFill>
                            <a:schemeClr val="tx1"/>
                          </a:solidFill>
                        </a:rPr>
                      </a:br>
                      <a:r>
                        <a:rPr lang="en-US" sz="1400" dirty="0">
                          <a:solidFill>
                            <a:schemeClr val="tx1"/>
                          </a:solidFill>
                        </a:rPr>
                        <a:t>(Or Specialty)</a:t>
                      </a:r>
                      <a:endParaRPr lang="en-US" sz="1400" i="1" dirty="0">
                        <a:solidFill>
                          <a:schemeClr val="tx1"/>
                        </a:solidFill>
                        <a:latin typeface="Arial" panose="020B0604020202020204" pitchFamily="34" charset="0"/>
                        <a:cs typeface="Arial" panose="020B0604020202020204" pitchFamily="34" charset="0"/>
                      </a:endParaRPr>
                    </a:p>
                  </a:txBody>
                  <a:tcPr/>
                </a:tc>
                <a:tc>
                  <a:txBody>
                    <a:bodyPr/>
                    <a:lstStyle/>
                    <a:p>
                      <a:pPr algn="ctr">
                        <a:spcBef>
                          <a:spcPts val="600"/>
                        </a:spcBef>
                      </a:pPr>
                      <a:r>
                        <a:rPr lang="en-US" sz="1800" b="0" dirty="0">
                          <a:solidFill>
                            <a:schemeClr val="tx1"/>
                          </a:solidFill>
                        </a:rPr>
                        <a:t>Highest copayment</a:t>
                      </a:r>
                      <a:r>
                        <a:rPr lang="en-US" sz="1800" b="0" baseline="0" dirty="0">
                          <a:solidFill>
                            <a:schemeClr val="tx1"/>
                          </a:solidFill>
                        </a:rPr>
                        <a:t> or coinsurance</a:t>
                      </a:r>
                      <a:endParaRPr lang="en-US" sz="1800" b="0"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spcBef>
                          <a:spcPts val="600"/>
                        </a:spcBef>
                      </a:pPr>
                      <a:r>
                        <a:rPr lang="en-US" sz="1800" b="0" dirty="0">
                          <a:solidFill>
                            <a:schemeClr val="tx1"/>
                          </a:solidFill>
                        </a:rPr>
                        <a:t>Unique,</a:t>
                      </a:r>
                      <a:r>
                        <a:rPr lang="en-US" sz="1800" b="0" baseline="0" dirty="0">
                          <a:solidFill>
                            <a:schemeClr val="tx1"/>
                          </a:solidFill>
                        </a:rPr>
                        <a:t> very high cost </a:t>
                      </a:r>
                      <a:endParaRPr lang="en-US" sz="1800" b="0"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4"/>
                  </a:ext>
                </a:extLst>
              </a:tr>
            </a:tbl>
          </a:graphicData>
        </a:graphic>
      </p:graphicFrame>
      <p:sp>
        <p:nvSpPr>
          <p:cNvPr id="4" name="Slide Number Placeholder 3">
            <a:extLst>
              <a:ext uri="{FF2B5EF4-FFF2-40B4-BE49-F238E27FC236}">
                <a16:creationId xmlns:a16="http://schemas.microsoft.com/office/drawing/2014/main" id="{72DE2567-C865-16AF-4B97-E53A75182C7D}"/>
              </a:ext>
            </a:extLst>
          </p:cNvPr>
          <p:cNvSpPr>
            <a:spLocks noGrp="1"/>
          </p:cNvSpPr>
          <p:nvPr>
            <p:ph type="sldNum" sz="quarter" idx="12"/>
          </p:nvPr>
        </p:nvSpPr>
        <p:spPr/>
        <p:txBody>
          <a:bodyPr/>
          <a:lstStyle/>
          <a:p>
            <a:fld id="{C8F7F351-82FE-6748-A3E2-20FA9B2ECD38}" type="slidenum">
              <a:rPr lang="en-US" smtClean="0"/>
              <a:t>30</a:t>
            </a:fld>
            <a:endParaRPr lang="en-US" dirty="0"/>
          </a:p>
        </p:txBody>
      </p:sp>
    </p:spTree>
    <p:extLst>
      <p:ext uri="{BB962C8B-B14F-4D97-AF65-F5344CB8AC3E}">
        <p14:creationId xmlns:p14="http://schemas.microsoft.com/office/powerpoint/2010/main" val="2684747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4F4072D-CACC-15FB-865D-D250BB428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70731-033F-5E51-7BB5-8F3DCF1305D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Formulary Changes</a:t>
            </a:r>
          </a:p>
        </p:txBody>
      </p:sp>
      <p:sp>
        <p:nvSpPr>
          <p:cNvPr id="3" name="Content Placeholder 4">
            <a:extLst>
              <a:ext uri="{FF2B5EF4-FFF2-40B4-BE49-F238E27FC236}">
                <a16:creationId xmlns:a16="http://schemas.microsoft.com/office/drawing/2014/main" id="{A1DBC117-E744-47A5-2FD2-A01F727C2282}"/>
              </a:ext>
            </a:extLst>
          </p:cNvPr>
          <p:cNvSpPr txBox="1">
            <a:spLocks/>
          </p:cNvSpPr>
          <p:nvPr/>
        </p:nvSpPr>
        <p:spPr>
          <a:xfrm>
            <a:off x="342904" y="1126771"/>
            <a:ext cx="11010895" cy="498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Font typeface="Arial" panose="020B0604020202020204" pitchFamily="34" charset="0"/>
              <a:buNone/>
            </a:pPr>
            <a:r>
              <a:rPr lang="en-US" b="1" dirty="0">
                <a:latin typeface="Arial" panose="020B0604020202020204" pitchFamily="34" charset="0"/>
                <a:cs typeface="Arial" panose="020B0604020202020204" pitchFamily="34" charset="0"/>
              </a:rPr>
              <a:t>Medicare plans:</a:t>
            </a:r>
          </a:p>
        </p:txBody>
      </p:sp>
      <p:sp>
        <p:nvSpPr>
          <p:cNvPr id="5" name="Text Placeholder 5">
            <a:extLst>
              <a:ext uri="{FF2B5EF4-FFF2-40B4-BE49-F238E27FC236}">
                <a16:creationId xmlns:a16="http://schemas.microsoft.com/office/drawing/2014/main" id="{DB6FBF5A-CE59-542D-96ED-6E4BF03C986F}"/>
              </a:ext>
            </a:extLst>
          </p:cNvPr>
          <p:cNvSpPr txBox="1">
            <a:spLocks/>
          </p:cNvSpPr>
          <p:nvPr/>
        </p:nvSpPr>
        <p:spPr>
          <a:xfrm>
            <a:off x="1768367" y="1847878"/>
            <a:ext cx="2560320" cy="4206240"/>
          </a:xfrm>
          <a:prstGeom prst="roundRect">
            <a:avLst/>
          </a:prstGeom>
          <a:ln w="38100">
            <a:solidFill>
              <a:srgbClr val="0070C0"/>
            </a:solidFill>
          </a:ln>
        </p:spPr>
        <p:txBody>
          <a:bodyPr tIns="146304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200"/>
              </a:lnSpc>
              <a:spcAft>
                <a:spcPts val="600"/>
              </a:spcAft>
              <a:buNone/>
            </a:pPr>
            <a:r>
              <a:rPr lang="en-US" sz="1800" dirty="0">
                <a:latin typeface="Arial" panose="020B0604020202020204" pitchFamily="34" charset="0"/>
                <a:cs typeface="Arial" panose="020B0604020202020204" pitchFamily="34" charset="0"/>
              </a:rPr>
              <a:t>May only change therapeutic categories and classes at the beginning of each plan year.</a:t>
            </a:r>
          </a:p>
          <a:p>
            <a:endParaRPr lang="en-US" dirty="0"/>
          </a:p>
        </p:txBody>
      </p:sp>
      <p:pic>
        <p:nvPicPr>
          <p:cNvPr id="6" name="Graphic 5">
            <a:extLst>
              <a:ext uri="{FF2B5EF4-FFF2-40B4-BE49-F238E27FC236}">
                <a16:creationId xmlns:a16="http://schemas.microsoft.com/office/drawing/2014/main" id="{F8BDC4F1-BB0C-F7FB-89F9-9A6A580BEB5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89941" y="2000042"/>
            <a:ext cx="1317171" cy="1317171"/>
          </a:xfrm>
          <a:prstGeom prst="rect">
            <a:avLst/>
          </a:prstGeom>
        </p:spPr>
      </p:pic>
      <p:sp>
        <p:nvSpPr>
          <p:cNvPr id="7" name="Text Placeholder 11">
            <a:extLst>
              <a:ext uri="{FF2B5EF4-FFF2-40B4-BE49-F238E27FC236}">
                <a16:creationId xmlns:a16="http://schemas.microsoft.com/office/drawing/2014/main" id="{E6476D41-B2DC-8713-E096-D9D781D8D7E3}"/>
              </a:ext>
            </a:extLst>
          </p:cNvPr>
          <p:cNvSpPr txBox="1">
            <a:spLocks/>
          </p:cNvSpPr>
          <p:nvPr/>
        </p:nvSpPr>
        <p:spPr>
          <a:xfrm>
            <a:off x="4695755" y="1850419"/>
            <a:ext cx="2560320" cy="4206240"/>
          </a:xfrm>
          <a:prstGeom prst="roundRect">
            <a:avLst/>
          </a:prstGeom>
          <a:ln w="38100">
            <a:solidFill>
              <a:srgbClr val="0070C0"/>
            </a:solidFill>
          </a:ln>
        </p:spPr>
        <p:txBody>
          <a:bodyPr tIns="146304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200"/>
              </a:lnSpc>
              <a:spcAft>
                <a:spcPts val="600"/>
              </a:spcAft>
              <a:buNone/>
            </a:pPr>
            <a:r>
              <a:rPr lang="en-US" sz="1800" dirty="0">
                <a:latin typeface="Arial" panose="020B0604020202020204" pitchFamily="34" charset="0"/>
                <a:cs typeface="Arial" panose="020B0604020202020204" pitchFamily="34" charset="0"/>
              </a:rPr>
              <a:t>Notify you 30 days before some changes or when you request a refill and will provide you a month’s refill.</a:t>
            </a:r>
          </a:p>
        </p:txBody>
      </p:sp>
      <p:pic>
        <p:nvPicPr>
          <p:cNvPr id="8" name="Picture 7">
            <a:extLst>
              <a:ext uri="{FF2B5EF4-FFF2-40B4-BE49-F238E27FC236}">
                <a16:creationId xmlns:a16="http://schemas.microsoft.com/office/drawing/2014/main" id="{85DA1F44-7281-A285-97AD-FD9023EE0AD5}"/>
              </a:ext>
              <a:ext uri="{C183D7F6-B498-43B3-948B-1728B52AA6E4}">
                <adec:decorative xmlns:adec="http://schemas.microsoft.com/office/drawing/2017/decorative" val="1"/>
              </a:ext>
            </a:extLst>
          </p:cNvPr>
          <p:cNvPicPr>
            <a:picLocks noChangeAspect="1"/>
          </p:cNvPicPr>
          <p:nvPr/>
        </p:nvPicPr>
        <p:blipFill>
          <a:blip r:embed="rId5">
            <a:duotone>
              <a:schemeClr val="accent1">
                <a:shade val="45000"/>
                <a:satMod val="135000"/>
              </a:schemeClr>
              <a:prstClr val="white"/>
            </a:duotone>
          </a:blip>
          <a:stretch>
            <a:fillRect/>
          </a:stretch>
        </p:blipFill>
        <p:spPr>
          <a:xfrm>
            <a:off x="8266353" y="2033516"/>
            <a:ext cx="1328493" cy="1332153"/>
          </a:xfrm>
          <a:prstGeom prst="rect">
            <a:avLst/>
          </a:prstGeom>
        </p:spPr>
      </p:pic>
      <p:sp>
        <p:nvSpPr>
          <p:cNvPr id="10" name="Text Placeholder 12">
            <a:extLst>
              <a:ext uri="{FF2B5EF4-FFF2-40B4-BE49-F238E27FC236}">
                <a16:creationId xmlns:a16="http://schemas.microsoft.com/office/drawing/2014/main" id="{7B55FEBD-9916-CA83-F206-57D89A27F2D0}"/>
              </a:ext>
            </a:extLst>
          </p:cNvPr>
          <p:cNvSpPr txBox="1">
            <a:spLocks/>
          </p:cNvSpPr>
          <p:nvPr/>
        </p:nvSpPr>
        <p:spPr>
          <a:xfrm>
            <a:off x="7623144" y="1847878"/>
            <a:ext cx="2560320" cy="4206240"/>
          </a:xfrm>
          <a:prstGeom prst="roundRect">
            <a:avLst/>
          </a:prstGeom>
          <a:ln w="38100">
            <a:solidFill>
              <a:srgbClr val="0070C0"/>
            </a:solidFill>
          </a:ln>
        </p:spPr>
        <p:txBody>
          <a:bodyPr tIns="146304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200"/>
              </a:lnSpc>
              <a:spcAft>
                <a:spcPts val="600"/>
              </a:spcAft>
              <a:buNone/>
            </a:pPr>
            <a:r>
              <a:rPr lang="en-US" sz="1800" dirty="0">
                <a:latin typeface="Arial" panose="020B0604020202020204" pitchFamily="34" charset="0"/>
                <a:cs typeface="Arial" panose="020B0604020202020204" pitchFamily="34" charset="0"/>
              </a:rPr>
              <a:t>May immediately remove a drug from the formulary (without notice and at any time) when deemed unsafe by the FDA or the manufacturer takes it off the market.</a:t>
            </a:r>
          </a:p>
        </p:txBody>
      </p:sp>
      <p:pic>
        <p:nvPicPr>
          <p:cNvPr id="11" name="Graphic 30">
            <a:extLst>
              <a:ext uri="{FF2B5EF4-FFF2-40B4-BE49-F238E27FC236}">
                <a16:creationId xmlns:a16="http://schemas.microsoft.com/office/drawing/2014/main" id="{627DA643-D4BF-089F-9243-78B7C1A233D4}"/>
              </a:ext>
              <a:ext uri="{C183D7F6-B498-43B3-948B-1728B52AA6E4}">
                <adec:decorative xmlns:adec="http://schemas.microsoft.com/office/drawing/2017/decorative" val="1"/>
              </a:ext>
            </a:extLst>
          </p:cNvPr>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5337" y="2033516"/>
            <a:ext cx="1281156" cy="128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F8473F65-FF79-26E1-005A-100E9BDCEF99}"/>
              </a:ext>
            </a:extLst>
          </p:cNvPr>
          <p:cNvSpPr>
            <a:spLocks noGrp="1"/>
          </p:cNvSpPr>
          <p:nvPr>
            <p:ph type="sldNum" sz="quarter" idx="12"/>
          </p:nvPr>
        </p:nvSpPr>
        <p:spPr/>
        <p:txBody>
          <a:bodyPr/>
          <a:lstStyle/>
          <a:p>
            <a:fld id="{C8F7F351-82FE-6748-A3E2-20FA9B2ECD38}" type="slidenum">
              <a:rPr lang="en-US" smtClean="0"/>
              <a:t>31</a:t>
            </a:fld>
            <a:endParaRPr lang="en-US" dirty="0"/>
          </a:p>
        </p:txBody>
      </p:sp>
    </p:spTree>
    <p:extLst>
      <p:ext uri="{BB962C8B-B14F-4D97-AF65-F5344CB8AC3E}">
        <p14:creationId xmlns:p14="http://schemas.microsoft.com/office/powerpoint/2010/main" val="3584139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5DEF4B8-79D1-81E7-6D5F-B255150977E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8D875E1-524B-8B00-CFC6-E34EBDE4560C}"/>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If Your Prescription Changes</a:t>
            </a:r>
          </a:p>
        </p:txBody>
      </p:sp>
      <p:sp>
        <p:nvSpPr>
          <p:cNvPr id="8" name="Content Placeholder 4">
            <a:extLst>
              <a:ext uri="{FF2B5EF4-FFF2-40B4-BE49-F238E27FC236}">
                <a16:creationId xmlns:a16="http://schemas.microsoft.com/office/drawing/2014/main" id="{13B35351-9F7E-4FB4-6B27-6B16DBC298AC}"/>
              </a:ext>
            </a:extLst>
          </p:cNvPr>
          <p:cNvSpPr txBox="1">
            <a:spLocks/>
          </p:cNvSpPr>
          <p:nvPr/>
        </p:nvSpPr>
        <p:spPr>
          <a:xfrm>
            <a:off x="440993" y="1114077"/>
            <a:ext cx="11435450" cy="49760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Get up-to-date formulary information from your plan.</a:t>
            </a:r>
          </a:p>
          <a:p>
            <a:pPr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Have your prescriber check which drugs your drug plan covers.</a:t>
            </a:r>
          </a:p>
          <a:p>
            <a:pPr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If the new drug isn’t on the plan’s formulary, you:</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Can request an exception from the plan.</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May have to pay full price if plan still won’t cover the drug.</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May consider changing your drug plan when permissible to one that does cover the drug.</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Can ask your doctor for an alternative.</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Can appeal.</a:t>
            </a:r>
          </a:p>
        </p:txBody>
      </p:sp>
      <p:sp>
        <p:nvSpPr>
          <p:cNvPr id="4" name="Slide Number Placeholder 3">
            <a:extLst>
              <a:ext uri="{FF2B5EF4-FFF2-40B4-BE49-F238E27FC236}">
                <a16:creationId xmlns:a16="http://schemas.microsoft.com/office/drawing/2014/main" id="{79485109-95D1-A01F-8913-5647F3656EFA}"/>
              </a:ext>
            </a:extLst>
          </p:cNvPr>
          <p:cNvSpPr>
            <a:spLocks noGrp="1"/>
          </p:cNvSpPr>
          <p:nvPr>
            <p:ph type="sldNum" sz="quarter" idx="12"/>
          </p:nvPr>
        </p:nvSpPr>
        <p:spPr/>
        <p:txBody>
          <a:bodyPr/>
          <a:lstStyle/>
          <a:p>
            <a:fld id="{C8F7F351-82FE-6748-A3E2-20FA9B2ECD38}" type="slidenum">
              <a:rPr lang="en-US" smtClean="0"/>
              <a:t>32</a:t>
            </a:fld>
            <a:endParaRPr lang="en-US" dirty="0"/>
          </a:p>
        </p:txBody>
      </p:sp>
    </p:spTree>
    <p:extLst>
      <p:ext uri="{BB962C8B-B14F-4D97-AF65-F5344CB8AC3E}">
        <p14:creationId xmlns:p14="http://schemas.microsoft.com/office/powerpoint/2010/main" val="3113105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C5BFF11-C761-A254-64FB-A427CF200C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1F73CB-E758-2F5D-0AF9-158C7867FB44}"/>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How Plans Manage Unsafe Use of Opioids</a:t>
            </a:r>
          </a:p>
        </p:txBody>
      </p:sp>
      <p:graphicFrame>
        <p:nvGraphicFramePr>
          <p:cNvPr id="2" name="Table 1" descr="Chart information contained in speakers' notes." title="Rules Plans Use to Manage Access to Drugs">
            <a:extLst>
              <a:ext uri="{FF2B5EF4-FFF2-40B4-BE49-F238E27FC236}">
                <a16:creationId xmlns:a16="http://schemas.microsoft.com/office/drawing/2014/main" id="{7A8875DD-58D2-A583-E2E8-D9417ED661F8}"/>
              </a:ext>
            </a:extLst>
          </p:cNvPr>
          <p:cNvGraphicFramePr>
            <a:graphicFrameLocks noGrp="1"/>
          </p:cNvGraphicFramePr>
          <p:nvPr>
            <p:extLst>
              <p:ext uri="{D42A27DB-BD31-4B8C-83A1-F6EECF244321}">
                <p14:modId xmlns:p14="http://schemas.microsoft.com/office/powerpoint/2010/main" val="31971455"/>
              </p:ext>
            </p:extLst>
          </p:nvPr>
        </p:nvGraphicFramePr>
        <p:xfrm>
          <a:off x="454079" y="1260701"/>
          <a:ext cx="11283841" cy="4375825"/>
        </p:xfrm>
        <a:graphic>
          <a:graphicData uri="http://schemas.openxmlformats.org/drawingml/2006/table">
            <a:tbl>
              <a:tblPr firstRow="1" bandRow="1">
                <a:tableStyleId>{5FD0F851-EC5A-4D38-B0AD-8093EC10F338}</a:tableStyleId>
              </a:tblPr>
              <a:tblGrid>
                <a:gridCol w="2603306">
                  <a:extLst>
                    <a:ext uri="{9D8B030D-6E8A-4147-A177-3AD203B41FA5}">
                      <a16:colId xmlns:a16="http://schemas.microsoft.com/office/drawing/2014/main" val="20000"/>
                    </a:ext>
                  </a:extLst>
                </a:gridCol>
                <a:gridCol w="8680535">
                  <a:extLst>
                    <a:ext uri="{9D8B030D-6E8A-4147-A177-3AD203B41FA5}">
                      <a16:colId xmlns:a16="http://schemas.microsoft.com/office/drawing/2014/main" val="20001"/>
                    </a:ext>
                  </a:extLst>
                </a:gridCol>
              </a:tblGrid>
              <a:tr h="2519729">
                <a:tc>
                  <a: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2000" b="1" dirty="0">
                          <a:solidFill>
                            <a:schemeClr val="tx1"/>
                          </a:solidFill>
                          <a:latin typeface="Arial" panose="020B0604020202020204" pitchFamily="34" charset="0"/>
                          <a:cs typeface="Arial" panose="020B0604020202020204" pitchFamily="34" charset="0"/>
                        </a:rPr>
                        <a:t>Drug Management Programs</a:t>
                      </a:r>
                    </a:p>
                    <a:p>
                      <a:pPr marL="0" marR="0" indent="0" algn="l" defTabSz="914400" rtl="0" eaLnBrk="1" fontAlgn="auto" latinLnBrk="0" hangingPunct="1">
                        <a:lnSpc>
                          <a:spcPct val="100000"/>
                        </a:lnSpc>
                        <a:spcBef>
                          <a:spcPts val="600"/>
                        </a:spcBef>
                        <a:spcAft>
                          <a:spcPts val="1200"/>
                        </a:spcAft>
                        <a:buClrTx/>
                        <a:buSzTx/>
                        <a:buFontTx/>
                        <a:buNone/>
                        <a:tabLst/>
                        <a:defRPr/>
                      </a:pPr>
                      <a:endParaRPr lang="en-US" sz="2000" b="0" dirty="0">
                        <a:solidFill>
                          <a:schemeClr val="tx1"/>
                        </a:solidFill>
                      </a:endParaRPr>
                    </a:p>
                  </a:txBody>
                  <a:tcPr marL="68580" marR="68580" marT="34290" marB="34290"/>
                </a:tc>
                <a:tc>
                  <a:txBody>
                    <a:bodyPr/>
                    <a:lstStyle/>
                    <a:p>
                      <a:pPr marL="617220" indent="-342900" algn="l" defTabSz="685800" rtl="0" eaLnBrk="1" latinLnBrk="0" hangingPunct="1">
                        <a:lnSpc>
                          <a:spcPct val="100000"/>
                        </a:lnSpc>
                        <a:spcBef>
                          <a:spcPts val="0"/>
                        </a:spcBef>
                        <a:spcAft>
                          <a:spcPts val="1200"/>
                        </a:spcAft>
                        <a:buFont typeface="Arial" panose="020B0604020202020204" pitchFamily="34" charset="0"/>
                        <a:buChar char="•"/>
                        <a:defRPr/>
                      </a:pPr>
                      <a:r>
                        <a:rPr lang="en-US" sz="2000" b="0" i="0" kern="1200" spc="0" baseline="0" dirty="0">
                          <a:solidFill>
                            <a:schemeClr val="tx1"/>
                          </a:solidFill>
                          <a:latin typeface="Arial" panose="020B0604020202020204" pitchFamily="34" charset="0"/>
                          <a:cs typeface="Arial" panose="020B0604020202020204" pitchFamily="34" charset="0"/>
                        </a:rPr>
                        <a:t>Plans may consult with providers to make sure you’re using opioids safely.</a:t>
                      </a:r>
                    </a:p>
                    <a:p>
                      <a:pPr marL="617220" marR="0" indent="-342900" algn="l" defTabSz="6858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000" b="0" i="0" kern="1200" spc="0" baseline="0" dirty="0">
                          <a:solidFill>
                            <a:schemeClr val="tx1"/>
                          </a:solidFill>
                          <a:latin typeface="Arial" panose="020B0604020202020204" pitchFamily="34" charset="0"/>
                          <a:cs typeface="Arial" panose="020B0604020202020204" pitchFamily="34" charset="0"/>
                        </a:rPr>
                        <a:t>The plan may limit coverage of opioids and/or benzodiazepines and notify you. </a:t>
                      </a:r>
                    </a:p>
                    <a:p>
                      <a:pPr marL="617220" indent="-342900" algn="l" defTabSz="685800" rtl="0" eaLnBrk="1" latinLnBrk="0" hangingPunct="1">
                        <a:lnSpc>
                          <a:spcPct val="100000"/>
                        </a:lnSpc>
                        <a:spcBef>
                          <a:spcPts val="0"/>
                        </a:spcBef>
                        <a:spcAft>
                          <a:spcPts val="1200"/>
                        </a:spcAft>
                        <a:buFont typeface="Arial" panose="020B0604020202020204" pitchFamily="34" charset="0"/>
                        <a:buChar char="•"/>
                        <a:defRPr/>
                      </a:pPr>
                      <a:r>
                        <a:rPr lang="en-US" sz="2000" b="0" i="0" kern="1200" spc="0" baseline="0" dirty="0">
                          <a:solidFill>
                            <a:schemeClr val="tx1"/>
                          </a:solidFill>
                          <a:latin typeface="Arial" panose="020B0604020202020204" pitchFamily="34" charset="0"/>
                          <a:cs typeface="Arial" panose="020B0604020202020204" pitchFamily="34" charset="0"/>
                        </a:rPr>
                        <a:t>If you disagree with placement in a drug management program, you can appeal.</a:t>
                      </a:r>
                      <a:r>
                        <a:rPr lang="en-US" sz="2000" b="0" i="0" spc="0" baseline="0" dirty="0">
                          <a:solidFill>
                            <a:schemeClr val="tx1"/>
                          </a:solidFill>
                          <a:latin typeface="Arial" panose="020B0604020202020204" pitchFamily="34" charset="0"/>
                          <a:cs typeface="Arial" panose="020B0604020202020204" pitchFamily="34" charset="0"/>
                        </a:rPr>
                        <a:t> </a:t>
                      </a:r>
                    </a:p>
                  </a:txBody>
                  <a:tcPr marL="68580" marR="68580" marT="34290" marB="34290"/>
                </a:tc>
                <a:extLst>
                  <a:ext uri="{0D108BD9-81ED-4DB2-BD59-A6C34878D82A}">
                    <a16:rowId xmlns:a16="http://schemas.microsoft.com/office/drawing/2014/main" val="10000"/>
                  </a:ext>
                </a:extLst>
              </a:tr>
              <a:tr h="1856096">
                <a:tc>
                  <a: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sz="2000" b="1" dirty="0">
                          <a:solidFill>
                            <a:schemeClr val="tx1"/>
                          </a:solidFill>
                          <a:latin typeface="Arial" panose="020B0604020202020204" pitchFamily="34" charset="0"/>
                          <a:cs typeface="Arial" panose="020B0604020202020204" pitchFamily="34" charset="0"/>
                        </a:rPr>
                        <a:t>Safety Reviews at the Pharmacy</a:t>
                      </a:r>
                    </a:p>
                  </a:txBody>
                  <a:tcPr marL="68580" marR="68580" marT="34290" marB="34290"/>
                </a:tc>
                <a:tc>
                  <a:txBody>
                    <a:bodyPr/>
                    <a:lstStyle/>
                    <a:p>
                      <a:pPr marL="617220" indent="-342900" algn="l" defTabSz="685800" rtl="0" eaLnBrk="1" latinLnBrk="0" hangingPunct="1">
                        <a:lnSpc>
                          <a:spcPct val="100000"/>
                        </a:lnSpc>
                        <a:spcBef>
                          <a:spcPts val="0"/>
                        </a:spcBef>
                        <a:spcAft>
                          <a:spcPts val="1200"/>
                        </a:spcAft>
                        <a:buFont typeface="Arial" panose="020B0604020202020204" pitchFamily="34" charset="0"/>
                        <a:buChar char="•"/>
                        <a:defRPr/>
                      </a:pPr>
                      <a:r>
                        <a:rPr lang="en-US" sz="2000" kern="1200" spc="0" dirty="0">
                          <a:solidFill>
                            <a:schemeClr val="tx1"/>
                          </a:solidFill>
                          <a:latin typeface="Arial" panose="020B0604020202020204" pitchFamily="34" charset="0"/>
                          <a:cs typeface="Arial" panose="020B0604020202020204" pitchFamily="34" charset="0"/>
                        </a:rPr>
                        <a:t>A pharmacy alert activates for potentially</a:t>
                      </a:r>
                      <a:r>
                        <a:rPr lang="en-US" sz="2000" kern="1200" spc="0" baseline="0" dirty="0">
                          <a:solidFill>
                            <a:schemeClr val="tx1"/>
                          </a:solidFill>
                          <a:latin typeface="Arial" panose="020B0604020202020204" pitchFamily="34" charset="0"/>
                          <a:cs typeface="Arial" panose="020B0604020202020204" pitchFamily="34" charset="0"/>
                        </a:rPr>
                        <a:t> unsafe amounts of opioids, use of opioids with benzodiazepines, or new opioid use.</a:t>
                      </a:r>
                      <a:endParaRPr lang="en-US" sz="2000" kern="1200" spc="0" dirty="0">
                        <a:solidFill>
                          <a:schemeClr val="tx1"/>
                        </a:solidFill>
                        <a:latin typeface="Arial" panose="020B0604020202020204" pitchFamily="34" charset="0"/>
                        <a:cs typeface="Arial" panose="020B0604020202020204" pitchFamily="34" charset="0"/>
                      </a:endParaRPr>
                    </a:p>
                    <a:p>
                      <a:pPr marL="617220" indent="-342900" algn="l" defTabSz="685800" rtl="0" eaLnBrk="1" latinLnBrk="0" hangingPunct="1">
                        <a:lnSpc>
                          <a:spcPct val="100000"/>
                        </a:lnSpc>
                        <a:spcBef>
                          <a:spcPts val="0"/>
                        </a:spcBef>
                        <a:spcAft>
                          <a:spcPts val="1200"/>
                        </a:spcAft>
                        <a:buFont typeface="Arial" panose="020B0604020202020204" pitchFamily="34" charset="0"/>
                        <a:buChar char="•"/>
                        <a:defRPr/>
                      </a:pPr>
                      <a:r>
                        <a:rPr lang="en-US" sz="2000" kern="1200" dirty="0">
                          <a:solidFill>
                            <a:schemeClr val="tx1"/>
                          </a:solidFill>
                          <a:effectLst/>
                          <a:latin typeface="Arial" panose="020B0604020202020204" pitchFamily="34" charset="0"/>
                          <a:cs typeface="Arial" panose="020B0604020202020204" pitchFamily="34" charset="0"/>
                        </a:rPr>
                        <a:t>If the pharmacy can’t fill your prescription as written, they issue a notice explaining that you or your prescriber can contact the plan to request a coverage determination. </a:t>
                      </a:r>
                      <a:endParaRPr lang="en-US" sz="2000" b="0" kern="1200" spc="0" dirty="0">
                        <a:solidFill>
                          <a:schemeClr val="tx1"/>
                        </a:solidFill>
                        <a:latin typeface="Arial" panose="020B0604020202020204" pitchFamily="34" charset="0"/>
                        <a:ea typeface="+mn-ea"/>
                        <a:cs typeface="Arial" panose="020B0604020202020204" pitchFamily="34" charset="0"/>
                      </a:endParaRPr>
                    </a:p>
                  </a:txBody>
                  <a:tcPr marL="68580" marR="68580" marT="34290" marB="34290"/>
                </a:tc>
                <a:extLst>
                  <a:ext uri="{0D108BD9-81ED-4DB2-BD59-A6C34878D82A}">
                    <a16:rowId xmlns:a16="http://schemas.microsoft.com/office/drawing/2014/main" val="10001"/>
                  </a:ext>
                </a:extLst>
              </a:tr>
            </a:tbl>
          </a:graphicData>
        </a:graphic>
      </p:graphicFrame>
      <p:pic>
        <p:nvPicPr>
          <p:cNvPr id="3" name="Graphic 2">
            <a:extLst>
              <a:ext uri="{FF2B5EF4-FFF2-40B4-BE49-F238E27FC236}">
                <a16:creationId xmlns:a16="http://schemas.microsoft.com/office/drawing/2014/main" id="{4F0FDE62-3DBF-C38A-183A-98900BB96B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68365" y="1997129"/>
            <a:ext cx="1305629" cy="1305629"/>
          </a:xfrm>
          <a:prstGeom prst="rect">
            <a:avLst/>
          </a:prstGeom>
        </p:spPr>
      </p:pic>
      <p:pic>
        <p:nvPicPr>
          <p:cNvPr id="5" name="Graphic 4">
            <a:extLst>
              <a:ext uri="{FF2B5EF4-FFF2-40B4-BE49-F238E27FC236}">
                <a16:creationId xmlns:a16="http://schemas.microsoft.com/office/drawing/2014/main" id="{C7A0AE86-8BEB-92EF-19FA-2620461679C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9594" y="4529053"/>
            <a:ext cx="914400" cy="914400"/>
          </a:xfrm>
          <a:prstGeom prst="rect">
            <a:avLst/>
          </a:prstGeom>
        </p:spPr>
      </p:pic>
      <p:sp>
        <p:nvSpPr>
          <p:cNvPr id="4" name="Slide Number Placeholder 3">
            <a:extLst>
              <a:ext uri="{FF2B5EF4-FFF2-40B4-BE49-F238E27FC236}">
                <a16:creationId xmlns:a16="http://schemas.microsoft.com/office/drawing/2014/main" id="{F69F82D6-0CA7-B9D9-A82E-15808772F616}"/>
              </a:ext>
            </a:extLst>
          </p:cNvPr>
          <p:cNvSpPr>
            <a:spLocks noGrp="1"/>
          </p:cNvSpPr>
          <p:nvPr>
            <p:ph type="sldNum" sz="quarter" idx="12"/>
          </p:nvPr>
        </p:nvSpPr>
        <p:spPr/>
        <p:txBody>
          <a:bodyPr/>
          <a:lstStyle/>
          <a:p>
            <a:fld id="{C8F7F351-82FE-6748-A3E2-20FA9B2ECD38}" type="slidenum">
              <a:rPr lang="en-US" smtClean="0"/>
              <a:t>33</a:t>
            </a:fld>
            <a:endParaRPr lang="en-US" dirty="0"/>
          </a:p>
        </p:txBody>
      </p:sp>
    </p:spTree>
    <p:extLst>
      <p:ext uri="{BB962C8B-B14F-4D97-AF65-F5344CB8AC3E}">
        <p14:creationId xmlns:p14="http://schemas.microsoft.com/office/powerpoint/2010/main" val="4195805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87A02CD-4C74-95CA-630D-DA514565BB7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5D793DF-D021-04DE-7A13-9BD1B94DF428}"/>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Medication Therapy Management</a:t>
            </a:r>
          </a:p>
        </p:txBody>
      </p:sp>
      <p:sp>
        <p:nvSpPr>
          <p:cNvPr id="2" name="Content Placeholder 4">
            <a:extLst>
              <a:ext uri="{FF2B5EF4-FFF2-40B4-BE49-F238E27FC236}">
                <a16:creationId xmlns:a16="http://schemas.microsoft.com/office/drawing/2014/main" id="{821AD1DA-5B84-758A-F5AC-342F82EBBB5F}"/>
              </a:ext>
            </a:extLst>
          </p:cNvPr>
          <p:cNvSpPr txBox="1">
            <a:spLocks/>
          </p:cNvSpPr>
          <p:nvPr/>
        </p:nvSpPr>
        <p:spPr>
          <a:xfrm>
            <a:off x="231353" y="1226051"/>
            <a:ext cx="11511467" cy="45370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Aft>
                <a:spcPts val="1000"/>
              </a:spcAft>
              <a:buFont typeface="Arial" panose="020B0604020202020204" pitchFamily="34" charset="0"/>
              <a:buNone/>
            </a:pPr>
            <a:r>
              <a:rPr lang="en-US" b="1" dirty="0">
                <a:latin typeface="Arial" panose="020B0604020202020204" pitchFamily="34" charset="0"/>
                <a:cs typeface="Arial" panose="020B0604020202020204" pitchFamily="34" charset="0"/>
              </a:rPr>
              <a:t>A pharmacist or other health provider does a comprehensive review of all your medications and talks with you about:</a:t>
            </a:r>
          </a:p>
          <a:p>
            <a:pPr marL="4978400" lvl="3" indent="-342900" defTabSz="685800">
              <a:lnSpc>
                <a:spcPct val="110000"/>
              </a:lnSpc>
              <a:spcAft>
                <a:spcPts val="1000"/>
              </a:spcAft>
            </a:pPr>
            <a:r>
              <a:rPr lang="en-US" sz="2400" dirty="0">
                <a:latin typeface="Arial" panose="020B0604020202020204" pitchFamily="34" charset="0"/>
                <a:cs typeface="Arial" panose="020B0604020202020204" pitchFamily="34" charset="0"/>
              </a:rPr>
              <a:t>How well your medications are working and any medication problems you’re having</a:t>
            </a:r>
          </a:p>
          <a:p>
            <a:pPr marL="4978400" lvl="3" indent="-342900" defTabSz="685800">
              <a:lnSpc>
                <a:spcPct val="110000"/>
              </a:lnSpc>
              <a:spcAft>
                <a:spcPts val="1000"/>
              </a:spcAft>
            </a:pPr>
            <a:r>
              <a:rPr lang="en-US" sz="2400" dirty="0">
                <a:latin typeface="Arial" panose="020B0604020202020204" pitchFamily="34" charset="0"/>
                <a:cs typeface="Arial" panose="020B0604020202020204" pitchFamily="34" charset="0"/>
              </a:rPr>
              <a:t>Possible side effects</a:t>
            </a:r>
          </a:p>
          <a:p>
            <a:pPr marL="4978400" lvl="3" indent="-342900" defTabSz="685800">
              <a:lnSpc>
                <a:spcPct val="110000"/>
              </a:lnSpc>
              <a:spcAft>
                <a:spcPts val="1000"/>
              </a:spcAft>
            </a:pPr>
            <a:r>
              <a:rPr lang="en-US" sz="2400" dirty="0">
                <a:latin typeface="Arial" panose="020B0604020202020204" pitchFamily="34" charset="0"/>
                <a:cs typeface="Arial" panose="020B0604020202020204" pitchFamily="34" charset="0"/>
              </a:rPr>
              <a:t>Possible drug interactions</a:t>
            </a:r>
          </a:p>
          <a:p>
            <a:pPr marL="4978400" lvl="3" indent="-342900" defTabSz="685800">
              <a:lnSpc>
                <a:spcPct val="110000"/>
              </a:lnSpc>
              <a:spcAft>
                <a:spcPts val="1000"/>
              </a:spcAft>
            </a:pPr>
            <a:r>
              <a:rPr lang="en-US" sz="2400" dirty="0">
                <a:latin typeface="Arial" panose="020B0604020202020204" pitchFamily="34" charset="0"/>
                <a:cs typeface="Arial" panose="020B0604020202020204" pitchFamily="34" charset="0"/>
              </a:rPr>
              <a:t>Whether your costs can be lowered</a:t>
            </a:r>
          </a:p>
          <a:p>
            <a:pPr marL="4978400" lvl="3" indent="-342900" defTabSz="685800">
              <a:lnSpc>
                <a:spcPct val="110000"/>
              </a:lnSpc>
              <a:spcAft>
                <a:spcPts val="1000"/>
              </a:spcAft>
            </a:pPr>
            <a:r>
              <a:rPr lang="en-US" sz="2400" dirty="0">
                <a:latin typeface="Arial" panose="020B0604020202020204" pitchFamily="34" charset="0"/>
                <a:cs typeface="Arial" panose="020B0604020202020204" pitchFamily="34" charset="0"/>
              </a:rPr>
              <a:t>How to safely dispose of unused medications</a:t>
            </a:r>
          </a:p>
        </p:txBody>
      </p:sp>
      <p:pic>
        <p:nvPicPr>
          <p:cNvPr id="3" name="Picture 2">
            <a:extLst>
              <a:ext uri="{FF2B5EF4-FFF2-40B4-BE49-F238E27FC236}">
                <a16:creationId xmlns:a16="http://schemas.microsoft.com/office/drawing/2014/main" id="{B74191BC-5BFC-688F-C9F4-A3DE698B3D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9180" y="2224376"/>
            <a:ext cx="4289075" cy="3407573"/>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280F3832-197A-7486-86E9-5838F29E8472}"/>
              </a:ext>
            </a:extLst>
          </p:cNvPr>
          <p:cNvSpPr>
            <a:spLocks noGrp="1"/>
          </p:cNvSpPr>
          <p:nvPr>
            <p:ph type="sldNum" sz="quarter" idx="12"/>
          </p:nvPr>
        </p:nvSpPr>
        <p:spPr/>
        <p:txBody>
          <a:bodyPr/>
          <a:lstStyle/>
          <a:p>
            <a:fld id="{C8F7F351-82FE-6748-A3E2-20FA9B2ECD38}" type="slidenum">
              <a:rPr lang="en-US" smtClean="0"/>
              <a:t>34</a:t>
            </a:fld>
            <a:endParaRPr lang="en-US" dirty="0"/>
          </a:p>
        </p:txBody>
      </p:sp>
    </p:spTree>
    <p:extLst>
      <p:ext uri="{BB962C8B-B14F-4D97-AF65-F5344CB8AC3E}">
        <p14:creationId xmlns:p14="http://schemas.microsoft.com/office/powerpoint/2010/main" val="30976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473D07-DEE5-2B45-AD5E-097EE5C97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A6A64-FCF8-C037-13D9-E8FBD76B2C09}"/>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5</a:t>
            </a:r>
          </a:p>
        </p:txBody>
      </p:sp>
      <p:sp>
        <p:nvSpPr>
          <p:cNvPr id="3" name="Text Placeholder 2">
            <a:extLst>
              <a:ext uri="{FF2B5EF4-FFF2-40B4-BE49-F238E27FC236}">
                <a16:creationId xmlns:a16="http://schemas.microsoft.com/office/drawing/2014/main" id="{FB60CFB6-1A26-2214-2E21-AFD34344ED86}"/>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Medicare Drug Coverage </a:t>
            </a:r>
            <a:br>
              <a:rPr lang="en-US" sz="4400" b="1" dirty="0">
                <a:solidFill>
                  <a:srgbClr val="16457A"/>
                </a:solidFill>
                <a:latin typeface="+mj-lt"/>
              </a:rPr>
            </a:br>
            <a:r>
              <a:rPr lang="en-US" sz="4400" b="1" dirty="0">
                <a:solidFill>
                  <a:srgbClr val="16457A"/>
                </a:solidFill>
                <a:latin typeface="+mj-lt"/>
              </a:rPr>
              <a:t>(Part D) Eligibility &amp; Enrollment</a:t>
            </a:r>
          </a:p>
        </p:txBody>
      </p:sp>
      <p:sp>
        <p:nvSpPr>
          <p:cNvPr id="6" name="Slide Number Placeholder 5">
            <a:extLst>
              <a:ext uri="{FF2B5EF4-FFF2-40B4-BE49-F238E27FC236}">
                <a16:creationId xmlns:a16="http://schemas.microsoft.com/office/drawing/2014/main" id="{29561C24-8911-4378-8343-E6E1D28A6675}"/>
              </a:ext>
            </a:extLst>
          </p:cNvPr>
          <p:cNvSpPr>
            <a:spLocks noGrp="1"/>
          </p:cNvSpPr>
          <p:nvPr>
            <p:ph type="sldNum" sz="quarter" idx="12"/>
          </p:nvPr>
        </p:nvSpPr>
        <p:spPr/>
        <p:txBody>
          <a:bodyPr/>
          <a:lstStyle/>
          <a:p>
            <a:fld id="{C8F7F351-82FE-6748-A3E2-20FA9B2ECD38}" type="slidenum">
              <a:rPr lang="en-US" smtClean="0"/>
              <a:t>35</a:t>
            </a:fld>
            <a:endParaRPr lang="en-US"/>
          </a:p>
        </p:txBody>
      </p:sp>
      <p:sp>
        <p:nvSpPr>
          <p:cNvPr id="7" name="Rectangle 6">
            <a:extLst>
              <a:ext uri="{FF2B5EF4-FFF2-40B4-BE49-F238E27FC236}">
                <a16:creationId xmlns:a16="http://schemas.microsoft.com/office/drawing/2014/main" id="{9BB0FB04-A130-3D61-97F8-13CEFFA1182B}"/>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597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77FDB-066B-1C26-F951-65F61BDC34B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9E88892-063C-B731-9F73-C2C6A4A0D71A}"/>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Eligibility</a:t>
            </a:r>
          </a:p>
        </p:txBody>
      </p:sp>
      <p:graphicFrame>
        <p:nvGraphicFramePr>
          <p:cNvPr id="5" name="Table 5">
            <a:extLst>
              <a:ext uri="{FF2B5EF4-FFF2-40B4-BE49-F238E27FC236}">
                <a16:creationId xmlns:a16="http://schemas.microsoft.com/office/drawing/2014/main" id="{E404E647-4FB0-0660-2796-0754CA7B2210}"/>
              </a:ext>
            </a:extLst>
          </p:cNvPr>
          <p:cNvGraphicFramePr>
            <a:graphicFrameLocks noGrp="1"/>
          </p:cNvGraphicFramePr>
          <p:nvPr>
            <p:extLst>
              <p:ext uri="{D42A27DB-BD31-4B8C-83A1-F6EECF244321}">
                <p14:modId xmlns:p14="http://schemas.microsoft.com/office/powerpoint/2010/main" val="1275590479"/>
              </p:ext>
            </p:extLst>
          </p:nvPr>
        </p:nvGraphicFramePr>
        <p:xfrm>
          <a:off x="605973" y="1280160"/>
          <a:ext cx="10980054" cy="4625994"/>
        </p:xfrm>
        <a:graphic>
          <a:graphicData uri="http://schemas.openxmlformats.org/drawingml/2006/table">
            <a:tbl>
              <a:tblPr firstRow="1" bandRow="1">
                <a:tableStyleId>{5FD0F851-EC5A-4D38-B0AD-8093EC10F338}</a:tableStyleId>
              </a:tblPr>
              <a:tblGrid>
                <a:gridCol w="3660018">
                  <a:extLst>
                    <a:ext uri="{9D8B030D-6E8A-4147-A177-3AD203B41FA5}">
                      <a16:colId xmlns:a16="http://schemas.microsoft.com/office/drawing/2014/main" val="12145258"/>
                    </a:ext>
                  </a:extLst>
                </a:gridCol>
                <a:gridCol w="3880482">
                  <a:extLst>
                    <a:ext uri="{9D8B030D-6E8A-4147-A177-3AD203B41FA5}">
                      <a16:colId xmlns:a16="http://schemas.microsoft.com/office/drawing/2014/main" val="3786121425"/>
                    </a:ext>
                  </a:extLst>
                </a:gridCol>
                <a:gridCol w="3439554">
                  <a:extLst>
                    <a:ext uri="{9D8B030D-6E8A-4147-A177-3AD203B41FA5}">
                      <a16:colId xmlns:a16="http://schemas.microsoft.com/office/drawing/2014/main" val="2983801956"/>
                    </a:ext>
                  </a:extLst>
                </a:gridCol>
              </a:tblGrid>
              <a:tr h="501605">
                <a:tc>
                  <a:txBody>
                    <a:bodyPr/>
                    <a:lstStyle/>
                    <a:p>
                      <a:pPr algn="ctr">
                        <a:spcAft>
                          <a:spcPts val="600"/>
                        </a:spcAft>
                      </a:pPr>
                      <a:r>
                        <a:rPr lang="en-US" sz="2000" b="1" i="0" dirty="0">
                          <a:solidFill>
                            <a:schemeClr val="tx1"/>
                          </a:solidFill>
                          <a:latin typeface="Arial" panose="020B0604020202020204" pitchFamily="34" charset="0"/>
                          <a:cs typeface="Arial" panose="020B0604020202020204" pitchFamily="34" charset="0"/>
                        </a:rPr>
                        <a:t>You need to have</a:t>
                      </a:r>
                    </a:p>
                  </a:txBody>
                  <a:tcPr>
                    <a:lnR w="12700" cap="flat" cmpd="sng" algn="ctr">
                      <a:solidFill>
                        <a:schemeClr val="accent5">
                          <a:lumMod val="40000"/>
                          <a:lumOff val="60000"/>
                        </a:schemeClr>
                      </a:solidFill>
                      <a:prstDash val="solid"/>
                      <a:round/>
                      <a:headEnd type="none" w="med" len="med"/>
                      <a:tailEnd type="none" w="med" len="med"/>
                    </a:lnR>
                  </a:tcPr>
                </a:tc>
                <a:tc>
                  <a:txBody>
                    <a:bodyPr/>
                    <a:lstStyle/>
                    <a:p>
                      <a:pPr algn="ctr">
                        <a:spcAft>
                          <a:spcPts val="600"/>
                        </a:spcAft>
                      </a:pPr>
                      <a:r>
                        <a:rPr lang="en-US" sz="2000" b="1" i="0" dirty="0">
                          <a:solidFill>
                            <a:schemeClr val="tx1"/>
                          </a:solidFill>
                          <a:latin typeface="Arial" panose="020B0604020202020204" pitchFamily="34" charset="0"/>
                          <a:cs typeface="Arial" panose="020B0604020202020204" pitchFamily="34" charset="0"/>
                        </a:rPr>
                        <a:t>You must also</a:t>
                      </a:r>
                    </a:p>
                  </a:txBody>
                  <a:tcP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p>
                      <a:pPr algn="ctr">
                        <a:spcAft>
                          <a:spcPts val="600"/>
                        </a:spcAft>
                      </a:pPr>
                      <a:r>
                        <a:rPr lang="en-US" sz="2000" b="1" i="0" dirty="0">
                          <a:solidFill>
                            <a:schemeClr val="tx1"/>
                          </a:solidFill>
                          <a:latin typeface="Arial" panose="020B0604020202020204" pitchFamily="34" charset="0"/>
                          <a:cs typeface="Arial" panose="020B0604020202020204" pitchFamily="34" charset="0"/>
                        </a:rPr>
                        <a:t>You can’t</a:t>
                      </a:r>
                    </a:p>
                  </a:txBody>
                  <a:tcPr>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798851774"/>
                  </a:ext>
                </a:extLst>
              </a:tr>
              <a:tr h="3981726">
                <a:tc>
                  <a:txBody>
                    <a:bodyPr/>
                    <a:lstStyle/>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Medicare Part A (Hospital Insurance) and/or Part B (Medical Insurance) to join a Medicare drug plan.</a:t>
                      </a:r>
                    </a:p>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Part A and Part B to join a Medicare Advantage Plan with drug coverage.</a:t>
                      </a:r>
                    </a:p>
                    <a:p>
                      <a:pPr algn="l">
                        <a:spcAft>
                          <a:spcPts val="600"/>
                        </a:spcAft>
                      </a:pPr>
                      <a:endParaRPr lang="en-US" sz="2400" dirty="0">
                        <a:solidFill>
                          <a:schemeClr val="tx1"/>
                        </a:solidFill>
                        <a:latin typeface="Arial" panose="020B0604020202020204" pitchFamily="34" charset="0"/>
                        <a:cs typeface="Arial" panose="020B0604020202020204" pitchFamily="34" charset="0"/>
                      </a:endParaRPr>
                    </a:p>
                  </a:txBody>
                  <a:tcPr>
                    <a:lnR w="12700" cap="flat" cmpd="sng" algn="ctr">
                      <a:solidFill>
                        <a:schemeClr val="accent5">
                          <a:lumMod val="40000"/>
                          <a:lumOff val="60000"/>
                        </a:schemeClr>
                      </a:solidFill>
                      <a:prstDash val="solid"/>
                      <a:round/>
                      <a:headEnd type="none" w="med" len="med"/>
                      <a:tailEnd type="none" w="med" len="med"/>
                    </a:lnR>
                  </a:tcPr>
                </a:tc>
                <a:tc>
                  <a:txBody>
                    <a:bodyPr/>
                    <a:lstStyle/>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Join a plan to get drug coverage (in most cases).</a:t>
                      </a:r>
                    </a:p>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Live in the plan’s service area.</a:t>
                      </a:r>
                    </a:p>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Be a U.S. citizen or U.S. national, a lawful permanent resident (green card holder), a Cuban-Haitian entrant, or lawfully living in the U.S. as a COFA migrant.</a:t>
                      </a:r>
                      <a:endParaRPr lang="en-US" sz="2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Be in jail or incarcerated</a:t>
                      </a:r>
                    </a:p>
                    <a:p>
                      <a:pPr marL="342900" marR="0" lvl="0" indent="-342900" algn="l" defTabSz="914400" rtl="0" eaLnBrk="1" fontAlgn="auto" latinLnBrk="0" hangingPunct="1">
                        <a:lnSpc>
                          <a:spcPts val="2800"/>
                        </a:lnSpc>
                        <a:spcBef>
                          <a:spcPts val="0"/>
                        </a:spcBef>
                        <a:spcAft>
                          <a:spcPts val="2000"/>
                        </a:spcAft>
                        <a:buClrTx/>
                        <a:buSzTx/>
                        <a:buFont typeface="Arial" panose="020B0604020202020204" pitchFamily="34" charset="0"/>
                        <a:buChar char="•"/>
                        <a:tabLst/>
                        <a:defRPr/>
                      </a:pPr>
                      <a:r>
                        <a:rPr lang="en-US" sz="2000" dirty="0">
                          <a:solidFill>
                            <a:schemeClr val="tx1"/>
                          </a:solidFill>
                          <a:latin typeface="Arial" panose="020B0604020202020204" pitchFamily="34" charset="0"/>
                          <a:cs typeface="Arial" panose="020B0604020202020204" pitchFamily="34" charset="0"/>
                        </a:rPr>
                        <a:t>Live outside the U.S.</a:t>
                      </a:r>
                    </a:p>
                  </a:txBody>
                  <a:tcPr>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481986822"/>
                  </a:ext>
                </a:extLst>
              </a:tr>
            </a:tbl>
          </a:graphicData>
        </a:graphic>
      </p:graphicFrame>
      <p:sp>
        <p:nvSpPr>
          <p:cNvPr id="4" name="Slide Number Placeholder 3">
            <a:extLst>
              <a:ext uri="{FF2B5EF4-FFF2-40B4-BE49-F238E27FC236}">
                <a16:creationId xmlns:a16="http://schemas.microsoft.com/office/drawing/2014/main" id="{94043369-687F-AC32-9B13-E84469BD773D}"/>
              </a:ext>
            </a:extLst>
          </p:cNvPr>
          <p:cNvSpPr>
            <a:spLocks noGrp="1"/>
          </p:cNvSpPr>
          <p:nvPr>
            <p:ph type="sldNum" sz="quarter" idx="12"/>
          </p:nvPr>
        </p:nvSpPr>
        <p:spPr/>
        <p:txBody>
          <a:bodyPr/>
          <a:lstStyle/>
          <a:p>
            <a:fld id="{C8F7F351-82FE-6748-A3E2-20FA9B2ECD38}" type="slidenum">
              <a:rPr lang="en-US" smtClean="0"/>
              <a:t>36</a:t>
            </a:fld>
            <a:endParaRPr lang="en-US" dirty="0"/>
          </a:p>
        </p:txBody>
      </p:sp>
    </p:spTree>
    <p:extLst>
      <p:ext uri="{BB962C8B-B14F-4D97-AF65-F5344CB8AC3E}">
        <p14:creationId xmlns:p14="http://schemas.microsoft.com/office/powerpoint/2010/main" val="567760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935B6A-ECCB-1CE6-C582-94410205EE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6AA0CC-FC44-94F9-DA76-EF322E3698A5}"/>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Creditable Drug Coverage</a:t>
            </a:r>
          </a:p>
        </p:txBody>
      </p:sp>
      <p:sp>
        <p:nvSpPr>
          <p:cNvPr id="5" name="Content Placeholder 4">
            <a:extLst>
              <a:ext uri="{FF2B5EF4-FFF2-40B4-BE49-F238E27FC236}">
                <a16:creationId xmlns:a16="http://schemas.microsoft.com/office/drawing/2014/main" id="{9856C526-417A-09E4-853B-06821EE84866}"/>
              </a:ext>
            </a:extLst>
          </p:cNvPr>
          <p:cNvSpPr txBox="1">
            <a:spLocks/>
          </p:cNvSpPr>
          <p:nvPr/>
        </p:nvSpPr>
        <p:spPr>
          <a:xfrm>
            <a:off x="387927" y="1204131"/>
            <a:ext cx="11488516" cy="46557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800"/>
              </a:spcAft>
              <a:buFont typeface="Arial" panose="020B0604020202020204" pitchFamily="34" charset="0"/>
              <a:buNone/>
            </a:pPr>
            <a:r>
              <a:rPr lang="en-US" b="1" dirty="0">
                <a:latin typeface="Arial" panose="020B0604020202020204" pitchFamily="34" charset="0"/>
                <a:cs typeface="Arial" panose="020B0604020202020204" pitchFamily="34" charset="0"/>
              </a:rPr>
              <a:t>Coverage that’s expected to pay, on average, at least as much as Medicare’s standard drug coverage: </a:t>
            </a:r>
          </a:p>
          <a:p>
            <a:pPr marL="1005840" lvl="2" defTabSz="685800">
              <a:lnSpc>
                <a:spcPct val="100000"/>
              </a:lnSpc>
              <a:spcBef>
                <a:spcPts val="0"/>
              </a:spcBef>
              <a:spcAft>
                <a:spcPts val="4800"/>
              </a:spcAft>
              <a:buClr>
                <a:schemeClr val="bg1"/>
              </a:buClr>
              <a:buFont typeface="Wingdings" panose="05000000000000000000" pitchFamily="2" charset="2"/>
              <a:buChar char="§"/>
            </a:pPr>
            <a:r>
              <a:rPr lang="en-US" sz="2400" dirty="0">
                <a:latin typeface="Arial" panose="020B0604020202020204" pitchFamily="34" charset="0"/>
                <a:cs typeface="Arial" panose="020B0604020202020204" pitchFamily="34" charset="0"/>
              </a:rPr>
              <a:t>Each year, plans inform you if your coverage is “creditable” or “non-creditable”.</a:t>
            </a:r>
          </a:p>
          <a:p>
            <a:pPr marL="1005840" lvl="2" defTabSz="685800">
              <a:lnSpc>
                <a:spcPct val="100000"/>
              </a:lnSpc>
              <a:spcBef>
                <a:spcPts val="0"/>
              </a:spcBef>
              <a:spcAft>
                <a:spcPts val="4800"/>
              </a:spcAft>
              <a:buClr>
                <a:schemeClr val="bg1"/>
              </a:buClr>
              <a:buFont typeface="Wingdings" panose="05000000000000000000" pitchFamily="2" charset="2"/>
              <a:buChar char="§"/>
            </a:pPr>
            <a:r>
              <a:rPr lang="en-US" sz="2400" dirty="0">
                <a:latin typeface="Arial" panose="020B0604020202020204" pitchFamily="34" charset="0"/>
                <a:cs typeface="Arial" panose="020B0604020202020204" pitchFamily="34" charset="0"/>
              </a:rPr>
              <a:t>Any break of 63 days or more in creditable coverage, and you may have to pay a late enrollment penalty if you join Medicare drug coverage later.</a:t>
            </a:r>
          </a:p>
          <a:p>
            <a:pPr marL="914400" lvl="2" indent="-914400" defTabSz="685800">
              <a:lnSpc>
                <a:spcPct val="100000"/>
              </a:lnSpc>
              <a:spcBef>
                <a:spcPts val="0"/>
              </a:spcBef>
              <a:spcAft>
                <a:spcPts val="1200"/>
              </a:spcAft>
              <a:buFont typeface="Arial" panose="020B0604020202020204" pitchFamily="34" charset="0"/>
              <a:buNone/>
            </a:pPr>
            <a:r>
              <a:rPr lang="en-US" sz="1800" b="1" dirty="0"/>
              <a:t>   </a:t>
            </a:r>
            <a:r>
              <a:rPr lang="en-US" b="1" dirty="0">
                <a:latin typeface="Arial" panose="020B0604020202020204" pitchFamily="34" charset="0"/>
                <a:cs typeface="Arial" panose="020B0604020202020204" pitchFamily="34" charset="0"/>
              </a:rPr>
              <a:t>NOTE:</a:t>
            </a:r>
            <a:r>
              <a:rPr lang="en-US" dirty="0">
                <a:latin typeface="Arial" panose="020B0604020202020204" pitchFamily="34" charset="0"/>
                <a:cs typeface="Arial" panose="020B0604020202020204" pitchFamily="34" charset="0"/>
              </a:rPr>
              <a:t> If your drug coverage is creditable, you can choose to keep it.</a:t>
            </a:r>
            <a:endParaRPr lang="en-US" sz="1800" dirty="0">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CB5F20E4-1D5F-C165-613A-CDABC67D5EE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998" y="2216374"/>
            <a:ext cx="914400" cy="914400"/>
          </a:xfrm>
          <a:prstGeom prst="rect">
            <a:avLst/>
          </a:prstGeom>
        </p:spPr>
      </p:pic>
      <p:pic>
        <p:nvPicPr>
          <p:cNvPr id="8" name="Graphic 7">
            <a:extLst>
              <a:ext uri="{FF2B5EF4-FFF2-40B4-BE49-F238E27FC236}">
                <a16:creationId xmlns:a16="http://schemas.microsoft.com/office/drawing/2014/main" id="{55E41397-C306-A00E-A3E7-EE4C48A087C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5998" y="3599201"/>
            <a:ext cx="914400" cy="914400"/>
          </a:xfrm>
          <a:prstGeom prst="rect">
            <a:avLst/>
          </a:prstGeom>
        </p:spPr>
      </p:pic>
      <p:sp>
        <p:nvSpPr>
          <p:cNvPr id="9" name="Freeform: Shape 10">
            <a:extLst>
              <a:ext uri="{FF2B5EF4-FFF2-40B4-BE49-F238E27FC236}">
                <a16:creationId xmlns:a16="http://schemas.microsoft.com/office/drawing/2014/main" id="{24E5CF6E-2D7C-8B39-C156-E2136D5843C7}"/>
              </a:ext>
              <a:ext uri="{C183D7F6-B498-43B3-948B-1728B52AA6E4}">
                <adec:decorative xmlns:adec="http://schemas.microsoft.com/office/drawing/2017/decorative" val="1"/>
              </a:ext>
            </a:extLst>
          </p:cNvPr>
          <p:cNvSpPr>
            <a:spLocks noChangeAspect="1"/>
          </p:cNvSpPr>
          <p:nvPr/>
        </p:nvSpPr>
        <p:spPr>
          <a:xfrm>
            <a:off x="323742" y="5025884"/>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4DEDB4C1-A59A-27A3-D22D-486EF206A778}"/>
              </a:ext>
            </a:extLst>
          </p:cNvPr>
          <p:cNvSpPr>
            <a:spLocks noGrp="1"/>
          </p:cNvSpPr>
          <p:nvPr>
            <p:ph type="sldNum" sz="quarter" idx="12"/>
          </p:nvPr>
        </p:nvSpPr>
        <p:spPr/>
        <p:txBody>
          <a:bodyPr/>
          <a:lstStyle/>
          <a:p>
            <a:fld id="{C8F7F351-82FE-6748-A3E2-20FA9B2ECD38}" type="slidenum">
              <a:rPr lang="en-US" smtClean="0"/>
              <a:t>37</a:t>
            </a:fld>
            <a:endParaRPr lang="en-US" dirty="0"/>
          </a:p>
        </p:txBody>
      </p:sp>
    </p:spTree>
    <p:extLst>
      <p:ext uri="{BB962C8B-B14F-4D97-AF65-F5344CB8AC3E}">
        <p14:creationId xmlns:p14="http://schemas.microsoft.com/office/powerpoint/2010/main" val="2839648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BFEBA0D-D4B3-2B35-E8FE-70ADDD9F68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B2FBACC-7523-5608-82D3-DB5B5CE94F31}"/>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Potential Loss of Other Coverage</a:t>
            </a:r>
          </a:p>
        </p:txBody>
      </p:sp>
      <p:sp>
        <p:nvSpPr>
          <p:cNvPr id="10" name="Content Placeholder 7">
            <a:extLst>
              <a:ext uri="{FF2B5EF4-FFF2-40B4-BE49-F238E27FC236}">
                <a16:creationId xmlns:a16="http://schemas.microsoft.com/office/drawing/2014/main" id="{99D87434-3D82-A20A-2D4B-18933F156058}"/>
              </a:ext>
            </a:extLst>
          </p:cNvPr>
          <p:cNvSpPr txBox="1">
            <a:spLocks/>
          </p:cNvSpPr>
          <p:nvPr/>
        </p:nvSpPr>
        <p:spPr>
          <a:xfrm flipH="1">
            <a:off x="7862016" y="1274674"/>
            <a:ext cx="4329984"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Do you have other coverage?</a:t>
            </a:r>
          </a:p>
        </p:txBody>
      </p:sp>
      <p:sp>
        <p:nvSpPr>
          <p:cNvPr id="3" name="Content Placeholder 4">
            <a:extLst>
              <a:ext uri="{FF2B5EF4-FFF2-40B4-BE49-F238E27FC236}">
                <a16:creationId xmlns:a16="http://schemas.microsoft.com/office/drawing/2014/main" id="{1E61B91A-5772-6D96-896D-A2CE1DCDAFF6}"/>
              </a:ext>
            </a:extLst>
          </p:cNvPr>
          <p:cNvSpPr txBox="1">
            <a:spLocks/>
          </p:cNvSpPr>
          <p:nvPr/>
        </p:nvSpPr>
        <p:spPr>
          <a:xfrm>
            <a:off x="231354" y="1220081"/>
            <a:ext cx="8379246" cy="500060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Joining a Medicare plan could cancel other coverage for you, your spouse and any dependents who might be on your plan:</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You could lose both your health and drug benefits.</a:t>
            </a:r>
          </a:p>
          <a:p>
            <a:pPr lvl="1"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You may not be able to get your coverage back.</a:t>
            </a:r>
          </a:p>
          <a:p>
            <a:pPr defTabSz="685800">
              <a:lnSpc>
                <a:spcPct val="100000"/>
              </a:lnSpc>
              <a:spcBef>
                <a:spcPts val="0"/>
              </a:spcBef>
              <a:spcAft>
                <a:spcPts val="1200"/>
              </a:spcAft>
            </a:pPr>
            <a:r>
              <a:rPr lang="en-US" dirty="0">
                <a:latin typeface="Arial" panose="020B0604020202020204" pitchFamily="34" charset="0"/>
                <a:cs typeface="Arial" panose="020B0604020202020204" pitchFamily="34" charset="0"/>
              </a:rPr>
              <a:t>Talk to your benefits administrator before joining a Medicare plan.</a:t>
            </a:r>
          </a:p>
        </p:txBody>
      </p:sp>
      <p:pic>
        <p:nvPicPr>
          <p:cNvPr id="5" name="Graphic 4">
            <a:extLst>
              <a:ext uri="{FF2B5EF4-FFF2-40B4-BE49-F238E27FC236}">
                <a16:creationId xmlns:a16="http://schemas.microsoft.com/office/drawing/2014/main" id="{B273281E-0CBB-AF61-D66D-C3436F640AB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06539" y="1128411"/>
            <a:ext cx="914632" cy="914632"/>
          </a:xfrm>
          <a:prstGeom prst="rect">
            <a:avLst/>
          </a:prstGeom>
        </p:spPr>
      </p:pic>
      <p:sp>
        <p:nvSpPr>
          <p:cNvPr id="4" name="Slide Number Placeholder 3">
            <a:extLst>
              <a:ext uri="{FF2B5EF4-FFF2-40B4-BE49-F238E27FC236}">
                <a16:creationId xmlns:a16="http://schemas.microsoft.com/office/drawing/2014/main" id="{A1CDB0BE-EE82-BF9B-1900-3C51B50CA777}"/>
              </a:ext>
            </a:extLst>
          </p:cNvPr>
          <p:cNvSpPr>
            <a:spLocks noGrp="1"/>
          </p:cNvSpPr>
          <p:nvPr>
            <p:ph type="sldNum" sz="quarter" idx="12"/>
          </p:nvPr>
        </p:nvSpPr>
        <p:spPr/>
        <p:txBody>
          <a:bodyPr/>
          <a:lstStyle/>
          <a:p>
            <a:fld id="{C8F7F351-82FE-6748-A3E2-20FA9B2ECD38}" type="slidenum">
              <a:rPr lang="en-US" smtClean="0"/>
              <a:t>38</a:t>
            </a:fld>
            <a:endParaRPr lang="en-US" dirty="0"/>
          </a:p>
        </p:txBody>
      </p:sp>
    </p:spTree>
    <p:extLst>
      <p:ext uri="{BB962C8B-B14F-4D97-AF65-F5344CB8AC3E}">
        <p14:creationId xmlns:p14="http://schemas.microsoft.com/office/powerpoint/2010/main" val="241251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1DD4F2-A8D3-D619-8EFE-076DF00EF1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DA8BB-95DF-4286-2CF7-FA1C1BEC933D}"/>
              </a:ext>
            </a:extLst>
          </p:cNvPr>
          <p:cNvSpPr txBox="1">
            <a:spLocks noGrp="1"/>
          </p:cNvSpPr>
          <p:nvPr>
            <p:ph type="title" idx="4294967295"/>
          </p:nvPr>
        </p:nvSpPr>
        <p:spPr>
          <a:xfrm>
            <a:off x="231354" y="51369"/>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Using Your Initial Enrollment Period (IEP) to Get Medicare </a:t>
            </a:r>
            <a:b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Drug Coverage</a:t>
            </a:r>
          </a:p>
        </p:txBody>
      </p:sp>
      <p:sp>
        <p:nvSpPr>
          <p:cNvPr id="7" name="Content Placeholder 4">
            <a:extLst>
              <a:ext uri="{FF2B5EF4-FFF2-40B4-BE49-F238E27FC236}">
                <a16:creationId xmlns:a16="http://schemas.microsoft.com/office/drawing/2014/main" id="{E2C1860D-880F-40AF-53C1-15C834131712}"/>
              </a:ext>
            </a:extLst>
          </p:cNvPr>
          <p:cNvSpPr txBox="1">
            <a:spLocks/>
          </p:cNvSpPr>
          <p:nvPr/>
        </p:nvSpPr>
        <p:spPr>
          <a:xfrm>
            <a:off x="0" y="1214927"/>
            <a:ext cx="12192000" cy="546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latin typeface="Arial" panose="020B0604020202020204" pitchFamily="34" charset="0"/>
                <a:cs typeface="Arial" panose="020B0604020202020204" pitchFamily="34" charset="0"/>
              </a:rPr>
              <a:t>7-Month Period</a:t>
            </a:r>
          </a:p>
          <a:p>
            <a:pPr marL="0" indent="0">
              <a:buFont typeface="Arial" panose="020B0604020202020204" pitchFamily="34" charset="0"/>
              <a:buNone/>
            </a:pPr>
            <a:endParaRPr lang="en-US" dirty="0"/>
          </a:p>
        </p:txBody>
      </p:sp>
      <p:pic>
        <p:nvPicPr>
          <p:cNvPr id="8" name="Content Placeholder 15" descr="Three calendar icons indicating the 3 months before your birthday month">
            <a:extLst>
              <a:ext uri="{FF2B5EF4-FFF2-40B4-BE49-F238E27FC236}">
                <a16:creationId xmlns:a16="http://schemas.microsoft.com/office/drawing/2014/main" id="{76BA3901-7CC2-7589-470B-FB8623149BDF}"/>
              </a:ext>
            </a:extLst>
          </p:cNvPr>
          <p:cNvPicPr>
            <a:picLocks noChangeAspect="1"/>
          </p:cNvPicPr>
          <p:nvPr/>
        </p:nvPicPr>
        <p:blipFill>
          <a:blip r:embed="rId4"/>
          <a:stretch>
            <a:fillRect/>
          </a:stretch>
        </p:blipFill>
        <p:spPr>
          <a:xfrm>
            <a:off x="1166703" y="2231687"/>
            <a:ext cx="3562786" cy="1516894"/>
          </a:xfrm>
          <a:prstGeom prst="rect">
            <a:avLst/>
          </a:prstGeom>
        </p:spPr>
      </p:pic>
      <p:sp>
        <p:nvSpPr>
          <p:cNvPr id="9" name="Content Placeholder 12">
            <a:extLst>
              <a:ext uri="{FF2B5EF4-FFF2-40B4-BE49-F238E27FC236}">
                <a16:creationId xmlns:a16="http://schemas.microsoft.com/office/drawing/2014/main" id="{5764296C-0A31-E293-4FF2-6DC46644876B}"/>
              </a:ext>
            </a:extLst>
          </p:cNvPr>
          <p:cNvSpPr txBox="1">
            <a:spLocks/>
          </p:cNvSpPr>
          <p:nvPr/>
        </p:nvSpPr>
        <p:spPr>
          <a:xfrm>
            <a:off x="1166702" y="3777702"/>
            <a:ext cx="3562783" cy="1106424"/>
          </a:xfrm>
          <a:prstGeom prst="rect">
            <a:avLst/>
          </a:prstGeom>
          <a:solidFill>
            <a:srgbClr val="DEEBF7"/>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300"/>
              </a:lnSpc>
              <a:buFont typeface="Arial" panose="020B0604020202020204" pitchFamily="34" charset="0"/>
              <a:buNone/>
            </a:pPr>
            <a:r>
              <a:rPr lang="en-US" sz="1800" dirty="0">
                <a:solidFill>
                  <a:srgbClr val="16457A"/>
                </a:solidFill>
                <a:latin typeface="Arial" panose="020B0604020202020204" pitchFamily="34" charset="0"/>
                <a:cs typeface="Arial" panose="020B0604020202020204" pitchFamily="34" charset="0"/>
              </a:rPr>
              <a:t>If you sign up </a:t>
            </a:r>
            <a:r>
              <a:rPr lang="en-US" sz="1800" b="1" dirty="0">
                <a:solidFill>
                  <a:srgbClr val="16457A"/>
                </a:solidFill>
                <a:latin typeface="Arial" panose="020B0604020202020204" pitchFamily="34" charset="0"/>
                <a:cs typeface="Arial" panose="020B0604020202020204" pitchFamily="34" charset="0"/>
              </a:rPr>
              <a:t>before</a:t>
            </a:r>
            <a:r>
              <a:rPr lang="en-US" sz="1800" dirty="0">
                <a:solidFill>
                  <a:srgbClr val="16457A"/>
                </a:solidFill>
                <a:latin typeface="Arial" panose="020B0604020202020204" pitchFamily="34" charset="0"/>
                <a:cs typeface="Arial" panose="020B0604020202020204" pitchFamily="34" charset="0"/>
              </a:rPr>
              <a:t> you turn 65, your coverage starts the 1</a:t>
            </a:r>
            <a:r>
              <a:rPr lang="en-US" sz="1800" baseline="30000" dirty="0">
                <a:solidFill>
                  <a:srgbClr val="16457A"/>
                </a:solidFill>
                <a:latin typeface="Arial" panose="020B0604020202020204" pitchFamily="34" charset="0"/>
                <a:cs typeface="Arial" panose="020B0604020202020204" pitchFamily="34" charset="0"/>
              </a:rPr>
              <a:t>st</a:t>
            </a:r>
            <a:r>
              <a:rPr lang="en-US" sz="1800" dirty="0">
                <a:solidFill>
                  <a:srgbClr val="16457A"/>
                </a:solidFill>
                <a:latin typeface="Arial" panose="020B0604020202020204" pitchFamily="34" charset="0"/>
                <a:cs typeface="Arial" panose="020B0604020202020204" pitchFamily="34" charset="0"/>
              </a:rPr>
              <a:t> day of your birthday month</a:t>
            </a:r>
            <a:r>
              <a:rPr lang="en-US" sz="1800" dirty="0">
                <a:latin typeface="Arial" panose="020B0604020202020204" pitchFamily="34" charset="0"/>
                <a:cs typeface="Arial" panose="020B0604020202020204" pitchFamily="34" charset="0"/>
              </a:rPr>
              <a:t>. </a:t>
            </a:r>
            <a:endParaRPr lang="en-US" sz="1800" strike="sngStrike" dirty="0">
              <a:latin typeface="Arial" panose="020B0604020202020204" pitchFamily="34" charset="0"/>
              <a:cs typeface="Arial" panose="020B0604020202020204" pitchFamily="34" charset="0"/>
            </a:endParaRPr>
          </a:p>
        </p:txBody>
      </p:sp>
      <p:pic>
        <p:nvPicPr>
          <p:cNvPr id="11" name="Content Placeholder 16" descr="Calendar icon labeled Birthday Month">
            <a:extLst>
              <a:ext uri="{FF2B5EF4-FFF2-40B4-BE49-F238E27FC236}">
                <a16:creationId xmlns:a16="http://schemas.microsoft.com/office/drawing/2014/main" id="{48BD2F73-0714-DADE-2B6B-B80EF27D779A}"/>
              </a:ext>
            </a:extLst>
          </p:cNvPr>
          <p:cNvPicPr>
            <a:picLocks noChangeAspect="1"/>
          </p:cNvPicPr>
          <p:nvPr/>
        </p:nvPicPr>
        <p:blipFill>
          <a:blip r:embed="rId5"/>
          <a:stretch>
            <a:fillRect/>
          </a:stretch>
        </p:blipFill>
        <p:spPr>
          <a:xfrm>
            <a:off x="6140445" y="1712565"/>
            <a:ext cx="1780186" cy="1713126"/>
          </a:xfrm>
          <a:prstGeom prst="rect">
            <a:avLst/>
          </a:prstGeom>
        </p:spPr>
      </p:pic>
      <p:pic>
        <p:nvPicPr>
          <p:cNvPr id="12" name="Content Placeholder 17" descr="Three calendar icons indicating the 3 months after your birthday month">
            <a:extLst>
              <a:ext uri="{FF2B5EF4-FFF2-40B4-BE49-F238E27FC236}">
                <a16:creationId xmlns:a16="http://schemas.microsoft.com/office/drawing/2014/main" id="{3CC1AC44-AAE1-7D17-6C28-E243E18A4674}"/>
              </a:ext>
            </a:extLst>
          </p:cNvPr>
          <p:cNvPicPr>
            <a:picLocks noChangeAspect="1"/>
          </p:cNvPicPr>
          <p:nvPr/>
        </p:nvPicPr>
        <p:blipFill>
          <a:blip r:embed="rId4"/>
          <a:stretch>
            <a:fillRect/>
          </a:stretch>
        </p:blipFill>
        <p:spPr>
          <a:xfrm>
            <a:off x="7733713" y="2247531"/>
            <a:ext cx="3491751" cy="1486650"/>
          </a:xfrm>
          <a:prstGeom prst="rect">
            <a:avLst/>
          </a:prstGeom>
        </p:spPr>
      </p:pic>
      <p:sp>
        <p:nvSpPr>
          <p:cNvPr id="13" name="Content Placeholder 13">
            <a:extLst>
              <a:ext uri="{FF2B5EF4-FFF2-40B4-BE49-F238E27FC236}">
                <a16:creationId xmlns:a16="http://schemas.microsoft.com/office/drawing/2014/main" id="{AE7EC056-7645-03EE-5B26-DFFFD52738A9}"/>
              </a:ext>
            </a:extLst>
          </p:cNvPr>
          <p:cNvSpPr txBox="1">
            <a:spLocks/>
          </p:cNvSpPr>
          <p:nvPr/>
        </p:nvSpPr>
        <p:spPr>
          <a:xfrm>
            <a:off x="6140444" y="3706550"/>
            <a:ext cx="5085009" cy="1106424"/>
          </a:xfrm>
          <a:prstGeom prst="rect">
            <a:avLst/>
          </a:prstGeom>
          <a:solidFill>
            <a:srgbClr val="DEEBF7"/>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300"/>
              </a:lnSpc>
              <a:buFont typeface="Arial" panose="020B0604020202020204" pitchFamily="34" charset="0"/>
              <a:buNone/>
            </a:pPr>
            <a:r>
              <a:rPr lang="en-US" sz="1800" dirty="0">
                <a:solidFill>
                  <a:srgbClr val="16457A"/>
                </a:solidFill>
                <a:latin typeface="Arial" panose="020B0604020202020204" pitchFamily="34" charset="0"/>
                <a:cs typeface="Arial" panose="020B0604020202020204" pitchFamily="34" charset="0"/>
              </a:rPr>
              <a:t>If you sign up during the last 4 months of your IEP, your coverage begins the 1</a:t>
            </a:r>
            <a:r>
              <a:rPr lang="en-US" sz="1800" baseline="30000" dirty="0">
                <a:solidFill>
                  <a:srgbClr val="16457A"/>
                </a:solidFill>
                <a:latin typeface="Arial" panose="020B0604020202020204" pitchFamily="34" charset="0"/>
                <a:cs typeface="Arial" panose="020B0604020202020204" pitchFamily="34" charset="0"/>
              </a:rPr>
              <a:t>st</a:t>
            </a:r>
            <a:r>
              <a:rPr lang="en-US" sz="1800" dirty="0">
                <a:solidFill>
                  <a:srgbClr val="16457A"/>
                </a:solidFill>
                <a:latin typeface="Arial" panose="020B0604020202020204" pitchFamily="34" charset="0"/>
                <a:cs typeface="Arial" panose="020B0604020202020204" pitchFamily="34" charset="0"/>
              </a:rPr>
              <a:t> day of the month after you sign up.</a:t>
            </a:r>
          </a:p>
        </p:txBody>
      </p:sp>
      <p:sp>
        <p:nvSpPr>
          <p:cNvPr id="14" name="Content Placeholder 14">
            <a:extLst>
              <a:ext uri="{FF2B5EF4-FFF2-40B4-BE49-F238E27FC236}">
                <a16:creationId xmlns:a16="http://schemas.microsoft.com/office/drawing/2014/main" id="{03ABEB6F-5AE2-9496-2237-7742688224E8}"/>
              </a:ext>
            </a:extLst>
          </p:cNvPr>
          <p:cNvSpPr txBox="1">
            <a:spLocks/>
          </p:cNvSpPr>
          <p:nvPr/>
        </p:nvSpPr>
        <p:spPr>
          <a:xfrm>
            <a:off x="945870" y="5174042"/>
            <a:ext cx="10114848" cy="5912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buFont typeface="Arial" panose="020B0604020202020204" pitchFamily="34" charset="0"/>
              <a:buNone/>
              <a:defRPr/>
            </a:pPr>
            <a:r>
              <a:rPr lang="en-US" sz="1800" b="1" dirty="0">
                <a:latin typeface="Arial" panose="020B0604020202020204" pitchFamily="34" charset="0"/>
                <a:cs typeface="Arial" panose="020B0604020202020204" pitchFamily="34" charset="0"/>
              </a:rPr>
              <a:t>NOTE: </a:t>
            </a:r>
            <a:r>
              <a:rPr lang="en-US" sz="1800" dirty="0">
                <a:latin typeface="Arial" panose="020B0604020202020204" pitchFamily="34" charset="0"/>
                <a:cs typeface="Arial" panose="020B0604020202020204" pitchFamily="34" charset="0"/>
              </a:rPr>
              <a:t>If you get Social Security or Railroad Retirement Board benefits when you turn 65, you’ll be enrolled automatically in Part A and Part B. </a:t>
            </a:r>
          </a:p>
        </p:txBody>
      </p:sp>
      <p:sp>
        <p:nvSpPr>
          <p:cNvPr id="15" name="Freeform: Shape 118">
            <a:extLst>
              <a:ext uri="{FF2B5EF4-FFF2-40B4-BE49-F238E27FC236}">
                <a16:creationId xmlns:a16="http://schemas.microsoft.com/office/drawing/2014/main" id="{C6C98B60-2878-C77A-6CDC-AF6670A44ABF}"/>
              </a:ext>
              <a:ext uri="{C183D7F6-B498-43B3-948B-1728B52AA6E4}">
                <adec:decorative xmlns:adec="http://schemas.microsoft.com/office/drawing/2017/decorative" val="1"/>
              </a:ext>
            </a:extLst>
          </p:cNvPr>
          <p:cNvSpPr>
            <a:spLocks noChangeAspect="1"/>
          </p:cNvSpPr>
          <p:nvPr/>
        </p:nvSpPr>
        <p:spPr>
          <a:xfrm>
            <a:off x="671550" y="5195328"/>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4EF213B5-EC0E-309E-E95B-B5043A18FEF4}"/>
              </a:ext>
            </a:extLst>
          </p:cNvPr>
          <p:cNvSpPr>
            <a:spLocks noGrp="1"/>
          </p:cNvSpPr>
          <p:nvPr>
            <p:ph type="sldNum" sz="quarter" idx="12"/>
          </p:nvPr>
        </p:nvSpPr>
        <p:spPr/>
        <p:txBody>
          <a:bodyPr/>
          <a:lstStyle/>
          <a:p>
            <a:fld id="{C8F7F351-82FE-6748-A3E2-20FA9B2ECD38}" type="slidenum">
              <a:rPr lang="en-US" smtClean="0"/>
              <a:t>39</a:t>
            </a:fld>
            <a:endParaRPr lang="en-US" dirty="0"/>
          </a:p>
        </p:txBody>
      </p:sp>
    </p:spTree>
    <p:extLst>
      <p:ext uri="{BB962C8B-B14F-4D97-AF65-F5344CB8AC3E}">
        <p14:creationId xmlns:p14="http://schemas.microsoft.com/office/powerpoint/2010/main" val="1421471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0FD5BF8-B224-7286-A2B0-32FC96F069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BCD05-5ECC-3565-111D-ADBE8FA2D052}"/>
              </a:ext>
            </a:extLst>
          </p:cNvPr>
          <p:cNvSpPr txBox="1">
            <a:spLocks noGrp="1"/>
          </p:cNvSpPr>
          <p:nvPr>
            <p:ph type="title" idx="4294967295"/>
          </p:nvPr>
        </p:nvSpPr>
        <p:spPr>
          <a:xfrm>
            <a:off x="231354" y="51369"/>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Using the General Enrollment Period (GEP) to Get Medicare Drug Coverage</a:t>
            </a:r>
          </a:p>
        </p:txBody>
      </p:sp>
      <p:grpSp>
        <p:nvGrpSpPr>
          <p:cNvPr id="3" name="Group 2">
            <a:extLst>
              <a:ext uri="{FF2B5EF4-FFF2-40B4-BE49-F238E27FC236}">
                <a16:creationId xmlns:a16="http://schemas.microsoft.com/office/drawing/2014/main" id="{8BC6B7DF-291E-67B4-D154-F35236714589}"/>
              </a:ext>
              <a:ext uri="{C183D7F6-B498-43B3-948B-1728B52AA6E4}">
                <adec:decorative xmlns:adec="http://schemas.microsoft.com/office/drawing/2017/decorative" val="1"/>
              </a:ext>
            </a:extLst>
          </p:cNvPr>
          <p:cNvGrpSpPr/>
          <p:nvPr/>
        </p:nvGrpSpPr>
        <p:grpSpPr>
          <a:xfrm>
            <a:off x="2628264" y="1934952"/>
            <a:ext cx="4498465" cy="1469426"/>
            <a:chOff x="1755493" y="758086"/>
            <a:chExt cx="4498465" cy="1469426"/>
          </a:xfrm>
        </p:grpSpPr>
        <p:sp>
          <p:nvSpPr>
            <p:cNvPr id="5" name="Isosceles Triangle 57">
              <a:extLst>
                <a:ext uri="{FF2B5EF4-FFF2-40B4-BE49-F238E27FC236}">
                  <a16:creationId xmlns:a16="http://schemas.microsoft.com/office/drawing/2014/main" id="{9D0B349F-EABC-C772-D0F4-F92F9B22D922}"/>
                </a:ext>
              </a:extLst>
            </p:cNvPr>
            <p:cNvSpPr/>
            <p:nvPr/>
          </p:nvSpPr>
          <p:spPr>
            <a:xfrm rot="5400000">
              <a:off x="2908561" y="1547949"/>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93D8EF88-4CC5-86B5-9C82-2679CC589465}"/>
                </a:ext>
              </a:extLst>
            </p:cNvPr>
            <p:cNvGrpSpPr>
              <a:grpSpLocks noChangeAspect="1"/>
            </p:cNvGrpSpPr>
            <p:nvPr/>
          </p:nvGrpSpPr>
          <p:grpSpPr>
            <a:xfrm>
              <a:off x="4989068" y="758086"/>
              <a:ext cx="1264890" cy="1463040"/>
              <a:chOff x="1357450" y="2032941"/>
              <a:chExt cx="1051560" cy="1216292"/>
            </a:xfrm>
          </p:grpSpPr>
          <p:sp>
            <p:nvSpPr>
              <p:cNvPr id="30" name="Rectangle 29">
                <a:extLst>
                  <a:ext uri="{FF2B5EF4-FFF2-40B4-BE49-F238E27FC236}">
                    <a16:creationId xmlns:a16="http://schemas.microsoft.com/office/drawing/2014/main" id="{36C5E592-940B-3E44-E3DE-AAD1038C1F29}"/>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5B58E8FC-DD7B-BB0F-EEB9-447C7D23783E}"/>
                  </a:ext>
                </a:extLst>
              </p:cNvPr>
              <p:cNvGrpSpPr/>
              <p:nvPr/>
            </p:nvGrpSpPr>
            <p:grpSpPr>
              <a:xfrm>
                <a:off x="1357450" y="2032941"/>
                <a:ext cx="1051560" cy="274320"/>
                <a:chOff x="4837371" y="4207752"/>
                <a:chExt cx="1051560" cy="274320"/>
              </a:xfrm>
            </p:grpSpPr>
            <p:sp>
              <p:nvSpPr>
                <p:cNvPr id="32" name="Rectangle 31">
                  <a:extLst>
                    <a:ext uri="{FF2B5EF4-FFF2-40B4-BE49-F238E27FC236}">
                      <a16:creationId xmlns:a16="http://schemas.microsoft.com/office/drawing/2014/main" id="{CD61D61B-DAAA-FCC2-872B-ADEB7D8421C4}"/>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lowchart: Terminator 108">
                  <a:extLst>
                    <a:ext uri="{FF2B5EF4-FFF2-40B4-BE49-F238E27FC236}">
                      <a16:creationId xmlns:a16="http://schemas.microsoft.com/office/drawing/2014/main" id="{851A100B-0065-3FA9-A60F-B0A30615F5BC}"/>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lowchart: Terminator 109">
                  <a:extLst>
                    <a:ext uri="{FF2B5EF4-FFF2-40B4-BE49-F238E27FC236}">
                      <a16:creationId xmlns:a16="http://schemas.microsoft.com/office/drawing/2014/main" id="{6A2450EC-F717-0F9A-8504-647F335A393B}"/>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lowchart: Terminator 110">
                  <a:extLst>
                    <a:ext uri="{FF2B5EF4-FFF2-40B4-BE49-F238E27FC236}">
                      <a16:creationId xmlns:a16="http://schemas.microsoft.com/office/drawing/2014/main" id="{D9A4294C-34D1-3EB4-81F3-A823D52DF8E4}"/>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10" name="Group 9">
              <a:extLst>
                <a:ext uri="{FF2B5EF4-FFF2-40B4-BE49-F238E27FC236}">
                  <a16:creationId xmlns:a16="http://schemas.microsoft.com/office/drawing/2014/main" id="{0DD419C3-241D-559B-B81F-E968C24CF9FB}"/>
                </a:ext>
              </a:extLst>
            </p:cNvPr>
            <p:cNvGrpSpPr>
              <a:grpSpLocks noChangeAspect="1"/>
            </p:cNvGrpSpPr>
            <p:nvPr/>
          </p:nvGrpSpPr>
          <p:grpSpPr>
            <a:xfrm>
              <a:off x="3376729" y="758086"/>
              <a:ext cx="1264890" cy="1463040"/>
              <a:chOff x="1357450" y="2032941"/>
              <a:chExt cx="1051560" cy="1216292"/>
            </a:xfrm>
          </p:grpSpPr>
          <p:sp>
            <p:nvSpPr>
              <p:cNvPr id="24" name="Rectangle 23">
                <a:extLst>
                  <a:ext uri="{FF2B5EF4-FFF2-40B4-BE49-F238E27FC236}">
                    <a16:creationId xmlns:a16="http://schemas.microsoft.com/office/drawing/2014/main" id="{C3E52636-550C-1EE7-8B12-DA30BDCAE6A7}"/>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5F6F037-3BB5-BECC-0F91-E6EB530254BA}"/>
                  </a:ext>
                </a:extLst>
              </p:cNvPr>
              <p:cNvGrpSpPr/>
              <p:nvPr/>
            </p:nvGrpSpPr>
            <p:grpSpPr>
              <a:xfrm>
                <a:off x="1357450" y="2032941"/>
                <a:ext cx="1051560" cy="274320"/>
                <a:chOff x="4837371" y="4207752"/>
                <a:chExt cx="1051560" cy="274320"/>
              </a:xfrm>
            </p:grpSpPr>
            <p:sp>
              <p:nvSpPr>
                <p:cNvPr id="26" name="Rectangle 25">
                  <a:extLst>
                    <a:ext uri="{FF2B5EF4-FFF2-40B4-BE49-F238E27FC236}">
                      <a16:creationId xmlns:a16="http://schemas.microsoft.com/office/drawing/2014/main" id="{BDC549C4-244D-5A95-5A45-BD5DD4BB8E7D}"/>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Flowchart: Terminator 75">
                  <a:extLst>
                    <a:ext uri="{FF2B5EF4-FFF2-40B4-BE49-F238E27FC236}">
                      <a16:creationId xmlns:a16="http://schemas.microsoft.com/office/drawing/2014/main" id="{12A14E83-76DE-CCE6-71A8-44801D649812}"/>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lowchart: Terminator 76">
                  <a:extLst>
                    <a:ext uri="{FF2B5EF4-FFF2-40B4-BE49-F238E27FC236}">
                      <a16:creationId xmlns:a16="http://schemas.microsoft.com/office/drawing/2014/main" id="{B4218668-5ADE-F28C-588B-690918D29F33}"/>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lowchart: Terminator 102">
                  <a:extLst>
                    <a:ext uri="{FF2B5EF4-FFF2-40B4-BE49-F238E27FC236}">
                      <a16:creationId xmlns:a16="http://schemas.microsoft.com/office/drawing/2014/main" id="{183CEA96-FEEB-3F80-C2E2-F392ED317C7A}"/>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16" name="Group 15">
              <a:extLst>
                <a:ext uri="{FF2B5EF4-FFF2-40B4-BE49-F238E27FC236}">
                  <a16:creationId xmlns:a16="http://schemas.microsoft.com/office/drawing/2014/main" id="{13865B95-CB7E-FF45-31D0-9ABEA178BA53}"/>
                </a:ext>
              </a:extLst>
            </p:cNvPr>
            <p:cNvGrpSpPr>
              <a:grpSpLocks noChangeAspect="1"/>
            </p:cNvGrpSpPr>
            <p:nvPr/>
          </p:nvGrpSpPr>
          <p:grpSpPr>
            <a:xfrm>
              <a:off x="1755493" y="764472"/>
              <a:ext cx="1264890" cy="1463040"/>
              <a:chOff x="1357450" y="2032941"/>
              <a:chExt cx="1051560" cy="1216292"/>
            </a:xfrm>
          </p:grpSpPr>
          <p:sp>
            <p:nvSpPr>
              <p:cNvPr id="18" name="Rectangle 17">
                <a:extLst>
                  <a:ext uri="{FF2B5EF4-FFF2-40B4-BE49-F238E27FC236}">
                    <a16:creationId xmlns:a16="http://schemas.microsoft.com/office/drawing/2014/main" id="{AAAE436E-AD1D-347F-BED3-D3144860DF37}"/>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91F3FDAC-2E4F-9A17-C6F3-ADE8ABB6991A}"/>
                  </a:ext>
                </a:extLst>
              </p:cNvPr>
              <p:cNvGrpSpPr/>
              <p:nvPr/>
            </p:nvGrpSpPr>
            <p:grpSpPr>
              <a:xfrm>
                <a:off x="1357450" y="2032941"/>
                <a:ext cx="1051560" cy="274320"/>
                <a:chOff x="4837371" y="4207752"/>
                <a:chExt cx="1051560" cy="274320"/>
              </a:xfrm>
            </p:grpSpPr>
            <p:sp>
              <p:nvSpPr>
                <p:cNvPr id="20" name="Rectangle 19">
                  <a:extLst>
                    <a:ext uri="{FF2B5EF4-FFF2-40B4-BE49-F238E27FC236}">
                      <a16:creationId xmlns:a16="http://schemas.microsoft.com/office/drawing/2014/main" id="{5D5E570E-3139-E893-6841-DE6427D741EC}"/>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Terminator 67">
                  <a:extLst>
                    <a:ext uri="{FF2B5EF4-FFF2-40B4-BE49-F238E27FC236}">
                      <a16:creationId xmlns:a16="http://schemas.microsoft.com/office/drawing/2014/main" id="{5C894EBB-CFF0-F0B0-61F4-312E2D3B11B9}"/>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lowchart: Terminator 68">
                  <a:extLst>
                    <a:ext uri="{FF2B5EF4-FFF2-40B4-BE49-F238E27FC236}">
                      <a16:creationId xmlns:a16="http://schemas.microsoft.com/office/drawing/2014/main" id="{B6B23B79-26DE-F3FF-E35D-94D51C4A7CFA}"/>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lowchart: Terminator 69">
                  <a:extLst>
                    <a:ext uri="{FF2B5EF4-FFF2-40B4-BE49-F238E27FC236}">
                      <a16:creationId xmlns:a16="http://schemas.microsoft.com/office/drawing/2014/main" id="{2AB97D47-B004-3034-77C5-EF926A0706E5}"/>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17" name="Isosceles Triangle 61">
              <a:extLst>
                <a:ext uri="{FF2B5EF4-FFF2-40B4-BE49-F238E27FC236}">
                  <a16:creationId xmlns:a16="http://schemas.microsoft.com/office/drawing/2014/main" id="{9C1DD0BE-0C1C-3210-A28B-E9EA44B992F1}"/>
                </a:ext>
              </a:extLst>
            </p:cNvPr>
            <p:cNvSpPr/>
            <p:nvPr/>
          </p:nvSpPr>
          <p:spPr>
            <a:xfrm rot="5400000">
              <a:off x="4524315" y="1547949"/>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6" name="Text Placeholder 4">
            <a:extLst>
              <a:ext uri="{FF2B5EF4-FFF2-40B4-BE49-F238E27FC236}">
                <a16:creationId xmlns:a16="http://schemas.microsoft.com/office/drawing/2014/main" id="{6BA85C4E-42EF-425D-856A-A5EAE6935F2E}"/>
              </a:ext>
            </a:extLst>
          </p:cNvPr>
          <p:cNvSpPr txBox="1">
            <a:spLocks/>
          </p:cNvSpPr>
          <p:nvPr/>
        </p:nvSpPr>
        <p:spPr>
          <a:xfrm>
            <a:off x="2734559" y="2433483"/>
            <a:ext cx="1005840" cy="822960"/>
          </a:xfrm>
          <a:prstGeom prst="rect">
            <a:avLst/>
          </a:prstGeom>
          <a:ln>
            <a:solidFill>
              <a:schemeClr val="bg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dirty="0">
                <a:solidFill>
                  <a:prstClr val="white"/>
                </a:solidFill>
                <a:latin typeface="Calibri" panose="020F0502020204030204"/>
              </a:rPr>
              <a:t>STARTS</a:t>
            </a:r>
          </a:p>
          <a:p>
            <a:pPr marL="0" indent="0" algn="ctr">
              <a:lnSpc>
                <a:spcPct val="100000"/>
              </a:lnSpc>
              <a:spcBef>
                <a:spcPts val="0"/>
              </a:spcBef>
              <a:buFontTx/>
              <a:buNone/>
              <a:defRPr/>
            </a:pPr>
            <a:r>
              <a:rPr lang="en-US" b="1" dirty="0">
                <a:solidFill>
                  <a:prstClr val="white"/>
                </a:solidFill>
                <a:latin typeface="Calibri" panose="020F0502020204030204"/>
              </a:rPr>
              <a:t>Jan 1</a:t>
            </a:r>
          </a:p>
        </p:txBody>
      </p:sp>
      <p:sp>
        <p:nvSpPr>
          <p:cNvPr id="37" name="Text Placeholder 7">
            <a:extLst>
              <a:ext uri="{FF2B5EF4-FFF2-40B4-BE49-F238E27FC236}">
                <a16:creationId xmlns:a16="http://schemas.microsoft.com/office/drawing/2014/main" id="{C284A533-BAE3-442D-FFD8-BE3C605B3186}"/>
              </a:ext>
            </a:extLst>
          </p:cNvPr>
          <p:cNvSpPr txBox="1">
            <a:spLocks/>
          </p:cNvSpPr>
          <p:nvPr/>
        </p:nvSpPr>
        <p:spPr>
          <a:xfrm>
            <a:off x="4361028" y="2426869"/>
            <a:ext cx="1005840" cy="822960"/>
          </a:xfrm>
          <a:prstGeom prst="rect">
            <a:avLst/>
          </a:prstGeom>
          <a:ln>
            <a:solidFill>
              <a:schemeClr val="bg1"/>
            </a:solidFill>
          </a:ln>
        </p:spPr>
        <p:txBody>
          <a:bodyPr lIns="0" r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a:solidFill>
                  <a:prstClr val="white"/>
                </a:solidFill>
                <a:latin typeface="Calibri" panose="020F0502020204030204"/>
              </a:rPr>
              <a:t>CONTINUES</a:t>
            </a:r>
          </a:p>
          <a:p>
            <a:pPr marL="0" indent="0" algn="ctr">
              <a:lnSpc>
                <a:spcPct val="100000"/>
              </a:lnSpc>
              <a:spcBef>
                <a:spcPts val="0"/>
              </a:spcBef>
              <a:buFontTx/>
              <a:buNone/>
              <a:defRPr/>
            </a:pPr>
            <a:r>
              <a:rPr lang="en-US" b="1">
                <a:solidFill>
                  <a:prstClr val="white"/>
                </a:solidFill>
                <a:latin typeface="Calibri" panose="020F0502020204030204"/>
              </a:rPr>
              <a:t>Feb</a:t>
            </a:r>
            <a:endParaRPr lang="en-US" b="1" dirty="0">
              <a:solidFill>
                <a:prstClr val="white"/>
              </a:solidFill>
              <a:latin typeface="Calibri" panose="020F0502020204030204"/>
            </a:endParaRPr>
          </a:p>
        </p:txBody>
      </p:sp>
      <p:sp>
        <p:nvSpPr>
          <p:cNvPr id="38" name="Text Placeholder 9">
            <a:extLst>
              <a:ext uri="{FF2B5EF4-FFF2-40B4-BE49-F238E27FC236}">
                <a16:creationId xmlns:a16="http://schemas.microsoft.com/office/drawing/2014/main" id="{F9B9DDFD-1811-71A1-E61E-13CFFB916227}"/>
              </a:ext>
            </a:extLst>
          </p:cNvPr>
          <p:cNvSpPr txBox="1">
            <a:spLocks/>
          </p:cNvSpPr>
          <p:nvPr/>
        </p:nvSpPr>
        <p:spPr>
          <a:xfrm>
            <a:off x="5971075" y="2427291"/>
            <a:ext cx="1005840" cy="822960"/>
          </a:xfrm>
          <a:prstGeom prst="rect">
            <a:avLst/>
          </a:prstGeom>
          <a:ln>
            <a:solidFill>
              <a:schemeClr val="bg1"/>
            </a:solidFill>
          </a:ln>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a:solidFill>
                  <a:prstClr val="white"/>
                </a:solidFill>
                <a:latin typeface="Calibri" panose="020F0502020204030204"/>
              </a:rPr>
              <a:t>ENDS</a:t>
            </a:r>
          </a:p>
          <a:p>
            <a:pPr marL="0" indent="0" algn="ctr">
              <a:lnSpc>
                <a:spcPct val="100000"/>
              </a:lnSpc>
              <a:spcBef>
                <a:spcPts val="0"/>
              </a:spcBef>
              <a:buFontTx/>
              <a:buNone/>
              <a:defRPr/>
            </a:pPr>
            <a:r>
              <a:rPr lang="en-US" sz="2500" b="1">
                <a:solidFill>
                  <a:prstClr val="white"/>
                </a:solidFill>
                <a:latin typeface="Calibri" panose="020F0502020204030204"/>
              </a:rPr>
              <a:t>Mar 31</a:t>
            </a:r>
            <a:endParaRPr lang="en-US" sz="2500" b="1" dirty="0">
              <a:solidFill>
                <a:prstClr val="white"/>
              </a:solidFill>
              <a:latin typeface="Calibri" panose="020F0502020204030204"/>
            </a:endParaRPr>
          </a:p>
        </p:txBody>
      </p:sp>
      <p:grpSp>
        <p:nvGrpSpPr>
          <p:cNvPr id="39" name="Group 38">
            <a:extLst>
              <a:ext uri="{FF2B5EF4-FFF2-40B4-BE49-F238E27FC236}">
                <a16:creationId xmlns:a16="http://schemas.microsoft.com/office/drawing/2014/main" id="{95D774F0-FA97-E8BA-7402-1E33872CF251}"/>
              </a:ext>
              <a:ext uri="{C183D7F6-B498-43B3-948B-1728B52AA6E4}">
                <adec:decorative xmlns:adec="http://schemas.microsoft.com/office/drawing/2017/decorative" val="1"/>
              </a:ext>
            </a:extLst>
          </p:cNvPr>
          <p:cNvGrpSpPr/>
          <p:nvPr/>
        </p:nvGrpSpPr>
        <p:grpSpPr>
          <a:xfrm>
            <a:off x="7536708" y="1503485"/>
            <a:ext cx="2410855" cy="1963861"/>
            <a:chOff x="7664742" y="718797"/>
            <a:chExt cx="1890319" cy="1917582"/>
          </a:xfrm>
        </p:grpSpPr>
        <p:sp>
          <p:nvSpPr>
            <p:cNvPr id="40" name="Freeform: Shape 41">
              <a:extLst>
                <a:ext uri="{FF2B5EF4-FFF2-40B4-BE49-F238E27FC236}">
                  <a16:creationId xmlns:a16="http://schemas.microsoft.com/office/drawing/2014/main" id="{8DD3E865-7E57-D07B-E3A7-7C79D0ECF03B}"/>
                </a:ext>
              </a:extLst>
            </p:cNvPr>
            <p:cNvSpPr/>
            <p:nvPr/>
          </p:nvSpPr>
          <p:spPr>
            <a:xfrm>
              <a:off x="7664742" y="1001468"/>
              <a:ext cx="1890319" cy="1634911"/>
            </a:xfrm>
            <a:custGeom>
              <a:avLst/>
              <a:gdLst>
                <a:gd name="connsiteX0" fmla="*/ 945159 w 1890319"/>
                <a:gd name="connsiteY0" fmla="*/ 0 h 1634911"/>
                <a:gd name="connsiteX1" fmla="*/ 1772888 w 1890319"/>
                <a:gd name="connsiteY1" fmla="*/ 135085 h 1634911"/>
                <a:gd name="connsiteX2" fmla="*/ 1890319 w 1890319"/>
                <a:gd name="connsiteY2" fmla="*/ 181066 h 1634911"/>
                <a:gd name="connsiteX3" fmla="*/ 1890319 w 1890319"/>
                <a:gd name="connsiteY3" fmla="*/ 1634911 h 1634911"/>
                <a:gd name="connsiteX4" fmla="*/ 0 w 1890319"/>
                <a:gd name="connsiteY4" fmla="*/ 1634911 h 1634911"/>
                <a:gd name="connsiteX5" fmla="*/ 0 w 1890319"/>
                <a:gd name="connsiteY5" fmla="*/ 181066 h 1634911"/>
                <a:gd name="connsiteX6" fmla="*/ 117430 w 1890319"/>
                <a:gd name="connsiteY6" fmla="*/ 135085 h 1634911"/>
                <a:gd name="connsiteX7" fmla="*/ 945159 w 1890319"/>
                <a:gd name="connsiteY7" fmla="*/ 0 h 163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1634911">
                  <a:moveTo>
                    <a:pt x="945159" y="0"/>
                  </a:moveTo>
                  <a:cubicBezTo>
                    <a:pt x="1244864" y="0"/>
                    <a:pt x="1526835" y="48935"/>
                    <a:pt x="1772888" y="135085"/>
                  </a:cubicBezTo>
                  <a:lnTo>
                    <a:pt x="1890319" y="181066"/>
                  </a:lnTo>
                  <a:lnTo>
                    <a:pt x="1890319" y="1634911"/>
                  </a:lnTo>
                  <a:lnTo>
                    <a:pt x="0" y="1634911"/>
                  </a:lnTo>
                  <a:lnTo>
                    <a:pt x="0" y="181066"/>
                  </a:lnTo>
                  <a:lnTo>
                    <a:pt x="117430" y="135085"/>
                  </a:lnTo>
                  <a:cubicBezTo>
                    <a:pt x="363484" y="48935"/>
                    <a:pt x="645455" y="0"/>
                    <a:pt x="945159" y="0"/>
                  </a:cubicBezTo>
                  <a:close/>
                </a:path>
              </a:pathLst>
            </a:cu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41" name="Freeform: Shape 44">
              <a:extLst>
                <a:ext uri="{FF2B5EF4-FFF2-40B4-BE49-F238E27FC236}">
                  <a16:creationId xmlns:a16="http://schemas.microsoft.com/office/drawing/2014/main" id="{58F72D43-74FE-2904-9923-354DD5B7084C}"/>
                </a:ext>
              </a:extLst>
            </p:cNvPr>
            <p:cNvSpPr/>
            <p:nvPr/>
          </p:nvSpPr>
          <p:spPr>
            <a:xfrm>
              <a:off x="7664742" y="718797"/>
              <a:ext cx="1890319" cy="463737"/>
            </a:xfrm>
            <a:custGeom>
              <a:avLst/>
              <a:gdLst>
                <a:gd name="connsiteX0" fmla="*/ 0 w 1890319"/>
                <a:gd name="connsiteY0" fmla="*/ 0 h 463737"/>
                <a:gd name="connsiteX1" fmla="*/ 1890319 w 1890319"/>
                <a:gd name="connsiteY1" fmla="*/ 0 h 463737"/>
                <a:gd name="connsiteX2" fmla="*/ 1890319 w 1890319"/>
                <a:gd name="connsiteY2" fmla="*/ 463737 h 463737"/>
                <a:gd name="connsiteX3" fmla="*/ 1772888 w 1890319"/>
                <a:gd name="connsiteY3" fmla="*/ 417756 h 463737"/>
                <a:gd name="connsiteX4" fmla="*/ 945159 w 1890319"/>
                <a:gd name="connsiteY4" fmla="*/ 282671 h 463737"/>
                <a:gd name="connsiteX5" fmla="*/ 117430 w 1890319"/>
                <a:gd name="connsiteY5" fmla="*/ 417756 h 463737"/>
                <a:gd name="connsiteX6" fmla="*/ 0 w 1890319"/>
                <a:gd name="connsiteY6" fmla="*/ 463737 h 463737"/>
                <a:gd name="connsiteX7" fmla="*/ 0 w 1890319"/>
                <a:gd name="connsiteY7" fmla="*/ 0 h 4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463737">
                  <a:moveTo>
                    <a:pt x="0" y="0"/>
                  </a:moveTo>
                  <a:lnTo>
                    <a:pt x="1890319" y="0"/>
                  </a:lnTo>
                  <a:lnTo>
                    <a:pt x="1890319" y="463737"/>
                  </a:lnTo>
                  <a:lnTo>
                    <a:pt x="1772888" y="417756"/>
                  </a:lnTo>
                  <a:cubicBezTo>
                    <a:pt x="1526835" y="331606"/>
                    <a:pt x="1244864" y="282671"/>
                    <a:pt x="945159" y="282671"/>
                  </a:cubicBezTo>
                  <a:cubicBezTo>
                    <a:pt x="645455" y="282671"/>
                    <a:pt x="363484" y="331606"/>
                    <a:pt x="117430" y="417756"/>
                  </a:cubicBezTo>
                  <a:lnTo>
                    <a:pt x="0" y="463737"/>
                  </a:lnTo>
                  <a:lnTo>
                    <a:pt x="0" y="0"/>
                  </a:lnTo>
                  <a:close/>
                </a:path>
              </a:pathLst>
            </a:custGeom>
            <a:solidFill>
              <a:srgbClr val="0070C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2" name="Text Placeholder 11">
            <a:extLst>
              <a:ext uri="{FF2B5EF4-FFF2-40B4-BE49-F238E27FC236}">
                <a16:creationId xmlns:a16="http://schemas.microsoft.com/office/drawing/2014/main" id="{347CD677-85D8-FF2F-51D0-4DEBA97D2A70}"/>
              </a:ext>
            </a:extLst>
          </p:cNvPr>
          <p:cNvSpPr txBox="1">
            <a:spLocks/>
          </p:cNvSpPr>
          <p:nvPr/>
        </p:nvSpPr>
        <p:spPr>
          <a:xfrm>
            <a:off x="7556501" y="1934148"/>
            <a:ext cx="2320892" cy="15331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2000" b="1" dirty="0">
                <a:solidFill>
                  <a:srgbClr val="2F5597"/>
                </a:solidFill>
                <a:latin typeface="Calibri" panose="020F0502020204030204"/>
              </a:rPr>
              <a:t>Coverage begins</a:t>
            </a:r>
          </a:p>
          <a:p>
            <a:pPr marL="0" indent="0" algn="ctr">
              <a:lnSpc>
                <a:spcPct val="100000"/>
              </a:lnSpc>
              <a:spcBef>
                <a:spcPts val="0"/>
              </a:spcBef>
              <a:buFontTx/>
              <a:buNone/>
              <a:defRPr/>
            </a:pPr>
            <a:r>
              <a:rPr lang="en-US" sz="2000" b="1" dirty="0">
                <a:solidFill>
                  <a:srgbClr val="2F5597"/>
                </a:solidFill>
                <a:latin typeface="Calibri" panose="020F0502020204030204"/>
              </a:rPr>
              <a:t>the first of the month after you sign up</a:t>
            </a:r>
          </a:p>
        </p:txBody>
      </p:sp>
      <p:sp>
        <p:nvSpPr>
          <p:cNvPr id="43" name="Text Placeholder 13">
            <a:extLst>
              <a:ext uri="{FF2B5EF4-FFF2-40B4-BE49-F238E27FC236}">
                <a16:creationId xmlns:a16="http://schemas.microsoft.com/office/drawing/2014/main" id="{2D2D4430-6B23-6A47-F8D8-A228D5AA7A79}"/>
              </a:ext>
            </a:extLst>
          </p:cNvPr>
          <p:cNvSpPr txBox="1">
            <a:spLocks/>
          </p:cNvSpPr>
          <p:nvPr/>
        </p:nvSpPr>
        <p:spPr>
          <a:xfrm>
            <a:off x="1" y="1070647"/>
            <a:ext cx="4863948" cy="825703"/>
          </a:xfrm>
          <a:prstGeom prst="homePlate">
            <a:avLst/>
          </a:prstGeom>
          <a:solidFill>
            <a:srgbClr val="FFD966"/>
          </a:solidFill>
        </p:spPr>
        <p:txBody>
          <a:bodyPr rIns="146304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600"/>
              </a:spcBef>
              <a:buFontTx/>
              <a:buNone/>
              <a:defRPr/>
            </a:pPr>
            <a:r>
              <a:rPr lang="en-US" sz="1600" b="1" dirty="0">
                <a:solidFill>
                  <a:srgbClr val="00529B"/>
                </a:solidFill>
                <a:latin typeface="Arial" panose="020B0604020202020204" pitchFamily="34" charset="0"/>
                <a:cs typeface="Arial" panose="020B0604020202020204" pitchFamily="34" charset="0"/>
              </a:rPr>
              <a:t>If you enroll after your IEP, you may pay a late enrollment penalty</a:t>
            </a:r>
          </a:p>
        </p:txBody>
      </p:sp>
      <p:pic>
        <p:nvPicPr>
          <p:cNvPr id="44" name="Graphic 43">
            <a:extLst>
              <a:ext uri="{FF2B5EF4-FFF2-40B4-BE49-F238E27FC236}">
                <a16:creationId xmlns:a16="http://schemas.microsoft.com/office/drawing/2014/main" id="{3239ED65-C3B2-0BFE-B8E1-C9A2DA3951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3344331" y="847572"/>
            <a:ext cx="1291899" cy="1086575"/>
          </a:xfrm>
          <a:prstGeom prst="rect">
            <a:avLst/>
          </a:prstGeom>
        </p:spPr>
      </p:pic>
      <p:sp>
        <p:nvSpPr>
          <p:cNvPr id="45" name="Text Placeholder 6">
            <a:extLst>
              <a:ext uri="{FF2B5EF4-FFF2-40B4-BE49-F238E27FC236}">
                <a16:creationId xmlns:a16="http://schemas.microsoft.com/office/drawing/2014/main" id="{3AE16A9B-0F21-D192-75D2-E12173EA4427}"/>
              </a:ext>
            </a:extLst>
          </p:cNvPr>
          <p:cNvSpPr txBox="1">
            <a:spLocks/>
          </p:cNvSpPr>
          <p:nvPr/>
        </p:nvSpPr>
        <p:spPr>
          <a:xfrm>
            <a:off x="512619" y="3524294"/>
            <a:ext cx="11249890" cy="9269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200"/>
              </a:spcAft>
              <a:buFontTx/>
              <a:buNone/>
              <a:defRPr/>
            </a:pPr>
            <a:r>
              <a:rPr lang="en-US" sz="1800" b="1" dirty="0">
                <a:latin typeface="Arial" panose="020B0604020202020204" pitchFamily="34" charset="0"/>
                <a:cs typeface="Arial" panose="020B0604020202020204" pitchFamily="34" charset="0"/>
              </a:rPr>
              <a:t>If you have to pay a premium for Part A, and get Part A and Part B during the GEP, you can get a Special Enrollment Period (SEP) for Medicare drug coverage:</a:t>
            </a:r>
          </a:p>
          <a:p>
            <a:endParaRPr lang="en-US" sz="2000" dirty="0"/>
          </a:p>
        </p:txBody>
      </p:sp>
      <p:grpSp>
        <p:nvGrpSpPr>
          <p:cNvPr id="77" name="Group 76">
            <a:extLst>
              <a:ext uri="{FF2B5EF4-FFF2-40B4-BE49-F238E27FC236}">
                <a16:creationId xmlns:a16="http://schemas.microsoft.com/office/drawing/2014/main" id="{6AFE9F26-F484-F107-495C-2BEA2BF910C4}"/>
              </a:ext>
              <a:ext uri="{C183D7F6-B498-43B3-948B-1728B52AA6E4}">
                <adec:decorative xmlns:adec="http://schemas.microsoft.com/office/drawing/2017/decorative" val="1"/>
              </a:ext>
            </a:extLst>
          </p:cNvPr>
          <p:cNvGrpSpPr/>
          <p:nvPr/>
        </p:nvGrpSpPr>
        <p:grpSpPr>
          <a:xfrm>
            <a:off x="2579853" y="4514115"/>
            <a:ext cx="4498465" cy="1469426"/>
            <a:chOff x="1755493" y="758086"/>
            <a:chExt cx="4498465" cy="1469426"/>
          </a:xfrm>
        </p:grpSpPr>
        <p:sp>
          <p:nvSpPr>
            <p:cNvPr id="78" name="Isosceles Triangle 57">
              <a:extLst>
                <a:ext uri="{FF2B5EF4-FFF2-40B4-BE49-F238E27FC236}">
                  <a16:creationId xmlns:a16="http://schemas.microsoft.com/office/drawing/2014/main" id="{7CBEC8EF-7DBF-3032-3683-FEB8537F8EE5}"/>
                </a:ext>
              </a:extLst>
            </p:cNvPr>
            <p:cNvSpPr/>
            <p:nvPr/>
          </p:nvSpPr>
          <p:spPr>
            <a:xfrm rot="5400000">
              <a:off x="2908561" y="1547949"/>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9" name="Group 78">
              <a:extLst>
                <a:ext uri="{FF2B5EF4-FFF2-40B4-BE49-F238E27FC236}">
                  <a16:creationId xmlns:a16="http://schemas.microsoft.com/office/drawing/2014/main" id="{93642104-4695-8E7C-E3CE-3D5650D84AA4}"/>
                </a:ext>
              </a:extLst>
            </p:cNvPr>
            <p:cNvGrpSpPr>
              <a:grpSpLocks noChangeAspect="1"/>
            </p:cNvGrpSpPr>
            <p:nvPr/>
          </p:nvGrpSpPr>
          <p:grpSpPr>
            <a:xfrm>
              <a:off x="4989068" y="758086"/>
              <a:ext cx="1264890" cy="1463040"/>
              <a:chOff x="1357450" y="2032941"/>
              <a:chExt cx="1051560" cy="1216292"/>
            </a:xfrm>
          </p:grpSpPr>
          <p:sp>
            <p:nvSpPr>
              <p:cNvPr id="95" name="Rectangle 94">
                <a:extLst>
                  <a:ext uri="{FF2B5EF4-FFF2-40B4-BE49-F238E27FC236}">
                    <a16:creationId xmlns:a16="http://schemas.microsoft.com/office/drawing/2014/main" id="{EB22A693-287B-426C-0111-1F708D7C49B5}"/>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6" name="Group 95">
                <a:extLst>
                  <a:ext uri="{FF2B5EF4-FFF2-40B4-BE49-F238E27FC236}">
                    <a16:creationId xmlns:a16="http://schemas.microsoft.com/office/drawing/2014/main" id="{7056AA28-C99F-592C-192A-235A1B4DCB52}"/>
                  </a:ext>
                </a:extLst>
              </p:cNvPr>
              <p:cNvGrpSpPr/>
              <p:nvPr/>
            </p:nvGrpSpPr>
            <p:grpSpPr>
              <a:xfrm>
                <a:off x="1357450" y="2032941"/>
                <a:ext cx="1051560" cy="274320"/>
                <a:chOff x="4837371" y="4207752"/>
                <a:chExt cx="1051560" cy="274320"/>
              </a:xfrm>
            </p:grpSpPr>
            <p:sp>
              <p:nvSpPr>
                <p:cNvPr id="97" name="Rectangle 96">
                  <a:extLst>
                    <a:ext uri="{FF2B5EF4-FFF2-40B4-BE49-F238E27FC236}">
                      <a16:creationId xmlns:a16="http://schemas.microsoft.com/office/drawing/2014/main" id="{66B1D5F7-CC17-2C45-226C-A8CCA3287DBF}"/>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Flowchart: Terminator 108">
                  <a:extLst>
                    <a:ext uri="{FF2B5EF4-FFF2-40B4-BE49-F238E27FC236}">
                      <a16:creationId xmlns:a16="http://schemas.microsoft.com/office/drawing/2014/main" id="{3F86EB3E-782D-B128-A227-C2A913906829}"/>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lowchart: Terminator 109">
                  <a:extLst>
                    <a:ext uri="{FF2B5EF4-FFF2-40B4-BE49-F238E27FC236}">
                      <a16:creationId xmlns:a16="http://schemas.microsoft.com/office/drawing/2014/main" id="{56B3B441-10EE-F80F-A4E7-45B86A33F7D9}"/>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lowchart: Terminator 110">
                  <a:extLst>
                    <a:ext uri="{FF2B5EF4-FFF2-40B4-BE49-F238E27FC236}">
                      <a16:creationId xmlns:a16="http://schemas.microsoft.com/office/drawing/2014/main" id="{AD333D7E-B49E-E893-45A8-7E43A009FC1D}"/>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80" name="Group 79">
              <a:extLst>
                <a:ext uri="{FF2B5EF4-FFF2-40B4-BE49-F238E27FC236}">
                  <a16:creationId xmlns:a16="http://schemas.microsoft.com/office/drawing/2014/main" id="{A155D42E-84D9-5A8F-1757-8E6CC7B9911A}"/>
                </a:ext>
              </a:extLst>
            </p:cNvPr>
            <p:cNvGrpSpPr>
              <a:grpSpLocks noChangeAspect="1"/>
            </p:cNvGrpSpPr>
            <p:nvPr/>
          </p:nvGrpSpPr>
          <p:grpSpPr>
            <a:xfrm>
              <a:off x="3376729" y="758086"/>
              <a:ext cx="1264890" cy="1463040"/>
              <a:chOff x="1357450" y="2032941"/>
              <a:chExt cx="1051560" cy="1216292"/>
            </a:xfrm>
          </p:grpSpPr>
          <p:sp>
            <p:nvSpPr>
              <p:cNvPr id="89" name="Rectangle 88">
                <a:extLst>
                  <a:ext uri="{FF2B5EF4-FFF2-40B4-BE49-F238E27FC236}">
                    <a16:creationId xmlns:a16="http://schemas.microsoft.com/office/drawing/2014/main" id="{B49C95B6-C7CD-3CA5-B00A-76B54B0DF9AF}"/>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0" name="Group 89">
                <a:extLst>
                  <a:ext uri="{FF2B5EF4-FFF2-40B4-BE49-F238E27FC236}">
                    <a16:creationId xmlns:a16="http://schemas.microsoft.com/office/drawing/2014/main" id="{C8DD0E33-32E4-DE1F-32D4-0508CAD1DD42}"/>
                  </a:ext>
                </a:extLst>
              </p:cNvPr>
              <p:cNvGrpSpPr/>
              <p:nvPr/>
            </p:nvGrpSpPr>
            <p:grpSpPr>
              <a:xfrm>
                <a:off x="1357450" y="2032941"/>
                <a:ext cx="1051560" cy="274320"/>
                <a:chOff x="4837371" y="4207752"/>
                <a:chExt cx="1051560" cy="274320"/>
              </a:xfrm>
            </p:grpSpPr>
            <p:sp>
              <p:nvSpPr>
                <p:cNvPr id="91" name="Rectangle 90">
                  <a:extLst>
                    <a:ext uri="{FF2B5EF4-FFF2-40B4-BE49-F238E27FC236}">
                      <a16:creationId xmlns:a16="http://schemas.microsoft.com/office/drawing/2014/main" id="{162B4BE7-CD44-2717-D2C2-AC8A5844D219}"/>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2" name="Flowchart: Terminator 75">
                  <a:extLst>
                    <a:ext uri="{FF2B5EF4-FFF2-40B4-BE49-F238E27FC236}">
                      <a16:creationId xmlns:a16="http://schemas.microsoft.com/office/drawing/2014/main" id="{BCDBDA32-BBE1-C481-F702-FD7EFD562151}"/>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3" name="Flowchart: Terminator 76">
                  <a:extLst>
                    <a:ext uri="{FF2B5EF4-FFF2-40B4-BE49-F238E27FC236}">
                      <a16:creationId xmlns:a16="http://schemas.microsoft.com/office/drawing/2014/main" id="{241B4AA6-43CA-B90C-C374-35AB008EE225}"/>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4" name="Flowchart: Terminator 102">
                  <a:extLst>
                    <a:ext uri="{FF2B5EF4-FFF2-40B4-BE49-F238E27FC236}">
                      <a16:creationId xmlns:a16="http://schemas.microsoft.com/office/drawing/2014/main" id="{C0363B6B-ADB1-E95F-5301-9D2A5AD00602}"/>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81" name="Group 80">
              <a:extLst>
                <a:ext uri="{FF2B5EF4-FFF2-40B4-BE49-F238E27FC236}">
                  <a16:creationId xmlns:a16="http://schemas.microsoft.com/office/drawing/2014/main" id="{1CA68424-3ED5-BF3A-F94A-FD54E76272C8}"/>
                </a:ext>
              </a:extLst>
            </p:cNvPr>
            <p:cNvGrpSpPr>
              <a:grpSpLocks noChangeAspect="1"/>
            </p:cNvGrpSpPr>
            <p:nvPr/>
          </p:nvGrpSpPr>
          <p:grpSpPr>
            <a:xfrm>
              <a:off x="1755493" y="764472"/>
              <a:ext cx="1264890" cy="1463040"/>
              <a:chOff x="1357450" y="2032941"/>
              <a:chExt cx="1051560" cy="1216292"/>
            </a:xfrm>
          </p:grpSpPr>
          <p:sp>
            <p:nvSpPr>
              <p:cNvPr id="83" name="Rectangle 82">
                <a:extLst>
                  <a:ext uri="{FF2B5EF4-FFF2-40B4-BE49-F238E27FC236}">
                    <a16:creationId xmlns:a16="http://schemas.microsoft.com/office/drawing/2014/main" id="{ED87BF1E-8E18-CDCA-23BE-65A413D0E447}"/>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4" name="Group 83">
                <a:extLst>
                  <a:ext uri="{FF2B5EF4-FFF2-40B4-BE49-F238E27FC236}">
                    <a16:creationId xmlns:a16="http://schemas.microsoft.com/office/drawing/2014/main" id="{9D349DB5-EFD3-E1E1-086D-099197A860D6}"/>
                  </a:ext>
                </a:extLst>
              </p:cNvPr>
              <p:cNvGrpSpPr/>
              <p:nvPr/>
            </p:nvGrpSpPr>
            <p:grpSpPr>
              <a:xfrm>
                <a:off x="1357450" y="2032941"/>
                <a:ext cx="1051560" cy="274320"/>
                <a:chOff x="4837371" y="4207752"/>
                <a:chExt cx="1051560" cy="274320"/>
              </a:xfrm>
            </p:grpSpPr>
            <p:sp>
              <p:nvSpPr>
                <p:cNvPr id="85" name="Rectangle 84">
                  <a:extLst>
                    <a:ext uri="{FF2B5EF4-FFF2-40B4-BE49-F238E27FC236}">
                      <a16:creationId xmlns:a16="http://schemas.microsoft.com/office/drawing/2014/main" id="{48562A05-109C-2AB6-CD7D-21C8E6A00F8D}"/>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Flowchart: Terminator 67">
                  <a:extLst>
                    <a:ext uri="{FF2B5EF4-FFF2-40B4-BE49-F238E27FC236}">
                      <a16:creationId xmlns:a16="http://schemas.microsoft.com/office/drawing/2014/main" id="{10BE44A8-BDDE-8809-0EB7-976490A19940}"/>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7" name="Flowchart: Terminator 68">
                  <a:extLst>
                    <a:ext uri="{FF2B5EF4-FFF2-40B4-BE49-F238E27FC236}">
                      <a16:creationId xmlns:a16="http://schemas.microsoft.com/office/drawing/2014/main" id="{C79B6CFA-FB8F-F5F1-0820-3B207F5CCF9C}"/>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Flowchart: Terminator 69">
                  <a:extLst>
                    <a:ext uri="{FF2B5EF4-FFF2-40B4-BE49-F238E27FC236}">
                      <a16:creationId xmlns:a16="http://schemas.microsoft.com/office/drawing/2014/main" id="{AA986DE5-0564-FB97-9703-A5783028351D}"/>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82" name="Isosceles Triangle 61">
              <a:extLst>
                <a:ext uri="{FF2B5EF4-FFF2-40B4-BE49-F238E27FC236}">
                  <a16:creationId xmlns:a16="http://schemas.microsoft.com/office/drawing/2014/main" id="{48D5696D-4FAA-2F73-7FA2-0E62851E65D0}"/>
                </a:ext>
              </a:extLst>
            </p:cNvPr>
            <p:cNvSpPr/>
            <p:nvPr/>
          </p:nvSpPr>
          <p:spPr>
            <a:xfrm rot="5400000">
              <a:off x="4524315" y="1547949"/>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1" name="Text Placeholder 4">
            <a:extLst>
              <a:ext uri="{FF2B5EF4-FFF2-40B4-BE49-F238E27FC236}">
                <a16:creationId xmlns:a16="http://schemas.microsoft.com/office/drawing/2014/main" id="{83C28E3C-E302-331A-D4B5-4BFE85F0AB99}"/>
              </a:ext>
            </a:extLst>
          </p:cNvPr>
          <p:cNvSpPr txBox="1">
            <a:spLocks/>
          </p:cNvSpPr>
          <p:nvPr/>
        </p:nvSpPr>
        <p:spPr>
          <a:xfrm>
            <a:off x="2655560" y="5026501"/>
            <a:ext cx="1063724" cy="822960"/>
          </a:xfrm>
          <a:prstGeom prst="rect">
            <a:avLst/>
          </a:prstGeom>
          <a:ln>
            <a:solidFill>
              <a:schemeClr val="bg1"/>
            </a:solid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dirty="0">
                <a:solidFill>
                  <a:prstClr val="white"/>
                </a:solidFill>
                <a:latin typeface="Calibri" panose="020F0502020204030204"/>
              </a:rPr>
              <a:t>STARTS</a:t>
            </a:r>
          </a:p>
          <a:p>
            <a:pPr marL="0" indent="0" algn="ctr">
              <a:lnSpc>
                <a:spcPct val="100000"/>
              </a:lnSpc>
              <a:spcBef>
                <a:spcPts val="0"/>
              </a:spcBef>
              <a:buFontTx/>
              <a:buNone/>
              <a:defRPr/>
            </a:pPr>
            <a:r>
              <a:rPr lang="en-US" sz="1300" b="1" dirty="0">
                <a:solidFill>
                  <a:prstClr val="white"/>
                </a:solidFill>
                <a:latin typeface="Calibri" panose="020F0502020204030204"/>
              </a:rPr>
              <a:t>Submit </a:t>
            </a:r>
            <a:br>
              <a:rPr lang="en-US" sz="1300" b="1" dirty="0">
                <a:solidFill>
                  <a:prstClr val="white"/>
                </a:solidFill>
                <a:latin typeface="Calibri" panose="020F0502020204030204"/>
              </a:rPr>
            </a:br>
            <a:r>
              <a:rPr lang="en-US" sz="1300" b="1" dirty="0">
                <a:solidFill>
                  <a:prstClr val="white"/>
                </a:solidFill>
                <a:latin typeface="Calibri" panose="020F0502020204030204"/>
              </a:rPr>
              <a:t>Part B application</a:t>
            </a:r>
          </a:p>
        </p:txBody>
      </p:sp>
      <p:grpSp>
        <p:nvGrpSpPr>
          <p:cNvPr id="104" name="Group 103">
            <a:extLst>
              <a:ext uri="{FF2B5EF4-FFF2-40B4-BE49-F238E27FC236}">
                <a16:creationId xmlns:a16="http://schemas.microsoft.com/office/drawing/2014/main" id="{1F0B09EE-71EE-3F3B-8054-727920506FD4}"/>
              </a:ext>
              <a:ext uri="{C183D7F6-B498-43B3-948B-1728B52AA6E4}">
                <adec:decorative xmlns:adec="http://schemas.microsoft.com/office/drawing/2017/decorative" val="1"/>
              </a:ext>
            </a:extLst>
          </p:cNvPr>
          <p:cNvGrpSpPr/>
          <p:nvPr/>
        </p:nvGrpSpPr>
        <p:grpSpPr>
          <a:xfrm>
            <a:off x="7488297" y="4198041"/>
            <a:ext cx="2459265" cy="1945454"/>
            <a:chOff x="7664742" y="718797"/>
            <a:chExt cx="1890319" cy="1917582"/>
          </a:xfrm>
        </p:grpSpPr>
        <p:sp>
          <p:nvSpPr>
            <p:cNvPr id="105" name="Freeform: Shape 41">
              <a:extLst>
                <a:ext uri="{FF2B5EF4-FFF2-40B4-BE49-F238E27FC236}">
                  <a16:creationId xmlns:a16="http://schemas.microsoft.com/office/drawing/2014/main" id="{8AF3C811-0109-1C2F-718A-2CF54A276ED3}"/>
                </a:ext>
              </a:extLst>
            </p:cNvPr>
            <p:cNvSpPr/>
            <p:nvPr/>
          </p:nvSpPr>
          <p:spPr>
            <a:xfrm>
              <a:off x="7664742" y="1001468"/>
              <a:ext cx="1890319" cy="1634911"/>
            </a:xfrm>
            <a:custGeom>
              <a:avLst/>
              <a:gdLst>
                <a:gd name="connsiteX0" fmla="*/ 945159 w 1890319"/>
                <a:gd name="connsiteY0" fmla="*/ 0 h 1634911"/>
                <a:gd name="connsiteX1" fmla="*/ 1772888 w 1890319"/>
                <a:gd name="connsiteY1" fmla="*/ 135085 h 1634911"/>
                <a:gd name="connsiteX2" fmla="*/ 1890319 w 1890319"/>
                <a:gd name="connsiteY2" fmla="*/ 181066 h 1634911"/>
                <a:gd name="connsiteX3" fmla="*/ 1890319 w 1890319"/>
                <a:gd name="connsiteY3" fmla="*/ 1634911 h 1634911"/>
                <a:gd name="connsiteX4" fmla="*/ 0 w 1890319"/>
                <a:gd name="connsiteY4" fmla="*/ 1634911 h 1634911"/>
                <a:gd name="connsiteX5" fmla="*/ 0 w 1890319"/>
                <a:gd name="connsiteY5" fmla="*/ 181066 h 1634911"/>
                <a:gd name="connsiteX6" fmla="*/ 117430 w 1890319"/>
                <a:gd name="connsiteY6" fmla="*/ 135085 h 1634911"/>
                <a:gd name="connsiteX7" fmla="*/ 945159 w 1890319"/>
                <a:gd name="connsiteY7" fmla="*/ 0 h 163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1634911">
                  <a:moveTo>
                    <a:pt x="945159" y="0"/>
                  </a:moveTo>
                  <a:cubicBezTo>
                    <a:pt x="1244864" y="0"/>
                    <a:pt x="1526835" y="48935"/>
                    <a:pt x="1772888" y="135085"/>
                  </a:cubicBezTo>
                  <a:lnTo>
                    <a:pt x="1890319" y="181066"/>
                  </a:lnTo>
                  <a:lnTo>
                    <a:pt x="1890319" y="1634911"/>
                  </a:lnTo>
                  <a:lnTo>
                    <a:pt x="0" y="1634911"/>
                  </a:lnTo>
                  <a:lnTo>
                    <a:pt x="0" y="181066"/>
                  </a:lnTo>
                  <a:lnTo>
                    <a:pt x="117430" y="135085"/>
                  </a:lnTo>
                  <a:cubicBezTo>
                    <a:pt x="363484" y="48935"/>
                    <a:pt x="645455" y="0"/>
                    <a:pt x="945159" y="0"/>
                  </a:cubicBezTo>
                  <a:close/>
                </a:path>
              </a:pathLst>
            </a:cu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106" name="Freeform: Shape 44">
              <a:extLst>
                <a:ext uri="{FF2B5EF4-FFF2-40B4-BE49-F238E27FC236}">
                  <a16:creationId xmlns:a16="http://schemas.microsoft.com/office/drawing/2014/main" id="{029530A1-5A4A-0C15-58F9-D95F54200A84}"/>
                </a:ext>
              </a:extLst>
            </p:cNvPr>
            <p:cNvSpPr/>
            <p:nvPr/>
          </p:nvSpPr>
          <p:spPr>
            <a:xfrm>
              <a:off x="7664742" y="718797"/>
              <a:ext cx="1890319" cy="463737"/>
            </a:xfrm>
            <a:custGeom>
              <a:avLst/>
              <a:gdLst>
                <a:gd name="connsiteX0" fmla="*/ 0 w 1890319"/>
                <a:gd name="connsiteY0" fmla="*/ 0 h 463737"/>
                <a:gd name="connsiteX1" fmla="*/ 1890319 w 1890319"/>
                <a:gd name="connsiteY1" fmla="*/ 0 h 463737"/>
                <a:gd name="connsiteX2" fmla="*/ 1890319 w 1890319"/>
                <a:gd name="connsiteY2" fmla="*/ 463737 h 463737"/>
                <a:gd name="connsiteX3" fmla="*/ 1772888 w 1890319"/>
                <a:gd name="connsiteY3" fmla="*/ 417756 h 463737"/>
                <a:gd name="connsiteX4" fmla="*/ 945159 w 1890319"/>
                <a:gd name="connsiteY4" fmla="*/ 282671 h 463737"/>
                <a:gd name="connsiteX5" fmla="*/ 117430 w 1890319"/>
                <a:gd name="connsiteY5" fmla="*/ 417756 h 463737"/>
                <a:gd name="connsiteX6" fmla="*/ 0 w 1890319"/>
                <a:gd name="connsiteY6" fmla="*/ 463737 h 463737"/>
                <a:gd name="connsiteX7" fmla="*/ 0 w 1890319"/>
                <a:gd name="connsiteY7" fmla="*/ 0 h 4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463737">
                  <a:moveTo>
                    <a:pt x="0" y="0"/>
                  </a:moveTo>
                  <a:lnTo>
                    <a:pt x="1890319" y="0"/>
                  </a:lnTo>
                  <a:lnTo>
                    <a:pt x="1890319" y="463737"/>
                  </a:lnTo>
                  <a:lnTo>
                    <a:pt x="1772888" y="417756"/>
                  </a:lnTo>
                  <a:cubicBezTo>
                    <a:pt x="1526835" y="331606"/>
                    <a:pt x="1244864" y="282671"/>
                    <a:pt x="945159" y="282671"/>
                  </a:cubicBezTo>
                  <a:cubicBezTo>
                    <a:pt x="645455" y="282671"/>
                    <a:pt x="363484" y="331606"/>
                    <a:pt x="117430" y="417756"/>
                  </a:cubicBezTo>
                  <a:lnTo>
                    <a:pt x="0" y="463737"/>
                  </a:lnTo>
                  <a:lnTo>
                    <a:pt x="0" y="0"/>
                  </a:lnTo>
                  <a:close/>
                </a:path>
              </a:pathLst>
            </a:custGeom>
            <a:solidFill>
              <a:srgbClr val="0070C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8" name="Text Placeholder 4">
            <a:extLst>
              <a:ext uri="{FF2B5EF4-FFF2-40B4-BE49-F238E27FC236}">
                <a16:creationId xmlns:a16="http://schemas.microsoft.com/office/drawing/2014/main" id="{39501949-AF5E-D043-CCA8-6EDD821D6F4C}"/>
              </a:ext>
            </a:extLst>
          </p:cNvPr>
          <p:cNvSpPr txBox="1">
            <a:spLocks/>
          </p:cNvSpPr>
          <p:nvPr/>
        </p:nvSpPr>
        <p:spPr>
          <a:xfrm>
            <a:off x="4254722" y="5026501"/>
            <a:ext cx="1183531" cy="822960"/>
          </a:xfrm>
          <a:prstGeom prst="rect">
            <a:avLst/>
          </a:prstGeom>
          <a:ln>
            <a:solidFill>
              <a:schemeClr val="bg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dirty="0">
                <a:solidFill>
                  <a:prstClr val="white"/>
                </a:solidFill>
                <a:latin typeface="Calibri" panose="020F0502020204030204"/>
              </a:rPr>
              <a:t>CONTINUES</a:t>
            </a:r>
          </a:p>
          <a:p>
            <a:pPr marL="0" indent="0" algn="ctr">
              <a:lnSpc>
                <a:spcPct val="100000"/>
              </a:lnSpc>
              <a:spcBef>
                <a:spcPts val="0"/>
              </a:spcBef>
              <a:buFontTx/>
              <a:buNone/>
              <a:defRPr/>
            </a:pPr>
            <a:r>
              <a:rPr lang="en-US" sz="1300" b="1" dirty="0">
                <a:solidFill>
                  <a:prstClr val="white"/>
                </a:solidFill>
                <a:latin typeface="Calibri" panose="020F0502020204030204"/>
              </a:rPr>
              <a:t>Part B </a:t>
            </a:r>
          </a:p>
          <a:p>
            <a:pPr marL="0" indent="0" algn="ctr">
              <a:lnSpc>
                <a:spcPct val="100000"/>
              </a:lnSpc>
              <a:spcBef>
                <a:spcPts val="0"/>
              </a:spcBef>
              <a:buFontTx/>
              <a:buNone/>
              <a:defRPr/>
            </a:pPr>
            <a:r>
              <a:rPr lang="en-US" sz="1300" b="1" dirty="0">
                <a:solidFill>
                  <a:prstClr val="white"/>
                </a:solidFill>
                <a:latin typeface="Calibri" panose="020F0502020204030204"/>
              </a:rPr>
              <a:t>Month 1</a:t>
            </a:r>
          </a:p>
        </p:txBody>
      </p:sp>
      <p:sp>
        <p:nvSpPr>
          <p:cNvPr id="109" name="Text Placeholder 4">
            <a:extLst>
              <a:ext uri="{FF2B5EF4-FFF2-40B4-BE49-F238E27FC236}">
                <a16:creationId xmlns:a16="http://schemas.microsoft.com/office/drawing/2014/main" id="{DB1EC3E8-0B63-04AC-5093-59F144401173}"/>
              </a:ext>
            </a:extLst>
          </p:cNvPr>
          <p:cNvSpPr txBox="1">
            <a:spLocks/>
          </p:cNvSpPr>
          <p:nvPr/>
        </p:nvSpPr>
        <p:spPr>
          <a:xfrm>
            <a:off x="5917374" y="5026501"/>
            <a:ext cx="1063724" cy="822960"/>
          </a:xfrm>
          <a:prstGeom prst="rect">
            <a:avLst/>
          </a:prstGeom>
          <a:ln>
            <a:solidFill>
              <a:schemeClr val="bg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600" b="1" dirty="0">
                <a:solidFill>
                  <a:prstClr val="white"/>
                </a:solidFill>
                <a:latin typeface="Calibri" panose="020F0502020204030204"/>
              </a:rPr>
              <a:t>ENDS</a:t>
            </a:r>
          </a:p>
          <a:p>
            <a:pPr marL="0" indent="0" algn="ctr">
              <a:lnSpc>
                <a:spcPct val="100000"/>
              </a:lnSpc>
              <a:spcBef>
                <a:spcPts val="0"/>
              </a:spcBef>
              <a:buFontTx/>
              <a:buNone/>
              <a:defRPr/>
            </a:pPr>
            <a:r>
              <a:rPr lang="en-US" sz="1300" b="1" dirty="0">
                <a:solidFill>
                  <a:prstClr val="white"/>
                </a:solidFill>
                <a:latin typeface="Calibri" panose="020F0502020204030204"/>
              </a:rPr>
              <a:t>Part B end of Month 2</a:t>
            </a:r>
          </a:p>
        </p:txBody>
      </p:sp>
      <p:sp>
        <p:nvSpPr>
          <p:cNvPr id="107" name="Text Placeholder 11">
            <a:extLst>
              <a:ext uri="{FF2B5EF4-FFF2-40B4-BE49-F238E27FC236}">
                <a16:creationId xmlns:a16="http://schemas.microsoft.com/office/drawing/2014/main" id="{155E568C-36B6-C614-BF51-67788D7DFBAC}"/>
              </a:ext>
            </a:extLst>
          </p:cNvPr>
          <p:cNvSpPr txBox="1">
            <a:spLocks/>
          </p:cNvSpPr>
          <p:nvPr/>
        </p:nvSpPr>
        <p:spPr>
          <a:xfrm>
            <a:off x="7508089" y="4702118"/>
            <a:ext cx="2441405" cy="14779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2000" b="1" dirty="0">
                <a:solidFill>
                  <a:srgbClr val="2F5597"/>
                </a:solidFill>
                <a:latin typeface="Calibri" panose="020F0502020204030204"/>
              </a:rPr>
              <a:t>Coverage begins</a:t>
            </a:r>
          </a:p>
          <a:p>
            <a:pPr marL="0" indent="0" algn="ctr">
              <a:lnSpc>
                <a:spcPct val="100000"/>
              </a:lnSpc>
              <a:spcBef>
                <a:spcPts val="0"/>
              </a:spcBef>
              <a:buFontTx/>
              <a:buNone/>
              <a:defRPr/>
            </a:pPr>
            <a:r>
              <a:rPr lang="en-US" sz="2000" b="1" dirty="0">
                <a:solidFill>
                  <a:srgbClr val="2F5597"/>
                </a:solidFill>
                <a:latin typeface="Calibri" panose="020F0502020204030204"/>
              </a:rPr>
              <a:t>first of month after month application is received</a:t>
            </a:r>
          </a:p>
        </p:txBody>
      </p:sp>
      <p:sp>
        <p:nvSpPr>
          <p:cNvPr id="4" name="Slide Number Placeholder 3">
            <a:extLst>
              <a:ext uri="{FF2B5EF4-FFF2-40B4-BE49-F238E27FC236}">
                <a16:creationId xmlns:a16="http://schemas.microsoft.com/office/drawing/2014/main" id="{DB4136E5-4369-59D9-0334-34D07EE6E449}"/>
              </a:ext>
            </a:extLst>
          </p:cNvPr>
          <p:cNvSpPr>
            <a:spLocks noGrp="1"/>
          </p:cNvSpPr>
          <p:nvPr>
            <p:ph type="sldNum" sz="quarter" idx="12"/>
          </p:nvPr>
        </p:nvSpPr>
        <p:spPr/>
        <p:txBody>
          <a:bodyPr/>
          <a:lstStyle/>
          <a:p>
            <a:fld id="{C8F7F351-82FE-6748-A3E2-20FA9B2ECD38}" type="slidenum">
              <a:rPr lang="en-US" smtClean="0"/>
              <a:t>40</a:t>
            </a:fld>
            <a:endParaRPr lang="en-US" dirty="0"/>
          </a:p>
        </p:txBody>
      </p:sp>
    </p:spTree>
    <p:extLst>
      <p:ext uri="{BB962C8B-B14F-4D97-AF65-F5344CB8AC3E}">
        <p14:creationId xmlns:p14="http://schemas.microsoft.com/office/powerpoint/2010/main" val="178983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0F03CF-7BAA-5CD5-FDF8-8D364056821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86D248B-1F38-00F9-1953-7F923B930CB6}"/>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Open Enrollment Period</a:t>
            </a:r>
          </a:p>
        </p:txBody>
      </p:sp>
      <p:sp>
        <p:nvSpPr>
          <p:cNvPr id="2" name="Text Placeholder 10">
            <a:extLst>
              <a:ext uri="{FF2B5EF4-FFF2-40B4-BE49-F238E27FC236}">
                <a16:creationId xmlns:a16="http://schemas.microsoft.com/office/drawing/2014/main" id="{E8FB233E-66CC-E7DF-76DA-2F0D716DE532}"/>
              </a:ext>
            </a:extLst>
          </p:cNvPr>
          <p:cNvSpPr txBox="1">
            <a:spLocks/>
          </p:cNvSpPr>
          <p:nvPr/>
        </p:nvSpPr>
        <p:spPr>
          <a:xfrm>
            <a:off x="-23268" y="1186101"/>
            <a:ext cx="12215268" cy="7239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latin typeface="Arial" panose="020B0604020202020204" pitchFamily="34" charset="0"/>
                <a:cs typeface="Arial" panose="020B0604020202020204" pitchFamily="34" charset="0"/>
              </a:rPr>
              <a:t>7-Week Period</a:t>
            </a:r>
          </a:p>
        </p:txBody>
      </p:sp>
      <p:pic>
        <p:nvPicPr>
          <p:cNvPr id="7" name="Picture 6">
            <a:extLst>
              <a:ext uri="{FF2B5EF4-FFF2-40B4-BE49-F238E27FC236}">
                <a16:creationId xmlns:a16="http://schemas.microsoft.com/office/drawing/2014/main" id="{1CAD2223-3D9D-9047-5AAF-99676B8548D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68831" y="2373954"/>
            <a:ext cx="1268078" cy="1481456"/>
          </a:xfrm>
          <a:prstGeom prst="rect">
            <a:avLst/>
          </a:prstGeom>
        </p:spPr>
      </p:pic>
      <p:sp>
        <p:nvSpPr>
          <p:cNvPr id="8" name="Text Placeholder 11">
            <a:extLst>
              <a:ext uri="{FF2B5EF4-FFF2-40B4-BE49-F238E27FC236}">
                <a16:creationId xmlns:a16="http://schemas.microsoft.com/office/drawing/2014/main" id="{C280C3D1-FF32-E512-F662-7D169742F084}"/>
              </a:ext>
            </a:extLst>
          </p:cNvPr>
          <p:cNvSpPr txBox="1">
            <a:spLocks/>
          </p:cNvSpPr>
          <p:nvPr/>
        </p:nvSpPr>
        <p:spPr>
          <a:xfrm>
            <a:off x="2647869" y="2921937"/>
            <a:ext cx="1060704" cy="822960"/>
          </a:xfrm>
          <a:prstGeom prst="rect">
            <a:avLst/>
          </a:prstGeom>
          <a:solidFill>
            <a:srgbClr val="0070C0"/>
          </a:solidFill>
          <a:ln>
            <a:solidFill>
              <a:schemeClr val="bg1"/>
            </a:solidFill>
          </a:ln>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1600" b="1" dirty="0">
                <a:solidFill>
                  <a:prstClr val="white"/>
                </a:solidFill>
                <a:latin typeface="Calibri" panose="020F0502020204030204"/>
              </a:rPr>
              <a:t>STARTS</a:t>
            </a:r>
          </a:p>
          <a:p>
            <a:pPr marL="0" indent="0" algn="ctr">
              <a:spcBef>
                <a:spcPts val="400"/>
              </a:spcBef>
              <a:buFont typeface="Arial" panose="020B0604020202020204" pitchFamily="34" charset="0"/>
              <a:buNone/>
            </a:pPr>
            <a:r>
              <a:rPr lang="en-US" b="1" dirty="0">
                <a:solidFill>
                  <a:prstClr val="white"/>
                </a:solidFill>
                <a:latin typeface="Calibri" panose="020F0502020204030204"/>
              </a:rPr>
              <a:t>Oct 15</a:t>
            </a:r>
          </a:p>
        </p:txBody>
      </p:sp>
      <p:pic>
        <p:nvPicPr>
          <p:cNvPr id="9" name="Picture 8">
            <a:extLst>
              <a:ext uri="{FF2B5EF4-FFF2-40B4-BE49-F238E27FC236}">
                <a16:creationId xmlns:a16="http://schemas.microsoft.com/office/drawing/2014/main" id="{11B6FC4E-A2D7-FC70-32B1-A934996271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201818" y="2373954"/>
            <a:ext cx="1268078" cy="1481456"/>
          </a:xfrm>
          <a:prstGeom prst="rect">
            <a:avLst/>
          </a:prstGeom>
        </p:spPr>
      </p:pic>
      <p:sp>
        <p:nvSpPr>
          <p:cNvPr id="11" name="Text Placeholder 12">
            <a:extLst>
              <a:ext uri="{FF2B5EF4-FFF2-40B4-BE49-F238E27FC236}">
                <a16:creationId xmlns:a16="http://schemas.microsoft.com/office/drawing/2014/main" id="{16E06B01-68A4-AEC4-03A6-C05F9D318597}"/>
              </a:ext>
            </a:extLst>
          </p:cNvPr>
          <p:cNvSpPr txBox="1">
            <a:spLocks/>
          </p:cNvSpPr>
          <p:nvPr/>
        </p:nvSpPr>
        <p:spPr>
          <a:xfrm>
            <a:off x="4294981" y="2921937"/>
            <a:ext cx="1060704" cy="822960"/>
          </a:xfrm>
          <a:prstGeom prst="rect">
            <a:avLst/>
          </a:prstGeom>
          <a:solidFill>
            <a:srgbClr val="0070C0"/>
          </a:solidFill>
          <a:ln>
            <a:solidFill>
              <a:schemeClr val="bg1"/>
            </a:solidFill>
          </a:ln>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1600" b="1" dirty="0">
                <a:solidFill>
                  <a:prstClr val="white"/>
                </a:solidFill>
                <a:latin typeface="Calibri" panose="020F0502020204030204"/>
              </a:rPr>
              <a:t>CONTINUES</a:t>
            </a:r>
          </a:p>
          <a:p>
            <a:pPr marL="0" indent="0" algn="ctr">
              <a:spcBef>
                <a:spcPts val="400"/>
              </a:spcBef>
              <a:buFont typeface="Arial" panose="020B0604020202020204" pitchFamily="34" charset="0"/>
              <a:buNone/>
            </a:pPr>
            <a:r>
              <a:rPr lang="en-US" b="1" dirty="0">
                <a:solidFill>
                  <a:prstClr val="white"/>
                </a:solidFill>
                <a:latin typeface="Calibri" panose="020F0502020204030204"/>
              </a:rPr>
              <a:t>Nov</a:t>
            </a:r>
          </a:p>
        </p:txBody>
      </p:sp>
      <p:pic>
        <p:nvPicPr>
          <p:cNvPr id="12" name="Picture 11">
            <a:extLst>
              <a:ext uri="{FF2B5EF4-FFF2-40B4-BE49-F238E27FC236}">
                <a16:creationId xmlns:a16="http://schemas.microsoft.com/office/drawing/2014/main" id="{727A48F2-E7BA-1B38-B6B5-35EADA72805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32181" y="2373954"/>
            <a:ext cx="1268078" cy="1481456"/>
          </a:xfrm>
          <a:prstGeom prst="rect">
            <a:avLst/>
          </a:prstGeom>
        </p:spPr>
      </p:pic>
      <p:sp>
        <p:nvSpPr>
          <p:cNvPr id="13" name="Text Placeholder 13">
            <a:extLst>
              <a:ext uri="{FF2B5EF4-FFF2-40B4-BE49-F238E27FC236}">
                <a16:creationId xmlns:a16="http://schemas.microsoft.com/office/drawing/2014/main" id="{C761BB86-61FC-DC0A-C637-FEC40A4887F9}"/>
              </a:ext>
            </a:extLst>
          </p:cNvPr>
          <p:cNvSpPr txBox="1">
            <a:spLocks/>
          </p:cNvSpPr>
          <p:nvPr/>
        </p:nvSpPr>
        <p:spPr>
          <a:xfrm>
            <a:off x="5939551" y="2921937"/>
            <a:ext cx="1060704" cy="822960"/>
          </a:xfrm>
          <a:prstGeom prst="rect">
            <a:avLst/>
          </a:prstGeom>
          <a:solidFill>
            <a:srgbClr val="0070C0"/>
          </a:solidFill>
          <a:ln>
            <a:solidFill>
              <a:schemeClr val="bg1"/>
            </a:solidFill>
          </a:ln>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1600" b="1" dirty="0">
                <a:solidFill>
                  <a:prstClr val="white"/>
                </a:solidFill>
                <a:latin typeface="Calibri" panose="020F0502020204030204"/>
              </a:rPr>
              <a:t>ENDS</a:t>
            </a:r>
          </a:p>
          <a:p>
            <a:pPr marL="0" indent="0" algn="ctr">
              <a:spcBef>
                <a:spcPts val="400"/>
              </a:spcBef>
              <a:buFont typeface="Arial" panose="020B0604020202020204" pitchFamily="34" charset="0"/>
              <a:buNone/>
            </a:pPr>
            <a:r>
              <a:rPr lang="en-US" sz="2700" b="1" dirty="0">
                <a:solidFill>
                  <a:prstClr val="white"/>
                </a:solidFill>
                <a:latin typeface="Calibri" panose="020F0502020204030204"/>
              </a:rPr>
              <a:t>Dec 7</a:t>
            </a:r>
          </a:p>
        </p:txBody>
      </p:sp>
      <p:grpSp>
        <p:nvGrpSpPr>
          <p:cNvPr id="14" name="Group 13" descr="Box reading: Coverage begins July 1st">
            <a:extLst>
              <a:ext uri="{FF2B5EF4-FFF2-40B4-BE49-F238E27FC236}">
                <a16:creationId xmlns:a16="http://schemas.microsoft.com/office/drawing/2014/main" id="{DF9C4F24-91AD-F29A-68D4-AA1877C7772D}"/>
              </a:ext>
            </a:extLst>
          </p:cNvPr>
          <p:cNvGrpSpPr/>
          <p:nvPr/>
        </p:nvGrpSpPr>
        <p:grpSpPr>
          <a:xfrm>
            <a:off x="7509412" y="1987947"/>
            <a:ext cx="1890319" cy="1917582"/>
            <a:chOff x="7664742" y="718797"/>
            <a:chExt cx="1890319" cy="1917582"/>
          </a:xfrm>
        </p:grpSpPr>
        <p:sp>
          <p:nvSpPr>
            <p:cNvPr id="15" name="Freeform: Shape 41">
              <a:extLst>
                <a:ext uri="{FF2B5EF4-FFF2-40B4-BE49-F238E27FC236}">
                  <a16:creationId xmlns:a16="http://schemas.microsoft.com/office/drawing/2014/main" id="{27C3C435-BD1F-9A0C-9B79-214CEDD3A529}"/>
                </a:ext>
              </a:extLst>
            </p:cNvPr>
            <p:cNvSpPr/>
            <p:nvPr/>
          </p:nvSpPr>
          <p:spPr>
            <a:xfrm>
              <a:off x="7664742" y="1001468"/>
              <a:ext cx="1890319" cy="1634911"/>
            </a:xfrm>
            <a:custGeom>
              <a:avLst/>
              <a:gdLst>
                <a:gd name="connsiteX0" fmla="*/ 945159 w 1890319"/>
                <a:gd name="connsiteY0" fmla="*/ 0 h 1634911"/>
                <a:gd name="connsiteX1" fmla="*/ 1772888 w 1890319"/>
                <a:gd name="connsiteY1" fmla="*/ 135085 h 1634911"/>
                <a:gd name="connsiteX2" fmla="*/ 1890319 w 1890319"/>
                <a:gd name="connsiteY2" fmla="*/ 181066 h 1634911"/>
                <a:gd name="connsiteX3" fmla="*/ 1890319 w 1890319"/>
                <a:gd name="connsiteY3" fmla="*/ 1634911 h 1634911"/>
                <a:gd name="connsiteX4" fmla="*/ 0 w 1890319"/>
                <a:gd name="connsiteY4" fmla="*/ 1634911 h 1634911"/>
                <a:gd name="connsiteX5" fmla="*/ 0 w 1890319"/>
                <a:gd name="connsiteY5" fmla="*/ 181066 h 1634911"/>
                <a:gd name="connsiteX6" fmla="*/ 117430 w 1890319"/>
                <a:gd name="connsiteY6" fmla="*/ 135085 h 1634911"/>
                <a:gd name="connsiteX7" fmla="*/ 945159 w 1890319"/>
                <a:gd name="connsiteY7" fmla="*/ 0 h 163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1634911">
                  <a:moveTo>
                    <a:pt x="945159" y="0"/>
                  </a:moveTo>
                  <a:cubicBezTo>
                    <a:pt x="1244864" y="0"/>
                    <a:pt x="1526835" y="48935"/>
                    <a:pt x="1772888" y="135085"/>
                  </a:cubicBezTo>
                  <a:lnTo>
                    <a:pt x="1890319" y="181066"/>
                  </a:lnTo>
                  <a:lnTo>
                    <a:pt x="1890319" y="1634911"/>
                  </a:lnTo>
                  <a:lnTo>
                    <a:pt x="0" y="1634911"/>
                  </a:lnTo>
                  <a:lnTo>
                    <a:pt x="0" y="181066"/>
                  </a:lnTo>
                  <a:lnTo>
                    <a:pt x="117430" y="135085"/>
                  </a:lnTo>
                  <a:cubicBezTo>
                    <a:pt x="363484" y="48935"/>
                    <a:pt x="645455" y="0"/>
                    <a:pt x="945159" y="0"/>
                  </a:cubicBezTo>
                  <a:close/>
                </a:path>
              </a:pathLst>
            </a:cu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F5597"/>
                </a:solidFill>
              </a:endParaRPr>
            </a:p>
          </p:txBody>
        </p:sp>
        <p:sp>
          <p:nvSpPr>
            <p:cNvPr id="16" name="Freeform: Shape 44">
              <a:extLst>
                <a:ext uri="{FF2B5EF4-FFF2-40B4-BE49-F238E27FC236}">
                  <a16:creationId xmlns:a16="http://schemas.microsoft.com/office/drawing/2014/main" id="{76F2DC4B-FAC9-DC5D-CD4D-724B5EFE92BF}"/>
                </a:ext>
              </a:extLst>
            </p:cNvPr>
            <p:cNvSpPr/>
            <p:nvPr/>
          </p:nvSpPr>
          <p:spPr>
            <a:xfrm>
              <a:off x="7664742" y="718797"/>
              <a:ext cx="1890319" cy="463737"/>
            </a:xfrm>
            <a:custGeom>
              <a:avLst/>
              <a:gdLst>
                <a:gd name="connsiteX0" fmla="*/ 0 w 1890319"/>
                <a:gd name="connsiteY0" fmla="*/ 0 h 463737"/>
                <a:gd name="connsiteX1" fmla="*/ 1890319 w 1890319"/>
                <a:gd name="connsiteY1" fmla="*/ 0 h 463737"/>
                <a:gd name="connsiteX2" fmla="*/ 1890319 w 1890319"/>
                <a:gd name="connsiteY2" fmla="*/ 463737 h 463737"/>
                <a:gd name="connsiteX3" fmla="*/ 1772888 w 1890319"/>
                <a:gd name="connsiteY3" fmla="*/ 417756 h 463737"/>
                <a:gd name="connsiteX4" fmla="*/ 945159 w 1890319"/>
                <a:gd name="connsiteY4" fmla="*/ 282671 h 463737"/>
                <a:gd name="connsiteX5" fmla="*/ 117430 w 1890319"/>
                <a:gd name="connsiteY5" fmla="*/ 417756 h 463737"/>
                <a:gd name="connsiteX6" fmla="*/ 0 w 1890319"/>
                <a:gd name="connsiteY6" fmla="*/ 463737 h 463737"/>
                <a:gd name="connsiteX7" fmla="*/ 0 w 1890319"/>
                <a:gd name="connsiteY7" fmla="*/ 0 h 4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0319" h="463737">
                  <a:moveTo>
                    <a:pt x="0" y="0"/>
                  </a:moveTo>
                  <a:lnTo>
                    <a:pt x="1890319" y="0"/>
                  </a:lnTo>
                  <a:lnTo>
                    <a:pt x="1890319" y="463737"/>
                  </a:lnTo>
                  <a:lnTo>
                    <a:pt x="1772888" y="417756"/>
                  </a:lnTo>
                  <a:cubicBezTo>
                    <a:pt x="1526835" y="331606"/>
                    <a:pt x="1244864" y="282671"/>
                    <a:pt x="945159" y="282671"/>
                  </a:cubicBezTo>
                  <a:cubicBezTo>
                    <a:pt x="645455" y="282671"/>
                    <a:pt x="363484" y="331606"/>
                    <a:pt x="117430" y="417756"/>
                  </a:cubicBezTo>
                  <a:lnTo>
                    <a:pt x="0" y="463737"/>
                  </a:lnTo>
                  <a:lnTo>
                    <a:pt x="0" y="0"/>
                  </a:lnTo>
                  <a:close/>
                </a:path>
              </a:pathLst>
            </a:custGeom>
            <a:solidFill>
              <a:srgbClr val="0070C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 Placeholder 14">
            <a:extLst>
              <a:ext uri="{FF2B5EF4-FFF2-40B4-BE49-F238E27FC236}">
                <a16:creationId xmlns:a16="http://schemas.microsoft.com/office/drawing/2014/main" id="{A2191762-ABF2-B193-DC9E-A8234C22868F}"/>
              </a:ext>
            </a:extLst>
          </p:cNvPr>
          <p:cNvSpPr txBox="1">
            <a:spLocks/>
          </p:cNvSpPr>
          <p:nvPr/>
        </p:nvSpPr>
        <p:spPr>
          <a:xfrm>
            <a:off x="7492033" y="2565785"/>
            <a:ext cx="1887374" cy="12851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00"/>
              </a:spcBef>
              <a:buFont typeface="Arial" panose="020B0604020202020204" pitchFamily="34" charset="0"/>
              <a:buNone/>
            </a:pPr>
            <a:r>
              <a:rPr lang="en-US" sz="2400" b="1" dirty="0">
                <a:solidFill>
                  <a:srgbClr val="2F5597"/>
                </a:solidFill>
                <a:latin typeface="Calibri" panose="020F0502020204030204"/>
              </a:rPr>
              <a:t>Coverage</a:t>
            </a:r>
          </a:p>
          <a:p>
            <a:pPr marL="0" indent="0" algn="ctr">
              <a:spcBef>
                <a:spcPts val="400"/>
              </a:spcBef>
              <a:buFont typeface="Arial" panose="020B0604020202020204" pitchFamily="34" charset="0"/>
              <a:buNone/>
            </a:pPr>
            <a:r>
              <a:rPr lang="en-US" sz="2400" b="1" dirty="0">
                <a:solidFill>
                  <a:srgbClr val="2F5597"/>
                </a:solidFill>
                <a:latin typeface="Calibri" panose="020F0502020204030204"/>
              </a:rPr>
              <a:t>Begins</a:t>
            </a:r>
          </a:p>
          <a:p>
            <a:pPr marL="0" indent="0" algn="ctr">
              <a:spcBef>
                <a:spcPts val="400"/>
              </a:spcBef>
              <a:buFont typeface="Arial" panose="020B0604020202020204" pitchFamily="34" charset="0"/>
              <a:buNone/>
            </a:pPr>
            <a:r>
              <a:rPr lang="en-US" sz="2400" b="1" dirty="0">
                <a:solidFill>
                  <a:srgbClr val="2F5597"/>
                </a:solidFill>
                <a:latin typeface="Calibri" panose="020F0502020204030204"/>
              </a:rPr>
              <a:t>Jan 1</a:t>
            </a:r>
          </a:p>
        </p:txBody>
      </p:sp>
      <p:sp>
        <p:nvSpPr>
          <p:cNvPr id="18" name="Text Placeholder 15">
            <a:extLst>
              <a:ext uri="{FF2B5EF4-FFF2-40B4-BE49-F238E27FC236}">
                <a16:creationId xmlns:a16="http://schemas.microsoft.com/office/drawing/2014/main" id="{4450E8D1-A769-6D17-0661-14C3A1C3DDBE}"/>
              </a:ext>
            </a:extLst>
          </p:cNvPr>
          <p:cNvSpPr txBox="1">
            <a:spLocks/>
          </p:cNvSpPr>
          <p:nvPr/>
        </p:nvSpPr>
        <p:spPr>
          <a:xfrm>
            <a:off x="231354" y="4416269"/>
            <a:ext cx="11486903" cy="1745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lvl="1" indent="0" algn="ctr">
              <a:spcAft>
                <a:spcPts val="1200"/>
              </a:spcAft>
              <a:buNone/>
              <a:defRPr/>
            </a:pPr>
            <a:r>
              <a:rPr lang="en-US" dirty="0">
                <a:latin typeface="Arial" panose="020B0604020202020204" pitchFamily="34" charset="0"/>
                <a:cs typeface="Arial" panose="020B0604020202020204" pitchFamily="34" charset="0"/>
              </a:rPr>
              <a:t>7-week period each year where you can join, disenroll, or switch Medicare Advantage Plans or Medicare drug plans.</a:t>
            </a:r>
          </a:p>
          <a:p>
            <a:pPr marL="45720" lvl="1" indent="0" algn="ctr">
              <a:spcAft>
                <a:spcPts val="1200"/>
              </a:spcAft>
              <a:buNone/>
              <a:defRPr/>
            </a:pPr>
            <a:r>
              <a:rPr lang="en-US" dirty="0">
                <a:latin typeface="Arial" panose="020B0604020202020204" pitchFamily="34" charset="0"/>
                <a:cs typeface="Arial" panose="020B0604020202020204" pitchFamily="34" charset="0"/>
              </a:rPr>
              <a:t>This is a time to review health and drug plan choices.</a:t>
            </a:r>
          </a:p>
        </p:txBody>
      </p:sp>
      <p:sp>
        <p:nvSpPr>
          <p:cNvPr id="19" name="Isosceles Triangle 57">
            <a:extLst>
              <a:ext uri="{FF2B5EF4-FFF2-40B4-BE49-F238E27FC236}">
                <a16:creationId xmlns:a16="http://schemas.microsoft.com/office/drawing/2014/main" id="{CE3DDB13-B763-5866-1502-43401CDAAA68}"/>
              </a:ext>
              <a:ext uri="{C183D7F6-B498-43B3-948B-1728B52AA6E4}">
                <adec:decorative xmlns:adec="http://schemas.microsoft.com/office/drawing/2017/decorative" val="1"/>
              </a:ext>
            </a:extLst>
          </p:cNvPr>
          <p:cNvSpPr/>
          <p:nvPr/>
        </p:nvSpPr>
        <p:spPr>
          <a:xfrm rot="5400000">
            <a:off x="3729714" y="3171897"/>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Isosceles Triangle 61">
            <a:extLst>
              <a:ext uri="{FF2B5EF4-FFF2-40B4-BE49-F238E27FC236}">
                <a16:creationId xmlns:a16="http://schemas.microsoft.com/office/drawing/2014/main" id="{48B59D75-9B2A-8CFE-4506-71A569750FA2}"/>
              </a:ext>
              <a:ext uri="{C183D7F6-B498-43B3-948B-1728B52AA6E4}">
                <adec:decorative xmlns:adec="http://schemas.microsoft.com/office/drawing/2017/decorative" val="1"/>
              </a:ext>
            </a:extLst>
          </p:cNvPr>
          <p:cNvSpPr/>
          <p:nvPr/>
        </p:nvSpPr>
        <p:spPr>
          <a:xfrm rot="5400000">
            <a:off x="5367590" y="3171897"/>
            <a:ext cx="554332" cy="268448"/>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7C5A35E7-5722-61EC-FF6D-743DA3A87C45}"/>
              </a:ext>
            </a:extLst>
          </p:cNvPr>
          <p:cNvSpPr>
            <a:spLocks noGrp="1"/>
          </p:cNvSpPr>
          <p:nvPr>
            <p:ph type="sldNum" sz="quarter" idx="12"/>
          </p:nvPr>
        </p:nvSpPr>
        <p:spPr/>
        <p:txBody>
          <a:bodyPr/>
          <a:lstStyle/>
          <a:p>
            <a:fld id="{C8F7F351-82FE-6748-A3E2-20FA9B2ECD38}" type="slidenum">
              <a:rPr lang="en-US" smtClean="0"/>
              <a:t>41</a:t>
            </a:fld>
            <a:endParaRPr lang="en-US" dirty="0"/>
          </a:p>
        </p:txBody>
      </p:sp>
    </p:spTree>
    <p:extLst>
      <p:ext uri="{BB962C8B-B14F-4D97-AF65-F5344CB8AC3E}">
        <p14:creationId xmlns:p14="http://schemas.microsoft.com/office/powerpoint/2010/main" val="1834163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1713BAC-6908-DB51-FD90-3D12EF93219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E28B1B2-7950-3B27-2DA4-1AD1FB2DD19B}"/>
              </a:ext>
            </a:extLst>
          </p:cNvPr>
          <p:cNvSpPr txBox="1">
            <a:spLocks noGrp="1"/>
          </p:cNvSpPr>
          <p:nvPr>
            <p:ph type="title" idx="4294967295"/>
          </p:nvPr>
        </p:nvSpPr>
        <p:spPr>
          <a:xfrm>
            <a:off x="287439" y="201497"/>
            <a:ext cx="1158900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Open Enrollment Period</a:t>
            </a:r>
          </a:p>
        </p:txBody>
      </p:sp>
      <p:grpSp>
        <p:nvGrpSpPr>
          <p:cNvPr id="5" name="Group 4" descr="A group of three calendar icons indicating the start, continue and end dates of coverage&#10;">
            <a:extLst>
              <a:ext uri="{FF2B5EF4-FFF2-40B4-BE49-F238E27FC236}">
                <a16:creationId xmlns:a16="http://schemas.microsoft.com/office/drawing/2014/main" id="{375CEB3B-07E5-946C-893A-BD236A52AA7B}"/>
              </a:ext>
            </a:extLst>
          </p:cNvPr>
          <p:cNvGrpSpPr/>
          <p:nvPr/>
        </p:nvGrpSpPr>
        <p:grpSpPr>
          <a:xfrm>
            <a:off x="287439" y="1970747"/>
            <a:ext cx="3450166" cy="1221676"/>
            <a:chOff x="172330" y="2022260"/>
            <a:chExt cx="3450166" cy="1221676"/>
          </a:xfrm>
        </p:grpSpPr>
        <p:grpSp>
          <p:nvGrpSpPr>
            <p:cNvPr id="10" name="Group 9">
              <a:extLst>
                <a:ext uri="{FF2B5EF4-FFF2-40B4-BE49-F238E27FC236}">
                  <a16:creationId xmlns:a16="http://schemas.microsoft.com/office/drawing/2014/main" id="{B7C9B1E6-22FD-B128-1C7A-91F950B57E95}"/>
                </a:ext>
              </a:extLst>
            </p:cNvPr>
            <p:cNvGrpSpPr/>
            <p:nvPr/>
          </p:nvGrpSpPr>
          <p:grpSpPr>
            <a:xfrm>
              <a:off x="2570936" y="2027644"/>
              <a:ext cx="1051560" cy="1216292"/>
              <a:chOff x="1357450" y="2032941"/>
              <a:chExt cx="1051560" cy="1216292"/>
            </a:xfrm>
          </p:grpSpPr>
          <p:sp>
            <p:nvSpPr>
              <p:cNvPr id="39" name="Rectangle 38">
                <a:extLst>
                  <a:ext uri="{FF2B5EF4-FFF2-40B4-BE49-F238E27FC236}">
                    <a16:creationId xmlns:a16="http://schemas.microsoft.com/office/drawing/2014/main" id="{695A6CD7-D97C-B46C-91A1-F54DC709C1C5}"/>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ED3EEC05-E430-104E-B878-F698DFB3515C}"/>
                  </a:ext>
                </a:extLst>
              </p:cNvPr>
              <p:cNvGrpSpPr/>
              <p:nvPr/>
            </p:nvGrpSpPr>
            <p:grpSpPr>
              <a:xfrm>
                <a:off x="1357450" y="2032941"/>
                <a:ext cx="1051560" cy="1024348"/>
                <a:chOff x="1709328" y="3588409"/>
                <a:chExt cx="1051560" cy="1024348"/>
              </a:xfrm>
            </p:grpSpPr>
            <p:grpSp>
              <p:nvGrpSpPr>
                <p:cNvPr id="41" name="Group 40">
                  <a:extLst>
                    <a:ext uri="{FF2B5EF4-FFF2-40B4-BE49-F238E27FC236}">
                      <a16:creationId xmlns:a16="http://schemas.microsoft.com/office/drawing/2014/main" id="{6C98B731-D38D-110A-7D6F-96AE5D0D3670}"/>
                    </a:ext>
                  </a:extLst>
                </p:cNvPr>
                <p:cNvGrpSpPr/>
                <p:nvPr/>
              </p:nvGrpSpPr>
              <p:grpSpPr>
                <a:xfrm>
                  <a:off x="1709328" y="3588409"/>
                  <a:ext cx="1051560" cy="274320"/>
                  <a:chOff x="4837371" y="4207752"/>
                  <a:chExt cx="1051560" cy="274320"/>
                </a:xfrm>
              </p:grpSpPr>
              <p:sp>
                <p:nvSpPr>
                  <p:cNvPr id="43" name="Rectangle 42">
                    <a:extLst>
                      <a:ext uri="{FF2B5EF4-FFF2-40B4-BE49-F238E27FC236}">
                        <a16:creationId xmlns:a16="http://schemas.microsoft.com/office/drawing/2014/main" id="{0456D427-0C4B-46B9-7892-5D1A99B7287F}"/>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lowchart: Terminator 148">
                    <a:extLst>
                      <a:ext uri="{FF2B5EF4-FFF2-40B4-BE49-F238E27FC236}">
                        <a16:creationId xmlns:a16="http://schemas.microsoft.com/office/drawing/2014/main" id="{0383F39A-51CD-2120-9E7D-BCA4E007D617}"/>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lowchart: Terminator 149">
                    <a:extLst>
                      <a:ext uri="{FF2B5EF4-FFF2-40B4-BE49-F238E27FC236}">
                        <a16:creationId xmlns:a16="http://schemas.microsoft.com/office/drawing/2014/main" id="{58641943-98FA-D076-D95B-B0DC688216D5}"/>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lowchart: Terminator 150">
                    <a:extLst>
                      <a:ext uri="{FF2B5EF4-FFF2-40B4-BE49-F238E27FC236}">
                        <a16:creationId xmlns:a16="http://schemas.microsoft.com/office/drawing/2014/main" id="{D2281D79-61F2-17B4-C260-FA4AF7362C39}"/>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2" name="TextBox 41">
                  <a:extLst>
                    <a:ext uri="{FF2B5EF4-FFF2-40B4-BE49-F238E27FC236}">
                      <a16:creationId xmlns:a16="http://schemas.microsoft.com/office/drawing/2014/main" id="{41294938-38BD-20A3-5EFC-FA503F952E89}"/>
                    </a:ext>
                  </a:extLst>
                </p:cNvPr>
                <p:cNvSpPr txBox="1"/>
                <p:nvPr/>
              </p:nvSpPr>
              <p:spPr>
                <a:xfrm>
                  <a:off x="1788035" y="4058759"/>
                  <a:ext cx="877824" cy="553998"/>
                </a:xfrm>
                <a:prstGeom prst="rect">
                  <a:avLst/>
                </a:prstGeom>
                <a:solidFill>
                  <a:srgbClr val="0070C0"/>
                </a:solidFill>
                <a:ln>
                  <a:solidFill>
                    <a:schemeClr val="bg1"/>
                  </a:solidFill>
                </a:ln>
              </p:spPr>
              <p:txBody>
                <a:bodyPr wrap="square" lIns="0" tIns="0" rIns="0" bIns="0" rtlCol="0" anchor="ctr">
                  <a:spAutoFit/>
                </a:bodyPr>
                <a:lstStyle/>
                <a:p>
                  <a:pPr algn="ctr"/>
                  <a:r>
                    <a:rPr lang="en-US" sz="1600" b="1" dirty="0">
                      <a:solidFill>
                        <a:schemeClr val="bg1"/>
                      </a:solidFill>
                    </a:rPr>
                    <a:t>ENDS</a:t>
                  </a:r>
                </a:p>
                <a:p>
                  <a:pPr algn="ctr"/>
                  <a:r>
                    <a:rPr lang="en-US" sz="2000" b="1" dirty="0">
                      <a:solidFill>
                        <a:schemeClr val="bg1"/>
                      </a:solidFill>
                    </a:rPr>
                    <a:t>Mar 31</a:t>
                  </a:r>
                </a:p>
              </p:txBody>
            </p:sp>
          </p:grpSp>
        </p:grpSp>
        <p:grpSp>
          <p:nvGrpSpPr>
            <p:cNvPr id="21" name="Group 20">
              <a:extLst>
                <a:ext uri="{FF2B5EF4-FFF2-40B4-BE49-F238E27FC236}">
                  <a16:creationId xmlns:a16="http://schemas.microsoft.com/office/drawing/2014/main" id="{7C6AEA29-1147-AADE-A447-A53A9E29F4A8}"/>
                </a:ext>
              </a:extLst>
            </p:cNvPr>
            <p:cNvGrpSpPr/>
            <p:nvPr/>
          </p:nvGrpSpPr>
          <p:grpSpPr>
            <a:xfrm>
              <a:off x="1365105" y="2022260"/>
              <a:ext cx="1051560" cy="1216292"/>
              <a:chOff x="1357450" y="2032941"/>
              <a:chExt cx="1051560" cy="1216292"/>
            </a:xfrm>
          </p:grpSpPr>
          <p:sp>
            <p:nvSpPr>
              <p:cNvPr id="31" name="Rectangle 30">
                <a:extLst>
                  <a:ext uri="{FF2B5EF4-FFF2-40B4-BE49-F238E27FC236}">
                    <a16:creationId xmlns:a16="http://schemas.microsoft.com/office/drawing/2014/main" id="{9A25BE30-F9C5-49A5-3B57-CF90C0DD1A6E}"/>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93EDBE21-E966-044E-4C34-BB538B490F1D}"/>
                  </a:ext>
                </a:extLst>
              </p:cNvPr>
              <p:cNvGrpSpPr/>
              <p:nvPr/>
            </p:nvGrpSpPr>
            <p:grpSpPr>
              <a:xfrm>
                <a:off x="1357450" y="2032941"/>
                <a:ext cx="1051560" cy="1098146"/>
                <a:chOff x="1709328" y="3588409"/>
                <a:chExt cx="1051560" cy="1098146"/>
              </a:xfrm>
            </p:grpSpPr>
            <p:grpSp>
              <p:nvGrpSpPr>
                <p:cNvPr id="33" name="Group 32">
                  <a:extLst>
                    <a:ext uri="{FF2B5EF4-FFF2-40B4-BE49-F238E27FC236}">
                      <a16:creationId xmlns:a16="http://schemas.microsoft.com/office/drawing/2014/main" id="{456EE600-22BA-521C-A35B-C0C5EFE61971}"/>
                    </a:ext>
                  </a:extLst>
                </p:cNvPr>
                <p:cNvGrpSpPr/>
                <p:nvPr/>
              </p:nvGrpSpPr>
              <p:grpSpPr>
                <a:xfrm>
                  <a:off x="1709328" y="3588409"/>
                  <a:ext cx="1051560" cy="274320"/>
                  <a:chOff x="4837371" y="4207752"/>
                  <a:chExt cx="1051560" cy="274320"/>
                </a:xfrm>
              </p:grpSpPr>
              <p:sp>
                <p:nvSpPr>
                  <p:cNvPr id="35" name="Rectangle 34">
                    <a:extLst>
                      <a:ext uri="{FF2B5EF4-FFF2-40B4-BE49-F238E27FC236}">
                        <a16:creationId xmlns:a16="http://schemas.microsoft.com/office/drawing/2014/main" id="{F3E2BD4C-5874-0BFC-7199-8B26813FEB56}"/>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lowchart: Terminator 157">
                    <a:extLst>
                      <a:ext uri="{FF2B5EF4-FFF2-40B4-BE49-F238E27FC236}">
                        <a16:creationId xmlns:a16="http://schemas.microsoft.com/office/drawing/2014/main" id="{D8B25EC5-20B9-FB8E-E980-8D9029E7EB5B}"/>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lowchart: Terminator 158">
                    <a:extLst>
                      <a:ext uri="{FF2B5EF4-FFF2-40B4-BE49-F238E27FC236}">
                        <a16:creationId xmlns:a16="http://schemas.microsoft.com/office/drawing/2014/main" id="{A114F22D-671A-F9CA-C47B-4F788DD1A3E1}"/>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lowchart: Terminator 159">
                    <a:extLst>
                      <a:ext uri="{FF2B5EF4-FFF2-40B4-BE49-F238E27FC236}">
                        <a16:creationId xmlns:a16="http://schemas.microsoft.com/office/drawing/2014/main" id="{5E899989-9C1C-FBE8-7D0E-2AA23EBDCC31}"/>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TextBox 33">
                  <a:extLst>
                    <a:ext uri="{FF2B5EF4-FFF2-40B4-BE49-F238E27FC236}">
                      <a16:creationId xmlns:a16="http://schemas.microsoft.com/office/drawing/2014/main" id="{368093CF-AD77-330B-B6CC-79AF363168D0}"/>
                    </a:ext>
                  </a:extLst>
                </p:cNvPr>
                <p:cNvSpPr txBox="1"/>
                <p:nvPr/>
              </p:nvSpPr>
              <p:spPr>
                <a:xfrm>
                  <a:off x="1788035" y="4040224"/>
                  <a:ext cx="877824" cy="646331"/>
                </a:xfrm>
                <a:prstGeom prst="rect">
                  <a:avLst/>
                </a:prstGeom>
                <a:solidFill>
                  <a:srgbClr val="0070C0"/>
                </a:solidFill>
                <a:ln>
                  <a:solidFill>
                    <a:schemeClr val="bg1"/>
                  </a:solidFill>
                </a:ln>
              </p:spPr>
              <p:txBody>
                <a:bodyPr wrap="square" lIns="0" tIns="0" rIns="0" bIns="0" rtlCol="0" anchor="ctr">
                  <a:spAutoFit/>
                </a:bodyPr>
                <a:lstStyle/>
                <a:p>
                  <a:pPr algn="ctr"/>
                  <a:r>
                    <a:rPr lang="en-US" sz="1400" b="1" dirty="0">
                      <a:solidFill>
                        <a:schemeClr val="bg1"/>
                      </a:solidFill>
                    </a:rPr>
                    <a:t>CONT.</a:t>
                  </a:r>
                </a:p>
                <a:p>
                  <a:pPr algn="ctr"/>
                  <a:r>
                    <a:rPr lang="en-US" sz="2800" b="1" dirty="0">
                      <a:solidFill>
                        <a:schemeClr val="bg1"/>
                      </a:solidFill>
                    </a:rPr>
                    <a:t>Feb</a:t>
                  </a:r>
                </a:p>
              </p:txBody>
            </p:sp>
          </p:grpSp>
        </p:grpSp>
        <p:grpSp>
          <p:nvGrpSpPr>
            <p:cNvPr id="22" name="Group 21">
              <a:extLst>
                <a:ext uri="{FF2B5EF4-FFF2-40B4-BE49-F238E27FC236}">
                  <a16:creationId xmlns:a16="http://schemas.microsoft.com/office/drawing/2014/main" id="{C7059766-5B72-31F1-3A27-CC5A7CECFBC4}"/>
                </a:ext>
              </a:extLst>
            </p:cNvPr>
            <p:cNvGrpSpPr/>
            <p:nvPr/>
          </p:nvGrpSpPr>
          <p:grpSpPr>
            <a:xfrm>
              <a:off x="172330" y="2022260"/>
              <a:ext cx="1051560" cy="1216292"/>
              <a:chOff x="1357450" y="2032941"/>
              <a:chExt cx="1051560" cy="1216292"/>
            </a:xfrm>
          </p:grpSpPr>
          <p:sp>
            <p:nvSpPr>
              <p:cNvPr id="23" name="Rectangle 22">
                <a:extLst>
                  <a:ext uri="{FF2B5EF4-FFF2-40B4-BE49-F238E27FC236}">
                    <a16:creationId xmlns:a16="http://schemas.microsoft.com/office/drawing/2014/main" id="{8605EB84-253E-38B0-C9E8-24816E1869E9}"/>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FD72FB6F-2980-CC40-106A-6102E7DE35E6}"/>
                  </a:ext>
                </a:extLst>
              </p:cNvPr>
              <p:cNvGrpSpPr/>
              <p:nvPr/>
            </p:nvGrpSpPr>
            <p:grpSpPr>
              <a:xfrm>
                <a:off x="1357450" y="2032941"/>
                <a:ext cx="1051560" cy="1143383"/>
                <a:chOff x="1709328" y="3588409"/>
                <a:chExt cx="1051560" cy="1143383"/>
              </a:xfrm>
            </p:grpSpPr>
            <p:grpSp>
              <p:nvGrpSpPr>
                <p:cNvPr id="25" name="Group 24">
                  <a:extLst>
                    <a:ext uri="{FF2B5EF4-FFF2-40B4-BE49-F238E27FC236}">
                      <a16:creationId xmlns:a16="http://schemas.microsoft.com/office/drawing/2014/main" id="{01EB850C-CFDE-00E1-24CF-C5BD75CB3091}"/>
                    </a:ext>
                  </a:extLst>
                </p:cNvPr>
                <p:cNvGrpSpPr/>
                <p:nvPr/>
              </p:nvGrpSpPr>
              <p:grpSpPr>
                <a:xfrm>
                  <a:off x="1709328" y="3588409"/>
                  <a:ext cx="1051560" cy="274320"/>
                  <a:chOff x="4837371" y="4207752"/>
                  <a:chExt cx="1051560" cy="274320"/>
                </a:xfrm>
              </p:grpSpPr>
              <p:sp>
                <p:nvSpPr>
                  <p:cNvPr id="27" name="Rectangle 26">
                    <a:extLst>
                      <a:ext uri="{FF2B5EF4-FFF2-40B4-BE49-F238E27FC236}">
                        <a16:creationId xmlns:a16="http://schemas.microsoft.com/office/drawing/2014/main" id="{9DE57D0A-58E4-3B49-5532-773E002EDCF8}"/>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lowchart: Terminator 166">
                    <a:extLst>
                      <a:ext uri="{FF2B5EF4-FFF2-40B4-BE49-F238E27FC236}">
                        <a16:creationId xmlns:a16="http://schemas.microsoft.com/office/drawing/2014/main" id="{28F680B3-807C-A966-EE9E-67E71CB2AD50}"/>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lowchart: Terminator 167">
                    <a:extLst>
                      <a:ext uri="{FF2B5EF4-FFF2-40B4-BE49-F238E27FC236}">
                        <a16:creationId xmlns:a16="http://schemas.microsoft.com/office/drawing/2014/main" id="{1EF55209-19A5-91C6-E2A8-0134CC89220E}"/>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lowchart: Terminator 168">
                    <a:extLst>
                      <a:ext uri="{FF2B5EF4-FFF2-40B4-BE49-F238E27FC236}">
                        <a16:creationId xmlns:a16="http://schemas.microsoft.com/office/drawing/2014/main" id="{9A26AD9E-FB17-0142-7736-8CB9C6C4660A}"/>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TextBox 25">
                  <a:extLst>
                    <a:ext uri="{FF2B5EF4-FFF2-40B4-BE49-F238E27FC236}">
                      <a16:creationId xmlns:a16="http://schemas.microsoft.com/office/drawing/2014/main" id="{DBB394F3-2C77-DAA3-5185-2021DAA1D43D}"/>
                    </a:ext>
                  </a:extLst>
                </p:cNvPr>
                <p:cNvSpPr txBox="1"/>
                <p:nvPr/>
              </p:nvSpPr>
              <p:spPr>
                <a:xfrm>
                  <a:off x="1788035" y="4000272"/>
                  <a:ext cx="877824" cy="731520"/>
                </a:xfrm>
                <a:prstGeom prst="rect">
                  <a:avLst/>
                </a:prstGeom>
                <a:solidFill>
                  <a:srgbClr val="0070C0"/>
                </a:solidFill>
                <a:ln>
                  <a:solidFill>
                    <a:schemeClr val="bg1"/>
                  </a:solidFill>
                </a:ln>
              </p:spPr>
              <p:txBody>
                <a:bodyPr wrap="square" lIns="0" tIns="0" rIns="0" bIns="0" rtlCol="0" anchor="ctr">
                  <a:spAutoFit/>
                </a:bodyPr>
                <a:lstStyle/>
                <a:p>
                  <a:pPr algn="ctr"/>
                  <a:r>
                    <a:rPr lang="en-US" sz="1400" b="1" dirty="0">
                      <a:solidFill>
                        <a:schemeClr val="bg1"/>
                      </a:solidFill>
                    </a:rPr>
                    <a:t>STARTS</a:t>
                  </a:r>
                </a:p>
                <a:p>
                  <a:pPr algn="ctr"/>
                  <a:r>
                    <a:rPr lang="en-US" sz="2200" b="1" dirty="0">
                      <a:solidFill>
                        <a:schemeClr val="bg1"/>
                      </a:solidFill>
                    </a:rPr>
                    <a:t>Jan 1</a:t>
                  </a:r>
                </a:p>
              </p:txBody>
            </p:sp>
          </p:grpSp>
        </p:grpSp>
      </p:grpSp>
      <p:sp>
        <p:nvSpPr>
          <p:cNvPr id="3" name="Content Placeholder 7">
            <a:extLst>
              <a:ext uri="{FF2B5EF4-FFF2-40B4-BE49-F238E27FC236}">
                <a16:creationId xmlns:a16="http://schemas.microsoft.com/office/drawing/2014/main" id="{5250F905-6BCE-71B5-2185-0D0E0F8C1285}"/>
              </a:ext>
            </a:extLst>
          </p:cNvPr>
          <p:cNvSpPr txBox="1">
            <a:spLocks/>
          </p:cNvSpPr>
          <p:nvPr/>
        </p:nvSpPr>
        <p:spPr>
          <a:xfrm>
            <a:off x="585253" y="3792989"/>
            <a:ext cx="2905125" cy="863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rgbClr val="16457A"/>
                </a:solidFill>
                <a:latin typeface="Arial" panose="020B0604020202020204" pitchFamily="34" charset="0"/>
                <a:cs typeface="Arial" panose="020B0604020202020204" pitchFamily="34" charset="0"/>
              </a:rPr>
              <a:t>Annual </a:t>
            </a:r>
            <a:br>
              <a:rPr lang="en-US" sz="1600" b="1" dirty="0">
                <a:solidFill>
                  <a:srgbClr val="16457A"/>
                </a:solidFill>
                <a:latin typeface="Arial" panose="020B0604020202020204" pitchFamily="34" charset="0"/>
                <a:cs typeface="Arial" panose="020B0604020202020204" pitchFamily="34" charset="0"/>
              </a:rPr>
            </a:br>
            <a:r>
              <a:rPr lang="en-US" sz="1600" b="1" dirty="0">
                <a:solidFill>
                  <a:srgbClr val="16457A"/>
                </a:solidFill>
                <a:latin typeface="Arial" panose="020B0604020202020204" pitchFamily="34" charset="0"/>
                <a:cs typeface="Arial" panose="020B0604020202020204" pitchFamily="34" charset="0"/>
              </a:rPr>
              <a:t>Medicare Advantage OEP</a:t>
            </a:r>
          </a:p>
          <a:p>
            <a:pPr marL="0" indent="0" algn="ctr">
              <a:buNone/>
            </a:pPr>
            <a:r>
              <a:rPr lang="en-US" sz="1600" dirty="0">
                <a:latin typeface="Arial" panose="020B0604020202020204" pitchFamily="34" charset="0"/>
                <a:cs typeface="Arial" panose="020B0604020202020204" pitchFamily="34" charset="0"/>
              </a:rPr>
              <a:t>January 1–March 31</a:t>
            </a:r>
          </a:p>
        </p:txBody>
      </p:sp>
      <p:sp>
        <p:nvSpPr>
          <p:cNvPr id="47" name="Content Placeholder 8">
            <a:extLst>
              <a:ext uri="{FF2B5EF4-FFF2-40B4-BE49-F238E27FC236}">
                <a16:creationId xmlns:a16="http://schemas.microsoft.com/office/drawing/2014/main" id="{B59A795A-4412-5B6B-466F-F5BC245EA5B0}"/>
              </a:ext>
            </a:extLst>
          </p:cNvPr>
          <p:cNvSpPr txBox="1">
            <a:spLocks/>
          </p:cNvSpPr>
          <p:nvPr/>
        </p:nvSpPr>
        <p:spPr>
          <a:xfrm>
            <a:off x="3672525" y="1355610"/>
            <a:ext cx="568854" cy="568854"/>
          </a:xfrm>
          <a:prstGeom prst="ellipse">
            <a:avLst/>
          </a:prstGeom>
          <a:solidFill>
            <a:srgbClr val="FFC000"/>
          </a:solidFill>
          <a:effectLst>
            <a:outerShdw blurRad="50800" dist="38100" dir="2700000" algn="tl" rotWithShape="0">
              <a:prstClr val="black">
                <a:alpha val="40000"/>
              </a:prstClr>
            </a:outerShdw>
          </a:effectLst>
        </p:spPr>
        <p:txBody>
          <a:bodyPr wrap="none" lIns="0" tIns="0" rIns="0" bIns="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rgbClr val="16457A"/>
                </a:solidFill>
                <a:latin typeface="Arial" panose="020B0604020202020204" pitchFamily="34" charset="0"/>
                <a:cs typeface="Arial" panose="020B0604020202020204" pitchFamily="34" charset="0"/>
              </a:rPr>
              <a:t>OR</a:t>
            </a:r>
          </a:p>
        </p:txBody>
      </p:sp>
      <p:grpSp>
        <p:nvGrpSpPr>
          <p:cNvPr id="49" name="Group 48" descr="A group of 3 calendar icons indicating months 1,2 and 3">
            <a:extLst>
              <a:ext uri="{FF2B5EF4-FFF2-40B4-BE49-F238E27FC236}">
                <a16:creationId xmlns:a16="http://schemas.microsoft.com/office/drawing/2014/main" id="{4848D0AD-6261-7C10-90F0-4445BA668886}"/>
              </a:ext>
            </a:extLst>
          </p:cNvPr>
          <p:cNvGrpSpPr/>
          <p:nvPr/>
        </p:nvGrpSpPr>
        <p:grpSpPr>
          <a:xfrm>
            <a:off x="4176041" y="1970747"/>
            <a:ext cx="3450166" cy="1221676"/>
            <a:chOff x="172330" y="2022260"/>
            <a:chExt cx="3450166" cy="1221676"/>
          </a:xfrm>
        </p:grpSpPr>
        <p:grpSp>
          <p:nvGrpSpPr>
            <p:cNvPr id="50" name="Group 49">
              <a:extLst>
                <a:ext uri="{FF2B5EF4-FFF2-40B4-BE49-F238E27FC236}">
                  <a16:creationId xmlns:a16="http://schemas.microsoft.com/office/drawing/2014/main" id="{0B6A27A1-D6DA-584F-5439-5B5DF2AE2275}"/>
                </a:ext>
              </a:extLst>
            </p:cNvPr>
            <p:cNvGrpSpPr/>
            <p:nvPr/>
          </p:nvGrpSpPr>
          <p:grpSpPr>
            <a:xfrm>
              <a:off x="2570936" y="2027644"/>
              <a:ext cx="1051560" cy="1216292"/>
              <a:chOff x="1357450" y="2032941"/>
              <a:chExt cx="1051560" cy="1216292"/>
            </a:xfrm>
          </p:grpSpPr>
          <p:sp>
            <p:nvSpPr>
              <p:cNvPr id="69" name="Rectangle 68">
                <a:extLst>
                  <a:ext uri="{FF2B5EF4-FFF2-40B4-BE49-F238E27FC236}">
                    <a16:creationId xmlns:a16="http://schemas.microsoft.com/office/drawing/2014/main" id="{EAD948CD-68D9-5805-209A-2BD4CAF84596}"/>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0" name="Group 69">
                <a:extLst>
                  <a:ext uri="{FF2B5EF4-FFF2-40B4-BE49-F238E27FC236}">
                    <a16:creationId xmlns:a16="http://schemas.microsoft.com/office/drawing/2014/main" id="{5BA39041-9CCE-9258-F03B-5674EDA6632E}"/>
                  </a:ext>
                </a:extLst>
              </p:cNvPr>
              <p:cNvGrpSpPr/>
              <p:nvPr/>
            </p:nvGrpSpPr>
            <p:grpSpPr>
              <a:xfrm>
                <a:off x="1357450" y="2032941"/>
                <a:ext cx="1051560" cy="1125356"/>
                <a:chOff x="1709328" y="3588409"/>
                <a:chExt cx="1051560" cy="1125356"/>
              </a:xfrm>
            </p:grpSpPr>
            <p:grpSp>
              <p:nvGrpSpPr>
                <p:cNvPr id="71" name="Group 70">
                  <a:extLst>
                    <a:ext uri="{FF2B5EF4-FFF2-40B4-BE49-F238E27FC236}">
                      <a16:creationId xmlns:a16="http://schemas.microsoft.com/office/drawing/2014/main" id="{DEBC5410-323E-D4BC-22FB-3BBBCCE6C8D3}"/>
                    </a:ext>
                  </a:extLst>
                </p:cNvPr>
                <p:cNvGrpSpPr/>
                <p:nvPr/>
              </p:nvGrpSpPr>
              <p:grpSpPr>
                <a:xfrm>
                  <a:off x="1709328" y="3588409"/>
                  <a:ext cx="1051560" cy="274320"/>
                  <a:chOff x="4837371" y="4207752"/>
                  <a:chExt cx="1051560" cy="274320"/>
                </a:xfrm>
              </p:grpSpPr>
              <p:sp>
                <p:nvSpPr>
                  <p:cNvPr id="73" name="Rectangle 72">
                    <a:extLst>
                      <a:ext uri="{FF2B5EF4-FFF2-40B4-BE49-F238E27FC236}">
                        <a16:creationId xmlns:a16="http://schemas.microsoft.com/office/drawing/2014/main" id="{683C7509-219D-E841-9A07-3F9AAEE320E2}"/>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lowchart: Terminator 194">
                    <a:extLst>
                      <a:ext uri="{FF2B5EF4-FFF2-40B4-BE49-F238E27FC236}">
                        <a16:creationId xmlns:a16="http://schemas.microsoft.com/office/drawing/2014/main" id="{4904CF77-3590-E318-95E0-983C9C93516B}"/>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lowchart: Terminator 195">
                    <a:extLst>
                      <a:ext uri="{FF2B5EF4-FFF2-40B4-BE49-F238E27FC236}">
                        <a16:creationId xmlns:a16="http://schemas.microsoft.com/office/drawing/2014/main" id="{47DBAF56-CF77-FB24-13F9-C1C849CC2988}"/>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Flowchart: Terminator 196">
                    <a:extLst>
                      <a:ext uri="{FF2B5EF4-FFF2-40B4-BE49-F238E27FC236}">
                        <a16:creationId xmlns:a16="http://schemas.microsoft.com/office/drawing/2014/main" id="{2257DAA6-63B4-45A0-4BD3-F0937EB41B08}"/>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2" name="TextBox 71">
                  <a:extLst>
                    <a:ext uri="{FF2B5EF4-FFF2-40B4-BE49-F238E27FC236}">
                      <a16:creationId xmlns:a16="http://schemas.microsoft.com/office/drawing/2014/main" id="{6F4DE4E7-3CC2-D69D-DE6A-C9EE6BC0014B}"/>
                    </a:ext>
                  </a:extLst>
                </p:cNvPr>
                <p:cNvSpPr txBox="1"/>
                <p:nvPr/>
              </p:nvSpPr>
              <p:spPr>
                <a:xfrm>
                  <a:off x="1788035" y="4005879"/>
                  <a:ext cx="877824" cy="707886"/>
                </a:xfrm>
                <a:prstGeom prst="rect">
                  <a:avLst/>
                </a:prstGeom>
                <a:solidFill>
                  <a:srgbClr val="0070C0"/>
                </a:solidFill>
                <a:ln>
                  <a:solidFill>
                    <a:schemeClr val="bg1"/>
                  </a:solidFill>
                </a:ln>
              </p:spPr>
              <p:txBody>
                <a:bodyPr wrap="square" lIns="0" tIns="0" rIns="0" bIns="0" rtlCol="0" anchor="ctr">
                  <a:spAutoFit/>
                </a:bodyPr>
                <a:lstStyle/>
                <a:p>
                  <a:pPr algn="ctr"/>
                  <a:r>
                    <a:rPr lang="en-US" sz="1400" b="1" dirty="0">
                      <a:solidFill>
                        <a:schemeClr val="bg1"/>
                      </a:solidFill>
                    </a:rPr>
                    <a:t>MONTH</a:t>
                  </a:r>
                </a:p>
                <a:p>
                  <a:pPr algn="ctr"/>
                  <a:r>
                    <a:rPr lang="en-US" sz="3200" b="1" dirty="0">
                      <a:solidFill>
                        <a:schemeClr val="bg1"/>
                      </a:solidFill>
                    </a:rPr>
                    <a:t>3</a:t>
                  </a:r>
                </a:p>
              </p:txBody>
            </p:sp>
          </p:grpSp>
        </p:grpSp>
        <p:grpSp>
          <p:nvGrpSpPr>
            <p:cNvPr id="51" name="Group 50">
              <a:extLst>
                <a:ext uri="{FF2B5EF4-FFF2-40B4-BE49-F238E27FC236}">
                  <a16:creationId xmlns:a16="http://schemas.microsoft.com/office/drawing/2014/main" id="{D546381F-29DC-C648-0F84-5043B739F6CC}"/>
                </a:ext>
              </a:extLst>
            </p:cNvPr>
            <p:cNvGrpSpPr/>
            <p:nvPr/>
          </p:nvGrpSpPr>
          <p:grpSpPr>
            <a:xfrm>
              <a:off x="1365105" y="2022260"/>
              <a:ext cx="1051560" cy="1216292"/>
              <a:chOff x="1357450" y="2032941"/>
              <a:chExt cx="1051560" cy="1216292"/>
            </a:xfrm>
          </p:grpSpPr>
          <p:sp>
            <p:nvSpPr>
              <p:cNvPr id="61" name="Rectangle 60">
                <a:extLst>
                  <a:ext uri="{FF2B5EF4-FFF2-40B4-BE49-F238E27FC236}">
                    <a16:creationId xmlns:a16="http://schemas.microsoft.com/office/drawing/2014/main" id="{9C6827A2-858E-9C0C-FE1F-677226CD12C7}"/>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2" name="Group 61">
                <a:extLst>
                  <a:ext uri="{FF2B5EF4-FFF2-40B4-BE49-F238E27FC236}">
                    <a16:creationId xmlns:a16="http://schemas.microsoft.com/office/drawing/2014/main" id="{3AC6BAF3-EFD6-1F52-5EAF-0F599654539D}"/>
                  </a:ext>
                </a:extLst>
              </p:cNvPr>
              <p:cNvGrpSpPr/>
              <p:nvPr/>
            </p:nvGrpSpPr>
            <p:grpSpPr>
              <a:xfrm>
                <a:off x="1357450" y="2032941"/>
                <a:ext cx="1051560" cy="1125076"/>
                <a:chOff x="1709328" y="3588409"/>
                <a:chExt cx="1051560" cy="1125076"/>
              </a:xfrm>
            </p:grpSpPr>
            <p:grpSp>
              <p:nvGrpSpPr>
                <p:cNvPr id="63" name="Group 62">
                  <a:extLst>
                    <a:ext uri="{FF2B5EF4-FFF2-40B4-BE49-F238E27FC236}">
                      <a16:creationId xmlns:a16="http://schemas.microsoft.com/office/drawing/2014/main" id="{127132D8-6E16-E402-6F3E-C44466FADB74}"/>
                    </a:ext>
                  </a:extLst>
                </p:cNvPr>
                <p:cNvGrpSpPr/>
                <p:nvPr/>
              </p:nvGrpSpPr>
              <p:grpSpPr>
                <a:xfrm>
                  <a:off x="1709328" y="3588409"/>
                  <a:ext cx="1051560" cy="274320"/>
                  <a:chOff x="4837371" y="4207752"/>
                  <a:chExt cx="1051560" cy="274320"/>
                </a:xfrm>
              </p:grpSpPr>
              <p:sp>
                <p:nvSpPr>
                  <p:cNvPr id="65" name="Rectangle 64">
                    <a:extLst>
                      <a:ext uri="{FF2B5EF4-FFF2-40B4-BE49-F238E27FC236}">
                        <a16:creationId xmlns:a16="http://schemas.microsoft.com/office/drawing/2014/main" id="{4C665257-73A7-B6C6-1ACC-63E03763ADF9}"/>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lowchart: Terminator 186">
                    <a:extLst>
                      <a:ext uri="{FF2B5EF4-FFF2-40B4-BE49-F238E27FC236}">
                        <a16:creationId xmlns:a16="http://schemas.microsoft.com/office/drawing/2014/main" id="{6D2899DB-4DD4-3695-E87E-4AAE9B1720F6}"/>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lowchart: Terminator 187">
                    <a:extLst>
                      <a:ext uri="{FF2B5EF4-FFF2-40B4-BE49-F238E27FC236}">
                        <a16:creationId xmlns:a16="http://schemas.microsoft.com/office/drawing/2014/main" id="{4308F3CB-3ECD-B180-9D5D-CBFF98A3360F}"/>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lowchart: Terminator 188">
                    <a:extLst>
                      <a:ext uri="{FF2B5EF4-FFF2-40B4-BE49-F238E27FC236}">
                        <a16:creationId xmlns:a16="http://schemas.microsoft.com/office/drawing/2014/main" id="{D8B7F133-CC36-5AC8-767A-FEA0F52F087F}"/>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TextBox 63">
                  <a:extLst>
                    <a:ext uri="{FF2B5EF4-FFF2-40B4-BE49-F238E27FC236}">
                      <a16:creationId xmlns:a16="http://schemas.microsoft.com/office/drawing/2014/main" id="{3BF241D1-932F-7E2C-C06B-02CDAC9A73F2}"/>
                    </a:ext>
                  </a:extLst>
                </p:cNvPr>
                <p:cNvSpPr txBox="1"/>
                <p:nvPr/>
              </p:nvSpPr>
              <p:spPr>
                <a:xfrm>
                  <a:off x="1788035" y="4013293"/>
                  <a:ext cx="877824" cy="700192"/>
                </a:xfrm>
                <a:prstGeom prst="rect">
                  <a:avLst/>
                </a:prstGeom>
                <a:solidFill>
                  <a:srgbClr val="0070C0"/>
                </a:solidFill>
                <a:ln>
                  <a:solidFill>
                    <a:schemeClr val="bg1"/>
                  </a:solidFill>
                </a:ln>
              </p:spPr>
              <p:txBody>
                <a:bodyPr wrap="square" lIns="0" tIns="0" rIns="0" bIns="0" rtlCol="0" anchor="ctr">
                  <a:spAutoFit/>
                </a:bodyPr>
                <a:lstStyle/>
                <a:p>
                  <a:pPr algn="ctr"/>
                  <a:r>
                    <a:rPr lang="en-US" sz="1350" b="1" dirty="0">
                      <a:solidFill>
                        <a:schemeClr val="bg1"/>
                      </a:solidFill>
                    </a:rPr>
                    <a:t>MONTH</a:t>
                  </a:r>
                </a:p>
                <a:p>
                  <a:pPr algn="ctr"/>
                  <a:r>
                    <a:rPr lang="en-US" sz="3200" b="1" dirty="0">
                      <a:solidFill>
                        <a:schemeClr val="bg1"/>
                      </a:solidFill>
                    </a:rPr>
                    <a:t>2</a:t>
                  </a:r>
                </a:p>
              </p:txBody>
            </p:sp>
          </p:grpSp>
        </p:grpSp>
        <p:grpSp>
          <p:nvGrpSpPr>
            <p:cNvPr id="52" name="Group 51">
              <a:extLst>
                <a:ext uri="{FF2B5EF4-FFF2-40B4-BE49-F238E27FC236}">
                  <a16:creationId xmlns:a16="http://schemas.microsoft.com/office/drawing/2014/main" id="{0FFEFCAD-F7F1-5E33-DB0E-2552B69FC3CC}"/>
                </a:ext>
              </a:extLst>
            </p:cNvPr>
            <p:cNvGrpSpPr/>
            <p:nvPr/>
          </p:nvGrpSpPr>
          <p:grpSpPr>
            <a:xfrm>
              <a:off x="172330" y="2022260"/>
              <a:ext cx="1051560" cy="1216292"/>
              <a:chOff x="1357450" y="2032941"/>
              <a:chExt cx="1051560" cy="1216292"/>
            </a:xfrm>
          </p:grpSpPr>
          <p:sp>
            <p:nvSpPr>
              <p:cNvPr id="53" name="Rectangle 52">
                <a:extLst>
                  <a:ext uri="{FF2B5EF4-FFF2-40B4-BE49-F238E27FC236}">
                    <a16:creationId xmlns:a16="http://schemas.microsoft.com/office/drawing/2014/main" id="{09A1D11B-F873-7D9F-8BFB-3081496C8813}"/>
                  </a:ext>
                </a:extLst>
              </p:cNvPr>
              <p:cNvSpPr/>
              <p:nvPr/>
            </p:nvSpPr>
            <p:spPr>
              <a:xfrm>
                <a:off x="1357450" y="2353121"/>
                <a:ext cx="1051560" cy="8961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a:extLst>
                  <a:ext uri="{FF2B5EF4-FFF2-40B4-BE49-F238E27FC236}">
                    <a16:creationId xmlns:a16="http://schemas.microsoft.com/office/drawing/2014/main" id="{20F48E43-30D0-BB52-7800-418838158CA3}"/>
                  </a:ext>
                </a:extLst>
              </p:cNvPr>
              <p:cNvGrpSpPr/>
              <p:nvPr/>
            </p:nvGrpSpPr>
            <p:grpSpPr>
              <a:xfrm>
                <a:off x="1357450" y="2032941"/>
                <a:ext cx="1051560" cy="1131567"/>
                <a:chOff x="1709328" y="3588409"/>
                <a:chExt cx="1051560" cy="1131567"/>
              </a:xfrm>
            </p:grpSpPr>
            <p:grpSp>
              <p:nvGrpSpPr>
                <p:cNvPr id="55" name="Group 54">
                  <a:extLst>
                    <a:ext uri="{FF2B5EF4-FFF2-40B4-BE49-F238E27FC236}">
                      <a16:creationId xmlns:a16="http://schemas.microsoft.com/office/drawing/2014/main" id="{B995D98F-9C53-E1E3-3A80-015414FCBA30}"/>
                    </a:ext>
                  </a:extLst>
                </p:cNvPr>
                <p:cNvGrpSpPr/>
                <p:nvPr/>
              </p:nvGrpSpPr>
              <p:grpSpPr>
                <a:xfrm>
                  <a:off x="1709328" y="3588409"/>
                  <a:ext cx="1051560" cy="274320"/>
                  <a:chOff x="4837371" y="4207752"/>
                  <a:chExt cx="1051560" cy="274320"/>
                </a:xfrm>
              </p:grpSpPr>
              <p:sp>
                <p:nvSpPr>
                  <p:cNvPr id="57" name="Rectangle 56">
                    <a:extLst>
                      <a:ext uri="{FF2B5EF4-FFF2-40B4-BE49-F238E27FC236}">
                        <a16:creationId xmlns:a16="http://schemas.microsoft.com/office/drawing/2014/main" id="{CDD75811-DDC9-77E8-71D1-52C2C3B7CD99}"/>
                      </a:ext>
                    </a:extLst>
                  </p:cNvPr>
                  <p:cNvSpPr/>
                  <p:nvPr/>
                </p:nvSpPr>
                <p:spPr>
                  <a:xfrm>
                    <a:off x="4837371" y="4299192"/>
                    <a:ext cx="1051560" cy="18288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lowchart: Terminator 178">
                    <a:extLst>
                      <a:ext uri="{FF2B5EF4-FFF2-40B4-BE49-F238E27FC236}">
                        <a16:creationId xmlns:a16="http://schemas.microsoft.com/office/drawing/2014/main" id="{37367C08-8081-3841-DCD0-C714EA294E79}"/>
                      </a:ext>
                    </a:extLst>
                  </p:cNvPr>
                  <p:cNvSpPr/>
                  <p:nvPr/>
                </p:nvSpPr>
                <p:spPr>
                  <a:xfrm rot="5400000">
                    <a:off x="5621914" y="4253472"/>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lowchart: Terminator 179">
                    <a:extLst>
                      <a:ext uri="{FF2B5EF4-FFF2-40B4-BE49-F238E27FC236}">
                        <a16:creationId xmlns:a16="http://schemas.microsoft.com/office/drawing/2014/main" id="{0075C4E6-2B1E-225C-2E76-757B4E5FB153}"/>
                      </a:ext>
                    </a:extLst>
                  </p:cNvPr>
                  <p:cNvSpPr/>
                  <p:nvPr/>
                </p:nvSpPr>
                <p:spPr>
                  <a:xfrm rot="5400000">
                    <a:off x="5273487" y="4254876"/>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lowchart: Terminator 180">
                    <a:extLst>
                      <a:ext uri="{FF2B5EF4-FFF2-40B4-BE49-F238E27FC236}">
                        <a16:creationId xmlns:a16="http://schemas.microsoft.com/office/drawing/2014/main" id="{C1C2FACB-A26E-DB85-321A-906533A50E13}"/>
                      </a:ext>
                    </a:extLst>
                  </p:cNvPr>
                  <p:cNvSpPr/>
                  <p:nvPr/>
                </p:nvSpPr>
                <p:spPr>
                  <a:xfrm rot="5400000">
                    <a:off x="4901523" y="4254367"/>
                    <a:ext cx="182880" cy="91440"/>
                  </a:xfrm>
                  <a:prstGeom prst="flowChartTerminator">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6" name="TextBox 55">
                  <a:extLst>
                    <a:ext uri="{FF2B5EF4-FFF2-40B4-BE49-F238E27FC236}">
                      <a16:creationId xmlns:a16="http://schemas.microsoft.com/office/drawing/2014/main" id="{89301A01-837D-0307-DCEE-0906DEA98325}"/>
                    </a:ext>
                  </a:extLst>
                </p:cNvPr>
                <p:cNvSpPr txBox="1"/>
                <p:nvPr/>
              </p:nvSpPr>
              <p:spPr>
                <a:xfrm>
                  <a:off x="1788035" y="4012090"/>
                  <a:ext cx="877824" cy="707886"/>
                </a:xfrm>
                <a:prstGeom prst="rect">
                  <a:avLst/>
                </a:prstGeom>
                <a:solidFill>
                  <a:srgbClr val="0070C0"/>
                </a:solidFill>
                <a:ln>
                  <a:solidFill>
                    <a:schemeClr val="bg1"/>
                  </a:solidFill>
                </a:ln>
              </p:spPr>
              <p:txBody>
                <a:bodyPr wrap="square" lIns="0" tIns="0" rIns="0" bIns="0" rtlCol="0" anchor="ctr">
                  <a:spAutoFit/>
                </a:bodyPr>
                <a:lstStyle/>
                <a:p>
                  <a:pPr algn="ctr"/>
                  <a:r>
                    <a:rPr lang="en-US" sz="1400" b="1" dirty="0">
                      <a:solidFill>
                        <a:schemeClr val="bg1"/>
                      </a:solidFill>
                    </a:rPr>
                    <a:t>MONTH</a:t>
                  </a:r>
                </a:p>
                <a:p>
                  <a:pPr algn="ctr"/>
                  <a:r>
                    <a:rPr lang="en-US" sz="3200" b="1" dirty="0">
                      <a:solidFill>
                        <a:schemeClr val="bg1"/>
                      </a:solidFill>
                    </a:rPr>
                    <a:t>1</a:t>
                  </a:r>
                </a:p>
              </p:txBody>
            </p:sp>
          </p:grpSp>
        </p:grpSp>
      </p:grpSp>
      <p:sp>
        <p:nvSpPr>
          <p:cNvPr id="48" name="Content Placeholder 9">
            <a:extLst>
              <a:ext uri="{FF2B5EF4-FFF2-40B4-BE49-F238E27FC236}">
                <a16:creationId xmlns:a16="http://schemas.microsoft.com/office/drawing/2014/main" id="{885E8499-5262-1FEA-F51F-FF2469B4CF69}"/>
              </a:ext>
            </a:extLst>
          </p:cNvPr>
          <p:cNvSpPr txBox="1">
            <a:spLocks/>
          </p:cNvSpPr>
          <p:nvPr/>
        </p:nvSpPr>
        <p:spPr>
          <a:xfrm>
            <a:off x="3959473" y="3858071"/>
            <a:ext cx="3937534" cy="12627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1600" b="1" dirty="0">
                <a:solidFill>
                  <a:srgbClr val="16457A"/>
                </a:solidFill>
                <a:latin typeface="Arial" panose="020B0604020202020204" pitchFamily="34" charset="0"/>
                <a:cs typeface="Arial" panose="020B0604020202020204" pitchFamily="34" charset="0"/>
              </a:rPr>
              <a:t>Individual </a:t>
            </a:r>
            <a:br>
              <a:rPr lang="en-US" sz="1600" b="1" dirty="0">
                <a:solidFill>
                  <a:srgbClr val="16457A"/>
                </a:solidFill>
                <a:latin typeface="Arial" panose="020B0604020202020204" pitchFamily="34" charset="0"/>
                <a:cs typeface="Arial" panose="020B0604020202020204" pitchFamily="34" charset="0"/>
              </a:rPr>
            </a:br>
            <a:r>
              <a:rPr lang="en-US" sz="1600" b="1" dirty="0">
                <a:solidFill>
                  <a:srgbClr val="16457A"/>
                </a:solidFill>
                <a:latin typeface="Arial" panose="020B0604020202020204" pitchFamily="34" charset="0"/>
                <a:cs typeface="Arial" panose="020B0604020202020204" pitchFamily="34" charset="0"/>
              </a:rPr>
              <a:t>Medicare Advantage OEP</a:t>
            </a:r>
          </a:p>
          <a:p>
            <a:pPr marL="0" indent="0" algn="ctr">
              <a:lnSpc>
                <a:spcPts val="1700"/>
              </a:lnSpc>
              <a:buNone/>
            </a:pPr>
            <a:r>
              <a:rPr lang="en-US" sz="1600" dirty="0">
                <a:latin typeface="Arial" panose="020B0604020202020204" pitchFamily="34" charset="0"/>
                <a:cs typeface="Arial" panose="020B0604020202020204" pitchFamily="34" charset="0"/>
              </a:rPr>
              <a:t>First 3 months of enrollment in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Medicare Part A and Part B if you join a Medicare Advantage Plan.</a:t>
            </a:r>
          </a:p>
        </p:txBody>
      </p:sp>
      <p:sp>
        <p:nvSpPr>
          <p:cNvPr id="77" name="Content Placeholder 11">
            <a:extLst>
              <a:ext uri="{FF2B5EF4-FFF2-40B4-BE49-F238E27FC236}">
                <a16:creationId xmlns:a16="http://schemas.microsoft.com/office/drawing/2014/main" id="{C9BA8616-69FF-E113-F818-F6D8DA01848A}"/>
              </a:ext>
            </a:extLst>
          </p:cNvPr>
          <p:cNvSpPr txBox="1">
            <a:spLocks/>
          </p:cNvSpPr>
          <p:nvPr/>
        </p:nvSpPr>
        <p:spPr>
          <a:xfrm>
            <a:off x="7895187" y="1547670"/>
            <a:ext cx="4211743" cy="430562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Aft>
                <a:spcPts val="1200"/>
              </a:spcAft>
              <a:buFont typeface="Arial" panose="020B0604020202020204" pitchFamily="34" charset="0"/>
              <a:buNone/>
              <a:defRPr/>
            </a:pPr>
            <a:r>
              <a:rPr lang="en-US" sz="2800" b="1" dirty="0">
                <a:latin typeface="Arial" panose="020B0604020202020204" pitchFamily="34" charset="0"/>
                <a:cs typeface="Arial" panose="020B0604020202020204" pitchFamily="34" charset="0"/>
              </a:rPr>
              <a:t>You can:</a:t>
            </a:r>
          </a:p>
          <a:p>
            <a:pPr marL="571500" lvl="1" indent="-342900">
              <a:spcAft>
                <a:spcPts val="1200"/>
              </a:spcAft>
              <a:defRPr/>
            </a:pPr>
            <a:r>
              <a:rPr lang="en-US" sz="2000" dirty="0">
                <a:latin typeface="Arial" panose="020B0604020202020204" pitchFamily="34" charset="0"/>
                <a:cs typeface="Arial" panose="020B0604020202020204" pitchFamily="34" charset="0"/>
              </a:rPr>
              <a:t>Switch to another Medicare Advantage Plan, with or without drug coverage </a:t>
            </a:r>
          </a:p>
          <a:p>
            <a:pPr marL="571500" lvl="1" indent="-342900">
              <a:spcAft>
                <a:spcPts val="1200"/>
              </a:spcAft>
              <a:defRPr/>
            </a:pPr>
            <a:r>
              <a:rPr lang="en-US" sz="2000" dirty="0">
                <a:latin typeface="Arial" panose="020B0604020202020204" pitchFamily="34" charset="0"/>
                <a:cs typeface="Arial" panose="020B0604020202020204" pitchFamily="34" charset="0"/>
              </a:rPr>
              <a:t>Drop your Medicare Advantage Plan and return to Original Medicare. If you do: </a:t>
            </a:r>
          </a:p>
          <a:p>
            <a:pPr marL="880110" lvl="2" indent="-285750">
              <a:spcAft>
                <a:spcPts val="1200"/>
              </a:spcAft>
              <a:buSzPct val="100000"/>
              <a:defRPr/>
            </a:pPr>
            <a:r>
              <a:rPr lang="en-US" sz="1800" dirty="0">
                <a:latin typeface="Arial" panose="020B0604020202020204" pitchFamily="34" charset="0"/>
                <a:cs typeface="Arial" panose="020B0604020202020204" pitchFamily="34" charset="0"/>
              </a:rPr>
              <a:t>You can join a Medicare drug plan.</a:t>
            </a:r>
          </a:p>
          <a:p>
            <a:pPr marL="880110" lvl="2" indent="-285750">
              <a:spcAft>
                <a:spcPts val="1200"/>
              </a:spcAft>
              <a:buSzPct val="100000"/>
              <a:defRPr/>
            </a:pPr>
            <a:r>
              <a:rPr lang="en-US" sz="1800" dirty="0">
                <a:latin typeface="Arial" panose="020B0604020202020204" pitchFamily="34" charset="0"/>
                <a:cs typeface="Arial" panose="020B0604020202020204" pitchFamily="34" charset="0"/>
              </a:rPr>
              <a:t>Coverage begins the first of the month after you enroll in the plan.</a:t>
            </a:r>
            <a:endParaRPr lang="en-US" sz="1800" b="1" dirty="0">
              <a:latin typeface="Arial" panose="020B0604020202020204" pitchFamily="34" charset="0"/>
              <a:cs typeface="Arial" panose="020B0604020202020204" pitchFamily="34" charset="0"/>
            </a:endParaRPr>
          </a:p>
          <a:p>
            <a:pPr marL="233362" lvl="2" indent="0">
              <a:lnSpc>
                <a:spcPct val="110000"/>
              </a:lnSpc>
              <a:spcBef>
                <a:spcPts val="600"/>
              </a:spcBef>
              <a:spcAft>
                <a:spcPts val="1200"/>
              </a:spcAft>
              <a:buSzPct val="100000"/>
              <a:buFont typeface="Arial" panose="020B0604020202020204" pitchFamily="34" charset="0"/>
              <a:buNone/>
              <a:defRPr/>
            </a:pPr>
            <a:endParaRPr lang="en-US" dirty="0">
              <a:latin typeface="Arial" panose="020B0604020202020204" pitchFamily="34" charset="0"/>
              <a:cs typeface="Arial" panose="020B0604020202020204" pitchFamily="34" charset="0"/>
            </a:endParaRPr>
          </a:p>
        </p:txBody>
      </p:sp>
      <p:sp>
        <p:nvSpPr>
          <p:cNvPr id="78" name="Content Placeholder 13">
            <a:extLst>
              <a:ext uri="{FF2B5EF4-FFF2-40B4-BE49-F238E27FC236}">
                <a16:creationId xmlns:a16="http://schemas.microsoft.com/office/drawing/2014/main" id="{0BF4E6D3-14F5-6406-B2AD-6E056DB9AFE3}"/>
              </a:ext>
            </a:extLst>
          </p:cNvPr>
          <p:cNvSpPr txBox="1">
            <a:spLocks/>
          </p:cNvSpPr>
          <p:nvPr/>
        </p:nvSpPr>
        <p:spPr>
          <a:xfrm>
            <a:off x="879144" y="5628650"/>
            <a:ext cx="6747063" cy="340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defTabSz="685750">
              <a:spcBef>
                <a:spcPts val="600"/>
              </a:spcBef>
              <a:buFont typeface="Arial" panose="020B0604020202020204" pitchFamily="34" charset="0"/>
              <a:buNone/>
              <a:defRPr/>
            </a:pPr>
            <a:r>
              <a:rPr lang="en-US" sz="1600" b="1" kern="0" dirty="0">
                <a:latin typeface="Arial" panose="020B0604020202020204" pitchFamily="34" charset="0"/>
                <a:cs typeface="Arial" panose="020B0604020202020204" pitchFamily="34" charset="0"/>
              </a:rPr>
              <a:t>NOTE</a:t>
            </a:r>
            <a:r>
              <a:rPr lang="en-US" sz="1600" kern="0" dirty="0">
                <a:latin typeface="Arial" panose="020B0604020202020204" pitchFamily="34" charset="0"/>
                <a:cs typeface="Arial" panose="020B0604020202020204" pitchFamily="34" charset="0"/>
              </a:rPr>
              <a:t>: You need to be in a Medicare Advantage Plan to use this enrollment period.</a:t>
            </a:r>
          </a:p>
        </p:txBody>
      </p:sp>
      <p:cxnSp>
        <p:nvCxnSpPr>
          <p:cNvPr id="79" name="Straight Connector 78">
            <a:extLst>
              <a:ext uri="{FF2B5EF4-FFF2-40B4-BE49-F238E27FC236}">
                <a16:creationId xmlns:a16="http://schemas.microsoft.com/office/drawing/2014/main" id="{0B1FD764-9E9A-566D-87A9-79AC5B015D9C}"/>
              </a:ext>
              <a:ext uri="{C183D7F6-B498-43B3-948B-1728B52AA6E4}">
                <adec:decorative xmlns:adec="http://schemas.microsoft.com/office/drawing/2017/decorative" val="1"/>
              </a:ext>
            </a:extLst>
          </p:cNvPr>
          <p:cNvCxnSpPr>
            <a:cxnSpLocks/>
          </p:cNvCxnSpPr>
          <p:nvPr/>
        </p:nvCxnSpPr>
        <p:spPr>
          <a:xfrm flipH="1">
            <a:off x="7842469" y="1487232"/>
            <a:ext cx="14456" cy="3633636"/>
          </a:xfrm>
          <a:prstGeom prst="line">
            <a:avLst/>
          </a:prstGeom>
          <a:ln>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0" name="Freeform: Shape 197">
            <a:extLst>
              <a:ext uri="{FF2B5EF4-FFF2-40B4-BE49-F238E27FC236}">
                <a16:creationId xmlns:a16="http://schemas.microsoft.com/office/drawing/2014/main" id="{9D02060F-5AE9-2D3B-B1B3-159F71C77E54}"/>
              </a:ext>
              <a:ext uri="{C183D7F6-B498-43B3-948B-1728B52AA6E4}">
                <adec:decorative xmlns:adec="http://schemas.microsoft.com/office/drawing/2017/decorative" val="1"/>
              </a:ext>
            </a:extLst>
          </p:cNvPr>
          <p:cNvSpPr>
            <a:spLocks noChangeAspect="1"/>
          </p:cNvSpPr>
          <p:nvPr/>
        </p:nvSpPr>
        <p:spPr>
          <a:xfrm>
            <a:off x="627723" y="5646905"/>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1" name="Picture 80">
            <a:extLst>
              <a:ext uri="{FF2B5EF4-FFF2-40B4-BE49-F238E27FC236}">
                <a16:creationId xmlns:a16="http://schemas.microsoft.com/office/drawing/2014/main" id="{0D902D45-47B0-60D9-F211-FA66E555FA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322468" y="3244301"/>
            <a:ext cx="3188484" cy="548688"/>
          </a:xfrm>
          <a:prstGeom prst="rect">
            <a:avLst/>
          </a:prstGeom>
        </p:spPr>
      </p:pic>
      <p:pic>
        <p:nvPicPr>
          <p:cNvPr id="82" name="Picture 81">
            <a:extLst>
              <a:ext uri="{FF2B5EF4-FFF2-40B4-BE49-F238E27FC236}">
                <a16:creationId xmlns:a16="http://schemas.microsoft.com/office/drawing/2014/main" id="{F80DA5F7-F3BF-16CA-C69B-77D2CD8044D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5574" y="3167578"/>
            <a:ext cx="3188484" cy="548688"/>
          </a:xfrm>
          <a:prstGeom prst="rect">
            <a:avLst/>
          </a:prstGeom>
        </p:spPr>
      </p:pic>
      <p:sp>
        <p:nvSpPr>
          <p:cNvPr id="4" name="Slide Number Placeholder 3">
            <a:extLst>
              <a:ext uri="{FF2B5EF4-FFF2-40B4-BE49-F238E27FC236}">
                <a16:creationId xmlns:a16="http://schemas.microsoft.com/office/drawing/2014/main" id="{3391184C-3D65-1415-A449-C10C9BE9D8DC}"/>
              </a:ext>
            </a:extLst>
          </p:cNvPr>
          <p:cNvSpPr>
            <a:spLocks noGrp="1"/>
          </p:cNvSpPr>
          <p:nvPr>
            <p:ph type="sldNum" sz="quarter" idx="12"/>
          </p:nvPr>
        </p:nvSpPr>
        <p:spPr/>
        <p:txBody>
          <a:bodyPr/>
          <a:lstStyle/>
          <a:p>
            <a:fld id="{C8F7F351-82FE-6748-A3E2-20FA9B2ECD38}" type="slidenum">
              <a:rPr lang="en-US" smtClean="0"/>
              <a:t>42</a:t>
            </a:fld>
            <a:endParaRPr lang="en-US" dirty="0"/>
          </a:p>
        </p:txBody>
      </p:sp>
    </p:spTree>
    <p:extLst>
      <p:ext uri="{BB962C8B-B14F-4D97-AF65-F5344CB8AC3E}">
        <p14:creationId xmlns:p14="http://schemas.microsoft.com/office/powerpoint/2010/main" val="3124886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818704E-D782-0EE0-E39A-0272EBA1E5E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EDA4905-089A-949F-8A23-928345F17BF9}"/>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Special Enrollment Periods (SEPs)</a:t>
            </a:r>
          </a:p>
        </p:txBody>
      </p:sp>
      <p:sp>
        <p:nvSpPr>
          <p:cNvPr id="2" name="Content Placeholder 6">
            <a:extLst>
              <a:ext uri="{FF2B5EF4-FFF2-40B4-BE49-F238E27FC236}">
                <a16:creationId xmlns:a16="http://schemas.microsoft.com/office/drawing/2014/main" id="{A6F9E9E8-0E50-85FC-D935-89D287200BB0}"/>
              </a:ext>
            </a:extLst>
          </p:cNvPr>
          <p:cNvSpPr txBox="1">
            <a:spLocks/>
          </p:cNvSpPr>
          <p:nvPr/>
        </p:nvSpPr>
        <p:spPr>
          <a:xfrm>
            <a:off x="408709" y="1121454"/>
            <a:ext cx="10113963" cy="4924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Arial" panose="020B0604020202020204" pitchFamily="34" charset="0"/>
                <a:cs typeface="Arial" panose="020B0604020202020204" pitchFamily="34" charset="0"/>
              </a:rPr>
              <a:t>Examples of life events that allow a SEP:</a:t>
            </a:r>
          </a:p>
          <a:p>
            <a:pPr marL="0" indent="0">
              <a:buFont typeface="Arial" panose="020B0604020202020204" pitchFamily="34" charset="0"/>
              <a:buNone/>
            </a:pPr>
            <a:endParaRPr lang="en-US" dirty="0"/>
          </a:p>
        </p:txBody>
      </p:sp>
      <p:sp>
        <p:nvSpPr>
          <p:cNvPr id="7" name="Content Placeholder 7">
            <a:extLst>
              <a:ext uri="{FF2B5EF4-FFF2-40B4-BE49-F238E27FC236}">
                <a16:creationId xmlns:a16="http://schemas.microsoft.com/office/drawing/2014/main" id="{287BB96A-F16F-2224-B64A-530C84C42BFF}"/>
              </a:ext>
            </a:extLst>
          </p:cNvPr>
          <p:cNvSpPr txBox="1">
            <a:spLocks/>
          </p:cNvSpPr>
          <p:nvPr/>
        </p:nvSpPr>
        <p:spPr>
          <a:xfrm>
            <a:off x="408709" y="1775637"/>
            <a:ext cx="11353800" cy="4339413"/>
          </a:xfrm>
          <a:prstGeom prst="rect">
            <a:avLst/>
          </a:prstGeom>
        </p:spPr>
        <p:txBody>
          <a:bodyPr numCol="2" spcCol="4572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2000" dirty="0">
                <a:latin typeface="Arial" panose="020B0604020202020204" pitchFamily="34" charset="0"/>
                <a:cs typeface="Arial" panose="020B0604020202020204" pitchFamily="34" charset="0"/>
              </a:rPr>
              <a:t>You permanently move out of your plan’s service area.</a:t>
            </a:r>
          </a:p>
          <a:p>
            <a:pPr>
              <a:spcAft>
                <a:spcPts val="600"/>
              </a:spcAft>
            </a:pPr>
            <a:r>
              <a:rPr lang="en-US" sz="2000" dirty="0">
                <a:latin typeface="Arial" panose="020B0604020202020204" pitchFamily="34" charset="0"/>
                <a:cs typeface="Arial" panose="020B0604020202020204" pitchFamily="34" charset="0"/>
              </a:rPr>
              <a:t>You lose other creditable coverage.</a:t>
            </a:r>
          </a:p>
          <a:p>
            <a:pPr>
              <a:spcAft>
                <a:spcPts val="600"/>
              </a:spcAft>
            </a:pPr>
            <a:r>
              <a:rPr lang="en-US" sz="2000" dirty="0">
                <a:latin typeface="Arial" panose="020B0604020202020204" pitchFamily="34" charset="0"/>
                <a:cs typeface="Arial" panose="020B0604020202020204" pitchFamily="34" charset="0"/>
              </a:rPr>
              <a:t>You weren’t properly told that your other coverage wasn’t creditable, or your other coverage was reduced and is no longer creditable.</a:t>
            </a:r>
          </a:p>
          <a:p>
            <a:pPr>
              <a:spcAft>
                <a:spcPts val="600"/>
              </a:spcAft>
            </a:pPr>
            <a:r>
              <a:rPr lang="en-US" sz="2000" dirty="0">
                <a:latin typeface="Arial" panose="020B0604020202020204" pitchFamily="34" charset="0"/>
                <a:cs typeface="Arial" panose="020B0604020202020204" pitchFamily="34" charset="0"/>
              </a:rPr>
              <a:t>You enter, live at, or leave a long-term care facility.</a:t>
            </a:r>
          </a:p>
          <a:p>
            <a:pPr>
              <a:spcAft>
                <a:spcPts val="600"/>
              </a:spcAft>
            </a:pPr>
            <a:r>
              <a:rPr lang="en-US" sz="2000" dirty="0">
                <a:latin typeface="Arial" panose="020B0604020202020204" pitchFamily="34" charset="0"/>
                <a:cs typeface="Arial" panose="020B0604020202020204" pitchFamily="34" charset="0"/>
              </a:rPr>
              <a:t>You belong to a State Pharmaceutical Assistance Program (SPAP).</a:t>
            </a:r>
          </a:p>
          <a:p>
            <a:pPr>
              <a:spcAft>
                <a:spcPts val="600"/>
              </a:spcAft>
            </a:pPr>
            <a:r>
              <a:rPr lang="en-US" sz="2000" dirty="0">
                <a:latin typeface="Arial" panose="020B0604020202020204" pitchFamily="34" charset="0"/>
                <a:cs typeface="Arial" panose="020B0604020202020204" pitchFamily="34" charset="0"/>
              </a:rPr>
              <a:t>You join or switch to a plan that has a 5-star rating.</a:t>
            </a:r>
          </a:p>
          <a:p>
            <a:pPr>
              <a:spcAft>
                <a:spcPts val="600"/>
              </a:spcAft>
            </a:pPr>
            <a:r>
              <a:rPr lang="en-US" sz="2000" dirty="0">
                <a:latin typeface="Arial" panose="020B0604020202020204" pitchFamily="34" charset="0"/>
                <a:cs typeface="Arial" panose="020B0604020202020204" pitchFamily="34" charset="0"/>
              </a:rPr>
              <a:t>You switch from a low performing plan.</a:t>
            </a:r>
          </a:p>
          <a:p>
            <a:pPr>
              <a:spcAft>
                <a:spcPts val="600"/>
              </a:spcAft>
            </a:pPr>
            <a:r>
              <a:rPr lang="en-US" sz="2000" dirty="0">
                <a:latin typeface="Arial" panose="020B0604020202020204" pitchFamily="34" charset="0"/>
                <a:cs typeface="Arial" panose="020B0604020202020204" pitchFamily="34" charset="0"/>
              </a:rPr>
              <a:t>You gain, lose, or have a change in your Medicaid or Extra Help status.</a:t>
            </a:r>
          </a:p>
          <a:p>
            <a:pPr>
              <a:spcAft>
                <a:spcPts val="600"/>
              </a:spcAft>
            </a:pPr>
            <a:r>
              <a:rPr lang="en-US" sz="2000" dirty="0">
                <a:latin typeface="Arial" panose="020B0604020202020204" pitchFamily="34" charset="0"/>
                <a:cs typeface="Arial" panose="020B0604020202020204" pitchFamily="34" charset="0"/>
              </a:rPr>
              <a:t>You have been assigned into a plan by Medicare or your state.</a:t>
            </a:r>
          </a:p>
          <a:p>
            <a:pPr>
              <a:spcAft>
                <a:spcPts val="600"/>
              </a:spcAft>
            </a:pPr>
            <a:r>
              <a:rPr lang="en-US" sz="2000" dirty="0">
                <a:latin typeface="Arial" panose="020B0604020202020204" pitchFamily="34" charset="0"/>
                <a:cs typeface="Arial" panose="020B0604020202020204" pitchFamily="34" charset="0"/>
              </a:rPr>
              <a:t>Other exceptional circumstances.</a:t>
            </a:r>
          </a:p>
        </p:txBody>
      </p:sp>
      <p:cxnSp>
        <p:nvCxnSpPr>
          <p:cNvPr id="8" name="Straight Connector 7">
            <a:extLst>
              <a:ext uri="{FF2B5EF4-FFF2-40B4-BE49-F238E27FC236}">
                <a16:creationId xmlns:a16="http://schemas.microsoft.com/office/drawing/2014/main" id="{D7A4FBC5-FDD4-8812-C7EB-F595957B41AA}"/>
              </a:ext>
              <a:ext uri="{C183D7F6-B498-43B3-948B-1728B52AA6E4}">
                <adec:decorative xmlns:adec="http://schemas.microsoft.com/office/drawing/2017/decorative" val="1"/>
              </a:ext>
            </a:extLst>
          </p:cNvPr>
          <p:cNvCxnSpPr/>
          <p:nvPr/>
        </p:nvCxnSpPr>
        <p:spPr>
          <a:xfrm>
            <a:off x="5921177" y="1775637"/>
            <a:ext cx="0" cy="385010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B2C8070-DB28-0EE5-8844-17047DF382B8}"/>
              </a:ext>
            </a:extLst>
          </p:cNvPr>
          <p:cNvSpPr>
            <a:spLocks noGrp="1"/>
          </p:cNvSpPr>
          <p:nvPr>
            <p:ph type="sldNum" sz="quarter" idx="12"/>
          </p:nvPr>
        </p:nvSpPr>
        <p:spPr/>
        <p:txBody>
          <a:bodyPr/>
          <a:lstStyle/>
          <a:p>
            <a:fld id="{C8F7F351-82FE-6748-A3E2-20FA9B2ECD38}" type="slidenum">
              <a:rPr lang="en-US" smtClean="0"/>
              <a:t>43</a:t>
            </a:fld>
            <a:endParaRPr lang="en-US" dirty="0"/>
          </a:p>
        </p:txBody>
      </p:sp>
    </p:spTree>
    <p:extLst>
      <p:ext uri="{BB962C8B-B14F-4D97-AF65-F5344CB8AC3E}">
        <p14:creationId xmlns:p14="http://schemas.microsoft.com/office/powerpoint/2010/main" val="683308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2B14D1-E7FE-8BD7-D826-29964A7D694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2C460BC-ED4D-D674-73A7-ED53D7129298}"/>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Things to Consider Before Joining a Plan</a:t>
            </a:r>
          </a:p>
        </p:txBody>
      </p:sp>
      <p:sp>
        <p:nvSpPr>
          <p:cNvPr id="3" name="Text Placeholder 22">
            <a:extLst>
              <a:ext uri="{FF2B5EF4-FFF2-40B4-BE49-F238E27FC236}">
                <a16:creationId xmlns:a16="http://schemas.microsoft.com/office/drawing/2014/main" id="{CDF1D2E0-4189-7FE1-E870-5619B2ADCF0F}"/>
              </a:ext>
            </a:extLst>
          </p:cNvPr>
          <p:cNvSpPr txBox="1">
            <a:spLocks/>
          </p:cNvSpPr>
          <p:nvPr/>
        </p:nvSpPr>
        <p:spPr>
          <a:xfrm>
            <a:off x="906440" y="4338931"/>
            <a:ext cx="3149082" cy="1448260"/>
          </a:xfrm>
          <a:prstGeom prst="wedgeEllipseCallout">
            <a:avLst>
              <a:gd name="adj1" fmla="val 58961"/>
              <a:gd name="adj2" fmla="val -38521"/>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Do I have other current health insurance?</a:t>
            </a:r>
          </a:p>
        </p:txBody>
      </p:sp>
      <p:sp>
        <p:nvSpPr>
          <p:cNvPr id="5" name="Text Placeholder 23">
            <a:extLst>
              <a:ext uri="{FF2B5EF4-FFF2-40B4-BE49-F238E27FC236}">
                <a16:creationId xmlns:a16="http://schemas.microsoft.com/office/drawing/2014/main" id="{B44853CA-5F4B-B866-C01B-3500363A76BC}"/>
              </a:ext>
            </a:extLst>
          </p:cNvPr>
          <p:cNvSpPr txBox="1">
            <a:spLocks/>
          </p:cNvSpPr>
          <p:nvPr/>
        </p:nvSpPr>
        <p:spPr>
          <a:xfrm>
            <a:off x="1157035" y="1705970"/>
            <a:ext cx="3581817" cy="1802770"/>
          </a:xfrm>
          <a:prstGeom prst="wedgeEllipseCallout">
            <a:avLst>
              <a:gd name="adj1" fmla="val 45331"/>
              <a:gd name="adj2" fmla="val 57473"/>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Is my drug coverage as good as (creditable) Medicare drug coverage? </a:t>
            </a:r>
          </a:p>
        </p:txBody>
      </p:sp>
      <p:sp>
        <p:nvSpPr>
          <p:cNvPr id="9" name="Text Placeholder 24">
            <a:extLst>
              <a:ext uri="{FF2B5EF4-FFF2-40B4-BE49-F238E27FC236}">
                <a16:creationId xmlns:a16="http://schemas.microsoft.com/office/drawing/2014/main" id="{728FB9ED-529E-098E-C29C-7F875E96941C}"/>
              </a:ext>
            </a:extLst>
          </p:cNvPr>
          <p:cNvSpPr txBox="1">
            <a:spLocks/>
          </p:cNvSpPr>
          <p:nvPr/>
        </p:nvSpPr>
        <p:spPr>
          <a:xfrm>
            <a:off x="6739695" y="1610136"/>
            <a:ext cx="3468855" cy="1653051"/>
          </a:xfrm>
          <a:prstGeom prst="wedgeEllipseCallout">
            <a:avLst>
              <a:gd name="adj1" fmla="val -50736"/>
              <a:gd name="adj2" fmla="val 59735"/>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How does my current coverage work with Medicare?</a:t>
            </a:r>
          </a:p>
        </p:txBody>
      </p:sp>
      <p:sp>
        <p:nvSpPr>
          <p:cNvPr id="10" name="Text Placeholder 25">
            <a:extLst>
              <a:ext uri="{FF2B5EF4-FFF2-40B4-BE49-F238E27FC236}">
                <a16:creationId xmlns:a16="http://schemas.microsoft.com/office/drawing/2014/main" id="{C4476E67-A617-26C1-3347-37C154BB9E68}"/>
              </a:ext>
            </a:extLst>
          </p:cNvPr>
          <p:cNvSpPr txBox="1">
            <a:spLocks/>
          </p:cNvSpPr>
          <p:nvPr/>
        </p:nvSpPr>
        <p:spPr>
          <a:xfrm>
            <a:off x="7521632" y="4212816"/>
            <a:ext cx="3705225" cy="1700489"/>
          </a:xfrm>
          <a:prstGeom prst="wedgeEllipseCallout">
            <a:avLst>
              <a:gd name="adj1" fmla="val -60730"/>
              <a:gd name="adj2" fmla="val -31986"/>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Could joining a plan affect my current coverage, or family members’ coverage?</a:t>
            </a:r>
          </a:p>
        </p:txBody>
      </p:sp>
      <p:pic>
        <p:nvPicPr>
          <p:cNvPr id="11" name="Picture 10">
            <a:extLst>
              <a:ext uri="{FF2B5EF4-FFF2-40B4-BE49-F238E27FC236}">
                <a16:creationId xmlns:a16="http://schemas.microsoft.com/office/drawing/2014/main" id="{43DE570E-D81D-A3E7-9868-EC3507569FB8}"/>
              </a:ext>
              <a:ext uri="{C183D7F6-B498-43B3-948B-1728B52AA6E4}">
                <adec:decorative xmlns:adec="http://schemas.microsoft.com/office/drawing/2017/decorative" val="1"/>
              </a:ext>
            </a:extLst>
          </p:cNvPr>
          <p:cNvPicPr>
            <a:picLocks noChangeAspect="1"/>
          </p:cNvPicPr>
          <p:nvPr/>
        </p:nvPicPr>
        <p:blipFill>
          <a:blip r:embed="rId4">
            <a:duotone>
              <a:schemeClr val="accent5">
                <a:shade val="45000"/>
                <a:satMod val="135000"/>
              </a:schemeClr>
              <a:prstClr val="white"/>
            </a:duotone>
          </a:blip>
          <a:stretch>
            <a:fillRect/>
          </a:stretch>
        </p:blipFill>
        <p:spPr>
          <a:xfrm>
            <a:off x="4106840" y="2988261"/>
            <a:ext cx="3151905" cy="3151905"/>
          </a:xfrm>
          <a:prstGeom prst="rect">
            <a:avLst/>
          </a:prstGeom>
        </p:spPr>
      </p:pic>
      <p:sp>
        <p:nvSpPr>
          <p:cNvPr id="4" name="Slide Number Placeholder 3">
            <a:extLst>
              <a:ext uri="{FF2B5EF4-FFF2-40B4-BE49-F238E27FC236}">
                <a16:creationId xmlns:a16="http://schemas.microsoft.com/office/drawing/2014/main" id="{78FF88D4-FFB3-05D2-295A-4500E76A968B}"/>
              </a:ext>
            </a:extLst>
          </p:cNvPr>
          <p:cNvSpPr>
            <a:spLocks noGrp="1"/>
          </p:cNvSpPr>
          <p:nvPr>
            <p:ph type="sldNum" sz="quarter" idx="12"/>
          </p:nvPr>
        </p:nvSpPr>
        <p:spPr/>
        <p:txBody>
          <a:bodyPr/>
          <a:lstStyle/>
          <a:p>
            <a:fld id="{C8F7F351-82FE-6748-A3E2-20FA9B2ECD38}" type="slidenum">
              <a:rPr lang="en-US" smtClean="0"/>
              <a:t>44</a:t>
            </a:fld>
            <a:endParaRPr lang="en-US" dirty="0"/>
          </a:p>
        </p:txBody>
      </p:sp>
    </p:spTree>
    <p:extLst>
      <p:ext uri="{BB962C8B-B14F-4D97-AF65-F5344CB8AC3E}">
        <p14:creationId xmlns:p14="http://schemas.microsoft.com/office/powerpoint/2010/main" val="268018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0C96F3D-6F3C-0295-78DD-76E8025E244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FAD12D9-5667-7DB1-5E2A-4BC90BD963E4}"/>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Ways to Enroll in Medicare Drug Coverage (Part D)</a:t>
            </a:r>
          </a:p>
        </p:txBody>
      </p:sp>
      <p:sp>
        <p:nvSpPr>
          <p:cNvPr id="19" name="Text Placeholder 3">
            <a:extLst>
              <a:ext uri="{FF2B5EF4-FFF2-40B4-BE49-F238E27FC236}">
                <a16:creationId xmlns:a16="http://schemas.microsoft.com/office/drawing/2014/main" id="{70A5822B-BF6E-3B7E-821C-FF9045FBB408}"/>
              </a:ext>
            </a:extLst>
          </p:cNvPr>
          <p:cNvSpPr txBox="1">
            <a:spLocks/>
          </p:cNvSpPr>
          <p:nvPr/>
        </p:nvSpPr>
        <p:spPr>
          <a:xfrm>
            <a:off x="1381372" y="2343982"/>
            <a:ext cx="1693454" cy="5786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b="1" dirty="0">
                <a:latin typeface="Arial" panose="020B0604020202020204" pitchFamily="34" charset="0"/>
                <a:cs typeface="Arial" panose="020B0604020202020204" pitchFamily="34" charset="0"/>
              </a:rPr>
              <a:t>Online</a:t>
            </a:r>
          </a:p>
        </p:txBody>
      </p:sp>
      <p:sp>
        <p:nvSpPr>
          <p:cNvPr id="2" name="Text Placeholder 6">
            <a:extLst>
              <a:ext uri="{FF2B5EF4-FFF2-40B4-BE49-F238E27FC236}">
                <a16:creationId xmlns:a16="http://schemas.microsoft.com/office/drawing/2014/main" id="{83CAD500-3FBB-7307-B0E0-EE28FD2410F3}"/>
              </a:ext>
            </a:extLst>
          </p:cNvPr>
          <p:cNvSpPr txBox="1">
            <a:spLocks/>
          </p:cNvSpPr>
          <p:nvPr/>
        </p:nvSpPr>
        <p:spPr>
          <a:xfrm>
            <a:off x="1181997" y="1185964"/>
            <a:ext cx="9628632" cy="1607208"/>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Visit </a:t>
            </a:r>
            <a:r>
              <a:rPr lang="en-US" sz="2000" dirty="0">
                <a:solidFill>
                  <a:srgbClr val="16457A"/>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Medicare.gov/plan-compare</a:t>
            </a:r>
            <a:r>
              <a:rPr lang="en-US" sz="2000" dirty="0">
                <a:solidFill>
                  <a:srgbClr val="16457A"/>
                </a:solidFill>
                <a:latin typeface="Arial" panose="020B0604020202020204" pitchFamily="34" charset="0"/>
                <a:cs typeface="Arial" panose="020B0604020202020204" pitchFamily="34" charset="0"/>
              </a:rPr>
              <a:t>.</a:t>
            </a:r>
          </a:p>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Visit the plan’s website. You may be able to join online.</a:t>
            </a:r>
          </a:p>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Contact your local SHIP at </a:t>
            </a:r>
            <a:r>
              <a:rPr lang="en-US" sz="2000" dirty="0">
                <a:solidFill>
                  <a:srgbClr val="16457A"/>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shiphelp.org</a:t>
            </a:r>
            <a:r>
              <a:rPr lang="en-US" sz="2000" dirty="0">
                <a:solidFill>
                  <a:srgbClr val="16457A"/>
                </a:solidFill>
                <a:latin typeface="Arial" panose="020B0604020202020204" pitchFamily="34" charset="0"/>
                <a:cs typeface="Arial" panose="020B0604020202020204" pitchFamily="34" charset="0"/>
              </a:rPr>
              <a:t> for help enrolling.</a:t>
            </a:r>
          </a:p>
        </p:txBody>
      </p:sp>
      <p:pic>
        <p:nvPicPr>
          <p:cNvPr id="7" name="Graphic 6">
            <a:extLst>
              <a:ext uri="{FF2B5EF4-FFF2-40B4-BE49-F238E27FC236}">
                <a16:creationId xmlns:a16="http://schemas.microsoft.com/office/drawing/2014/main" id="{BC89F611-CE9A-2CD9-1F7D-24AAF0A261F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81738" y="1317327"/>
            <a:ext cx="1256119" cy="1256119"/>
          </a:xfrm>
          <a:prstGeom prst="rect">
            <a:avLst/>
          </a:prstGeom>
        </p:spPr>
      </p:pic>
      <p:sp>
        <p:nvSpPr>
          <p:cNvPr id="20" name="Text Placeholder 8">
            <a:extLst>
              <a:ext uri="{FF2B5EF4-FFF2-40B4-BE49-F238E27FC236}">
                <a16:creationId xmlns:a16="http://schemas.microsoft.com/office/drawing/2014/main" id="{F9EAE233-AC13-7C39-55AB-C7460CDB44BF}"/>
              </a:ext>
            </a:extLst>
          </p:cNvPr>
          <p:cNvSpPr txBox="1">
            <a:spLocks/>
          </p:cNvSpPr>
          <p:nvPr/>
        </p:nvSpPr>
        <p:spPr>
          <a:xfrm>
            <a:off x="1181997" y="4052933"/>
            <a:ext cx="1892830" cy="53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b="1" dirty="0">
                <a:solidFill>
                  <a:prstClr val="black"/>
                </a:solidFill>
                <a:latin typeface="Arial" panose="020B0604020202020204" pitchFamily="34" charset="0"/>
                <a:cs typeface="Arial" panose="020B0604020202020204" pitchFamily="34" charset="0"/>
              </a:rPr>
              <a:t>By Phone</a:t>
            </a:r>
          </a:p>
        </p:txBody>
      </p:sp>
      <p:sp>
        <p:nvSpPr>
          <p:cNvPr id="8" name="Text Placeholder 9">
            <a:extLst>
              <a:ext uri="{FF2B5EF4-FFF2-40B4-BE49-F238E27FC236}">
                <a16:creationId xmlns:a16="http://schemas.microsoft.com/office/drawing/2014/main" id="{5165B0A5-33B5-3827-3CB3-B4A0471EAFCF}"/>
              </a:ext>
            </a:extLst>
          </p:cNvPr>
          <p:cNvSpPr txBox="1">
            <a:spLocks/>
          </p:cNvSpPr>
          <p:nvPr/>
        </p:nvSpPr>
        <p:spPr>
          <a:xfrm>
            <a:off x="1181997" y="2988045"/>
            <a:ext cx="9628632" cy="1490472"/>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Call the plan you want to join.</a:t>
            </a:r>
          </a:p>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Call 1-800-MEDICARE (1-800-633-4227) </a:t>
            </a:r>
            <a:br>
              <a:rPr lang="en-US" sz="2000" dirty="0">
                <a:solidFill>
                  <a:srgbClr val="16457A"/>
                </a:solidFill>
                <a:latin typeface="Arial" panose="020B0604020202020204" pitchFamily="34" charset="0"/>
                <a:cs typeface="Arial" panose="020B0604020202020204" pitchFamily="34" charset="0"/>
              </a:rPr>
            </a:br>
            <a:r>
              <a:rPr lang="en-US" sz="2000" dirty="0">
                <a:solidFill>
                  <a:srgbClr val="16457A"/>
                </a:solidFill>
                <a:latin typeface="Arial" panose="020B0604020202020204" pitchFamily="34" charset="0"/>
                <a:cs typeface="Arial" panose="020B0604020202020204" pitchFamily="34" charset="0"/>
              </a:rPr>
              <a:t>(TTY: 1-877-486-2048).</a:t>
            </a:r>
          </a:p>
        </p:txBody>
      </p:sp>
      <p:pic>
        <p:nvPicPr>
          <p:cNvPr id="12" name="Picture 11">
            <a:extLst>
              <a:ext uri="{FF2B5EF4-FFF2-40B4-BE49-F238E27FC236}">
                <a16:creationId xmlns:a16="http://schemas.microsoft.com/office/drawing/2014/main" id="{F0EDEB94-03BB-C5F7-BF4E-B67119235B6F}"/>
              </a:ext>
              <a:ext uri="{C183D7F6-B498-43B3-948B-1728B52AA6E4}">
                <adec:decorative xmlns:adec="http://schemas.microsoft.com/office/drawing/2017/decorative" val="1"/>
              </a:ext>
            </a:extLst>
          </p:cNvPr>
          <p:cNvPicPr>
            <a:picLocks noChangeAspect="1"/>
          </p:cNvPicPr>
          <p:nvPr/>
        </p:nvPicPr>
        <p:blipFill rotWithShape="1">
          <a:blip r:embed="rId7">
            <a:duotone>
              <a:schemeClr val="accent5">
                <a:shade val="45000"/>
                <a:satMod val="135000"/>
              </a:schemeClr>
              <a:prstClr val="white"/>
            </a:duotone>
          </a:blip>
          <a:srcRect l="30236" t="11722" r="30424" b="11155"/>
          <a:stretch/>
        </p:blipFill>
        <p:spPr>
          <a:xfrm>
            <a:off x="1968853" y="3121357"/>
            <a:ext cx="481891" cy="944716"/>
          </a:xfrm>
          <a:prstGeom prst="rect">
            <a:avLst/>
          </a:prstGeom>
        </p:spPr>
      </p:pic>
      <p:pic>
        <p:nvPicPr>
          <p:cNvPr id="14" name="Graphic 13">
            <a:extLst>
              <a:ext uri="{FF2B5EF4-FFF2-40B4-BE49-F238E27FC236}">
                <a16:creationId xmlns:a16="http://schemas.microsoft.com/office/drawing/2014/main" id="{8D7453AF-286D-42A2-5CAB-2E34B57984C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11042" y="4656720"/>
            <a:ext cx="1197515" cy="1197515"/>
          </a:xfrm>
          <a:prstGeom prst="rect">
            <a:avLst/>
          </a:prstGeom>
        </p:spPr>
      </p:pic>
      <p:sp>
        <p:nvSpPr>
          <p:cNvPr id="21" name="Text Placeholder 10">
            <a:extLst>
              <a:ext uri="{FF2B5EF4-FFF2-40B4-BE49-F238E27FC236}">
                <a16:creationId xmlns:a16="http://schemas.microsoft.com/office/drawing/2014/main" id="{C2FA985D-6A0E-587C-2E81-C9BFC69F99ED}"/>
              </a:ext>
            </a:extLst>
          </p:cNvPr>
          <p:cNvSpPr txBox="1">
            <a:spLocks/>
          </p:cNvSpPr>
          <p:nvPr/>
        </p:nvSpPr>
        <p:spPr>
          <a:xfrm>
            <a:off x="1381372" y="5616971"/>
            <a:ext cx="1693454" cy="7239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b="1" dirty="0">
                <a:latin typeface="Arial" panose="020B0604020202020204" pitchFamily="34" charset="0"/>
                <a:cs typeface="Arial" panose="020B0604020202020204" pitchFamily="34" charset="0"/>
              </a:rPr>
              <a:t>By Mail</a:t>
            </a:r>
          </a:p>
        </p:txBody>
      </p:sp>
      <p:sp>
        <p:nvSpPr>
          <p:cNvPr id="26" name="Text Placeholder 9">
            <a:extLst>
              <a:ext uri="{FF2B5EF4-FFF2-40B4-BE49-F238E27FC236}">
                <a16:creationId xmlns:a16="http://schemas.microsoft.com/office/drawing/2014/main" id="{088E5D9C-223C-2C2D-277D-18D07246E015}"/>
              </a:ext>
            </a:extLst>
          </p:cNvPr>
          <p:cNvSpPr txBox="1">
            <a:spLocks/>
          </p:cNvSpPr>
          <p:nvPr/>
        </p:nvSpPr>
        <p:spPr>
          <a:xfrm>
            <a:off x="1181997" y="4664592"/>
            <a:ext cx="9628632" cy="1398165"/>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defTabSz="685800">
              <a:spcAft>
                <a:spcPts val="600"/>
              </a:spcAft>
            </a:pPr>
            <a:r>
              <a:rPr lang="en-US" sz="2000" dirty="0">
                <a:solidFill>
                  <a:srgbClr val="16457A"/>
                </a:solidFill>
                <a:latin typeface="Arial" panose="020B0604020202020204" pitchFamily="34" charset="0"/>
                <a:cs typeface="Arial" panose="020B0604020202020204" pitchFamily="34" charset="0"/>
              </a:rPr>
              <a:t>Complete a paper enrollment form.</a:t>
            </a:r>
          </a:p>
        </p:txBody>
      </p:sp>
      <p:sp>
        <p:nvSpPr>
          <p:cNvPr id="4" name="Slide Number Placeholder 3">
            <a:extLst>
              <a:ext uri="{FF2B5EF4-FFF2-40B4-BE49-F238E27FC236}">
                <a16:creationId xmlns:a16="http://schemas.microsoft.com/office/drawing/2014/main" id="{C7C1C9DD-FEFF-B766-56F6-A281FDF9D81A}"/>
              </a:ext>
            </a:extLst>
          </p:cNvPr>
          <p:cNvSpPr>
            <a:spLocks noGrp="1"/>
          </p:cNvSpPr>
          <p:nvPr>
            <p:ph type="sldNum" sz="quarter" idx="12"/>
          </p:nvPr>
        </p:nvSpPr>
        <p:spPr/>
        <p:txBody>
          <a:bodyPr/>
          <a:lstStyle/>
          <a:p>
            <a:fld id="{C8F7F351-82FE-6748-A3E2-20FA9B2ECD38}" type="slidenum">
              <a:rPr lang="en-US" smtClean="0"/>
              <a:t>45</a:t>
            </a:fld>
            <a:endParaRPr lang="en-US" dirty="0"/>
          </a:p>
        </p:txBody>
      </p:sp>
    </p:spTree>
    <p:extLst>
      <p:ext uri="{BB962C8B-B14F-4D97-AF65-F5344CB8AC3E}">
        <p14:creationId xmlns:p14="http://schemas.microsoft.com/office/powerpoint/2010/main" val="571822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4BD39E-7C2A-985D-77E1-42F2040F5D0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4BC3DA7-4CA3-A170-FEA8-C9A9E3FF6374}"/>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What to Expect After You Enroll</a:t>
            </a:r>
          </a:p>
        </p:txBody>
      </p:sp>
      <p:sp>
        <p:nvSpPr>
          <p:cNvPr id="3" name="Content Placeholder 3">
            <a:extLst>
              <a:ext uri="{FF2B5EF4-FFF2-40B4-BE49-F238E27FC236}">
                <a16:creationId xmlns:a16="http://schemas.microsoft.com/office/drawing/2014/main" id="{204EB37F-8932-F10E-7097-06CA66442C60}"/>
              </a:ext>
            </a:extLst>
          </p:cNvPr>
          <p:cNvSpPr txBox="1">
            <a:spLocks/>
          </p:cNvSpPr>
          <p:nvPr/>
        </p:nvSpPr>
        <p:spPr>
          <a:xfrm>
            <a:off x="457200" y="1223788"/>
            <a:ext cx="10896600" cy="5579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latin typeface="Arial" panose="020B0604020202020204" pitchFamily="34" charset="0"/>
                <a:cs typeface="Arial" panose="020B0604020202020204" pitchFamily="34" charset="0"/>
              </a:rPr>
              <a:t>Your plan will send you:</a:t>
            </a:r>
          </a:p>
        </p:txBody>
      </p:sp>
      <p:sp>
        <p:nvSpPr>
          <p:cNvPr id="5" name="Text Placeholder 12">
            <a:extLst>
              <a:ext uri="{FF2B5EF4-FFF2-40B4-BE49-F238E27FC236}">
                <a16:creationId xmlns:a16="http://schemas.microsoft.com/office/drawing/2014/main" id="{6C304781-C161-B102-B064-7AFEEC470651}"/>
              </a:ext>
            </a:extLst>
          </p:cNvPr>
          <p:cNvSpPr txBox="1">
            <a:spLocks/>
          </p:cNvSpPr>
          <p:nvPr/>
        </p:nvSpPr>
        <p:spPr>
          <a:xfrm>
            <a:off x="1963130" y="1913925"/>
            <a:ext cx="2551176" cy="2207699"/>
          </a:xfrm>
          <a:prstGeom prst="roundRect">
            <a:avLst/>
          </a:prstGeom>
          <a:ln w="38100">
            <a:solidFill>
              <a:srgbClr val="0070C0"/>
            </a:solidFill>
          </a:ln>
        </p:spPr>
        <p:txBody>
          <a:bodyPr tIns="12801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rgbClr val="16457A"/>
                </a:solidFill>
                <a:latin typeface="Arial" panose="020B0604020202020204" pitchFamily="34" charset="0"/>
                <a:cs typeface="Arial" panose="020B0604020202020204" pitchFamily="34" charset="0"/>
              </a:rPr>
              <a:t>An enrollment </a:t>
            </a:r>
            <a:br>
              <a:rPr lang="en-US" sz="1800" dirty="0">
                <a:solidFill>
                  <a:srgbClr val="16457A"/>
                </a:solidFill>
                <a:latin typeface="Arial" panose="020B0604020202020204" pitchFamily="34" charset="0"/>
                <a:cs typeface="Arial" panose="020B0604020202020204" pitchFamily="34" charset="0"/>
              </a:rPr>
            </a:br>
            <a:r>
              <a:rPr lang="en-US" sz="1800" dirty="0">
                <a:solidFill>
                  <a:srgbClr val="16457A"/>
                </a:solidFill>
                <a:latin typeface="Arial" panose="020B0604020202020204" pitchFamily="34" charset="0"/>
                <a:cs typeface="Arial" panose="020B0604020202020204" pitchFamily="34" charset="0"/>
              </a:rPr>
              <a:t>letter.</a:t>
            </a:r>
          </a:p>
        </p:txBody>
      </p:sp>
      <p:pic>
        <p:nvPicPr>
          <p:cNvPr id="9" name="Graphic 8">
            <a:extLst>
              <a:ext uri="{FF2B5EF4-FFF2-40B4-BE49-F238E27FC236}">
                <a16:creationId xmlns:a16="http://schemas.microsoft.com/office/drawing/2014/main" id="{41916F27-E440-BE90-5BB3-248E137AC89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689918" y="2029894"/>
            <a:ext cx="1097599" cy="1097599"/>
          </a:xfrm>
          <a:prstGeom prst="rect">
            <a:avLst/>
          </a:prstGeom>
        </p:spPr>
      </p:pic>
      <p:sp>
        <p:nvSpPr>
          <p:cNvPr id="10" name="Text Placeholder 13">
            <a:extLst>
              <a:ext uri="{FF2B5EF4-FFF2-40B4-BE49-F238E27FC236}">
                <a16:creationId xmlns:a16="http://schemas.microsoft.com/office/drawing/2014/main" id="{5D860B69-8AC1-FE62-F075-9F4504C2811D}"/>
              </a:ext>
            </a:extLst>
          </p:cNvPr>
          <p:cNvSpPr txBox="1">
            <a:spLocks/>
          </p:cNvSpPr>
          <p:nvPr/>
        </p:nvSpPr>
        <p:spPr>
          <a:xfrm>
            <a:off x="4650828" y="1913925"/>
            <a:ext cx="2837793" cy="2207699"/>
          </a:xfrm>
          <a:prstGeom prst="roundRect">
            <a:avLst/>
          </a:prstGeom>
          <a:ln w="38100">
            <a:solidFill>
              <a:srgbClr val="0070C0"/>
            </a:solidFill>
          </a:ln>
        </p:spPr>
        <p:txBody>
          <a:bodyPr tIns="128016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lnSpc>
                <a:spcPct val="100000"/>
              </a:lnSpc>
              <a:spcBef>
                <a:spcPts val="0"/>
              </a:spcBef>
              <a:buFontTx/>
              <a:buNone/>
              <a:defRPr/>
            </a:pPr>
            <a:r>
              <a:rPr lang="en-US" sz="1800" dirty="0">
                <a:solidFill>
                  <a:srgbClr val="16457A"/>
                </a:solidFill>
                <a:latin typeface="Arial" panose="020B0604020202020204" pitchFamily="34" charset="0"/>
                <a:cs typeface="Arial" panose="020B0604020202020204" pitchFamily="34" charset="0"/>
              </a:rPr>
              <a:t>Membership materials, including an identification card.</a:t>
            </a:r>
          </a:p>
        </p:txBody>
      </p:sp>
      <p:pic>
        <p:nvPicPr>
          <p:cNvPr id="11" name="Picture 10">
            <a:extLst>
              <a:ext uri="{FF2B5EF4-FFF2-40B4-BE49-F238E27FC236}">
                <a16:creationId xmlns:a16="http://schemas.microsoft.com/office/drawing/2014/main" id="{68A60FB1-96A8-6DAF-7FBB-6B5E84E114ED}"/>
              </a:ext>
              <a:ext uri="{C183D7F6-B498-43B3-948B-1728B52AA6E4}">
                <adec:decorative xmlns:adec="http://schemas.microsoft.com/office/drawing/2017/decorative" val="1"/>
              </a:ext>
            </a:extLst>
          </p:cNvPr>
          <p:cNvPicPr>
            <a:picLocks noChangeAspect="1"/>
          </p:cNvPicPr>
          <p:nvPr/>
        </p:nvPicPr>
        <p:blipFill>
          <a:blip r:embed="rId5">
            <a:duotone>
              <a:schemeClr val="accent5">
                <a:shade val="45000"/>
                <a:satMod val="135000"/>
              </a:schemeClr>
              <a:prstClr val="white"/>
            </a:duotone>
          </a:blip>
          <a:stretch>
            <a:fillRect/>
          </a:stretch>
        </p:blipFill>
        <p:spPr>
          <a:xfrm>
            <a:off x="5500761" y="2157736"/>
            <a:ext cx="1190477" cy="793651"/>
          </a:xfrm>
          <a:prstGeom prst="rect">
            <a:avLst/>
          </a:prstGeom>
        </p:spPr>
      </p:pic>
      <p:sp>
        <p:nvSpPr>
          <p:cNvPr id="13" name="Text Placeholder 15">
            <a:extLst>
              <a:ext uri="{FF2B5EF4-FFF2-40B4-BE49-F238E27FC236}">
                <a16:creationId xmlns:a16="http://schemas.microsoft.com/office/drawing/2014/main" id="{D194C370-A720-AB05-DB60-E71E5854048D}"/>
              </a:ext>
            </a:extLst>
          </p:cNvPr>
          <p:cNvSpPr txBox="1">
            <a:spLocks/>
          </p:cNvSpPr>
          <p:nvPr/>
        </p:nvSpPr>
        <p:spPr>
          <a:xfrm>
            <a:off x="7630886" y="1913925"/>
            <a:ext cx="2551176" cy="2207699"/>
          </a:xfrm>
          <a:prstGeom prst="roundRect">
            <a:avLst/>
          </a:prstGeom>
          <a:ln w="38100">
            <a:solidFill>
              <a:srgbClr val="0070C0"/>
            </a:solidFill>
          </a:ln>
        </p:spPr>
        <p:txBody>
          <a:bodyPr tIns="12801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rgbClr val="16457A"/>
                </a:solidFill>
                <a:latin typeface="Arial" panose="020B0604020202020204" pitchFamily="34" charset="0"/>
                <a:cs typeface="Arial" panose="020B0604020202020204" pitchFamily="34" charset="0"/>
              </a:rPr>
              <a:t>Customer service contact information.</a:t>
            </a:r>
          </a:p>
        </p:txBody>
      </p:sp>
      <p:pic>
        <p:nvPicPr>
          <p:cNvPr id="15" name="Graphic 14">
            <a:extLst>
              <a:ext uri="{FF2B5EF4-FFF2-40B4-BE49-F238E27FC236}">
                <a16:creationId xmlns:a16="http://schemas.microsoft.com/office/drawing/2014/main" id="{37BEFB7C-CBE3-976E-9B3C-03154D5D5E8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289004" y="1913925"/>
            <a:ext cx="1329536" cy="1329536"/>
          </a:xfrm>
          <a:prstGeom prst="rect">
            <a:avLst/>
          </a:prstGeom>
        </p:spPr>
      </p:pic>
      <p:sp>
        <p:nvSpPr>
          <p:cNvPr id="16" name="Content Placeholder 6">
            <a:extLst>
              <a:ext uri="{FF2B5EF4-FFF2-40B4-BE49-F238E27FC236}">
                <a16:creationId xmlns:a16="http://schemas.microsoft.com/office/drawing/2014/main" id="{F79BC42C-1CD9-E998-356B-C3364487D5CD}"/>
              </a:ext>
            </a:extLst>
          </p:cNvPr>
          <p:cNvSpPr txBox="1">
            <a:spLocks/>
          </p:cNvSpPr>
          <p:nvPr/>
        </p:nvSpPr>
        <p:spPr>
          <a:xfrm>
            <a:off x="502040" y="4432931"/>
            <a:ext cx="11069849" cy="200471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defTabSz="685800">
              <a:spcBef>
                <a:spcPts val="0"/>
              </a:spcBef>
              <a:spcAft>
                <a:spcPts val="1200"/>
              </a:spcAft>
              <a:buFont typeface="Arial" panose="020B0604020202020204" pitchFamily="34" charset="0"/>
              <a:buNone/>
            </a:pPr>
            <a:r>
              <a:rPr lang="en-US" b="1" dirty="0">
                <a:latin typeface="Arial" panose="020B0604020202020204" pitchFamily="34" charset="0"/>
                <a:cs typeface="Arial" panose="020B0604020202020204" pitchFamily="34" charset="0"/>
              </a:rPr>
              <a:t>If your current drug isn’t covered by your plan, you can:</a:t>
            </a:r>
          </a:p>
          <a:p>
            <a:pPr marL="617220" lvl="3" indent="-342900" defTabSz="685800">
              <a:spcBef>
                <a:spcPts val="0"/>
              </a:spcBef>
              <a:spcAft>
                <a:spcPts val="1200"/>
              </a:spcAft>
            </a:pPr>
            <a:r>
              <a:rPr lang="en-US" sz="2000" dirty="0">
                <a:latin typeface="Arial" panose="020B0604020202020204" pitchFamily="34" charset="0"/>
                <a:cs typeface="Arial" panose="020B0604020202020204" pitchFamily="34" charset="0"/>
              </a:rPr>
              <a:t>Get a transition supply (generally 30 days).</a:t>
            </a:r>
          </a:p>
          <a:p>
            <a:pPr marL="617220" lvl="1" indent="-342900" defTabSz="685800">
              <a:spcBef>
                <a:spcPts val="0"/>
              </a:spcBef>
              <a:spcAft>
                <a:spcPts val="1200"/>
              </a:spcAft>
            </a:pPr>
            <a:r>
              <a:rPr lang="en-US" sz="2000" dirty="0">
                <a:latin typeface="Arial" panose="020B0604020202020204" pitchFamily="34" charset="0"/>
                <a:cs typeface="Arial" panose="020B0604020202020204" pitchFamily="34" charset="0"/>
              </a:rPr>
              <a:t>Work with prescriber to find a drug that’s covered.</a:t>
            </a:r>
          </a:p>
          <a:p>
            <a:pPr marL="617220" lvl="1" indent="-342900" defTabSz="685800">
              <a:spcBef>
                <a:spcPts val="0"/>
              </a:spcBef>
              <a:spcAft>
                <a:spcPts val="1200"/>
              </a:spcAft>
            </a:pPr>
            <a:r>
              <a:rPr lang="en-US" sz="2000" dirty="0">
                <a:latin typeface="Arial" panose="020B0604020202020204" pitchFamily="34" charset="0"/>
                <a:cs typeface="Arial" panose="020B0604020202020204" pitchFamily="34" charset="0"/>
              </a:rPr>
              <a:t>Request an exception if no acceptable alternative drug is on the list.</a:t>
            </a:r>
          </a:p>
          <a:p>
            <a:pPr marL="319882" indent="-227013" defTabSz="685800">
              <a:spcBef>
                <a:spcPts val="600"/>
              </a:spcBef>
            </a:pPr>
            <a:endParaRPr lang="en-US" dirty="0">
              <a:solidFill>
                <a:srgbClr val="00529B"/>
              </a:solidFill>
            </a:endParaRPr>
          </a:p>
          <a:p>
            <a:endParaRPr lang="en-US" dirty="0">
              <a:solidFill>
                <a:srgbClr val="00529B"/>
              </a:solidFill>
            </a:endParaRPr>
          </a:p>
        </p:txBody>
      </p:sp>
      <p:sp>
        <p:nvSpPr>
          <p:cNvPr id="4" name="Slide Number Placeholder 3">
            <a:extLst>
              <a:ext uri="{FF2B5EF4-FFF2-40B4-BE49-F238E27FC236}">
                <a16:creationId xmlns:a16="http://schemas.microsoft.com/office/drawing/2014/main" id="{4F394F3B-30B7-EB57-F4EA-97D6E99DDFF2}"/>
              </a:ext>
            </a:extLst>
          </p:cNvPr>
          <p:cNvSpPr>
            <a:spLocks noGrp="1"/>
          </p:cNvSpPr>
          <p:nvPr>
            <p:ph type="sldNum" sz="quarter" idx="12"/>
          </p:nvPr>
        </p:nvSpPr>
        <p:spPr/>
        <p:txBody>
          <a:bodyPr/>
          <a:lstStyle/>
          <a:p>
            <a:fld id="{C8F7F351-82FE-6748-A3E2-20FA9B2ECD38}" type="slidenum">
              <a:rPr lang="en-US" smtClean="0"/>
              <a:t>46</a:t>
            </a:fld>
            <a:endParaRPr lang="en-US" dirty="0"/>
          </a:p>
        </p:txBody>
      </p:sp>
    </p:spTree>
    <p:extLst>
      <p:ext uri="{BB962C8B-B14F-4D97-AF65-F5344CB8AC3E}">
        <p14:creationId xmlns:p14="http://schemas.microsoft.com/office/powerpoint/2010/main" val="5950912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55A692A-1425-9AB2-2406-8385CEDDC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BF18B-39B2-3B97-E0D9-3E71098B6FEE}"/>
              </a:ext>
            </a:extLst>
          </p:cNvPr>
          <p:cNvSpPr txBox="1">
            <a:spLocks noGrp="1"/>
          </p:cNvSpPr>
          <p:nvPr>
            <p:ph type="title" idx="4294967295"/>
          </p:nvPr>
        </p:nvSpPr>
        <p:spPr>
          <a:xfrm>
            <a:off x="231354" y="50158"/>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Annual Notice of Change (ANOC) &amp; Evidence of Coverage (EOC)</a:t>
            </a:r>
          </a:p>
        </p:txBody>
      </p:sp>
      <p:sp>
        <p:nvSpPr>
          <p:cNvPr id="7" name="Content Placeholder 4">
            <a:extLst>
              <a:ext uri="{FF2B5EF4-FFF2-40B4-BE49-F238E27FC236}">
                <a16:creationId xmlns:a16="http://schemas.microsoft.com/office/drawing/2014/main" id="{71E5EE4C-AD32-96E9-47CF-F9194A4ED657}"/>
              </a:ext>
            </a:extLst>
          </p:cNvPr>
          <p:cNvSpPr txBox="1">
            <a:spLocks/>
          </p:cNvSpPr>
          <p:nvPr/>
        </p:nvSpPr>
        <p:spPr>
          <a:xfrm>
            <a:off x="379656" y="1214927"/>
            <a:ext cx="11211730" cy="546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rial" panose="020B0604020202020204" pitchFamily="34" charset="0"/>
                <a:cs typeface="Arial" panose="020B0604020202020204" pitchFamily="34" charset="0"/>
              </a:rPr>
              <a:t>All Medicare plans must send to members:</a:t>
            </a:r>
          </a:p>
          <a:p>
            <a:pPr marL="0" indent="0" algn="ctr">
              <a:buFont typeface="Arial" panose="020B0604020202020204" pitchFamily="34" charset="0"/>
              <a:buNone/>
            </a:pPr>
            <a:endParaRPr lang="en-US" sz="2400" dirty="0"/>
          </a:p>
        </p:txBody>
      </p:sp>
      <p:sp>
        <p:nvSpPr>
          <p:cNvPr id="3" name="Text Placeholder 7">
            <a:extLst>
              <a:ext uri="{FF2B5EF4-FFF2-40B4-BE49-F238E27FC236}">
                <a16:creationId xmlns:a16="http://schemas.microsoft.com/office/drawing/2014/main" id="{EC0C3EF8-228B-20FF-2A49-7EF8B82DD762}"/>
              </a:ext>
            </a:extLst>
          </p:cNvPr>
          <p:cNvSpPr txBox="1">
            <a:spLocks/>
          </p:cNvSpPr>
          <p:nvPr/>
        </p:nvSpPr>
        <p:spPr>
          <a:xfrm>
            <a:off x="379655" y="1764231"/>
            <a:ext cx="1066209" cy="1066209"/>
          </a:xfrm>
          <a:prstGeom prst="ellipse">
            <a:avLst/>
          </a:prstGeom>
          <a:solidFill>
            <a:srgbClr val="002060"/>
          </a:solid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schemeClr val="bg1"/>
                </a:solidFill>
                <a:latin typeface="Arial" panose="020B0604020202020204" pitchFamily="34" charset="0"/>
                <a:cs typeface="Arial" panose="020B0604020202020204" pitchFamily="34" charset="0"/>
              </a:rPr>
              <a:t>ANOC</a:t>
            </a:r>
          </a:p>
        </p:txBody>
      </p:sp>
      <p:sp>
        <p:nvSpPr>
          <p:cNvPr id="5" name="Text Placeholder 8">
            <a:extLst>
              <a:ext uri="{FF2B5EF4-FFF2-40B4-BE49-F238E27FC236}">
                <a16:creationId xmlns:a16="http://schemas.microsoft.com/office/drawing/2014/main" id="{B612A88F-5068-0E87-3538-D1158FB179D3}"/>
              </a:ext>
            </a:extLst>
          </p:cNvPr>
          <p:cNvSpPr txBox="1">
            <a:spLocks/>
          </p:cNvSpPr>
          <p:nvPr/>
        </p:nvSpPr>
        <p:spPr>
          <a:xfrm>
            <a:off x="912759" y="2154098"/>
            <a:ext cx="4892040" cy="3868330"/>
          </a:xfrm>
          <a:prstGeom prst="roundRect">
            <a:avLst/>
          </a:prstGeom>
          <a:ln w="38100">
            <a:solidFill>
              <a:srgbClr val="0070C0"/>
            </a:solidFill>
          </a:ln>
        </p:spPr>
        <p:txBody>
          <a:bodyPr lIns="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0" indent="0">
              <a:spcAft>
                <a:spcPts val="1200"/>
              </a:spcAft>
              <a:buFont typeface="Arial" panose="020B0604020202020204" pitchFamily="34" charset="0"/>
              <a:buNone/>
            </a:pPr>
            <a:r>
              <a:rPr lang="en-US" sz="2200" b="1" dirty="0">
                <a:solidFill>
                  <a:srgbClr val="16457A"/>
                </a:solidFill>
                <a:latin typeface="Arial" panose="020B0604020202020204" pitchFamily="34" charset="0"/>
                <a:cs typeface="Arial" panose="020B0604020202020204" pitchFamily="34" charset="0"/>
              </a:rPr>
              <a:t>No later than September 30:</a:t>
            </a:r>
            <a:endParaRPr lang="en-US" b="1" dirty="0">
              <a:solidFill>
                <a:srgbClr val="16457A"/>
              </a:solidFill>
              <a:latin typeface="Arial" panose="020B0604020202020204" pitchFamily="34" charset="0"/>
              <a:cs typeface="Arial" panose="020B0604020202020204" pitchFamily="34" charset="0"/>
            </a:endParaRP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Letter explaining any changes to your current plan (like premiums and cost-sharing)</a:t>
            </a: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Benefits summary</a:t>
            </a: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Notification of availability of electronic materials</a:t>
            </a: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Provider and pharmacy directory</a:t>
            </a: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“Opt-in” email option for future notices</a:t>
            </a:r>
          </a:p>
          <a:p>
            <a:pPr defTabSz="685800">
              <a:spcBef>
                <a:spcPts val="0"/>
              </a:spcBef>
              <a:spcAft>
                <a:spcPts val="600"/>
              </a:spcAft>
            </a:pPr>
            <a:r>
              <a:rPr lang="en-US" sz="1800" dirty="0">
                <a:solidFill>
                  <a:srgbClr val="16457A"/>
                </a:solidFill>
                <a:latin typeface="Arial" panose="020B0604020202020204" pitchFamily="34" charset="0"/>
                <a:cs typeface="Arial" panose="020B0604020202020204" pitchFamily="34" charset="0"/>
              </a:rPr>
              <a:t>Copy of the formulary for the upcoming year</a:t>
            </a:r>
            <a:endParaRPr lang="en-US" dirty="0">
              <a:solidFill>
                <a:srgbClr val="16457A"/>
              </a:solidFill>
              <a:latin typeface="Arial" panose="020B0604020202020204" pitchFamily="34" charset="0"/>
              <a:cs typeface="Arial" panose="020B0604020202020204" pitchFamily="34" charset="0"/>
            </a:endParaRPr>
          </a:p>
        </p:txBody>
      </p:sp>
      <p:sp>
        <p:nvSpPr>
          <p:cNvPr id="16" name="Text Placeholder 7">
            <a:extLst>
              <a:ext uri="{FF2B5EF4-FFF2-40B4-BE49-F238E27FC236}">
                <a16:creationId xmlns:a16="http://schemas.microsoft.com/office/drawing/2014/main" id="{96D4A933-99A9-D643-128B-A7AF11ECA3F5}"/>
              </a:ext>
            </a:extLst>
          </p:cNvPr>
          <p:cNvSpPr txBox="1">
            <a:spLocks/>
          </p:cNvSpPr>
          <p:nvPr/>
        </p:nvSpPr>
        <p:spPr>
          <a:xfrm>
            <a:off x="6007469" y="1795763"/>
            <a:ext cx="1066209" cy="1066209"/>
          </a:xfrm>
          <a:prstGeom prst="ellipse">
            <a:avLst/>
          </a:prstGeom>
          <a:solidFill>
            <a:srgbClr val="002060"/>
          </a:solid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schemeClr val="bg1"/>
                </a:solidFill>
                <a:latin typeface="Arial" panose="020B0604020202020204" pitchFamily="34" charset="0"/>
                <a:cs typeface="Arial" panose="020B0604020202020204" pitchFamily="34" charset="0"/>
              </a:rPr>
              <a:t>EOC</a:t>
            </a:r>
          </a:p>
        </p:txBody>
      </p:sp>
      <p:sp>
        <p:nvSpPr>
          <p:cNvPr id="10" name="Text Placeholder 6">
            <a:extLst>
              <a:ext uri="{FF2B5EF4-FFF2-40B4-BE49-F238E27FC236}">
                <a16:creationId xmlns:a16="http://schemas.microsoft.com/office/drawing/2014/main" id="{53A889A5-FB5A-3E42-939F-575504B872BF}"/>
              </a:ext>
            </a:extLst>
          </p:cNvPr>
          <p:cNvSpPr txBox="1">
            <a:spLocks/>
          </p:cNvSpPr>
          <p:nvPr/>
        </p:nvSpPr>
        <p:spPr>
          <a:xfrm>
            <a:off x="6387203" y="2157709"/>
            <a:ext cx="4892038" cy="3864719"/>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0" indent="0">
              <a:spcAft>
                <a:spcPts val="1200"/>
              </a:spcAft>
              <a:buFont typeface="Arial" panose="020B0604020202020204" pitchFamily="34" charset="0"/>
              <a:buNone/>
            </a:pPr>
            <a:r>
              <a:rPr lang="en-US" sz="2200" b="1" dirty="0">
                <a:solidFill>
                  <a:srgbClr val="16457A"/>
                </a:solidFill>
                <a:latin typeface="Arial" panose="020B0604020202020204" pitchFamily="34" charset="0"/>
                <a:cs typeface="Arial" panose="020B0604020202020204" pitchFamily="34" charset="0"/>
              </a:rPr>
              <a:t>No later than October 15:</a:t>
            </a:r>
            <a:endParaRPr lang="en-US" b="1" dirty="0">
              <a:solidFill>
                <a:srgbClr val="16457A"/>
              </a:solidFill>
              <a:latin typeface="Arial" panose="020B0604020202020204" pitchFamily="34" charset="0"/>
              <a:cs typeface="Arial" panose="020B0604020202020204" pitchFamily="34" charset="0"/>
            </a:endParaRPr>
          </a:p>
          <a:p>
            <a:pPr marL="285750" lvl="1" indent="-285750" defTabSz="685800">
              <a:spcAft>
                <a:spcPts val="400"/>
              </a:spcAft>
            </a:pPr>
            <a:r>
              <a:rPr lang="en-US" sz="1800" dirty="0">
                <a:solidFill>
                  <a:srgbClr val="16457A"/>
                </a:solidFill>
                <a:latin typeface="Arial" panose="020B0604020202020204" pitchFamily="34" charset="0"/>
                <a:cs typeface="Arial" panose="020B0604020202020204" pitchFamily="34" charset="0"/>
              </a:rPr>
              <a:t>Plan’s service area </a:t>
            </a:r>
          </a:p>
          <a:p>
            <a:pPr marL="285750" lvl="1" indent="-285750" defTabSz="685800">
              <a:spcAft>
                <a:spcPts val="400"/>
              </a:spcAft>
            </a:pPr>
            <a:r>
              <a:rPr lang="en-US" sz="1800" dirty="0">
                <a:solidFill>
                  <a:srgbClr val="16457A"/>
                </a:solidFill>
                <a:latin typeface="Arial" panose="020B0604020202020204" pitchFamily="34" charset="0"/>
                <a:cs typeface="Arial" panose="020B0604020202020204" pitchFamily="34" charset="0"/>
              </a:rPr>
              <a:t>Benefits</a:t>
            </a:r>
          </a:p>
          <a:p>
            <a:pPr marL="285750" lvl="1" indent="-285750" defTabSz="685800">
              <a:spcAft>
                <a:spcPts val="400"/>
              </a:spcAft>
            </a:pPr>
            <a:r>
              <a:rPr lang="en-US" sz="1800" dirty="0">
                <a:solidFill>
                  <a:srgbClr val="16457A"/>
                </a:solidFill>
                <a:latin typeface="Arial" panose="020B0604020202020204" pitchFamily="34" charset="0"/>
                <a:cs typeface="Arial" panose="020B0604020202020204" pitchFamily="34" charset="0"/>
              </a:rPr>
              <a:t>Formulary</a:t>
            </a:r>
          </a:p>
          <a:p>
            <a:pPr marL="285750" lvl="1" indent="-285750" defTabSz="685800">
              <a:spcAft>
                <a:spcPts val="400"/>
              </a:spcAft>
            </a:pPr>
            <a:r>
              <a:rPr lang="en-US" sz="1800" dirty="0">
                <a:solidFill>
                  <a:srgbClr val="16457A"/>
                </a:solidFill>
                <a:latin typeface="Arial" panose="020B0604020202020204" pitchFamily="34" charset="0"/>
                <a:cs typeface="Arial" panose="020B0604020202020204" pitchFamily="34" charset="0"/>
              </a:rPr>
              <a:t>How to get information, benefits, and Extra Help</a:t>
            </a:r>
          </a:p>
          <a:p>
            <a:pPr marL="285750" lvl="1" indent="-285750" defTabSz="685800">
              <a:spcAft>
                <a:spcPts val="400"/>
              </a:spcAft>
            </a:pPr>
            <a:r>
              <a:rPr lang="en-US" sz="1800" dirty="0">
                <a:solidFill>
                  <a:srgbClr val="16457A"/>
                </a:solidFill>
                <a:latin typeface="Arial" panose="020B0604020202020204" pitchFamily="34" charset="0"/>
                <a:cs typeface="Arial" panose="020B0604020202020204" pitchFamily="34" charset="0"/>
              </a:rPr>
              <a:t>How to file an appeal</a:t>
            </a:r>
          </a:p>
        </p:txBody>
      </p:sp>
      <p:sp>
        <p:nvSpPr>
          <p:cNvPr id="4" name="Slide Number Placeholder 3">
            <a:extLst>
              <a:ext uri="{FF2B5EF4-FFF2-40B4-BE49-F238E27FC236}">
                <a16:creationId xmlns:a16="http://schemas.microsoft.com/office/drawing/2014/main" id="{730211DF-9350-E231-1E1C-C25AEA66866E}"/>
              </a:ext>
            </a:extLst>
          </p:cNvPr>
          <p:cNvSpPr>
            <a:spLocks noGrp="1"/>
          </p:cNvSpPr>
          <p:nvPr>
            <p:ph type="sldNum" sz="quarter" idx="12"/>
          </p:nvPr>
        </p:nvSpPr>
        <p:spPr/>
        <p:txBody>
          <a:bodyPr/>
          <a:lstStyle/>
          <a:p>
            <a:fld id="{C8F7F351-82FE-6748-A3E2-20FA9B2ECD38}" type="slidenum">
              <a:rPr lang="en-US" smtClean="0"/>
              <a:t>47</a:t>
            </a:fld>
            <a:endParaRPr lang="en-US" dirty="0"/>
          </a:p>
        </p:txBody>
      </p:sp>
    </p:spTree>
    <p:extLst>
      <p:ext uri="{BB962C8B-B14F-4D97-AF65-F5344CB8AC3E}">
        <p14:creationId xmlns:p14="http://schemas.microsoft.com/office/powerpoint/2010/main" val="3999465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E911674-6B6A-4C54-6D63-606FA5F921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1883433-B4DF-A556-C413-76B9C5EEBBF9}"/>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Late Enrollment Penalty</a:t>
            </a:r>
          </a:p>
        </p:txBody>
      </p:sp>
      <p:sp>
        <p:nvSpPr>
          <p:cNvPr id="3" name="Content Placeholder 4">
            <a:extLst>
              <a:ext uri="{FF2B5EF4-FFF2-40B4-BE49-F238E27FC236}">
                <a16:creationId xmlns:a16="http://schemas.microsoft.com/office/drawing/2014/main" id="{02E129E7-2F78-AE9A-85AE-657CE6A8BB5F}"/>
              </a:ext>
            </a:extLst>
          </p:cNvPr>
          <p:cNvSpPr txBox="1">
            <a:spLocks/>
          </p:cNvSpPr>
          <p:nvPr/>
        </p:nvSpPr>
        <p:spPr>
          <a:xfrm>
            <a:off x="457201" y="1185864"/>
            <a:ext cx="11101388" cy="51704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sz="2400" dirty="0">
                <a:latin typeface="Arial" panose="020B0604020202020204" pitchFamily="34" charset="0"/>
                <a:cs typeface="Arial" panose="020B0604020202020204" pitchFamily="34" charset="0"/>
              </a:rPr>
              <a:t>You may have to pay a penalty if you wait to enroll, unless you have:</a:t>
            </a:r>
          </a:p>
          <a:p>
            <a:pPr lvl="1" defTabSz="685800">
              <a:lnSpc>
                <a:spcPct val="100000"/>
              </a:lnSpc>
              <a:spcBef>
                <a:spcPts val="0"/>
              </a:spcBef>
              <a:spcAft>
                <a:spcPts val="1200"/>
              </a:spcAft>
            </a:pPr>
            <a:r>
              <a:rPr lang="en-US" sz="2000" dirty="0">
                <a:latin typeface="Arial" panose="020B0604020202020204" pitchFamily="34" charset="0"/>
                <a:cs typeface="Arial" panose="020B0604020202020204" pitchFamily="34" charset="0"/>
              </a:rPr>
              <a:t>Creditable drug coverage </a:t>
            </a:r>
          </a:p>
          <a:p>
            <a:pPr lvl="1" defTabSz="685800">
              <a:lnSpc>
                <a:spcPct val="100000"/>
              </a:lnSpc>
              <a:spcBef>
                <a:spcPts val="0"/>
              </a:spcBef>
              <a:spcAft>
                <a:spcPts val="1200"/>
              </a:spcAft>
            </a:pPr>
            <a:r>
              <a:rPr lang="en-US" sz="2000" dirty="0">
                <a:latin typeface="Arial" panose="020B0604020202020204" pitchFamily="34" charset="0"/>
                <a:cs typeface="Arial" panose="020B0604020202020204" pitchFamily="34" charset="0"/>
              </a:rPr>
              <a:t>Extra Help</a:t>
            </a:r>
          </a:p>
          <a:p>
            <a:pPr defTabSz="685800">
              <a:lnSpc>
                <a:spcPct val="100000"/>
              </a:lnSpc>
              <a:spcBef>
                <a:spcPts val="1200"/>
              </a:spcBef>
              <a:spcAft>
                <a:spcPts val="1200"/>
              </a:spcAft>
            </a:pPr>
            <a:r>
              <a:rPr lang="en-US" sz="2400" dirty="0">
                <a:latin typeface="Arial" panose="020B0604020202020204" pitchFamily="34" charset="0"/>
                <a:cs typeface="Arial" panose="020B0604020202020204" pitchFamily="34" charset="0"/>
              </a:rPr>
              <a:t>Your Medicare plan is required to tell you if you owe a penalty:</a:t>
            </a:r>
          </a:p>
          <a:p>
            <a:pPr lvl="1" defTabSz="685800">
              <a:lnSpc>
                <a:spcPct val="100000"/>
              </a:lnSpc>
              <a:spcBef>
                <a:spcPts val="1200"/>
              </a:spcBef>
              <a:spcAft>
                <a:spcPts val="1200"/>
              </a:spcAft>
            </a:pPr>
            <a:r>
              <a:rPr lang="en-US" sz="2000" dirty="0">
                <a:latin typeface="Arial" panose="020B0604020202020204" pitchFamily="34" charset="0"/>
                <a:cs typeface="Arial" panose="020B0604020202020204" pitchFamily="34" charset="0"/>
              </a:rPr>
              <a:t>1% for each full month eligible and without creditable drug coverage.</a:t>
            </a:r>
          </a:p>
          <a:p>
            <a:pPr lvl="1" defTabSz="685800">
              <a:lnSpc>
                <a:spcPct val="100000"/>
              </a:lnSpc>
              <a:spcBef>
                <a:spcPts val="1200"/>
              </a:spcBef>
              <a:spcAft>
                <a:spcPts val="1200"/>
              </a:spcAft>
            </a:pPr>
            <a:r>
              <a:rPr lang="en-US" sz="2000" dirty="0">
                <a:latin typeface="Arial" panose="020B0604020202020204" pitchFamily="34" charset="0"/>
                <a:cs typeface="Arial" panose="020B0604020202020204" pitchFamily="34" charset="0"/>
              </a:rPr>
              <a:t>Multiply percentage by base beneficiary premium ($38.99 in 2026).</a:t>
            </a:r>
          </a:p>
          <a:p>
            <a:pPr lvl="2" defTabSz="685800">
              <a:lnSpc>
                <a:spcPct val="100000"/>
              </a:lnSpc>
              <a:spcBef>
                <a:spcPts val="1200"/>
              </a:spcBef>
              <a:spcAft>
                <a:spcPts val="1200"/>
              </a:spcAft>
            </a:pPr>
            <a:r>
              <a:rPr lang="en-US" dirty="0">
                <a:latin typeface="Arial" panose="020B0604020202020204" pitchFamily="34" charset="0"/>
                <a:cs typeface="Arial" panose="020B0604020202020204" pitchFamily="34" charset="0"/>
              </a:rPr>
              <a:t>This amount changes every year.</a:t>
            </a:r>
          </a:p>
          <a:p>
            <a:pPr defTabSz="685800">
              <a:lnSpc>
                <a:spcPct val="100000"/>
              </a:lnSpc>
              <a:spcBef>
                <a:spcPts val="1200"/>
              </a:spcBef>
              <a:spcAft>
                <a:spcPts val="1200"/>
              </a:spcAft>
            </a:pPr>
            <a:r>
              <a:rPr lang="en-US" sz="2400" dirty="0">
                <a:latin typeface="Arial" panose="020B0604020202020204" pitchFamily="34" charset="0"/>
                <a:cs typeface="Arial" panose="020B0604020202020204" pitchFamily="34" charset="0"/>
              </a:rPr>
              <a:t>You generally have to pay this penalty for as long as you have Medicare drug coverage.</a:t>
            </a:r>
          </a:p>
        </p:txBody>
      </p:sp>
      <p:sp>
        <p:nvSpPr>
          <p:cNvPr id="4" name="Slide Number Placeholder 3">
            <a:extLst>
              <a:ext uri="{FF2B5EF4-FFF2-40B4-BE49-F238E27FC236}">
                <a16:creationId xmlns:a16="http://schemas.microsoft.com/office/drawing/2014/main" id="{C8A68EF6-E655-D286-5865-30A1BC423C66}"/>
              </a:ext>
            </a:extLst>
          </p:cNvPr>
          <p:cNvSpPr>
            <a:spLocks noGrp="1"/>
          </p:cNvSpPr>
          <p:nvPr>
            <p:ph type="sldNum" sz="quarter" idx="12"/>
          </p:nvPr>
        </p:nvSpPr>
        <p:spPr/>
        <p:txBody>
          <a:bodyPr/>
          <a:lstStyle/>
          <a:p>
            <a:fld id="{C8F7F351-82FE-6748-A3E2-20FA9B2ECD38}" type="slidenum">
              <a:rPr lang="en-US" smtClean="0"/>
              <a:t>48</a:t>
            </a:fld>
            <a:endParaRPr lang="en-US" dirty="0"/>
          </a:p>
        </p:txBody>
      </p:sp>
    </p:spTree>
    <p:extLst>
      <p:ext uri="{BB962C8B-B14F-4D97-AF65-F5344CB8AC3E}">
        <p14:creationId xmlns:p14="http://schemas.microsoft.com/office/powerpoint/2010/main" val="2812186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BE2DA2C-BF12-353D-CC9E-329A9553C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8B22CF-A897-ECC1-09C5-67D5F59071C9}"/>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6</a:t>
            </a:r>
          </a:p>
        </p:txBody>
      </p:sp>
      <p:sp>
        <p:nvSpPr>
          <p:cNvPr id="3" name="Text Placeholder 2">
            <a:extLst>
              <a:ext uri="{FF2B5EF4-FFF2-40B4-BE49-F238E27FC236}">
                <a16:creationId xmlns:a16="http://schemas.microsoft.com/office/drawing/2014/main" id="{0E5C7DC2-7E2D-BEA1-697A-0E87574AE1A6}"/>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Extra Help with Medicare Drug Coverage (Part D) Costs</a:t>
            </a:r>
          </a:p>
        </p:txBody>
      </p:sp>
      <p:sp>
        <p:nvSpPr>
          <p:cNvPr id="6" name="Slide Number Placeholder 5">
            <a:extLst>
              <a:ext uri="{FF2B5EF4-FFF2-40B4-BE49-F238E27FC236}">
                <a16:creationId xmlns:a16="http://schemas.microsoft.com/office/drawing/2014/main" id="{12C1CBE6-EAB3-7C31-B323-4B77DB2451D9}"/>
              </a:ext>
            </a:extLst>
          </p:cNvPr>
          <p:cNvSpPr>
            <a:spLocks noGrp="1"/>
          </p:cNvSpPr>
          <p:nvPr>
            <p:ph type="sldNum" sz="quarter" idx="12"/>
          </p:nvPr>
        </p:nvSpPr>
        <p:spPr/>
        <p:txBody>
          <a:bodyPr/>
          <a:lstStyle/>
          <a:p>
            <a:fld id="{C8F7F351-82FE-6748-A3E2-20FA9B2ECD38}" type="slidenum">
              <a:rPr lang="en-US" smtClean="0"/>
              <a:t>49</a:t>
            </a:fld>
            <a:endParaRPr lang="en-US"/>
          </a:p>
        </p:txBody>
      </p:sp>
      <p:sp>
        <p:nvSpPr>
          <p:cNvPr id="7" name="Rectangle 6">
            <a:extLst>
              <a:ext uri="{FF2B5EF4-FFF2-40B4-BE49-F238E27FC236}">
                <a16:creationId xmlns:a16="http://schemas.microsoft.com/office/drawing/2014/main" id="{6787DFE9-7AB3-4B27-C264-CE4218B7D1D7}"/>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2644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1ADFDD-F839-2370-8408-1005D479194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B1DBEE-1958-003C-181F-254570C09382}"/>
              </a:ext>
            </a:extLst>
          </p:cNvPr>
          <p:cNvSpPr txBox="1">
            <a:spLocks noGrp="1"/>
          </p:cNvSpPr>
          <p:nvPr>
            <p:ph type="title" idx="4294967295"/>
          </p:nvPr>
        </p:nvSpPr>
        <p:spPr>
          <a:xfrm>
            <a:off x="220337" y="278616"/>
            <a:ext cx="1165610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What’s Extra Help?</a:t>
            </a:r>
          </a:p>
        </p:txBody>
      </p:sp>
      <p:sp>
        <p:nvSpPr>
          <p:cNvPr id="2" name="Text Placeholder 4">
            <a:extLst>
              <a:ext uri="{FF2B5EF4-FFF2-40B4-BE49-F238E27FC236}">
                <a16:creationId xmlns:a16="http://schemas.microsoft.com/office/drawing/2014/main" id="{951EDD63-E943-E9FB-629F-9FB633223DD3}"/>
              </a:ext>
            </a:extLst>
          </p:cNvPr>
          <p:cNvSpPr txBox="1">
            <a:spLocks/>
          </p:cNvSpPr>
          <p:nvPr/>
        </p:nvSpPr>
        <p:spPr>
          <a:xfrm>
            <a:off x="454736" y="1345406"/>
            <a:ext cx="11054092" cy="4167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b="1" dirty="0">
                <a:latin typeface="Arial" panose="020B0604020202020204" pitchFamily="34" charset="0"/>
                <a:cs typeface="Arial" panose="020B0604020202020204" pitchFamily="34" charset="0"/>
              </a:rPr>
              <a:t>A program to help people with limited income and resources pay for Medicare drug coverage costs</a:t>
            </a:r>
          </a:p>
          <a:p>
            <a:pPr marL="617220" indent="-342900" defTabSz="685800">
              <a:spcAft>
                <a:spcPts val="600"/>
              </a:spcAft>
            </a:pPr>
            <a:r>
              <a:rPr lang="en-US" sz="2400" dirty="0">
                <a:latin typeface="Arial" panose="020B0604020202020204" pitchFamily="34" charset="0"/>
                <a:cs typeface="Arial" panose="020B0604020202020204" pitchFamily="34" charset="0"/>
              </a:rPr>
              <a:t>People with Extra Help pay no premiums or deductible and small or no copayments.</a:t>
            </a:r>
          </a:p>
          <a:p>
            <a:pPr marL="617220" indent="-342900" defTabSz="685800">
              <a:spcAft>
                <a:spcPts val="600"/>
              </a:spcAft>
            </a:pPr>
            <a:r>
              <a:rPr lang="en-US" sz="2400" dirty="0">
                <a:latin typeface="Arial" panose="020B0604020202020204" pitchFamily="34" charset="0"/>
                <a:cs typeface="Arial" panose="020B0604020202020204" pitchFamily="34" charset="0"/>
              </a:rPr>
              <a:t>You won’t pay a late enrollment penalty if you qualify.</a:t>
            </a:r>
          </a:p>
          <a:p>
            <a:pPr marL="617220" indent="-342900" defTabSz="685800"/>
            <a:r>
              <a:rPr lang="en-US" sz="2400" dirty="0">
                <a:latin typeface="Arial" panose="020B0604020202020204" pitchFamily="34" charset="0"/>
                <a:cs typeface="Arial" panose="020B0604020202020204" pitchFamily="34" charset="0"/>
              </a:rPr>
              <a:t>You have a Special Enrollment Period (SEP) to switch standalone drug plans once per month.</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09924BE-43C0-1558-5E44-9A72940ED195}"/>
              </a:ext>
            </a:extLst>
          </p:cNvPr>
          <p:cNvSpPr>
            <a:spLocks noGrp="1"/>
          </p:cNvSpPr>
          <p:nvPr>
            <p:ph type="sldNum" sz="quarter" idx="12"/>
          </p:nvPr>
        </p:nvSpPr>
        <p:spPr/>
        <p:txBody>
          <a:bodyPr/>
          <a:lstStyle/>
          <a:p>
            <a:fld id="{C8F7F351-82FE-6748-A3E2-20FA9B2ECD38}" type="slidenum">
              <a:rPr lang="en-US" smtClean="0"/>
              <a:t>50</a:t>
            </a:fld>
            <a:endParaRPr lang="en-US" dirty="0"/>
          </a:p>
        </p:txBody>
      </p:sp>
    </p:spTree>
    <p:extLst>
      <p:ext uri="{BB962C8B-B14F-4D97-AF65-F5344CB8AC3E}">
        <p14:creationId xmlns:p14="http://schemas.microsoft.com/office/powerpoint/2010/main" val="2248877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762E962-CE1F-069C-1036-31DB2589023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5DFEF28-61EC-619A-6BEC-9E35F2AD1E92}"/>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Qualifying for Extra Help</a:t>
            </a:r>
          </a:p>
        </p:txBody>
      </p:sp>
      <p:sp>
        <p:nvSpPr>
          <p:cNvPr id="3" name="Text Placeholder 8">
            <a:extLst>
              <a:ext uri="{FF2B5EF4-FFF2-40B4-BE49-F238E27FC236}">
                <a16:creationId xmlns:a16="http://schemas.microsoft.com/office/drawing/2014/main" id="{A000B6E1-780E-DF3D-04EF-DE4AA867E1C9}"/>
              </a:ext>
            </a:extLst>
          </p:cNvPr>
          <p:cNvSpPr txBox="1">
            <a:spLocks/>
          </p:cNvSpPr>
          <p:nvPr/>
        </p:nvSpPr>
        <p:spPr>
          <a:xfrm>
            <a:off x="498813" y="1312178"/>
            <a:ext cx="7147464" cy="4233643"/>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Tx/>
              <a:buNone/>
              <a:defRPr/>
            </a:pPr>
            <a:r>
              <a:rPr lang="en-US" sz="3600" b="1" dirty="0">
                <a:latin typeface="Arial" panose="020B0604020202020204" pitchFamily="34" charset="0"/>
                <a:cs typeface="Arial" panose="020B0604020202020204" pitchFamily="34" charset="0"/>
              </a:rPr>
              <a:t>You automatically qualify for Extra Help</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if you get:</a:t>
            </a:r>
          </a:p>
          <a:p>
            <a:pPr marL="617220" indent="-342900" defTabSz="685800">
              <a:defRPr/>
            </a:pPr>
            <a:r>
              <a:rPr lang="en-US" dirty="0">
                <a:latin typeface="Arial" panose="020B0604020202020204" pitchFamily="34" charset="0"/>
                <a:cs typeface="Arial" panose="020B0604020202020204" pitchFamily="34" charset="0"/>
              </a:rPr>
              <a:t>Full Medicaid coverage </a:t>
            </a:r>
          </a:p>
          <a:p>
            <a:pPr marL="617220" indent="-342900" defTabSz="685800">
              <a:spcBef>
                <a:spcPts val="1400"/>
              </a:spcBef>
              <a:defRPr/>
            </a:pPr>
            <a:r>
              <a:rPr lang="en-US" dirty="0">
                <a:latin typeface="Arial" panose="020B0604020202020204" pitchFamily="34" charset="0"/>
                <a:cs typeface="Arial" panose="020B0604020202020204" pitchFamily="34" charset="0"/>
              </a:rPr>
              <a:t>Supplemental Security Income (SSI)</a:t>
            </a:r>
          </a:p>
          <a:p>
            <a:pPr marL="617220" indent="-342900" defTabSz="685800">
              <a:lnSpc>
                <a:spcPts val="2640"/>
              </a:lnSpc>
              <a:spcBef>
                <a:spcPts val="1400"/>
              </a:spcBef>
              <a:defRPr/>
            </a:pPr>
            <a:r>
              <a:rPr lang="en-US" dirty="0">
                <a:latin typeface="Arial" panose="020B0604020202020204" pitchFamily="34" charset="0"/>
                <a:cs typeface="Arial" panose="020B0604020202020204" pitchFamily="34" charset="0"/>
              </a:rPr>
              <a:t>Help from Medicaid paying your Medicare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Part B (Medical Insurance) premium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(Medicare Savings Program)</a:t>
            </a:r>
          </a:p>
          <a:p>
            <a:pPr marL="0" indent="0" defTabSz="685800">
              <a:lnSpc>
                <a:spcPct val="120000"/>
              </a:lnSpc>
              <a:spcAft>
                <a:spcPts val="600"/>
              </a:spcAft>
              <a:buNone/>
              <a:defRPr/>
            </a:pPr>
            <a:r>
              <a:rPr lang="en-US" sz="3600" b="1" dirty="0">
                <a:latin typeface="Arial" panose="020B0604020202020204" pitchFamily="34" charset="0"/>
                <a:cs typeface="Arial" panose="020B0604020202020204" pitchFamily="34" charset="0"/>
              </a:rPr>
              <a:t>You can also apply and qualify if you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don’t automatically qualify.</a:t>
            </a:r>
          </a:p>
        </p:txBody>
      </p:sp>
      <p:sp>
        <p:nvSpPr>
          <p:cNvPr id="2" name="Text Placeholder 6">
            <a:extLst>
              <a:ext uri="{FF2B5EF4-FFF2-40B4-BE49-F238E27FC236}">
                <a16:creationId xmlns:a16="http://schemas.microsoft.com/office/drawing/2014/main" id="{5BB8026B-0D60-C6C5-8CA9-1780DB789CB9}"/>
              </a:ext>
            </a:extLst>
          </p:cNvPr>
          <p:cNvSpPr txBox="1">
            <a:spLocks/>
          </p:cNvSpPr>
          <p:nvPr/>
        </p:nvSpPr>
        <p:spPr>
          <a:xfrm>
            <a:off x="7904857" y="1312178"/>
            <a:ext cx="3448944" cy="4606236"/>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0" indent="0">
              <a:spcAft>
                <a:spcPts val="1200"/>
              </a:spcAft>
              <a:buFont typeface="Arial" panose="020B0604020202020204" pitchFamily="34" charset="0"/>
              <a:buNone/>
            </a:pPr>
            <a:r>
              <a:rPr lang="en-US" b="1" dirty="0">
                <a:solidFill>
                  <a:srgbClr val="16457A"/>
                </a:solidFill>
                <a:latin typeface="Arial" panose="020B0604020202020204" pitchFamily="34" charset="0"/>
                <a:cs typeface="Arial" panose="020B0604020202020204" pitchFamily="34" charset="0"/>
              </a:rPr>
              <a:t>To apply, contact:</a:t>
            </a:r>
            <a:endParaRPr lang="en-US" sz="3600" b="1" dirty="0">
              <a:solidFill>
                <a:srgbClr val="16457A"/>
              </a:solidFill>
              <a:latin typeface="Arial" panose="020B0604020202020204" pitchFamily="34" charset="0"/>
              <a:cs typeface="Arial" panose="020B0604020202020204" pitchFamily="34" charset="0"/>
            </a:endParaRPr>
          </a:p>
          <a:p>
            <a:pPr marL="285750" lvl="1" indent="-285750" defTabSz="685800">
              <a:spcAft>
                <a:spcPts val="400"/>
              </a:spcAft>
            </a:pPr>
            <a:r>
              <a:rPr lang="en-US" dirty="0">
                <a:solidFill>
                  <a:srgbClr val="16457A"/>
                </a:solidFill>
                <a:latin typeface="Arial" panose="020B0604020202020204" pitchFamily="34" charset="0"/>
                <a:cs typeface="Arial" panose="020B0604020202020204" pitchFamily="34" charset="0"/>
              </a:rPr>
              <a:t>Social Security</a:t>
            </a:r>
          </a:p>
          <a:p>
            <a:pPr marL="285750" lvl="1" indent="-285750" defTabSz="685800">
              <a:spcAft>
                <a:spcPts val="400"/>
              </a:spcAft>
            </a:pPr>
            <a:r>
              <a:rPr lang="en-US" dirty="0">
                <a:solidFill>
                  <a:srgbClr val="16457A"/>
                </a:solidFill>
                <a:latin typeface="Arial" panose="020B0604020202020204" pitchFamily="34" charset="0"/>
                <a:cs typeface="Arial" panose="020B0604020202020204" pitchFamily="34" charset="0"/>
              </a:rPr>
              <a:t>Your State Medical Assistance (Medicaid) office</a:t>
            </a:r>
          </a:p>
          <a:p>
            <a:pPr marL="285750" lvl="1" indent="-285750" defTabSz="685800">
              <a:spcAft>
                <a:spcPts val="400"/>
              </a:spcAft>
            </a:pPr>
            <a:r>
              <a:rPr lang="en-US" dirty="0">
                <a:solidFill>
                  <a:srgbClr val="16457A"/>
                </a:solidFill>
                <a:latin typeface="Arial" panose="020B0604020202020204" pitchFamily="34" charset="0"/>
                <a:cs typeface="Arial" panose="020B0604020202020204" pitchFamily="34" charset="0"/>
              </a:rPr>
              <a:t>Your State Health Insurance Assistance Program (SHIP)</a:t>
            </a:r>
          </a:p>
          <a:p>
            <a:pPr marL="0" lvl="1" indent="0" defTabSz="685800">
              <a:spcAft>
                <a:spcPts val="400"/>
              </a:spcAft>
              <a:buNone/>
            </a:pPr>
            <a:endParaRPr lang="en-US" sz="1800" dirty="0">
              <a:solidFill>
                <a:srgbClr val="16457A"/>
              </a:solidFill>
              <a:latin typeface="Arial" panose="020B0604020202020204" pitchFamily="34" charset="0"/>
              <a:cs typeface="Arial" panose="020B0604020202020204" pitchFamily="34" charset="0"/>
            </a:endParaRPr>
          </a:p>
          <a:p>
            <a:pPr marL="0" lvl="1" indent="0" defTabSz="685800">
              <a:spcAft>
                <a:spcPts val="400"/>
              </a:spcAft>
              <a:buNone/>
            </a:pPr>
            <a:endParaRPr lang="en-US" sz="1800" dirty="0">
              <a:solidFill>
                <a:srgbClr val="16457A"/>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526D169-A0CE-5A4B-DE68-090F4493D9C2}"/>
              </a:ext>
            </a:extLst>
          </p:cNvPr>
          <p:cNvSpPr>
            <a:spLocks noGrp="1"/>
          </p:cNvSpPr>
          <p:nvPr>
            <p:ph type="sldNum" sz="quarter" idx="12"/>
          </p:nvPr>
        </p:nvSpPr>
        <p:spPr/>
        <p:txBody>
          <a:bodyPr/>
          <a:lstStyle/>
          <a:p>
            <a:fld id="{C8F7F351-82FE-6748-A3E2-20FA9B2ECD38}" type="slidenum">
              <a:rPr lang="en-US" smtClean="0"/>
              <a:t>51</a:t>
            </a:fld>
            <a:endParaRPr lang="en-US" dirty="0"/>
          </a:p>
        </p:txBody>
      </p:sp>
    </p:spTree>
    <p:extLst>
      <p:ext uri="{BB962C8B-B14F-4D97-AF65-F5344CB8AC3E}">
        <p14:creationId xmlns:p14="http://schemas.microsoft.com/office/powerpoint/2010/main" val="27006972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C229BA8-C60D-FEFB-0040-7FDA949625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63CF25A-201C-3CAD-4C8E-04521654496B}"/>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Extra Help Notices</a:t>
            </a:r>
          </a:p>
        </p:txBody>
      </p:sp>
      <p:graphicFrame>
        <p:nvGraphicFramePr>
          <p:cNvPr id="2" name="Table 1">
            <a:extLst>
              <a:ext uri="{FF2B5EF4-FFF2-40B4-BE49-F238E27FC236}">
                <a16:creationId xmlns:a16="http://schemas.microsoft.com/office/drawing/2014/main" id="{44E3942E-231E-BEE5-30B2-124A59EC11F1}"/>
              </a:ext>
            </a:extLst>
          </p:cNvPr>
          <p:cNvGraphicFramePr>
            <a:graphicFrameLocks noGrp="1"/>
          </p:cNvGraphicFramePr>
          <p:nvPr>
            <p:extLst>
              <p:ext uri="{D42A27DB-BD31-4B8C-83A1-F6EECF244321}">
                <p14:modId xmlns:p14="http://schemas.microsoft.com/office/powerpoint/2010/main" val="3193381"/>
              </p:ext>
            </p:extLst>
          </p:nvPr>
        </p:nvGraphicFramePr>
        <p:xfrm>
          <a:off x="231354" y="1160127"/>
          <a:ext cx="11645089" cy="4984375"/>
        </p:xfrm>
        <a:graphic>
          <a:graphicData uri="http://schemas.openxmlformats.org/drawingml/2006/table">
            <a:tbl>
              <a:tblPr firstRow="1" firstCol="1" lastRow="1" lastCol="1" bandRow="1" bandCol="1"/>
              <a:tblGrid>
                <a:gridCol w="1154894">
                  <a:extLst>
                    <a:ext uri="{9D8B030D-6E8A-4147-A177-3AD203B41FA5}">
                      <a16:colId xmlns:a16="http://schemas.microsoft.com/office/drawing/2014/main" val="1858352345"/>
                    </a:ext>
                  </a:extLst>
                </a:gridCol>
                <a:gridCol w="2117116">
                  <a:extLst>
                    <a:ext uri="{9D8B030D-6E8A-4147-A177-3AD203B41FA5}">
                      <a16:colId xmlns:a16="http://schemas.microsoft.com/office/drawing/2014/main" val="4203043547"/>
                    </a:ext>
                  </a:extLst>
                </a:gridCol>
                <a:gridCol w="8373079">
                  <a:extLst>
                    <a:ext uri="{9D8B030D-6E8A-4147-A177-3AD203B41FA5}">
                      <a16:colId xmlns:a16="http://schemas.microsoft.com/office/drawing/2014/main" val="1165688099"/>
                    </a:ext>
                  </a:extLst>
                </a:gridCol>
              </a:tblGrid>
              <a:tr h="336234">
                <a:tc>
                  <a:txBody>
                    <a:bodyPr/>
                    <a:lstStyle/>
                    <a:p>
                      <a:pPr marL="137160"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Mail</a:t>
                      </a:r>
                      <a:r>
                        <a:rPr lang="en-US" sz="1800" b="1" spc="5" dirty="0">
                          <a:effectLst/>
                          <a:latin typeface="Calibri" panose="020F0502020204030204" pitchFamily="34" charset="0"/>
                          <a:ea typeface="Trebuchet MS" panose="020B0603020202020204" pitchFamily="34" charset="0"/>
                          <a:cs typeface="Trebuchet MS" panose="020B0603020202020204" pitchFamily="34" charset="0"/>
                        </a:rPr>
                        <a:t> </a:t>
                      </a:r>
                      <a:r>
                        <a:rPr lang="en-US" sz="1800" b="1" spc="-20" dirty="0">
                          <a:effectLst/>
                          <a:latin typeface="Calibri" panose="020F0502020204030204" pitchFamily="34" charset="0"/>
                          <a:ea typeface="Trebuchet MS" panose="020B0603020202020204" pitchFamily="34" charset="0"/>
                          <a:cs typeface="Trebuchet MS" panose="020B0603020202020204" pitchFamily="34" charset="0"/>
                        </a:rPr>
                        <a:t>date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5245"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Notice &amp; sample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7150"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Main</a:t>
                      </a:r>
                      <a:r>
                        <a:rPr lang="en-US" sz="1800" b="1" spc="-20" dirty="0">
                          <a:effectLst/>
                          <a:latin typeface="Calibri" panose="020F0502020204030204" pitchFamily="34" charset="0"/>
                          <a:ea typeface="Trebuchet MS" panose="020B0603020202020204" pitchFamily="34" charset="0"/>
                          <a:cs typeface="Trebuchet MS" panose="020B0603020202020204" pitchFamily="34" charset="0"/>
                        </a:rPr>
                        <a:t> </a:t>
                      </a:r>
                      <a:r>
                        <a:rPr lang="en-US" sz="1800" b="1" spc="-10" dirty="0">
                          <a:effectLst/>
                          <a:latin typeface="Calibri" panose="020F0502020204030204" pitchFamily="34" charset="0"/>
                          <a:ea typeface="Trebuchet MS" panose="020B0603020202020204" pitchFamily="34" charset="0"/>
                          <a:cs typeface="Trebuchet MS" panose="020B0603020202020204" pitchFamily="34" charset="0"/>
                        </a:rPr>
                        <a:t>message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95706230"/>
                  </a:ext>
                </a:extLst>
              </a:tr>
              <a:tr h="847890">
                <a:tc>
                  <a:txBody>
                    <a:bodyPr/>
                    <a:lstStyle/>
                    <a:p>
                      <a:pPr marL="73660" marR="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Daily - ongoing</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C9E1"/>
                    </a:solidFill>
                  </a:tcPr>
                </a:tc>
                <a:tc>
                  <a:txBody>
                    <a:bodyPr/>
                    <a:lstStyle/>
                    <a:p>
                      <a:pPr marL="81915" marR="132080">
                        <a:buNone/>
                      </a:pP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Deemed Status Notice</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u="sng"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4"/>
                        </a:rPr>
                        <a:t>11166</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p>
                      <a:pPr marL="0" marR="0">
                        <a:buNone/>
                      </a:pPr>
                      <a:r>
                        <a:rPr lang="en-US" sz="1800" dirty="0">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C9E1"/>
                    </a:solidFill>
                  </a:tcPr>
                </a:tc>
                <a:tc>
                  <a:txBody>
                    <a:bodyPr/>
                    <a:lstStyle/>
                    <a:p>
                      <a:pPr marL="81915" marR="0">
                        <a:buNone/>
                      </a:pPr>
                      <a:r>
                        <a:rPr lang="en-US" sz="1800" b="0" dirty="0">
                          <a:solidFill>
                            <a:srgbClr val="000000"/>
                          </a:solidFill>
                          <a:effectLst/>
                          <a:latin typeface="+mn-lt"/>
                          <a:ea typeface="Trebuchet MS" panose="020B0603020202020204" pitchFamily="34" charset="0"/>
                          <a:cs typeface="Trebuchet MS" panose="020B0603020202020204" pitchFamily="34" charset="0"/>
                        </a:rPr>
                        <a:t>Tells</a:t>
                      </a:r>
                      <a:r>
                        <a:rPr lang="en-US" sz="1800" b="0" spc="-20" dirty="0">
                          <a:solidFill>
                            <a:srgbClr val="000000"/>
                          </a:solidFill>
                          <a:effectLst/>
                          <a:latin typeface="+mn-lt"/>
                          <a:ea typeface="Trebuchet MS" panose="020B0603020202020204" pitchFamily="34" charset="0"/>
                          <a:cs typeface="Trebuchet MS" panose="020B0603020202020204" pitchFamily="34" charset="0"/>
                        </a:rPr>
                        <a:t> </a:t>
                      </a:r>
                      <a:r>
                        <a:rPr lang="en-US" sz="1800" b="0" dirty="0">
                          <a:solidFill>
                            <a:srgbClr val="000000"/>
                          </a:solidFill>
                          <a:effectLst/>
                          <a:latin typeface="+mn-lt"/>
                          <a:ea typeface="Trebuchet MS" panose="020B0603020202020204" pitchFamily="34" charset="0"/>
                          <a:cs typeface="Trebuchet MS" panose="020B0603020202020204" pitchFamily="34" charset="0"/>
                        </a:rPr>
                        <a:t>you that you automatically</a:t>
                      </a:r>
                      <a:r>
                        <a:rPr lang="en-US" sz="1800" b="0" spc="-20" dirty="0">
                          <a:solidFill>
                            <a:srgbClr val="000000"/>
                          </a:solidFill>
                          <a:effectLst/>
                          <a:latin typeface="+mn-lt"/>
                          <a:ea typeface="Trebuchet MS" panose="020B0603020202020204" pitchFamily="34" charset="0"/>
                          <a:cs typeface="Trebuchet MS" panose="020B0603020202020204" pitchFamily="34" charset="0"/>
                        </a:rPr>
                        <a:t> </a:t>
                      </a:r>
                      <a:r>
                        <a:rPr lang="en-US" sz="1800" b="0" dirty="0">
                          <a:solidFill>
                            <a:srgbClr val="000000"/>
                          </a:solidFill>
                          <a:effectLst/>
                          <a:latin typeface="+mn-lt"/>
                          <a:ea typeface="Trebuchet MS" panose="020B0603020202020204" pitchFamily="34" charset="0"/>
                          <a:cs typeface="Trebuchet MS" panose="020B0603020202020204" pitchFamily="34" charset="0"/>
                        </a:rPr>
                        <a:t>get</a:t>
                      </a:r>
                      <a:r>
                        <a:rPr lang="en-US" sz="1800" b="0" spc="-20" dirty="0">
                          <a:solidFill>
                            <a:srgbClr val="000000"/>
                          </a:solidFill>
                          <a:effectLst/>
                          <a:latin typeface="+mn-lt"/>
                          <a:ea typeface="Trebuchet MS" panose="020B0603020202020204" pitchFamily="34" charset="0"/>
                          <a:cs typeface="Trebuchet MS" panose="020B0603020202020204" pitchFamily="34" charset="0"/>
                        </a:rPr>
                        <a:t> </a:t>
                      </a:r>
                      <a:r>
                        <a:rPr lang="en-US" sz="1800" b="0" dirty="0">
                          <a:solidFill>
                            <a:srgbClr val="000000"/>
                          </a:solidFill>
                          <a:effectLst/>
                          <a:latin typeface="+mn-lt"/>
                          <a:ea typeface="Trebuchet MS" panose="020B0603020202020204" pitchFamily="34" charset="0"/>
                          <a:cs typeface="Trebuchet MS" panose="020B0603020202020204" pitchFamily="34" charset="0"/>
                        </a:rPr>
                        <a:t>Extra</a:t>
                      </a:r>
                      <a:r>
                        <a:rPr lang="en-US" sz="1800" b="0" spc="-20" dirty="0">
                          <a:solidFill>
                            <a:srgbClr val="000000"/>
                          </a:solidFill>
                          <a:effectLst/>
                          <a:latin typeface="+mn-lt"/>
                          <a:ea typeface="Trebuchet MS" panose="020B0603020202020204" pitchFamily="34" charset="0"/>
                          <a:cs typeface="Trebuchet MS" panose="020B0603020202020204" pitchFamily="34" charset="0"/>
                        </a:rPr>
                        <a:t> </a:t>
                      </a:r>
                      <a:r>
                        <a:rPr lang="en-US" sz="1800" b="0" dirty="0">
                          <a:solidFill>
                            <a:srgbClr val="000000"/>
                          </a:solidFill>
                          <a:effectLst/>
                          <a:latin typeface="+mn-lt"/>
                          <a:ea typeface="Trebuchet MS" panose="020B0603020202020204" pitchFamily="34" charset="0"/>
                          <a:cs typeface="Trebuchet MS" panose="020B0603020202020204" pitchFamily="34" charset="0"/>
                        </a:rPr>
                        <a:t>Help and don’t need to apply if you:</a:t>
                      </a:r>
                      <a:r>
                        <a:rPr lang="en-US" sz="1800" b="0" spc="0" dirty="0">
                          <a:solidFill>
                            <a:schemeClr val="tx1"/>
                          </a:solidFill>
                          <a:effectLst/>
                          <a:latin typeface="+mn-lt"/>
                          <a:ea typeface="Trebuchet MS" panose="020B0603020202020204" pitchFamily="34" charset="0"/>
                          <a:cs typeface="Trebuchet MS" panose="020B0603020202020204" pitchFamily="34" charset="0"/>
                        </a:rPr>
                        <a:t> </a:t>
                      </a:r>
                      <a:r>
                        <a:rPr lang="en-US" sz="1800" b="0" spc="-30" dirty="0">
                          <a:solidFill>
                            <a:srgbClr val="000000"/>
                          </a:solidFill>
                          <a:effectLst/>
                          <a:latin typeface="+mn-lt"/>
                          <a:ea typeface="Trebuchet MS" panose="020B0603020202020204" pitchFamily="34" charset="0"/>
                          <a:cs typeface="Trebuchet MS" panose="020B0603020202020204" pitchFamily="34" charset="0"/>
                        </a:rPr>
                        <a:t>have Medicare and</a:t>
                      </a:r>
                      <a:r>
                        <a:rPr lang="en-US" sz="1800" b="0" spc="-25" dirty="0">
                          <a:solidFill>
                            <a:srgbClr val="000000"/>
                          </a:solidFill>
                          <a:effectLst/>
                          <a:latin typeface="+mn-lt"/>
                          <a:ea typeface="Trebuchet MS" panose="020B0603020202020204" pitchFamily="34" charset="0"/>
                          <a:cs typeface="Trebuchet MS" panose="020B0603020202020204" pitchFamily="34" charset="0"/>
                        </a:rPr>
                        <a:t> </a:t>
                      </a:r>
                      <a:r>
                        <a:rPr lang="en-US" sz="1800" b="0" spc="-30" dirty="0">
                          <a:solidFill>
                            <a:srgbClr val="000000"/>
                          </a:solidFill>
                          <a:effectLst/>
                          <a:latin typeface="+mn-lt"/>
                          <a:ea typeface="Trebuchet MS" panose="020B0603020202020204" pitchFamily="34" charset="0"/>
                          <a:cs typeface="Trebuchet MS" panose="020B0603020202020204" pitchFamily="34" charset="0"/>
                        </a:rPr>
                        <a:t>Medicaid</a:t>
                      </a:r>
                      <a:r>
                        <a:rPr lang="en-US" sz="1800" b="0" spc="0" dirty="0">
                          <a:solidFill>
                            <a:schemeClr val="tx1"/>
                          </a:solidFill>
                          <a:effectLst/>
                          <a:latin typeface="+mn-lt"/>
                          <a:ea typeface="Trebuchet MS" panose="020B0603020202020204" pitchFamily="34" charset="0"/>
                          <a:cs typeface="Trebuchet MS" panose="020B0603020202020204" pitchFamily="34" charset="0"/>
                        </a:rPr>
                        <a:t>, b</a:t>
                      </a:r>
                      <a:r>
                        <a:rPr lang="en-US" sz="1800" b="0" spc="-20" dirty="0">
                          <a:solidFill>
                            <a:srgbClr val="000000"/>
                          </a:solidFill>
                          <a:effectLst/>
                          <a:latin typeface="+mn-lt"/>
                          <a:ea typeface="Trebuchet MS" panose="020B0603020202020204" pitchFamily="34" charset="0"/>
                          <a:cs typeface="Trebuchet MS" panose="020B0603020202020204" pitchFamily="34" charset="0"/>
                        </a:rPr>
                        <a:t>elong</a:t>
                      </a:r>
                      <a:r>
                        <a:rPr lang="en-US" sz="1800" b="0" spc="-60" dirty="0">
                          <a:solidFill>
                            <a:srgbClr val="000000"/>
                          </a:solidFill>
                          <a:effectLst/>
                          <a:latin typeface="+mn-lt"/>
                          <a:ea typeface="Trebuchet MS" panose="020B0603020202020204" pitchFamily="34" charset="0"/>
                          <a:cs typeface="Trebuchet MS" panose="020B0603020202020204" pitchFamily="34" charset="0"/>
                        </a:rPr>
                        <a:t>  </a:t>
                      </a:r>
                      <a:r>
                        <a:rPr lang="en-US" sz="1800" b="0" spc="-20" dirty="0">
                          <a:solidFill>
                            <a:srgbClr val="000000"/>
                          </a:solidFill>
                          <a:effectLst/>
                          <a:latin typeface="+mn-lt"/>
                          <a:ea typeface="Trebuchet MS" panose="020B0603020202020204" pitchFamily="34" charset="0"/>
                          <a:cs typeface="Trebuchet MS" panose="020B0603020202020204" pitchFamily="34" charset="0"/>
                        </a:rPr>
                        <a:t>to</a:t>
                      </a:r>
                      <a:r>
                        <a:rPr lang="en-US" sz="1800" b="0" spc="-55" dirty="0">
                          <a:solidFill>
                            <a:srgbClr val="000000"/>
                          </a:solidFill>
                          <a:effectLst/>
                          <a:latin typeface="+mn-lt"/>
                          <a:ea typeface="Trebuchet MS" panose="020B0603020202020204" pitchFamily="34" charset="0"/>
                          <a:cs typeface="Trebuchet MS" panose="020B0603020202020204" pitchFamily="34" charset="0"/>
                        </a:rPr>
                        <a:t> </a:t>
                      </a:r>
                      <a:r>
                        <a:rPr lang="en-US" sz="1800" b="0" spc="-20" dirty="0">
                          <a:solidFill>
                            <a:srgbClr val="000000"/>
                          </a:solidFill>
                          <a:effectLst/>
                          <a:latin typeface="+mn-lt"/>
                          <a:ea typeface="Trebuchet MS" panose="020B0603020202020204" pitchFamily="34" charset="0"/>
                          <a:cs typeface="Trebuchet MS" panose="020B0603020202020204" pitchFamily="34" charset="0"/>
                        </a:rPr>
                        <a:t>a</a:t>
                      </a:r>
                      <a:r>
                        <a:rPr lang="en-US" sz="1800" b="0" spc="-55" dirty="0">
                          <a:solidFill>
                            <a:srgbClr val="000000"/>
                          </a:solidFill>
                          <a:effectLst/>
                          <a:latin typeface="+mn-lt"/>
                          <a:ea typeface="Trebuchet MS" panose="020B0603020202020204" pitchFamily="34" charset="0"/>
                          <a:cs typeface="Trebuchet MS" panose="020B0603020202020204" pitchFamily="34" charset="0"/>
                        </a:rPr>
                        <a:t> </a:t>
                      </a:r>
                      <a:r>
                        <a:rPr lang="en-US" sz="1800" b="0" spc="-20" dirty="0">
                          <a:solidFill>
                            <a:srgbClr val="000000"/>
                          </a:solidFill>
                          <a:effectLst/>
                          <a:latin typeface="+mn-lt"/>
                          <a:ea typeface="Trebuchet MS" panose="020B0603020202020204" pitchFamily="34" charset="0"/>
                          <a:cs typeface="Trebuchet MS" panose="020B0603020202020204" pitchFamily="34" charset="0"/>
                        </a:rPr>
                        <a:t>Medicare</a:t>
                      </a:r>
                      <a:r>
                        <a:rPr lang="en-US" sz="1800" b="0" spc="-55" dirty="0">
                          <a:solidFill>
                            <a:srgbClr val="000000"/>
                          </a:solidFill>
                          <a:effectLst/>
                          <a:latin typeface="+mn-lt"/>
                          <a:ea typeface="Trebuchet MS" panose="020B0603020202020204" pitchFamily="34" charset="0"/>
                          <a:cs typeface="Trebuchet MS" panose="020B0603020202020204" pitchFamily="34" charset="0"/>
                        </a:rPr>
                        <a:t> </a:t>
                      </a:r>
                      <a:r>
                        <a:rPr lang="en-US" sz="1800" b="0" spc="-20" dirty="0">
                          <a:solidFill>
                            <a:srgbClr val="000000"/>
                          </a:solidFill>
                          <a:effectLst/>
                          <a:latin typeface="+mn-lt"/>
                          <a:ea typeface="Trebuchet MS" panose="020B0603020202020204" pitchFamily="34" charset="0"/>
                          <a:cs typeface="Trebuchet MS" panose="020B0603020202020204" pitchFamily="34" charset="0"/>
                        </a:rPr>
                        <a:t>Savings</a:t>
                      </a:r>
                      <a:r>
                        <a:rPr lang="en-US" sz="1800" b="0" spc="-55" dirty="0">
                          <a:solidFill>
                            <a:srgbClr val="000000"/>
                          </a:solidFill>
                          <a:effectLst/>
                          <a:latin typeface="+mn-lt"/>
                          <a:ea typeface="Trebuchet MS" panose="020B0603020202020204" pitchFamily="34" charset="0"/>
                          <a:cs typeface="Trebuchet MS" panose="020B0603020202020204" pitchFamily="34" charset="0"/>
                        </a:rPr>
                        <a:t> </a:t>
                      </a:r>
                      <a:r>
                        <a:rPr lang="en-US" sz="1800" b="0" spc="-20" dirty="0">
                          <a:solidFill>
                            <a:srgbClr val="000000"/>
                          </a:solidFill>
                          <a:effectLst/>
                          <a:latin typeface="+mn-lt"/>
                          <a:ea typeface="Trebuchet MS" panose="020B0603020202020204" pitchFamily="34" charset="0"/>
                          <a:cs typeface="Trebuchet MS" panose="020B0603020202020204" pitchFamily="34" charset="0"/>
                        </a:rPr>
                        <a:t>Program </a:t>
                      </a:r>
                      <a:r>
                        <a:rPr lang="en-US" sz="1800" b="1" spc="-20" dirty="0">
                          <a:solidFill>
                            <a:srgbClr val="000000"/>
                          </a:solidFill>
                          <a:effectLst/>
                          <a:latin typeface="+mn-lt"/>
                          <a:ea typeface="Trebuchet MS" panose="020B0603020202020204" pitchFamily="34" charset="0"/>
                          <a:cs typeface="Trebuchet MS" panose="020B0603020202020204" pitchFamily="34" charset="0"/>
                        </a:rPr>
                        <a:t>or</a:t>
                      </a:r>
                      <a:r>
                        <a:rPr lang="en-US" sz="1800" b="0" spc="-20" dirty="0">
                          <a:solidFill>
                            <a:srgbClr val="000000"/>
                          </a:solidFill>
                          <a:effectLst/>
                          <a:latin typeface="+mn-lt"/>
                          <a:ea typeface="Trebuchet MS" panose="020B0603020202020204" pitchFamily="34" charset="0"/>
                          <a:cs typeface="Trebuchet MS" panose="020B0603020202020204" pitchFamily="34" charset="0"/>
                        </a:rPr>
                        <a:t> get</a:t>
                      </a:r>
                      <a:r>
                        <a:rPr lang="en-US" sz="1800" b="0" spc="0" dirty="0">
                          <a:solidFill>
                            <a:schemeClr val="tx1"/>
                          </a:solidFill>
                          <a:effectLst/>
                          <a:latin typeface="+mn-lt"/>
                          <a:ea typeface="Trebuchet MS" panose="020B0603020202020204" pitchFamily="34" charset="0"/>
                          <a:cs typeface="Trebuchet MS" panose="020B0603020202020204" pitchFamily="34" charset="0"/>
                        </a:rPr>
                        <a:t> </a:t>
                      </a:r>
                      <a:r>
                        <a:rPr lang="en-US" sz="1800" b="0" spc="0" dirty="0">
                          <a:solidFill>
                            <a:srgbClr val="000000"/>
                          </a:solidFill>
                          <a:effectLst/>
                          <a:latin typeface="+mn-lt"/>
                          <a:ea typeface="Trebuchet MS" panose="020B0603020202020204" pitchFamily="34" charset="0"/>
                          <a:cs typeface="Trebuchet MS" panose="020B0603020202020204" pitchFamily="34" charset="0"/>
                        </a:rPr>
                        <a:t>Supplemental</a:t>
                      </a:r>
                      <a:r>
                        <a:rPr lang="en-US" sz="1800" b="0" spc="25" dirty="0">
                          <a:solidFill>
                            <a:srgbClr val="000000"/>
                          </a:solidFill>
                          <a:effectLst/>
                          <a:latin typeface="+mn-lt"/>
                          <a:ea typeface="Trebuchet MS" panose="020B0603020202020204" pitchFamily="34" charset="0"/>
                          <a:cs typeface="Trebuchet MS" panose="020B0603020202020204" pitchFamily="34" charset="0"/>
                        </a:rPr>
                        <a:t> </a:t>
                      </a:r>
                      <a:r>
                        <a:rPr lang="en-US" sz="1800" b="0" spc="0" dirty="0">
                          <a:solidFill>
                            <a:srgbClr val="000000"/>
                          </a:solidFill>
                          <a:effectLst/>
                          <a:latin typeface="+mn-lt"/>
                          <a:ea typeface="Trebuchet MS" panose="020B0603020202020204" pitchFamily="34" charset="0"/>
                          <a:cs typeface="Trebuchet MS" panose="020B0603020202020204" pitchFamily="34" charset="0"/>
                        </a:rPr>
                        <a:t>Security</a:t>
                      </a:r>
                      <a:r>
                        <a:rPr lang="en-US" sz="1800" b="0" spc="25" dirty="0">
                          <a:solidFill>
                            <a:srgbClr val="000000"/>
                          </a:solidFill>
                          <a:effectLst/>
                          <a:latin typeface="+mn-lt"/>
                          <a:ea typeface="Trebuchet MS" panose="020B0603020202020204" pitchFamily="34" charset="0"/>
                          <a:cs typeface="Trebuchet MS" panose="020B0603020202020204" pitchFamily="34" charset="0"/>
                        </a:rPr>
                        <a:t> </a:t>
                      </a:r>
                      <a:r>
                        <a:rPr lang="en-US" sz="1800" b="0" spc="0" dirty="0">
                          <a:solidFill>
                            <a:srgbClr val="000000"/>
                          </a:solidFill>
                          <a:effectLst/>
                          <a:latin typeface="+mn-lt"/>
                          <a:ea typeface="Trebuchet MS" panose="020B0603020202020204" pitchFamily="34" charset="0"/>
                          <a:cs typeface="Trebuchet MS" panose="020B0603020202020204" pitchFamily="34" charset="0"/>
                        </a:rPr>
                        <a:t>Income</a:t>
                      </a:r>
                      <a:r>
                        <a:rPr lang="en-US" sz="1800" b="0" spc="25" dirty="0">
                          <a:solidFill>
                            <a:srgbClr val="000000"/>
                          </a:solidFill>
                          <a:effectLst/>
                          <a:latin typeface="+mn-lt"/>
                          <a:ea typeface="Trebuchet MS" panose="020B0603020202020204" pitchFamily="34" charset="0"/>
                          <a:cs typeface="Trebuchet MS" panose="020B0603020202020204" pitchFamily="34" charset="0"/>
                        </a:rPr>
                        <a:t> </a:t>
                      </a:r>
                      <a:r>
                        <a:rPr lang="en-US" sz="1800" b="0" spc="0" dirty="0">
                          <a:solidFill>
                            <a:srgbClr val="000000"/>
                          </a:solidFill>
                          <a:effectLst/>
                          <a:latin typeface="+mn-lt"/>
                          <a:ea typeface="Trebuchet MS" panose="020B0603020202020204" pitchFamily="34" charset="0"/>
                          <a:cs typeface="Trebuchet MS" panose="020B0603020202020204" pitchFamily="34" charset="0"/>
                        </a:rPr>
                        <a:t>(SSI)</a:t>
                      </a:r>
                      <a:r>
                        <a:rPr lang="en-US" sz="1800" b="0" spc="25" dirty="0">
                          <a:solidFill>
                            <a:srgbClr val="000000"/>
                          </a:solidFill>
                          <a:effectLst/>
                          <a:latin typeface="+mn-lt"/>
                          <a:ea typeface="Trebuchet MS" panose="020B0603020202020204" pitchFamily="34" charset="0"/>
                          <a:cs typeface="Trebuchet MS" panose="020B0603020202020204" pitchFamily="34" charset="0"/>
                        </a:rPr>
                        <a:t> </a:t>
                      </a:r>
                      <a:r>
                        <a:rPr lang="en-US" sz="1800" b="0" spc="-10" dirty="0">
                          <a:solidFill>
                            <a:srgbClr val="000000"/>
                          </a:solidFill>
                          <a:effectLst/>
                          <a:latin typeface="+mn-lt"/>
                          <a:ea typeface="Trebuchet MS" panose="020B0603020202020204" pitchFamily="34" charset="0"/>
                          <a:cs typeface="Trebuchet MS" panose="020B0603020202020204" pitchFamily="34" charset="0"/>
                        </a:rPr>
                        <a:t>benefits.</a:t>
                      </a:r>
                      <a:endParaRPr lang="en-US" sz="1800" b="0" spc="0" dirty="0">
                        <a:effectLst/>
                        <a:latin typeface="+mn-lt"/>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C9E1"/>
                    </a:solidFill>
                  </a:tcPr>
                </a:tc>
                <a:extLst>
                  <a:ext uri="{0D108BD9-81ED-4DB2-BD59-A6C34878D82A}">
                    <a16:rowId xmlns:a16="http://schemas.microsoft.com/office/drawing/2014/main" val="1779256357"/>
                  </a:ext>
                </a:extLst>
              </a:tr>
              <a:tr h="883024">
                <a:tc>
                  <a:txBody>
                    <a:bodyPr/>
                    <a:lstStyle/>
                    <a:p>
                      <a:pPr marL="44450" marR="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Dail -  ongoing</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tc>
                  <a:txBody>
                    <a:bodyPr/>
                    <a:lstStyle/>
                    <a:p>
                      <a:pPr marL="81915" marR="114300">
                        <a:buNone/>
                      </a:pPr>
                      <a:r>
                        <a:rPr lang="en-US" sz="1800" b="1" spc="-4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Auto-Enrollment </a:t>
                      </a:r>
                      <a:r>
                        <a:rPr lang="en-US" sz="1800" b="1"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a:t>
                      </a:r>
                      <a:r>
                        <a:rPr lang="en-US" sz="1800" spc="-1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u="sng"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5"/>
                        </a:rPr>
                        <a:t>11154</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tc>
                  <a:txBody>
                    <a:bodyPr/>
                    <a:lstStyle/>
                    <a:p>
                      <a:pPr marL="81915" marR="51435">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Tells </a:t>
                      </a:r>
                      <a:r>
                        <a:rPr lang="en-US" sz="1800" b="0" dirty="0">
                          <a:solidFill>
                            <a:srgbClr val="000000"/>
                          </a:solidFill>
                          <a:effectLst/>
                          <a:latin typeface="+mn-lt"/>
                          <a:ea typeface="Trebuchet MS" panose="020B0603020202020204" pitchFamily="34" charset="0"/>
                          <a:cs typeface="Trebuchet MS" panose="020B0603020202020204" pitchFamily="34" charset="0"/>
                        </a:rPr>
                        <a:t>you that you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automatically</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qualify</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for</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Extra</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Help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because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you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qualify</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for</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Medicare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and</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Medicaid</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and that</a:t>
                      </a:r>
                      <a:r>
                        <a:rPr lang="en-US" sz="1800" spc="-7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Medicare will automatically enroll you in a drug plan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unless</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 decline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coverage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or</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enroll</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yourself.</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extLst>
                  <a:ext uri="{0D108BD9-81ED-4DB2-BD59-A6C34878D82A}">
                    <a16:rowId xmlns:a16="http://schemas.microsoft.com/office/drawing/2014/main" val="2961462423"/>
                  </a:ext>
                </a:extLst>
              </a:tr>
              <a:tr h="1321105">
                <a:tc>
                  <a:txBody>
                    <a:bodyPr/>
                    <a:lstStyle/>
                    <a:p>
                      <a:pPr marL="73660" marR="16510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Daily - ongoing</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tc>
                  <a:txBody>
                    <a:bodyPr/>
                    <a:lstStyle/>
                    <a:p>
                      <a:pPr marL="81915"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mn-lt"/>
                          <a:ea typeface="Trebuchet MS" panose="020B0603020202020204" pitchFamily="34" charset="0"/>
                          <a:cs typeface="Trebuchet MS" panose="020B0603020202020204" pitchFamily="34" charset="0"/>
                        </a:rPr>
                        <a:t>Auto-Enrollment </a:t>
                      </a:r>
                      <a:br>
                        <a:rPr lang="en-US" sz="1800" b="1" dirty="0">
                          <a:solidFill>
                            <a:srgbClr val="000000"/>
                          </a:solidFill>
                          <a:effectLst/>
                          <a:latin typeface="+mn-lt"/>
                          <a:ea typeface="Trebuchet MS" panose="020B0603020202020204" pitchFamily="34" charset="0"/>
                          <a:cs typeface="Trebuchet MS" panose="020B0603020202020204" pitchFamily="34" charset="0"/>
                        </a:rPr>
                      </a:br>
                      <a:r>
                        <a:rPr lang="en-US" sz="1800" b="1" dirty="0">
                          <a:solidFill>
                            <a:srgbClr val="000000"/>
                          </a:solidFill>
                          <a:effectLst/>
                          <a:latin typeface="+mn-lt"/>
                          <a:ea typeface="Trebuchet MS" panose="020B0603020202020204" pitchFamily="34" charset="0"/>
                          <a:cs typeface="Trebuchet MS" panose="020B0603020202020204" pitchFamily="34" charset="0"/>
                        </a:rPr>
                        <a:t>Retroactive Notices</a:t>
                      </a:r>
                      <a:r>
                        <a:rPr lang="en-US" sz="1800" dirty="0">
                          <a:solidFill>
                            <a:srgbClr val="000000"/>
                          </a:solidFill>
                          <a:effectLst/>
                          <a:latin typeface="+mn-lt"/>
                          <a:ea typeface="Trebuchet MS" panose="020B0603020202020204" pitchFamily="34" charset="0"/>
                          <a:cs typeface="Trebuchet MS" panose="020B0603020202020204" pitchFamily="34" charset="0"/>
                        </a:rPr>
                        <a:t> (</a:t>
                      </a:r>
                      <a:r>
                        <a:rPr lang="en-US" sz="1800" u="sng" dirty="0">
                          <a:solidFill>
                            <a:srgbClr val="1F5C9E"/>
                          </a:solidFill>
                          <a:effectLst/>
                          <a:latin typeface="+mn-lt"/>
                          <a:ea typeface="Trebuchet MS" panose="020B0603020202020204" pitchFamily="34" charset="0"/>
                          <a:cs typeface="Myriad Pro"/>
                          <a:hlinkClick r:id="rId6"/>
                        </a:rPr>
                        <a:t>12053</a:t>
                      </a:r>
                      <a:r>
                        <a:rPr lang="en-US" sz="1800" u="sng" dirty="0">
                          <a:solidFill>
                            <a:srgbClr val="1F5C9E"/>
                          </a:solidFill>
                          <a:effectLst/>
                          <a:latin typeface="+mn-lt"/>
                          <a:ea typeface="Trebuchet MS" panose="020B0603020202020204" pitchFamily="34" charset="0"/>
                          <a:cs typeface="Myriad Pro"/>
                        </a:rPr>
                        <a:t> &amp; </a:t>
                      </a:r>
                      <a:r>
                        <a:rPr lang="en-US" sz="1800" b="0" i="0" u="sng" strike="noStrike" kern="1200" baseline="0" dirty="0">
                          <a:solidFill>
                            <a:schemeClr val="tx1"/>
                          </a:solidFill>
                          <a:latin typeface="+mn-lt"/>
                          <a:ea typeface="+mn-ea"/>
                          <a:cs typeface="+mn-cs"/>
                          <a:hlinkClick r:id="rId7"/>
                        </a:rPr>
                        <a:t>11429</a:t>
                      </a:r>
                      <a:r>
                        <a:rPr lang="en-US" sz="1800" dirty="0">
                          <a:solidFill>
                            <a:srgbClr val="000000"/>
                          </a:solidFill>
                          <a:effectLst/>
                          <a:latin typeface="+mn-lt"/>
                          <a:ea typeface="Trebuchet MS" panose="020B0603020202020204" pitchFamily="34" charset="0"/>
                          <a:cs typeface="Trebuchet MS" panose="020B0603020202020204" pitchFamily="34" charset="0"/>
                        </a:rPr>
                        <a:t>) </a:t>
                      </a:r>
                      <a:endParaRPr lang="en-US" sz="1800" dirty="0">
                        <a:effectLst/>
                        <a:latin typeface="+mn-lt"/>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tc>
                  <a:txBody>
                    <a:bodyPr/>
                    <a:lstStyle/>
                    <a:p>
                      <a:pPr marL="81915" marR="51435">
                        <a:buNone/>
                      </a:pPr>
                      <a:r>
                        <a:rPr lang="en-US" sz="1800" dirty="0">
                          <a:solidFill>
                            <a:srgbClr val="000000"/>
                          </a:solidFill>
                          <a:effectLst/>
                          <a:latin typeface="+mn-lt"/>
                          <a:ea typeface="Trebuchet MS" panose="020B0603020202020204" pitchFamily="34" charset="0"/>
                          <a:cs typeface="Trebuchet MS" panose="020B0603020202020204" pitchFamily="34" charset="0"/>
                        </a:rPr>
                        <a:t>Tells </a:t>
                      </a:r>
                      <a:r>
                        <a:rPr lang="en-US" sz="1800" b="0" dirty="0">
                          <a:solidFill>
                            <a:srgbClr val="000000"/>
                          </a:solidFill>
                          <a:effectLst/>
                          <a:latin typeface="+mn-lt"/>
                          <a:ea typeface="Trebuchet MS" panose="020B0603020202020204" pitchFamily="34" charset="0"/>
                          <a:cs typeface="Trebuchet MS" panose="020B0603020202020204" pitchFamily="34" charset="0"/>
                        </a:rPr>
                        <a:t>you that you </a:t>
                      </a:r>
                      <a:r>
                        <a:rPr lang="en-US" sz="1800" dirty="0">
                          <a:solidFill>
                            <a:srgbClr val="000000"/>
                          </a:solidFill>
                          <a:effectLst/>
                          <a:latin typeface="+mn-lt"/>
                          <a:ea typeface="Trebuchet MS" panose="020B0603020202020204" pitchFamily="34" charset="0"/>
                          <a:cs typeface="Trebuchet MS" panose="020B0603020202020204" pitchFamily="34" charset="0"/>
                        </a:rPr>
                        <a:t>automatically qualify for Extra Help for only a retroactive period </a:t>
                      </a:r>
                      <a:r>
                        <a:rPr lang="en-US" sz="1800" b="1" dirty="0">
                          <a:solidFill>
                            <a:srgbClr val="000000"/>
                          </a:solidFill>
                          <a:effectLst/>
                          <a:latin typeface="+mn-lt"/>
                          <a:ea typeface="Trebuchet MS" panose="020B0603020202020204" pitchFamily="34" charset="0"/>
                          <a:cs typeface="Trebuchet MS" panose="020B0603020202020204" pitchFamily="34" charset="0"/>
                        </a:rPr>
                        <a:t>or</a:t>
                      </a:r>
                      <a:r>
                        <a:rPr lang="en-US" sz="1800" dirty="0">
                          <a:solidFill>
                            <a:srgbClr val="000000"/>
                          </a:solidFill>
                          <a:effectLst/>
                          <a:latin typeface="+mn-lt"/>
                          <a:ea typeface="Trebuchet MS" panose="020B0603020202020204" pitchFamily="34" charset="0"/>
                          <a:cs typeface="Trebuchet MS" panose="020B0603020202020204" pitchFamily="34" charset="0"/>
                        </a:rPr>
                        <a:t> for a retroactive period </a:t>
                      </a:r>
                      <a:r>
                        <a:rPr lang="en-US" sz="1800" kern="1200" dirty="0">
                          <a:solidFill>
                            <a:schemeClr val="tx1"/>
                          </a:solidFill>
                          <a:effectLst/>
                          <a:latin typeface="+mn-lt"/>
                          <a:ea typeface="+mn-ea"/>
                          <a:cs typeface="+mn-cs"/>
                        </a:rPr>
                        <a:t>with automatic drug plan enrollment going forward</a:t>
                      </a:r>
                      <a:r>
                        <a:rPr lang="en-US" sz="1800" dirty="0">
                          <a:solidFill>
                            <a:srgbClr val="000000"/>
                          </a:solidFill>
                          <a:effectLst/>
                          <a:latin typeface="+mn-lt"/>
                          <a:ea typeface="Trebuchet MS" panose="020B0603020202020204" pitchFamily="34" charset="0"/>
                          <a:cs typeface="Trebuchet MS" panose="020B0603020202020204" pitchFamily="34" charset="0"/>
                        </a:rPr>
                        <a:t>. Call Medicare’s Limited Income Newly Eligible Transition (NET) Program to learn how to get paid back part of what you spent out-of-pocket for any covered drugs during the retroactive period.</a:t>
                      </a:r>
                      <a:endParaRPr lang="en-US" sz="1800" dirty="0">
                        <a:effectLst/>
                        <a:latin typeface="+mn-lt"/>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9AE"/>
                    </a:solidFill>
                  </a:tcPr>
                </a:tc>
                <a:extLst>
                  <a:ext uri="{0D108BD9-81ED-4DB2-BD59-A6C34878D82A}">
                    <a16:rowId xmlns:a16="http://schemas.microsoft.com/office/drawing/2014/main" val="1042962723"/>
                  </a:ext>
                </a:extLst>
              </a:tr>
              <a:tr h="1545627">
                <a:tc>
                  <a:txBody>
                    <a:bodyPr/>
                    <a:lstStyle/>
                    <a:p>
                      <a:pPr marL="101600" marR="0">
                        <a:buNone/>
                      </a:pPr>
                      <a:r>
                        <a:rPr lang="en-US" sz="1800" spc="-10" dirty="0">
                          <a:solidFill>
                            <a:srgbClr val="000000"/>
                          </a:solidFill>
                          <a:effectLst/>
                          <a:latin typeface="+mn-lt"/>
                          <a:ea typeface="Trebuchet MS" panose="020B0603020202020204" pitchFamily="34" charset="0"/>
                          <a:cs typeface="Trebuchet MS" panose="020B0603020202020204" pitchFamily="34" charset="0"/>
                        </a:rPr>
                        <a:t>Daily - ongoing</a:t>
                      </a:r>
                      <a:endParaRPr lang="en-US" sz="1800" dirty="0">
                        <a:effectLst/>
                        <a:latin typeface="+mn-lt"/>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81915" marR="828040">
                        <a:buNone/>
                      </a:pPr>
                      <a:r>
                        <a:rPr lang="en-US" sz="1800" b="1" dirty="0">
                          <a:solidFill>
                            <a:srgbClr val="000000"/>
                          </a:solidFill>
                          <a:effectLst/>
                          <a:latin typeface="+mn-lt"/>
                          <a:ea typeface="Trebuchet MS" panose="020B0603020202020204" pitchFamily="34" charset="0"/>
                          <a:cs typeface="Trebuchet MS" panose="020B0603020202020204" pitchFamily="34" charset="0"/>
                        </a:rPr>
                        <a:t>Facilitated</a:t>
                      </a:r>
                      <a:r>
                        <a:rPr lang="en-US" sz="1800" b="1" spc="-45" dirty="0">
                          <a:solidFill>
                            <a:srgbClr val="000000"/>
                          </a:solidFill>
                          <a:effectLst/>
                          <a:latin typeface="+mn-lt"/>
                          <a:ea typeface="Trebuchet MS" panose="020B0603020202020204" pitchFamily="34" charset="0"/>
                          <a:cs typeface="Trebuchet MS" panose="020B0603020202020204" pitchFamily="34" charset="0"/>
                        </a:rPr>
                        <a:t> </a:t>
                      </a:r>
                      <a:r>
                        <a:rPr lang="en-US" sz="1800" b="1" dirty="0">
                          <a:solidFill>
                            <a:srgbClr val="000000"/>
                          </a:solidFill>
                          <a:effectLst/>
                          <a:latin typeface="+mn-lt"/>
                          <a:ea typeface="Trebuchet MS" panose="020B0603020202020204" pitchFamily="34" charset="0"/>
                          <a:cs typeface="Trebuchet MS" panose="020B0603020202020204" pitchFamily="34" charset="0"/>
                        </a:rPr>
                        <a:t>Enrollment</a:t>
                      </a:r>
                      <a:r>
                        <a:rPr lang="en-US" sz="1800" b="1" spc="-45" dirty="0">
                          <a:solidFill>
                            <a:srgbClr val="000000"/>
                          </a:solidFill>
                          <a:effectLst/>
                          <a:latin typeface="+mn-lt"/>
                          <a:ea typeface="Trebuchet MS" panose="020B0603020202020204" pitchFamily="34" charset="0"/>
                          <a:cs typeface="Trebuchet MS" panose="020B0603020202020204" pitchFamily="34" charset="0"/>
                        </a:rPr>
                        <a:t> </a:t>
                      </a:r>
                      <a:r>
                        <a:rPr lang="en-US" sz="1800" b="1" dirty="0">
                          <a:solidFill>
                            <a:srgbClr val="000000"/>
                          </a:solidFill>
                          <a:effectLst/>
                          <a:latin typeface="+mn-lt"/>
                          <a:ea typeface="Trebuchet MS" panose="020B0603020202020204" pitchFamily="34" charset="0"/>
                          <a:cs typeface="Trebuchet MS" panose="020B0603020202020204" pitchFamily="34" charset="0"/>
                        </a:rPr>
                        <a:t>Notice</a:t>
                      </a:r>
                      <a:r>
                        <a:rPr lang="en-US" sz="1800" dirty="0">
                          <a:solidFill>
                            <a:srgbClr val="000000"/>
                          </a:solidFill>
                          <a:effectLst/>
                          <a:latin typeface="+mn-lt"/>
                          <a:ea typeface="Trebuchet MS" panose="020B0603020202020204" pitchFamily="34" charset="0"/>
                          <a:cs typeface="Trebuchet MS" panose="020B0603020202020204" pitchFamily="34" charset="0"/>
                        </a:rPr>
                        <a:t> </a:t>
                      </a:r>
                      <a:r>
                        <a:rPr lang="en-US" sz="1800" spc="-30" dirty="0">
                          <a:solidFill>
                            <a:srgbClr val="000000"/>
                          </a:solidFill>
                          <a:effectLst/>
                          <a:latin typeface="+mn-lt"/>
                          <a:ea typeface="Trebuchet MS" panose="020B0603020202020204" pitchFamily="34" charset="0"/>
                          <a:cs typeface="Trebuchet MS" panose="020B0603020202020204" pitchFamily="34" charset="0"/>
                        </a:rPr>
                        <a:t>(</a:t>
                      </a:r>
                      <a:r>
                        <a:rPr lang="en-US" sz="1800" u="sng" spc="-30" dirty="0">
                          <a:solidFill>
                            <a:srgbClr val="215E9E"/>
                          </a:solidFill>
                          <a:effectLst/>
                          <a:latin typeface="+mn-lt"/>
                          <a:ea typeface="Trebuchet MS" panose="020B0603020202020204" pitchFamily="34" charset="0"/>
                          <a:cs typeface="Trebuchet MS" panose="020B0603020202020204" pitchFamily="34" charset="0"/>
                          <a:hlinkClick r:id="rId8"/>
                        </a:rPr>
                        <a:t>11186</a:t>
                      </a:r>
                      <a:r>
                        <a:rPr lang="en-US" sz="1800" u="sng" spc="-30" dirty="0">
                          <a:solidFill>
                            <a:srgbClr val="215E9E"/>
                          </a:solidFill>
                          <a:effectLst/>
                          <a:uFill>
                            <a:solidFill>
                              <a:srgbClr val="215E9E"/>
                            </a:solidFill>
                          </a:uFill>
                          <a:latin typeface="+mn-lt"/>
                          <a:ea typeface="Trebuchet MS" panose="020B0603020202020204" pitchFamily="34" charset="0"/>
                          <a:cs typeface="Trebuchet MS" panose="020B0603020202020204" pitchFamily="34" charset="0"/>
                        </a:rPr>
                        <a:t>)</a:t>
                      </a:r>
                      <a:r>
                        <a:rPr lang="en-US" sz="1800" spc="-50" dirty="0">
                          <a:solidFill>
                            <a:srgbClr val="215E9E"/>
                          </a:solidFill>
                          <a:effectLst/>
                          <a:latin typeface="+mn-lt"/>
                          <a:ea typeface="Trebuchet MS" panose="020B0603020202020204" pitchFamily="34" charset="0"/>
                          <a:cs typeface="Trebuchet MS" panose="020B0603020202020204" pitchFamily="34" charset="0"/>
                        </a:rPr>
                        <a:t> </a:t>
                      </a:r>
                      <a:endParaRPr lang="en-US" sz="1800" dirty="0">
                        <a:effectLst/>
                        <a:latin typeface="+mn-lt"/>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81915" marR="0">
                        <a:buNone/>
                      </a:pPr>
                      <a:r>
                        <a:rPr lang="en-US" sz="1800" dirty="0">
                          <a:solidFill>
                            <a:srgbClr val="000000"/>
                          </a:solidFill>
                          <a:effectLst/>
                          <a:latin typeface="+mn-lt"/>
                          <a:ea typeface="Trebuchet MS" panose="020B0603020202020204" pitchFamily="34" charset="0"/>
                          <a:cs typeface="Trebuchet MS" panose="020B0603020202020204" pitchFamily="34" charset="0"/>
                        </a:rPr>
                        <a:t>Tells you Medicare will automatically enroll you in a drug plan unless you decline coverage or enroll in a plan yourself because you:</a:t>
                      </a:r>
                      <a:r>
                        <a:rPr lang="en-US" sz="1800" spc="0" dirty="0">
                          <a:solidFill>
                            <a:schemeClr val="tx1"/>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belong</a:t>
                      </a:r>
                      <a:r>
                        <a:rPr lang="en-US" sz="1800" spc="-60"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to</a:t>
                      </a:r>
                      <a:r>
                        <a:rPr lang="en-US" sz="1800" spc="-55"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a</a:t>
                      </a:r>
                      <a:r>
                        <a:rPr lang="en-US" sz="1800" spc="-55"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Medicare</a:t>
                      </a:r>
                      <a:r>
                        <a:rPr lang="en-US" sz="1800" spc="-55"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Savings</a:t>
                      </a:r>
                      <a:r>
                        <a:rPr lang="en-US" sz="1800" spc="-55"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Program, </a:t>
                      </a:r>
                      <a:r>
                        <a:rPr lang="en-US" sz="1800" spc="0" dirty="0">
                          <a:solidFill>
                            <a:srgbClr val="000000"/>
                          </a:solidFill>
                          <a:effectLst/>
                          <a:latin typeface="+mn-lt"/>
                          <a:ea typeface="Trebuchet MS" panose="020B0603020202020204" pitchFamily="34" charset="0"/>
                          <a:cs typeface="Trebuchet MS" panose="020B0603020202020204" pitchFamily="34" charset="0"/>
                        </a:rPr>
                        <a:t>get</a:t>
                      </a:r>
                      <a:r>
                        <a:rPr lang="en-US" sz="1800" spc="50"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Supplemental</a:t>
                      </a:r>
                      <a:r>
                        <a:rPr lang="en-US" sz="1800" spc="50"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Security</a:t>
                      </a:r>
                      <a:r>
                        <a:rPr lang="en-US" sz="1800" spc="50"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Income</a:t>
                      </a:r>
                      <a:r>
                        <a:rPr lang="en-US" sz="1800" spc="50" dirty="0">
                          <a:solidFill>
                            <a:srgbClr val="000000"/>
                          </a:solidFill>
                          <a:effectLst/>
                          <a:latin typeface="+mn-lt"/>
                          <a:ea typeface="Trebuchet MS" panose="020B0603020202020204" pitchFamily="34" charset="0"/>
                          <a:cs typeface="Trebuchet MS" panose="020B0603020202020204" pitchFamily="34" charset="0"/>
                        </a:rPr>
                        <a:t> </a:t>
                      </a:r>
                      <a:r>
                        <a:rPr lang="en-US" sz="1800" spc="-10" dirty="0">
                          <a:solidFill>
                            <a:srgbClr val="000000"/>
                          </a:solidFill>
                          <a:effectLst/>
                          <a:latin typeface="+mn-lt"/>
                          <a:ea typeface="Trebuchet MS" panose="020B0603020202020204" pitchFamily="34" charset="0"/>
                          <a:cs typeface="Trebuchet MS" panose="020B0603020202020204" pitchFamily="34" charset="0"/>
                        </a:rPr>
                        <a:t>(SSI)</a:t>
                      </a:r>
                      <a:r>
                        <a:rPr lang="en-US" sz="1800" spc="0" dirty="0">
                          <a:solidFill>
                            <a:schemeClr val="tx1"/>
                          </a:solidFill>
                          <a:effectLst/>
                          <a:latin typeface="+mn-lt"/>
                          <a:ea typeface="Trebuchet MS" panose="020B0603020202020204" pitchFamily="34" charset="0"/>
                          <a:cs typeface="Trebuchet MS" panose="020B0603020202020204" pitchFamily="34" charset="0"/>
                        </a:rPr>
                        <a:t> </a:t>
                      </a:r>
                      <a:r>
                        <a:rPr lang="en-US" sz="1800" b="1" spc="0" dirty="0">
                          <a:solidFill>
                            <a:schemeClr val="tx1"/>
                          </a:solidFill>
                          <a:effectLst/>
                          <a:latin typeface="+mn-lt"/>
                          <a:ea typeface="Trebuchet MS" panose="020B0603020202020204" pitchFamily="34" charset="0"/>
                          <a:cs typeface="Trebuchet MS" panose="020B0603020202020204" pitchFamily="34" charset="0"/>
                        </a:rPr>
                        <a:t>or</a:t>
                      </a:r>
                      <a:r>
                        <a:rPr lang="en-US" sz="1800" spc="0" dirty="0">
                          <a:solidFill>
                            <a:schemeClr val="tx1"/>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applied</a:t>
                      </a:r>
                      <a:r>
                        <a:rPr lang="en-US" sz="1800" spc="-20"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and</a:t>
                      </a:r>
                      <a:r>
                        <a:rPr lang="en-US" sz="1800" spc="-15"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qualified</a:t>
                      </a:r>
                      <a:r>
                        <a:rPr lang="en-US" sz="1800" spc="-15"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for</a:t>
                      </a:r>
                      <a:r>
                        <a:rPr lang="en-US" sz="1800" spc="-15" dirty="0">
                          <a:solidFill>
                            <a:srgbClr val="000000"/>
                          </a:solidFill>
                          <a:effectLst/>
                          <a:latin typeface="+mn-lt"/>
                          <a:ea typeface="Trebuchet MS" panose="020B0603020202020204" pitchFamily="34" charset="0"/>
                          <a:cs typeface="Trebuchet MS" panose="020B0603020202020204" pitchFamily="34" charset="0"/>
                        </a:rPr>
                        <a:t> </a:t>
                      </a:r>
                      <a:r>
                        <a:rPr lang="en-US" sz="1800" spc="0" dirty="0">
                          <a:solidFill>
                            <a:srgbClr val="000000"/>
                          </a:solidFill>
                          <a:effectLst/>
                          <a:latin typeface="+mn-lt"/>
                          <a:ea typeface="Trebuchet MS" panose="020B0603020202020204" pitchFamily="34" charset="0"/>
                          <a:cs typeface="Trebuchet MS" panose="020B0603020202020204" pitchFamily="34" charset="0"/>
                        </a:rPr>
                        <a:t>Extra</a:t>
                      </a:r>
                      <a:r>
                        <a:rPr lang="en-US" sz="1800" spc="-15" dirty="0">
                          <a:solidFill>
                            <a:srgbClr val="000000"/>
                          </a:solidFill>
                          <a:effectLst/>
                          <a:latin typeface="+mn-lt"/>
                          <a:ea typeface="Trebuchet MS" panose="020B0603020202020204" pitchFamily="34" charset="0"/>
                          <a:cs typeface="Trebuchet MS" panose="020B0603020202020204" pitchFamily="34" charset="0"/>
                        </a:rPr>
                        <a:t> </a:t>
                      </a:r>
                      <a:r>
                        <a:rPr lang="en-US" sz="1800" spc="-20" dirty="0">
                          <a:solidFill>
                            <a:srgbClr val="000000"/>
                          </a:solidFill>
                          <a:effectLst/>
                          <a:latin typeface="+mn-lt"/>
                          <a:ea typeface="Trebuchet MS" panose="020B0603020202020204" pitchFamily="34" charset="0"/>
                          <a:cs typeface="Trebuchet MS" panose="020B0603020202020204" pitchFamily="34" charset="0"/>
                        </a:rPr>
                        <a:t>Help.</a:t>
                      </a:r>
                      <a:endParaRPr lang="en-US" sz="1800" spc="0" dirty="0">
                        <a:effectLst/>
                        <a:latin typeface="+mn-lt"/>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extLst>
                  <a:ext uri="{0D108BD9-81ED-4DB2-BD59-A6C34878D82A}">
                    <a16:rowId xmlns:a16="http://schemas.microsoft.com/office/drawing/2014/main" val="2968483380"/>
                  </a:ext>
                </a:extLst>
              </a:tr>
            </a:tbl>
          </a:graphicData>
        </a:graphic>
      </p:graphicFrame>
      <p:sp>
        <p:nvSpPr>
          <p:cNvPr id="4" name="Slide Number Placeholder 3">
            <a:extLst>
              <a:ext uri="{FF2B5EF4-FFF2-40B4-BE49-F238E27FC236}">
                <a16:creationId xmlns:a16="http://schemas.microsoft.com/office/drawing/2014/main" id="{C9252173-3315-035E-D2C0-A5FD752EC1B4}"/>
              </a:ext>
            </a:extLst>
          </p:cNvPr>
          <p:cNvSpPr>
            <a:spLocks noGrp="1"/>
          </p:cNvSpPr>
          <p:nvPr>
            <p:ph type="sldNum" sz="quarter" idx="12"/>
          </p:nvPr>
        </p:nvSpPr>
        <p:spPr/>
        <p:txBody>
          <a:bodyPr/>
          <a:lstStyle/>
          <a:p>
            <a:fld id="{C8F7F351-82FE-6748-A3E2-20FA9B2ECD38}" type="slidenum">
              <a:rPr lang="en-US" smtClean="0"/>
              <a:t>52</a:t>
            </a:fld>
            <a:endParaRPr lang="en-US" dirty="0"/>
          </a:p>
        </p:txBody>
      </p:sp>
    </p:spTree>
    <p:extLst>
      <p:ext uri="{BB962C8B-B14F-4D97-AF65-F5344CB8AC3E}">
        <p14:creationId xmlns:p14="http://schemas.microsoft.com/office/powerpoint/2010/main" val="3986153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94B50C2-6C50-FA25-A284-C2DA6782A02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32D0C53-2118-A243-40E9-74B96446B89E}"/>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Extra Help Notices Cont.</a:t>
            </a:r>
          </a:p>
        </p:txBody>
      </p:sp>
      <p:graphicFrame>
        <p:nvGraphicFramePr>
          <p:cNvPr id="2" name="Table 1">
            <a:extLst>
              <a:ext uri="{FF2B5EF4-FFF2-40B4-BE49-F238E27FC236}">
                <a16:creationId xmlns:a16="http://schemas.microsoft.com/office/drawing/2014/main" id="{6528E3B6-D4BC-C44A-0AA1-9DE3345AC06F}"/>
              </a:ext>
            </a:extLst>
          </p:cNvPr>
          <p:cNvGraphicFramePr>
            <a:graphicFrameLocks noGrp="1"/>
          </p:cNvGraphicFramePr>
          <p:nvPr>
            <p:extLst>
              <p:ext uri="{D42A27DB-BD31-4B8C-83A1-F6EECF244321}">
                <p14:modId xmlns:p14="http://schemas.microsoft.com/office/powerpoint/2010/main" val="1202129905"/>
              </p:ext>
            </p:extLst>
          </p:nvPr>
        </p:nvGraphicFramePr>
        <p:xfrm>
          <a:off x="325506" y="1109761"/>
          <a:ext cx="11550937" cy="4783100"/>
        </p:xfrm>
        <a:graphic>
          <a:graphicData uri="http://schemas.openxmlformats.org/drawingml/2006/table">
            <a:tbl>
              <a:tblPr firstRow="1" firstCol="1" lastRow="1" lastCol="1" bandRow="1" bandCol="1"/>
              <a:tblGrid>
                <a:gridCol w="1348712">
                  <a:extLst>
                    <a:ext uri="{9D8B030D-6E8A-4147-A177-3AD203B41FA5}">
                      <a16:colId xmlns:a16="http://schemas.microsoft.com/office/drawing/2014/main" val="1858352345"/>
                    </a:ext>
                  </a:extLst>
                </a:gridCol>
                <a:gridCol w="2071836">
                  <a:extLst>
                    <a:ext uri="{9D8B030D-6E8A-4147-A177-3AD203B41FA5}">
                      <a16:colId xmlns:a16="http://schemas.microsoft.com/office/drawing/2014/main" val="4203043547"/>
                    </a:ext>
                  </a:extLst>
                </a:gridCol>
                <a:gridCol w="8130389">
                  <a:extLst>
                    <a:ext uri="{9D8B030D-6E8A-4147-A177-3AD203B41FA5}">
                      <a16:colId xmlns:a16="http://schemas.microsoft.com/office/drawing/2014/main" val="1165688099"/>
                    </a:ext>
                  </a:extLst>
                </a:gridCol>
              </a:tblGrid>
              <a:tr h="399550">
                <a:tc>
                  <a:txBody>
                    <a:bodyPr/>
                    <a:lstStyle/>
                    <a:p>
                      <a:pPr marL="137160"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Mail</a:t>
                      </a:r>
                      <a:r>
                        <a:rPr lang="en-US" sz="1800" b="1" spc="5" dirty="0">
                          <a:effectLst/>
                          <a:latin typeface="Calibri" panose="020F0502020204030204" pitchFamily="34" charset="0"/>
                          <a:ea typeface="Trebuchet MS" panose="020B0603020202020204" pitchFamily="34" charset="0"/>
                          <a:cs typeface="Trebuchet MS" panose="020B0603020202020204" pitchFamily="34" charset="0"/>
                        </a:rPr>
                        <a:t> </a:t>
                      </a:r>
                      <a:r>
                        <a:rPr lang="en-US" sz="1800" b="1" spc="-20" dirty="0">
                          <a:effectLst/>
                          <a:latin typeface="Calibri" panose="020F0502020204030204" pitchFamily="34" charset="0"/>
                          <a:ea typeface="Trebuchet MS" panose="020B0603020202020204" pitchFamily="34" charset="0"/>
                          <a:cs typeface="Trebuchet MS" panose="020B0603020202020204" pitchFamily="34" charset="0"/>
                        </a:rPr>
                        <a:t>date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5245"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Notice &amp; sample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7150" marR="0" algn="ctr">
                        <a:buNone/>
                      </a:pPr>
                      <a:r>
                        <a:rPr lang="en-US" sz="1800" b="1" dirty="0">
                          <a:effectLst/>
                          <a:latin typeface="Calibri" panose="020F0502020204030204" pitchFamily="34" charset="0"/>
                          <a:ea typeface="Trebuchet MS" panose="020B0603020202020204" pitchFamily="34" charset="0"/>
                          <a:cs typeface="Trebuchet MS" panose="020B0603020202020204" pitchFamily="34" charset="0"/>
                        </a:rPr>
                        <a:t>Main</a:t>
                      </a:r>
                      <a:r>
                        <a:rPr lang="en-US" sz="1800" b="1" spc="-20" dirty="0">
                          <a:effectLst/>
                          <a:latin typeface="Calibri" panose="020F0502020204030204" pitchFamily="34" charset="0"/>
                          <a:ea typeface="Trebuchet MS" panose="020B0603020202020204" pitchFamily="34" charset="0"/>
                          <a:cs typeface="Trebuchet MS" panose="020B0603020202020204" pitchFamily="34" charset="0"/>
                        </a:rPr>
                        <a:t> </a:t>
                      </a:r>
                      <a:r>
                        <a:rPr lang="en-US" sz="1800" b="1" spc="-10" dirty="0">
                          <a:effectLst/>
                          <a:latin typeface="Calibri" panose="020F0502020204030204" pitchFamily="34" charset="0"/>
                          <a:ea typeface="Trebuchet MS" panose="020B0603020202020204" pitchFamily="34" charset="0"/>
                          <a:cs typeface="Trebuchet MS" panose="020B0603020202020204" pitchFamily="34" charset="0"/>
                        </a:rPr>
                        <a:t>message</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95706230"/>
                  </a:ext>
                </a:extLst>
              </a:tr>
              <a:tr h="1105403">
                <a:tc>
                  <a:txBody>
                    <a:bodyPr/>
                    <a:lstStyle/>
                    <a:p>
                      <a:pPr marL="64135" marR="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September</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3025" marR="499110">
                        <a:buNone/>
                      </a:pP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Loss</a:t>
                      </a:r>
                      <a:r>
                        <a:rPr lang="en-US" sz="1800" b="1"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of</a:t>
                      </a:r>
                      <a:r>
                        <a:rPr lang="en-US" sz="1800" b="1"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Deemed</a:t>
                      </a:r>
                      <a:r>
                        <a:rPr lang="en-US" sz="1800" b="1"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Status</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u="sng"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4"/>
                        </a:rPr>
                        <a:t>11198</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73025" marR="0">
                        <a:buNone/>
                      </a:pP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Tells you that you no longer automatically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qualify</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for</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Extra</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Help</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as</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of</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January</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1. Includes Social Security application to reapply.</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4973043"/>
                  </a:ext>
                </a:extLst>
              </a:tr>
              <a:tr h="1105403">
                <a:tc>
                  <a:txBody>
                    <a:bodyPr/>
                    <a:lstStyle/>
                    <a:p>
                      <a:pPr marL="64135" marR="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October</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72390" marR="285750">
                        <a:buNone/>
                      </a:pP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Change in Extra Help </a:t>
                      </a:r>
                      <a:r>
                        <a:rPr lang="en-US" sz="1800" b="1"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Copayment</a:t>
                      </a:r>
                      <a:r>
                        <a:rPr lang="en-US" sz="1800" b="1"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a:t>
                      </a:r>
                      <a:r>
                        <a:rPr lang="en-US" sz="180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u="sng" spc="-30"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5"/>
                        </a:rPr>
                        <a:t>11199</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72390" marR="124460">
                        <a:buNone/>
                      </a:pP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Tells</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 that you still</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automatically</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qualify</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for</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Extra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Help</a:t>
                      </a:r>
                      <a:r>
                        <a:rPr lang="en-US" sz="1800" spc="-7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but</a:t>
                      </a:r>
                      <a:r>
                        <a:rPr lang="en-US" sz="1800" spc="-7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your copay amount will</a:t>
                      </a:r>
                      <a:r>
                        <a:rPr lang="en-US" sz="1800" spc="-7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change</a:t>
                      </a:r>
                      <a:r>
                        <a:rPr lang="en-US" sz="1800" spc="-7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starting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Jan</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uary 1.</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225672052"/>
                  </a:ext>
                </a:extLst>
              </a:tr>
              <a:tr h="1128403">
                <a:tc>
                  <a:txBody>
                    <a:bodyPr/>
                    <a:lstStyle/>
                    <a:p>
                      <a:pPr marL="64135" marR="0">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November</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3FB"/>
                    </a:solidFill>
                  </a:tcPr>
                </a:tc>
                <a:tc>
                  <a:txBody>
                    <a:bodyPr/>
                    <a:lstStyle/>
                    <a:p>
                      <a:pPr marL="72390" marR="50800">
                        <a:buNone/>
                      </a:pPr>
                      <a:r>
                        <a:rPr lang="en-US" sz="1800" b="1"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Reassignment Notices</a:t>
                      </a:r>
                      <a:b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b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u="sng" spc="-20"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6"/>
                        </a:rPr>
                        <a:t>11208</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&amp; </a:t>
                      </a:r>
                      <a:r>
                        <a:rPr lang="en-US" sz="1800" u="sng"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hlinkClick r:id="rId7"/>
                        </a:rPr>
                        <a:t>11209</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&amp; </a:t>
                      </a:r>
                      <a:r>
                        <a:rPr lang="en-US" sz="1800" u="sng" dirty="0">
                          <a:solidFill>
                            <a:srgbClr val="1F5C9E"/>
                          </a:solidFill>
                          <a:effectLst/>
                          <a:latin typeface="Calibri" panose="020F0502020204030204" pitchFamily="34" charset="0"/>
                          <a:ea typeface="Trebuchet MS" panose="020B0603020202020204" pitchFamily="34" charset="0"/>
                          <a:cs typeface="Myriad Pro"/>
                          <a:hlinkClick r:id="rId8"/>
                        </a:rPr>
                        <a:t>11443</a:t>
                      </a:r>
                      <a:r>
                        <a:rPr lang="en-US" sz="1800" u="sng" dirty="0">
                          <a:solidFill>
                            <a:srgbClr val="1F5C9E"/>
                          </a:solidFill>
                          <a:effectLst/>
                          <a:latin typeface="Calibri" panose="020F0502020204030204" pitchFamily="34" charset="0"/>
                          <a:ea typeface="Trebuchet MS" panose="020B0603020202020204" pitchFamily="34" charset="0"/>
                          <a:cs typeface="Myriad Pro"/>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3FB"/>
                    </a:solidFill>
                  </a:tcPr>
                </a:tc>
                <a:tc>
                  <a:txBody>
                    <a:bodyPr/>
                    <a:lstStyle/>
                    <a:p>
                      <a:pPr marL="72390" marR="74930">
                        <a:buNone/>
                      </a:pP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Tells</a:t>
                      </a:r>
                      <a:r>
                        <a:rPr lang="en-US" sz="1800" spc="-5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 you’ll be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reassigned</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to</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new</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Medicare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drug</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plan as of</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Jan</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uary 1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if your plan is either leaving Medicare </a:t>
                      </a:r>
                      <a:r>
                        <a:rPr lang="en-US" sz="1800" b="1"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or</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increasing their premium above a certain amount,</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unless</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join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new</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plan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your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own.</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3FB"/>
                    </a:solidFill>
                  </a:tcPr>
                </a:tc>
                <a:extLst>
                  <a:ext uri="{0D108BD9-81ED-4DB2-BD59-A6C34878D82A}">
                    <a16:rowId xmlns:a16="http://schemas.microsoft.com/office/drawing/2014/main" val="70366243"/>
                  </a:ext>
                </a:extLst>
              </a:tr>
              <a:tr h="1044341">
                <a:tc>
                  <a:txBody>
                    <a:bodyPr/>
                    <a:lstStyle/>
                    <a:p>
                      <a:pPr marL="73660" marR="0">
                        <a:buNone/>
                      </a:pP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Early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November</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81280" marR="0">
                        <a:buNone/>
                      </a:pPr>
                      <a:r>
                        <a:rPr lang="en-US" sz="1800" b="1"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LIS</a:t>
                      </a:r>
                      <a:r>
                        <a:rPr lang="en-US" sz="1800" b="1" spc="-9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Choosers</a:t>
                      </a:r>
                      <a:r>
                        <a:rPr lang="en-US" sz="1800" b="1" spc="-9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b="1"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Notice</a:t>
                      </a:r>
                      <a:r>
                        <a:rPr lang="en-US" sz="1800" spc="-2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u="sng" dirty="0">
                          <a:solidFill>
                            <a:srgbClr val="215E9E"/>
                          </a:solidFill>
                          <a:effectLst/>
                          <a:latin typeface="Calibri" panose="020F0502020204030204" pitchFamily="34" charset="0"/>
                          <a:ea typeface="Trebuchet MS" panose="020B0603020202020204" pitchFamily="34" charset="0"/>
                          <a:cs typeface="Trebuchet MS" panose="020B0603020202020204" pitchFamily="34" charset="0"/>
                          <a:hlinkClick r:id="rId9"/>
                        </a:rPr>
                        <a:t>11267</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81280" marR="131445">
                        <a:buNone/>
                      </a:pP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Tells</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 if you chose</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1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Medicare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drug</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plan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on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your own</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that</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your</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plan’s</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premium</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is</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changing,</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and</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you’ll</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have</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to</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pay</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different</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premium</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next</a:t>
                      </a:r>
                      <a:r>
                        <a:rPr lang="en-US" sz="1800" spc="-5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spc="-3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year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unless</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you</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join</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a</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$0</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premium</a:t>
                      </a:r>
                      <a:r>
                        <a:rPr lang="en-US" sz="1800" spc="-75"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 </a:t>
                      </a:r>
                      <a:r>
                        <a:rPr lang="en-US" sz="1800" dirty="0">
                          <a:solidFill>
                            <a:srgbClr val="000000"/>
                          </a:solidFill>
                          <a:effectLst/>
                          <a:latin typeface="Calibri" panose="020F0502020204030204" pitchFamily="34" charset="0"/>
                          <a:ea typeface="Trebuchet MS" panose="020B0603020202020204" pitchFamily="34" charset="0"/>
                          <a:cs typeface="Trebuchet MS" panose="020B0603020202020204" pitchFamily="34" charset="0"/>
                        </a:rPr>
                        <a:t>plan.</a:t>
                      </a:r>
                      <a:endParaRPr lang="en-US" sz="18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86490978"/>
                  </a:ext>
                </a:extLst>
              </a:tr>
            </a:tbl>
          </a:graphicData>
        </a:graphic>
      </p:graphicFrame>
      <p:sp>
        <p:nvSpPr>
          <p:cNvPr id="4" name="Slide Number Placeholder 3">
            <a:extLst>
              <a:ext uri="{FF2B5EF4-FFF2-40B4-BE49-F238E27FC236}">
                <a16:creationId xmlns:a16="http://schemas.microsoft.com/office/drawing/2014/main" id="{8746FBF1-8077-381C-E995-4DB4A28E4AF0}"/>
              </a:ext>
            </a:extLst>
          </p:cNvPr>
          <p:cNvSpPr>
            <a:spLocks noGrp="1"/>
          </p:cNvSpPr>
          <p:nvPr>
            <p:ph type="sldNum" sz="quarter" idx="12"/>
          </p:nvPr>
        </p:nvSpPr>
        <p:spPr/>
        <p:txBody>
          <a:bodyPr/>
          <a:lstStyle/>
          <a:p>
            <a:fld id="{C8F7F351-82FE-6748-A3E2-20FA9B2ECD38}" type="slidenum">
              <a:rPr lang="en-US" smtClean="0"/>
              <a:t>53</a:t>
            </a:fld>
            <a:endParaRPr lang="en-US" dirty="0"/>
          </a:p>
        </p:txBody>
      </p:sp>
    </p:spTree>
    <p:extLst>
      <p:ext uri="{BB962C8B-B14F-4D97-AF65-F5344CB8AC3E}">
        <p14:creationId xmlns:p14="http://schemas.microsoft.com/office/powerpoint/2010/main" val="9484948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C7C949D-4AA1-0789-5E77-7D64E5AD4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0D21BD-6E2D-A835-9AB6-A48FD5FCBF95}"/>
              </a:ext>
            </a:extLst>
          </p:cNvPr>
          <p:cNvSpPr txBox="1">
            <a:spLocks noGrp="1"/>
          </p:cNvSpPr>
          <p:nvPr>
            <p:ph type="title" idx="4294967295"/>
          </p:nvPr>
        </p:nvSpPr>
        <p:spPr>
          <a:xfrm>
            <a:off x="231354" y="51369"/>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Medicare’s Limited Income Newly Eligible Transition </a:t>
            </a:r>
            <a:b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(LI NET) Program</a:t>
            </a:r>
          </a:p>
        </p:txBody>
      </p:sp>
      <p:sp>
        <p:nvSpPr>
          <p:cNvPr id="6" name="Content Placeholder 4">
            <a:extLst>
              <a:ext uri="{FF2B5EF4-FFF2-40B4-BE49-F238E27FC236}">
                <a16:creationId xmlns:a16="http://schemas.microsoft.com/office/drawing/2014/main" id="{3C4EE1FF-74B1-3AB5-8CFB-EEFCD7FF0F5C}"/>
              </a:ext>
            </a:extLst>
          </p:cNvPr>
          <p:cNvSpPr txBox="1">
            <a:spLocks/>
          </p:cNvSpPr>
          <p:nvPr/>
        </p:nvSpPr>
        <p:spPr>
          <a:xfrm>
            <a:off x="452071" y="1253331"/>
            <a:ext cx="10764306" cy="4721800"/>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0"/>
              </a:spcBef>
              <a:spcAft>
                <a:spcPts val="1200"/>
              </a:spcAft>
              <a:buFont typeface="Arial" panose="020B0604020202020204" pitchFamily="34" charset="0"/>
              <a:buNone/>
            </a:pPr>
            <a:r>
              <a:rPr lang="en-US" sz="3000" b="1" dirty="0">
                <a:latin typeface="Arial" panose="020B0604020202020204" pitchFamily="34" charset="0"/>
                <a:cs typeface="Arial" panose="020B0604020202020204" pitchFamily="34" charset="0"/>
              </a:rPr>
              <a:t>Removes gaps in coverage for people with limited income moving to Medicare drug coverage:</a:t>
            </a:r>
          </a:p>
          <a:p>
            <a:pPr marL="548640" lvl="1" indent="-548640" defTabSz="685800">
              <a:lnSpc>
                <a:spcPct val="110000"/>
              </a:lnSpc>
              <a:spcBef>
                <a:spcPts val="0"/>
              </a:spcBef>
              <a:spcAft>
                <a:spcPts val="1200"/>
              </a:spcAft>
              <a:buClr>
                <a:schemeClr val="bg1"/>
              </a:buClr>
              <a:buFont typeface="Wingdings" panose="05000000000000000000" pitchFamily="2" charset="2"/>
              <a:buChar char="§"/>
            </a:pPr>
            <a:r>
              <a:rPr lang="en-US" dirty="0">
                <a:latin typeface="Arial" panose="020B0604020202020204" pitchFamily="34" charset="0"/>
                <a:cs typeface="Arial" panose="020B0604020202020204" pitchFamily="34" charset="0"/>
              </a:rPr>
              <a:t>Gives temporary drug coverage if you’re eligible for Extra Help but don’t yet have drug coverage.</a:t>
            </a:r>
          </a:p>
          <a:p>
            <a:pPr marL="548640" lvl="1" indent="-548640" defTabSz="685800">
              <a:lnSpc>
                <a:spcPct val="110000"/>
              </a:lnSpc>
              <a:spcAft>
                <a:spcPts val="1200"/>
              </a:spcAft>
              <a:buClr>
                <a:schemeClr val="bg1"/>
              </a:buClr>
              <a:buFont typeface="Wingdings" panose="05000000000000000000" pitchFamily="2" charset="2"/>
              <a:buChar char="§"/>
            </a:pPr>
            <a:r>
              <a:rPr lang="en-US" dirty="0">
                <a:latin typeface="Arial" panose="020B0604020202020204" pitchFamily="34" charset="0"/>
                <a:cs typeface="Arial" panose="020B0604020202020204" pitchFamily="34" charset="0"/>
              </a:rPr>
              <a:t>Covers all Part D covered drugs.</a:t>
            </a:r>
          </a:p>
          <a:p>
            <a:pPr marL="548640" lvl="1" indent="-548640" defTabSz="685800">
              <a:lnSpc>
                <a:spcPct val="110000"/>
              </a:lnSpc>
              <a:spcAft>
                <a:spcPts val="1200"/>
              </a:spcAft>
              <a:buClr>
                <a:schemeClr val="bg1"/>
              </a:buClr>
              <a:buFont typeface="Wingdings" panose="05000000000000000000" pitchFamily="2" charset="2"/>
              <a:buChar char="§"/>
            </a:pPr>
            <a:r>
              <a:rPr lang="en-US" dirty="0">
                <a:latin typeface="Arial" panose="020B0604020202020204" pitchFamily="34" charset="0"/>
                <a:cs typeface="Arial" panose="020B0604020202020204" pitchFamily="34" charset="0"/>
              </a:rPr>
              <a:t>No network pharmacy restrictions.</a:t>
            </a:r>
          </a:p>
          <a:p>
            <a:pPr marL="548640" lvl="1" indent="-548640" defTabSz="685800">
              <a:lnSpc>
                <a:spcPct val="110000"/>
              </a:lnSpc>
              <a:spcAft>
                <a:spcPts val="1200"/>
              </a:spcAft>
              <a:buClr>
                <a:schemeClr val="bg1"/>
              </a:buCl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0" lvl="1" indent="0" defTabSz="685800">
              <a:lnSpc>
                <a:spcPct val="110000"/>
              </a:lnSpc>
              <a:spcAft>
                <a:spcPts val="1200"/>
              </a:spcAft>
              <a:buClr>
                <a:schemeClr val="bg1"/>
              </a:buClr>
              <a:buNone/>
            </a:pPr>
            <a:endParaRPr lang="en-US" dirty="0">
              <a:latin typeface="Arial" panose="020B0604020202020204" pitchFamily="34" charset="0"/>
              <a:cs typeface="Arial" panose="020B0604020202020204" pitchFamily="34" charset="0"/>
            </a:endParaRPr>
          </a:p>
          <a:p>
            <a:pPr marL="0" lvl="1" indent="0" defTabSz="685800">
              <a:lnSpc>
                <a:spcPct val="110000"/>
              </a:lnSpc>
              <a:spcAft>
                <a:spcPts val="1200"/>
              </a:spcAft>
              <a:buClr>
                <a:schemeClr val="bg1"/>
              </a:buClr>
              <a:buNone/>
            </a:pPr>
            <a:r>
              <a:rPr lang="en-US" b="1" dirty="0">
                <a:latin typeface="Arial" panose="020B0604020202020204" pitchFamily="34" charset="0"/>
                <a:cs typeface="Arial" panose="020B0604020202020204" pitchFamily="34" charset="0"/>
              </a:rPr>
              <a:t>NOTE</a:t>
            </a:r>
            <a:r>
              <a:rPr lang="en-US" dirty="0">
                <a:latin typeface="Arial" panose="020B0604020202020204" pitchFamily="34" charset="0"/>
                <a:cs typeface="Arial" panose="020B0604020202020204" pitchFamily="34" charset="0"/>
              </a:rPr>
              <a:t>: You may be able to get some money back if you paid for covered Part D drugs after you qualified.</a:t>
            </a:r>
          </a:p>
          <a:p>
            <a:pPr marL="548640" lvl="1" indent="-548640" defTabSz="685800">
              <a:lnSpc>
                <a:spcPct val="110000"/>
              </a:lnSpc>
              <a:spcAft>
                <a:spcPts val="1200"/>
              </a:spcAft>
              <a:buClr>
                <a:schemeClr val="bg1"/>
              </a:buClr>
              <a:buFont typeface="Wingdings" panose="05000000000000000000" pitchFamily="2" charset="2"/>
              <a:buChar char="§"/>
            </a:pPr>
            <a:endParaRPr lang="en-US" dirty="0"/>
          </a:p>
        </p:txBody>
      </p:sp>
      <p:sp>
        <p:nvSpPr>
          <p:cNvPr id="8" name="Freeform: Shape 17">
            <a:extLst>
              <a:ext uri="{FF2B5EF4-FFF2-40B4-BE49-F238E27FC236}">
                <a16:creationId xmlns:a16="http://schemas.microsoft.com/office/drawing/2014/main" id="{195E0EB2-9D4C-9589-932F-D671F600D19F}"/>
              </a:ext>
              <a:ext uri="{C183D7F6-B498-43B3-948B-1728B52AA6E4}">
                <adec:decorative xmlns:adec="http://schemas.microsoft.com/office/drawing/2017/decorative" val="1"/>
              </a:ext>
            </a:extLst>
          </p:cNvPr>
          <p:cNvSpPr>
            <a:spLocks noChangeAspect="1"/>
          </p:cNvSpPr>
          <p:nvPr/>
        </p:nvSpPr>
        <p:spPr>
          <a:xfrm>
            <a:off x="580249" y="2233324"/>
            <a:ext cx="340927" cy="340928"/>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7">
            <a:extLst>
              <a:ext uri="{FF2B5EF4-FFF2-40B4-BE49-F238E27FC236}">
                <a16:creationId xmlns:a16="http://schemas.microsoft.com/office/drawing/2014/main" id="{0CDA8FFA-BA7D-FAA8-5953-F5C4135CCDAA}"/>
              </a:ext>
              <a:ext uri="{C183D7F6-B498-43B3-948B-1728B52AA6E4}">
                <adec:decorative xmlns:adec="http://schemas.microsoft.com/office/drawing/2017/decorative" val="1"/>
              </a:ext>
            </a:extLst>
          </p:cNvPr>
          <p:cNvSpPr>
            <a:spLocks noChangeAspect="1"/>
          </p:cNvSpPr>
          <p:nvPr/>
        </p:nvSpPr>
        <p:spPr>
          <a:xfrm>
            <a:off x="580249" y="2948182"/>
            <a:ext cx="340927" cy="340928"/>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Shape 17">
            <a:extLst>
              <a:ext uri="{FF2B5EF4-FFF2-40B4-BE49-F238E27FC236}">
                <a16:creationId xmlns:a16="http://schemas.microsoft.com/office/drawing/2014/main" id="{4C3CBE59-12C5-6430-386D-CBCBCBA57B08}"/>
              </a:ext>
              <a:ext uri="{C183D7F6-B498-43B3-948B-1728B52AA6E4}">
                <adec:decorative xmlns:adec="http://schemas.microsoft.com/office/drawing/2017/decorative" val="1"/>
              </a:ext>
            </a:extLst>
          </p:cNvPr>
          <p:cNvSpPr>
            <a:spLocks noChangeAspect="1"/>
          </p:cNvSpPr>
          <p:nvPr/>
        </p:nvSpPr>
        <p:spPr>
          <a:xfrm>
            <a:off x="580249" y="3485242"/>
            <a:ext cx="340927" cy="340928"/>
          </a:xfrm>
          <a:custGeom>
            <a:avLst/>
            <a:gdLst>
              <a:gd name="connsiteX0" fmla="*/ 2546049 w 3717558"/>
              <a:gd name="connsiteY0" fmla="*/ 1144090 h 3717560"/>
              <a:gd name="connsiteX1" fmla="*/ 1589575 w 3717558"/>
              <a:gd name="connsiteY1" fmla="*/ 2053290 h 3717560"/>
              <a:gd name="connsiteX2" fmla="*/ 1104840 w 3717558"/>
              <a:gd name="connsiteY2" fmla="*/ 1549618 h 3717560"/>
              <a:gd name="connsiteX3" fmla="*/ 826583 w 3717558"/>
              <a:gd name="connsiteY3" fmla="*/ 1817414 h 3717560"/>
              <a:gd name="connsiteX4" fmla="*/ 1580519 w 3717558"/>
              <a:gd name="connsiteY4" fmla="*/ 2600806 h 3717560"/>
              <a:gd name="connsiteX5" fmla="*/ 1858778 w 3717558"/>
              <a:gd name="connsiteY5" fmla="*/ 2333010 h 3717560"/>
              <a:gd name="connsiteX6" fmla="*/ 1857376 w 3717558"/>
              <a:gd name="connsiteY6" fmla="*/ 2331554 h 3717560"/>
              <a:gd name="connsiteX7" fmla="*/ 2812122 w 3717558"/>
              <a:gd name="connsiteY7" fmla="*/ 1423998 h 3717560"/>
              <a:gd name="connsiteX8" fmla="*/ 1858779 w 3717558"/>
              <a:gd name="connsiteY8" fmla="*/ 0 h 3717560"/>
              <a:gd name="connsiteX9" fmla="*/ 3717558 w 3717558"/>
              <a:gd name="connsiteY9" fmla="*/ 1858780 h 3717560"/>
              <a:gd name="connsiteX10" fmla="*/ 1858779 w 3717558"/>
              <a:gd name="connsiteY10" fmla="*/ 3717560 h 3717560"/>
              <a:gd name="connsiteX11" fmla="*/ 0 w 3717558"/>
              <a:gd name="connsiteY11" fmla="*/ 1858780 h 3717560"/>
              <a:gd name="connsiteX12" fmla="*/ 1858779 w 3717558"/>
              <a:gd name="connsiteY12" fmla="*/ 0 h 371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7558" h="3717560">
                <a:moveTo>
                  <a:pt x="2546049" y="1144090"/>
                </a:moveTo>
                <a:lnTo>
                  <a:pt x="1589575" y="2053290"/>
                </a:lnTo>
                <a:lnTo>
                  <a:pt x="1104840" y="1549618"/>
                </a:lnTo>
                <a:lnTo>
                  <a:pt x="826583" y="1817414"/>
                </a:lnTo>
                <a:lnTo>
                  <a:pt x="1580519" y="2600806"/>
                </a:lnTo>
                <a:lnTo>
                  <a:pt x="1858778" y="2333010"/>
                </a:lnTo>
                <a:lnTo>
                  <a:pt x="1857376" y="2331554"/>
                </a:lnTo>
                <a:lnTo>
                  <a:pt x="2812122" y="1423998"/>
                </a:lnTo>
                <a:close/>
                <a:moveTo>
                  <a:pt x="1858779" y="0"/>
                </a:moveTo>
                <a:cubicBezTo>
                  <a:pt x="2885354" y="0"/>
                  <a:pt x="3717558" y="832204"/>
                  <a:pt x="3717558" y="1858780"/>
                </a:cubicBezTo>
                <a:cubicBezTo>
                  <a:pt x="3717558" y="2885356"/>
                  <a:pt x="2885354" y="3717560"/>
                  <a:pt x="1858779" y="3717560"/>
                </a:cubicBezTo>
                <a:cubicBezTo>
                  <a:pt x="832204" y="3717560"/>
                  <a:pt x="0" y="2885356"/>
                  <a:pt x="0" y="1858780"/>
                </a:cubicBezTo>
                <a:cubicBezTo>
                  <a:pt x="0" y="832204"/>
                  <a:pt x="832204" y="0"/>
                  <a:pt x="1858779"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6">
            <a:extLst>
              <a:ext uri="{FF2B5EF4-FFF2-40B4-BE49-F238E27FC236}">
                <a16:creationId xmlns:a16="http://schemas.microsoft.com/office/drawing/2014/main" id="{88BA209D-375C-42A5-AC73-90108A70DE84}"/>
              </a:ext>
              <a:ext uri="{C183D7F6-B498-43B3-948B-1728B52AA6E4}">
                <adec:decorative xmlns:adec="http://schemas.microsoft.com/office/drawing/2017/decorative" val="1"/>
              </a:ext>
            </a:extLst>
          </p:cNvPr>
          <p:cNvSpPr>
            <a:spLocks noChangeAspect="1"/>
          </p:cNvSpPr>
          <p:nvPr/>
        </p:nvSpPr>
        <p:spPr>
          <a:xfrm>
            <a:off x="184056" y="4973705"/>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071E760B-4CFF-1098-6DE8-0DCC17B638EE}"/>
              </a:ext>
            </a:extLst>
          </p:cNvPr>
          <p:cNvSpPr>
            <a:spLocks noGrp="1"/>
          </p:cNvSpPr>
          <p:nvPr>
            <p:ph type="sldNum" sz="quarter" idx="12"/>
          </p:nvPr>
        </p:nvSpPr>
        <p:spPr/>
        <p:txBody>
          <a:bodyPr/>
          <a:lstStyle/>
          <a:p>
            <a:fld id="{C8F7F351-82FE-6748-A3E2-20FA9B2ECD38}" type="slidenum">
              <a:rPr lang="en-US" smtClean="0"/>
              <a:t>54</a:t>
            </a:fld>
            <a:endParaRPr lang="en-US" dirty="0"/>
          </a:p>
        </p:txBody>
      </p:sp>
    </p:spTree>
    <p:extLst>
      <p:ext uri="{BB962C8B-B14F-4D97-AF65-F5344CB8AC3E}">
        <p14:creationId xmlns:p14="http://schemas.microsoft.com/office/powerpoint/2010/main" val="3211675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1C87F4C-1604-C2C9-569E-B6AF022C31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FBBEE2-0E5E-4BD3-ECC0-3240188E5B2C}"/>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Social Security’s Redetermination Process</a:t>
            </a:r>
          </a:p>
        </p:txBody>
      </p:sp>
      <p:pic>
        <p:nvPicPr>
          <p:cNvPr id="8" name="Picture 7" descr="Adult healthcare provider explaining a document to two adult patients.">
            <a:extLst>
              <a:ext uri="{FF2B5EF4-FFF2-40B4-BE49-F238E27FC236}">
                <a16:creationId xmlns:a16="http://schemas.microsoft.com/office/drawing/2014/main" id="{E9F050B1-C638-9C89-AF3A-E1F9D0BFF3FB}"/>
              </a:ext>
            </a:extLst>
          </p:cNvPr>
          <p:cNvPicPr>
            <a:picLocks noChangeAspect="1"/>
          </p:cNvPicPr>
          <p:nvPr/>
        </p:nvPicPr>
        <p:blipFill>
          <a:blip r:embed="rId4"/>
          <a:stretch>
            <a:fillRect/>
          </a:stretch>
        </p:blipFill>
        <p:spPr>
          <a:xfrm>
            <a:off x="231354" y="1401590"/>
            <a:ext cx="5394651" cy="4054819"/>
          </a:xfrm>
          <a:prstGeom prst="rect">
            <a:avLst/>
          </a:prstGeom>
          <a:ln>
            <a:noFill/>
          </a:ln>
          <a:effectLst>
            <a:outerShdw blurRad="292100" dist="139700" dir="2700000" algn="tl" rotWithShape="0">
              <a:srgbClr val="333333">
                <a:alpha val="65000"/>
              </a:srgbClr>
            </a:outerShdw>
          </a:effectLst>
        </p:spPr>
      </p:pic>
      <p:sp>
        <p:nvSpPr>
          <p:cNvPr id="2" name="Text Placeholder 4">
            <a:extLst>
              <a:ext uri="{FF2B5EF4-FFF2-40B4-BE49-F238E27FC236}">
                <a16:creationId xmlns:a16="http://schemas.microsoft.com/office/drawing/2014/main" id="{34EA5A18-2F91-5B5E-4B5E-4060B73B2AD8}"/>
              </a:ext>
            </a:extLst>
          </p:cNvPr>
          <p:cNvSpPr txBox="1">
            <a:spLocks/>
          </p:cNvSpPr>
          <p:nvPr/>
        </p:nvSpPr>
        <p:spPr>
          <a:xfrm>
            <a:off x="5772221" y="1401590"/>
            <a:ext cx="5676758" cy="4167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b="1" dirty="0">
                <a:latin typeface="Arial" panose="020B0604020202020204" pitchFamily="34" charset="0"/>
                <a:cs typeface="Arial" panose="020B0604020202020204" pitchFamily="34" charset="0"/>
              </a:rPr>
              <a:t>There are 4 types of redetermination processes for people who qualify for Extra Help:</a:t>
            </a:r>
          </a:p>
          <a:p>
            <a:pPr marL="617220" indent="-342900" defTabSz="685800">
              <a:spcAft>
                <a:spcPts val="600"/>
              </a:spcAft>
            </a:pPr>
            <a:r>
              <a:rPr lang="en-US" sz="2400" dirty="0">
                <a:latin typeface="Arial" panose="020B0604020202020204" pitchFamily="34" charset="0"/>
                <a:cs typeface="Arial" panose="020B0604020202020204" pitchFamily="34" charset="0"/>
              </a:rPr>
              <a:t>Initial</a:t>
            </a:r>
          </a:p>
          <a:p>
            <a:pPr marL="617220" indent="-342900" defTabSz="685800">
              <a:spcAft>
                <a:spcPts val="600"/>
              </a:spcAft>
            </a:pPr>
            <a:r>
              <a:rPr lang="en-US" sz="2400" dirty="0">
                <a:latin typeface="Arial" panose="020B0604020202020204" pitchFamily="34" charset="0"/>
                <a:cs typeface="Arial" panose="020B0604020202020204" pitchFamily="34" charset="0"/>
              </a:rPr>
              <a:t>Cyclical or recurring</a:t>
            </a:r>
          </a:p>
          <a:p>
            <a:pPr marL="617220" indent="-342900" defTabSz="685800">
              <a:spcAft>
                <a:spcPts val="600"/>
              </a:spcAft>
            </a:pPr>
            <a:r>
              <a:rPr lang="en-US" sz="2400" dirty="0">
                <a:latin typeface="Arial" panose="020B0604020202020204" pitchFamily="34" charset="0"/>
                <a:cs typeface="Arial" panose="020B0604020202020204" pitchFamily="34" charset="0"/>
              </a:rPr>
              <a:t>Subsidy-changing event (SCE)</a:t>
            </a:r>
          </a:p>
          <a:p>
            <a:pPr marL="621792" indent="-347472" defTabSz="685800">
              <a:spcAft>
                <a:spcPts val="600"/>
              </a:spcAft>
            </a:pPr>
            <a:r>
              <a:rPr lang="en-US" altLang="zh-CN" sz="2400" dirty="0">
                <a:latin typeface="Arial" panose="020B0604020202020204" pitchFamily="34" charset="0"/>
                <a:ea typeface="宋体" panose="02010600030101010101" pitchFamily="2" charset="-122"/>
                <a:cs typeface="Arial" panose="020B0604020202020204" pitchFamily="34" charset="0"/>
              </a:rPr>
              <a:t>Other event (change other than SCE)</a:t>
            </a:r>
            <a:endParaRPr lang="en-US" sz="2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03B805F-FE74-0205-A238-A35A835BA16F}"/>
              </a:ext>
            </a:extLst>
          </p:cNvPr>
          <p:cNvSpPr>
            <a:spLocks noGrp="1"/>
          </p:cNvSpPr>
          <p:nvPr>
            <p:ph type="sldNum" sz="quarter" idx="12"/>
          </p:nvPr>
        </p:nvSpPr>
        <p:spPr/>
        <p:txBody>
          <a:bodyPr/>
          <a:lstStyle/>
          <a:p>
            <a:fld id="{C8F7F351-82FE-6748-A3E2-20FA9B2ECD38}" type="slidenum">
              <a:rPr lang="en-US" smtClean="0"/>
              <a:t>55</a:t>
            </a:fld>
            <a:endParaRPr lang="en-US" dirty="0"/>
          </a:p>
        </p:txBody>
      </p:sp>
    </p:spTree>
    <p:extLst>
      <p:ext uri="{BB962C8B-B14F-4D97-AF65-F5344CB8AC3E}">
        <p14:creationId xmlns:p14="http://schemas.microsoft.com/office/powerpoint/2010/main" val="14554648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0784644-17A7-3491-D102-214DFC601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492CD-A550-525A-E2B9-78ADA46342BE}"/>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latin typeface="Arial" panose="020B06040202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7</a:t>
            </a:r>
          </a:p>
        </p:txBody>
      </p:sp>
      <p:sp>
        <p:nvSpPr>
          <p:cNvPr id="3" name="Text Placeholder 2">
            <a:extLst>
              <a:ext uri="{FF2B5EF4-FFF2-40B4-BE49-F238E27FC236}">
                <a16:creationId xmlns:a16="http://schemas.microsoft.com/office/drawing/2014/main" id="{4C48C39D-41F5-E740-5DE5-415BD916DD72}"/>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Arial" panose="020B0604020202020204" pitchFamily="34" charset="0"/>
              </a:rPr>
              <a:t>Medicare Drug Coverage </a:t>
            </a:r>
            <a:br>
              <a:rPr lang="en-US" sz="4400" b="1" dirty="0">
                <a:solidFill>
                  <a:srgbClr val="16457A"/>
                </a:solidFill>
                <a:latin typeface="Arial" panose="020B0604020202020204" pitchFamily="34" charset="0"/>
              </a:rPr>
            </a:br>
            <a:r>
              <a:rPr lang="en-US" sz="4400" b="1" dirty="0">
                <a:solidFill>
                  <a:srgbClr val="16457A"/>
                </a:solidFill>
                <a:latin typeface="Arial" panose="020B0604020202020204" pitchFamily="34" charset="0"/>
              </a:rPr>
              <a:t>(Part D) Determinations &amp; Appeals</a:t>
            </a:r>
          </a:p>
        </p:txBody>
      </p:sp>
      <p:sp>
        <p:nvSpPr>
          <p:cNvPr id="6" name="Slide Number Placeholder 5">
            <a:extLst>
              <a:ext uri="{FF2B5EF4-FFF2-40B4-BE49-F238E27FC236}">
                <a16:creationId xmlns:a16="http://schemas.microsoft.com/office/drawing/2014/main" id="{B9C2FC2F-58E4-616E-A45C-D59DB8A0AC5C}"/>
              </a:ext>
            </a:extLst>
          </p:cNvPr>
          <p:cNvSpPr>
            <a:spLocks noGrp="1"/>
          </p:cNvSpPr>
          <p:nvPr>
            <p:ph type="sldNum" sz="quarter" idx="12"/>
          </p:nvPr>
        </p:nvSpPr>
        <p:spPr/>
        <p:txBody>
          <a:bodyPr/>
          <a:lstStyle/>
          <a:p>
            <a:fld id="{C8F7F351-82FE-6748-A3E2-20FA9B2ECD38}" type="slidenum">
              <a:rPr lang="en-US" smtClean="0"/>
              <a:t>56</a:t>
            </a:fld>
            <a:endParaRPr lang="en-US"/>
          </a:p>
        </p:txBody>
      </p:sp>
      <p:sp>
        <p:nvSpPr>
          <p:cNvPr id="7" name="Rectangle 6">
            <a:extLst>
              <a:ext uri="{FF2B5EF4-FFF2-40B4-BE49-F238E27FC236}">
                <a16:creationId xmlns:a16="http://schemas.microsoft.com/office/drawing/2014/main" id="{9F21B737-CB83-A047-B3F1-D029878AB88B}"/>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6160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00159B-4C0E-0075-2236-256B0110088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535DF4-6DFE-3C52-EBAC-B4A33A00BEE5}"/>
              </a:ext>
            </a:extLst>
          </p:cNvPr>
          <p:cNvSpPr txBox="1">
            <a:spLocks noGrp="1"/>
          </p:cNvSpPr>
          <p:nvPr>
            <p:ph type="title" idx="4294967295"/>
          </p:nvPr>
        </p:nvSpPr>
        <p:spPr>
          <a:xfrm>
            <a:off x="220302" y="201497"/>
            <a:ext cx="1165614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Coverage Determination Request</a:t>
            </a:r>
          </a:p>
        </p:txBody>
      </p:sp>
      <p:sp>
        <p:nvSpPr>
          <p:cNvPr id="10" name="Content Placeholder 7">
            <a:extLst>
              <a:ext uri="{FF2B5EF4-FFF2-40B4-BE49-F238E27FC236}">
                <a16:creationId xmlns:a16="http://schemas.microsoft.com/office/drawing/2014/main" id="{AA0BF7E9-1804-2BDB-6BDB-8EFCF6EFC639}"/>
              </a:ext>
            </a:extLst>
          </p:cNvPr>
          <p:cNvSpPr txBox="1">
            <a:spLocks/>
          </p:cNvSpPr>
          <p:nvPr/>
        </p:nvSpPr>
        <p:spPr>
          <a:xfrm flipH="1">
            <a:off x="6385034" y="1220082"/>
            <a:ext cx="5806966"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You, your prescriber, or your appointed representative can request it</a:t>
            </a:r>
          </a:p>
        </p:txBody>
      </p:sp>
      <p:pic>
        <p:nvPicPr>
          <p:cNvPr id="5" name="Graphic 4">
            <a:extLst>
              <a:ext uri="{FF2B5EF4-FFF2-40B4-BE49-F238E27FC236}">
                <a16:creationId xmlns:a16="http://schemas.microsoft.com/office/drawing/2014/main" id="{29130E17-F623-39AB-C0B1-BA17EA1FE7A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555628" y="1073819"/>
            <a:ext cx="914632" cy="914632"/>
          </a:xfrm>
          <a:prstGeom prst="rect">
            <a:avLst/>
          </a:prstGeom>
        </p:spPr>
      </p:pic>
      <p:sp>
        <p:nvSpPr>
          <p:cNvPr id="2" name="Content Placeholder 6">
            <a:extLst>
              <a:ext uri="{FF2B5EF4-FFF2-40B4-BE49-F238E27FC236}">
                <a16:creationId xmlns:a16="http://schemas.microsoft.com/office/drawing/2014/main" id="{B46E45BC-0812-559F-CD20-26E24A2F6697}"/>
              </a:ext>
            </a:extLst>
          </p:cNvPr>
          <p:cNvSpPr txBox="1">
            <a:spLocks/>
          </p:cNvSpPr>
          <p:nvPr/>
        </p:nvSpPr>
        <p:spPr>
          <a:xfrm>
            <a:off x="332472" y="1995028"/>
            <a:ext cx="10644188" cy="30742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r>
              <a:rPr lang="en-US" b="1" dirty="0">
                <a:latin typeface="Arial" panose="020B0604020202020204" pitchFamily="34" charset="0"/>
                <a:cs typeface="Arial" panose="020B0604020202020204" pitchFamily="34" charset="0"/>
              </a:rPr>
              <a:t>First decision your plan makes about your drug benefits, including:</a:t>
            </a:r>
          </a:p>
          <a:p>
            <a:pPr marL="548640" lvl="1" indent="-274320">
              <a:lnSpc>
                <a:spcPct val="100000"/>
              </a:lnSpc>
              <a:spcBef>
                <a:spcPts val="0"/>
              </a:spcBef>
              <a:spcAft>
                <a:spcPts val="1200"/>
              </a:spcAft>
              <a:buFont typeface="Wingdings" panose="05000000000000000000" pitchFamily="2" charset="2"/>
              <a:buChar char="§"/>
            </a:pPr>
            <a:r>
              <a:rPr lang="en-US" dirty="0">
                <a:latin typeface="Arial" panose="020B0604020202020204" pitchFamily="34" charset="0"/>
                <a:cs typeface="Arial" panose="020B0604020202020204" pitchFamily="34" charset="0"/>
              </a:rPr>
              <a:t>Whether a particular </a:t>
            </a:r>
            <a:r>
              <a:rPr lang="en-US" b="1" dirty="0">
                <a:latin typeface="Arial" panose="020B0604020202020204" pitchFamily="34" charset="0"/>
                <a:cs typeface="Arial" panose="020B0604020202020204" pitchFamily="34" charset="0"/>
              </a:rPr>
              <a:t>drug</a:t>
            </a:r>
            <a:r>
              <a:rPr lang="en-US" dirty="0">
                <a:latin typeface="Arial" panose="020B0604020202020204" pitchFamily="34" charset="0"/>
                <a:cs typeface="Arial" panose="020B0604020202020204" pitchFamily="34" charset="0"/>
              </a:rPr>
              <a:t> is covered.</a:t>
            </a:r>
          </a:p>
          <a:p>
            <a:pPr marL="548640" lvl="1" indent="-274320">
              <a:lnSpc>
                <a:spcPct val="100000"/>
              </a:lnSpc>
              <a:spcBef>
                <a:spcPts val="0"/>
              </a:spcBef>
              <a:spcAft>
                <a:spcPts val="1200"/>
              </a:spcAft>
              <a:buFont typeface="Wingdings" panose="05000000000000000000" pitchFamily="2" charset="2"/>
              <a:buChar char="§"/>
            </a:pPr>
            <a:r>
              <a:rPr lang="en-US" dirty="0">
                <a:latin typeface="Arial" panose="020B0604020202020204" pitchFamily="34" charset="0"/>
                <a:cs typeface="Arial" panose="020B0604020202020204" pitchFamily="34" charset="0"/>
              </a:rPr>
              <a:t>Whether you’ve met all the </a:t>
            </a:r>
            <a:r>
              <a:rPr lang="en-US" b="1" dirty="0">
                <a:latin typeface="Arial" panose="020B0604020202020204" pitchFamily="34" charset="0"/>
                <a:cs typeface="Arial" panose="020B0604020202020204" pitchFamily="34" charset="0"/>
              </a:rPr>
              <a:t>requirements</a:t>
            </a:r>
            <a:r>
              <a:rPr lang="en-US" dirty="0">
                <a:latin typeface="Arial" panose="020B0604020202020204" pitchFamily="34" charset="0"/>
                <a:cs typeface="Arial" panose="020B0604020202020204" pitchFamily="34" charset="0"/>
              </a:rPr>
              <a:t> for getting a requested drug.</a:t>
            </a:r>
          </a:p>
          <a:p>
            <a:pPr marL="548640" lvl="1" indent="-274320">
              <a:lnSpc>
                <a:spcPct val="100000"/>
              </a:lnSpc>
              <a:spcBef>
                <a:spcPts val="0"/>
              </a:spcBef>
              <a:spcAft>
                <a:spcPts val="1200"/>
              </a:spcAft>
              <a:buFont typeface="Wingdings" panose="05000000000000000000" pitchFamily="2" charset="2"/>
              <a:buChar char="§"/>
            </a:pPr>
            <a:r>
              <a:rPr lang="en-US" dirty="0">
                <a:latin typeface="Arial" panose="020B0604020202020204" pitchFamily="34" charset="0"/>
                <a:cs typeface="Arial" panose="020B0604020202020204" pitchFamily="34" charset="0"/>
              </a:rPr>
              <a:t>How much you have to </a:t>
            </a:r>
            <a:r>
              <a:rPr lang="en-US" b="1" dirty="0">
                <a:latin typeface="Arial" panose="020B0604020202020204" pitchFamily="34" charset="0"/>
                <a:cs typeface="Arial" panose="020B0604020202020204" pitchFamily="34" charset="0"/>
              </a:rPr>
              <a:t>pay</a:t>
            </a:r>
            <a:r>
              <a:rPr lang="en-US" dirty="0">
                <a:latin typeface="Arial" panose="020B0604020202020204" pitchFamily="34" charset="0"/>
                <a:cs typeface="Arial" panose="020B0604020202020204" pitchFamily="34" charset="0"/>
              </a:rPr>
              <a:t> for the drug.</a:t>
            </a:r>
          </a:p>
          <a:p>
            <a:pPr marL="548640" lvl="1" indent="-274320">
              <a:lnSpc>
                <a:spcPct val="100000"/>
              </a:lnSpc>
              <a:spcBef>
                <a:spcPts val="0"/>
              </a:spcBef>
              <a:spcAft>
                <a:spcPts val="1200"/>
              </a:spcAft>
              <a:buFont typeface="Wingdings" panose="05000000000000000000" pitchFamily="2" charset="2"/>
              <a:buChar char="§"/>
            </a:pPr>
            <a:r>
              <a:rPr lang="en-US" dirty="0">
                <a:latin typeface="Arial" panose="020B0604020202020204" pitchFamily="34" charset="0"/>
                <a:cs typeface="Arial" panose="020B0604020202020204" pitchFamily="34" charset="0"/>
              </a:rPr>
              <a:t>Whether to make an </a:t>
            </a:r>
            <a:r>
              <a:rPr lang="en-US" b="1" dirty="0">
                <a:latin typeface="Arial" panose="020B0604020202020204" pitchFamily="34" charset="0"/>
                <a:cs typeface="Arial" panose="020B0604020202020204" pitchFamily="34" charset="0"/>
              </a:rPr>
              <a:t>exception</a:t>
            </a:r>
            <a:r>
              <a:rPr lang="en-US" dirty="0">
                <a:latin typeface="Arial" panose="020B0604020202020204" pitchFamily="34" charset="0"/>
                <a:cs typeface="Arial" panose="020B0604020202020204" pitchFamily="34" charset="0"/>
              </a:rPr>
              <a:t> to a plan rule when you request it.</a:t>
            </a:r>
          </a:p>
        </p:txBody>
      </p:sp>
      <p:sp>
        <p:nvSpPr>
          <p:cNvPr id="7" name="Text Placeholder 4">
            <a:extLst>
              <a:ext uri="{FF2B5EF4-FFF2-40B4-BE49-F238E27FC236}">
                <a16:creationId xmlns:a16="http://schemas.microsoft.com/office/drawing/2014/main" id="{3F4CC117-52F6-B3D3-E726-54EDF9D9AEDA}"/>
              </a:ext>
            </a:extLst>
          </p:cNvPr>
          <p:cNvSpPr txBox="1">
            <a:spLocks/>
          </p:cNvSpPr>
          <p:nvPr/>
        </p:nvSpPr>
        <p:spPr>
          <a:xfrm>
            <a:off x="1235608" y="5294140"/>
            <a:ext cx="10587797" cy="461665"/>
          </a:xfrm>
          <a:prstGeom prst="roundRect">
            <a:avLst/>
          </a:prstGeom>
          <a:solidFill>
            <a:srgbClr val="2E75B6"/>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400" b="1" kern="0" dirty="0">
                <a:solidFill>
                  <a:prstClr val="white"/>
                </a:solidFill>
                <a:latin typeface="Arial" panose="020B0604020202020204" pitchFamily="34" charset="0"/>
                <a:cs typeface="Arial" panose="020B0604020202020204" pitchFamily="34" charset="0"/>
              </a:rPr>
              <a:t>Time frames for decisions: 72 hours (standard) or 24 hours (expedited)</a:t>
            </a:r>
            <a:endParaRPr lang="en-US" dirty="0">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D0A5EF48-9F56-D8B8-CFB2-2332882D5B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20302" y="5015205"/>
            <a:ext cx="1015306" cy="1015306"/>
          </a:xfrm>
          <a:prstGeom prst="rect">
            <a:avLst/>
          </a:prstGeom>
        </p:spPr>
      </p:pic>
      <p:sp>
        <p:nvSpPr>
          <p:cNvPr id="4" name="Slide Number Placeholder 3">
            <a:extLst>
              <a:ext uri="{FF2B5EF4-FFF2-40B4-BE49-F238E27FC236}">
                <a16:creationId xmlns:a16="http://schemas.microsoft.com/office/drawing/2014/main" id="{2A6905A5-463D-66B3-7C44-07EBE7122355}"/>
              </a:ext>
            </a:extLst>
          </p:cNvPr>
          <p:cNvSpPr>
            <a:spLocks noGrp="1"/>
          </p:cNvSpPr>
          <p:nvPr>
            <p:ph type="sldNum" sz="quarter" idx="12"/>
          </p:nvPr>
        </p:nvSpPr>
        <p:spPr/>
        <p:txBody>
          <a:bodyPr/>
          <a:lstStyle/>
          <a:p>
            <a:fld id="{C8F7F351-82FE-6748-A3E2-20FA9B2ECD38}" type="slidenum">
              <a:rPr lang="en-US" smtClean="0"/>
              <a:t>57</a:t>
            </a:fld>
            <a:endParaRPr lang="en-US" dirty="0"/>
          </a:p>
        </p:txBody>
      </p:sp>
    </p:spTree>
    <p:extLst>
      <p:ext uri="{BB962C8B-B14F-4D97-AF65-F5344CB8AC3E}">
        <p14:creationId xmlns:p14="http://schemas.microsoft.com/office/powerpoint/2010/main" val="202104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8A7C97-94CB-23B7-AC2B-ABEEC1D7D6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DBE54A1-F229-6523-8425-67CAACD20756}"/>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Exception Requests</a:t>
            </a:r>
          </a:p>
        </p:txBody>
      </p:sp>
      <p:sp>
        <p:nvSpPr>
          <p:cNvPr id="10" name="Content Placeholder 7">
            <a:extLst>
              <a:ext uri="{FF2B5EF4-FFF2-40B4-BE49-F238E27FC236}">
                <a16:creationId xmlns:a16="http://schemas.microsoft.com/office/drawing/2014/main" id="{EE3D95EA-1838-6F84-21F4-260CCB8811A4}"/>
              </a:ext>
            </a:extLst>
          </p:cNvPr>
          <p:cNvSpPr txBox="1">
            <a:spLocks/>
          </p:cNvSpPr>
          <p:nvPr/>
        </p:nvSpPr>
        <p:spPr>
          <a:xfrm flipH="1">
            <a:off x="7478973" y="1220082"/>
            <a:ext cx="4713027" cy="822961"/>
          </a:xfrm>
          <a:prstGeom prst="homePlate">
            <a:avLst/>
          </a:prstGeom>
          <a:solidFill>
            <a:srgbClr val="FFD96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840" indent="0" defTabSz="685800">
              <a:spcBef>
                <a:spcPts val="600"/>
              </a:spcBef>
              <a:buFont typeface="Arial" panose="020B0604020202020204" pitchFamily="34" charset="0"/>
              <a:buNone/>
            </a:pPr>
            <a:r>
              <a:rPr lang="en-US" sz="1800" b="1" dirty="0">
                <a:solidFill>
                  <a:srgbClr val="16457A"/>
                </a:solidFill>
                <a:latin typeface="Arial" panose="020B0604020202020204" pitchFamily="34" charset="0"/>
                <a:cs typeface="Arial" panose="020B0604020202020204" pitchFamily="34" charset="0"/>
              </a:rPr>
              <a:t>You’ll need a supporting statement from the prescriber</a:t>
            </a:r>
          </a:p>
        </p:txBody>
      </p:sp>
      <p:pic>
        <p:nvPicPr>
          <p:cNvPr id="5" name="Picture 12">
            <a:extLst>
              <a:ext uri="{FF2B5EF4-FFF2-40B4-BE49-F238E27FC236}">
                <a16:creationId xmlns:a16="http://schemas.microsoft.com/office/drawing/2014/main" id="{A3B847FF-BE46-79F8-3B2C-ACB5A7CC7D1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826789" y="1190946"/>
            <a:ext cx="930165" cy="822961"/>
          </a:xfrm>
          <a:prstGeom prst="rect">
            <a:avLst/>
          </a:prstGeom>
        </p:spPr>
      </p:pic>
      <p:sp>
        <p:nvSpPr>
          <p:cNvPr id="7" name="Content Placeholder 6">
            <a:extLst>
              <a:ext uri="{FF2B5EF4-FFF2-40B4-BE49-F238E27FC236}">
                <a16:creationId xmlns:a16="http://schemas.microsoft.com/office/drawing/2014/main" id="{B5C22596-4300-259F-B76D-E4FE71AE5339}"/>
              </a:ext>
            </a:extLst>
          </p:cNvPr>
          <p:cNvSpPr txBox="1">
            <a:spLocks/>
          </p:cNvSpPr>
          <p:nvPr/>
        </p:nvSpPr>
        <p:spPr>
          <a:xfrm>
            <a:off x="617483" y="1251258"/>
            <a:ext cx="6555828" cy="40950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b="1" dirty="0">
                <a:latin typeface="Arial" panose="020B0604020202020204" pitchFamily="34" charset="0"/>
                <a:cs typeface="Arial" panose="020B0604020202020204" pitchFamily="34" charset="0"/>
              </a:rPr>
              <a:t>An exception is a type of coverage determination, and there are 2 types:</a:t>
            </a:r>
          </a:p>
          <a:p>
            <a:pPr lvl="1" defTabSz="685800">
              <a:lnSpc>
                <a:spcPct val="100000"/>
              </a:lnSpc>
              <a:spcBef>
                <a:spcPts val="0"/>
              </a:spcBef>
              <a:spcAft>
                <a:spcPts val="1200"/>
              </a:spcAft>
            </a:pPr>
            <a:r>
              <a:rPr lang="en-US" b="1" dirty="0">
                <a:latin typeface="Arial" panose="020B0604020202020204" pitchFamily="34" charset="0"/>
                <a:cs typeface="Arial" panose="020B0604020202020204" pitchFamily="34" charset="0"/>
              </a:rPr>
              <a:t>Tier exceptions </a:t>
            </a:r>
            <a:r>
              <a:rPr lang="en-US" dirty="0">
                <a:latin typeface="Arial" panose="020B0604020202020204" pitchFamily="34" charset="0"/>
                <a:cs typeface="Arial" panose="020B0604020202020204" pitchFamily="34" charset="0"/>
              </a:rPr>
              <a:t>(like getting a tier 4 drug at tier 3 cost).</a:t>
            </a:r>
          </a:p>
          <a:p>
            <a:pPr lvl="1" defTabSz="685800">
              <a:lnSpc>
                <a:spcPct val="100000"/>
              </a:lnSpc>
              <a:spcBef>
                <a:spcPts val="0"/>
              </a:spcBef>
              <a:spcAft>
                <a:spcPts val="1200"/>
              </a:spcAft>
            </a:pPr>
            <a:r>
              <a:rPr lang="en-US" b="1" dirty="0">
                <a:latin typeface="Arial" panose="020B0604020202020204" pitchFamily="34" charset="0"/>
                <a:cs typeface="Arial" panose="020B0604020202020204" pitchFamily="34" charset="0"/>
              </a:rPr>
              <a:t>Formulary exceptions</a:t>
            </a:r>
            <a:r>
              <a:rPr lang="en-US" dirty="0">
                <a:latin typeface="Arial" panose="020B0604020202020204" pitchFamily="34" charset="0"/>
                <a:cs typeface="Arial" panose="020B0604020202020204" pitchFamily="34" charset="0"/>
              </a:rPr>
              <a:t> (either coverage for a drug that’s not on the plan’s formulary, or relaxed access requirements).</a:t>
            </a:r>
          </a:p>
          <a:p>
            <a:endParaRPr lang="en-US" dirty="0"/>
          </a:p>
        </p:txBody>
      </p:sp>
      <p:sp>
        <p:nvSpPr>
          <p:cNvPr id="8" name="Text Placeholder 4">
            <a:extLst>
              <a:ext uri="{FF2B5EF4-FFF2-40B4-BE49-F238E27FC236}">
                <a16:creationId xmlns:a16="http://schemas.microsoft.com/office/drawing/2014/main" id="{81897B16-8281-2438-6403-D28828EFF52D}"/>
              </a:ext>
            </a:extLst>
          </p:cNvPr>
          <p:cNvSpPr txBox="1">
            <a:spLocks/>
          </p:cNvSpPr>
          <p:nvPr/>
        </p:nvSpPr>
        <p:spPr>
          <a:xfrm>
            <a:off x="1040605" y="5448170"/>
            <a:ext cx="10342016" cy="461665"/>
          </a:xfrm>
          <a:prstGeom prst="roundRect">
            <a:avLst/>
          </a:prstGeom>
          <a:solidFill>
            <a:srgbClr val="2E75B6"/>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400" b="1" kern="0" dirty="0">
                <a:solidFill>
                  <a:prstClr val="white"/>
                </a:solidFill>
                <a:latin typeface="Arial" panose="020B0604020202020204" pitchFamily="34" charset="0"/>
                <a:cs typeface="Arial" panose="020B0604020202020204" pitchFamily="34" charset="0"/>
              </a:rPr>
              <a:t>An exception may be valid for the rest of the year.</a:t>
            </a:r>
          </a:p>
        </p:txBody>
      </p:sp>
      <p:sp>
        <p:nvSpPr>
          <p:cNvPr id="4" name="Slide Number Placeholder 3">
            <a:extLst>
              <a:ext uri="{FF2B5EF4-FFF2-40B4-BE49-F238E27FC236}">
                <a16:creationId xmlns:a16="http://schemas.microsoft.com/office/drawing/2014/main" id="{1C1DE91A-C690-03D2-8B42-14BCCE89F683}"/>
              </a:ext>
            </a:extLst>
          </p:cNvPr>
          <p:cNvSpPr>
            <a:spLocks noGrp="1"/>
          </p:cNvSpPr>
          <p:nvPr>
            <p:ph type="sldNum" sz="quarter" idx="12"/>
          </p:nvPr>
        </p:nvSpPr>
        <p:spPr/>
        <p:txBody>
          <a:bodyPr/>
          <a:lstStyle/>
          <a:p>
            <a:fld id="{C8F7F351-82FE-6748-A3E2-20FA9B2ECD38}" type="slidenum">
              <a:rPr lang="en-US" smtClean="0"/>
              <a:t>58</a:t>
            </a:fld>
            <a:endParaRPr lang="en-US" dirty="0"/>
          </a:p>
        </p:txBody>
      </p:sp>
    </p:spTree>
    <p:extLst>
      <p:ext uri="{BB962C8B-B14F-4D97-AF65-F5344CB8AC3E}">
        <p14:creationId xmlns:p14="http://schemas.microsoft.com/office/powerpoint/2010/main" val="389357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38E6EC-86D7-591D-6F32-ADD1271FBB7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0010B0-AE85-536D-D0A1-A8BB08A2B3B4}"/>
              </a:ext>
            </a:extLst>
          </p:cNvPr>
          <p:cNvSpPr txBox="1">
            <a:spLocks noGrp="1"/>
          </p:cNvSpPr>
          <p:nvPr>
            <p:ph type="title" idx="4294967295"/>
          </p:nvPr>
        </p:nvSpPr>
        <p:spPr>
          <a:xfrm>
            <a:off x="267329" y="201497"/>
            <a:ext cx="1160911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Part D (Drug) Appeals Process</a:t>
            </a:r>
          </a:p>
        </p:txBody>
      </p:sp>
      <p:grpSp>
        <p:nvGrpSpPr>
          <p:cNvPr id="9" name="Group 8">
            <a:extLst>
              <a:ext uri="{FF2B5EF4-FFF2-40B4-BE49-F238E27FC236}">
                <a16:creationId xmlns:a16="http://schemas.microsoft.com/office/drawing/2014/main" id="{B4E46D0B-E147-631C-0A57-5692903EB90F}"/>
              </a:ext>
              <a:ext uri="{C183D7F6-B498-43B3-948B-1728B52AA6E4}">
                <adec:decorative xmlns:adec="http://schemas.microsoft.com/office/drawing/2017/decorative" val="1"/>
              </a:ext>
            </a:extLst>
          </p:cNvPr>
          <p:cNvGrpSpPr/>
          <p:nvPr/>
        </p:nvGrpSpPr>
        <p:grpSpPr>
          <a:xfrm>
            <a:off x="1203747" y="1046146"/>
            <a:ext cx="10017048" cy="4132327"/>
            <a:chOff x="1203747" y="1046146"/>
            <a:chExt cx="10017048" cy="4132327"/>
          </a:xfrm>
        </p:grpSpPr>
        <p:sp>
          <p:nvSpPr>
            <p:cNvPr id="11" name="Rectangle: Rounded Corners 10">
              <a:extLst>
                <a:ext uri="{FF2B5EF4-FFF2-40B4-BE49-F238E27FC236}">
                  <a16:creationId xmlns:a16="http://schemas.microsoft.com/office/drawing/2014/main" id="{DD6E665D-0E2C-D6F1-D299-A7CE9A694963}"/>
                </a:ext>
              </a:extLst>
            </p:cNvPr>
            <p:cNvSpPr/>
            <p:nvPr/>
          </p:nvSpPr>
          <p:spPr>
            <a:xfrm>
              <a:off x="1204102" y="1396517"/>
              <a:ext cx="1325246" cy="438534"/>
            </a:xfrm>
            <a:prstGeom prst="roundRect">
              <a:avLst/>
            </a:prstGeom>
            <a:solidFill>
              <a:srgbClr val="E45A35"/>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r>
                <a:rPr lang="en-US" sz="1100" dirty="0">
                  <a:solidFill>
                    <a:schemeClr val="tx1"/>
                  </a:solidFill>
                </a:rPr>
                <a:t>Coverage</a:t>
              </a:r>
              <a:br>
                <a:rPr lang="en-US" sz="1100" dirty="0">
                  <a:solidFill>
                    <a:schemeClr val="tx1"/>
                  </a:solidFill>
                </a:rPr>
              </a:br>
              <a:r>
                <a:rPr lang="en-US" sz="1100" dirty="0">
                  <a:solidFill>
                    <a:schemeClr val="tx1"/>
                  </a:solidFill>
                </a:rPr>
                <a:t>Determination*</a:t>
              </a:r>
            </a:p>
          </p:txBody>
        </p:sp>
        <p:sp>
          <p:nvSpPr>
            <p:cNvPr id="12" name="Rectangle 11">
              <a:extLst>
                <a:ext uri="{FF2B5EF4-FFF2-40B4-BE49-F238E27FC236}">
                  <a16:creationId xmlns:a16="http://schemas.microsoft.com/office/drawing/2014/main" id="{6F95DC14-FDF9-7B46-56A2-391DF6CF7C72}"/>
                </a:ext>
              </a:extLst>
            </p:cNvPr>
            <p:cNvSpPr/>
            <p:nvPr/>
          </p:nvSpPr>
          <p:spPr>
            <a:xfrm>
              <a:off x="4728555" y="1390852"/>
              <a:ext cx="3200400" cy="4572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ysClr val="windowText" lastClr="000000"/>
                  </a:solidFill>
                  <a:latin typeface="Calibri" panose="020F0502020204030204"/>
                </a:rPr>
                <a:t>72-hour time limit**</a:t>
              </a:r>
            </a:p>
            <a:p>
              <a:pPr algn="ctr"/>
              <a:r>
                <a:rPr lang="en-US" sz="1200" dirty="0">
                  <a:solidFill>
                    <a:sysClr val="windowText" lastClr="000000"/>
                  </a:solidFill>
                  <a:latin typeface="Calibri" panose="020F0502020204030204"/>
                </a:rPr>
                <a:t>14-day time limit (payment)</a:t>
              </a:r>
            </a:p>
          </p:txBody>
        </p:sp>
        <p:sp>
          <p:nvSpPr>
            <p:cNvPr id="13" name="Rectangle 12">
              <a:extLst>
                <a:ext uri="{FF2B5EF4-FFF2-40B4-BE49-F238E27FC236}">
                  <a16:creationId xmlns:a16="http://schemas.microsoft.com/office/drawing/2014/main" id="{F99A3E6F-7647-B059-AD01-0C3A4BC40CA1}"/>
                </a:ext>
              </a:extLst>
            </p:cNvPr>
            <p:cNvSpPr/>
            <p:nvPr/>
          </p:nvSpPr>
          <p:spPr>
            <a:xfrm>
              <a:off x="8020395" y="1390568"/>
              <a:ext cx="3200400" cy="4572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24-hour time limit** </a:t>
              </a:r>
            </a:p>
          </p:txBody>
        </p:sp>
        <p:sp>
          <p:nvSpPr>
            <p:cNvPr id="14" name="Rectangle: Rounded Corners 13">
              <a:extLst>
                <a:ext uri="{FF2B5EF4-FFF2-40B4-BE49-F238E27FC236}">
                  <a16:creationId xmlns:a16="http://schemas.microsoft.com/office/drawing/2014/main" id="{47E3405F-2EEA-35BC-2A06-8ADC1369ABA8}"/>
                </a:ext>
              </a:extLst>
            </p:cNvPr>
            <p:cNvSpPr/>
            <p:nvPr/>
          </p:nvSpPr>
          <p:spPr>
            <a:xfrm>
              <a:off x="1204103" y="1898889"/>
              <a:ext cx="1273626" cy="769431"/>
            </a:xfrm>
            <a:prstGeom prst="roundRect">
              <a:avLst/>
            </a:prstGeom>
            <a:solidFill>
              <a:srgbClr val="ECB3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1</a:t>
              </a:r>
              <a:r>
                <a:rPr lang="en-US" sz="1200" baseline="30000" dirty="0">
                  <a:solidFill>
                    <a:schemeClr val="tx1"/>
                  </a:solidFill>
                </a:rPr>
                <a:t>st</a:t>
              </a:r>
              <a:r>
                <a:rPr lang="en-US" sz="1200" dirty="0">
                  <a:solidFill>
                    <a:schemeClr val="tx1"/>
                  </a:solidFill>
                </a:rPr>
                <a:t> Appeal</a:t>
              </a:r>
              <a:br>
                <a:rPr lang="en-US" sz="1200" dirty="0">
                  <a:solidFill>
                    <a:schemeClr val="tx1"/>
                  </a:solidFill>
                </a:rPr>
              </a:br>
              <a:r>
                <a:rPr lang="en-US" sz="1200" dirty="0">
                  <a:solidFill>
                    <a:schemeClr val="tx1"/>
                  </a:solidFill>
                </a:rPr>
                <a:t>Level</a:t>
              </a:r>
            </a:p>
          </p:txBody>
        </p:sp>
        <p:sp>
          <p:nvSpPr>
            <p:cNvPr id="15" name="Rectangle 14">
              <a:extLst>
                <a:ext uri="{FF2B5EF4-FFF2-40B4-BE49-F238E27FC236}">
                  <a16:creationId xmlns:a16="http://schemas.microsoft.com/office/drawing/2014/main" id="{3B4415A0-96BC-AAC6-CCA3-C17067848DA0}"/>
                </a:ext>
              </a:extLst>
            </p:cNvPr>
            <p:cNvSpPr/>
            <p:nvPr/>
          </p:nvSpPr>
          <p:spPr>
            <a:xfrm>
              <a:off x="4728555" y="1898888"/>
              <a:ext cx="3200400" cy="7694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algn="ctr"/>
              <a:r>
                <a:rPr lang="en-US" sz="1200" dirty="0">
                  <a:solidFill>
                    <a:sysClr val="windowText" lastClr="000000"/>
                  </a:solidFill>
                  <a:latin typeface="Calibri" panose="020F0502020204030204"/>
                </a:rPr>
                <a:t>Medicare drug plan(PDP)/Medicare Advantage </a:t>
              </a:r>
              <a:br>
                <a:rPr lang="en-US" sz="1200" dirty="0">
                  <a:solidFill>
                    <a:sysClr val="windowText" lastClr="000000"/>
                  </a:solidFill>
                  <a:latin typeface="Calibri" panose="020F0502020204030204"/>
                </a:rPr>
              </a:br>
              <a:r>
                <a:rPr lang="en-US" sz="1200" dirty="0">
                  <a:solidFill>
                    <a:sysClr val="windowText" lastClr="000000"/>
                  </a:solidFill>
                  <a:latin typeface="Calibri" panose="020F0502020204030204"/>
                </a:rPr>
                <a:t>Plan with drug coverage (MA-PD)</a:t>
              </a:r>
            </a:p>
            <a:p>
              <a:pPr algn="ctr"/>
              <a:r>
                <a:rPr lang="en-US" sz="1200" dirty="0">
                  <a:solidFill>
                    <a:sysClr val="windowText" lastClr="000000"/>
                  </a:solidFill>
                  <a:latin typeface="Calibri" panose="020F0502020204030204"/>
                </a:rPr>
                <a:t>7-day time limit (benefits)</a:t>
              </a:r>
            </a:p>
            <a:p>
              <a:pPr algn="ctr"/>
              <a:r>
                <a:rPr lang="en-US" sz="1200" dirty="0">
                  <a:solidFill>
                    <a:sysClr val="windowText" lastClr="000000"/>
                  </a:solidFill>
                  <a:latin typeface="Calibri" panose="020F0502020204030204"/>
                </a:rPr>
                <a:t>14-day time limit (payment)</a:t>
              </a:r>
            </a:p>
          </p:txBody>
        </p:sp>
        <p:sp>
          <p:nvSpPr>
            <p:cNvPr id="16" name="Rectangle 15">
              <a:extLst>
                <a:ext uri="{FF2B5EF4-FFF2-40B4-BE49-F238E27FC236}">
                  <a16:creationId xmlns:a16="http://schemas.microsoft.com/office/drawing/2014/main" id="{36738261-52DA-4FBC-8A9D-A56A1C87AA66}"/>
                </a:ext>
              </a:extLst>
            </p:cNvPr>
            <p:cNvSpPr/>
            <p:nvPr/>
          </p:nvSpPr>
          <p:spPr>
            <a:xfrm>
              <a:off x="8020395" y="1898888"/>
              <a:ext cx="3200400" cy="76943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PDP/MA-PD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72-hour time limit</a:t>
              </a:r>
            </a:p>
          </p:txBody>
        </p:sp>
        <p:sp>
          <p:nvSpPr>
            <p:cNvPr id="17" name="Rectangle: Rounded Corners 16">
              <a:extLst>
                <a:ext uri="{FF2B5EF4-FFF2-40B4-BE49-F238E27FC236}">
                  <a16:creationId xmlns:a16="http://schemas.microsoft.com/office/drawing/2014/main" id="{AB73C604-0807-34A9-D7B5-52DD76ED2723}"/>
                </a:ext>
              </a:extLst>
            </p:cNvPr>
            <p:cNvSpPr/>
            <p:nvPr/>
          </p:nvSpPr>
          <p:spPr>
            <a:xfrm>
              <a:off x="1204103" y="2747664"/>
              <a:ext cx="1273626" cy="630936"/>
            </a:xfrm>
            <a:prstGeom prst="roundRect">
              <a:avLst/>
            </a:prstGeom>
            <a:solidFill>
              <a:srgbClr val="5FB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2</a:t>
              </a:r>
              <a:r>
                <a:rPr lang="en-US" sz="1200" baseline="30000" dirty="0">
                  <a:solidFill>
                    <a:schemeClr val="tx1"/>
                  </a:solidFill>
                </a:rPr>
                <a:t>nd</a:t>
              </a:r>
              <a:r>
                <a:rPr lang="en-US" sz="1200" dirty="0">
                  <a:solidFill>
                    <a:schemeClr val="tx1"/>
                  </a:solidFill>
                </a:rPr>
                <a:t> Appeal</a:t>
              </a:r>
              <a:br>
                <a:rPr lang="en-US" sz="1200" dirty="0">
                  <a:solidFill>
                    <a:schemeClr val="tx1"/>
                  </a:solidFill>
                </a:rPr>
              </a:br>
              <a:r>
                <a:rPr lang="en-US" sz="1200" dirty="0">
                  <a:solidFill>
                    <a:schemeClr val="tx1"/>
                  </a:solidFill>
                </a:rPr>
                <a:t>Level</a:t>
              </a:r>
            </a:p>
          </p:txBody>
        </p:sp>
        <p:sp>
          <p:nvSpPr>
            <p:cNvPr id="18" name="Rectangle 17">
              <a:extLst>
                <a:ext uri="{FF2B5EF4-FFF2-40B4-BE49-F238E27FC236}">
                  <a16:creationId xmlns:a16="http://schemas.microsoft.com/office/drawing/2014/main" id="{3B4363FC-8887-DEC7-73A4-ED94C1D39E0A}"/>
                </a:ext>
              </a:extLst>
            </p:cNvPr>
            <p:cNvSpPr/>
            <p:nvPr/>
          </p:nvSpPr>
          <p:spPr>
            <a:xfrm>
              <a:off x="4728555" y="2742900"/>
              <a:ext cx="3200400" cy="64008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sz="1200" dirty="0">
                  <a:solidFill>
                    <a:sysClr val="windowText" lastClr="000000"/>
                  </a:solidFill>
                  <a:latin typeface="Calibri" panose="020F0502020204030204"/>
                </a:rPr>
                <a:t>Part D Independent Review Entity (IRE)</a:t>
              </a:r>
            </a:p>
            <a:p>
              <a:pPr algn="ctr"/>
              <a:r>
                <a:rPr lang="en-US" sz="1200" dirty="0">
                  <a:solidFill>
                    <a:sysClr val="windowText" lastClr="000000"/>
                  </a:solidFill>
                  <a:latin typeface="Calibri" panose="020F0502020204030204"/>
                </a:rPr>
                <a:t>7-day time limit (benefits)</a:t>
              </a:r>
            </a:p>
            <a:p>
              <a:pPr algn="ctr"/>
              <a:r>
                <a:rPr lang="en-US" sz="1200" dirty="0">
                  <a:solidFill>
                    <a:sysClr val="windowText" lastClr="000000"/>
                  </a:solidFill>
                  <a:latin typeface="Calibri" panose="020F0502020204030204"/>
                </a:rPr>
                <a:t>14-day time limit (payments)</a:t>
              </a:r>
            </a:p>
          </p:txBody>
        </p:sp>
        <p:sp>
          <p:nvSpPr>
            <p:cNvPr id="19" name="Rectangle 18">
              <a:extLst>
                <a:ext uri="{FF2B5EF4-FFF2-40B4-BE49-F238E27FC236}">
                  <a16:creationId xmlns:a16="http://schemas.microsoft.com/office/drawing/2014/main" id="{0365AE66-6C53-0027-13F1-097A80B2C378}"/>
                </a:ext>
              </a:extLst>
            </p:cNvPr>
            <p:cNvSpPr/>
            <p:nvPr/>
          </p:nvSpPr>
          <p:spPr>
            <a:xfrm>
              <a:off x="8020395" y="2742900"/>
              <a:ext cx="3200400" cy="64008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Part D IRE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72-hour time limit</a:t>
              </a:r>
            </a:p>
          </p:txBody>
        </p:sp>
        <p:sp>
          <p:nvSpPr>
            <p:cNvPr id="20" name="Rectangle: Rounded Corners 19">
              <a:extLst>
                <a:ext uri="{FF2B5EF4-FFF2-40B4-BE49-F238E27FC236}">
                  <a16:creationId xmlns:a16="http://schemas.microsoft.com/office/drawing/2014/main" id="{D3F657D1-2743-128A-3603-1523BE90568E}"/>
                </a:ext>
              </a:extLst>
            </p:cNvPr>
            <p:cNvSpPr/>
            <p:nvPr/>
          </p:nvSpPr>
          <p:spPr>
            <a:xfrm>
              <a:off x="1204102" y="3437110"/>
              <a:ext cx="1273626" cy="731520"/>
            </a:xfrm>
            <a:prstGeom prst="roundRect">
              <a:avLst/>
            </a:prstGeom>
            <a:solidFill>
              <a:srgbClr val="3181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3</a:t>
              </a:r>
              <a:r>
                <a:rPr lang="en-US" sz="1200" baseline="30000" dirty="0">
                  <a:solidFill>
                    <a:schemeClr val="tx1"/>
                  </a:solidFill>
                </a:rPr>
                <a:t>rd</a:t>
              </a:r>
              <a:r>
                <a:rPr lang="en-US" sz="1200" dirty="0">
                  <a:solidFill>
                    <a:schemeClr val="tx1"/>
                  </a:solidFill>
                </a:rPr>
                <a:t> Appeal</a:t>
              </a:r>
              <a:br>
                <a:rPr lang="en-US" sz="1200" dirty="0">
                  <a:solidFill>
                    <a:schemeClr val="tx1"/>
                  </a:solidFill>
                </a:rPr>
              </a:br>
              <a:r>
                <a:rPr lang="en-US" sz="1200" dirty="0">
                  <a:solidFill>
                    <a:schemeClr val="tx1"/>
                  </a:solidFill>
                </a:rPr>
                <a:t>Level</a:t>
              </a:r>
            </a:p>
          </p:txBody>
        </p:sp>
        <p:sp>
          <p:nvSpPr>
            <p:cNvPr id="21" name="Rectangle 20">
              <a:extLst>
                <a:ext uri="{FF2B5EF4-FFF2-40B4-BE49-F238E27FC236}">
                  <a16:creationId xmlns:a16="http://schemas.microsoft.com/office/drawing/2014/main" id="{D2245F3C-34AA-8526-BEEB-8C3148ED2F9A}"/>
                </a:ext>
              </a:extLst>
            </p:cNvPr>
            <p:cNvSpPr/>
            <p:nvPr/>
          </p:nvSpPr>
          <p:spPr>
            <a:xfrm>
              <a:off x="4728555" y="3427583"/>
              <a:ext cx="3200400" cy="7315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Office of Medicare Hearings and Appeals (OMHA) Administrative Law Judge (ALJ) Hearing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Amount in Controversy (AIC) ≥ $200*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90-day time limit</a:t>
              </a:r>
            </a:p>
          </p:txBody>
        </p:sp>
        <p:sp>
          <p:nvSpPr>
            <p:cNvPr id="22" name="Rectangle: Rounded Corners 21">
              <a:extLst>
                <a:ext uri="{FF2B5EF4-FFF2-40B4-BE49-F238E27FC236}">
                  <a16:creationId xmlns:a16="http://schemas.microsoft.com/office/drawing/2014/main" id="{75DB8720-9EC3-6A35-702C-B8E2DAD0BBAF}"/>
                </a:ext>
              </a:extLst>
            </p:cNvPr>
            <p:cNvSpPr/>
            <p:nvPr/>
          </p:nvSpPr>
          <p:spPr>
            <a:xfrm>
              <a:off x="1204102" y="4226568"/>
              <a:ext cx="1273626" cy="446441"/>
            </a:xfrm>
            <a:prstGeom prst="roundRect">
              <a:avLst/>
            </a:prstGeom>
            <a:solidFill>
              <a:srgbClr val="8CB7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4</a:t>
              </a:r>
              <a:r>
                <a:rPr lang="en-US" sz="1200" baseline="30000" dirty="0">
                  <a:solidFill>
                    <a:schemeClr val="tx1"/>
                  </a:solidFill>
                </a:rPr>
                <a:t>th</a:t>
              </a:r>
              <a:r>
                <a:rPr lang="en-US" sz="1200" dirty="0">
                  <a:solidFill>
                    <a:schemeClr val="tx1"/>
                  </a:solidFill>
                </a:rPr>
                <a:t> Appeal </a:t>
              </a:r>
              <a:br>
                <a:rPr lang="en-US" sz="1200" dirty="0">
                  <a:solidFill>
                    <a:schemeClr val="tx1"/>
                  </a:solidFill>
                </a:rPr>
              </a:br>
              <a:r>
                <a:rPr lang="en-US" sz="1200" dirty="0">
                  <a:solidFill>
                    <a:schemeClr val="tx1"/>
                  </a:solidFill>
                </a:rPr>
                <a:t>Level</a:t>
              </a:r>
            </a:p>
          </p:txBody>
        </p:sp>
        <p:sp>
          <p:nvSpPr>
            <p:cNvPr id="23" name="Rectangle 22">
              <a:extLst>
                <a:ext uri="{FF2B5EF4-FFF2-40B4-BE49-F238E27FC236}">
                  <a16:creationId xmlns:a16="http://schemas.microsoft.com/office/drawing/2014/main" id="{FB5F0637-EF71-B9B8-81B9-59E3B9E6E99C}"/>
                </a:ext>
              </a:extLst>
            </p:cNvPr>
            <p:cNvSpPr/>
            <p:nvPr/>
          </p:nvSpPr>
          <p:spPr>
            <a:xfrm>
              <a:off x="4728555" y="4226567"/>
              <a:ext cx="3200400" cy="44764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Medicare Appeals Council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90-day time limit</a:t>
              </a:r>
            </a:p>
          </p:txBody>
        </p:sp>
        <p:sp>
          <p:nvSpPr>
            <p:cNvPr id="24" name="Rectangle: Rounded Corners 23">
              <a:extLst>
                <a:ext uri="{FF2B5EF4-FFF2-40B4-BE49-F238E27FC236}">
                  <a16:creationId xmlns:a16="http://schemas.microsoft.com/office/drawing/2014/main" id="{0A7058BD-789F-D8AC-B676-A996964B271D}"/>
                </a:ext>
              </a:extLst>
            </p:cNvPr>
            <p:cNvSpPr/>
            <p:nvPr/>
          </p:nvSpPr>
          <p:spPr>
            <a:xfrm>
              <a:off x="1204102" y="4726071"/>
              <a:ext cx="1273626" cy="446555"/>
            </a:xfrm>
            <a:prstGeom prst="round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5</a:t>
              </a:r>
              <a:r>
                <a:rPr lang="en-US" sz="1200" baseline="30000" dirty="0">
                  <a:solidFill>
                    <a:schemeClr val="tx1"/>
                  </a:solidFill>
                </a:rPr>
                <a:t>th</a:t>
              </a:r>
              <a:r>
                <a:rPr lang="en-US" sz="1200" dirty="0">
                  <a:solidFill>
                    <a:schemeClr val="tx1"/>
                  </a:solidFill>
                </a:rPr>
                <a:t> Appeal</a:t>
              </a:r>
            </a:p>
            <a:p>
              <a:r>
                <a:rPr lang="en-US" sz="1200" dirty="0">
                  <a:solidFill>
                    <a:schemeClr val="tx1"/>
                  </a:solidFill>
                </a:rPr>
                <a:t>Level</a:t>
              </a:r>
            </a:p>
          </p:txBody>
        </p:sp>
        <p:sp>
          <p:nvSpPr>
            <p:cNvPr id="25" name="Rectangle 24">
              <a:extLst>
                <a:ext uri="{FF2B5EF4-FFF2-40B4-BE49-F238E27FC236}">
                  <a16:creationId xmlns:a16="http://schemas.microsoft.com/office/drawing/2014/main" id="{694C9185-4277-7E31-DE37-D7B43529EE8D}"/>
                </a:ext>
              </a:extLst>
            </p:cNvPr>
            <p:cNvSpPr/>
            <p:nvPr/>
          </p:nvSpPr>
          <p:spPr>
            <a:xfrm>
              <a:off x="4728555" y="4730833"/>
              <a:ext cx="6492240" cy="44764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Federal District Court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AIC ≥ $1,960****</a:t>
              </a:r>
            </a:p>
          </p:txBody>
        </p:sp>
        <p:sp>
          <p:nvSpPr>
            <p:cNvPr id="26" name="Rectangle 25">
              <a:extLst>
                <a:ext uri="{FF2B5EF4-FFF2-40B4-BE49-F238E27FC236}">
                  <a16:creationId xmlns:a16="http://schemas.microsoft.com/office/drawing/2014/main" id="{004B8CF3-1AD2-9473-C203-193017B8A428}"/>
                </a:ext>
              </a:extLst>
            </p:cNvPr>
            <p:cNvSpPr/>
            <p:nvPr/>
          </p:nvSpPr>
          <p:spPr>
            <a:xfrm>
              <a:off x="4728555" y="1046146"/>
              <a:ext cx="3200400" cy="274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dirty="0">
                  <a:solidFill>
                    <a:schemeClr val="bg1"/>
                  </a:solidFill>
                  <a:latin typeface="Calibri" panose="020F0502020204030204"/>
                </a:rPr>
                <a:t>STANDARD PROCESS</a:t>
              </a:r>
            </a:p>
          </p:txBody>
        </p:sp>
        <p:sp>
          <p:nvSpPr>
            <p:cNvPr id="27" name="Rectangle 26">
              <a:extLst>
                <a:ext uri="{FF2B5EF4-FFF2-40B4-BE49-F238E27FC236}">
                  <a16:creationId xmlns:a16="http://schemas.microsoft.com/office/drawing/2014/main" id="{190D88BB-358F-5766-F5C5-64171B7CB831}"/>
                </a:ext>
              </a:extLst>
            </p:cNvPr>
            <p:cNvSpPr/>
            <p:nvPr/>
          </p:nvSpPr>
          <p:spPr>
            <a:xfrm>
              <a:off x="8020395" y="1046146"/>
              <a:ext cx="3200400" cy="274320"/>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latin typeface="Calibri" panose="020F0502020204030204"/>
                  <a:ea typeface="+mn-ea"/>
                  <a:cs typeface="+mn-cs"/>
                </a:rPr>
                <a:t>EXPEDITED PROCESS</a:t>
              </a:r>
            </a:p>
          </p:txBody>
        </p:sp>
        <p:sp>
          <p:nvSpPr>
            <p:cNvPr id="28" name="Rectangle: Rounded Corners 27">
              <a:extLst>
                <a:ext uri="{FF2B5EF4-FFF2-40B4-BE49-F238E27FC236}">
                  <a16:creationId xmlns:a16="http://schemas.microsoft.com/office/drawing/2014/main" id="{C4F92C65-B761-9FED-3B76-35915FA30EFF}"/>
                </a:ext>
              </a:extLst>
            </p:cNvPr>
            <p:cNvSpPr/>
            <p:nvPr/>
          </p:nvSpPr>
          <p:spPr>
            <a:xfrm>
              <a:off x="1203747" y="1046146"/>
              <a:ext cx="1167621" cy="274321"/>
            </a:xfrm>
            <a:prstGeom prst="roundRect">
              <a:avLst>
                <a:gd name="adj" fmla="val 3316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r>
                <a:rPr lang="en-US" sz="1200" b="1" dirty="0">
                  <a:solidFill>
                    <a:schemeClr val="bg1"/>
                  </a:solidFill>
                </a:rPr>
                <a:t>LEVEL</a:t>
              </a:r>
            </a:p>
          </p:txBody>
        </p:sp>
        <p:sp>
          <p:nvSpPr>
            <p:cNvPr id="29" name="Rectangle 28">
              <a:extLst>
                <a:ext uri="{FF2B5EF4-FFF2-40B4-BE49-F238E27FC236}">
                  <a16:creationId xmlns:a16="http://schemas.microsoft.com/office/drawing/2014/main" id="{37717EE4-F983-DC25-014E-87B80D65CC5E}"/>
                </a:ext>
              </a:extLst>
            </p:cNvPr>
            <p:cNvSpPr/>
            <p:nvPr/>
          </p:nvSpPr>
          <p:spPr>
            <a:xfrm>
              <a:off x="2079826" y="1046146"/>
              <a:ext cx="2577399" cy="274019"/>
            </a:xfrm>
            <a:prstGeom prst="rect">
              <a:avLst/>
            </a:pr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FILLING PERIOD</a:t>
              </a:r>
            </a:p>
          </p:txBody>
        </p:sp>
        <p:sp>
          <p:nvSpPr>
            <p:cNvPr id="30" name="Freeform: Shape 29">
              <a:extLst>
                <a:ext uri="{FF2B5EF4-FFF2-40B4-BE49-F238E27FC236}">
                  <a16:creationId xmlns:a16="http://schemas.microsoft.com/office/drawing/2014/main" id="{1223902F-881B-8F8D-1C37-ED20C2F93192}"/>
                </a:ext>
              </a:extLst>
            </p:cNvPr>
            <p:cNvSpPr/>
            <p:nvPr/>
          </p:nvSpPr>
          <p:spPr>
            <a:xfrm>
              <a:off x="2079325" y="1895699"/>
              <a:ext cx="2577900" cy="769431"/>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65 days t</a:t>
              </a:r>
              <a:r>
                <a:rPr lang="en-US" sz="1200" dirty="0">
                  <a:solidFill>
                    <a:prstClr val="white"/>
                  </a:solidFill>
                  <a:latin typeface="Calibri" panose="020F0502020204030204"/>
                </a:rPr>
                <a:t>o file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8D9253FF-E095-C9B1-2BDC-9A770D668B13}"/>
                </a:ext>
              </a:extLst>
            </p:cNvPr>
            <p:cNvSpPr/>
            <p:nvPr/>
          </p:nvSpPr>
          <p:spPr>
            <a:xfrm>
              <a:off x="2079325" y="2744672"/>
              <a:ext cx="2577900" cy="639337"/>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65 days t</a:t>
              </a:r>
              <a:r>
                <a:rPr lang="en-US" sz="1200" dirty="0">
                  <a:solidFill>
                    <a:prstClr val="white"/>
                  </a:solidFill>
                  <a:latin typeface="Calibri" panose="020F0502020204030204"/>
                </a:rPr>
                <a:t>o file ***</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24D7C9A9-CF4D-D78F-A823-FAE67FDA7C21}"/>
                </a:ext>
              </a:extLst>
            </p:cNvPr>
            <p:cNvSpPr/>
            <p:nvPr/>
          </p:nvSpPr>
          <p:spPr>
            <a:xfrm>
              <a:off x="2079325" y="3435637"/>
              <a:ext cx="2577900" cy="731520"/>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60 days t</a:t>
              </a:r>
              <a:r>
                <a:rPr lang="en-US" sz="1200" dirty="0">
                  <a:solidFill>
                    <a:prstClr val="white"/>
                  </a:solidFill>
                  <a:latin typeface="Calibri" panose="020F0502020204030204"/>
                </a:rPr>
                <a:t>o file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D7F070DD-604C-0939-C708-DECE03DCF756}"/>
                </a:ext>
              </a:extLst>
            </p:cNvPr>
            <p:cNvSpPr/>
            <p:nvPr/>
          </p:nvSpPr>
          <p:spPr>
            <a:xfrm>
              <a:off x="2079325" y="1384522"/>
              <a:ext cx="2577900" cy="457200"/>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pattFill prst="pct50">
              <a:fgClr>
                <a:srgbClr val="184157"/>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6190B059-1411-295A-6F8E-A292DEAF02B8}"/>
                </a:ext>
              </a:extLst>
            </p:cNvPr>
            <p:cNvSpPr/>
            <p:nvPr/>
          </p:nvSpPr>
          <p:spPr>
            <a:xfrm>
              <a:off x="2079325" y="4226454"/>
              <a:ext cx="2577900" cy="446555"/>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60 days t</a:t>
              </a:r>
              <a:r>
                <a:rPr lang="en-US" sz="1200" dirty="0">
                  <a:solidFill>
                    <a:prstClr val="white"/>
                  </a:solidFill>
                  <a:latin typeface="Calibri" panose="020F0502020204030204"/>
                </a:rPr>
                <a:t>o file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EC7AC10C-D36C-4916-536D-F13EC737CC05}"/>
                </a:ext>
              </a:extLst>
            </p:cNvPr>
            <p:cNvSpPr/>
            <p:nvPr/>
          </p:nvSpPr>
          <p:spPr>
            <a:xfrm>
              <a:off x="2079325" y="4726249"/>
              <a:ext cx="2577900" cy="446555"/>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60 days t</a:t>
              </a:r>
              <a:r>
                <a:rPr lang="en-US" sz="1200" dirty="0">
                  <a:solidFill>
                    <a:prstClr val="white"/>
                  </a:solidFill>
                  <a:latin typeface="Calibri" panose="020F0502020204030204"/>
                </a:rPr>
                <a:t>o file</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D551547-85B6-363C-27CD-F13EC92FD1BD}"/>
                </a:ext>
              </a:extLst>
            </p:cNvPr>
            <p:cNvSpPr/>
            <p:nvPr/>
          </p:nvSpPr>
          <p:spPr>
            <a:xfrm>
              <a:off x="8020395" y="3427583"/>
              <a:ext cx="3200400" cy="73152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OMHA ALJ Hearing</a:t>
              </a:r>
              <a:b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b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AIC ≥ $200****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10-day time limit</a:t>
              </a:r>
            </a:p>
          </p:txBody>
        </p:sp>
        <p:sp>
          <p:nvSpPr>
            <p:cNvPr id="37" name="Rectangle 36">
              <a:extLst>
                <a:ext uri="{FF2B5EF4-FFF2-40B4-BE49-F238E27FC236}">
                  <a16:creationId xmlns:a16="http://schemas.microsoft.com/office/drawing/2014/main" id="{C1850D73-5B28-DA88-9C6F-7A73AF09EAB0}"/>
                </a:ext>
              </a:extLst>
            </p:cNvPr>
            <p:cNvSpPr/>
            <p:nvPr/>
          </p:nvSpPr>
          <p:spPr>
            <a:xfrm>
              <a:off x="8020395" y="4225369"/>
              <a:ext cx="3200400" cy="44764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Medicare Appeals Council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ysClr val="windowText" lastClr="000000"/>
                  </a:solidFill>
                  <a:effectLst/>
                  <a:uLnTx/>
                  <a:uFillTx/>
                  <a:latin typeface="Calibri" panose="020F0502020204030204"/>
                  <a:ea typeface="+mn-ea"/>
                  <a:cs typeface="+mn-cs"/>
                </a:rPr>
                <a:t>10-day time limit</a:t>
              </a:r>
            </a:p>
          </p:txBody>
        </p:sp>
      </p:grpSp>
      <p:sp>
        <p:nvSpPr>
          <p:cNvPr id="2" name="Content Placeholder 7">
            <a:extLst>
              <a:ext uri="{FF2B5EF4-FFF2-40B4-BE49-F238E27FC236}">
                <a16:creationId xmlns:a16="http://schemas.microsoft.com/office/drawing/2014/main" id="{DDFC856C-2701-C67B-430A-6A7D52454594}"/>
              </a:ext>
            </a:extLst>
          </p:cNvPr>
          <p:cNvSpPr txBox="1">
            <a:spLocks/>
          </p:cNvSpPr>
          <p:nvPr/>
        </p:nvSpPr>
        <p:spPr>
          <a:xfrm>
            <a:off x="267329" y="5216284"/>
            <a:ext cx="5927844" cy="113177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200" dirty="0">
                <a:solidFill>
                  <a:srgbClr val="00529B"/>
                </a:solidFill>
                <a:latin typeface="Calibri" panose="020F0502020204030204"/>
              </a:rPr>
              <a:t>*A request for a coverage determination includes a request for a tiering exception or a formulary exception. A request for a coverage determination may be filed by the enrollee, by the enrollee’s appointed representative, or by the enrollee’s physician or other prescriber.</a:t>
            </a:r>
          </a:p>
          <a:p>
            <a:pPr marL="0" indent="0">
              <a:lnSpc>
                <a:spcPct val="100000"/>
              </a:lnSpc>
              <a:spcBef>
                <a:spcPts val="0"/>
              </a:spcBef>
              <a:buFontTx/>
              <a:buNone/>
              <a:defRPr/>
            </a:pPr>
            <a:r>
              <a:rPr lang="en-US" sz="1200" dirty="0">
                <a:solidFill>
                  <a:srgbClr val="00529B"/>
                </a:solidFill>
                <a:latin typeface="Calibri" panose="020F0502020204030204"/>
                <a:cs typeface="Arial" panose="020B0604020202020204" pitchFamily="34" charset="0"/>
              </a:rPr>
              <a:t>**The adjudication timeframes generally begin when the request is received by the plan sponsor. However, if the request involves an exception request, the adjudication timeframe begins when the plan sponsor receives the physician’s supporting statement.</a:t>
            </a:r>
          </a:p>
        </p:txBody>
      </p:sp>
      <p:sp>
        <p:nvSpPr>
          <p:cNvPr id="3" name="Content Placeholder 8">
            <a:extLst>
              <a:ext uri="{FF2B5EF4-FFF2-40B4-BE49-F238E27FC236}">
                <a16:creationId xmlns:a16="http://schemas.microsoft.com/office/drawing/2014/main" id="{591571A6-FF38-9DC3-EF3E-22A2DB988F6A}"/>
              </a:ext>
            </a:extLst>
          </p:cNvPr>
          <p:cNvSpPr txBox="1">
            <a:spLocks/>
          </p:cNvSpPr>
          <p:nvPr/>
        </p:nvSpPr>
        <p:spPr>
          <a:xfrm>
            <a:off x="6252567" y="5229932"/>
            <a:ext cx="5672103" cy="10156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200">
                <a:solidFill>
                  <a:srgbClr val="00529B"/>
                </a:solidFill>
                <a:latin typeface="Calibri" panose="020F0502020204030204"/>
              </a:rPr>
              <a:t>*** If, on redetermination, a plan sponsor upholds an at-risk determination made per 42 CFR § 423.153(f), the plan sponsor must auto-forward the case to the Part D IRE. </a:t>
            </a:r>
          </a:p>
          <a:p>
            <a:pPr marL="0" indent="0">
              <a:lnSpc>
                <a:spcPct val="100000"/>
              </a:lnSpc>
              <a:spcBef>
                <a:spcPts val="0"/>
              </a:spcBef>
              <a:buFontTx/>
              <a:buNone/>
              <a:defRPr/>
            </a:pPr>
            <a:r>
              <a:rPr lang="en-US" sz="1200">
                <a:solidFill>
                  <a:srgbClr val="00529B"/>
                </a:solidFill>
                <a:latin typeface="Calibri" panose="020F0502020204030204"/>
              </a:rPr>
              <a:t>****The AIC requirement for an ALJ hearing and Federal District Court is adjusted annually in accordance with the medical care component of the consumer price index. The chart reflects the amounts for calendar year 2026.</a:t>
            </a:r>
            <a:endParaRPr lang="en-US" sz="1200" dirty="0">
              <a:solidFill>
                <a:srgbClr val="00529B"/>
              </a:solidFill>
              <a:latin typeface="Calibri" panose="020F0502020204030204"/>
            </a:endParaRPr>
          </a:p>
        </p:txBody>
      </p:sp>
      <p:sp>
        <p:nvSpPr>
          <p:cNvPr id="4" name="Slide Number Placeholder 3">
            <a:extLst>
              <a:ext uri="{FF2B5EF4-FFF2-40B4-BE49-F238E27FC236}">
                <a16:creationId xmlns:a16="http://schemas.microsoft.com/office/drawing/2014/main" id="{9CC39224-B1D1-313F-CE97-08542D76AFF4}"/>
              </a:ext>
            </a:extLst>
          </p:cNvPr>
          <p:cNvSpPr>
            <a:spLocks noGrp="1"/>
          </p:cNvSpPr>
          <p:nvPr>
            <p:ph type="sldNum" sz="quarter" idx="12"/>
          </p:nvPr>
        </p:nvSpPr>
        <p:spPr/>
        <p:txBody>
          <a:bodyPr/>
          <a:lstStyle/>
          <a:p>
            <a:fld id="{C8F7F351-82FE-6748-A3E2-20FA9B2ECD38}" type="slidenum">
              <a:rPr lang="en-US" smtClean="0"/>
              <a:t>59</a:t>
            </a:fld>
            <a:endParaRPr lang="en-US" dirty="0"/>
          </a:p>
        </p:txBody>
      </p:sp>
    </p:spTree>
    <p:extLst>
      <p:ext uri="{BB962C8B-B14F-4D97-AF65-F5344CB8AC3E}">
        <p14:creationId xmlns:p14="http://schemas.microsoft.com/office/powerpoint/2010/main" val="1473119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033904-3A3F-482C-B17A-906CD95365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DD1718C-4FE3-A7A0-D68B-3991AD66ED37}"/>
              </a:ext>
            </a:extLst>
          </p:cNvPr>
          <p:cNvSpPr>
            <a:spLocks noGrp="1"/>
          </p:cNvSpPr>
          <p:nvPr>
            <p:ph type="title" idx="4294967295"/>
          </p:nvPr>
        </p:nvSpPr>
        <p:spPr>
          <a:xfrm>
            <a:off x="4462463" y="2346325"/>
            <a:ext cx="6638925" cy="25130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16457A"/>
                </a:solidFill>
                <a:effectLst/>
                <a:uLnTx/>
                <a:uFillTx/>
                <a:latin typeface="+mj-lt"/>
                <a:ea typeface="+mn-ea"/>
                <a:cs typeface="+mn-cs"/>
              </a:rPr>
              <a:t>Appendices</a:t>
            </a:r>
          </a:p>
        </p:txBody>
      </p:sp>
      <p:sp>
        <p:nvSpPr>
          <p:cNvPr id="6" name="Slide Number Placeholder 5">
            <a:extLst>
              <a:ext uri="{FF2B5EF4-FFF2-40B4-BE49-F238E27FC236}">
                <a16:creationId xmlns:a16="http://schemas.microsoft.com/office/drawing/2014/main" id="{7188E3D4-C422-AE46-32E0-85E595EA91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442A893-4373-ABE0-6F23-27FAC1D15D2F}"/>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7BD0FF06-077D-B90C-757B-DC46D1941123}"/>
              </a:ext>
            </a:extLst>
          </p:cNvPr>
          <p:cNvSpPr txBox="1"/>
          <p:nvPr/>
        </p:nvSpPr>
        <p:spPr>
          <a:xfrm>
            <a:off x="4714813" y="3013501"/>
            <a:ext cx="6638987" cy="830997"/>
          </a:xfrm>
          <a:prstGeom prst="rect">
            <a:avLst/>
          </a:prstGeom>
          <a:noFill/>
        </p:spPr>
        <p:txBody>
          <a:bodyPr wrap="square" rtlCol="0">
            <a:spAutoFit/>
          </a:bodyPr>
          <a:lstStyle/>
          <a:p>
            <a:pPr marL="640080" marR="0" lvl="0" indent="-457200" algn="l" defTabSz="914400" rtl="0" eaLnBrk="1" fontAlgn="auto" latinLnBrk="0" hangingPunct="1">
              <a:lnSpc>
                <a:spcPct val="100000"/>
              </a:lnSpc>
              <a:spcBef>
                <a:spcPts val="0"/>
              </a:spcBef>
              <a:spcAft>
                <a:spcPts val="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Key Points to Remember</a:t>
            </a:r>
          </a:p>
          <a:p>
            <a:pPr marL="640080" marR="0" lvl="0" indent="-457200" algn="l" defTabSz="914400" rtl="0" eaLnBrk="1" fontAlgn="auto" latinLnBrk="0" hangingPunct="1">
              <a:lnSpc>
                <a:spcPct val="100000"/>
              </a:lnSpc>
              <a:spcBef>
                <a:spcPts val="0"/>
              </a:spcBef>
              <a:spcAft>
                <a:spcPts val="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Medicare Drug Coverage Resource Guide</a:t>
            </a:r>
          </a:p>
        </p:txBody>
      </p:sp>
    </p:spTree>
    <p:extLst>
      <p:ext uri="{BB962C8B-B14F-4D97-AF65-F5344CB8AC3E}">
        <p14:creationId xmlns:p14="http://schemas.microsoft.com/office/powerpoint/2010/main" val="10711816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B39ED9-A9B4-5B7A-19DE-6A76800C5F2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18E699-53D0-F17F-8DA7-744C9859C820}"/>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Key Points to Remember</a:t>
            </a:r>
          </a:p>
        </p:txBody>
      </p:sp>
      <p:pic>
        <p:nvPicPr>
          <p:cNvPr id="7" name="Picture 6">
            <a:extLst>
              <a:ext uri="{FF2B5EF4-FFF2-40B4-BE49-F238E27FC236}">
                <a16:creationId xmlns:a16="http://schemas.microsoft.com/office/drawing/2014/main" id="{EDF9E1A3-5937-C5AA-2E73-35D61405674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61648" y="2491715"/>
            <a:ext cx="754082" cy="1372018"/>
          </a:xfrm>
          <a:prstGeom prst="rect">
            <a:avLst/>
          </a:prstGeom>
        </p:spPr>
      </p:pic>
      <p:sp>
        <p:nvSpPr>
          <p:cNvPr id="8" name="Text Placeholder 6">
            <a:extLst>
              <a:ext uri="{FF2B5EF4-FFF2-40B4-BE49-F238E27FC236}">
                <a16:creationId xmlns:a16="http://schemas.microsoft.com/office/drawing/2014/main" id="{C993ABEF-892E-BF5A-A72F-CC0A5536B7DF}"/>
              </a:ext>
            </a:extLst>
          </p:cNvPr>
          <p:cNvSpPr txBox="1">
            <a:spLocks/>
          </p:cNvSpPr>
          <p:nvPr/>
        </p:nvSpPr>
        <p:spPr>
          <a:xfrm>
            <a:off x="413055" y="1152627"/>
            <a:ext cx="3358648" cy="2719593"/>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None/>
            </a:pPr>
            <a:r>
              <a:rPr lang="en-US" sz="2000" dirty="0">
                <a:solidFill>
                  <a:sysClr val="windowText" lastClr="000000"/>
                </a:solidFill>
                <a:cs typeface="Arial" panose="020B0604020202020204" pitchFamily="34" charset="0"/>
              </a:rPr>
              <a:t>Drug coverage under different parts of Medicare depends on medical necessity, health care setting, medical indication, legal statute, and any special drug coverage requirements.</a:t>
            </a:r>
          </a:p>
        </p:txBody>
      </p:sp>
      <p:sp>
        <p:nvSpPr>
          <p:cNvPr id="9" name="Text Placeholder 6">
            <a:extLst>
              <a:ext uri="{FF2B5EF4-FFF2-40B4-BE49-F238E27FC236}">
                <a16:creationId xmlns:a16="http://schemas.microsoft.com/office/drawing/2014/main" id="{B4F542CA-041D-ECD5-A0FE-C2A4C8CCBA48}"/>
              </a:ext>
            </a:extLst>
          </p:cNvPr>
          <p:cNvSpPr txBox="1">
            <a:spLocks/>
          </p:cNvSpPr>
          <p:nvPr/>
        </p:nvSpPr>
        <p:spPr>
          <a:xfrm>
            <a:off x="379133" y="3997182"/>
            <a:ext cx="4336597" cy="2163279"/>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None/>
            </a:pPr>
            <a:r>
              <a:rPr lang="en-US" sz="2000" dirty="0">
                <a:solidFill>
                  <a:sysClr val="windowText" lastClr="000000"/>
                </a:solidFill>
                <a:latin typeface="Arial" panose="020B0604020202020204" pitchFamily="34" charset="0"/>
                <a:cs typeface="Arial" panose="020B0604020202020204" pitchFamily="34" charset="0"/>
              </a:rPr>
              <a:t>Medicare Part A generally covers </a:t>
            </a:r>
            <a:r>
              <a:rPr lang="en-US" sz="2000" dirty="0">
                <a:solidFill>
                  <a:sysClr val="windowText" lastClr="000000"/>
                </a:solidFill>
                <a:cs typeface="Arial"/>
              </a:rPr>
              <a:t>drugs given as part of treatment in a covered inpatient hospital or Skilled Nursing Facility stay and drugs used in hospice care related to your terminal illness.</a:t>
            </a:r>
            <a:endParaRPr lang="en-US" sz="2000" dirty="0">
              <a:solidFill>
                <a:sysClr val="windowText" lastClr="000000"/>
              </a:solidFill>
            </a:endParaRPr>
          </a:p>
          <a:p>
            <a:pPr marL="0" lvl="1" indent="0" algn="ctr" defTabSz="685800">
              <a:spcAft>
                <a:spcPts val="400"/>
              </a:spcAft>
              <a:buNone/>
            </a:pPr>
            <a:endParaRPr lang="en-US" sz="2000" dirty="0">
              <a:solidFill>
                <a:sysClr val="windowText" lastClr="000000"/>
              </a:solidFill>
              <a:cs typeface="Arial" panose="020B0604020202020204" pitchFamily="34" charset="0"/>
            </a:endParaRPr>
          </a:p>
          <a:p>
            <a:pPr marL="0" lvl="1" indent="0" algn="ctr" defTabSz="685800">
              <a:spcAft>
                <a:spcPts val="400"/>
              </a:spcAft>
              <a:buNone/>
            </a:pPr>
            <a:endParaRPr lang="en-US" sz="2000" dirty="0">
              <a:solidFill>
                <a:sysClr val="windowText" lastClr="000000"/>
              </a:solidFill>
              <a:cs typeface="Arial" panose="020B0604020202020204" pitchFamily="34" charset="0"/>
            </a:endParaRPr>
          </a:p>
        </p:txBody>
      </p:sp>
      <p:sp>
        <p:nvSpPr>
          <p:cNvPr id="11" name="Text Placeholder 6">
            <a:extLst>
              <a:ext uri="{FF2B5EF4-FFF2-40B4-BE49-F238E27FC236}">
                <a16:creationId xmlns:a16="http://schemas.microsoft.com/office/drawing/2014/main" id="{D0267AF6-0D7D-9FE0-AFD9-6A963C513985}"/>
              </a:ext>
            </a:extLst>
          </p:cNvPr>
          <p:cNvSpPr txBox="1">
            <a:spLocks/>
          </p:cNvSpPr>
          <p:nvPr/>
        </p:nvSpPr>
        <p:spPr>
          <a:xfrm>
            <a:off x="3894676" y="1144463"/>
            <a:ext cx="7761296" cy="1155995"/>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None/>
            </a:pPr>
            <a:r>
              <a:rPr lang="en-US" sz="2000" dirty="0">
                <a:solidFill>
                  <a:sysClr val="windowText" lastClr="000000"/>
                </a:solidFill>
                <a:latin typeface="Arial" panose="020B0604020202020204" pitchFamily="34" charset="0"/>
                <a:cs typeface="Arial" panose="020B0604020202020204" pitchFamily="34" charset="0"/>
              </a:rPr>
              <a:t>Medicare Part B covers a limited number of outpatient prescription drugs under certain conditions.</a:t>
            </a:r>
          </a:p>
        </p:txBody>
      </p:sp>
      <p:sp>
        <p:nvSpPr>
          <p:cNvPr id="10" name="Text Placeholder 6">
            <a:extLst>
              <a:ext uri="{FF2B5EF4-FFF2-40B4-BE49-F238E27FC236}">
                <a16:creationId xmlns:a16="http://schemas.microsoft.com/office/drawing/2014/main" id="{86087D86-1D47-4631-3F00-042BF45BA6A7}"/>
              </a:ext>
            </a:extLst>
          </p:cNvPr>
          <p:cNvSpPr txBox="1">
            <a:spLocks/>
          </p:cNvSpPr>
          <p:nvPr/>
        </p:nvSpPr>
        <p:spPr>
          <a:xfrm>
            <a:off x="4905675" y="2433907"/>
            <a:ext cx="6873270" cy="3726554"/>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None/>
            </a:pPr>
            <a:r>
              <a:rPr lang="en-US" sz="2000" dirty="0">
                <a:solidFill>
                  <a:sysClr val="windowText" lastClr="000000"/>
                </a:solidFill>
                <a:latin typeface="Arial" panose="020B0604020202020204" pitchFamily="34" charset="0"/>
                <a:cs typeface="Arial" panose="020B0604020202020204" pitchFamily="34" charset="0"/>
              </a:rPr>
              <a:t>You can get Medicare drug coverage (Part D) through a Medicare drug plan or through a Medicare Advantage Plan or other health plan with drug coverage:</a:t>
            </a:r>
          </a:p>
          <a:p>
            <a:pPr marL="548640" lvl="1" indent="-274320" defTabSz="685800">
              <a:lnSpc>
                <a:spcPct val="100000"/>
              </a:lnSpc>
              <a:spcBef>
                <a:spcPts val="0"/>
              </a:spcBef>
              <a:spcAft>
                <a:spcPts val="1200"/>
              </a:spcAft>
            </a:pPr>
            <a:r>
              <a:rPr lang="en-US" sz="1800" dirty="0">
                <a:solidFill>
                  <a:sysClr val="windowText" lastClr="000000"/>
                </a:solidFill>
                <a:latin typeface="Arial" panose="020B0604020202020204" pitchFamily="34" charset="0"/>
                <a:cs typeface="Arial" panose="020B0604020202020204" pitchFamily="34" charset="0"/>
              </a:rPr>
              <a:t>Most people must take action to enroll in a plan.</a:t>
            </a:r>
          </a:p>
          <a:p>
            <a:pPr marL="548640" lvl="1" indent="-274320" defTabSz="685800">
              <a:lnSpc>
                <a:spcPct val="100000"/>
              </a:lnSpc>
              <a:spcBef>
                <a:spcPts val="0"/>
              </a:spcBef>
              <a:spcAft>
                <a:spcPts val="1200"/>
              </a:spcAft>
            </a:pPr>
            <a:r>
              <a:rPr lang="en-US" sz="1800" dirty="0">
                <a:solidFill>
                  <a:sysClr val="windowText" lastClr="000000"/>
                </a:solidFill>
                <a:latin typeface="Arial" panose="020B0604020202020204" pitchFamily="34" charset="0"/>
                <a:cs typeface="Arial" panose="020B0604020202020204" pitchFamily="34" charset="0"/>
              </a:rPr>
              <a:t>Joining a plan could affect your current coverage (or family’s).</a:t>
            </a:r>
          </a:p>
          <a:p>
            <a:pPr marL="548640" lvl="1" indent="-274320" defTabSz="685800">
              <a:lnSpc>
                <a:spcPct val="100000"/>
              </a:lnSpc>
              <a:spcBef>
                <a:spcPts val="0"/>
              </a:spcBef>
              <a:spcAft>
                <a:spcPts val="1200"/>
              </a:spcAft>
            </a:pPr>
            <a:r>
              <a:rPr lang="en-US" sz="1800" dirty="0">
                <a:solidFill>
                  <a:sysClr val="windowText" lastClr="000000"/>
                </a:solidFill>
                <a:latin typeface="Arial" panose="020B0604020202020204" pitchFamily="34" charset="0"/>
                <a:cs typeface="Arial" panose="020B0604020202020204" pitchFamily="34" charset="0"/>
              </a:rPr>
              <a:t>A delay in joining may result in a late enrollment penalty.</a:t>
            </a:r>
          </a:p>
          <a:p>
            <a:pPr marL="548640" lvl="1" indent="-274320" defTabSz="685800">
              <a:lnSpc>
                <a:spcPct val="100000"/>
              </a:lnSpc>
              <a:spcBef>
                <a:spcPts val="0"/>
              </a:spcBef>
              <a:spcAft>
                <a:spcPts val="1200"/>
              </a:spcAft>
            </a:pPr>
            <a:r>
              <a:rPr lang="en-US" sz="1800" dirty="0">
                <a:solidFill>
                  <a:sysClr val="windowText" lastClr="000000"/>
                </a:solidFill>
                <a:latin typeface="Arial" panose="020B0604020202020204" pitchFamily="34" charset="0"/>
                <a:cs typeface="Arial" panose="020B0604020202020204" pitchFamily="34" charset="0"/>
              </a:rPr>
              <a:t>Extra Help is available to people with limited income and resources.</a:t>
            </a:r>
            <a:endParaRPr lang="en-US" sz="2000" dirty="0">
              <a:solidFill>
                <a:sysClr val="windowText" lastClr="000000"/>
              </a:solidFill>
              <a:cs typeface="Arial" panose="020B0604020202020204" pitchFamily="34" charset="0"/>
            </a:endParaRPr>
          </a:p>
        </p:txBody>
      </p:sp>
      <p:sp>
        <p:nvSpPr>
          <p:cNvPr id="4" name="Slide Number Placeholder 3">
            <a:extLst>
              <a:ext uri="{FF2B5EF4-FFF2-40B4-BE49-F238E27FC236}">
                <a16:creationId xmlns:a16="http://schemas.microsoft.com/office/drawing/2014/main" id="{6D175BD1-6B80-D7B5-095C-B2A75FEC71FB}"/>
              </a:ext>
            </a:extLst>
          </p:cNvPr>
          <p:cNvSpPr>
            <a:spLocks noGrp="1"/>
          </p:cNvSpPr>
          <p:nvPr>
            <p:ph type="sldNum" sz="quarter" idx="12"/>
          </p:nvPr>
        </p:nvSpPr>
        <p:spPr/>
        <p:txBody>
          <a:bodyPr/>
          <a:lstStyle/>
          <a:p>
            <a:fld id="{C8F7F351-82FE-6748-A3E2-20FA9B2ECD38}" type="slidenum">
              <a:rPr lang="en-US" smtClean="0"/>
              <a:t>61</a:t>
            </a:fld>
            <a:endParaRPr lang="en-US" dirty="0"/>
          </a:p>
        </p:txBody>
      </p:sp>
    </p:spTree>
    <p:extLst>
      <p:ext uri="{BB962C8B-B14F-4D97-AF65-F5344CB8AC3E}">
        <p14:creationId xmlns:p14="http://schemas.microsoft.com/office/powerpoint/2010/main" val="1752553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B44FDB-2B9F-26E7-A5C5-E0FBD7099F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01B935B-C36F-44DA-FC46-FBD76BC98402}"/>
              </a:ext>
            </a:extLst>
          </p:cNvPr>
          <p:cNvSpPr txBox="1">
            <a:spLocks noGrp="1"/>
          </p:cNvSpPr>
          <p:nvPr>
            <p:ph type="title" idx="4294967295"/>
          </p:nvPr>
        </p:nvSpPr>
        <p:spPr>
          <a:xfrm>
            <a:off x="231354" y="201497"/>
            <a:ext cx="116450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Resource Guide</a:t>
            </a:r>
          </a:p>
        </p:txBody>
      </p:sp>
      <p:graphicFrame>
        <p:nvGraphicFramePr>
          <p:cNvPr id="2" name="Content Placeholder 6" descr="Table of Medicare Prescription drug resources" title="Medicare Prescription Drug Coverage Resource Guide">
            <a:extLst>
              <a:ext uri="{FF2B5EF4-FFF2-40B4-BE49-F238E27FC236}">
                <a16:creationId xmlns:a16="http://schemas.microsoft.com/office/drawing/2014/main" id="{0405B428-1BA1-FB31-AE0C-427293B93B36}"/>
              </a:ext>
            </a:extLst>
          </p:cNvPr>
          <p:cNvGraphicFramePr>
            <a:graphicFrameLocks/>
          </p:cNvGraphicFramePr>
          <p:nvPr/>
        </p:nvGraphicFramePr>
        <p:xfrm>
          <a:off x="409904" y="1152878"/>
          <a:ext cx="11205922" cy="4916846"/>
        </p:xfrm>
        <a:graphic>
          <a:graphicData uri="http://schemas.openxmlformats.org/drawingml/2006/table">
            <a:tbl>
              <a:tblPr firstRow="1" bandRow="1">
                <a:tableStyleId>{BDBED569-4797-4DF1-A0F4-6AAB3CD982D8}</a:tableStyleId>
              </a:tblPr>
              <a:tblGrid>
                <a:gridCol w="5138357">
                  <a:extLst>
                    <a:ext uri="{9D8B030D-6E8A-4147-A177-3AD203B41FA5}">
                      <a16:colId xmlns:a16="http://schemas.microsoft.com/office/drawing/2014/main" val="20000"/>
                    </a:ext>
                  </a:extLst>
                </a:gridCol>
                <a:gridCol w="6067565">
                  <a:extLst>
                    <a:ext uri="{9D8B030D-6E8A-4147-A177-3AD203B41FA5}">
                      <a16:colId xmlns:a16="http://schemas.microsoft.com/office/drawing/2014/main" val="20001"/>
                    </a:ext>
                  </a:extLst>
                </a:gridCol>
              </a:tblGrid>
              <a:tr h="1545987">
                <a:tc>
                  <a:txBody>
                    <a:bodyPr/>
                    <a:lstStyle/>
                    <a:p>
                      <a:pPr marL="0" marR="0">
                        <a:lnSpc>
                          <a:spcPct val="100000"/>
                        </a:lnSpc>
                        <a:spcBef>
                          <a:spcPts val="600"/>
                        </a:spcBef>
                        <a:spcAft>
                          <a:spcPts val="0"/>
                        </a:spcAft>
                      </a:pPr>
                      <a:r>
                        <a:rPr lang="en-US" sz="1800" b="0" dirty="0">
                          <a:solidFill>
                            <a:schemeClr val="tx1"/>
                          </a:solidFill>
                          <a:effectLst/>
                          <a:latin typeface="Arial" panose="020B0604020202020204" pitchFamily="34" charset="0"/>
                          <a:ea typeface="Calibri"/>
                          <a:cs typeface="Arial" panose="020B0604020202020204" pitchFamily="34" charset="0"/>
                        </a:rPr>
                        <a:t>Medicare</a:t>
                      </a:r>
                    </a:p>
                  </a:txBody>
                  <a:tcPr/>
                </a:tc>
                <a:tc>
                  <a:txBody>
                    <a:bodyPr/>
                    <a:lstStyle/>
                    <a:p>
                      <a:pPr marL="285750" marR="0" lvl="0" indent="-285750">
                        <a:lnSpc>
                          <a:spcPct val="100000"/>
                        </a:lnSpc>
                        <a:spcBef>
                          <a:spcPts val="600"/>
                        </a:spcBef>
                        <a:spcAft>
                          <a:spcPts val="0"/>
                        </a:spcAft>
                        <a:buFont typeface="Arial" panose="020B0604020202020204" pitchFamily="34" charset="0"/>
                        <a:buChar char="•"/>
                      </a:pPr>
                      <a:r>
                        <a:rPr lang="en-US" sz="1600" b="0" u="none" dirty="0">
                          <a:solidFill>
                            <a:schemeClr val="tx1"/>
                          </a:solidFill>
                          <a:latin typeface="Arial" panose="020B0604020202020204" pitchFamily="34" charset="0"/>
                          <a:cs typeface="Arial" panose="020B0604020202020204" pitchFamily="34" charset="0"/>
                        </a:rPr>
                        <a:t>1-800-MEDICARE (1-800-633-4227) (TTY: 1-877-486-2048)</a:t>
                      </a:r>
                      <a:endParaRPr lang="en-US" sz="1600" b="0" u="none" dirty="0">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endParaRPr>
                    </a:p>
                    <a:p>
                      <a:pPr marL="285750" marR="0" lvl="0" indent="-285750">
                        <a:lnSpc>
                          <a:spcPct val="100000"/>
                        </a:lnSpc>
                        <a:spcBef>
                          <a:spcPts val="600"/>
                        </a:spcBef>
                        <a:spcAft>
                          <a:spcPts val="0"/>
                        </a:spcAft>
                        <a:buFont typeface="Arial" panose="020B0604020202020204" pitchFamily="34" charset="0"/>
                        <a:buChar char="•"/>
                      </a:pPr>
                      <a:r>
                        <a:rPr lang="en-US" sz="1600" b="0"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Medicare.gov/plan-compare</a:t>
                      </a:r>
                      <a:endParaRPr lang="en-US" sz="1600" b="0" u="sng" dirty="0">
                        <a:solidFill>
                          <a:srgbClr val="0070C0"/>
                        </a:solidFill>
                        <a:effectLst/>
                        <a:latin typeface="Arial" panose="020B0604020202020204" pitchFamily="34" charset="0"/>
                        <a:ea typeface="Calibri"/>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b="0" dirty="0">
                          <a:solidFill>
                            <a:srgbClr val="0070C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Medicare.gov/coverage/prescription-drugs-outpatient</a:t>
                      </a:r>
                      <a:endParaRPr lang="en-US" sz="1600" b="0" dirty="0">
                        <a:solidFill>
                          <a:srgbClr val="0070C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b="0" dirty="0">
                          <a:solidFill>
                            <a:srgbClr val="0070C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Medicare.gov/health-drug-plans/part-d</a:t>
                      </a:r>
                      <a:endParaRPr lang="en-US" sz="1600" b="0" dirty="0">
                        <a:solidFill>
                          <a:srgbClr val="0070C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1164037">
                <a:tc>
                  <a:txBody>
                    <a:bodyPr/>
                    <a:lstStyle/>
                    <a:p>
                      <a:pPr marL="0" marR="0" indent="0">
                        <a:lnSpc>
                          <a:spcPct val="100000"/>
                        </a:lnSpc>
                        <a:spcBef>
                          <a:spcPts val="600"/>
                        </a:spcBef>
                        <a:spcAft>
                          <a:spcPts val="0"/>
                        </a:spcAft>
                        <a:buFont typeface="Arial" panose="020B0604020202020204" pitchFamily="34" charset="0"/>
                        <a:buNone/>
                      </a:pPr>
                      <a:r>
                        <a:rPr lang="en-US" sz="1800" b="0" dirty="0">
                          <a:solidFill>
                            <a:schemeClr val="tx1"/>
                          </a:solidFill>
                          <a:effectLst/>
                          <a:latin typeface="Arial" panose="020B0604020202020204" pitchFamily="34" charset="0"/>
                          <a:ea typeface="Calibri"/>
                          <a:cs typeface="Arial" panose="020B0604020202020204" pitchFamily="34" charset="0"/>
                        </a:rPr>
                        <a:t>Social Security</a:t>
                      </a:r>
                    </a:p>
                  </a:txBody>
                  <a:tcPr/>
                </a:tc>
                <a:tc>
                  <a:txBody>
                    <a:bodyPr/>
                    <a:lstStyle/>
                    <a:p>
                      <a:pPr marL="285750" marR="0" indent="-285750">
                        <a:lnSpc>
                          <a:spcPct val="100000"/>
                        </a:lnSpc>
                        <a:spcBef>
                          <a:spcPts val="600"/>
                        </a:spcBef>
                        <a:spcAft>
                          <a:spcPts val="0"/>
                        </a:spcAft>
                        <a:buFont typeface="Arial" panose="020B0604020202020204" pitchFamily="34" charset="0"/>
                        <a:buChar char="•"/>
                      </a:pPr>
                      <a:r>
                        <a:rPr lang="en-US" sz="1600" b="0" u="sng" dirty="0">
                          <a:solidFill>
                            <a:srgbClr val="0070C0"/>
                          </a:solidFill>
                          <a:effectLst/>
                          <a:latin typeface="Arial" panose="020B060402020202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SSA.gov</a:t>
                      </a:r>
                      <a:endParaRPr lang="en-US" sz="1600" b="0" u="sng"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285750" marR="0" indent="-285750">
                        <a:lnSpc>
                          <a:spcPct val="100000"/>
                        </a:lnSpc>
                        <a:spcBef>
                          <a:spcPts val="600"/>
                        </a:spcBef>
                        <a:spcAft>
                          <a:spcPts val="0"/>
                        </a:spcAft>
                        <a:buFont typeface="Arial" panose="020B0604020202020204" pitchFamily="34" charset="0"/>
                        <a:buChar char="•"/>
                      </a:pPr>
                      <a:r>
                        <a:rPr lang="en-US" sz="1600" b="0" u="sng" dirty="0">
                          <a:solidFill>
                            <a:srgbClr val="0070C0"/>
                          </a:solidFill>
                          <a:effectLst/>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SSA.gov/medicare/part-d-extra-help</a:t>
                      </a:r>
                      <a:endParaRPr lang="en-US" sz="1600" b="0" u="sng"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b="0" dirty="0">
                          <a:solidFill>
                            <a:schemeClr val="tx1"/>
                          </a:solidFill>
                          <a:effectLst/>
                          <a:latin typeface="Arial" panose="020B0604020202020204" pitchFamily="34" charset="0"/>
                          <a:ea typeface="Calibri"/>
                          <a:cs typeface="Arial" panose="020B0604020202020204" pitchFamily="34" charset="0"/>
                        </a:rPr>
                        <a:t>Call 1‑800‑772‑1213 (TTY: 1‑800‑325‑0778)</a:t>
                      </a:r>
                    </a:p>
                  </a:txBody>
                  <a:tcPr anchor="ctr"/>
                </a:tc>
                <a:extLst>
                  <a:ext uri="{0D108BD9-81ED-4DB2-BD59-A6C34878D82A}">
                    <a16:rowId xmlns:a16="http://schemas.microsoft.com/office/drawing/2014/main" val="10001"/>
                  </a:ext>
                </a:extLst>
              </a:tr>
              <a:tr h="982157">
                <a:tc>
                  <a:txBody>
                    <a:bodyPr/>
                    <a:lstStyle/>
                    <a:p>
                      <a:pPr marL="0" marR="0">
                        <a:lnSpc>
                          <a:spcPct val="100000"/>
                        </a:lnSpc>
                        <a:spcBef>
                          <a:spcPts val="600"/>
                        </a:spcBef>
                        <a:spcAft>
                          <a:spcPts val="0"/>
                        </a:spcAft>
                      </a:pPr>
                      <a:r>
                        <a:rPr lang="en-US" sz="1800" b="0" dirty="0">
                          <a:solidFill>
                            <a:schemeClr val="tx1"/>
                          </a:solidFill>
                          <a:effectLst/>
                          <a:latin typeface="Arial" panose="020B0604020202020204" pitchFamily="34" charset="0"/>
                          <a:ea typeface="Calibri"/>
                          <a:cs typeface="Arial" panose="020B0604020202020204" pitchFamily="34" charset="0"/>
                        </a:rPr>
                        <a:t>State Health Insurance Assistance Programs (SHIP)</a:t>
                      </a:r>
                    </a:p>
                  </a:txBody>
                  <a:tcPr/>
                </a:tc>
                <a:tc>
                  <a:txBody>
                    <a:bodyPr/>
                    <a:lstStyle/>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u="sng" kern="1200" dirty="0">
                          <a:solidFill>
                            <a:srgbClr val="0070C0"/>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shiphelp.org</a:t>
                      </a:r>
                      <a:r>
                        <a:rPr lang="en-US" sz="1600" u="sng" kern="1200" dirty="0">
                          <a:solidFill>
                            <a:srgbClr val="0070C0"/>
                          </a:solidFill>
                          <a:effectLst/>
                          <a:latin typeface="Arial" panose="020B0604020202020204" pitchFamily="34" charset="0"/>
                          <a:cs typeface="Arial" panose="020B0604020202020204" pitchFamily="34" charset="0"/>
                        </a:rPr>
                        <a:t> </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effectLst/>
                          <a:latin typeface="Arial" panose="020B0604020202020204" pitchFamily="34" charset="0"/>
                          <a:cs typeface="Arial" panose="020B0604020202020204" pitchFamily="34" charset="0"/>
                        </a:rPr>
                        <a:t>Call</a:t>
                      </a:r>
                      <a:r>
                        <a:rPr lang="en-US" sz="1600" baseline="0" dirty="0">
                          <a:solidFill>
                            <a:schemeClr val="tx1"/>
                          </a:solidFill>
                          <a:effectLst/>
                          <a:latin typeface="Arial" panose="020B0604020202020204" pitchFamily="34" charset="0"/>
                          <a:cs typeface="Arial" panose="020B0604020202020204" pitchFamily="34" charset="0"/>
                        </a:rPr>
                        <a:t> </a:t>
                      </a:r>
                      <a:r>
                        <a:rPr lang="en-US" sz="1600" dirty="0">
                          <a:solidFill>
                            <a:schemeClr val="tx1"/>
                          </a:solidFill>
                          <a:effectLst/>
                          <a:latin typeface="Arial" panose="020B0604020202020204" pitchFamily="34" charset="0"/>
                          <a:cs typeface="Arial" panose="020B0604020202020204" pitchFamily="34" charset="0"/>
                        </a:rPr>
                        <a:t>1-877-839-2675</a:t>
                      </a:r>
                    </a:p>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0070C0"/>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info@shiphelp.org</a:t>
                      </a:r>
                      <a:endParaRPr lang="en-US" sz="16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0002"/>
                  </a:ext>
                </a:extLst>
              </a:tr>
              <a:tr h="442577">
                <a:tc>
                  <a:txBody>
                    <a:bodyPr/>
                    <a:lstStyle/>
                    <a:p>
                      <a:pPr marL="0" marR="0">
                        <a:lnSpc>
                          <a:spcPct val="100000"/>
                        </a:lnSpc>
                        <a:spcBef>
                          <a:spcPts val="600"/>
                        </a:spcBef>
                        <a:spcAft>
                          <a:spcPts val="0"/>
                        </a:spcAft>
                      </a:pPr>
                      <a:r>
                        <a:rPr lang="en-US" sz="1800" b="0" dirty="0">
                          <a:solidFill>
                            <a:schemeClr val="tx1"/>
                          </a:solidFill>
                          <a:effectLst/>
                          <a:latin typeface="Arial" panose="020B0604020202020204" pitchFamily="34" charset="0"/>
                          <a:ea typeface="Calibri"/>
                          <a:cs typeface="Arial" panose="020B0604020202020204" pitchFamily="34" charset="0"/>
                        </a:rPr>
                        <a:t>State Insurance Departments</a:t>
                      </a:r>
                    </a:p>
                  </a:txBody>
                  <a:tcPr/>
                </a:tc>
                <a:tc>
                  <a:txBody>
                    <a:bodyPr/>
                    <a:lstStyle/>
                    <a:p>
                      <a:pPr marL="285750" marR="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0070C0"/>
                          </a:solidFill>
                          <a:effectLst/>
                          <a:latin typeface="Arial" panose="020B0604020202020204" pitchFamily="34" charset="0"/>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Content.naic.org/state-insurance-departments</a:t>
                      </a:r>
                      <a:endParaRPr lang="en-US" sz="16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263600486"/>
                  </a:ext>
                </a:extLst>
              </a:tr>
              <a:tr h="782088">
                <a:tc>
                  <a:txBody>
                    <a:bodyPr/>
                    <a:lstStyle/>
                    <a:p>
                      <a:pPr marL="0" marR="0" indent="0">
                        <a:lnSpc>
                          <a:spcPct val="100000"/>
                        </a:lnSpc>
                        <a:spcBef>
                          <a:spcPts val="600"/>
                        </a:spcBef>
                        <a:spcAft>
                          <a:spcPts val="0"/>
                        </a:spcAft>
                        <a:buFont typeface="Arial" panose="020B0604020202020204" pitchFamily="34" charset="0"/>
                        <a:buNone/>
                      </a:pPr>
                      <a:r>
                        <a:rPr lang="en-US" sz="1800" b="0" dirty="0">
                          <a:solidFill>
                            <a:schemeClr val="tx1"/>
                          </a:solidFill>
                          <a:effectLst/>
                          <a:latin typeface="Arial" panose="020B0604020202020204" pitchFamily="34" charset="0"/>
                          <a:ea typeface="Calibri"/>
                          <a:cs typeface="Arial" panose="020B0604020202020204" pitchFamily="34" charset="0"/>
                        </a:rPr>
                        <a:t>Limited Income NET Program (Humana)</a:t>
                      </a:r>
                    </a:p>
                  </a:txBody>
                  <a:tcPr/>
                </a:tc>
                <a:tc>
                  <a:txBody>
                    <a:bodyPr/>
                    <a:lstStyle/>
                    <a:p>
                      <a:pPr marL="285750" marR="0" indent="-285750">
                        <a:lnSpc>
                          <a:spcPct val="100000"/>
                        </a:lnSpc>
                        <a:spcBef>
                          <a:spcPts val="0"/>
                        </a:spcBef>
                        <a:spcAft>
                          <a:spcPts val="600"/>
                        </a:spcAft>
                        <a:buFont typeface="Arial" panose="020B0604020202020204" pitchFamily="34" charset="0"/>
                        <a:buChar char="•"/>
                      </a:pPr>
                      <a:r>
                        <a:rPr lang="en-US" sz="1600" b="0" dirty="0">
                          <a:solidFill>
                            <a:schemeClr val="tx1"/>
                          </a:solidFill>
                          <a:effectLst/>
                          <a:latin typeface="Arial" panose="020B0604020202020204" pitchFamily="34" charset="0"/>
                          <a:ea typeface="Calibri"/>
                          <a:cs typeface="Arial" panose="020B0604020202020204" pitchFamily="34" charset="0"/>
                        </a:rPr>
                        <a:t>Call 1-</a:t>
                      </a:r>
                      <a:r>
                        <a:rPr lang="en-US" sz="1600" b="0" i="0" kern="1200" dirty="0">
                          <a:solidFill>
                            <a:schemeClr val="tx1"/>
                          </a:solidFill>
                          <a:effectLst/>
                          <a:latin typeface="Arial" panose="020B0604020202020204" pitchFamily="34" charset="0"/>
                          <a:ea typeface="+mn-ea"/>
                          <a:cs typeface="Arial" panose="020B0604020202020204" pitchFamily="34" charset="0"/>
                        </a:rPr>
                        <a:t>800-783-1307 (TTY: 711)</a:t>
                      </a:r>
                    </a:p>
                    <a:p>
                      <a:pPr marL="285750" marR="0" indent="-285750">
                        <a:lnSpc>
                          <a:spcPct val="100000"/>
                        </a:lnSpc>
                        <a:spcBef>
                          <a:spcPts val="0"/>
                        </a:spcBef>
                        <a:spcAft>
                          <a:spcPts val="600"/>
                        </a:spcAft>
                        <a:buFont typeface="Arial" panose="020B0604020202020204" pitchFamily="34" charset="0"/>
                        <a:buChar char="•"/>
                      </a:pPr>
                      <a:r>
                        <a:rPr lang="en-US" sz="1600" dirty="0">
                          <a:solidFill>
                            <a:srgbClr val="0070C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humana.com/member/</a:t>
                      </a:r>
                      <a:r>
                        <a:rPr lang="en-US" sz="1600" dirty="0" err="1">
                          <a:solidFill>
                            <a:srgbClr val="0070C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medicare</a:t>
                      </a:r>
                      <a:r>
                        <a:rPr lang="en-US" sz="1600" dirty="0">
                          <a:solidFill>
                            <a:srgbClr val="0070C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a:t>
                      </a:r>
                      <a:r>
                        <a:rPr lang="en-US" sz="1600" dirty="0" err="1">
                          <a:solidFill>
                            <a:srgbClr val="0070C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linet</a:t>
                      </a:r>
                      <a:r>
                        <a:rPr lang="en-US" sz="1600" dirty="0">
                          <a:solidFill>
                            <a:srgbClr val="0070C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-beneficiary-resources</a:t>
                      </a:r>
                      <a:endParaRPr lang="en-US" sz="1600" b="0" dirty="0">
                        <a:solidFill>
                          <a:srgbClr val="0070C0"/>
                        </a:solidFill>
                        <a:effectLst/>
                        <a:latin typeface="Arial" panose="020B0604020202020204" pitchFamily="34" charset="0"/>
                        <a:ea typeface="Calibri"/>
                        <a:cs typeface="Arial" panose="020B0604020202020204" pitchFamily="34" charset="0"/>
                      </a:endParaRPr>
                    </a:p>
                  </a:txBody>
                  <a:tcPr/>
                </a:tc>
                <a:extLst>
                  <a:ext uri="{0D108BD9-81ED-4DB2-BD59-A6C34878D82A}">
                    <a16:rowId xmlns:a16="http://schemas.microsoft.com/office/drawing/2014/main" val="10003"/>
                  </a:ext>
                </a:extLst>
              </a:tr>
            </a:tbl>
          </a:graphicData>
        </a:graphic>
      </p:graphicFrame>
      <p:sp>
        <p:nvSpPr>
          <p:cNvPr id="4" name="Slide Number Placeholder 3">
            <a:extLst>
              <a:ext uri="{FF2B5EF4-FFF2-40B4-BE49-F238E27FC236}">
                <a16:creationId xmlns:a16="http://schemas.microsoft.com/office/drawing/2014/main" id="{1113E822-7399-8D6D-327D-09197A5A4E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8611022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D51932-8BAD-326F-B616-6B5B9B4D17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E4A917-920B-8F72-3481-5830688F49B6}"/>
              </a:ext>
            </a:extLst>
          </p:cNvPr>
          <p:cNvSpPr txBox="1">
            <a:spLocks noGrp="1"/>
          </p:cNvSpPr>
          <p:nvPr>
            <p:ph type="title" idx="4294967295"/>
          </p:nvPr>
        </p:nvSpPr>
        <p:spPr>
          <a:xfrm>
            <a:off x="231354" y="51369"/>
            <a:ext cx="11645089" cy="9387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Drug Coverage Resource Guide: </a:t>
            </a:r>
            <a:b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Products</a:t>
            </a:r>
          </a:p>
        </p:txBody>
      </p:sp>
      <p:graphicFrame>
        <p:nvGraphicFramePr>
          <p:cNvPr id="7" name="Content Placeholder 6" descr="Table of Medicare Products" title="Medicare Prescription Drug Coverage Resource Guide--Medicare Products">
            <a:extLst>
              <a:ext uri="{FF2B5EF4-FFF2-40B4-BE49-F238E27FC236}">
                <a16:creationId xmlns:a16="http://schemas.microsoft.com/office/drawing/2014/main" id="{682A56CA-6CCD-9807-CB1C-3B74C763D722}"/>
              </a:ext>
            </a:extLst>
          </p:cNvPr>
          <p:cNvGraphicFramePr>
            <a:graphicFrameLocks/>
          </p:cNvGraphicFramePr>
          <p:nvPr/>
        </p:nvGraphicFramePr>
        <p:xfrm>
          <a:off x="409903" y="1230087"/>
          <a:ext cx="11234952" cy="4785360"/>
        </p:xfrm>
        <a:graphic>
          <a:graphicData uri="http://schemas.openxmlformats.org/drawingml/2006/table">
            <a:tbl>
              <a:tblPr firstRow="1" bandRow="1">
                <a:tableStyleId>{BDBED569-4797-4DF1-A0F4-6AAB3CD982D8}</a:tableStyleId>
              </a:tblPr>
              <a:tblGrid>
                <a:gridCol w="5014252">
                  <a:extLst>
                    <a:ext uri="{9D8B030D-6E8A-4147-A177-3AD203B41FA5}">
                      <a16:colId xmlns:a16="http://schemas.microsoft.com/office/drawing/2014/main" val="20000"/>
                    </a:ext>
                  </a:extLst>
                </a:gridCol>
                <a:gridCol w="6220700">
                  <a:extLst>
                    <a:ext uri="{9D8B030D-6E8A-4147-A177-3AD203B41FA5}">
                      <a16:colId xmlns:a16="http://schemas.microsoft.com/office/drawing/2014/main" val="20001"/>
                    </a:ext>
                  </a:extLst>
                </a:gridCol>
              </a:tblGrid>
              <a:tr h="646635">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“Your Guide to Medicare Drug Coverage”</a:t>
                      </a:r>
                    </a:p>
                    <a:p>
                      <a:pPr>
                        <a:spcBef>
                          <a:spcPts val="600"/>
                        </a:spcBef>
                      </a:pPr>
                      <a:endParaRPr lang="en-US" sz="1800" b="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r>
                        <a:rPr lang="en-US" sz="1400" b="0" dirty="0">
                          <a:solidFill>
                            <a:srgbClr val="0070C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Medicare.gov/publications/11109-Medicare-Drug-Coverage-Guide.pdf</a:t>
                      </a:r>
                      <a:endParaRPr lang="en-US" sz="1400" b="0" dirty="0">
                        <a:solidFill>
                          <a:srgbClr val="0070C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lang="en-US" sz="1400" b="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689815">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“Choosing Medicare Drug coverage”</a:t>
                      </a:r>
                    </a:p>
                    <a:p>
                      <a:pPr marL="0" marR="0">
                        <a:lnSpc>
                          <a:spcPct val="100000"/>
                        </a:lnSpc>
                        <a:spcBef>
                          <a:spcPts val="600"/>
                        </a:spcBef>
                        <a:spcAft>
                          <a:spcPts val="0"/>
                        </a:spcAft>
                      </a:pPr>
                      <a:endParaRPr lang="en-US" sz="1800" b="0" dirty="0">
                        <a:solidFill>
                          <a:schemeClr val="tx1"/>
                        </a:solidFill>
                        <a:effectLst/>
                        <a:latin typeface="Arial" panose="020B0604020202020204" pitchFamily="34" charset="0"/>
                        <a:ea typeface="Calibri"/>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r>
                        <a:rPr lang="en-US" sz="1400" b="0"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Medicare.gov/publications/11163-Compare-Medicare-Drug-Coverage.pdf</a:t>
                      </a:r>
                      <a:endParaRPr lang="en-US" sz="1400" b="0" dirty="0">
                        <a:solidFill>
                          <a:srgbClr val="0070C0"/>
                        </a:solidFill>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lang="en-US" sz="1400" b="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500500">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dirty="0">
                          <a:solidFill>
                            <a:schemeClr val="tx1"/>
                          </a:solidFill>
                          <a:latin typeface="Arial" panose="020B0604020202020204" pitchFamily="34" charset="0"/>
                          <a:cs typeface="Arial" panose="020B0604020202020204" pitchFamily="34" charset="0"/>
                        </a:rPr>
                        <a:t>“Medicare’s Extra Help Program”</a:t>
                      </a:r>
                    </a:p>
                    <a:p>
                      <a:pPr marL="0" marR="0" indent="0" algn="l" defTabSz="685800" rtl="0" eaLnBrk="1" fontAlgn="auto" latinLnBrk="0" hangingPunct="1">
                        <a:lnSpc>
                          <a:spcPct val="100000"/>
                        </a:lnSpc>
                        <a:spcBef>
                          <a:spcPts val="600"/>
                        </a:spcBef>
                        <a:spcAft>
                          <a:spcPts val="0"/>
                        </a:spcAft>
                        <a:buClrTx/>
                        <a:buSzTx/>
                        <a:buFontTx/>
                        <a:buNone/>
                        <a:tabLst/>
                        <a:defRPr/>
                      </a:pPr>
                      <a:endParaRPr lang="en-US" sz="1800" b="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r>
                        <a:rPr lang="en-US" sz="1400" b="0" u="sng" dirty="0">
                          <a:solidFill>
                            <a:srgbClr val="0070C0"/>
                          </a:solidFill>
                          <a:latin typeface="Arial" panose="020B0604020202020204" pitchFamily="34" charset="0"/>
                          <a:cs typeface="Arial" panose="020B0604020202020204" pitchFamily="34" charset="0"/>
                        </a:rPr>
                        <a:t>Medicare.gov/publications/12203-medicares-extra-help-program.pdf</a:t>
                      </a:r>
                    </a:p>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lang="en-US" sz="1400" b="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681609">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800" b="0" u="none" kern="1200" dirty="0">
                          <a:solidFill>
                            <a:schemeClr val="tx1"/>
                          </a:solidFill>
                          <a:latin typeface="Arial" panose="020B0604020202020204" pitchFamily="34" charset="0"/>
                          <a:ea typeface="+mn-ea"/>
                          <a:cs typeface="Arial" panose="020B0604020202020204" pitchFamily="34" charset="0"/>
                        </a:rPr>
                        <a:t>Extra Help Mailings</a:t>
                      </a:r>
                      <a:endParaRPr lang="en-US" sz="1800" b="0" dirty="0">
                        <a:solidFill>
                          <a:schemeClr val="tx1"/>
                        </a:solidFill>
                        <a:latin typeface="Arial" panose="020B0604020202020204" pitchFamily="34" charset="0"/>
                        <a:cs typeface="Arial" panose="020B0604020202020204" pitchFamily="34" charset="0"/>
                      </a:endParaRPr>
                    </a:p>
                    <a:p>
                      <a:pPr>
                        <a:spcBef>
                          <a:spcPts val="600"/>
                        </a:spcBef>
                      </a:pPr>
                      <a:endParaRPr lang="en-US" sz="1800" b="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r>
                        <a:rPr lang="en-US" sz="1400" b="0" u="sng" dirty="0">
                          <a:solidFill>
                            <a:srgbClr val="0070C0"/>
                          </a:solidFill>
                          <a:latin typeface="Arial" panose="020B0604020202020204" pitchFamily="34" charset="0"/>
                          <a:cs typeface="Arial" panose="020B0604020202020204" pitchFamily="34" charset="0"/>
                        </a:rPr>
                        <a:t>Medicare.gov/basics/forms-publications-mailings/mailings/help</a:t>
                      </a:r>
                    </a:p>
                    <a:p>
                      <a:pPr marL="0" marR="0" lvl="0" indent="0" algn="l" defTabSz="685800" rtl="0" eaLnBrk="1" fontAlgn="auto" latinLnBrk="0" hangingPunct="1">
                        <a:lnSpc>
                          <a:spcPct val="100000"/>
                        </a:lnSpc>
                        <a:spcBef>
                          <a:spcPts val="600"/>
                        </a:spcBef>
                        <a:spcAft>
                          <a:spcPts val="0"/>
                        </a:spcAft>
                        <a:buClrTx/>
                        <a:buSzTx/>
                        <a:buFont typeface="Wingdings" panose="05000000000000000000" pitchFamily="2" charset="2"/>
                        <a:buNone/>
                        <a:tabLst/>
                        <a:defRPr/>
                      </a:pPr>
                      <a:endParaRPr lang="en-US" sz="1400" b="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602352">
                <a:tc>
                  <a:txBody>
                    <a:bodyPr/>
                    <a:lstStyle/>
                    <a:p>
                      <a:pPr marL="0" marR="0" lvl="1"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0" u="none" kern="1200" dirty="0">
                          <a:solidFill>
                            <a:schemeClr val="tx1"/>
                          </a:solidFill>
                          <a:latin typeface="Arial" panose="020B0604020202020204" pitchFamily="34" charset="0"/>
                          <a:ea typeface="+mn-ea"/>
                          <a:cs typeface="Arial" panose="020B0604020202020204" pitchFamily="34" charset="0"/>
                        </a:rPr>
                        <a:t>“Medicare’s Limited Income Newly Eligible Transition (LI NET) Program”</a:t>
                      </a:r>
                    </a:p>
                  </a:txBody>
                  <a:tcPr/>
                </a:tc>
                <a:tc>
                  <a:txBody>
                    <a:bodyPr/>
                    <a:lstStyle/>
                    <a:p>
                      <a:pPr marL="0" marR="0" lvl="1"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dirty="0">
                          <a:solidFill>
                            <a:srgbClr val="0070C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CMS.gov/files/document/11328-p-limited-income-net-people-pharmacy-counter.pdf</a:t>
                      </a:r>
                      <a:endParaRPr lang="en-US" sz="1400" b="0" dirty="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602352">
                <a:tc>
                  <a:txBody>
                    <a:bodyPr/>
                    <a:lstStyle/>
                    <a:p>
                      <a:pPr marL="0" marR="0" lvl="1"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0" dirty="0">
                          <a:solidFill>
                            <a:schemeClr val="tx1"/>
                          </a:solidFill>
                          <a:latin typeface="Arial" panose="020B0604020202020204" pitchFamily="34" charset="0"/>
                          <a:cs typeface="Arial" panose="020B0604020202020204" pitchFamily="34" charset="0"/>
                        </a:rPr>
                        <a:t>“Understanding Medicare Advantage &amp; Medicare Drug Plan Enrollment Periods”</a:t>
                      </a:r>
                    </a:p>
                  </a:txBody>
                  <a:tcPr/>
                </a:tc>
                <a:tc>
                  <a:txBody>
                    <a:bodyPr/>
                    <a:lstStyle/>
                    <a:p>
                      <a:pPr marL="0" marR="0" lvl="1" indent="-45720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u="sng" dirty="0">
                          <a:solidFill>
                            <a:srgbClr val="0070C0"/>
                          </a:solidFill>
                          <a:latin typeface="Arial" panose="020B0604020202020204" pitchFamily="34" charset="0"/>
                          <a:cs typeface="Arial" panose="020B0604020202020204" pitchFamily="34" charset="0"/>
                        </a:rPr>
                        <a:t>Medicare.gov/publications/11219-Understanding-Medicare-Advantage-Medicare-Drug-Plan-Enrollment-Periods.pdf</a:t>
                      </a:r>
                    </a:p>
                  </a:txBody>
                  <a:tcPr/>
                </a:tc>
                <a:extLst>
                  <a:ext uri="{0D108BD9-81ED-4DB2-BD59-A6C34878D82A}">
                    <a16:rowId xmlns:a16="http://schemas.microsoft.com/office/drawing/2014/main" val="1839142113"/>
                  </a:ext>
                </a:extLst>
              </a:tr>
              <a:tr h="602352">
                <a:tc>
                  <a:txBody>
                    <a:bodyPr/>
                    <a:lstStyle/>
                    <a:p>
                      <a:pPr marL="0" marR="0" lvl="1"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0" dirty="0">
                          <a:solidFill>
                            <a:schemeClr val="tx1"/>
                          </a:solidFill>
                          <a:latin typeface="Arial" panose="020B0604020202020204" pitchFamily="34" charset="0"/>
                          <a:cs typeface="Arial" panose="020B0604020202020204" pitchFamily="34" charset="0"/>
                        </a:rPr>
                        <a:t>“Medicare GLP-1 Bridge: GLP-1 Drugs for $50 a Month”</a:t>
                      </a:r>
                    </a:p>
                  </a:txBody>
                  <a:tcPr/>
                </a:tc>
                <a:tc>
                  <a:txBody>
                    <a:bodyPr/>
                    <a:lstStyle/>
                    <a:p>
                      <a:pPr marL="0" marR="0" lvl="1" indent="-45720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400" b="0" u="sng" dirty="0">
                          <a:solidFill>
                            <a:srgbClr val="0070C0"/>
                          </a:solidFill>
                          <a:latin typeface="Arial" panose="020B0604020202020204" pitchFamily="34" charset="0"/>
                          <a:cs typeface="Arial" panose="020B0604020202020204" pitchFamily="34" charset="0"/>
                        </a:rPr>
                        <a:t>Medicare.gov/publications/12234-medicare-glp-1-bridge-glp-1-drugs-for-50-a-month.pdf</a:t>
                      </a:r>
                    </a:p>
                  </a:txBody>
                  <a:tcPr/>
                </a:tc>
                <a:extLst>
                  <a:ext uri="{0D108BD9-81ED-4DB2-BD59-A6C34878D82A}">
                    <a16:rowId xmlns:a16="http://schemas.microsoft.com/office/drawing/2014/main" val="3241248777"/>
                  </a:ext>
                </a:extLst>
              </a:tr>
            </a:tbl>
          </a:graphicData>
        </a:graphic>
      </p:graphicFrame>
      <p:sp>
        <p:nvSpPr>
          <p:cNvPr id="4" name="Slide Number Placeholder 3">
            <a:extLst>
              <a:ext uri="{FF2B5EF4-FFF2-40B4-BE49-F238E27FC236}">
                <a16:creationId xmlns:a16="http://schemas.microsoft.com/office/drawing/2014/main" id="{2AF0DDD8-24CA-D028-B17D-039FBF9587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1658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TDiamondthemepresen" id="{60C049AB-401F-EF43-A3AF-86458C1F765D}" vid="{27895DCB-09AB-284B-8E76-A90C198CA5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11444</TotalTime>
  <Words>20741</Words>
  <Application>Microsoft Office PowerPoint</Application>
  <PresentationFormat>Widescreen</PresentationFormat>
  <Paragraphs>1270</Paragraphs>
  <Slides>63</Slides>
  <Notes>61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Calibri Light</vt:lpstr>
      <vt:lpstr>Franklin Gothic Heavy</vt:lpstr>
      <vt:lpstr>Trebuchet MS</vt:lpstr>
      <vt:lpstr>Wingdings</vt:lpstr>
      <vt:lpstr>Office Theme</vt:lpstr>
      <vt:lpstr>Drug Coverage When Using Medicare</vt:lpstr>
      <vt:lpstr>TABLE OF CONTENTS</vt:lpstr>
      <vt:lpstr>TOPIC 1</vt:lpstr>
      <vt:lpstr>Medicare</vt:lpstr>
      <vt:lpstr>What Are the Parts of Medicare?</vt:lpstr>
      <vt:lpstr>Your Medicare Options</vt:lpstr>
      <vt:lpstr>TOPIC 2</vt:lpstr>
      <vt:lpstr>Drug Coverage Under Medicare</vt:lpstr>
      <vt:lpstr>Part A (Hospital Insurance) Drug Coverage</vt:lpstr>
      <vt:lpstr>Part B (Medical Insurance) Drug Coverage</vt:lpstr>
      <vt:lpstr>Part B Immunosuppressive Drug (Part B-ID) Coverage</vt:lpstr>
      <vt:lpstr>Medicare Part B Drug Rebates &amp; Coinsurance</vt:lpstr>
      <vt:lpstr>Medicare Part B Insulin Coverage</vt:lpstr>
      <vt:lpstr>Insulin Products &amp; Medicare Drug Plans</vt:lpstr>
      <vt:lpstr>Self-Administered Drugs in Hospital Outpatient Settings</vt:lpstr>
      <vt:lpstr>TOPIC 3</vt:lpstr>
      <vt:lpstr>Medicare Drug Coverage (Part D)</vt:lpstr>
      <vt:lpstr>Medicare Drug Coverage (Part D) Cont.</vt:lpstr>
      <vt:lpstr>Example: Standard Structure in 2027</vt:lpstr>
      <vt:lpstr>True Out-of-Pocket (TrOOP) Costs</vt:lpstr>
      <vt:lpstr>Medicare Prescription Payment Plan</vt:lpstr>
      <vt:lpstr>Medicare Drug Coverage Monthly Premium &amp; Income-Related Monthly Adjustment Amounts (IRMAA)</vt:lpstr>
      <vt:lpstr>Part D Income-Related Monthly Adjustment Amount  (IRMAA): 2026</vt:lpstr>
      <vt:lpstr>The Medicare Drug Price Negotiation Program</vt:lpstr>
      <vt:lpstr>Medicare GLP-1 Bridge</vt:lpstr>
      <vt:lpstr>TOPIC 4</vt:lpstr>
      <vt:lpstr>Medicare Drug Coverage: Covered Drugs</vt:lpstr>
      <vt:lpstr>Required Coverage</vt:lpstr>
      <vt:lpstr>How Plans Manage Access to Drugs</vt:lpstr>
      <vt:lpstr>Formulary Tiers</vt:lpstr>
      <vt:lpstr>Formulary Changes</vt:lpstr>
      <vt:lpstr>If Your Prescription Changes</vt:lpstr>
      <vt:lpstr>How Plans Manage Unsafe Use of Opioids</vt:lpstr>
      <vt:lpstr>Medication Therapy Management</vt:lpstr>
      <vt:lpstr>TOPIC 5</vt:lpstr>
      <vt:lpstr>Medicare Drug Coverage Eligibility</vt:lpstr>
      <vt:lpstr>Creditable Drug Coverage</vt:lpstr>
      <vt:lpstr>Potential Loss of Other Coverage</vt:lpstr>
      <vt:lpstr>Using Your Initial Enrollment Period (IEP) to Get Medicare  Drug Coverage</vt:lpstr>
      <vt:lpstr>Using the General Enrollment Period (GEP) to Get Medicare Drug Coverage</vt:lpstr>
      <vt:lpstr>Open Enrollment Period</vt:lpstr>
      <vt:lpstr>Medicare Advantage Open Enrollment Period</vt:lpstr>
      <vt:lpstr>Special Enrollment Periods (SEPs)</vt:lpstr>
      <vt:lpstr>Things to Consider Before Joining a Plan</vt:lpstr>
      <vt:lpstr>Ways to Enroll in Medicare Drug Coverage (Part D)</vt:lpstr>
      <vt:lpstr>What to Expect After You Enroll</vt:lpstr>
      <vt:lpstr>Annual Notice of Change (ANOC) &amp; Evidence of Coverage (EOC)</vt:lpstr>
      <vt:lpstr>Medicare Drug Coverage Late Enrollment Penalty</vt:lpstr>
      <vt:lpstr>TOPIC 6</vt:lpstr>
      <vt:lpstr>What’s Extra Help?</vt:lpstr>
      <vt:lpstr>Qualifying for Extra Help</vt:lpstr>
      <vt:lpstr>Extra Help Notices</vt:lpstr>
      <vt:lpstr>Extra Help Notices Cont.</vt:lpstr>
      <vt:lpstr>Medicare’s Limited Income Newly Eligible Transition  (LI NET) Program</vt:lpstr>
      <vt:lpstr>Social Security’s Redetermination Process</vt:lpstr>
      <vt:lpstr>TOPIC 7</vt:lpstr>
      <vt:lpstr>Coverage Determination Request</vt:lpstr>
      <vt:lpstr>Exception Requests</vt:lpstr>
      <vt:lpstr>Part D (Drug) Appeals Process</vt:lpstr>
      <vt:lpstr>Appendices</vt:lpstr>
      <vt:lpstr>Key Points to Remember</vt:lpstr>
      <vt:lpstr>Medicare Drug Coverage Resource Guide</vt:lpstr>
      <vt:lpstr>Medicare Drug Coverage Resource Guide:  Medicare Products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Shea, Diane P. (CMS/OC)</dc:creator>
  <cp:lastModifiedBy>Billett, Josie (CMS/OHI)</cp:lastModifiedBy>
  <cp:revision>303</cp:revision>
  <cp:lastPrinted>2026-06-24T19:49:43Z</cp:lastPrinted>
  <dcterms:created xsi:type="dcterms:W3CDTF">2021-06-07T14:21:13Z</dcterms:created>
  <dcterms:modified xsi:type="dcterms:W3CDTF">2026-10-01T14:44:32Z</dcterms:modified>
</cp:coreProperties>
</file>